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1" r:id="rId1"/>
  </p:sldMasterIdLst>
  <p:notesMasterIdLst>
    <p:notesMasterId r:id="rId31"/>
  </p:notesMasterIdLst>
  <p:handoutMasterIdLst>
    <p:handoutMasterId r:id="rId32"/>
  </p:handoutMasterIdLst>
  <p:sldIdLst>
    <p:sldId id="256" r:id="rId2"/>
    <p:sldId id="436" r:id="rId3"/>
    <p:sldId id="424" r:id="rId4"/>
    <p:sldId id="425" r:id="rId5"/>
    <p:sldId id="427" r:id="rId6"/>
    <p:sldId id="433" r:id="rId7"/>
    <p:sldId id="428" r:id="rId8"/>
    <p:sldId id="429" r:id="rId9"/>
    <p:sldId id="430" r:id="rId10"/>
    <p:sldId id="431" r:id="rId11"/>
    <p:sldId id="456" r:id="rId12"/>
    <p:sldId id="462" r:id="rId13"/>
    <p:sldId id="443" r:id="rId14"/>
    <p:sldId id="451" r:id="rId15"/>
    <p:sldId id="453" r:id="rId16"/>
    <p:sldId id="452" r:id="rId17"/>
    <p:sldId id="379" r:id="rId18"/>
    <p:sldId id="423" r:id="rId19"/>
    <p:sldId id="398" r:id="rId20"/>
    <p:sldId id="454" r:id="rId21"/>
    <p:sldId id="440" r:id="rId22"/>
    <p:sldId id="458" r:id="rId23"/>
    <p:sldId id="459" r:id="rId24"/>
    <p:sldId id="448" r:id="rId25"/>
    <p:sldId id="465" r:id="rId26"/>
    <p:sldId id="464" r:id="rId27"/>
    <p:sldId id="463" r:id="rId28"/>
    <p:sldId id="460" r:id="rId29"/>
    <p:sldId id="455" r:id="rId30"/>
  </p:sldIdLst>
  <p:sldSz cx="9144000" cy="6858000" type="screen4x3"/>
  <p:notesSz cx="6797675" cy="9928225"/>
  <p:defaultTextStyle>
    <a:defPPr>
      <a:defRPr lang="sr-Latn-C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4A8"/>
    <a:srgbClr val="9966FF"/>
    <a:srgbClr val="00CC00"/>
    <a:srgbClr val="A5074B"/>
    <a:srgbClr val="0F0365"/>
    <a:srgbClr val="CCC1DA"/>
    <a:srgbClr val="FF3399"/>
    <a:srgbClr val="FFCC99"/>
    <a:srgbClr val="FF99CC"/>
    <a:srgbClr val="FFC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l teme 1 - Isticanj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95314" autoAdjust="0"/>
  </p:normalViewPr>
  <p:slideViewPr>
    <p:cSldViewPr>
      <p:cViewPr>
        <p:scale>
          <a:sx n="100" d="100"/>
          <a:sy n="100" d="100"/>
        </p:scale>
        <p:origin x="-141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4155355922454"/>
          <c:y val="3.3939335564705797E-2"/>
          <c:w val="0.53831634983290921"/>
          <c:h val="0.93620233250660179"/>
        </c:manualLayout>
      </c:layout>
      <c:pieChart>
        <c:varyColors val="1"/>
        <c:ser>
          <c:idx val="0"/>
          <c:order val="0"/>
          <c:dPt>
            <c:idx val="1"/>
            <c:bubble3D val="0"/>
            <c:spPr>
              <a:solidFill>
                <a:srgbClr val="CCFFFF"/>
              </a:solidFill>
              <a:ln w="25400">
                <a:noFill/>
              </a:ln>
            </c:spPr>
          </c:dPt>
          <c:dPt>
            <c:idx val="2"/>
            <c:bubble3D val="0"/>
            <c:spPr>
              <a:solidFill>
                <a:srgbClr val="000080"/>
              </a:solidFill>
              <a:ln w="25400">
                <a:noFill/>
              </a:ln>
            </c:spPr>
          </c:dPt>
          <c:dLbls>
            <c:dLbl>
              <c:idx val="0"/>
              <c:layout>
                <c:manualLayout>
                  <c:x val="-0.15997604986876643"/>
                  <c:y val="-0.21843296015478372"/>
                </c:manualLayout>
              </c:layout>
              <c:numFmt formatCode="0.0%" sourceLinked="0"/>
              <c:spPr>
                <a:noFill/>
                <a:ln w="25400">
                  <a:noFill/>
                </a:ln>
              </c:spPr>
              <c:txPr>
                <a:bodyPr/>
                <a:lstStyle/>
                <a:p>
                  <a:pPr>
                    <a:defRPr sz="2400" b="1" i="0" u="none" strike="noStrike" baseline="0">
                      <a:solidFill>
                        <a:schemeClr val="bg1"/>
                      </a:solidFill>
                      <a:latin typeface="Arial" panose="020B0604020202020204" pitchFamily="34" charset="0"/>
                      <a:ea typeface="Times New Roman"/>
                      <a:cs typeface="Arial" panose="020B0604020202020204" pitchFamily="34" charset="0"/>
                    </a:defRPr>
                  </a:pPr>
                  <a:endParaRPr lang="sr-Latn-R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759219160104991"/>
                  <c:y val="6.72389748338749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7.9240266841644813E-2"/>
                  <c:y val="0.13525655336260331"/>
                </c:manualLayout>
              </c:layout>
              <c:numFmt formatCode="0.0%" sourceLinked="0"/>
              <c:spPr>
                <a:noFill/>
                <a:ln w="25400">
                  <a:noFill/>
                </a:ln>
              </c:spPr>
              <c:txPr>
                <a:bodyPr/>
                <a:lstStyle/>
                <a:p>
                  <a:pPr>
                    <a:defRPr sz="2400" b="1" i="0" u="none" strike="noStrike" baseline="0">
                      <a:solidFill>
                        <a:schemeClr val="bg1"/>
                      </a:solidFill>
                      <a:latin typeface="Arial" panose="020B0604020202020204" pitchFamily="34" charset="0"/>
                      <a:ea typeface="Times New Roman"/>
                      <a:cs typeface="Arial" panose="020B0604020202020204" pitchFamily="34" charset="0"/>
                    </a:defRPr>
                  </a:pPr>
                  <a:endParaRPr lang="sr-Latn-RS"/>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w="25400">
                <a:noFill/>
              </a:ln>
            </c:spPr>
            <c:txPr>
              <a:bodyPr/>
              <a:lstStyle/>
              <a:p>
                <a:pPr>
                  <a:defRPr sz="2400" b="1" i="0" u="none" strike="noStrike" baseline="0">
                    <a:solidFill>
                      <a:srgbClr val="000000"/>
                    </a:solidFill>
                    <a:latin typeface="Arial" panose="020B0604020202020204" pitchFamily="34" charset="0"/>
                    <a:ea typeface="Times New Roman"/>
                    <a:cs typeface="Arial" panose="020B0604020202020204" pitchFamily="34" charset="0"/>
                  </a:defRPr>
                </a:pPr>
                <a:endParaRPr lang="sr-Latn-RS"/>
              </a:p>
            </c:txPr>
            <c:showLegendKey val="0"/>
            <c:showVal val="0"/>
            <c:showCatName val="0"/>
            <c:showSerName val="0"/>
            <c:showPercent val="1"/>
            <c:showBubbleSize val="0"/>
            <c:showLeaderLines val="0"/>
            <c:extLst>
              <c:ext xmlns:c15="http://schemas.microsoft.com/office/drawing/2012/chart" uri="{CE6537A1-D6FC-4f65-9D91-7224C49458BB}"/>
            </c:extLst>
          </c:dLbls>
          <c:cat>
            <c:strRef>
              <c:f>('T 4.1.'!$C$5;'T 4.1.'!$C$18;'T 4.1.'!$C$22)</c:f>
              <c:strCache>
                <c:ptCount val="3"/>
                <c:pt idx="0">
                  <c:v>Porezi </c:v>
                </c:pt>
                <c:pt idx="1">
                  <c:v>Pomoći </c:v>
                </c:pt>
                <c:pt idx="2">
                  <c:v>Ostali prihodi </c:v>
                </c:pt>
              </c:strCache>
            </c:strRef>
          </c:cat>
          <c:val>
            <c:numRef>
              <c:f>('T 4.1.'!$F$5;'T 4.1.'!$F$18;'T 4.1.'!$F$22)</c:f>
              <c:numCache>
                <c:formatCode>#,##0</c:formatCode>
                <c:ptCount val="3"/>
                <c:pt idx="0">
                  <c:v>11538387</c:v>
                </c:pt>
                <c:pt idx="1">
                  <c:v>2259783</c:v>
                </c:pt>
                <c:pt idx="2">
                  <c:v>2264856</c:v>
                </c:pt>
              </c:numCache>
            </c:numRef>
          </c:val>
        </c:ser>
        <c:dLbls>
          <c:showLegendKey val="0"/>
          <c:showVal val="0"/>
          <c:showCatName val="0"/>
          <c:showSerName val="0"/>
          <c:showPercent val="0"/>
          <c:showBubbleSize val="0"/>
          <c:showLeaderLines val="0"/>
        </c:dLbls>
        <c:firstSliceAng val="0"/>
      </c:pieChart>
      <c:spPr>
        <a:noFill/>
        <a:ln w="25400">
          <a:noFill/>
        </a:ln>
      </c:spPr>
    </c:plotArea>
    <c:legend>
      <c:legendPos val="r"/>
      <c:layout>
        <c:manualLayout>
          <c:xMode val="edge"/>
          <c:yMode val="edge"/>
          <c:x val="0.7111126421697288"/>
          <c:y val="0.28031611012127139"/>
          <c:w val="0.27013932633420829"/>
          <c:h val="0.34649730827442204"/>
        </c:manualLayout>
      </c:layout>
      <c:overlay val="0"/>
      <c:txPr>
        <a:bodyPr/>
        <a:lstStyle/>
        <a:p>
          <a:pPr>
            <a:defRPr sz="2000" b="0" i="0" u="none" strike="noStrike" baseline="0">
              <a:solidFill>
                <a:srgbClr val="000000"/>
              </a:solidFill>
              <a:latin typeface="Arial" panose="020B0604020202020204" pitchFamily="34" charset="0"/>
              <a:ea typeface="Times New Roman"/>
              <a:cs typeface="Arial" panose="020B0604020202020204" pitchFamily="34" charset="0"/>
            </a:defRPr>
          </a:pPr>
          <a:endParaRPr lang="sr-Latn-RS"/>
        </a:p>
      </c:txPr>
    </c:legend>
    <c:plotVisOnly val="1"/>
    <c:dispBlanksAs val="zero"/>
    <c:showDLblsOverMax val="0"/>
  </c:chart>
  <c:spPr>
    <a:ln>
      <a:noFill/>
    </a:ln>
  </c:spPr>
  <c:txPr>
    <a:bodyPr/>
    <a:lstStyle/>
    <a:p>
      <a:pPr>
        <a:defRPr sz="800" b="0"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rgbClr val="CCFFFF"/>
              </a:solidFill>
              <a:ln w="25400">
                <a:noFill/>
              </a:ln>
            </c:spPr>
          </c:dPt>
          <c:dPt>
            <c:idx val="2"/>
            <c:bubble3D val="0"/>
            <c:spPr>
              <a:solidFill>
                <a:srgbClr val="0000FF"/>
              </a:solidFill>
              <a:ln w="25400">
                <a:noFill/>
              </a:ln>
            </c:spPr>
          </c:dPt>
          <c:dLbls>
            <c:dLbl>
              <c:idx val="0"/>
              <c:layout>
                <c:manualLayout>
                  <c:x val="-0.11480162056047595"/>
                  <c:y val="-0.20284261664315767"/>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9.0489052602766892E-2"/>
                  <c:y val="0.15914054556526075"/>
                </c:manualLayout>
              </c:layout>
              <c:numFmt formatCode="0.0%" sourceLinked="0"/>
              <c:spPr>
                <a:noFill/>
                <a:ln w="25400">
                  <a:noFill/>
                </a:ln>
              </c:spPr>
              <c:txPr>
                <a:bodyPr/>
                <a:lstStyle/>
                <a:p>
                  <a:pPr>
                    <a:defRPr sz="2400" b="1" i="0" u="none" strike="noStrike" baseline="0">
                      <a:solidFill>
                        <a:schemeClr val="tx1"/>
                      </a:solidFill>
                      <a:latin typeface="Times New Roman"/>
                      <a:ea typeface="Times New Roman"/>
                      <a:cs typeface="Times New Roman"/>
                    </a:defRPr>
                  </a:pPr>
                  <a:endParaRPr lang="sr-Latn-R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2.919995650256807E-2"/>
                  <c:y val="9.4405298145494421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4630565897316152E-2"/>
                  <c:y val="-1.4006882498287816E-3"/>
                </c:manualLayout>
              </c:layout>
              <c:numFmt formatCode="0.0%" sourceLinked="0"/>
              <c:spPr>
                <a:noFill/>
                <a:ln w="25400">
                  <a:noFill/>
                </a:ln>
              </c:spPr>
              <c:txPr>
                <a:bodyPr/>
                <a:lstStyle/>
                <a:p>
                  <a:pPr>
                    <a:defRPr sz="2400" b="1" i="0" u="none" strike="noStrike" baseline="0">
                      <a:solidFill>
                        <a:schemeClr val="tx1"/>
                      </a:solidFill>
                      <a:latin typeface="Times New Roman"/>
                      <a:ea typeface="Times New Roman"/>
                      <a:cs typeface="Times New Roman"/>
                    </a:defRPr>
                  </a:pPr>
                  <a:endParaRPr lang="sr-Latn-RS"/>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w="25400">
                <a:noFill/>
              </a:ln>
            </c:spPr>
            <c:txPr>
              <a:bodyPr/>
              <a:lstStyle/>
              <a:p>
                <a:pPr>
                  <a:defRPr sz="2400" b="1" i="0" u="none" strike="noStrike" baseline="0">
                    <a:solidFill>
                      <a:schemeClr val="bg1"/>
                    </a:solidFill>
                    <a:latin typeface="Times New Roman"/>
                    <a:ea typeface="Times New Roman"/>
                    <a:cs typeface="Times New Roman"/>
                  </a:defRPr>
                </a:pPr>
                <a:endParaRPr lang="sr-Latn-RS"/>
              </a:p>
            </c:txPr>
            <c:showLegendKey val="0"/>
            <c:showVal val="0"/>
            <c:showCatName val="0"/>
            <c:showSerName val="0"/>
            <c:showPercent val="1"/>
            <c:showBubbleSize val="0"/>
            <c:showLeaderLines val="0"/>
            <c:extLst>
              <c:ext xmlns:c15="http://schemas.microsoft.com/office/drawing/2012/chart" uri="{CE6537A1-D6FC-4f65-9D91-7224C49458BB}"/>
            </c:extLst>
          </c:dLbls>
          <c:cat>
            <c:strRef>
              <c:f>('T 4.1.'!$C$7;'T 4.1.'!$C$8;'T 4.1.'!$C$9;'T 4.1.'!$C$17)</c:f>
              <c:strCache>
                <c:ptCount val="4"/>
                <c:pt idx="0">
                  <c:v>Porez i prirez na dohodak </c:v>
                </c:pt>
                <c:pt idx="1">
                  <c:v>Porezi na imovinu </c:v>
                </c:pt>
                <c:pt idx="2">
                  <c:v>Porezi na dobra i usluge </c:v>
                </c:pt>
                <c:pt idx="3">
                  <c:v>Ostali porezi </c:v>
                </c:pt>
              </c:strCache>
            </c:strRef>
          </c:cat>
          <c:val>
            <c:numRef>
              <c:f>('T 4.1.'!$F$7;'T 4.1.'!$F$8;'T 4.1.'!$F$9;'T 4.1.'!$F$17)</c:f>
              <c:numCache>
                <c:formatCode>#,##0</c:formatCode>
                <c:ptCount val="4"/>
                <c:pt idx="0">
                  <c:v>9078307</c:v>
                </c:pt>
                <c:pt idx="1">
                  <c:v>1861545</c:v>
                </c:pt>
                <c:pt idx="2">
                  <c:v>590749</c:v>
                </c:pt>
                <c:pt idx="3">
                  <c:v>7786</c:v>
                </c:pt>
              </c:numCache>
            </c:numRef>
          </c:val>
        </c:ser>
        <c:dLbls>
          <c:showLegendKey val="0"/>
          <c:showVal val="0"/>
          <c:showCatName val="0"/>
          <c:showSerName val="0"/>
          <c:showPercent val="0"/>
          <c:showBubbleSize val="0"/>
          <c:showLeaderLines val="0"/>
        </c:dLbls>
        <c:firstSliceAng val="0"/>
      </c:pieChart>
      <c:spPr>
        <a:noFill/>
        <a:ln w="25400">
          <a:noFill/>
        </a:ln>
      </c:spPr>
    </c:plotArea>
    <c:legend>
      <c:legendPos val="r"/>
      <c:layout>
        <c:manualLayout>
          <c:xMode val="edge"/>
          <c:yMode val="edge"/>
          <c:x val="0.70624997686290625"/>
          <c:y val="0.22716611290640693"/>
          <c:w val="0.27500001850967509"/>
          <c:h val="0.53486444252271947"/>
        </c:manualLayout>
      </c:layout>
      <c:overlay val="0"/>
      <c:txPr>
        <a:bodyPr/>
        <a:lstStyle/>
        <a:p>
          <a:pPr>
            <a:defRPr sz="2000" b="0" i="0" u="none" strike="noStrike" baseline="0">
              <a:solidFill>
                <a:srgbClr val="000000"/>
              </a:solidFill>
              <a:latin typeface="Arial" panose="020B0604020202020204" pitchFamily="34" charset="0"/>
              <a:ea typeface="Times New Roman"/>
              <a:cs typeface="Arial" panose="020B0604020202020204" pitchFamily="34" charset="0"/>
            </a:defRPr>
          </a:pPr>
          <a:endParaRPr lang="sr-Latn-RS"/>
        </a:p>
      </c:txPr>
    </c:legend>
    <c:plotVisOnly val="1"/>
    <c:dispBlanksAs val="zero"/>
    <c:showDLblsOverMax val="0"/>
  </c:chart>
  <c:spPr>
    <a:ln>
      <a:noFill/>
    </a:ln>
  </c:spPr>
  <c:txPr>
    <a:bodyPr/>
    <a:lstStyle/>
    <a:p>
      <a:pPr>
        <a:defRPr sz="1000" b="1" i="0" u="none" strike="noStrike" baseline="0">
          <a:solidFill>
            <a:srgbClr val="000000"/>
          </a:solidFill>
          <a:latin typeface="Times New Roman"/>
          <a:ea typeface="Times New Roman"/>
          <a:cs typeface="Times New Roman"/>
        </a:defRPr>
      </a:pPr>
      <a:endParaRPr lang="sr-Latn-R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1B4E5-3713-4A8D-8D9A-E2225CF22D6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hr-HR"/>
        </a:p>
      </dgm:t>
    </dgm:pt>
    <dgm:pt modelId="{EAC852AE-E87C-4065-B974-43EA864ACCA4}">
      <dgm:prSet phldrT="[Tekst]" custT="1"/>
      <dgm:spPr>
        <a:xfrm>
          <a:off x="1632011" y="337529"/>
          <a:ext cx="2081167" cy="60749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hr-HR" sz="1200" b="0" dirty="0">
              <a:solidFill>
                <a:sysClr val="windowText" lastClr="000000">
                  <a:hueOff val="0"/>
                  <a:satOff val="0"/>
                  <a:lumOff val="0"/>
                  <a:alphaOff val="0"/>
                </a:sysClr>
              </a:solidFill>
              <a:latin typeface="Arial" panose="020B0604020202020204" pitchFamily="34" charset="0"/>
            </a:rPr>
            <a:t>PUBLIC FUNDING SYSTEM IN THE REPUBLIC OF CROATIA</a:t>
          </a:r>
        </a:p>
      </dgm:t>
    </dgm:pt>
    <dgm:pt modelId="{F397361F-8A40-4FE8-8762-851AC5D2402C}" type="parTrans" cxnId="{7D361AED-4C0A-4B60-9501-7700A57E3BAD}">
      <dgm:prSet/>
      <dgm:spPr/>
      <dgm:t>
        <a:bodyPr/>
        <a:lstStyle/>
        <a:p>
          <a:endParaRPr lang="hr-HR"/>
        </a:p>
      </dgm:t>
    </dgm:pt>
    <dgm:pt modelId="{2C2EA269-D180-4121-BDB4-72388D45D652}" type="sibTrans" cxnId="{7D361AED-4C0A-4B60-9501-7700A57E3BAD}">
      <dgm:prSet/>
      <dgm:spPr/>
      <dgm:t>
        <a:bodyPr/>
        <a:lstStyle/>
        <a:p>
          <a:endParaRPr lang="hr-HR"/>
        </a:p>
      </dgm:t>
    </dgm:pt>
    <dgm:pt modelId="{13957181-0357-45DE-B9A8-37F9BBAE9AD6}">
      <dgm:prSet phldrT="[Tekst]" custT="1"/>
      <dgm:spPr>
        <a:xfrm>
          <a:off x="167121" y="1271919"/>
          <a:ext cx="1362356" cy="612505"/>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hr-HR" sz="1200" b="0" dirty="0">
              <a:solidFill>
                <a:sysClr val="windowText" lastClr="000000">
                  <a:hueOff val="0"/>
                  <a:satOff val="0"/>
                  <a:lumOff val="0"/>
                  <a:alphaOff val="0"/>
                </a:sysClr>
              </a:solidFill>
              <a:latin typeface="Arial" panose="020B0604020202020204" pitchFamily="34" charset="0"/>
            </a:rPr>
            <a:t>CENTRAL GOVERNMENT BUDGET</a:t>
          </a:r>
        </a:p>
      </dgm:t>
    </dgm:pt>
    <dgm:pt modelId="{6AE856EB-7AED-4643-96DA-A3FC634FAD74}" type="parTrans" cxnId="{BF76B7DE-2601-478E-8649-B896EC5DB24B}">
      <dgm:prSet/>
      <dgm:spPr>
        <a:xfrm>
          <a:off x="777055" y="877341"/>
          <a:ext cx="1824294" cy="326895"/>
        </a:xfr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7503DBF1-A789-4CDD-ACFB-107F1DCCC75E}" type="sibTrans" cxnId="{BF76B7DE-2601-478E-8649-B896EC5DB24B}">
      <dgm:prSet/>
      <dgm:spPr/>
      <dgm:t>
        <a:bodyPr/>
        <a:lstStyle/>
        <a:p>
          <a:endParaRPr lang="hr-HR"/>
        </a:p>
      </dgm:t>
    </dgm:pt>
    <dgm:pt modelId="{95BA592C-AB5E-450E-BA31-F4F4A05A6D1F}">
      <dgm:prSet phldrT="[Tekst]" custT="1"/>
      <dgm:spPr>
        <a:xfrm>
          <a:off x="1138305" y="2192961"/>
          <a:ext cx="935234" cy="273335"/>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endParaRPr lang="hr-HR" sz="1200" b="0">
            <a:solidFill>
              <a:srgbClr val="C00000"/>
            </a:solidFill>
            <a:latin typeface="Times New Roman" pitchFamily="18" charset="0"/>
            <a:ea typeface="+mn-ea"/>
            <a:cs typeface="Times New Roman" pitchFamily="18" charset="0"/>
          </a:endParaRPr>
        </a:p>
      </dgm:t>
    </dgm:pt>
    <dgm:pt modelId="{B2540096-9161-440C-816D-551B26011D56}" type="parTrans" cxnId="{4F1AA943-644E-407F-BA33-DEA7552E8791}">
      <dgm:prSet/>
      <dgm:spPr>
        <a:xfrm>
          <a:off x="777055" y="1816742"/>
          <a:ext cx="757622" cy="308537"/>
        </a:xfrm>
        <a:noFill/>
        <a:ln w="25400" cap="flat" cmpd="sng" algn="ctr">
          <a:solidFill>
            <a:srgbClr val="4F81BD">
              <a:shade val="80000"/>
              <a:hueOff val="0"/>
              <a:satOff val="0"/>
              <a:lumOff val="0"/>
              <a:alphaOff val="0"/>
            </a:srgbClr>
          </a:solidFill>
          <a:prstDash val="solid"/>
        </a:ln>
        <a:effectLst/>
      </dgm:spPr>
      <dgm:t>
        <a:bodyPr/>
        <a:lstStyle/>
        <a:p>
          <a:endParaRPr lang="hr-HR"/>
        </a:p>
      </dgm:t>
    </dgm:pt>
    <dgm:pt modelId="{598349EB-6F94-4263-A597-FF009288C207}" type="sibTrans" cxnId="{4F1AA943-644E-407F-BA33-DEA7552E8791}">
      <dgm:prSet/>
      <dgm:spPr/>
      <dgm:t>
        <a:bodyPr/>
        <a:lstStyle/>
        <a:p>
          <a:endParaRPr lang="hr-HR"/>
        </a:p>
      </dgm:t>
    </dgm:pt>
    <dgm:pt modelId="{184286E2-67EC-4337-BDA4-C98178E1CA95}">
      <dgm:prSet phldrT="[Tekst]" custT="1"/>
      <dgm:spPr>
        <a:xfrm>
          <a:off x="1775405" y="1439580"/>
          <a:ext cx="1794653" cy="407161"/>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hr-HR" sz="1200" b="0" dirty="0">
              <a:solidFill>
                <a:sysClr val="windowText" lastClr="000000">
                  <a:hueOff val="0"/>
                  <a:satOff val="0"/>
                  <a:lumOff val="0"/>
                  <a:alphaOff val="0"/>
                </a:sysClr>
              </a:solidFill>
              <a:latin typeface="Arial" panose="020B0604020202020204" pitchFamily="34" charset="0"/>
            </a:rPr>
            <a:t>EXTRABUDGETARY FUNDS</a:t>
          </a:r>
        </a:p>
      </dgm:t>
    </dgm:pt>
    <dgm:pt modelId="{ACE4B61F-3B99-4780-ADE2-6B92A515FDA7}" type="parTrans" cxnId="{14A51170-06E2-4356-98AE-4C7153670638}">
      <dgm:prSet/>
      <dgm:spPr>
        <a:xfrm>
          <a:off x="2555630" y="877341"/>
          <a:ext cx="91440" cy="494557"/>
        </a:xfr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3DAA63DA-DB95-48AC-92D2-333B70CB1C79}" type="sibTrans" cxnId="{14A51170-06E2-4356-98AE-4C7153670638}">
      <dgm:prSet/>
      <dgm:spPr/>
      <dgm:t>
        <a:bodyPr/>
        <a:lstStyle/>
        <a:p>
          <a:endParaRPr lang="hr-HR"/>
        </a:p>
      </dgm:t>
    </dgm:pt>
    <dgm:pt modelId="{AC94298B-70C2-4A87-9552-122CBEC5F4AF}">
      <dgm:prSet custT="1"/>
      <dgm:spPr>
        <a:xfrm>
          <a:off x="3834138" y="1277204"/>
          <a:ext cx="1808176" cy="96339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hr-HR" sz="1200" b="1" dirty="0">
              <a:solidFill>
                <a:sysClr val="windowText" lastClr="000000">
                  <a:hueOff val="0"/>
                  <a:satOff val="0"/>
                  <a:lumOff val="0"/>
                  <a:alphaOff val="0"/>
                </a:sysClr>
              </a:solidFill>
              <a:latin typeface="Arial" panose="020B0604020202020204" pitchFamily="34" charset="0"/>
            </a:rPr>
            <a:t>LOCAL AND REGIONAL SELF-GOVERNMENT UNITS' BUDGETS</a:t>
          </a:r>
        </a:p>
      </dgm:t>
    </dgm:pt>
    <dgm:pt modelId="{B4FDA3B4-3EC2-4AED-9CD4-E818AE56F800}" type="parTrans" cxnId="{B3BE18B9-90EE-4196-9F00-1FA44F3B88D1}">
      <dgm:prSet/>
      <dgm:spPr>
        <a:xfrm>
          <a:off x="2601350" y="877341"/>
          <a:ext cx="2065632" cy="332180"/>
        </a:xfr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C526ABC3-752B-44CD-B258-ACC1B7036C78}" type="sibTrans" cxnId="{B3BE18B9-90EE-4196-9F00-1FA44F3B88D1}">
      <dgm:prSet/>
      <dgm:spPr/>
      <dgm:t>
        <a:bodyPr/>
        <a:lstStyle/>
        <a:p>
          <a:endParaRPr lang="hr-HR"/>
        </a:p>
      </dgm:t>
    </dgm:pt>
    <dgm:pt modelId="{8702494B-8551-4D3B-A327-D343EF2CC780}">
      <dgm:prSet custT="1"/>
      <dgm:spPr>
        <a:xfrm>
          <a:off x="2272442" y="3021906"/>
          <a:ext cx="2138362" cy="478305"/>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hr-HR" sz="1200" b="0" dirty="0">
              <a:solidFill>
                <a:sysClr val="windowText" lastClr="000000">
                  <a:hueOff val="0"/>
                  <a:satOff val="0"/>
                  <a:lumOff val="0"/>
                  <a:alphaOff val="0"/>
                </a:sysClr>
              </a:solidFill>
              <a:latin typeface="Arial" panose="020B0604020202020204" pitchFamily="34" charset="0"/>
            </a:rPr>
            <a:t>CONSOLIDATED BALANCE SHEET OF THE GENERAL GOVERNMENT</a:t>
          </a:r>
        </a:p>
      </dgm:t>
    </dgm:pt>
    <dgm:pt modelId="{CA017A73-8325-44DE-BA84-056377CB8DC8}" type="parTrans" cxnId="{13491998-BA00-4B0A-9B40-23620515C60E}">
      <dgm:prSet/>
      <dgm:spPr>
        <a:xfrm>
          <a:off x="3270379" y="2172915"/>
          <a:ext cx="1396603" cy="781308"/>
        </a:xfrm>
        <a:noFill/>
        <a:ln w="25400" cap="flat" cmpd="sng" algn="ctr">
          <a:solidFill>
            <a:srgbClr val="4F81BD">
              <a:shade val="80000"/>
              <a:hueOff val="0"/>
              <a:satOff val="0"/>
              <a:lumOff val="0"/>
              <a:alphaOff val="0"/>
            </a:srgbClr>
          </a:solidFill>
          <a:prstDash val="solid"/>
        </a:ln>
        <a:effectLst/>
      </dgm:spPr>
      <dgm:t>
        <a:bodyPr/>
        <a:lstStyle/>
        <a:p>
          <a:endParaRPr lang="hr-HR"/>
        </a:p>
      </dgm:t>
    </dgm:pt>
    <dgm:pt modelId="{A26A07E1-26B6-465F-8FF7-BC2CD3CB8C48}" type="sibTrans" cxnId="{13491998-BA00-4B0A-9B40-23620515C60E}">
      <dgm:prSet/>
      <dgm:spPr/>
      <dgm:t>
        <a:bodyPr/>
        <a:lstStyle/>
        <a:p>
          <a:endParaRPr lang="hr-HR"/>
        </a:p>
      </dgm:t>
    </dgm:pt>
    <dgm:pt modelId="{DC128FAB-056D-4FD0-A546-52761E7AB0A2}">
      <dgm:prSet custT="1"/>
      <dgm:spPr>
        <a:xfrm>
          <a:off x="2324485" y="3020243"/>
          <a:ext cx="835425" cy="369421"/>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hr-HR" sz="1200">
              <a:solidFill>
                <a:sysClr val="windowText" lastClr="000000">
                  <a:hueOff val="0"/>
                  <a:satOff val="0"/>
                  <a:lumOff val="0"/>
                  <a:alphaOff val="0"/>
                </a:sysClr>
              </a:solidFill>
              <a:latin typeface="Calibri"/>
            </a:rPr>
            <a:t>text</a:t>
          </a:r>
        </a:p>
      </dgm:t>
    </dgm:pt>
    <dgm:pt modelId="{96E376DF-926A-430A-A8A9-77CAB3887B39}" type="sibTrans" cxnId="{74C9B4D9-090D-43FA-8706-994F26F58FEB}">
      <dgm:prSet/>
      <dgm:spPr/>
      <dgm:t>
        <a:bodyPr/>
        <a:lstStyle/>
        <a:p>
          <a:endParaRPr lang="hr-HR"/>
        </a:p>
      </dgm:t>
    </dgm:pt>
    <dgm:pt modelId="{42AB99AB-A7E1-4C6D-9CEA-D55356F22F8A}" type="parTrans" cxnId="{74C9B4D9-090D-43FA-8706-994F26F58FEB}">
      <dgm:prSet/>
      <dgm:spPr>
        <a:xfrm>
          <a:off x="1534678" y="2398615"/>
          <a:ext cx="1136276" cy="553945"/>
        </a:xfrm>
        <a:noFill/>
        <a:ln w="25400" cap="flat" cmpd="sng" algn="ctr">
          <a:solidFill>
            <a:srgbClr val="4F81BD">
              <a:shade val="80000"/>
              <a:hueOff val="0"/>
              <a:satOff val="0"/>
              <a:lumOff val="0"/>
              <a:alphaOff val="0"/>
            </a:srgbClr>
          </a:solidFill>
          <a:prstDash val="solid"/>
        </a:ln>
        <a:effectLst/>
      </dgm:spPr>
      <dgm:t>
        <a:bodyPr/>
        <a:lstStyle/>
        <a:p>
          <a:endParaRPr lang="hr-HR"/>
        </a:p>
      </dgm:t>
    </dgm:pt>
    <dgm:pt modelId="{B8CA1407-58AE-4099-8631-D2F965398FE1}">
      <dgm:prSet custT="1"/>
      <dgm:spPr>
        <a:xfrm>
          <a:off x="1090905" y="2184802"/>
          <a:ext cx="2162958" cy="47682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hr-HR" sz="1200" b="0" i="0" baseline="0" dirty="0">
              <a:solidFill>
                <a:sysClr val="windowText" lastClr="000000">
                  <a:hueOff val="0"/>
                  <a:satOff val="0"/>
                  <a:lumOff val="0"/>
                  <a:alphaOff val="0"/>
                </a:sysClr>
              </a:solidFill>
              <a:latin typeface="Arial" panose="020B0604020202020204" pitchFamily="34" charset="0"/>
            </a:rPr>
            <a:t>CONSOLIDATED BALANCE SHEET OF THE CENTRAL GOVERNMENT</a:t>
          </a:r>
        </a:p>
      </dgm:t>
    </dgm:pt>
    <dgm:pt modelId="{2DCCA086-81E7-40DF-97D8-79DDCBFFDF08}" type="parTrans" cxnId="{628695FE-654F-43C4-8B6C-F6B15D6E9E0B}">
      <dgm:prSet/>
      <dgm:spPr>
        <a:xfrm>
          <a:off x="2101140" y="1779059"/>
          <a:ext cx="500347" cy="338060"/>
        </a:xfrm>
        <a:noFill/>
        <a:ln w="25400" cap="flat" cmpd="sng" algn="ctr">
          <a:solidFill>
            <a:srgbClr val="4F81BD">
              <a:shade val="80000"/>
              <a:hueOff val="0"/>
              <a:satOff val="0"/>
              <a:lumOff val="0"/>
              <a:alphaOff val="0"/>
            </a:srgbClr>
          </a:solidFill>
          <a:prstDash val="solid"/>
        </a:ln>
        <a:effectLst/>
      </dgm:spPr>
      <dgm:t>
        <a:bodyPr/>
        <a:lstStyle/>
        <a:p>
          <a:endParaRPr lang="hr-HR"/>
        </a:p>
      </dgm:t>
    </dgm:pt>
    <dgm:pt modelId="{6D690AEA-989B-4361-9689-4714F155C922}" type="sibTrans" cxnId="{628695FE-654F-43C4-8B6C-F6B15D6E9E0B}">
      <dgm:prSet/>
      <dgm:spPr/>
      <dgm:t>
        <a:bodyPr/>
        <a:lstStyle/>
        <a:p>
          <a:endParaRPr lang="hr-HR"/>
        </a:p>
      </dgm:t>
    </dgm:pt>
    <dgm:pt modelId="{3BB3F2CE-D776-426C-81B8-16F1A8B9F234}" type="pres">
      <dgm:prSet presAssocID="{C631B4E5-3713-4A8D-8D9A-E2225CF22D63}" presName="hierChild1" presStyleCnt="0">
        <dgm:presLayoutVars>
          <dgm:chPref val="1"/>
          <dgm:dir/>
          <dgm:animOne val="branch"/>
          <dgm:animLvl val="lvl"/>
          <dgm:resizeHandles/>
        </dgm:presLayoutVars>
      </dgm:prSet>
      <dgm:spPr/>
      <dgm:t>
        <a:bodyPr/>
        <a:lstStyle/>
        <a:p>
          <a:endParaRPr lang="hr-HR"/>
        </a:p>
      </dgm:t>
    </dgm:pt>
    <dgm:pt modelId="{EDEDAA00-4E58-4900-B60D-180BE17C4B57}" type="pres">
      <dgm:prSet presAssocID="{EAC852AE-E87C-4065-B974-43EA864ACCA4}" presName="hierRoot1" presStyleCnt="0"/>
      <dgm:spPr/>
      <dgm:t>
        <a:bodyPr/>
        <a:lstStyle/>
        <a:p>
          <a:endParaRPr lang="hr-HR"/>
        </a:p>
      </dgm:t>
    </dgm:pt>
    <dgm:pt modelId="{E69CDD73-7FF4-4AD8-A849-8E1FA80CBD33}" type="pres">
      <dgm:prSet presAssocID="{EAC852AE-E87C-4065-B974-43EA864ACCA4}" presName="composite" presStyleCnt="0"/>
      <dgm:spPr/>
      <dgm:t>
        <a:bodyPr/>
        <a:lstStyle/>
        <a:p>
          <a:endParaRPr lang="hr-HR"/>
        </a:p>
      </dgm:t>
    </dgm:pt>
    <dgm:pt modelId="{1E706364-D968-435D-A421-2C0F3D72D128}" type="pres">
      <dgm:prSet presAssocID="{EAC852AE-E87C-4065-B974-43EA864ACCA4}" presName="background" presStyleLbl="node0" presStyleIdx="0" presStyleCnt="1"/>
      <dgm:spPr>
        <a:xfrm>
          <a:off x="1560766" y="269847"/>
          <a:ext cx="2081167" cy="60749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BFD71EE7-AE93-4385-AAA7-1BF5EE3861A9}" type="pres">
      <dgm:prSet presAssocID="{EAC852AE-E87C-4065-B974-43EA864ACCA4}" presName="text" presStyleLbl="fgAcc0" presStyleIdx="0" presStyleCnt="1" custScaleX="324574" custScaleY="149202" custLinFactNeighborX="-32809" custLinFactNeighborY="-82970">
        <dgm:presLayoutVars>
          <dgm:chPref val="3"/>
        </dgm:presLayoutVars>
      </dgm:prSet>
      <dgm:spPr>
        <a:prstGeom prst="roundRect">
          <a:avLst>
            <a:gd name="adj" fmla="val 10000"/>
          </a:avLst>
        </a:prstGeom>
      </dgm:spPr>
      <dgm:t>
        <a:bodyPr/>
        <a:lstStyle/>
        <a:p>
          <a:endParaRPr lang="hr-HR"/>
        </a:p>
      </dgm:t>
    </dgm:pt>
    <dgm:pt modelId="{136CC6DF-DA9E-4D96-9F59-F24EE6A658DC}" type="pres">
      <dgm:prSet presAssocID="{EAC852AE-E87C-4065-B974-43EA864ACCA4}" presName="hierChild2" presStyleCnt="0"/>
      <dgm:spPr/>
      <dgm:t>
        <a:bodyPr/>
        <a:lstStyle/>
        <a:p>
          <a:endParaRPr lang="hr-HR"/>
        </a:p>
      </dgm:t>
    </dgm:pt>
    <dgm:pt modelId="{BA32EE15-B863-492B-AFFA-FEFB73C40081}" type="pres">
      <dgm:prSet presAssocID="{6AE856EB-7AED-4643-96DA-A3FC634FAD74}" presName="Name10" presStyleLbl="parChTrans1D2" presStyleIdx="0" presStyleCnt="3"/>
      <dgm:spPr>
        <a:custGeom>
          <a:avLst/>
          <a:gdLst/>
          <a:ahLst/>
          <a:cxnLst/>
          <a:rect l="0" t="0" r="0" b="0"/>
          <a:pathLst>
            <a:path>
              <a:moveTo>
                <a:pt x="1824294" y="0"/>
              </a:moveTo>
              <a:lnTo>
                <a:pt x="1824294" y="267495"/>
              </a:lnTo>
              <a:lnTo>
                <a:pt x="0" y="267495"/>
              </a:lnTo>
              <a:lnTo>
                <a:pt x="0" y="326895"/>
              </a:lnTo>
            </a:path>
          </a:pathLst>
        </a:custGeom>
      </dgm:spPr>
      <dgm:t>
        <a:bodyPr/>
        <a:lstStyle/>
        <a:p>
          <a:endParaRPr lang="hr-HR"/>
        </a:p>
      </dgm:t>
    </dgm:pt>
    <dgm:pt modelId="{5965D4C4-86B1-43ED-AB7B-18A61E74C9C3}" type="pres">
      <dgm:prSet presAssocID="{13957181-0357-45DE-B9A8-37F9BBAE9AD6}" presName="hierRoot2" presStyleCnt="0"/>
      <dgm:spPr/>
      <dgm:t>
        <a:bodyPr/>
        <a:lstStyle/>
        <a:p>
          <a:endParaRPr lang="hr-HR"/>
        </a:p>
      </dgm:t>
    </dgm:pt>
    <dgm:pt modelId="{67ECC20D-1959-45CE-8C39-A1C08B451651}" type="pres">
      <dgm:prSet presAssocID="{13957181-0357-45DE-B9A8-37F9BBAE9AD6}" presName="composite2" presStyleCnt="0"/>
      <dgm:spPr/>
      <dgm:t>
        <a:bodyPr/>
        <a:lstStyle/>
        <a:p>
          <a:endParaRPr lang="hr-HR"/>
        </a:p>
      </dgm:t>
    </dgm:pt>
    <dgm:pt modelId="{0D46911A-D3E0-491C-A21D-A5B52B049274}" type="pres">
      <dgm:prSet presAssocID="{13957181-0357-45DE-B9A8-37F9BBAE9AD6}" presName="background2" presStyleLbl="node2" presStyleIdx="0" presStyleCnt="3"/>
      <dgm:spPr>
        <a:xfrm>
          <a:off x="95877" y="1204237"/>
          <a:ext cx="1362356" cy="612505"/>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EE41111E-8D58-4E00-82AF-6A2D52EE5FE0}" type="pres">
      <dgm:prSet presAssocID="{13957181-0357-45DE-B9A8-37F9BBAE9AD6}" presName="text2" presStyleLbl="fgAcc2" presStyleIdx="0" presStyleCnt="3" custScaleX="212470" custScaleY="150433" custLinFactNeighborX="19306" custLinFactNeighborY="-51399">
        <dgm:presLayoutVars>
          <dgm:chPref val="3"/>
        </dgm:presLayoutVars>
      </dgm:prSet>
      <dgm:spPr>
        <a:prstGeom prst="roundRect">
          <a:avLst>
            <a:gd name="adj" fmla="val 10000"/>
          </a:avLst>
        </a:prstGeom>
      </dgm:spPr>
      <dgm:t>
        <a:bodyPr/>
        <a:lstStyle/>
        <a:p>
          <a:endParaRPr lang="hr-HR"/>
        </a:p>
      </dgm:t>
    </dgm:pt>
    <dgm:pt modelId="{F0C52254-CEF2-437C-8E82-1EE5BB1C94FF}" type="pres">
      <dgm:prSet presAssocID="{13957181-0357-45DE-B9A8-37F9BBAE9AD6}" presName="hierChild3" presStyleCnt="0"/>
      <dgm:spPr/>
      <dgm:t>
        <a:bodyPr/>
        <a:lstStyle/>
        <a:p>
          <a:endParaRPr lang="hr-HR"/>
        </a:p>
      </dgm:t>
    </dgm:pt>
    <dgm:pt modelId="{FD9FF3D1-625F-4D41-B8AE-5A2361BF9792}" type="pres">
      <dgm:prSet presAssocID="{B2540096-9161-440C-816D-551B26011D56}" presName="Name17" presStyleLbl="parChTrans1D3" presStyleIdx="0" presStyleCnt="3"/>
      <dgm:spPr>
        <a:custGeom>
          <a:avLst/>
          <a:gdLst/>
          <a:ahLst/>
          <a:cxnLst/>
          <a:rect l="0" t="0" r="0" b="0"/>
          <a:pathLst>
            <a:path>
              <a:moveTo>
                <a:pt x="0" y="0"/>
              </a:moveTo>
              <a:lnTo>
                <a:pt x="0" y="249137"/>
              </a:lnTo>
              <a:lnTo>
                <a:pt x="757622" y="249137"/>
              </a:lnTo>
              <a:lnTo>
                <a:pt x="757622" y="308537"/>
              </a:lnTo>
            </a:path>
          </a:pathLst>
        </a:custGeom>
      </dgm:spPr>
      <dgm:t>
        <a:bodyPr/>
        <a:lstStyle/>
        <a:p>
          <a:endParaRPr lang="hr-HR"/>
        </a:p>
      </dgm:t>
    </dgm:pt>
    <dgm:pt modelId="{DB347466-9AB9-4AD5-A069-3DDA0A35A855}" type="pres">
      <dgm:prSet presAssocID="{95BA592C-AB5E-450E-BA31-F4F4A05A6D1F}" presName="hierRoot3" presStyleCnt="0"/>
      <dgm:spPr/>
      <dgm:t>
        <a:bodyPr/>
        <a:lstStyle/>
        <a:p>
          <a:endParaRPr lang="hr-HR"/>
        </a:p>
      </dgm:t>
    </dgm:pt>
    <dgm:pt modelId="{6A82EF84-6AFA-450D-AB6D-F5915967C355}" type="pres">
      <dgm:prSet presAssocID="{95BA592C-AB5E-450E-BA31-F4F4A05A6D1F}" presName="composite3" presStyleCnt="0"/>
      <dgm:spPr/>
      <dgm:t>
        <a:bodyPr/>
        <a:lstStyle/>
        <a:p>
          <a:endParaRPr lang="hr-HR"/>
        </a:p>
      </dgm:t>
    </dgm:pt>
    <dgm:pt modelId="{CA5E6A85-0599-43E2-B912-F943B305C365}" type="pres">
      <dgm:prSet presAssocID="{95BA592C-AB5E-450E-BA31-F4F4A05A6D1F}" presName="background3" presStyleLbl="node3" presStyleIdx="0" presStyleCnt="3"/>
      <dgm:spPr>
        <a:xfrm>
          <a:off x="1067060" y="2125279"/>
          <a:ext cx="935234" cy="273335"/>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96B7437C-2BD0-46C0-BC2F-0F9453B4816D}" type="pres">
      <dgm:prSet presAssocID="{95BA592C-AB5E-450E-BA31-F4F4A05A6D1F}" presName="text3" presStyleLbl="fgAcc3" presStyleIdx="0" presStyleCnt="3" custAng="0" custScaleX="145857" custScaleY="67132" custLinFactX="32722" custLinFactNeighborX="100000" custLinFactNeighborY="-18507">
        <dgm:presLayoutVars>
          <dgm:chPref val="3"/>
        </dgm:presLayoutVars>
      </dgm:prSet>
      <dgm:spPr>
        <a:prstGeom prst="roundRect">
          <a:avLst>
            <a:gd name="adj" fmla="val 10000"/>
          </a:avLst>
        </a:prstGeom>
      </dgm:spPr>
      <dgm:t>
        <a:bodyPr/>
        <a:lstStyle/>
        <a:p>
          <a:endParaRPr lang="hr-HR"/>
        </a:p>
      </dgm:t>
    </dgm:pt>
    <dgm:pt modelId="{3E570332-8D8C-4CC6-9DDC-263551FD5CDA}" type="pres">
      <dgm:prSet presAssocID="{95BA592C-AB5E-450E-BA31-F4F4A05A6D1F}" presName="hierChild4" presStyleCnt="0"/>
      <dgm:spPr/>
      <dgm:t>
        <a:bodyPr/>
        <a:lstStyle/>
        <a:p>
          <a:endParaRPr lang="hr-HR"/>
        </a:p>
      </dgm:t>
    </dgm:pt>
    <dgm:pt modelId="{C0182F19-841C-4A4A-99D3-34F32C70A196}" type="pres">
      <dgm:prSet presAssocID="{42AB99AB-A7E1-4C6D-9CEA-D55356F22F8A}" presName="Name23" presStyleLbl="parChTrans1D4" presStyleIdx="0" presStyleCnt="1"/>
      <dgm:spPr>
        <a:custGeom>
          <a:avLst/>
          <a:gdLst/>
          <a:ahLst/>
          <a:cxnLst/>
          <a:rect l="0" t="0" r="0" b="0"/>
          <a:pathLst>
            <a:path>
              <a:moveTo>
                <a:pt x="0" y="0"/>
              </a:moveTo>
              <a:lnTo>
                <a:pt x="0" y="494545"/>
              </a:lnTo>
              <a:lnTo>
                <a:pt x="1136276" y="494545"/>
              </a:lnTo>
              <a:lnTo>
                <a:pt x="1136276" y="553945"/>
              </a:lnTo>
            </a:path>
          </a:pathLst>
        </a:custGeom>
      </dgm:spPr>
      <dgm:t>
        <a:bodyPr/>
        <a:lstStyle/>
        <a:p>
          <a:endParaRPr lang="hr-HR"/>
        </a:p>
      </dgm:t>
    </dgm:pt>
    <dgm:pt modelId="{8032BD3D-F2F4-435D-975B-95B4A7A4B739}" type="pres">
      <dgm:prSet presAssocID="{DC128FAB-056D-4FD0-A546-52761E7AB0A2}" presName="hierRoot4" presStyleCnt="0"/>
      <dgm:spPr/>
      <dgm:t>
        <a:bodyPr/>
        <a:lstStyle/>
        <a:p>
          <a:endParaRPr lang="hr-HR"/>
        </a:p>
      </dgm:t>
    </dgm:pt>
    <dgm:pt modelId="{14E3C6E9-441C-4BEA-BB21-198BA222B6FD}" type="pres">
      <dgm:prSet presAssocID="{DC128FAB-056D-4FD0-A546-52761E7AB0A2}" presName="composite4" presStyleCnt="0"/>
      <dgm:spPr/>
      <dgm:t>
        <a:bodyPr/>
        <a:lstStyle/>
        <a:p>
          <a:endParaRPr lang="hr-HR"/>
        </a:p>
      </dgm:t>
    </dgm:pt>
    <dgm:pt modelId="{85C45C58-BBAB-4117-993B-797BBD6507D4}" type="pres">
      <dgm:prSet presAssocID="{DC128FAB-056D-4FD0-A546-52761E7AB0A2}" presName="background4" presStyleLbl="node4" presStyleIdx="0" presStyleCnt="1"/>
      <dgm:spPr>
        <a:xfrm>
          <a:off x="2253241" y="2952561"/>
          <a:ext cx="835425" cy="36942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20CB37AE-593D-4321-80C7-BF6834E96B6E}" type="pres">
      <dgm:prSet presAssocID="{DC128FAB-056D-4FD0-A546-52761E7AB0A2}" presName="text4" presStyleLbl="fgAcc4" presStyleIdx="0" presStyleCnt="1" custScaleX="130291" custScaleY="90731" custLinFactX="109933" custLinFactNeighborX="200000" custLinFactNeighborY="71743">
        <dgm:presLayoutVars>
          <dgm:chPref val="3"/>
        </dgm:presLayoutVars>
      </dgm:prSet>
      <dgm:spPr>
        <a:prstGeom prst="roundRect">
          <a:avLst>
            <a:gd name="adj" fmla="val 10000"/>
          </a:avLst>
        </a:prstGeom>
      </dgm:spPr>
      <dgm:t>
        <a:bodyPr/>
        <a:lstStyle/>
        <a:p>
          <a:endParaRPr lang="hr-HR"/>
        </a:p>
      </dgm:t>
    </dgm:pt>
    <dgm:pt modelId="{5136A4D2-6FBF-43E2-9F57-CD6A7BF36084}" type="pres">
      <dgm:prSet presAssocID="{DC128FAB-056D-4FD0-A546-52761E7AB0A2}" presName="hierChild5" presStyleCnt="0"/>
      <dgm:spPr/>
      <dgm:t>
        <a:bodyPr/>
        <a:lstStyle/>
        <a:p>
          <a:endParaRPr lang="hr-HR"/>
        </a:p>
      </dgm:t>
    </dgm:pt>
    <dgm:pt modelId="{13871E0C-C3C7-482D-B4A0-60537C6DE444}" type="pres">
      <dgm:prSet presAssocID="{ACE4B61F-3B99-4780-ADE2-6B92A515FDA7}" presName="Name10" presStyleLbl="parChTrans1D2" presStyleIdx="1" presStyleCnt="3"/>
      <dgm:spPr>
        <a:custGeom>
          <a:avLst/>
          <a:gdLst/>
          <a:ahLst/>
          <a:cxnLst/>
          <a:rect l="0" t="0" r="0" b="0"/>
          <a:pathLst>
            <a:path>
              <a:moveTo>
                <a:pt x="45720" y="0"/>
              </a:moveTo>
              <a:lnTo>
                <a:pt x="45720" y="435157"/>
              </a:lnTo>
              <a:lnTo>
                <a:pt x="45857" y="435157"/>
              </a:lnTo>
              <a:lnTo>
                <a:pt x="45857" y="494557"/>
              </a:lnTo>
            </a:path>
          </a:pathLst>
        </a:custGeom>
      </dgm:spPr>
      <dgm:t>
        <a:bodyPr/>
        <a:lstStyle/>
        <a:p>
          <a:endParaRPr lang="hr-HR"/>
        </a:p>
      </dgm:t>
    </dgm:pt>
    <dgm:pt modelId="{8D1EDCFC-8CC7-4602-B46E-29EC5AF37CCB}" type="pres">
      <dgm:prSet presAssocID="{184286E2-67EC-4337-BDA4-C98178E1CA95}" presName="hierRoot2" presStyleCnt="0"/>
      <dgm:spPr/>
      <dgm:t>
        <a:bodyPr/>
        <a:lstStyle/>
        <a:p>
          <a:endParaRPr lang="hr-HR"/>
        </a:p>
      </dgm:t>
    </dgm:pt>
    <dgm:pt modelId="{F81F83A3-E673-44F1-B8FE-1E22523EF8B8}" type="pres">
      <dgm:prSet presAssocID="{184286E2-67EC-4337-BDA4-C98178E1CA95}" presName="composite2" presStyleCnt="0"/>
      <dgm:spPr/>
      <dgm:t>
        <a:bodyPr/>
        <a:lstStyle/>
        <a:p>
          <a:endParaRPr lang="hr-HR"/>
        </a:p>
      </dgm:t>
    </dgm:pt>
    <dgm:pt modelId="{4816F556-67E9-481C-8B69-9C7265E5A475}" type="pres">
      <dgm:prSet presAssocID="{184286E2-67EC-4337-BDA4-C98178E1CA95}" presName="background2" presStyleLbl="node2" presStyleIdx="1" presStyleCnt="3"/>
      <dgm:spPr>
        <a:xfrm>
          <a:off x="1704161" y="1371898"/>
          <a:ext cx="1794653" cy="40716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8BF31449-CD13-4BD7-8180-B1002A1567C3}" type="pres">
      <dgm:prSet presAssocID="{184286E2-67EC-4337-BDA4-C98178E1CA95}" presName="text2" presStyleLbl="fgAcc2" presStyleIdx="1" presStyleCnt="3" custScaleX="279890" custLinFactNeighborX="1977" custLinFactNeighborY="-7306">
        <dgm:presLayoutVars>
          <dgm:chPref val="3"/>
        </dgm:presLayoutVars>
      </dgm:prSet>
      <dgm:spPr>
        <a:prstGeom prst="roundRect">
          <a:avLst>
            <a:gd name="adj" fmla="val 10000"/>
          </a:avLst>
        </a:prstGeom>
      </dgm:spPr>
      <dgm:t>
        <a:bodyPr/>
        <a:lstStyle/>
        <a:p>
          <a:endParaRPr lang="hr-HR"/>
        </a:p>
      </dgm:t>
    </dgm:pt>
    <dgm:pt modelId="{6F0EDF04-B0AA-4670-A343-5F210D3C8A43}" type="pres">
      <dgm:prSet presAssocID="{184286E2-67EC-4337-BDA4-C98178E1CA95}" presName="hierChild3" presStyleCnt="0"/>
      <dgm:spPr/>
      <dgm:t>
        <a:bodyPr/>
        <a:lstStyle/>
        <a:p>
          <a:endParaRPr lang="hr-HR"/>
        </a:p>
      </dgm:t>
    </dgm:pt>
    <dgm:pt modelId="{AA16E01B-A2CF-469F-86A4-74A30F1FB759}" type="pres">
      <dgm:prSet presAssocID="{2DCCA086-81E7-40DF-97D8-79DDCBFFDF08}" presName="Name17" presStyleLbl="parChTrans1D3" presStyleIdx="1" presStyleCnt="3"/>
      <dgm:spPr>
        <a:custGeom>
          <a:avLst/>
          <a:gdLst/>
          <a:ahLst/>
          <a:cxnLst/>
          <a:rect l="0" t="0" r="0" b="0"/>
          <a:pathLst>
            <a:path>
              <a:moveTo>
                <a:pt x="500347" y="0"/>
              </a:moveTo>
              <a:lnTo>
                <a:pt x="500347" y="278660"/>
              </a:lnTo>
              <a:lnTo>
                <a:pt x="0" y="278660"/>
              </a:lnTo>
              <a:lnTo>
                <a:pt x="0" y="338060"/>
              </a:lnTo>
            </a:path>
          </a:pathLst>
        </a:custGeom>
      </dgm:spPr>
      <dgm:t>
        <a:bodyPr/>
        <a:lstStyle/>
        <a:p>
          <a:endParaRPr lang="hr-HR"/>
        </a:p>
      </dgm:t>
    </dgm:pt>
    <dgm:pt modelId="{C51580C9-9395-47B5-B2A9-AEC1BA513585}" type="pres">
      <dgm:prSet presAssocID="{B8CA1407-58AE-4099-8631-D2F965398FE1}" presName="hierRoot3" presStyleCnt="0"/>
      <dgm:spPr/>
      <dgm:t>
        <a:bodyPr/>
        <a:lstStyle/>
        <a:p>
          <a:endParaRPr lang="hr-HR"/>
        </a:p>
      </dgm:t>
    </dgm:pt>
    <dgm:pt modelId="{BD2F8A27-1DEB-4175-8BFF-9A1873A6FA78}" type="pres">
      <dgm:prSet presAssocID="{B8CA1407-58AE-4099-8631-D2F965398FE1}" presName="composite3" presStyleCnt="0"/>
      <dgm:spPr/>
      <dgm:t>
        <a:bodyPr/>
        <a:lstStyle/>
        <a:p>
          <a:endParaRPr lang="hr-HR"/>
        </a:p>
      </dgm:t>
    </dgm:pt>
    <dgm:pt modelId="{031B6D0C-4902-4C79-8B54-6FC70A2F5284}" type="pres">
      <dgm:prSet presAssocID="{B8CA1407-58AE-4099-8631-D2F965398FE1}" presName="background3" presStyleLbl="node3" presStyleIdx="1" presStyleCnt="3"/>
      <dgm:spPr>
        <a:xfrm>
          <a:off x="1019661" y="2117120"/>
          <a:ext cx="2162958" cy="47682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F49931D5-01AE-4601-86E8-3EFBCAF803F4}" type="pres">
      <dgm:prSet presAssocID="{B8CA1407-58AE-4099-8631-D2F965398FE1}" presName="text3" presStyleLbl="fgAcc3" presStyleIdx="1" presStyleCnt="3" custScaleX="337330" custScaleY="117109" custLinFactNeighborX="-71630" custLinFactNeighborY="29188">
        <dgm:presLayoutVars>
          <dgm:chPref val="3"/>
        </dgm:presLayoutVars>
      </dgm:prSet>
      <dgm:spPr>
        <a:prstGeom prst="roundRect">
          <a:avLst>
            <a:gd name="adj" fmla="val 10000"/>
          </a:avLst>
        </a:prstGeom>
      </dgm:spPr>
      <dgm:t>
        <a:bodyPr/>
        <a:lstStyle/>
        <a:p>
          <a:endParaRPr lang="hr-HR"/>
        </a:p>
      </dgm:t>
    </dgm:pt>
    <dgm:pt modelId="{517EEF5E-2501-4F83-B077-E82995E8D704}" type="pres">
      <dgm:prSet presAssocID="{B8CA1407-58AE-4099-8631-D2F965398FE1}" presName="hierChild4" presStyleCnt="0"/>
      <dgm:spPr/>
      <dgm:t>
        <a:bodyPr/>
        <a:lstStyle/>
        <a:p>
          <a:endParaRPr lang="hr-HR"/>
        </a:p>
      </dgm:t>
    </dgm:pt>
    <dgm:pt modelId="{E7664ACB-66E0-41B8-B737-6E1C8EBA3DE1}" type="pres">
      <dgm:prSet presAssocID="{B4FDA3B4-3EC2-4AED-9CD4-E818AE56F800}" presName="Name10" presStyleLbl="parChTrans1D2" presStyleIdx="2" presStyleCnt="3"/>
      <dgm:spPr>
        <a:custGeom>
          <a:avLst/>
          <a:gdLst/>
          <a:ahLst/>
          <a:cxnLst/>
          <a:rect l="0" t="0" r="0" b="0"/>
          <a:pathLst>
            <a:path>
              <a:moveTo>
                <a:pt x="0" y="0"/>
              </a:moveTo>
              <a:lnTo>
                <a:pt x="0" y="272780"/>
              </a:lnTo>
              <a:lnTo>
                <a:pt x="2065632" y="272780"/>
              </a:lnTo>
              <a:lnTo>
                <a:pt x="2065632" y="332180"/>
              </a:lnTo>
            </a:path>
          </a:pathLst>
        </a:custGeom>
      </dgm:spPr>
      <dgm:t>
        <a:bodyPr/>
        <a:lstStyle/>
        <a:p>
          <a:endParaRPr lang="hr-HR"/>
        </a:p>
      </dgm:t>
    </dgm:pt>
    <dgm:pt modelId="{06340FD1-0C79-4E63-981F-53F068C29400}" type="pres">
      <dgm:prSet presAssocID="{AC94298B-70C2-4A87-9552-122CBEC5F4AF}" presName="hierRoot2" presStyleCnt="0"/>
      <dgm:spPr/>
      <dgm:t>
        <a:bodyPr/>
        <a:lstStyle/>
        <a:p>
          <a:endParaRPr lang="hr-HR"/>
        </a:p>
      </dgm:t>
    </dgm:pt>
    <dgm:pt modelId="{BABB01ED-EAF1-4444-8910-267B03992660}" type="pres">
      <dgm:prSet presAssocID="{AC94298B-70C2-4A87-9552-122CBEC5F4AF}" presName="composite2" presStyleCnt="0"/>
      <dgm:spPr/>
      <dgm:t>
        <a:bodyPr/>
        <a:lstStyle/>
        <a:p>
          <a:endParaRPr lang="hr-HR"/>
        </a:p>
      </dgm:t>
    </dgm:pt>
    <dgm:pt modelId="{1316FA74-3018-41F3-81D5-C3DB2CC064E2}" type="pres">
      <dgm:prSet presAssocID="{AC94298B-70C2-4A87-9552-122CBEC5F4AF}" presName="background2" presStyleLbl="node2" presStyleIdx="2" presStyleCnt="3"/>
      <dgm:spPr>
        <a:xfrm>
          <a:off x="3762894" y="1209522"/>
          <a:ext cx="1808176" cy="96339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8BEC528E-994E-44AC-B32C-835131368C36}" type="pres">
      <dgm:prSet presAssocID="{AC94298B-70C2-4A87-9552-122CBEC5F4AF}" presName="text2" presStyleLbl="fgAcc2" presStyleIdx="2" presStyleCnt="3" custScaleX="281999" custScaleY="236612" custLinFactNeighborX="-10183" custLinFactNeighborY="-51399">
        <dgm:presLayoutVars>
          <dgm:chPref val="3"/>
        </dgm:presLayoutVars>
      </dgm:prSet>
      <dgm:spPr>
        <a:prstGeom prst="roundRect">
          <a:avLst>
            <a:gd name="adj" fmla="val 10000"/>
          </a:avLst>
        </a:prstGeom>
      </dgm:spPr>
      <dgm:t>
        <a:bodyPr/>
        <a:lstStyle/>
        <a:p>
          <a:endParaRPr lang="hr-HR"/>
        </a:p>
      </dgm:t>
    </dgm:pt>
    <dgm:pt modelId="{6E77605F-AE8B-4FA4-8EDE-C028E06F6678}" type="pres">
      <dgm:prSet presAssocID="{AC94298B-70C2-4A87-9552-122CBEC5F4AF}" presName="hierChild3" presStyleCnt="0"/>
      <dgm:spPr/>
      <dgm:t>
        <a:bodyPr/>
        <a:lstStyle/>
        <a:p>
          <a:endParaRPr lang="hr-HR"/>
        </a:p>
      </dgm:t>
    </dgm:pt>
    <dgm:pt modelId="{DAEE81C6-FD15-485F-A8DA-0620339CF0EE}" type="pres">
      <dgm:prSet presAssocID="{CA017A73-8325-44DE-BA84-056377CB8DC8}" presName="Name17" presStyleLbl="parChTrans1D3" presStyleIdx="2" presStyleCnt="3"/>
      <dgm:spPr>
        <a:custGeom>
          <a:avLst/>
          <a:gdLst/>
          <a:ahLst/>
          <a:cxnLst/>
          <a:rect l="0" t="0" r="0" b="0"/>
          <a:pathLst>
            <a:path>
              <a:moveTo>
                <a:pt x="1396603" y="0"/>
              </a:moveTo>
              <a:lnTo>
                <a:pt x="1396603" y="721908"/>
              </a:lnTo>
              <a:lnTo>
                <a:pt x="0" y="721908"/>
              </a:lnTo>
              <a:lnTo>
                <a:pt x="0" y="781308"/>
              </a:lnTo>
            </a:path>
          </a:pathLst>
        </a:custGeom>
      </dgm:spPr>
      <dgm:t>
        <a:bodyPr/>
        <a:lstStyle/>
        <a:p>
          <a:endParaRPr lang="hr-HR"/>
        </a:p>
      </dgm:t>
    </dgm:pt>
    <dgm:pt modelId="{A413E736-173B-4A49-A6A2-6DA9735F0ECF}" type="pres">
      <dgm:prSet presAssocID="{8702494B-8551-4D3B-A327-D343EF2CC780}" presName="hierRoot3" presStyleCnt="0"/>
      <dgm:spPr/>
      <dgm:t>
        <a:bodyPr/>
        <a:lstStyle/>
        <a:p>
          <a:endParaRPr lang="hr-HR"/>
        </a:p>
      </dgm:t>
    </dgm:pt>
    <dgm:pt modelId="{8EF27A11-4BA0-49EF-BC79-0AEBD881D4E9}" type="pres">
      <dgm:prSet presAssocID="{8702494B-8551-4D3B-A327-D343EF2CC780}" presName="composite3" presStyleCnt="0"/>
      <dgm:spPr/>
      <dgm:t>
        <a:bodyPr/>
        <a:lstStyle/>
        <a:p>
          <a:endParaRPr lang="hr-HR"/>
        </a:p>
      </dgm:t>
    </dgm:pt>
    <dgm:pt modelId="{B37DC5A0-FEF7-42C1-9BD8-07ACFEF05FCF}" type="pres">
      <dgm:prSet presAssocID="{8702494B-8551-4D3B-A327-D343EF2CC780}" presName="background3" presStyleLbl="node3" presStyleIdx="2" presStyleCnt="3"/>
      <dgm:spPr>
        <a:xfrm>
          <a:off x="2201198" y="2954224"/>
          <a:ext cx="2138362" cy="478305"/>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hr-HR"/>
        </a:p>
      </dgm:t>
    </dgm:pt>
    <dgm:pt modelId="{197CDF72-3A51-405F-AFFB-E917191196DB}" type="pres">
      <dgm:prSet presAssocID="{8702494B-8551-4D3B-A327-D343EF2CC780}" presName="text3" presStyleLbl="fgAcc3" presStyleIdx="2" presStyleCnt="3" custScaleX="333494" custScaleY="117473" custLinFactX="-100000" custLinFactNeighborX="-122848" custLinFactNeighborY="84671">
        <dgm:presLayoutVars>
          <dgm:chPref val="3"/>
        </dgm:presLayoutVars>
      </dgm:prSet>
      <dgm:spPr>
        <a:prstGeom prst="roundRect">
          <a:avLst>
            <a:gd name="adj" fmla="val 10000"/>
          </a:avLst>
        </a:prstGeom>
      </dgm:spPr>
      <dgm:t>
        <a:bodyPr/>
        <a:lstStyle/>
        <a:p>
          <a:endParaRPr lang="hr-HR"/>
        </a:p>
      </dgm:t>
    </dgm:pt>
    <dgm:pt modelId="{6DCCDD48-149C-4E09-8464-34F23EEB4CD8}" type="pres">
      <dgm:prSet presAssocID="{8702494B-8551-4D3B-A327-D343EF2CC780}" presName="hierChild4" presStyleCnt="0"/>
      <dgm:spPr/>
      <dgm:t>
        <a:bodyPr/>
        <a:lstStyle/>
        <a:p>
          <a:endParaRPr lang="hr-HR"/>
        </a:p>
      </dgm:t>
    </dgm:pt>
  </dgm:ptLst>
  <dgm:cxnLst>
    <dgm:cxn modelId="{C869EE23-94FB-43D1-AE96-6EAC3DBD698B}" type="presOf" srcId="{8702494B-8551-4D3B-A327-D343EF2CC780}" destId="{197CDF72-3A51-405F-AFFB-E917191196DB}" srcOrd="0" destOrd="0" presId="urn:microsoft.com/office/officeart/2005/8/layout/hierarchy1"/>
    <dgm:cxn modelId="{74C9B4D9-090D-43FA-8706-994F26F58FEB}" srcId="{95BA592C-AB5E-450E-BA31-F4F4A05A6D1F}" destId="{DC128FAB-056D-4FD0-A546-52761E7AB0A2}" srcOrd="0" destOrd="0" parTransId="{42AB99AB-A7E1-4C6D-9CEA-D55356F22F8A}" sibTransId="{96E376DF-926A-430A-A8A9-77CAB3887B39}"/>
    <dgm:cxn modelId="{7D361AED-4C0A-4B60-9501-7700A57E3BAD}" srcId="{C631B4E5-3713-4A8D-8D9A-E2225CF22D63}" destId="{EAC852AE-E87C-4065-B974-43EA864ACCA4}" srcOrd="0" destOrd="0" parTransId="{F397361F-8A40-4FE8-8762-851AC5D2402C}" sibTransId="{2C2EA269-D180-4121-BDB4-72388D45D652}"/>
    <dgm:cxn modelId="{4F1AA943-644E-407F-BA33-DEA7552E8791}" srcId="{13957181-0357-45DE-B9A8-37F9BBAE9AD6}" destId="{95BA592C-AB5E-450E-BA31-F4F4A05A6D1F}" srcOrd="0" destOrd="0" parTransId="{B2540096-9161-440C-816D-551B26011D56}" sibTransId="{598349EB-6F94-4263-A597-FF009288C207}"/>
    <dgm:cxn modelId="{B3BE18B9-90EE-4196-9F00-1FA44F3B88D1}" srcId="{EAC852AE-E87C-4065-B974-43EA864ACCA4}" destId="{AC94298B-70C2-4A87-9552-122CBEC5F4AF}" srcOrd="2" destOrd="0" parTransId="{B4FDA3B4-3EC2-4AED-9CD4-E818AE56F800}" sibTransId="{C526ABC3-752B-44CD-B258-ACC1B7036C78}"/>
    <dgm:cxn modelId="{14A51170-06E2-4356-98AE-4C7153670638}" srcId="{EAC852AE-E87C-4065-B974-43EA864ACCA4}" destId="{184286E2-67EC-4337-BDA4-C98178E1CA95}" srcOrd="1" destOrd="0" parTransId="{ACE4B61F-3B99-4780-ADE2-6B92A515FDA7}" sibTransId="{3DAA63DA-DB95-48AC-92D2-333B70CB1C79}"/>
    <dgm:cxn modelId="{789ACDAB-47C8-44B1-817A-F0597C6AFD4A}" type="presOf" srcId="{AC94298B-70C2-4A87-9552-122CBEC5F4AF}" destId="{8BEC528E-994E-44AC-B32C-835131368C36}" srcOrd="0" destOrd="0" presId="urn:microsoft.com/office/officeart/2005/8/layout/hierarchy1"/>
    <dgm:cxn modelId="{628695FE-654F-43C4-8B6C-F6B15D6E9E0B}" srcId="{184286E2-67EC-4337-BDA4-C98178E1CA95}" destId="{B8CA1407-58AE-4099-8631-D2F965398FE1}" srcOrd="0" destOrd="0" parTransId="{2DCCA086-81E7-40DF-97D8-79DDCBFFDF08}" sibTransId="{6D690AEA-989B-4361-9689-4714F155C922}"/>
    <dgm:cxn modelId="{E1D7DC64-9324-43EC-9DF5-92F72D1A87BB}" type="presOf" srcId="{EAC852AE-E87C-4065-B974-43EA864ACCA4}" destId="{BFD71EE7-AE93-4385-AAA7-1BF5EE3861A9}" srcOrd="0" destOrd="0" presId="urn:microsoft.com/office/officeart/2005/8/layout/hierarchy1"/>
    <dgm:cxn modelId="{AC58B5C4-9C4D-46BD-993D-42D9496E3A93}" type="presOf" srcId="{DC128FAB-056D-4FD0-A546-52761E7AB0A2}" destId="{20CB37AE-593D-4321-80C7-BF6834E96B6E}" srcOrd="0" destOrd="0" presId="urn:microsoft.com/office/officeart/2005/8/layout/hierarchy1"/>
    <dgm:cxn modelId="{A2FB153B-4CFD-4558-9623-2C7E92593224}" type="presOf" srcId="{95BA592C-AB5E-450E-BA31-F4F4A05A6D1F}" destId="{96B7437C-2BD0-46C0-BC2F-0F9453B4816D}" srcOrd="0" destOrd="0" presId="urn:microsoft.com/office/officeart/2005/8/layout/hierarchy1"/>
    <dgm:cxn modelId="{128BA411-5C83-4B9F-B16D-75A38C10A240}" type="presOf" srcId="{6AE856EB-7AED-4643-96DA-A3FC634FAD74}" destId="{BA32EE15-B863-492B-AFFA-FEFB73C40081}" srcOrd="0" destOrd="0" presId="urn:microsoft.com/office/officeart/2005/8/layout/hierarchy1"/>
    <dgm:cxn modelId="{13491998-BA00-4B0A-9B40-23620515C60E}" srcId="{AC94298B-70C2-4A87-9552-122CBEC5F4AF}" destId="{8702494B-8551-4D3B-A327-D343EF2CC780}" srcOrd="0" destOrd="0" parTransId="{CA017A73-8325-44DE-BA84-056377CB8DC8}" sibTransId="{A26A07E1-26B6-465F-8FF7-BC2CD3CB8C48}"/>
    <dgm:cxn modelId="{020D7A38-ADA9-4684-B26B-3E1296BE61EF}" type="presOf" srcId="{ACE4B61F-3B99-4780-ADE2-6B92A515FDA7}" destId="{13871E0C-C3C7-482D-B4A0-60537C6DE444}" srcOrd="0" destOrd="0" presId="urn:microsoft.com/office/officeart/2005/8/layout/hierarchy1"/>
    <dgm:cxn modelId="{8E062DAD-7C92-4CB8-A8F8-A44D759A0C71}" type="presOf" srcId="{C631B4E5-3713-4A8D-8D9A-E2225CF22D63}" destId="{3BB3F2CE-D776-426C-81B8-16F1A8B9F234}" srcOrd="0" destOrd="0" presId="urn:microsoft.com/office/officeart/2005/8/layout/hierarchy1"/>
    <dgm:cxn modelId="{FBF36975-1665-4383-9352-6407EC3C098D}" type="presOf" srcId="{42AB99AB-A7E1-4C6D-9CEA-D55356F22F8A}" destId="{C0182F19-841C-4A4A-99D3-34F32C70A196}" srcOrd="0" destOrd="0" presId="urn:microsoft.com/office/officeart/2005/8/layout/hierarchy1"/>
    <dgm:cxn modelId="{8436870D-75D2-4660-9D86-50B0ED61CD9C}" type="presOf" srcId="{B4FDA3B4-3EC2-4AED-9CD4-E818AE56F800}" destId="{E7664ACB-66E0-41B8-B737-6E1C8EBA3DE1}" srcOrd="0" destOrd="0" presId="urn:microsoft.com/office/officeart/2005/8/layout/hierarchy1"/>
    <dgm:cxn modelId="{94509F45-0B1D-4048-802E-B1C3D228EA72}" type="presOf" srcId="{2DCCA086-81E7-40DF-97D8-79DDCBFFDF08}" destId="{AA16E01B-A2CF-469F-86A4-74A30F1FB759}" srcOrd="0" destOrd="0" presId="urn:microsoft.com/office/officeart/2005/8/layout/hierarchy1"/>
    <dgm:cxn modelId="{BF76B7DE-2601-478E-8649-B896EC5DB24B}" srcId="{EAC852AE-E87C-4065-B974-43EA864ACCA4}" destId="{13957181-0357-45DE-B9A8-37F9BBAE9AD6}" srcOrd="0" destOrd="0" parTransId="{6AE856EB-7AED-4643-96DA-A3FC634FAD74}" sibTransId="{7503DBF1-A789-4CDD-ACFB-107F1DCCC75E}"/>
    <dgm:cxn modelId="{B70C7EF1-A0AE-4ED3-A59F-FE0B7892FB9F}" type="presOf" srcId="{13957181-0357-45DE-B9A8-37F9BBAE9AD6}" destId="{EE41111E-8D58-4E00-82AF-6A2D52EE5FE0}" srcOrd="0" destOrd="0" presId="urn:microsoft.com/office/officeart/2005/8/layout/hierarchy1"/>
    <dgm:cxn modelId="{FA949468-EF9A-41E7-AA89-DEA3B87BEE72}" type="presOf" srcId="{B2540096-9161-440C-816D-551B26011D56}" destId="{FD9FF3D1-625F-4D41-B8AE-5A2361BF9792}" srcOrd="0" destOrd="0" presId="urn:microsoft.com/office/officeart/2005/8/layout/hierarchy1"/>
    <dgm:cxn modelId="{DE03EC32-46E4-41AF-8EDC-F5FAC7197CE2}" type="presOf" srcId="{184286E2-67EC-4337-BDA4-C98178E1CA95}" destId="{8BF31449-CD13-4BD7-8180-B1002A1567C3}" srcOrd="0" destOrd="0" presId="urn:microsoft.com/office/officeart/2005/8/layout/hierarchy1"/>
    <dgm:cxn modelId="{94386152-5DF9-4E0F-B9E2-9B62C03D2F64}" type="presOf" srcId="{B8CA1407-58AE-4099-8631-D2F965398FE1}" destId="{F49931D5-01AE-4601-86E8-3EFBCAF803F4}" srcOrd="0" destOrd="0" presId="urn:microsoft.com/office/officeart/2005/8/layout/hierarchy1"/>
    <dgm:cxn modelId="{9C75CD37-93B4-4B86-B9F0-54276406E29C}" type="presOf" srcId="{CA017A73-8325-44DE-BA84-056377CB8DC8}" destId="{DAEE81C6-FD15-485F-A8DA-0620339CF0EE}" srcOrd="0" destOrd="0" presId="urn:microsoft.com/office/officeart/2005/8/layout/hierarchy1"/>
    <dgm:cxn modelId="{868296C5-7932-406D-BC9B-2F7225D47AC9}" type="presParOf" srcId="{3BB3F2CE-D776-426C-81B8-16F1A8B9F234}" destId="{EDEDAA00-4E58-4900-B60D-180BE17C4B57}" srcOrd="0" destOrd="0" presId="urn:microsoft.com/office/officeart/2005/8/layout/hierarchy1"/>
    <dgm:cxn modelId="{0FF68A20-C551-4E37-89E6-78CEC39775C0}" type="presParOf" srcId="{EDEDAA00-4E58-4900-B60D-180BE17C4B57}" destId="{E69CDD73-7FF4-4AD8-A849-8E1FA80CBD33}" srcOrd="0" destOrd="0" presId="urn:microsoft.com/office/officeart/2005/8/layout/hierarchy1"/>
    <dgm:cxn modelId="{53A9E7A7-DF1D-4561-AAB4-F5770C1BAB07}" type="presParOf" srcId="{E69CDD73-7FF4-4AD8-A849-8E1FA80CBD33}" destId="{1E706364-D968-435D-A421-2C0F3D72D128}" srcOrd="0" destOrd="0" presId="urn:microsoft.com/office/officeart/2005/8/layout/hierarchy1"/>
    <dgm:cxn modelId="{BB26BCA2-236C-4B63-BF48-F4232F83686F}" type="presParOf" srcId="{E69CDD73-7FF4-4AD8-A849-8E1FA80CBD33}" destId="{BFD71EE7-AE93-4385-AAA7-1BF5EE3861A9}" srcOrd="1" destOrd="0" presId="urn:microsoft.com/office/officeart/2005/8/layout/hierarchy1"/>
    <dgm:cxn modelId="{998D8123-A7A9-4166-A8DE-88C0ED126E17}" type="presParOf" srcId="{EDEDAA00-4E58-4900-B60D-180BE17C4B57}" destId="{136CC6DF-DA9E-4D96-9F59-F24EE6A658DC}" srcOrd="1" destOrd="0" presId="urn:microsoft.com/office/officeart/2005/8/layout/hierarchy1"/>
    <dgm:cxn modelId="{A9AE2ACD-2304-4D17-877B-2B822EAF5B96}" type="presParOf" srcId="{136CC6DF-DA9E-4D96-9F59-F24EE6A658DC}" destId="{BA32EE15-B863-492B-AFFA-FEFB73C40081}" srcOrd="0" destOrd="0" presId="urn:microsoft.com/office/officeart/2005/8/layout/hierarchy1"/>
    <dgm:cxn modelId="{09ED4EBD-BA85-43F3-94F1-BA0B1F584D84}" type="presParOf" srcId="{136CC6DF-DA9E-4D96-9F59-F24EE6A658DC}" destId="{5965D4C4-86B1-43ED-AB7B-18A61E74C9C3}" srcOrd="1" destOrd="0" presId="urn:microsoft.com/office/officeart/2005/8/layout/hierarchy1"/>
    <dgm:cxn modelId="{83781B38-CCA2-4AED-9D5A-FE26732E9E5C}" type="presParOf" srcId="{5965D4C4-86B1-43ED-AB7B-18A61E74C9C3}" destId="{67ECC20D-1959-45CE-8C39-A1C08B451651}" srcOrd="0" destOrd="0" presId="urn:microsoft.com/office/officeart/2005/8/layout/hierarchy1"/>
    <dgm:cxn modelId="{FE1C352F-8C15-4B0C-8356-87021D16837C}" type="presParOf" srcId="{67ECC20D-1959-45CE-8C39-A1C08B451651}" destId="{0D46911A-D3E0-491C-A21D-A5B52B049274}" srcOrd="0" destOrd="0" presId="urn:microsoft.com/office/officeart/2005/8/layout/hierarchy1"/>
    <dgm:cxn modelId="{BDC3568D-7602-414E-82DD-2FAB852DE80B}" type="presParOf" srcId="{67ECC20D-1959-45CE-8C39-A1C08B451651}" destId="{EE41111E-8D58-4E00-82AF-6A2D52EE5FE0}" srcOrd="1" destOrd="0" presId="urn:microsoft.com/office/officeart/2005/8/layout/hierarchy1"/>
    <dgm:cxn modelId="{2AD49243-69C3-4166-A2D2-1AD1A2190F91}" type="presParOf" srcId="{5965D4C4-86B1-43ED-AB7B-18A61E74C9C3}" destId="{F0C52254-CEF2-437C-8E82-1EE5BB1C94FF}" srcOrd="1" destOrd="0" presId="urn:microsoft.com/office/officeart/2005/8/layout/hierarchy1"/>
    <dgm:cxn modelId="{AE1536C4-58A7-49A8-9C83-E5D6A63E7AB5}" type="presParOf" srcId="{F0C52254-CEF2-437C-8E82-1EE5BB1C94FF}" destId="{FD9FF3D1-625F-4D41-B8AE-5A2361BF9792}" srcOrd="0" destOrd="0" presId="urn:microsoft.com/office/officeart/2005/8/layout/hierarchy1"/>
    <dgm:cxn modelId="{A24F8681-1284-44A8-AA47-D0D6D6D1C83D}" type="presParOf" srcId="{F0C52254-CEF2-437C-8E82-1EE5BB1C94FF}" destId="{DB347466-9AB9-4AD5-A069-3DDA0A35A855}" srcOrd="1" destOrd="0" presId="urn:microsoft.com/office/officeart/2005/8/layout/hierarchy1"/>
    <dgm:cxn modelId="{6203B1EE-A45D-4F7A-9D81-689B5CCB51FC}" type="presParOf" srcId="{DB347466-9AB9-4AD5-A069-3DDA0A35A855}" destId="{6A82EF84-6AFA-450D-AB6D-F5915967C355}" srcOrd="0" destOrd="0" presId="urn:microsoft.com/office/officeart/2005/8/layout/hierarchy1"/>
    <dgm:cxn modelId="{60DE7B8D-2903-4F6F-912D-C64D2CF6AB01}" type="presParOf" srcId="{6A82EF84-6AFA-450D-AB6D-F5915967C355}" destId="{CA5E6A85-0599-43E2-B912-F943B305C365}" srcOrd="0" destOrd="0" presId="urn:microsoft.com/office/officeart/2005/8/layout/hierarchy1"/>
    <dgm:cxn modelId="{DECE0FEF-E022-4621-BE95-20F19BC00819}" type="presParOf" srcId="{6A82EF84-6AFA-450D-AB6D-F5915967C355}" destId="{96B7437C-2BD0-46C0-BC2F-0F9453B4816D}" srcOrd="1" destOrd="0" presId="urn:microsoft.com/office/officeart/2005/8/layout/hierarchy1"/>
    <dgm:cxn modelId="{8114832C-DC08-48C6-B59B-77C2D1E0DD19}" type="presParOf" srcId="{DB347466-9AB9-4AD5-A069-3DDA0A35A855}" destId="{3E570332-8D8C-4CC6-9DDC-263551FD5CDA}" srcOrd="1" destOrd="0" presId="urn:microsoft.com/office/officeart/2005/8/layout/hierarchy1"/>
    <dgm:cxn modelId="{2679FAAB-FD42-481F-8246-B1B885720740}" type="presParOf" srcId="{3E570332-8D8C-4CC6-9DDC-263551FD5CDA}" destId="{C0182F19-841C-4A4A-99D3-34F32C70A196}" srcOrd="0" destOrd="0" presId="urn:microsoft.com/office/officeart/2005/8/layout/hierarchy1"/>
    <dgm:cxn modelId="{1A695B6C-30AC-4359-AF62-88CA2695794B}" type="presParOf" srcId="{3E570332-8D8C-4CC6-9DDC-263551FD5CDA}" destId="{8032BD3D-F2F4-435D-975B-95B4A7A4B739}" srcOrd="1" destOrd="0" presId="urn:microsoft.com/office/officeart/2005/8/layout/hierarchy1"/>
    <dgm:cxn modelId="{7B5858C1-2CFB-404F-B5D2-E42D5E458E33}" type="presParOf" srcId="{8032BD3D-F2F4-435D-975B-95B4A7A4B739}" destId="{14E3C6E9-441C-4BEA-BB21-198BA222B6FD}" srcOrd="0" destOrd="0" presId="urn:microsoft.com/office/officeart/2005/8/layout/hierarchy1"/>
    <dgm:cxn modelId="{509E913D-4C43-454A-BA75-3363674C1CB0}" type="presParOf" srcId="{14E3C6E9-441C-4BEA-BB21-198BA222B6FD}" destId="{85C45C58-BBAB-4117-993B-797BBD6507D4}" srcOrd="0" destOrd="0" presId="urn:microsoft.com/office/officeart/2005/8/layout/hierarchy1"/>
    <dgm:cxn modelId="{12255D98-3505-47BF-B772-4987103577A6}" type="presParOf" srcId="{14E3C6E9-441C-4BEA-BB21-198BA222B6FD}" destId="{20CB37AE-593D-4321-80C7-BF6834E96B6E}" srcOrd="1" destOrd="0" presId="urn:microsoft.com/office/officeart/2005/8/layout/hierarchy1"/>
    <dgm:cxn modelId="{8071734E-727F-4E46-87F8-EEEC99C8AFB2}" type="presParOf" srcId="{8032BD3D-F2F4-435D-975B-95B4A7A4B739}" destId="{5136A4D2-6FBF-43E2-9F57-CD6A7BF36084}" srcOrd="1" destOrd="0" presId="urn:microsoft.com/office/officeart/2005/8/layout/hierarchy1"/>
    <dgm:cxn modelId="{C4CB1AE2-B6BF-4AD3-904F-4F009EE6514D}" type="presParOf" srcId="{136CC6DF-DA9E-4D96-9F59-F24EE6A658DC}" destId="{13871E0C-C3C7-482D-B4A0-60537C6DE444}" srcOrd="2" destOrd="0" presId="urn:microsoft.com/office/officeart/2005/8/layout/hierarchy1"/>
    <dgm:cxn modelId="{C1695105-2A0D-4312-9D4C-19B223EF2D99}" type="presParOf" srcId="{136CC6DF-DA9E-4D96-9F59-F24EE6A658DC}" destId="{8D1EDCFC-8CC7-4602-B46E-29EC5AF37CCB}" srcOrd="3" destOrd="0" presId="urn:microsoft.com/office/officeart/2005/8/layout/hierarchy1"/>
    <dgm:cxn modelId="{222D0D27-B252-4DD6-B587-536ED9619B26}" type="presParOf" srcId="{8D1EDCFC-8CC7-4602-B46E-29EC5AF37CCB}" destId="{F81F83A3-E673-44F1-B8FE-1E22523EF8B8}" srcOrd="0" destOrd="0" presId="urn:microsoft.com/office/officeart/2005/8/layout/hierarchy1"/>
    <dgm:cxn modelId="{3524DC87-B623-4E6D-8612-70952D020571}" type="presParOf" srcId="{F81F83A3-E673-44F1-B8FE-1E22523EF8B8}" destId="{4816F556-67E9-481C-8B69-9C7265E5A475}" srcOrd="0" destOrd="0" presId="urn:microsoft.com/office/officeart/2005/8/layout/hierarchy1"/>
    <dgm:cxn modelId="{78A54078-CF37-4AB8-952B-3B7938DDBA8B}" type="presParOf" srcId="{F81F83A3-E673-44F1-B8FE-1E22523EF8B8}" destId="{8BF31449-CD13-4BD7-8180-B1002A1567C3}" srcOrd="1" destOrd="0" presId="urn:microsoft.com/office/officeart/2005/8/layout/hierarchy1"/>
    <dgm:cxn modelId="{3947FAE2-33B6-4858-A8D7-EA0E60A32D63}" type="presParOf" srcId="{8D1EDCFC-8CC7-4602-B46E-29EC5AF37CCB}" destId="{6F0EDF04-B0AA-4670-A343-5F210D3C8A43}" srcOrd="1" destOrd="0" presId="urn:microsoft.com/office/officeart/2005/8/layout/hierarchy1"/>
    <dgm:cxn modelId="{2A04AF71-0D4C-4418-893D-1B64DC5D94F1}" type="presParOf" srcId="{6F0EDF04-B0AA-4670-A343-5F210D3C8A43}" destId="{AA16E01B-A2CF-469F-86A4-74A30F1FB759}" srcOrd="0" destOrd="0" presId="urn:microsoft.com/office/officeart/2005/8/layout/hierarchy1"/>
    <dgm:cxn modelId="{BAB17787-35A3-4953-8EBC-B5D1D91C9EA2}" type="presParOf" srcId="{6F0EDF04-B0AA-4670-A343-5F210D3C8A43}" destId="{C51580C9-9395-47B5-B2A9-AEC1BA513585}" srcOrd="1" destOrd="0" presId="urn:microsoft.com/office/officeart/2005/8/layout/hierarchy1"/>
    <dgm:cxn modelId="{37AF7EA3-44C2-4EF5-BEB1-8BF9533B5D6C}" type="presParOf" srcId="{C51580C9-9395-47B5-B2A9-AEC1BA513585}" destId="{BD2F8A27-1DEB-4175-8BFF-9A1873A6FA78}" srcOrd="0" destOrd="0" presId="urn:microsoft.com/office/officeart/2005/8/layout/hierarchy1"/>
    <dgm:cxn modelId="{FB61B721-6738-422B-8C74-FAD0F404139B}" type="presParOf" srcId="{BD2F8A27-1DEB-4175-8BFF-9A1873A6FA78}" destId="{031B6D0C-4902-4C79-8B54-6FC70A2F5284}" srcOrd="0" destOrd="0" presId="urn:microsoft.com/office/officeart/2005/8/layout/hierarchy1"/>
    <dgm:cxn modelId="{1F457524-55C7-4909-940F-2394DA67395A}" type="presParOf" srcId="{BD2F8A27-1DEB-4175-8BFF-9A1873A6FA78}" destId="{F49931D5-01AE-4601-86E8-3EFBCAF803F4}" srcOrd="1" destOrd="0" presId="urn:microsoft.com/office/officeart/2005/8/layout/hierarchy1"/>
    <dgm:cxn modelId="{9CD3A48E-BE7D-4AF4-940D-05CCE60078FC}" type="presParOf" srcId="{C51580C9-9395-47B5-B2A9-AEC1BA513585}" destId="{517EEF5E-2501-4F83-B077-E82995E8D704}" srcOrd="1" destOrd="0" presId="urn:microsoft.com/office/officeart/2005/8/layout/hierarchy1"/>
    <dgm:cxn modelId="{75BA855D-9D98-42C0-8C06-E0338FB32092}" type="presParOf" srcId="{136CC6DF-DA9E-4D96-9F59-F24EE6A658DC}" destId="{E7664ACB-66E0-41B8-B737-6E1C8EBA3DE1}" srcOrd="4" destOrd="0" presId="urn:microsoft.com/office/officeart/2005/8/layout/hierarchy1"/>
    <dgm:cxn modelId="{A6153EFA-9BBE-45B4-9980-B67B98E5B104}" type="presParOf" srcId="{136CC6DF-DA9E-4D96-9F59-F24EE6A658DC}" destId="{06340FD1-0C79-4E63-981F-53F068C29400}" srcOrd="5" destOrd="0" presId="urn:microsoft.com/office/officeart/2005/8/layout/hierarchy1"/>
    <dgm:cxn modelId="{390662B8-B1BB-49A5-9249-3DC2FA5B919F}" type="presParOf" srcId="{06340FD1-0C79-4E63-981F-53F068C29400}" destId="{BABB01ED-EAF1-4444-8910-267B03992660}" srcOrd="0" destOrd="0" presId="urn:microsoft.com/office/officeart/2005/8/layout/hierarchy1"/>
    <dgm:cxn modelId="{E6D917B0-2346-4C3E-98AD-43B998F8CBBF}" type="presParOf" srcId="{BABB01ED-EAF1-4444-8910-267B03992660}" destId="{1316FA74-3018-41F3-81D5-C3DB2CC064E2}" srcOrd="0" destOrd="0" presId="urn:microsoft.com/office/officeart/2005/8/layout/hierarchy1"/>
    <dgm:cxn modelId="{AC9B5DF4-DB6C-409F-B0D0-B387A2658F87}" type="presParOf" srcId="{BABB01ED-EAF1-4444-8910-267B03992660}" destId="{8BEC528E-994E-44AC-B32C-835131368C36}" srcOrd="1" destOrd="0" presId="urn:microsoft.com/office/officeart/2005/8/layout/hierarchy1"/>
    <dgm:cxn modelId="{C8DDAD67-B9C9-49C5-BB33-0C7A3DFA8D5D}" type="presParOf" srcId="{06340FD1-0C79-4E63-981F-53F068C29400}" destId="{6E77605F-AE8B-4FA4-8EDE-C028E06F6678}" srcOrd="1" destOrd="0" presId="urn:microsoft.com/office/officeart/2005/8/layout/hierarchy1"/>
    <dgm:cxn modelId="{CC9D9CE0-929C-445A-B941-D4F1B6F6CD91}" type="presParOf" srcId="{6E77605F-AE8B-4FA4-8EDE-C028E06F6678}" destId="{DAEE81C6-FD15-485F-A8DA-0620339CF0EE}" srcOrd="0" destOrd="0" presId="urn:microsoft.com/office/officeart/2005/8/layout/hierarchy1"/>
    <dgm:cxn modelId="{D1A4199D-0ED6-4037-B261-4ABADB65D6D1}" type="presParOf" srcId="{6E77605F-AE8B-4FA4-8EDE-C028E06F6678}" destId="{A413E736-173B-4A49-A6A2-6DA9735F0ECF}" srcOrd="1" destOrd="0" presId="urn:microsoft.com/office/officeart/2005/8/layout/hierarchy1"/>
    <dgm:cxn modelId="{4C8E6563-36CF-4179-A1C1-A8C058627877}" type="presParOf" srcId="{A413E736-173B-4A49-A6A2-6DA9735F0ECF}" destId="{8EF27A11-4BA0-49EF-BC79-0AEBD881D4E9}" srcOrd="0" destOrd="0" presId="urn:microsoft.com/office/officeart/2005/8/layout/hierarchy1"/>
    <dgm:cxn modelId="{1C5CBDC2-B049-47C4-B99D-68ECF95C1E1A}" type="presParOf" srcId="{8EF27A11-4BA0-49EF-BC79-0AEBD881D4E9}" destId="{B37DC5A0-FEF7-42C1-9BD8-07ACFEF05FCF}" srcOrd="0" destOrd="0" presId="urn:microsoft.com/office/officeart/2005/8/layout/hierarchy1"/>
    <dgm:cxn modelId="{CA94CD6C-2E29-4875-82AC-F8E9749E0A9D}" type="presParOf" srcId="{8EF27A11-4BA0-49EF-BC79-0AEBD881D4E9}" destId="{197CDF72-3A51-405F-AFFB-E917191196DB}" srcOrd="1" destOrd="0" presId="urn:microsoft.com/office/officeart/2005/8/layout/hierarchy1"/>
    <dgm:cxn modelId="{B47ABA42-E939-44C0-A1D5-2A6EC9A59B7D}" type="presParOf" srcId="{A413E736-173B-4A49-A6A2-6DA9735F0ECF}" destId="{6DCCDD48-149C-4E09-8464-34F23EEB4CD8}" srcOrd="1" destOrd="0" presId="urn:microsoft.com/office/officeart/2005/8/layout/hierarchy1"/>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E81C6-FD15-485F-A8DA-0620339CF0EE}">
      <dsp:nvSpPr>
        <dsp:cNvPr id="0" name=""/>
        <dsp:cNvSpPr/>
      </dsp:nvSpPr>
      <dsp:spPr>
        <a:xfrm>
          <a:off x="3595977" y="2491787"/>
          <a:ext cx="1491346" cy="809876"/>
        </a:xfrm>
        <a:custGeom>
          <a:avLst/>
          <a:gdLst/>
          <a:ahLst/>
          <a:cxnLst/>
          <a:rect l="0" t="0" r="0" b="0"/>
          <a:pathLst>
            <a:path>
              <a:moveTo>
                <a:pt x="1396603" y="0"/>
              </a:moveTo>
              <a:lnTo>
                <a:pt x="1396603" y="721908"/>
              </a:lnTo>
              <a:lnTo>
                <a:pt x="0" y="721908"/>
              </a:lnTo>
              <a:lnTo>
                <a:pt x="0" y="781308"/>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7664ACB-66E0-41B8-B737-6E1C8EBA3DE1}">
      <dsp:nvSpPr>
        <dsp:cNvPr id="0" name=""/>
        <dsp:cNvSpPr/>
      </dsp:nvSpPr>
      <dsp:spPr>
        <a:xfrm>
          <a:off x="2845039" y="1093607"/>
          <a:ext cx="2242284" cy="344538"/>
        </a:xfrm>
        <a:custGeom>
          <a:avLst/>
          <a:gdLst/>
          <a:ahLst/>
          <a:cxnLst/>
          <a:rect l="0" t="0" r="0" b="0"/>
          <a:pathLst>
            <a:path>
              <a:moveTo>
                <a:pt x="0" y="0"/>
              </a:moveTo>
              <a:lnTo>
                <a:pt x="0" y="272780"/>
              </a:lnTo>
              <a:lnTo>
                <a:pt x="2065632" y="272780"/>
              </a:lnTo>
              <a:lnTo>
                <a:pt x="2065632" y="33218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A16E01B-A2CF-469F-86A4-74A30F1FB759}">
      <dsp:nvSpPr>
        <dsp:cNvPr id="0" name=""/>
        <dsp:cNvSpPr/>
      </dsp:nvSpPr>
      <dsp:spPr>
        <a:xfrm>
          <a:off x="2329009" y="2079797"/>
          <a:ext cx="516180" cy="366460"/>
        </a:xfrm>
        <a:custGeom>
          <a:avLst/>
          <a:gdLst/>
          <a:ahLst/>
          <a:cxnLst/>
          <a:rect l="0" t="0" r="0" b="0"/>
          <a:pathLst>
            <a:path>
              <a:moveTo>
                <a:pt x="500347" y="0"/>
              </a:moveTo>
              <a:lnTo>
                <a:pt x="500347" y="278660"/>
              </a:lnTo>
              <a:lnTo>
                <a:pt x="0" y="278660"/>
              </a:lnTo>
              <a:lnTo>
                <a:pt x="0" y="33806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3871E0C-C3C7-482D-B4A0-60537C6DE444}">
      <dsp:nvSpPr>
        <dsp:cNvPr id="0" name=""/>
        <dsp:cNvSpPr/>
      </dsp:nvSpPr>
      <dsp:spPr>
        <a:xfrm>
          <a:off x="2799319" y="1093607"/>
          <a:ext cx="91440" cy="540886"/>
        </a:xfrm>
        <a:custGeom>
          <a:avLst/>
          <a:gdLst/>
          <a:ahLst/>
          <a:cxnLst/>
          <a:rect l="0" t="0" r="0" b="0"/>
          <a:pathLst>
            <a:path>
              <a:moveTo>
                <a:pt x="45720" y="0"/>
              </a:moveTo>
              <a:lnTo>
                <a:pt x="45720" y="435157"/>
              </a:lnTo>
              <a:lnTo>
                <a:pt x="45857" y="435157"/>
              </a:lnTo>
              <a:lnTo>
                <a:pt x="45857" y="494557"/>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0182F19-841C-4A4A-99D3-34F32C70A196}">
      <dsp:nvSpPr>
        <dsp:cNvPr id="0" name=""/>
        <dsp:cNvSpPr/>
      </dsp:nvSpPr>
      <dsp:spPr>
        <a:xfrm>
          <a:off x="1678443" y="2757391"/>
          <a:ext cx="1242720" cy="605838"/>
        </a:xfrm>
        <a:custGeom>
          <a:avLst/>
          <a:gdLst/>
          <a:ahLst/>
          <a:cxnLst/>
          <a:rect l="0" t="0" r="0" b="0"/>
          <a:pathLst>
            <a:path>
              <a:moveTo>
                <a:pt x="0" y="0"/>
              </a:moveTo>
              <a:lnTo>
                <a:pt x="0" y="494545"/>
              </a:lnTo>
              <a:lnTo>
                <a:pt x="1136276" y="494545"/>
              </a:lnTo>
              <a:lnTo>
                <a:pt x="1136276" y="553945"/>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D9FF3D1-625F-4D41-B8AE-5A2361BF9792}">
      <dsp:nvSpPr>
        <dsp:cNvPr id="0" name=""/>
        <dsp:cNvSpPr/>
      </dsp:nvSpPr>
      <dsp:spPr>
        <a:xfrm>
          <a:off x="883095" y="2108029"/>
          <a:ext cx="795347" cy="350420"/>
        </a:xfrm>
        <a:custGeom>
          <a:avLst/>
          <a:gdLst/>
          <a:ahLst/>
          <a:cxnLst/>
          <a:rect l="0" t="0" r="0" b="0"/>
          <a:pathLst>
            <a:path>
              <a:moveTo>
                <a:pt x="0" y="0"/>
              </a:moveTo>
              <a:lnTo>
                <a:pt x="0" y="249137"/>
              </a:lnTo>
              <a:lnTo>
                <a:pt x="757622" y="249137"/>
              </a:lnTo>
              <a:lnTo>
                <a:pt x="757622" y="308537"/>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A32EE15-B863-492B-AFFA-FEFB73C40081}">
      <dsp:nvSpPr>
        <dsp:cNvPr id="0" name=""/>
        <dsp:cNvSpPr/>
      </dsp:nvSpPr>
      <dsp:spPr>
        <a:xfrm>
          <a:off x="883095" y="1093607"/>
          <a:ext cx="1961943" cy="344538"/>
        </a:xfrm>
        <a:custGeom>
          <a:avLst/>
          <a:gdLst/>
          <a:ahLst/>
          <a:cxnLst/>
          <a:rect l="0" t="0" r="0" b="0"/>
          <a:pathLst>
            <a:path>
              <a:moveTo>
                <a:pt x="1824294" y="0"/>
              </a:moveTo>
              <a:lnTo>
                <a:pt x="1824294" y="267495"/>
              </a:lnTo>
              <a:lnTo>
                <a:pt x="0" y="267495"/>
              </a:lnTo>
              <a:lnTo>
                <a:pt x="0" y="32689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E706364-D968-435D-A421-2C0F3D72D128}">
      <dsp:nvSpPr>
        <dsp:cNvPr id="0" name=""/>
        <dsp:cNvSpPr/>
      </dsp:nvSpPr>
      <dsp:spPr>
        <a:xfrm>
          <a:off x="1706976" y="429205"/>
          <a:ext cx="2276126" cy="664402"/>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FD71EE7-AE93-4385-AAA7-1BF5EE3861A9}">
      <dsp:nvSpPr>
        <dsp:cNvPr id="0" name=""/>
        <dsp:cNvSpPr/>
      </dsp:nvSpPr>
      <dsp:spPr>
        <a:xfrm>
          <a:off x="1784894" y="503227"/>
          <a:ext cx="2276126" cy="664402"/>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r-HR" sz="1200" b="0" kern="1200" dirty="0">
              <a:solidFill>
                <a:sysClr val="windowText" lastClr="000000">
                  <a:hueOff val="0"/>
                  <a:satOff val="0"/>
                  <a:lumOff val="0"/>
                  <a:alphaOff val="0"/>
                </a:sysClr>
              </a:solidFill>
              <a:latin typeface="Arial" panose="020B0604020202020204" pitchFamily="34" charset="0"/>
            </a:rPr>
            <a:t>PUBLIC FUNDING SYSTEM IN THE REPUBLIC OF CROATIA</a:t>
          </a:r>
        </a:p>
      </dsp:txBody>
      <dsp:txXfrm>
        <a:off x="1804354" y="522687"/>
        <a:ext cx="2237206" cy="625482"/>
      </dsp:txXfrm>
    </dsp:sp>
    <dsp:sp modelId="{0D46911A-D3E0-491C-A21D-A5B52B049274}">
      <dsp:nvSpPr>
        <dsp:cNvPr id="0" name=""/>
        <dsp:cNvSpPr/>
      </dsp:nvSpPr>
      <dsp:spPr>
        <a:xfrm>
          <a:off x="138106" y="1438145"/>
          <a:ext cx="1489979" cy="66988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41111E-8D58-4E00-82AF-6A2D52EE5FE0}">
      <dsp:nvSpPr>
        <dsp:cNvPr id="0" name=""/>
        <dsp:cNvSpPr/>
      </dsp:nvSpPr>
      <dsp:spPr>
        <a:xfrm>
          <a:off x="216024" y="1512168"/>
          <a:ext cx="1489979" cy="669883"/>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r-HR" sz="1200" b="0" kern="1200" dirty="0">
              <a:solidFill>
                <a:sysClr val="windowText" lastClr="000000">
                  <a:hueOff val="0"/>
                  <a:satOff val="0"/>
                  <a:lumOff val="0"/>
                  <a:alphaOff val="0"/>
                </a:sysClr>
              </a:solidFill>
              <a:latin typeface="Arial" panose="020B0604020202020204" pitchFamily="34" charset="0"/>
            </a:rPr>
            <a:t>CENTRAL GOVERNMENT BUDGET</a:t>
          </a:r>
        </a:p>
      </dsp:txBody>
      <dsp:txXfrm>
        <a:off x="235644" y="1531788"/>
        <a:ext cx="1450739" cy="630643"/>
      </dsp:txXfrm>
    </dsp:sp>
    <dsp:sp modelId="{CA5E6A85-0599-43E2-B912-F943B305C365}">
      <dsp:nvSpPr>
        <dsp:cNvPr id="0" name=""/>
        <dsp:cNvSpPr/>
      </dsp:nvSpPr>
      <dsp:spPr>
        <a:xfrm>
          <a:off x="1167020" y="2458450"/>
          <a:ext cx="1022845" cy="29894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B7437C-2BD0-46C0-BC2F-0F9453B4816D}">
      <dsp:nvSpPr>
        <dsp:cNvPr id="0" name=""/>
        <dsp:cNvSpPr/>
      </dsp:nvSpPr>
      <dsp:spPr>
        <a:xfrm>
          <a:off x="1244939" y="2532472"/>
          <a:ext cx="1022845" cy="298941"/>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hr-HR" sz="1200" b="0" kern="1200">
            <a:solidFill>
              <a:srgbClr val="C00000"/>
            </a:solidFill>
            <a:latin typeface="Times New Roman" pitchFamily="18" charset="0"/>
            <a:ea typeface="+mn-ea"/>
            <a:cs typeface="Times New Roman" pitchFamily="18" charset="0"/>
          </a:endParaRPr>
        </a:p>
      </dsp:txBody>
      <dsp:txXfrm>
        <a:off x="1253695" y="2541228"/>
        <a:ext cx="1005333" cy="281429"/>
      </dsp:txXfrm>
    </dsp:sp>
    <dsp:sp modelId="{85C45C58-BBAB-4117-993B-797BBD6507D4}">
      <dsp:nvSpPr>
        <dsp:cNvPr id="0" name=""/>
        <dsp:cNvSpPr/>
      </dsp:nvSpPr>
      <dsp:spPr>
        <a:xfrm>
          <a:off x="2464320" y="3363229"/>
          <a:ext cx="913686" cy="404028"/>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0CB37AE-593D-4321-80C7-BF6834E96B6E}">
      <dsp:nvSpPr>
        <dsp:cNvPr id="0" name=""/>
        <dsp:cNvSpPr/>
      </dsp:nvSpPr>
      <dsp:spPr>
        <a:xfrm>
          <a:off x="2542238" y="3437252"/>
          <a:ext cx="913686" cy="404028"/>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r-HR" sz="1200" kern="1200">
              <a:solidFill>
                <a:sysClr val="windowText" lastClr="000000">
                  <a:hueOff val="0"/>
                  <a:satOff val="0"/>
                  <a:lumOff val="0"/>
                  <a:alphaOff val="0"/>
                </a:sysClr>
              </a:solidFill>
              <a:latin typeface="Calibri"/>
            </a:rPr>
            <a:t>text</a:t>
          </a:r>
        </a:p>
      </dsp:txBody>
      <dsp:txXfrm>
        <a:off x="2554072" y="3449086"/>
        <a:ext cx="890018" cy="380360"/>
      </dsp:txXfrm>
    </dsp:sp>
    <dsp:sp modelId="{4816F556-67E9-481C-8B69-9C7265E5A475}">
      <dsp:nvSpPr>
        <dsp:cNvPr id="0" name=""/>
        <dsp:cNvSpPr/>
      </dsp:nvSpPr>
      <dsp:spPr>
        <a:xfrm>
          <a:off x="1863803" y="1634493"/>
          <a:ext cx="1962772" cy="445303"/>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F31449-CD13-4BD7-8180-B1002A1567C3}">
      <dsp:nvSpPr>
        <dsp:cNvPr id="0" name=""/>
        <dsp:cNvSpPr/>
      </dsp:nvSpPr>
      <dsp:spPr>
        <a:xfrm>
          <a:off x="1941722" y="1708515"/>
          <a:ext cx="1962772" cy="445303"/>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r-HR" sz="1200" b="0" kern="1200" dirty="0">
              <a:solidFill>
                <a:sysClr val="windowText" lastClr="000000">
                  <a:hueOff val="0"/>
                  <a:satOff val="0"/>
                  <a:lumOff val="0"/>
                  <a:alphaOff val="0"/>
                </a:sysClr>
              </a:solidFill>
              <a:latin typeface="Arial" panose="020B0604020202020204" pitchFamily="34" charset="0"/>
            </a:rPr>
            <a:t>EXTRABUDGETARY FUNDS</a:t>
          </a:r>
        </a:p>
      </dsp:txBody>
      <dsp:txXfrm>
        <a:off x="1954764" y="1721557"/>
        <a:ext cx="1936688" cy="419219"/>
      </dsp:txXfrm>
    </dsp:sp>
    <dsp:sp modelId="{031B6D0C-4902-4C79-8B54-6FC70A2F5284}">
      <dsp:nvSpPr>
        <dsp:cNvPr id="0" name=""/>
        <dsp:cNvSpPr/>
      </dsp:nvSpPr>
      <dsp:spPr>
        <a:xfrm>
          <a:off x="1146219" y="2446257"/>
          <a:ext cx="2365579" cy="521490"/>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9931D5-01AE-4601-86E8-3EFBCAF803F4}">
      <dsp:nvSpPr>
        <dsp:cNvPr id="0" name=""/>
        <dsp:cNvSpPr/>
      </dsp:nvSpPr>
      <dsp:spPr>
        <a:xfrm>
          <a:off x="1224137" y="2520280"/>
          <a:ext cx="2365579" cy="521490"/>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r-HR" sz="1200" b="0" i="0" kern="1200" baseline="0" dirty="0">
              <a:solidFill>
                <a:sysClr val="windowText" lastClr="000000">
                  <a:hueOff val="0"/>
                  <a:satOff val="0"/>
                  <a:lumOff val="0"/>
                  <a:alphaOff val="0"/>
                </a:sysClr>
              </a:solidFill>
              <a:latin typeface="Arial" panose="020B0604020202020204" pitchFamily="34" charset="0"/>
            </a:rPr>
            <a:t>CONSOLIDATED BALANCE SHEET OF THE CENTRAL GOVERNMENT</a:t>
          </a:r>
        </a:p>
      </dsp:txBody>
      <dsp:txXfrm>
        <a:off x="1239411" y="2535554"/>
        <a:ext cx="2335031" cy="490942"/>
      </dsp:txXfrm>
    </dsp:sp>
    <dsp:sp modelId="{1316FA74-3018-41F3-81D5-C3DB2CC064E2}">
      <dsp:nvSpPr>
        <dsp:cNvPr id="0" name=""/>
        <dsp:cNvSpPr/>
      </dsp:nvSpPr>
      <dsp:spPr>
        <a:xfrm>
          <a:off x="4098542" y="1438145"/>
          <a:ext cx="1977562" cy="1053642"/>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EC528E-994E-44AC-B32C-835131368C36}">
      <dsp:nvSpPr>
        <dsp:cNvPr id="0" name=""/>
        <dsp:cNvSpPr/>
      </dsp:nvSpPr>
      <dsp:spPr>
        <a:xfrm>
          <a:off x="4176461" y="1512168"/>
          <a:ext cx="1977562" cy="1053642"/>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r-HR" sz="1200" b="1" kern="1200" dirty="0">
              <a:solidFill>
                <a:sysClr val="windowText" lastClr="000000">
                  <a:hueOff val="0"/>
                  <a:satOff val="0"/>
                  <a:lumOff val="0"/>
                  <a:alphaOff val="0"/>
                </a:sysClr>
              </a:solidFill>
              <a:latin typeface="Arial" panose="020B0604020202020204" pitchFamily="34" charset="0"/>
            </a:rPr>
            <a:t>LOCAL AND REGIONAL SELF-GOVERNMENT UNITS' BUDGETS</a:t>
          </a:r>
        </a:p>
      </dsp:txBody>
      <dsp:txXfrm>
        <a:off x="4207321" y="1543028"/>
        <a:ext cx="1915842" cy="991922"/>
      </dsp:txXfrm>
    </dsp:sp>
    <dsp:sp modelId="{B37DC5A0-FEF7-42C1-9BD8-07ACFEF05FCF}">
      <dsp:nvSpPr>
        <dsp:cNvPr id="0" name=""/>
        <dsp:cNvSpPr/>
      </dsp:nvSpPr>
      <dsp:spPr>
        <a:xfrm>
          <a:off x="2426637" y="3301664"/>
          <a:ext cx="2338679" cy="523111"/>
        </a:xfrm>
        <a:prstGeom prst="roundRect">
          <a:avLst>
            <a:gd name="adj" fmla="val 10000"/>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7CDF72-3A51-405F-AFFB-E917191196DB}">
      <dsp:nvSpPr>
        <dsp:cNvPr id="0" name=""/>
        <dsp:cNvSpPr/>
      </dsp:nvSpPr>
      <dsp:spPr>
        <a:xfrm>
          <a:off x="2504556" y="3375686"/>
          <a:ext cx="2338679" cy="523111"/>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r-HR" sz="1200" b="0" kern="1200" dirty="0">
              <a:solidFill>
                <a:sysClr val="windowText" lastClr="000000">
                  <a:hueOff val="0"/>
                  <a:satOff val="0"/>
                  <a:lumOff val="0"/>
                  <a:alphaOff val="0"/>
                </a:sysClr>
              </a:solidFill>
              <a:latin typeface="Arial" panose="020B0604020202020204" pitchFamily="34" charset="0"/>
            </a:rPr>
            <a:t>CONSOLIDATED BALANCE SHEET OF THE GENERAL GOVERNMENT</a:t>
          </a:r>
        </a:p>
      </dsp:txBody>
      <dsp:txXfrm>
        <a:off x="2519877" y="3391007"/>
        <a:ext cx="2308037" cy="4924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0.73625</cdr:x>
      <cdr:y>0.28701</cdr:y>
    </cdr:from>
    <cdr:to>
      <cdr:x>0.96462</cdr:x>
      <cdr:y>0.62186</cdr:y>
    </cdr:to>
    <cdr:sp macro="" textlink="">
      <cdr:nvSpPr>
        <cdr:cNvPr id="2" name="TextBox 1"/>
        <cdr:cNvSpPr txBox="1"/>
      </cdr:nvSpPr>
      <cdr:spPr>
        <a:xfrm xmlns:a="http://schemas.openxmlformats.org/drawingml/2006/main">
          <a:off x="6732240" y="1728192"/>
          <a:ext cx="2088232" cy="2016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r-HR" sz="1100" dirty="0"/>
        </a:p>
      </cdr:txBody>
    </cdr:sp>
  </cdr:relSizeAnchor>
  <cdr:relSizeAnchor xmlns:cdr="http://schemas.openxmlformats.org/drawingml/2006/chartDrawing">
    <cdr:from>
      <cdr:x>0.77562</cdr:x>
      <cdr:y>0.29897</cdr:y>
    </cdr:from>
    <cdr:to>
      <cdr:x>0.95674</cdr:x>
      <cdr:y>0.59795</cdr:y>
    </cdr:to>
    <cdr:sp macro="" textlink="">
      <cdr:nvSpPr>
        <cdr:cNvPr id="3" name="TextBox 2"/>
        <cdr:cNvSpPr txBox="1"/>
      </cdr:nvSpPr>
      <cdr:spPr>
        <a:xfrm xmlns:a="http://schemas.openxmlformats.org/drawingml/2006/main">
          <a:off x="7092280" y="1800200"/>
          <a:ext cx="1656184" cy="1800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hr-HR" sz="1600" b="1" dirty="0" err="1" smtClean="0"/>
            <a:t>Tax</a:t>
          </a:r>
          <a:endParaRPr lang="hr-HR" sz="1600" b="1" dirty="0" smtClean="0"/>
        </a:p>
        <a:p xmlns:a="http://schemas.openxmlformats.org/drawingml/2006/main">
          <a:endParaRPr lang="hr-HR" sz="1600" b="1" dirty="0" smtClean="0"/>
        </a:p>
        <a:p xmlns:a="http://schemas.openxmlformats.org/drawingml/2006/main">
          <a:endParaRPr lang="hr-HR" sz="1600" b="1" dirty="0"/>
        </a:p>
        <a:p xmlns:a="http://schemas.openxmlformats.org/drawingml/2006/main">
          <a:r>
            <a:rPr lang="hr-HR" sz="1600" b="1" dirty="0" err="1" smtClean="0"/>
            <a:t>Grants</a:t>
          </a:r>
          <a:endParaRPr lang="hr-HR" sz="1600" b="1" dirty="0" smtClean="0"/>
        </a:p>
        <a:p xmlns:a="http://schemas.openxmlformats.org/drawingml/2006/main">
          <a:endParaRPr lang="hr-HR" sz="1600" b="1" dirty="0" smtClean="0"/>
        </a:p>
        <a:p xmlns:a="http://schemas.openxmlformats.org/drawingml/2006/main">
          <a:endParaRPr lang="hr-HR" sz="1600" b="1" dirty="0"/>
        </a:p>
        <a:p xmlns:a="http://schemas.openxmlformats.org/drawingml/2006/main">
          <a:r>
            <a:rPr lang="hr-HR" sz="1600" b="1" dirty="0" err="1" smtClean="0"/>
            <a:t>Other</a:t>
          </a:r>
          <a:r>
            <a:rPr lang="hr-HR" sz="1600" b="1" dirty="0" smtClean="0"/>
            <a:t> </a:t>
          </a:r>
          <a:r>
            <a:rPr lang="hr-HR" sz="1600" b="1" dirty="0" err="1" smtClean="0"/>
            <a:t>income</a:t>
          </a:r>
          <a:endParaRPr lang="hr-HR"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0.73278</cdr:x>
      <cdr:y>0.21519</cdr:y>
    </cdr:from>
    <cdr:to>
      <cdr:x>0.97571</cdr:x>
      <cdr:y>0.70886</cdr:y>
    </cdr:to>
    <cdr:sp macro="" textlink="">
      <cdr:nvSpPr>
        <cdr:cNvPr id="2" name="TextBox 1"/>
        <cdr:cNvSpPr txBox="1"/>
      </cdr:nvSpPr>
      <cdr:spPr>
        <a:xfrm xmlns:a="http://schemas.openxmlformats.org/drawingml/2006/main">
          <a:off x="6516216" y="1224136"/>
          <a:ext cx="2160240" cy="280831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hr-HR" sz="1400" b="1" dirty="0" err="1" smtClean="0"/>
            <a:t>Tax</a:t>
          </a:r>
          <a:r>
            <a:rPr lang="hr-HR" sz="1400" b="1" dirty="0" smtClean="0"/>
            <a:t> </a:t>
          </a:r>
          <a:r>
            <a:rPr lang="hr-HR" sz="1400" b="1" dirty="0" err="1" smtClean="0"/>
            <a:t>and</a:t>
          </a:r>
          <a:r>
            <a:rPr lang="hr-HR" sz="1400" b="1" dirty="0" smtClean="0"/>
            <a:t> </a:t>
          </a:r>
          <a:r>
            <a:rPr lang="hr-HR" sz="1400" b="1" dirty="0" err="1" smtClean="0"/>
            <a:t>surtax</a:t>
          </a:r>
          <a:r>
            <a:rPr lang="hr-HR" sz="1400" b="1" dirty="0" smtClean="0"/>
            <a:t> on </a:t>
          </a:r>
          <a:r>
            <a:rPr lang="hr-HR" sz="1400" b="1" dirty="0" err="1" smtClean="0"/>
            <a:t>income</a:t>
          </a:r>
          <a:endParaRPr lang="hr-HR" sz="1400" b="1" dirty="0" smtClean="0"/>
        </a:p>
        <a:p xmlns:a="http://schemas.openxmlformats.org/drawingml/2006/main">
          <a:endParaRPr lang="hr-HR" sz="1400" b="1" dirty="0" smtClean="0"/>
        </a:p>
        <a:p xmlns:a="http://schemas.openxmlformats.org/drawingml/2006/main">
          <a:endParaRPr lang="hr-HR" sz="1400" b="1" dirty="0" smtClean="0"/>
        </a:p>
        <a:p xmlns:a="http://schemas.openxmlformats.org/drawingml/2006/main">
          <a:r>
            <a:rPr lang="hr-HR" sz="1400" b="1" dirty="0" err="1" smtClean="0"/>
            <a:t>Property</a:t>
          </a:r>
          <a:r>
            <a:rPr lang="hr-HR" sz="1400" b="1" dirty="0" smtClean="0"/>
            <a:t> </a:t>
          </a:r>
          <a:r>
            <a:rPr lang="hr-HR" sz="1400" b="1" dirty="0" err="1" smtClean="0"/>
            <a:t>taxes</a:t>
          </a:r>
          <a:endParaRPr lang="hr-HR" sz="1400" b="1" dirty="0" smtClean="0"/>
        </a:p>
        <a:p xmlns:a="http://schemas.openxmlformats.org/drawingml/2006/main">
          <a:endParaRPr lang="hr-HR" sz="1400" b="1" dirty="0" smtClean="0"/>
        </a:p>
        <a:p xmlns:a="http://schemas.openxmlformats.org/drawingml/2006/main">
          <a:endParaRPr lang="hr-HR" sz="1400" b="1" dirty="0" smtClean="0"/>
        </a:p>
        <a:p xmlns:a="http://schemas.openxmlformats.org/drawingml/2006/main">
          <a:r>
            <a:rPr lang="hr-HR" sz="1400" b="1" dirty="0" err="1" smtClean="0"/>
            <a:t>Goods</a:t>
          </a:r>
          <a:r>
            <a:rPr lang="hr-HR" sz="1400" b="1" dirty="0" smtClean="0"/>
            <a:t> </a:t>
          </a:r>
          <a:r>
            <a:rPr lang="hr-HR" sz="1400" b="1" dirty="0" err="1" smtClean="0"/>
            <a:t>and</a:t>
          </a:r>
          <a:r>
            <a:rPr lang="hr-HR" sz="1400" b="1" dirty="0" smtClean="0"/>
            <a:t> </a:t>
          </a:r>
          <a:r>
            <a:rPr lang="hr-HR" sz="1400" b="1" dirty="0" err="1" smtClean="0"/>
            <a:t>services</a:t>
          </a:r>
          <a:r>
            <a:rPr lang="hr-HR" sz="1400" b="1" dirty="0" smtClean="0"/>
            <a:t> </a:t>
          </a:r>
          <a:r>
            <a:rPr lang="hr-HR" sz="1400" b="1" dirty="0" err="1" smtClean="0"/>
            <a:t>taxes</a:t>
          </a:r>
          <a:endParaRPr lang="hr-HR" sz="1400" b="1" dirty="0" smtClean="0"/>
        </a:p>
        <a:p xmlns:a="http://schemas.openxmlformats.org/drawingml/2006/main">
          <a:endParaRPr lang="hr-HR" sz="1400" b="1" dirty="0"/>
        </a:p>
        <a:p xmlns:a="http://schemas.openxmlformats.org/drawingml/2006/main">
          <a:endParaRPr lang="hr-HR" sz="1400" b="1" dirty="0" smtClean="0"/>
        </a:p>
        <a:p xmlns:a="http://schemas.openxmlformats.org/drawingml/2006/main">
          <a:r>
            <a:rPr lang="hr-HR" sz="1400" b="1" dirty="0" err="1" smtClean="0"/>
            <a:t>Other</a:t>
          </a:r>
          <a:r>
            <a:rPr lang="hr-HR" sz="1400" b="1" dirty="0" smtClean="0"/>
            <a:t> </a:t>
          </a:r>
          <a:r>
            <a:rPr lang="hr-HR" sz="1400" b="1" dirty="0" err="1" smtClean="0"/>
            <a:t>taxes</a:t>
          </a:r>
          <a:endParaRPr lang="hr-HR"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ea typeface="ＭＳ Ｐゴシック" pitchFamily="34" charset="-128"/>
              </a:defRPr>
            </a:lvl1pPr>
          </a:lstStyle>
          <a:p>
            <a:pPr>
              <a:defRPr/>
            </a:pPr>
            <a:endParaRPr lang="hr-HR" dirty="0"/>
          </a:p>
        </p:txBody>
      </p:sp>
      <p:sp>
        <p:nvSpPr>
          <p:cNvPr id="3" name="Rezervirano mjesto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ＭＳ Ｐゴシック" pitchFamily="34" charset="-128"/>
              </a:defRPr>
            </a:lvl1pPr>
          </a:lstStyle>
          <a:p>
            <a:pPr>
              <a:defRPr/>
            </a:pPr>
            <a:fld id="{78C909DC-8132-4C6A-8745-7FB68A94094D}" type="datetimeFigureOut">
              <a:rPr lang="hr-HR"/>
              <a:pPr>
                <a:defRPr/>
              </a:pPr>
              <a:t>11.12.2015.</a:t>
            </a:fld>
            <a:endParaRPr lang="en-GB" dirty="0"/>
          </a:p>
        </p:txBody>
      </p:sp>
      <p:sp>
        <p:nvSpPr>
          <p:cNvPr id="4" name="Rezervirano mjesto podnožja 3"/>
          <p:cNvSpPr>
            <a:spLocks noGrp="1"/>
          </p:cNvSpPr>
          <p:nvPr>
            <p:ph type="ftr" sz="quarter" idx="2"/>
          </p:nvPr>
        </p:nvSpPr>
        <p:spPr>
          <a:xfrm>
            <a:off x="1" y="9429750"/>
            <a:ext cx="2946400" cy="496888"/>
          </a:xfrm>
          <a:prstGeom prst="rect">
            <a:avLst/>
          </a:prstGeom>
        </p:spPr>
        <p:txBody>
          <a:bodyPr vert="horz" lIns="91440" tIns="45720" rIns="91440" bIns="45720" rtlCol="0" anchor="b"/>
          <a:lstStyle>
            <a:lvl1pPr algn="l">
              <a:defRPr sz="1200">
                <a:ea typeface="ＭＳ Ｐゴシック" pitchFamily="34" charset="-128"/>
              </a:defRPr>
            </a:lvl1pPr>
          </a:lstStyle>
          <a:p>
            <a:pPr>
              <a:defRPr/>
            </a:pPr>
            <a:endParaRPr lang="hr-HR" dirty="0"/>
          </a:p>
        </p:txBody>
      </p:sp>
      <p:sp>
        <p:nvSpPr>
          <p:cNvPr id="5" name="Rezervirano mjesto broja slajd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ea typeface="ＭＳ Ｐゴシック" pitchFamily="34" charset="-128"/>
              </a:defRPr>
            </a:lvl1pPr>
          </a:lstStyle>
          <a:p>
            <a:pPr>
              <a:defRPr/>
            </a:pPr>
            <a:fld id="{E7011EB2-95E9-4369-805E-DAD677E100F1}" type="slidenum">
              <a:rPr lang="hr-HR"/>
              <a:pPr>
                <a:defRPr/>
              </a:pPr>
              <a:t>‹#›</a:t>
            </a:fld>
            <a:endParaRPr lang="en-GB" dirty="0"/>
          </a:p>
        </p:txBody>
      </p:sp>
    </p:spTree>
    <p:extLst>
      <p:ext uri="{BB962C8B-B14F-4D97-AF65-F5344CB8AC3E}">
        <p14:creationId xmlns:p14="http://schemas.microsoft.com/office/powerpoint/2010/main" val="2594226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ea typeface="ＭＳ Ｐゴシック" pitchFamily="34" charset="-128"/>
              </a:defRPr>
            </a:lvl1pPr>
          </a:lstStyle>
          <a:p>
            <a:pPr>
              <a:defRPr/>
            </a:pPr>
            <a:endParaRPr lang="hr-HR" dirty="0"/>
          </a:p>
        </p:txBody>
      </p:sp>
      <p:sp>
        <p:nvSpPr>
          <p:cNvPr id="3" name="Rezervirano mjesto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ＭＳ Ｐゴシック" pitchFamily="34" charset="-128"/>
              </a:defRPr>
            </a:lvl1pPr>
          </a:lstStyle>
          <a:p>
            <a:pPr>
              <a:defRPr/>
            </a:pPr>
            <a:fld id="{C11052CC-9856-4E40-BADC-AEBF4EB34A64}" type="datetimeFigureOut">
              <a:rPr lang="hr-HR"/>
              <a:pPr>
                <a:defRPr/>
              </a:pPr>
              <a:t>11.12.2015.</a:t>
            </a:fld>
            <a:endParaRPr lang="en-GB" dirty="0"/>
          </a:p>
        </p:txBody>
      </p:sp>
      <p:sp>
        <p:nvSpPr>
          <p:cNvPr id="4" name="Rezervirano mjesto slike slajd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r-HR" noProof="0" dirty="0" smtClean="0"/>
          </a:p>
        </p:txBody>
      </p:sp>
      <p:sp>
        <p:nvSpPr>
          <p:cNvPr id="5" name="Rezervirano mjesto bilježaka 4"/>
          <p:cNvSpPr>
            <a:spLocks noGrp="1"/>
          </p:cNvSpPr>
          <p:nvPr>
            <p:ph type="body" sz="quarter" idx="3"/>
          </p:nvPr>
        </p:nvSpPr>
        <p:spPr>
          <a:xfrm>
            <a:off x="679451" y="4716465"/>
            <a:ext cx="5438775" cy="4467225"/>
          </a:xfrm>
          <a:prstGeom prst="rect">
            <a:avLst/>
          </a:prstGeom>
        </p:spPr>
        <p:txBody>
          <a:bodyPr vert="horz" lIns="91440" tIns="45720" rIns="91440" bIns="45720" rtlCol="0"/>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p>
        </p:txBody>
      </p:sp>
      <p:sp>
        <p:nvSpPr>
          <p:cNvPr id="6" name="Rezervirano mjesto podnožja 5"/>
          <p:cNvSpPr>
            <a:spLocks noGrp="1"/>
          </p:cNvSpPr>
          <p:nvPr>
            <p:ph type="ftr" sz="quarter" idx="4"/>
          </p:nvPr>
        </p:nvSpPr>
        <p:spPr>
          <a:xfrm>
            <a:off x="1" y="9429750"/>
            <a:ext cx="2946400" cy="496888"/>
          </a:xfrm>
          <a:prstGeom prst="rect">
            <a:avLst/>
          </a:prstGeom>
        </p:spPr>
        <p:txBody>
          <a:bodyPr vert="horz" lIns="91440" tIns="45720" rIns="91440" bIns="45720" rtlCol="0" anchor="b"/>
          <a:lstStyle>
            <a:lvl1pPr algn="l">
              <a:defRPr sz="1200">
                <a:ea typeface="ＭＳ Ｐゴシック" pitchFamily="34" charset="-128"/>
              </a:defRPr>
            </a:lvl1pPr>
          </a:lstStyle>
          <a:p>
            <a:pPr>
              <a:defRPr/>
            </a:pPr>
            <a:endParaRPr lang="hr-HR" dirty="0"/>
          </a:p>
        </p:txBody>
      </p:sp>
      <p:sp>
        <p:nvSpPr>
          <p:cNvPr id="7" name="Rezervirano mjesto broja slajd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ea typeface="ＭＳ Ｐゴシック" pitchFamily="34" charset="-128"/>
              </a:defRPr>
            </a:lvl1pPr>
          </a:lstStyle>
          <a:p>
            <a:pPr>
              <a:defRPr/>
            </a:pPr>
            <a:fld id="{21269BAA-D163-432F-91A2-A7E564216E03}" type="slidenum">
              <a:rPr lang="hr-HR"/>
              <a:pPr>
                <a:defRPr/>
              </a:pPr>
              <a:t>‹#›</a:t>
            </a:fld>
            <a:endParaRPr lang="en-GB" dirty="0"/>
          </a:p>
        </p:txBody>
      </p:sp>
    </p:spTree>
    <p:extLst>
      <p:ext uri="{BB962C8B-B14F-4D97-AF65-F5344CB8AC3E}">
        <p14:creationId xmlns:p14="http://schemas.microsoft.com/office/powerpoint/2010/main" val="2398813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2</a:t>
            </a:fld>
            <a:endParaRPr lang="en-GB"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dirty="0" smtClean="0">
              <a:latin typeface="Tahoma" pitchFamily="34" charset="0"/>
            </a:endParaRPr>
          </a:p>
        </p:txBody>
      </p:sp>
    </p:spTree>
    <p:extLst>
      <p:ext uri="{BB962C8B-B14F-4D97-AF65-F5344CB8AC3E}">
        <p14:creationId xmlns:p14="http://schemas.microsoft.com/office/powerpoint/2010/main" val="121213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hr-HR" smtClean="0"/>
          </a:p>
        </p:txBody>
      </p:sp>
    </p:spTree>
    <p:extLst>
      <p:ext uri="{BB962C8B-B14F-4D97-AF65-F5344CB8AC3E}">
        <p14:creationId xmlns:p14="http://schemas.microsoft.com/office/powerpoint/2010/main" val="420144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13</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123542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17</a:t>
            </a:fld>
            <a:endParaRPr lang="en-GB"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275172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BB0339D-F4E5-4A4B-8889-9917CC1765BC}" type="slidenum">
              <a:rPr lang="hr-HR" smtClean="0"/>
              <a:pPr eaLnBrk="1" hangingPunct="1"/>
              <a:t>18</a:t>
            </a:fld>
            <a:endParaRPr lang="en-GB"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377687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19</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376927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20</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300297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21</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1158864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22</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164388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23</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237493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24</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411251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3</a:t>
            </a:fld>
            <a:endParaRPr lang="en-GB"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dirty="0" smtClean="0">
              <a:latin typeface="Tahoma" pitchFamily="34" charset="0"/>
            </a:endParaRPr>
          </a:p>
        </p:txBody>
      </p:sp>
    </p:spTree>
    <p:extLst>
      <p:ext uri="{BB962C8B-B14F-4D97-AF65-F5344CB8AC3E}">
        <p14:creationId xmlns:p14="http://schemas.microsoft.com/office/powerpoint/2010/main" val="296020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25</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67478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19510AA-42A0-444F-B87D-E67466D5A9EC}" type="slidenum">
              <a:rPr lang="hr-HR" smtClean="0"/>
              <a:pPr eaLnBrk="1" hangingPunct="1"/>
              <a:t>26</a:t>
            </a:fld>
            <a:endParaRPr lang="en-GB" smtClean="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2811996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19510AA-42A0-444F-B87D-E67466D5A9EC}" type="slidenum">
              <a:rPr lang="hr-HR" smtClean="0"/>
              <a:pPr eaLnBrk="1" hangingPunct="1"/>
              <a:t>27</a:t>
            </a:fld>
            <a:endParaRPr lang="en-GB" smtClean="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327779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407D7A-0CD7-426A-922E-88B2CBBAD870}" type="slidenum">
              <a:rPr lang="hr-HR" smtClean="0"/>
              <a:pPr eaLnBrk="1" hangingPunct="1"/>
              <a:t>28</a:t>
            </a:fld>
            <a:endParaRPr lang="en-GB"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20855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4</a:t>
            </a:fld>
            <a:endParaRPr lang="en-GB"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dirty="0" smtClean="0">
              <a:latin typeface="Tahoma" pitchFamily="34" charset="0"/>
            </a:endParaRPr>
          </a:p>
        </p:txBody>
      </p:sp>
    </p:spTree>
    <p:extLst>
      <p:ext uri="{BB962C8B-B14F-4D97-AF65-F5344CB8AC3E}">
        <p14:creationId xmlns:p14="http://schemas.microsoft.com/office/powerpoint/2010/main" val="187957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5</a:t>
            </a:fld>
            <a:endParaRPr lang="en-GB"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dirty="0" smtClean="0">
              <a:latin typeface="Tahoma" pitchFamily="34" charset="0"/>
            </a:endParaRPr>
          </a:p>
        </p:txBody>
      </p:sp>
    </p:spTree>
    <p:extLst>
      <p:ext uri="{BB962C8B-B14F-4D97-AF65-F5344CB8AC3E}">
        <p14:creationId xmlns:p14="http://schemas.microsoft.com/office/powerpoint/2010/main" val="65939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7</a:t>
            </a:fld>
            <a:endParaRPr lang="en-GB"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dirty="0" smtClean="0">
              <a:latin typeface="Tahoma" pitchFamily="34" charset="0"/>
            </a:endParaRPr>
          </a:p>
        </p:txBody>
      </p:sp>
    </p:spTree>
    <p:extLst>
      <p:ext uri="{BB962C8B-B14F-4D97-AF65-F5344CB8AC3E}">
        <p14:creationId xmlns:p14="http://schemas.microsoft.com/office/powerpoint/2010/main" val="308257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8</a:t>
            </a:fld>
            <a:endParaRPr lang="en-GB"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353421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9</a:t>
            </a:fld>
            <a:endParaRPr lang="en-GB"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352505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10</a:t>
            </a:fld>
            <a:endParaRPr lang="en-GB"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64735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57EB6B9-90AA-4631-994D-77D5B58A53F6}" type="slidenum">
              <a:rPr lang="hr-HR" smtClean="0"/>
              <a:pPr eaLnBrk="1" hangingPunct="1"/>
              <a:t>11</a:t>
            </a:fld>
            <a:endParaRPr lang="en-GB"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z="2400" smtClean="0">
              <a:latin typeface="Tahoma" pitchFamily="34" charset="0"/>
            </a:endParaRPr>
          </a:p>
        </p:txBody>
      </p:sp>
    </p:spTree>
    <p:extLst>
      <p:ext uri="{BB962C8B-B14F-4D97-AF65-F5344CB8AC3E}">
        <p14:creationId xmlns:p14="http://schemas.microsoft.com/office/powerpoint/2010/main" val="130954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Microsoft_PowerPoint_97-2003_Presentation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4" descr="Background"/>
          <p:cNvPicPr>
            <a:picLocks noChangeAspect="1" noChangeArrowheads="1"/>
          </p:cNvPicPr>
          <p:nvPr/>
        </p:nvPicPr>
        <p:blipFill>
          <a:blip r:embed="rId3" cstate="print">
            <a:lum bright="60000" contrast="-70000"/>
            <a:extLst>
              <a:ext uri="{28A0092B-C50C-407E-A947-70E740481C1C}">
                <a14:useLocalDpi xmlns:a14="http://schemas.microsoft.com/office/drawing/2010/main" val="0"/>
              </a:ext>
            </a:extLst>
          </a:blip>
          <a:srcRect l="4477" t="4570" r="14610" b="12378"/>
          <a:stretch>
            <a:fillRect/>
          </a:stretch>
        </p:blipFill>
        <p:spPr bwMode="auto">
          <a:xfrm>
            <a:off x="0" y="0"/>
            <a:ext cx="8720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5"/>
          <p:cNvSpPr>
            <a:spLocks noChangeArrowheads="1"/>
          </p:cNvSpPr>
          <p:nvPr/>
        </p:nvSpPr>
        <p:spPr bwMode="auto">
          <a:xfrm>
            <a:off x="7985125" y="3738563"/>
            <a:ext cx="7938"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hr-HR" sz="2400" dirty="0">
              <a:solidFill>
                <a:srgbClr val="000066"/>
              </a:solidFill>
              <a:latin typeface="Verdana" pitchFamily="34" charset="0"/>
            </a:endParaRPr>
          </a:p>
        </p:txBody>
      </p:sp>
      <p:sp>
        <p:nvSpPr>
          <p:cNvPr id="6" name="Rectangle 142"/>
          <p:cNvSpPr>
            <a:spLocks noChangeArrowheads="1"/>
          </p:cNvSpPr>
          <p:nvPr/>
        </p:nvSpPr>
        <p:spPr bwMode="auto">
          <a:xfrm>
            <a:off x="7939088" y="3729038"/>
            <a:ext cx="11112"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hr-HR" sz="2400" dirty="0">
              <a:solidFill>
                <a:srgbClr val="000066"/>
              </a:solidFill>
              <a:latin typeface="Verdana" pitchFamily="34" charset="0"/>
            </a:endParaRPr>
          </a:p>
        </p:txBody>
      </p:sp>
      <p:sp>
        <p:nvSpPr>
          <p:cNvPr id="7" name="Rectangle 156"/>
          <p:cNvSpPr>
            <a:spLocks noChangeArrowheads="1"/>
          </p:cNvSpPr>
          <p:nvPr/>
        </p:nvSpPr>
        <p:spPr bwMode="auto">
          <a:xfrm>
            <a:off x="7780338" y="3738563"/>
            <a:ext cx="7937"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hr-HR" sz="2400" dirty="0">
              <a:solidFill>
                <a:srgbClr val="000066"/>
              </a:solidFill>
              <a:latin typeface="Verdana" pitchFamily="34" charset="0"/>
            </a:endParaRPr>
          </a:p>
        </p:txBody>
      </p:sp>
      <p:sp>
        <p:nvSpPr>
          <p:cNvPr id="8" name="Freeform 190"/>
          <p:cNvSpPr>
            <a:spLocks/>
          </p:cNvSpPr>
          <p:nvPr/>
        </p:nvSpPr>
        <p:spPr bwMode="auto">
          <a:xfrm>
            <a:off x="7886700" y="3941763"/>
            <a:ext cx="9525" cy="9525"/>
          </a:xfrm>
          <a:custGeom>
            <a:avLst/>
            <a:gdLst>
              <a:gd name="T0" fmla="*/ 0 w 19"/>
              <a:gd name="T1" fmla="*/ 2147483647 h 18"/>
              <a:gd name="T2" fmla="*/ 2147483647 w 19"/>
              <a:gd name="T3" fmla="*/ 0 h 18"/>
              <a:gd name="T4" fmla="*/ 2147483647 w 19"/>
              <a:gd name="T5" fmla="*/ 2147483647 h 18"/>
              <a:gd name="T6" fmla="*/ 0 w 19"/>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8">
                <a:moveTo>
                  <a:pt x="0" y="18"/>
                </a:move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dirty="0"/>
          </a:p>
        </p:txBody>
      </p:sp>
      <p:sp>
        <p:nvSpPr>
          <p:cNvPr id="9" name="Rectangle 194"/>
          <p:cNvSpPr>
            <a:spLocks noChangeArrowheads="1"/>
          </p:cNvSpPr>
          <p:nvPr/>
        </p:nvSpPr>
        <p:spPr bwMode="auto">
          <a:xfrm>
            <a:off x="7913688" y="3911600"/>
            <a:ext cx="7937"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hr-HR" sz="2400" dirty="0">
              <a:solidFill>
                <a:srgbClr val="000066"/>
              </a:solidFill>
              <a:latin typeface="Verdana" pitchFamily="34" charset="0"/>
            </a:endParaRPr>
          </a:p>
        </p:txBody>
      </p:sp>
      <p:graphicFrame>
        <p:nvGraphicFramePr>
          <p:cNvPr id="10"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24745" name="Presentation" r:id="rId4" imgW="0" imgH="0" progId="PowerPoint.Show.8">
                  <p:embed/>
                </p:oleObj>
              </mc:Choice>
              <mc:Fallback>
                <p:oleObj name="Presentation" r:id="rId4" imgW="0" imgH="0" progId="PowerPoint.Show.8">
                  <p:embed/>
                  <p:pic>
                    <p:nvPicPr>
                      <p:cNvPr id="0" name="AutoShape 83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796" name="Rectangle 4"/>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ctr">
              <a:buFont typeface="Symbol" pitchFamily="18" charset="2"/>
              <a:buNone/>
              <a:defRPr b="1"/>
            </a:lvl1pPr>
          </a:lstStyle>
          <a:p>
            <a:pPr lvl="0"/>
            <a:r>
              <a:rPr lang="en-US" noProof="0" smtClean="0"/>
              <a:t>Click to edit Master subtitle style</a:t>
            </a:r>
          </a:p>
        </p:txBody>
      </p:sp>
      <p:sp>
        <p:nvSpPr>
          <p:cNvPr id="161800" name="Rectangle 8"/>
          <p:cNvSpPr>
            <a:spLocks noGrp="1" noChangeArrowheads="1"/>
          </p:cNvSpPr>
          <p:nvPr>
            <p:ph type="ctrTitle" sz="quarte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3200"/>
            </a:lvl1pPr>
          </a:lstStyle>
          <a:p>
            <a:pPr lvl="0"/>
            <a:r>
              <a:rPr lang="en-US" noProof="0" smtClean="0"/>
              <a:t>Click to edit Master title style</a:t>
            </a:r>
          </a:p>
        </p:txBody>
      </p:sp>
    </p:spTree>
    <p:extLst>
      <p:ext uri="{BB962C8B-B14F-4D97-AF65-F5344CB8AC3E}">
        <p14:creationId xmlns:p14="http://schemas.microsoft.com/office/powerpoint/2010/main" val="2197020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p:cNvSpPr>
            <a:spLocks noGrp="1" noChangeArrowheads="1"/>
          </p:cNvSpPr>
          <p:nvPr>
            <p:ph type="sldNum" sz="quarter" idx="10"/>
          </p:nvPr>
        </p:nvSpPr>
        <p:spPr>
          <a:ln/>
        </p:spPr>
        <p:txBody>
          <a:bodyPr/>
          <a:lstStyle>
            <a:lvl1pPr>
              <a:defRPr/>
            </a:lvl1pPr>
          </a:lstStyle>
          <a:p>
            <a:pPr>
              <a:defRPr/>
            </a:pPr>
            <a:fld id="{9FB68E84-9948-4C36-B9EB-3DD751966C67}" type="slidenum">
              <a:rPr lang="en-US"/>
              <a:pPr>
                <a:defRPr/>
              </a:pPr>
              <a:t>‹#›</a:t>
            </a:fld>
            <a:endParaRPr lang="en-US" dirty="0"/>
          </a:p>
        </p:txBody>
      </p:sp>
    </p:spTree>
    <p:extLst>
      <p:ext uri="{BB962C8B-B14F-4D97-AF65-F5344CB8AC3E}">
        <p14:creationId xmlns:p14="http://schemas.microsoft.com/office/powerpoint/2010/main" val="14035480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endParaRPr lang="hr-HR"/>
          </a:p>
        </p:txBody>
      </p:sp>
      <p:sp>
        <p:nvSpPr>
          <p:cNvPr id="3" name=" 2"/>
          <p:cNvSpPr>
            <a:spLocks noGrp="1"/>
          </p:cNvSpPr>
          <p:nvPr>
            <p:ph type="body" orient="vert" idx="1"/>
          </p:nvPr>
        </p:nvSpPr>
        <p:spPr>
          <a:xfrm>
            <a:off x="457200" y="274639"/>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p:cNvSpPr>
            <a:spLocks noGrp="1" noChangeArrowheads="1"/>
          </p:cNvSpPr>
          <p:nvPr>
            <p:ph type="sldNum" sz="quarter" idx="10"/>
          </p:nvPr>
        </p:nvSpPr>
        <p:spPr>
          <a:ln/>
        </p:spPr>
        <p:txBody>
          <a:bodyPr/>
          <a:lstStyle>
            <a:lvl1pPr>
              <a:defRPr/>
            </a:lvl1pPr>
          </a:lstStyle>
          <a:p>
            <a:pPr>
              <a:defRPr/>
            </a:pPr>
            <a:fld id="{49F74BD7-4544-4027-8FE0-68F1B0356BDC}" type="slidenum">
              <a:rPr lang="en-US"/>
              <a:pPr>
                <a:defRPr/>
              </a:pPr>
              <a:t>‹#›</a:t>
            </a:fld>
            <a:endParaRPr lang="en-US" dirty="0"/>
          </a:p>
        </p:txBody>
      </p:sp>
    </p:spTree>
    <p:extLst>
      <p:ext uri="{BB962C8B-B14F-4D97-AF65-F5344CB8AC3E}">
        <p14:creationId xmlns:p14="http://schemas.microsoft.com/office/powerpoint/2010/main" val="7826566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p:cNvSpPr>
            <a:spLocks noGrp="1" noChangeArrowheads="1"/>
          </p:cNvSpPr>
          <p:nvPr>
            <p:ph type="sldNum" sz="quarter" idx="10"/>
          </p:nvPr>
        </p:nvSpPr>
        <p:spPr>
          <a:ln/>
        </p:spPr>
        <p:txBody>
          <a:bodyPr/>
          <a:lstStyle>
            <a:lvl1pPr>
              <a:defRPr/>
            </a:lvl1pPr>
          </a:lstStyle>
          <a:p>
            <a:pPr>
              <a:defRPr/>
            </a:pPr>
            <a:fld id="{8A954024-20CD-4809-B3C6-40465F276753}" type="slidenum">
              <a:rPr lang="en-US"/>
              <a:pPr>
                <a:defRPr/>
              </a:pPr>
              <a:t>‹#›</a:t>
            </a:fld>
            <a:endParaRPr lang="en-US" dirty="0"/>
          </a:p>
        </p:txBody>
      </p:sp>
    </p:spTree>
    <p:extLst>
      <p:ext uri="{BB962C8B-B14F-4D97-AF65-F5344CB8AC3E}">
        <p14:creationId xmlns:p14="http://schemas.microsoft.com/office/powerpoint/2010/main" val="20403440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p:cNvSpPr>
            <a:spLocks noGrp="1"/>
          </p:cNvSpPr>
          <p:nvPr>
            <p:ph type="title"/>
          </p:nvPr>
        </p:nvSpPr>
        <p:spPr>
          <a:xfrm>
            <a:off x="722435" y="4406901"/>
            <a:ext cx="7772400" cy="1362075"/>
          </a:xfrm>
          <a:prstGeom prst="rect">
            <a:avLst/>
          </a:prstGeom>
        </p:spPr>
        <p:txBody>
          <a:bodyPr anchor="t"/>
          <a:lstStyle>
            <a:lvl1pPr algn="l">
              <a:defRPr sz="4000" b="1" cap="all"/>
            </a:lvl1pPr>
          </a:lstStyle>
          <a:p>
            <a:r>
              <a:rPr lang="en-US"/>
              <a:t>Click to edit Master title style</a:t>
            </a:r>
            <a:endParaRPr lang="hr-HR"/>
          </a:p>
        </p:txBody>
      </p:sp>
      <p:sp>
        <p:nvSpPr>
          <p:cNvPr id="3" name="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F4F468DC-984B-48CD-8CA5-B95ED84C382C}" type="slidenum">
              <a:rPr lang="en-US"/>
              <a:pPr>
                <a:defRPr/>
              </a:pPr>
              <a:t>‹#›</a:t>
            </a:fld>
            <a:endParaRPr lang="en-US" dirty="0"/>
          </a:p>
        </p:txBody>
      </p:sp>
    </p:spTree>
    <p:extLst>
      <p:ext uri="{BB962C8B-B14F-4D97-AF65-F5344CB8AC3E}">
        <p14:creationId xmlns:p14="http://schemas.microsoft.com/office/powerpoint/2010/main" val="36619658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 2"/>
          <p:cNvSpPr>
            <a:spLocks noGrp="1"/>
          </p:cNvSpPr>
          <p:nvPr>
            <p:ph sz="half" idx="1"/>
          </p:nvPr>
        </p:nvSpPr>
        <p:spPr>
          <a:xfrm>
            <a:off x="457200"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 3"/>
          <p:cNvSpPr>
            <a:spLocks noGrp="1"/>
          </p:cNvSpPr>
          <p:nvPr>
            <p:ph sz="half" idx="2"/>
          </p:nvPr>
        </p:nvSpPr>
        <p:spPr>
          <a:xfrm>
            <a:off x="4642338"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16"/>
          <p:cNvSpPr>
            <a:spLocks noGrp="1" noChangeArrowheads="1"/>
          </p:cNvSpPr>
          <p:nvPr>
            <p:ph type="sldNum" sz="quarter" idx="10"/>
          </p:nvPr>
        </p:nvSpPr>
        <p:spPr>
          <a:ln/>
        </p:spPr>
        <p:txBody>
          <a:bodyPr/>
          <a:lstStyle>
            <a:lvl1pPr>
              <a:defRPr/>
            </a:lvl1pPr>
          </a:lstStyle>
          <a:p>
            <a:pPr>
              <a:defRPr/>
            </a:pPr>
            <a:fld id="{DD7BE2A1-A71B-4244-A71D-BC4CEDC4407C}" type="slidenum">
              <a:rPr lang="en-US"/>
              <a:pPr>
                <a:defRPr/>
              </a:pPr>
              <a:t>‹#›</a:t>
            </a:fld>
            <a:endParaRPr lang="en-US" dirty="0"/>
          </a:p>
        </p:txBody>
      </p:sp>
    </p:spTree>
    <p:extLst>
      <p:ext uri="{BB962C8B-B14F-4D97-AF65-F5344CB8AC3E}">
        <p14:creationId xmlns:p14="http://schemas.microsoft.com/office/powerpoint/2010/main" val="35505893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hr-HR"/>
          </a:p>
        </p:txBody>
      </p:sp>
      <p:sp>
        <p:nvSpPr>
          <p:cNvPr id="3" name="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 4"/>
          <p:cNvSpPr>
            <a:spLocks noGrp="1"/>
          </p:cNvSpPr>
          <p:nvPr>
            <p:ph type="body" sz="quarter" idx="3"/>
          </p:nvPr>
        </p:nvSpPr>
        <p:spPr>
          <a:xfrm>
            <a:off x="464527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 5"/>
          <p:cNvSpPr>
            <a:spLocks noGrp="1"/>
          </p:cNvSpPr>
          <p:nvPr>
            <p:ph sz="quarter" idx="4"/>
          </p:nvPr>
        </p:nvSpPr>
        <p:spPr>
          <a:xfrm>
            <a:off x="464527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16"/>
          <p:cNvSpPr>
            <a:spLocks noGrp="1" noChangeArrowheads="1"/>
          </p:cNvSpPr>
          <p:nvPr>
            <p:ph type="sldNum" sz="quarter" idx="10"/>
          </p:nvPr>
        </p:nvSpPr>
        <p:spPr>
          <a:ln/>
        </p:spPr>
        <p:txBody>
          <a:bodyPr/>
          <a:lstStyle>
            <a:lvl1pPr>
              <a:defRPr/>
            </a:lvl1pPr>
          </a:lstStyle>
          <a:p>
            <a:pPr>
              <a:defRPr/>
            </a:pPr>
            <a:fld id="{9101002B-7B01-4EFF-96B8-02E8A91D42A2}" type="slidenum">
              <a:rPr lang="en-US"/>
              <a:pPr>
                <a:defRPr/>
              </a:pPr>
              <a:t>‹#›</a:t>
            </a:fld>
            <a:endParaRPr lang="en-US" dirty="0"/>
          </a:p>
        </p:txBody>
      </p:sp>
    </p:spTree>
    <p:extLst>
      <p:ext uri="{BB962C8B-B14F-4D97-AF65-F5344CB8AC3E}">
        <p14:creationId xmlns:p14="http://schemas.microsoft.com/office/powerpoint/2010/main" val="21064175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Rectangle 16"/>
          <p:cNvSpPr>
            <a:spLocks noGrp="1" noChangeArrowheads="1"/>
          </p:cNvSpPr>
          <p:nvPr>
            <p:ph type="sldNum" sz="quarter" idx="10"/>
          </p:nvPr>
        </p:nvSpPr>
        <p:spPr>
          <a:ln/>
        </p:spPr>
        <p:txBody>
          <a:bodyPr/>
          <a:lstStyle>
            <a:lvl1pPr>
              <a:defRPr/>
            </a:lvl1pPr>
          </a:lstStyle>
          <a:p>
            <a:pPr>
              <a:defRPr/>
            </a:pPr>
            <a:fld id="{779670AB-8823-47CF-87D3-1D69DFE96D53}" type="slidenum">
              <a:rPr lang="en-US"/>
              <a:pPr>
                <a:defRPr/>
              </a:pPr>
              <a:t>‹#›</a:t>
            </a:fld>
            <a:endParaRPr lang="en-US" dirty="0"/>
          </a:p>
        </p:txBody>
      </p:sp>
    </p:spTree>
    <p:extLst>
      <p:ext uri="{BB962C8B-B14F-4D97-AF65-F5344CB8AC3E}">
        <p14:creationId xmlns:p14="http://schemas.microsoft.com/office/powerpoint/2010/main" val="10709288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4663C187-D934-41D3-A6E0-016ACCF5A663}" type="slidenum">
              <a:rPr lang="en-US"/>
              <a:pPr>
                <a:defRPr/>
              </a:pPr>
              <a:t>‹#›</a:t>
            </a:fld>
            <a:endParaRPr lang="en-US" dirty="0"/>
          </a:p>
        </p:txBody>
      </p:sp>
    </p:spTree>
    <p:extLst>
      <p:ext uri="{BB962C8B-B14F-4D97-AF65-F5344CB8AC3E}">
        <p14:creationId xmlns:p14="http://schemas.microsoft.com/office/powerpoint/2010/main" val="364263020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435" cy="1162050"/>
          </a:xfrm>
          <a:prstGeom prst="rect">
            <a:avLst/>
          </a:prstGeom>
        </p:spPr>
        <p:txBody>
          <a:bodyPr anchor="b"/>
          <a:lstStyle>
            <a:lvl1pPr algn="l">
              <a:defRPr sz="2000" b="1"/>
            </a:lvl1pPr>
          </a:lstStyle>
          <a:p>
            <a:r>
              <a:rPr lang="en-US"/>
              <a:t>Click to edit Master title style</a:t>
            </a:r>
            <a:endParaRPr lang="hr-HR"/>
          </a:p>
        </p:txBody>
      </p:sp>
      <p:sp>
        <p:nvSpPr>
          <p:cNvPr id="3" name=" 2"/>
          <p:cNvSpPr>
            <a:spLocks noGrp="1"/>
          </p:cNvSpPr>
          <p:nvPr>
            <p:ph idx="1"/>
          </p:nvPr>
        </p:nvSpPr>
        <p:spPr>
          <a:xfrm>
            <a:off x="3575538" y="27305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 3"/>
          <p:cNvSpPr>
            <a:spLocks noGrp="1"/>
          </p:cNvSpPr>
          <p:nvPr>
            <p:ph type="body" sz="half" idx="2"/>
          </p:nvPr>
        </p:nvSpPr>
        <p:spPr>
          <a:xfrm>
            <a:off x="457200" y="1435101"/>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3B1DD0D6-32F0-4AB6-9F85-3824543687B5}" type="slidenum">
              <a:rPr lang="en-US"/>
              <a:pPr>
                <a:defRPr/>
              </a:pPr>
              <a:t>‹#›</a:t>
            </a:fld>
            <a:endParaRPr lang="en-US" dirty="0"/>
          </a:p>
        </p:txBody>
      </p:sp>
    </p:spTree>
    <p:extLst>
      <p:ext uri="{BB962C8B-B14F-4D97-AF65-F5344CB8AC3E}">
        <p14:creationId xmlns:p14="http://schemas.microsoft.com/office/powerpoint/2010/main" val="347667372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hr-HR"/>
          </a:p>
        </p:txBody>
      </p:sp>
      <p:sp>
        <p:nvSpPr>
          <p:cNvPr id="3" name="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dirty="0"/>
          </a:p>
        </p:txBody>
      </p:sp>
      <p:sp>
        <p:nvSpPr>
          <p:cNvPr id="4" name="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FDDE639C-275C-4A5E-800A-C76D78ACAB03}" type="slidenum">
              <a:rPr lang="en-US"/>
              <a:pPr>
                <a:defRPr/>
              </a:pPr>
              <a:t>‹#›</a:t>
            </a:fld>
            <a:endParaRPr lang="en-US" dirty="0"/>
          </a:p>
        </p:txBody>
      </p:sp>
    </p:spTree>
    <p:extLst>
      <p:ext uri="{BB962C8B-B14F-4D97-AF65-F5344CB8AC3E}">
        <p14:creationId xmlns:p14="http://schemas.microsoft.com/office/powerpoint/2010/main" val="24815408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9" descr="Background"/>
          <p:cNvPicPr>
            <a:picLocks noChangeAspect="1" noChangeArrowheads="1"/>
          </p:cNvPicPr>
          <p:nvPr/>
        </p:nvPicPr>
        <p:blipFill>
          <a:blip r:embed="rId13" cstate="print">
            <a:lum bright="70000" contrast="-76000"/>
            <a:extLst>
              <a:ext uri="{28A0092B-C50C-407E-A947-70E740481C1C}">
                <a14:useLocalDpi xmlns:a14="http://schemas.microsoft.com/office/drawing/2010/main" val="0"/>
              </a:ext>
            </a:extLst>
          </a:blip>
          <a:srcRect l="4477" t="4570" r="14610" b="1237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2"/>
          <p:cNvSpPr>
            <a:spLocks noChangeShapeType="1"/>
          </p:cNvSpPr>
          <p:nvPr/>
        </p:nvSpPr>
        <p:spPr bwMode="auto">
          <a:xfrm>
            <a:off x="146050" y="747713"/>
            <a:ext cx="8801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hr-HR" dirty="0"/>
          </a:p>
        </p:txBody>
      </p:sp>
      <p:pic>
        <p:nvPicPr>
          <p:cNvPr id="1028" name="Picture 15" descr="weile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1025" y="5773738"/>
            <a:ext cx="6445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16"/>
          <p:cNvSpPr>
            <a:spLocks noGrp="1" noChangeArrowheads="1"/>
          </p:cNvSpPr>
          <p:nvPr>
            <p:ph type="sldNum" sz="quarter" idx="4"/>
          </p:nvPr>
        </p:nvSpPr>
        <p:spPr bwMode="auto">
          <a:xfrm>
            <a:off x="4521200" y="6348413"/>
            <a:ext cx="125413"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solidFill>
                  <a:srgbClr val="000000"/>
                </a:solidFill>
                <a:latin typeface="Frutiger 55 Roman"/>
                <a:ea typeface="+mn-ea"/>
              </a:defRPr>
            </a:lvl1pPr>
          </a:lstStyle>
          <a:p>
            <a:pPr>
              <a:defRPr/>
            </a:pPr>
            <a:fld id="{88F035AD-C59D-4CF1-A902-6BE07F43E532}" type="slidenum">
              <a:rPr lang="en-US"/>
              <a:pPr>
                <a:defRPr/>
              </a:pPr>
              <a:t>‹#›</a:t>
            </a:fld>
            <a:endParaRPr lang="en-US" dirty="0"/>
          </a:p>
        </p:txBody>
      </p:sp>
      <p:sp>
        <p:nvSpPr>
          <p:cNvPr id="2054" name="Text Box 24"/>
          <p:cNvSpPr txBox="1">
            <a:spLocks noChangeArrowheads="1"/>
          </p:cNvSpPr>
          <p:nvPr/>
        </p:nvSpPr>
        <p:spPr bwMode="auto">
          <a:xfrm>
            <a:off x="7880350" y="6643688"/>
            <a:ext cx="12636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GB" sz="800" b="1" noProof="0" dirty="0" smtClean="0">
                <a:solidFill>
                  <a:srgbClr val="000066"/>
                </a:solidFill>
              </a:rPr>
              <a:t>Ministry of Finance</a:t>
            </a:r>
            <a:endParaRPr lang="en-GB" sz="800" b="1" noProof="0" dirty="0" smtClean="0">
              <a:solidFill>
                <a:srgbClr val="000066"/>
              </a:solidFill>
              <a:ea typeface="+mn-ea"/>
            </a:endParaRPr>
          </a:p>
        </p:txBody>
      </p:sp>
      <p:sp>
        <p:nvSpPr>
          <p:cNvPr id="1031" name="Rectangle 25"/>
          <p:cNvSpPr>
            <a:spLocks noChangeArrowheads="1"/>
          </p:cNvSpPr>
          <p:nvPr/>
        </p:nvSpPr>
        <p:spPr bwMode="auto">
          <a:xfrm>
            <a:off x="-1701800" y="1408113"/>
            <a:ext cx="1393825" cy="441325"/>
          </a:xfrm>
          <a:prstGeom prst="rect">
            <a:avLst/>
          </a:prstGeom>
          <a:solidFill>
            <a:srgbClr val="B2424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
        <p:nvSpPr>
          <p:cNvPr id="1032" name="Rectangle 26"/>
          <p:cNvSpPr>
            <a:spLocks noChangeArrowheads="1"/>
          </p:cNvSpPr>
          <p:nvPr/>
        </p:nvSpPr>
        <p:spPr bwMode="auto">
          <a:xfrm>
            <a:off x="-1701800" y="2778125"/>
            <a:ext cx="1393825" cy="441325"/>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
        <p:nvSpPr>
          <p:cNvPr id="1033" name="Rectangle 27"/>
          <p:cNvSpPr>
            <a:spLocks noChangeArrowheads="1"/>
          </p:cNvSpPr>
          <p:nvPr/>
        </p:nvSpPr>
        <p:spPr bwMode="auto">
          <a:xfrm>
            <a:off x="-1701800" y="3346450"/>
            <a:ext cx="1393825" cy="441325"/>
          </a:xfrm>
          <a:prstGeom prst="rect">
            <a:avLst/>
          </a:prstGeom>
          <a:solidFill>
            <a:srgbClr val="75AA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
        <p:nvSpPr>
          <p:cNvPr id="1034" name="Rectangle 28"/>
          <p:cNvSpPr>
            <a:spLocks noChangeArrowheads="1"/>
          </p:cNvSpPr>
          <p:nvPr/>
        </p:nvSpPr>
        <p:spPr bwMode="auto">
          <a:xfrm>
            <a:off x="-1701800" y="3943350"/>
            <a:ext cx="1393825" cy="441325"/>
          </a:xfrm>
          <a:prstGeom prst="rect">
            <a:avLst/>
          </a:prstGeom>
          <a:solidFill>
            <a:srgbClr val="91DA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
        <p:nvSpPr>
          <p:cNvPr id="1035" name="Rectangle 31"/>
          <p:cNvSpPr>
            <a:spLocks noChangeArrowheads="1"/>
          </p:cNvSpPr>
          <p:nvPr/>
        </p:nvSpPr>
        <p:spPr bwMode="auto">
          <a:xfrm>
            <a:off x="-1701800" y="2070100"/>
            <a:ext cx="1393825" cy="441325"/>
          </a:xfrm>
          <a:prstGeom prst="rect">
            <a:avLst/>
          </a:prstGeom>
          <a:solidFill>
            <a:srgbClr val="CB717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
        <p:nvSpPr>
          <p:cNvPr id="1036" name="Rectangle 32"/>
          <p:cNvSpPr>
            <a:spLocks noChangeArrowheads="1"/>
          </p:cNvSpPr>
          <p:nvPr/>
        </p:nvSpPr>
        <p:spPr bwMode="auto">
          <a:xfrm>
            <a:off x="-1701800" y="293688"/>
            <a:ext cx="1393825" cy="441325"/>
          </a:xfrm>
          <a:prstGeom prst="rect">
            <a:avLst/>
          </a:prstGeom>
          <a:solidFill>
            <a:srgbClr val="6A00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
        <p:nvSpPr>
          <p:cNvPr id="1037" name="Rectangle 33"/>
          <p:cNvSpPr>
            <a:spLocks noChangeArrowheads="1"/>
          </p:cNvSpPr>
          <p:nvPr/>
        </p:nvSpPr>
        <p:spPr bwMode="auto">
          <a:xfrm>
            <a:off x="-1716088" y="814388"/>
            <a:ext cx="1409700" cy="4619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dirty="0">
              <a:solidFill>
                <a:srgbClr val="FFFFFF"/>
              </a:solidFill>
              <a:latin typeface="Frutiger 55 Roman"/>
            </a:endParaRPr>
          </a:p>
        </p:txBody>
      </p:sp>
      <p:sp>
        <p:nvSpPr>
          <p:cNvPr id="1038" name="Rectangle 34"/>
          <p:cNvSpPr>
            <a:spLocks noChangeArrowheads="1"/>
          </p:cNvSpPr>
          <p:nvPr/>
        </p:nvSpPr>
        <p:spPr bwMode="auto">
          <a:xfrm>
            <a:off x="-1701800" y="4668838"/>
            <a:ext cx="1393825" cy="441325"/>
          </a:xfrm>
          <a:prstGeom prst="rect">
            <a:avLst/>
          </a:prstGeom>
          <a:solidFill>
            <a:srgbClr val="FBF18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
        <p:nvSpPr>
          <p:cNvPr id="1039" name="Rectangle 35"/>
          <p:cNvSpPr>
            <a:spLocks noChangeArrowheads="1"/>
          </p:cNvSpPr>
          <p:nvPr/>
        </p:nvSpPr>
        <p:spPr bwMode="auto">
          <a:xfrm>
            <a:off x="-1701800" y="5346700"/>
            <a:ext cx="1393825" cy="441325"/>
          </a:xfrm>
          <a:prstGeom prst="rect">
            <a:avLst/>
          </a:prstGeom>
          <a:solidFill>
            <a:srgbClr val="B7F8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hr-HR" sz="2400" dirty="0">
              <a:solidFill>
                <a:srgbClr val="000066"/>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395"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transition spd="med"/>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Frutiger 55 Roman" pitchFamily="34" charset="0"/>
        </a:defRPr>
      </a:lvl2pPr>
      <a:lvl3pPr algn="l" rtl="0" eaLnBrk="0" fontAlgn="base" hangingPunct="0">
        <a:spcBef>
          <a:spcPct val="0"/>
        </a:spcBef>
        <a:spcAft>
          <a:spcPct val="0"/>
        </a:spcAft>
        <a:defRPr sz="2400" b="1">
          <a:solidFill>
            <a:schemeClr val="tx1"/>
          </a:solidFill>
          <a:latin typeface="Frutiger 55 Roman" pitchFamily="34" charset="0"/>
        </a:defRPr>
      </a:lvl3pPr>
      <a:lvl4pPr algn="l" rtl="0" eaLnBrk="0" fontAlgn="base" hangingPunct="0">
        <a:spcBef>
          <a:spcPct val="0"/>
        </a:spcBef>
        <a:spcAft>
          <a:spcPct val="0"/>
        </a:spcAft>
        <a:defRPr sz="2400" b="1">
          <a:solidFill>
            <a:schemeClr val="tx1"/>
          </a:solidFill>
          <a:latin typeface="Frutiger 55 Roman" pitchFamily="34" charset="0"/>
        </a:defRPr>
      </a:lvl4pPr>
      <a:lvl5pPr algn="l" rtl="0" eaLnBrk="0" fontAlgn="base" hangingPunct="0">
        <a:spcBef>
          <a:spcPct val="0"/>
        </a:spcBef>
        <a:spcAft>
          <a:spcPct val="0"/>
        </a:spcAft>
        <a:defRPr sz="2400" b="1">
          <a:solidFill>
            <a:schemeClr val="tx1"/>
          </a:solidFill>
          <a:latin typeface="Frutiger 55 Roman" pitchFamily="34" charset="0"/>
        </a:defRPr>
      </a:lvl5pPr>
      <a:lvl6pPr marL="457200" algn="l" rtl="0" fontAlgn="base">
        <a:spcBef>
          <a:spcPct val="0"/>
        </a:spcBef>
        <a:spcAft>
          <a:spcPct val="0"/>
        </a:spcAft>
        <a:defRPr sz="2400" b="1">
          <a:solidFill>
            <a:schemeClr val="tx1"/>
          </a:solidFill>
          <a:latin typeface="Frutiger 55 Roman" pitchFamily="34" charset="0"/>
        </a:defRPr>
      </a:lvl6pPr>
      <a:lvl7pPr marL="914400" algn="l" rtl="0" fontAlgn="base">
        <a:spcBef>
          <a:spcPct val="0"/>
        </a:spcBef>
        <a:spcAft>
          <a:spcPct val="0"/>
        </a:spcAft>
        <a:defRPr sz="2400" b="1">
          <a:solidFill>
            <a:schemeClr val="tx1"/>
          </a:solidFill>
          <a:latin typeface="Frutiger 55 Roman" pitchFamily="34" charset="0"/>
        </a:defRPr>
      </a:lvl7pPr>
      <a:lvl8pPr marL="1371600" algn="l" rtl="0" fontAlgn="base">
        <a:spcBef>
          <a:spcPct val="0"/>
        </a:spcBef>
        <a:spcAft>
          <a:spcPct val="0"/>
        </a:spcAft>
        <a:defRPr sz="2400" b="1">
          <a:solidFill>
            <a:schemeClr val="tx1"/>
          </a:solidFill>
          <a:latin typeface="Frutiger 55 Roman" pitchFamily="34" charset="0"/>
        </a:defRPr>
      </a:lvl8pPr>
      <a:lvl9pPr marL="1828800" algn="l" rtl="0" fontAlgn="base">
        <a:spcBef>
          <a:spcPct val="0"/>
        </a:spcBef>
        <a:spcAft>
          <a:spcPct val="0"/>
        </a:spcAft>
        <a:defRPr sz="2400" b="1">
          <a:solidFill>
            <a:schemeClr val="tx1"/>
          </a:solidFill>
          <a:latin typeface="Frutiger 55 Roman" pitchFamily="34" charset="0"/>
        </a:defRPr>
      </a:lvl9pPr>
    </p:titleStyle>
    <p:bodyStyle>
      <a:lvl1pPr marL="342900" indent="-342900" algn="l" rtl="0" eaLnBrk="0" fontAlgn="base" hangingPunct="0">
        <a:spcBef>
          <a:spcPts val="2200"/>
        </a:spcBef>
        <a:spcAft>
          <a:spcPct val="0"/>
        </a:spcAft>
        <a:buClr>
          <a:srgbClr val="3783FF"/>
        </a:buClr>
        <a:buSzPct val="123000"/>
        <a:buFont typeface="Symbol" pitchFamily="18" charset="2"/>
        <a:buChar char="¨"/>
        <a:defRPr>
          <a:solidFill>
            <a:schemeClr val="tx1"/>
          </a:solidFill>
          <a:latin typeface="+mn-lt"/>
          <a:ea typeface="MS PGothic" pitchFamily="34" charset="-128"/>
          <a:cs typeface="+mn-cs"/>
        </a:defRPr>
      </a:lvl1pPr>
      <a:lvl2pPr marL="742950" indent="-285750" algn="l" rtl="0" eaLnBrk="0" fontAlgn="base" hangingPunct="0">
        <a:spcBef>
          <a:spcPts val="400"/>
        </a:spcBef>
        <a:spcAft>
          <a:spcPct val="0"/>
        </a:spcAft>
        <a:buClr>
          <a:schemeClr val="tx1"/>
        </a:buClr>
        <a:buSzPct val="77000"/>
        <a:buChar char="—"/>
        <a:defRPr sz="1600">
          <a:solidFill>
            <a:schemeClr val="tx1"/>
          </a:solidFill>
          <a:latin typeface="+mn-lt"/>
          <a:ea typeface="MS PGothic" pitchFamily="34" charset="-128"/>
        </a:defRPr>
      </a:lvl2pPr>
      <a:lvl3pPr marL="11430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3pPr>
      <a:lvl4pPr marL="16002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4pPr>
      <a:lvl5pPr marL="20574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5pPr>
      <a:lvl6pPr marL="25146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6pPr>
      <a:lvl7pPr marL="29718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7pPr>
      <a:lvl8pPr marL="34290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8pPr>
      <a:lvl9pPr marL="38862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rojkemi.xyz/proracun/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684213" y="1700807"/>
            <a:ext cx="7343775" cy="3168055"/>
          </a:xfrm>
          <a:noFill/>
        </p:spPr>
        <p:txBody>
          <a:bodyPr/>
          <a:lstStyle/>
          <a:p>
            <a:pPr eaLnBrk="1" hangingPunct="1">
              <a:spcBef>
                <a:spcPts val="600"/>
              </a:spcBef>
            </a:pPr>
            <a:r>
              <a:rPr lang="hr-HR" sz="4400" b="0" dirty="0" smtClean="0">
                <a:latin typeface="Arial" pitchFamily="34" charset="0"/>
              </a:rPr>
              <a:t>Local and regional self-government units' budgets </a:t>
            </a:r>
          </a:p>
          <a:p>
            <a:pPr eaLnBrk="1" hangingPunct="1">
              <a:spcBef>
                <a:spcPts val="600"/>
              </a:spcBef>
            </a:pPr>
            <a:r>
              <a:rPr lang="hr-HR" sz="4400" b="0" dirty="0" smtClean="0">
                <a:latin typeface="Arial" pitchFamily="34" charset="0"/>
              </a:rPr>
              <a:t>- transparency</a:t>
            </a:r>
          </a:p>
        </p:txBody>
      </p:sp>
      <p:sp>
        <p:nvSpPr>
          <p:cNvPr id="3075" name="Subtitle 2"/>
          <p:cNvSpPr txBox="1">
            <a:spLocks/>
          </p:cNvSpPr>
          <p:nvPr/>
        </p:nvSpPr>
        <p:spPr bwMode="auto">
          <a:xfrm>
            <a:off x="611188" y="5732463"/>
            <a:ext cx="81327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buClr>
                <a:srgbClr val="3783FF"/>
              </a:buClr>
              <a:buSzPct val="123000"/>
              <a:buFont typeface="Symbol" pitchFamily="18" charset="2"/>
              <a:buNone/>
            </a:pPr>
            <a:r>
              <a:rPr lang="hr-HR" sz="2400" dirty="0" smtClean="0"/>
              <a:t>Nevenka Brkić, Ministry of Finance</a:t>
            </a:r>
          </a:p>
          <a:p>
            <a:pPr algn="ctr" eaLnBrk="1" hangingPunct="1">
              <a:buClr>
                <a:srgbClr val="3783FF"/>
              </a:buClr>
              <a:buSzPct val="123000"/>
              <a:buFont typeface="Symbol" pitchFamily="18" charset="2"/>
              <a:buNone/>
            </a:pPr>
            <a:r>
              <a:rPr lang="hr-HR" sz="2000" dirty="0" smtClean="0"/>
              <a:t>Zagreb, 2 December 2015</a:t>
            </a:r>
            <a:endParaRPr lang="en-GB" sz="1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512"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pl-PL" sz="3200" b="0" dirty="0" smtClean="0">
                <a:latin typeface="Arial" pitchFamily="34" charset="0"/>
              </a:rPr>
              <a:t>Self-government jurisdiction of counties </a:t>
            </a:r>
            <a:r>
              <a:rPr dirty="0" smtClean="0"/>
              <a:t> </a:t>
            </a:r>
            <a:endParaRPr lang="en-GB" sz="3200" b="0" dirty="0" smtClean="0">
              <a:latin typeface="Arial" pitchFamily="34" charset="0"/>
              <a:cs typeface="Arial" pitchFamily="34" charset="0"/>
            </a:endParaRPr>
          </a:p>
        </p:txBody>
      </p:sp>
      <p:sp>
        <p:nvSpPr>
          <p:cNvPr id="4099" name="Rectangle 3"/>
          <p:cNvSpPr>
            <a:spLocks noGrp="1" noChangeArrowheads="1"/>
          </p:cNvSpPr>
          <p:nvPr>
            <p:ph idx="1"/>
          </p:nvPr>
        </p:nvSpPr>
        <p:spPr bwMode="auto">
          <a:xfrm>
            <a:off x="395536" y="980728"/>
            <a:ext cx="8136904" cy="56886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buClr>
                <a:schemeClr val="accent6"/>
              </a:buClr>
              <a:buSzPct val="100000"/>
              <a:buFont typeface="Wingdings" pitchFamily="2" charset="2"/>
              <a:buChar char="v"/>
              <a:defRPr/>
            </a:pPr>
            <a:r>
              <a:rPr sz="2000" dirty="0" smtClean="0"/>
              <a:t>In its self-government jurisdiction, a </a:t>
            </a:r>
            <a:r>
              <a:rPr sz="2000" b="1" dirty="0" smtClean="0"/>
              <a:t>county</a:t>
            </a:r>
            <a:r>
              <a:rPr sz="2000" dirty="0" smtClean="0"/>
              <a:t> performs activities of regional significance, and especially those relating to:</a:t>
            </a:r>
          </a:p>
          <a:p>
            <a:pPr marL="399600" indent="0">
              <a:spcBef>
                <a:spcPts val="0"/>
              </a:spcBef>
              <a:buClr>
                <a:schemeClr val="accent6"/>
              </a:buClr>
              <a:buSzPct val="100000"/>
              <a:buNone/>
              <a:defRPr/>
            </a:pPr>
            <a:r>
              <a:rPr dirty="0" smtClean="0"/>
              <a:t>- education,</a:t>
            </a:r>
          </a:p>
          <a:p>
            <a:pPr marL="399600" indent="0">
              <a:spcBef>
                <a:spcPts val="0"/>
              </a:spcBef>
              <a:buClr>
                <a:schemeClr val="accent6"/>
              </a:buClr>
              <a:buSzPct val="100000"/>
              <a:buNone/>
              <a:defRPr/>
            </a:pPr>
            <a:r>
              <a:rPr lang="vi-VN" dirty="0">
                <a:latin typeface="Arial" panose="020B0604020202020204" pitchFamily="34" charset="0"/>
              </a:rPr>
              <a:t>- health care,</a:t>
            </a:r>
          </a:p>
          <a:p>
            <a:pPr marL="399600" indent="0">
              <a:spcBef>
                <a:spcPts val="0"/>
              </a:spcBef>
              <a:buClr>
                <a:schemeClr val="accent6"/>
              </a:buClr>
              <a:buSzPct val="100000"/>
              <a:buNone/>
              <a:defRPr/>
            </a:pPr>
            <a:r>
              <a:rPr lang="vi-VN" dirty="0">
                <a:latin typeface="Arial" panose="020B0604020202020204" pitchFamily="34" charset="0"/>
              </a:rPr>
              <a:t>- spatial and urban planning,</a:t>
            </a:r>
          </a:p>
          <a:p>
            <a:pPr marL="399600" indent="0">
              <a:spcBef>
                <a:spcPts val="0"/>
              </a:spcBef>
              <a:buClr>
                <a:schemeClr val="accent6"/>
              </a:buClr>
              <a:buSzPct val="100000"/>
              <a:buNone/>
              <a:defRPr/>
            </a:pPr>
            <a:r>
              <a:rPr lang="vi-VN" dirty="0">
                <a:latin typeface="Arial" panose="020B0604020202020204" pitchFamily="34" charset="0"/>
              </a:rPr>
              <a:t>- economic development,</a:t>
            </a:r>
          </a:p>
          <a:p>
            <a:pPr marL="399600" indent="0">
              <a:spcBef>
                <a:spcPts val="0"/>
              </a:spcBef>
              <a:buClr>
                <a:schemeClr val="accent6"/>
              </a:buClr>
              <a:buSzPct val="100000"/>
              <a:buNone/>
              <a:defRPr/>
            </a:pPr>
            <a:r>
              <a:rPr lang="vi-VN" dirty="0">
                <a:latin typeface="Arial" panose="020B0604020202020204" pitchFamily="34" charset="0"/>
              </a:rPr>
              <a:t>- transport and transport infrastructure,</a:t>
            </a:r>
          </a:p>
          <a:p>
            <a:pPr marL="399600" indent="0">
              <a:spcBef>
                <a:spcPts val="0"/>
              </a:spcBef>
              <a:buClr>
                <a:schemeClr val="accent6"/>
              </a:buClr>
              <a:buSzPct val="100000"/>
              <a:buNone/>
              <a:defRPr/>
            </a:pPr>
            <a:r>
              <a:rPr lang="vi-VN" dirty="0">
                <a:solidFill>
                  <a:srgbClr val="0070C0"/>
                </a:solidFill>
                <a:latin typeface="Arial" panose="020B0604020202020204" pitchFamily="34" charset="0"/>
              </a:rPr>
              <a:t>- public road maintenance,</a:t>
            </a:r>
          </a:p>
          <a:p>
            <a:pPr marL="399600" indent="0">
              <a:spcBef>
                <a:spcPts val="0"/>
              </a:spcBef>
              <a:buClr>
                <a:schemeClr val="accent6"/>
              </a:buClr>
              <a:buSzPct val="100000"/>
              <a:buNone/>
              <a:defRPr/>
            </a:pPr>
            <a:r>
              <a:rPr lang="vi-VN" dirty="0">
                <a:latin typeface="Arial" panose="020B0604020202020204" pitchFamily="34" charset="0"/>
              </a:rPr>
              <a:t>- planning and development of the network of educational, health care, social and cultural institutions,</a:t>
            </a:r>
          </a:p>
          <a:p>
            <a:pPr marL="399600" indent="0">
              <a:spcBef>
                <a:spcPts val="0"/>
              </a:spcBef>
              <a:buClr>
                <a:schemeClr val="accent6"/>
              </a:buClr>
              <a:buSzPct val="100000"/>
              <a:buNone/>
              <a:defRPr/>
            </a:pPr>
            <a:r>
              <a:rPr dirty="0" smtClean="0"/>
              <a:t>- </a:t>
            </a:r>
            <a:r>
              <a:rPr lang="vi-VN" dirty="0">
                <a:solidFill>
                  <a:srgbClr val="0070C0"/>
                </a:solidFill>
                <a:latin typeface="Arial" panose="020B0604020202020204" pitchFamily="34" charset="0"/>
              </a:rPr>
              <a:t>issuing of construction and location permits, other documents related to construction and execution of spatial planning documents</a:t>
            </a:r>
            <a:r>
              <a:rPr dirty="0" smtClean="0"/>
              <a:t> for the county territory outside the territory of a large town,</a:t>
            </a:r>
          </a:p>
          <a:p>
            <a:pPr marL="399600" indent="0">
              <a:spcBef>
                <a:spcPts val="0"/>
              </a:spcBef>
              <a:buClr>
                <a:schemeClr val="accent6"/>
              </a:buClr>
              <a:buSzPct val="100000"/>
              <a:buNone/>
              <a:defRPr/>
            </a:pPr>
            <a:r>
              <a:rPr lang="vi-VN" dirty="0">
                <a:latin typeface="Arial" panose="020B0604020202020204" pitchFamily="34" charset="0"/>
              </a:rPr>
              <a:t>- and other activities pursuant to special laws</a:t>
            </a:r>
            <a:endParaRPr lang="en-GB" dirty="0">
              <a:latin typeface="Arial" panose="020B0604020202020204" pitchFamily="34" charset="0"/>
              <a:cs typeface="Arial" panose="020B0604020202020204" pitchFamily="34" charset="0"/>
            </a:endParaRPr>
          </a:p>
          <a:p>
            <a:pPr>
              <a:spcBef>
                <a:spcPts val="600"/>
              </a:spcBef>
              <a:buClr>
                <a:schemeClr val="accent6"/>
              </a:buClr>
              <a:buSzPct val="100000"/>
              <a:buFont typeface="Wingdings" pitchFamily="2" charset="2"/>
              <a:buChar char="v"/>
              <a:defRPr/>
            </a:pPr>
            <a:endParaRPr lang="en-GB" sz="2400" dirty="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10</a:t>
            </a:fld>
            <a:endParaRPr lang="en-GB"/>
          </a:p>
        </p:txBody>
      </p:sp>
    </p:spTree>
    <p:extLst>
      <p:ext uri="{BB962C8B-B14F-4D97-AF65-F5344CB8AC3E}">
        <p14:creationId xmlns:p14="http://schemas.microsoft.com/office/powerpoint/2010/main" val="673755164"/>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553" y="188640"/>
            <a:ext cx="8208912" cy="1080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itchFamily="34" charset="0"/>
              </a:rPr>
              <a:t>LRSGU in the public funding system in the Republic of Croatia</a:t>
            </a: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11</a:t>
            </a:fld>
            <a:endParaRPr lang="en-GB"/>
          </a:p>
        </p:txBody>
      </p:sp>
      <p:graphicFrame>
        <p:nvGraphicFramePr>
          <p:cNvPr id="5" name="Dijagram 1"/>
          <p:cNvGraphicFramePr/>
          <p:nvPr>
            <p:extLst>
              <p:ext uri="{D42A27DB-BD31-4B8C-83A1-F6EECF244321}">
                <p14:modId xmlns:p14="http://schemas.microsoft.com/office/powerpoint/2010/main" val="3705474936"/>
              </p:ext>
            </p:extLst>
          </p:nvPr>
        </p:nvGraphicFramePr>
        <p:xfrm>
          <a:off x="1259632" y="1556792"/>
          <a:ext cx="640871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60989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sldNum" sz="quarter" idx="10"/>
          </p:nvPr>
        </p:nvSpPr>
        <p:spPr>
          <a:xfrm>
            <a:off x="4505549" y="6318350"/>
            <a:ext cx="141064" cy="153888"/>
          </a:xfrm>
          <a:noFill/>
        </p:spPr>
        <p:txBody>
          <a:bodyPr/>
          <a:lstStyle>
            <a:lvl1pPr eaLnBrk="0" hangingPunct="0">
              <a:defRPr sz="2700">
                <a:solidFill>
                  <a:srgbClr val="44422C"/>
                </a:solidFill>
                <a:latin typeface="Arial" pitchFamily="34" charset="0"/>
                <a:ea typeface="ヒラギノ明朝 ProN W3" charset="-128"/>
                <a:sym typeface="Hoefler Text" charset="0"/>
              </a:defRPr>
            </a:lvl1pPr>
            <a:lvl2pPr marL="522368" indent="-200911" eaLnBrk="0" hangingPunct="0">
              <a:defRPr sz="2700">
                <a:solidFill>
                  <a:srgbClr val="44422C"/>
                </a:solidFill>
                <a:latin typeface="Arial" pitchFamily="34" charset="0"/>
                <a:ea typeface="ヒラギノ明朝 ProN W3" charset="-128"/>
                <a:sym typeface="Hoefler Text" charset="0"/>
              </a:defRPr>
            </a:lvl2pPr>
            <a:lvl3pPr marL="803643" indent="-160729" eaLnBrk="0" hangingPunct="0">
              <a:defRPr sz="2700">
                <a:solidFill>
                  <a:srgbClr val="44422C"/>
                </a:solidFill>
                <a:latin typeface="Arial" pitchFamily="34" charset="0"/>
                <a:ea typeface="ヒラギノ明朝 ProN W3" charset="-128"/>
                <a:sym typeface="Hoefler Text" charset="0"/>
              </a:defRPr>
            </a:lvl3pPr>
            <a:lvl4pPr marL="1125101" indent="-160729" eaLnBrk="0" hangingPunct="0">
              <a:defRPr sz="2700">
                <a:solidFill>
                  <a:srgbClr val="44422C"/>
                </a:solidFill>
                <a:latin typeface="Arial" pitchFamily="34" charset="0"/>
                <a:ea typeface="ヒラギノ明朝 ProN W3" charset="-128"/>
                <a:sym typeface="Hoefler Text" charset="0"/>
              </a:defRPr>
            </a:lvl4pPr>
            <a:lvl5pPr marL="1446558" indent="-160729" eaLnBrk="0" hangingPunct="0">
              <a:defRPr sz="2700">
                <a:solidFill>
                  <a:srgbClr val="44422C"/>
                </a:solidFill>
                <a:latin typeface="Arial" pitchFamily="34" charset="0"/>
                <a:ea typeface="ヒラギノ明朝 ProN W3" charset="-128"/>
                <a:sym typeface="Hoefler Text" charset="0"/>
              </a:defRPr>
            </a:lvl5pPr>
            <a:lvl6pPr marL="1768015" indent="-160729" algn="ctr" eaLnBrk="0" fontAlgn="base" hangingPunct="0">
              <a:spcBef>
                <a:spcPct val="0"/>
              </a:spcBef>
              <a:spcAft>
                <a:spcPct val="0"/>
              </a:spcAft>
              <a:defRPr sz="2700">
                <a:solidFill>
                  <a:srgbClr val="44422C"/>
                </a:solidFill>
                <a:latin typeface="Arial" pitchFamily="34" charset="0"/>
                <a:ea typeface="ヒラギノ明朝 ProN W3" charset="-128"/>
                <a:sym typeface="Hoefler Text" charset="0"/>
              </a:defRPr>
            </a:lvl6pPr>
            <a:lvl7pPr marL="2089473" indent="-160729" algn="ctr" eaLnBrk="0" fontAlgn="base" hangingPunct="0">
              <a:spcBef>
                <a:spcPct val="0"/>
              </a:spcBef>
              <a:spcAft>
                <a:spcPct val="0"/>
              </a:spcAft>
              <a:defRPr sz="2700">
                <a:solidFill>
                  <a:srgbClr val="44422C"/>
                </a:solidFill>
                <a:latin typeface="Arial" pitchFamily="34" charset="0"/>
                <a:ea typeface="ヒラギノ明朝 ProN W3" charset="-128"/>
                <a:sym typeface="Hoefler Text" charset="0"/>
              </a:defRPr>
            </a:lvl7pPr>
            <a:lvl8pPr marL="2410930" indent="-160729" algn="ctr" eaLnBrk="0" fontAlgn="base" hangingPunct="0">
              <a:spcBef>
                <a:spcPct val="0"/>
              </a:spcBef>
              <a:spcAft>
                <a:spcPct val="0"/>
              </a:spcAft>
              <a:defRPr sz="2700">
                <a:solidFill>
                  <a:srgbClr val="44422C"/>
                </a:solidFill>
                <a:latin typeface="Arial" pitchFamily="34" charset="0"/>
                <a:ea typeface="ヒラギノ明朝 ProN W3" charset="-128"/>
                <a:sym typeface="Hoefler Text" charset="0"/>
              </a:defRPr>
            </a:lvl8pPr>
            <a:lvl9pPr marL="2732387" indent="-160729" algn="ctr" eaLnBrk="0" fontAlgn="base" hangingPunct="0">
              <a:spcBef>
                <a:spcPct val="0"/>
              </a:spcBef>
              <a:spcAft>
                <a:spcPct val="0"/>
              </a:spcAft>
              <a:defRPr sz="2700">
                <a:solidFill>
                  <a:srgbClr val="44422C"/>
                </a:solidFill>
                <a:latin typeface="Arial" pitchFamily="34" charset="0"/>
                <a:ea typeface="ヒラギノ明朝 ProN W3" charset="-128"/>
                <a:sym typeface="Hoefler Text" charset="0"/>
              </a:defRPr>
            </a:lvl9pPr>
          </a:lstStyle>
          <a:p>
            <a:fld id="{270B7ABC-50AD-45B2-B7F2-9347029E5799}" type="slidenum">
              <a:rPr lang="hr-HR" sz="1000">
                <a:latin typeface="Hoefler Text" charset="0"/>
              </a:rPr>
              <a:pPr/>
              <a:t>12</a:t>
            </a:fld>
            <a:endParaRPr lang="en-GB" sz="1000">
              <a:latin typeface="Hoefler Text" charset="0"/>
            </a:endParaRPr>
          </a:p>
        </p:txBody>
      </p:sp>
      <p:sp>
        <p:nvSpPr>
          <p:cNvPr id="13315" name="Rectangle 3"/>
          <p:cNvSpPr>
            <a:spLocks noGrp="1" noChangeArrowheads="1"/>
          </p:cNvSpPr>
          <p:nvPr>
            <p:ph type="body" idx="4294967295"/>
          </p:nvPr>
        </p:nvSpPr>
        <p:spPr>
          <a:xfrm>
            <a:off x="455414" y="1035844"/>
            <a:ext cx="8233172" cy="5561508"/>
          </a:xfrm>
          <a:prstGeom prst="rect">
            <a:avLst/>
          </a:prstGeom>
        </p:spPr>
        <p:txBody>
          <a:bodyPr lIns="64291" tIns="32146" rIns="0" bIns="32146"/>
          <a:lstStyle/>
          <a:p>
            <a:pPr marL="377266" indent="-377266">
              <a:buNone/>
              <a:defRPr/>
            </a:pPr>
            <a:endParaRPr lang="hr-HR" sz="700" dirty="0"/>
          </a:p>
          <a:p>
            <a:pPr marL="377266" indent="-377266">
              <a:buNone/>
              <a:defRPr/>
            </a:pPr>
            <a:endParaRPr lang="hr-HR" dirty="0" smtClean="0"/>
          </a:p>
          <a:p>
            <a:pPr marL="377266" indent="-377266" algn="just" eaLnBrk="1" hangingPunct="1">
              <a:spcBef>
                <a:spcPct val="0"/>
              </a:spcBef>
              <a:defRPr/>
            </a:pPr>
            <a:endParaRPr lang="en-US" dirty="0" smtClean="0">
              <a:solidFill>
                <a:srgbClr val="CC0000"/>
              </a:solidFill>
              <a:latin typeface="Helvetica" charset="0"/>
              <a:sym typeface="Helvetica" charset="0"/>
            </a:endParaRPr>
          </a:p>
        </p:txBody>
      </p:sp>
      <p:sp>
        <p:nvSpPr>
          <p:cNvPr id="20485" name="Rectangle 5"/>
          <p:cNvSpPr>
            <a:spLocks noChangeArrowheads="1"/>
          </p:cNvSpPr>
          <p:nvPr/>
        </p:nvSpPr>
        <p:spPr bwMode="auto">
          <a:xfrm>
            <a:off x="267891" y="188640"/>
            <a:ext cx="8233172" cy="57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44647" tIns="44647" rIns="91435" bIns="44647" anchor="ctr"/>
          <a:lstStyle/>
          <a:p>
            <a:pPr algn="ctr" eaLnBrk="0" hangingPunct="0"/>
            <a:r>
              <a:rPr lang="hr-HR" sz="3200" dirty="0">
                <a:solidFill>
                  <a:srgbClr val="0F0365"/>
                </a:solidFill>
                <a:sym typeface="Arial" pitchFamily="34" charset="0"/>
              </a:rPr>
              <a:t>LRSGU funding sources</a:t>
            </a:r>
            <a:endParaRPr lang="en-GB" sz="3200" dirty="0">
              <a:solidFill>
                <a:srgbClr val="0F0365"/>
              </a:solidFill>
              <a:ea typeface="ヒラギノ角ゴ ProN W3" charset="-128"/>
              <a:sym typeface="Arial" pitchFamily="34" charset="0"/>
            </a:endParaRPr>
          </a:p>
        </p:txBody>
      </p:sp>
      <p:sp>
        <p:nvSpPr>
          <p:cNvPr id="20486" name="Rectangle 7"/>
          <p:cNvSpPr>
            <a:spLocks noChangeArrowheads="1"/>
          </p:cNvSpPr>
          <p:nvPr/>
        </p:nvSpPr>
        <p:spPr bwMode="auto">
          <a:xfrm>
            <a:off x="611560" y="1504653"/>
            <a:ext cx="4151188" cy="3038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44647" tIns="44647" rIns="138224" bIns="44647" anchor="ctr"/>
          <a:lstStyle/>
          <a:p>
            <a:pPr marL="315877" indent="-314760" algn="just" eaLnBrk="0" hangingPunct="0">
              <a:spcBef>
                <a:spcPts val="773"/>
              </a:spcBef>
              <a:buClr>
                <a:srgbClr val="000000"/>
              </a:buClr>
              <a:buSzPct val="100000"/>
            </a:pPr>
            <a:r>
              <a:rPr dirty="0" smtClean="0"/>
              <a:t> </a:t>
            </a:r>
            <a:r>
              <a:rPr lang="sr-Latn-RS" dirty="0">
                <a:solidFill>
                  <a:srgbClr val="0F0365"/>
                </a:solidFill>
                <a:sym typeface="Arial" pitchFamily="34" charset="0"/>
              </a:rPr>
              <a:t>1.</a:t>
            </a:r>
            <a:r>
              <a:rPr dirty="0" smtClean="0"/>
              <a:t> </a:t>
            </a:r>
            <a:r>
              <a:rPr lang="hr-HR" b="1" dirty="0">
                <a:solidFill>
                  <a:srgbClr val="0070C0"/>
                </a:solidFill>
                <a:sym typeface="Arial" pitchFamily="34" charset="0"/>
              </a:rPr>
              <a:t>OWN INCOME</a:t>
            </a:r>
          </a:p>
          <a:p>
            <a:pPr marL="315877" indent="-314760" eaLnBrk="0" hangingPunct="0">
              <a:spcBef>
                <a:spcPts val="773"/>
              </a:spcBef>
              <a:buClr>
                <a:srgbClr val="0070C0"/>
              </a:buClr>
              <a:buSzPct val="100000"/>
              <a:buFont typeface="Wingdings" panose="05000000000000000000" pitchFamily="2" charset="2"/>
              <a:buChar char="Ø"/>
            </a:pPr>
            <a:r>
              <a:rPr lang="hr-HR" b="1" dirty="0">
                <a:sym typeface="Arial" pitchFamily="34" charset="0"/>
              </a:rPr>
              <a:t>Own taxes</a:t>
            </a:r>
            <a:r>
              <a:rPr dirty="0" smtClean="0"/>
              <a:t> </a:t>
            </a:r>
            <a:r>
              <a:rPr lang="en-GB" dirty="0">
                <a:sym typeface="Arial" pitchFamily="34" charset="0"/>
              </a:rPr>
              <a:t>(including surtax on income tax)</a:t>
            </a:r>
            <a:endParaRPr lang="en-GB" dirty="0">
              <a:ea typeface="ヒラギノ角ゴ ProN W3" charset="-128"/>
              <a:sym typeface="Arial" pitchFamily="34" charset="0"/>
            </a:endParaRPr>
          </a:p>
          <a:p>
            <a:pPr marL="315877" indent="-314760" eaLnBrk="0" hangingPunct="0">
              <a:spcBef>
                <a:spcPts val="773"/>
              </a:spcBef>
              <a:buClr>
                <a:srgbClr val="0070C0"/>
              </a:buClr>
              <a:buSzPct val="100000"/>
              <a:buFont typeface="Wingdings" panose="05000000000000000000" pitchFamily="2" charset="2"/>
              <a:buChar char="Ø"/>
            </a:pPr>
            <a:r>
              <a:rPr lang="hr-HR" b="1" dirty="0">
                <a:sym typeface="Arial" pitchFamily="34" charset="0"/>
              </a:rPr>
              <a:t>Other own income </a:t>
            </a:r>
            <a:r>
              <a:rPr lang="hr-HR" dirty="0">
                <a:sym typeface="Arial" pitchFamily="34" charset="0"/>
              </a:rPr>
              <a:t>(income under special regulations—public utility contributions, public utility fees, administrative fees, fees for use of public surfaces, residence tax, income from sales and rental of assets, fines ...)</a:t>
            </a:r>
          </a:p>
        </p:txBody>
      </p:sp>
      <p:sp>
        <p:nvSpPr>
          <p:cNvPr id="20487" name="Rectangle 8"/>
          <p:cNvSpPr>
            <a:spLocks noChangeArrowheads="1"/>
          </p:cNvSpPr>
          <p:nvPr/>
        </p:nvSpPr>
        <p:spPr bwMode="auto">
          <a:xfrm>
            <a:off x="5027414" y="1707803"/>
            <a:ext cx="3644429" cy="2835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44647" tIns="44647" rIns="91435" bIns="44647" anchor="ctr"/>
          <a:lstStyle/>
          <a:p>
            <a:pPr marL="377266" indent="-376150" eaLnBrk="0" hangingPunct="0">
              <a:spcBef>
                <a:spcPts val="773"/>
              </a:spcBef>
              <a:buClr>
                <a:srgbClr val="000000"/>
              </a:buClr>
              <a:buSzPct val="100000"/>
            </a:pPr>
            <a:r>
              <a:rPr dirty="0" smtClean="0"/>
              <a:t> </a:t>
            </a:r>
            <a:r>
              <a:rPr lang="en-GB" dirty="0">
                <a:solidFill>
                  <a:srgbClr val="0F0365"/>
                </a:solidFill>
                <a:sym typeface="Arial" pitchFamily="34" charset="0"/>
              </a:rPr>
              <a:t>2.</a:t>
            </a:r>
            <a:r>
              <a:rPr dirty="0" smtClean="0"/>
              <a:t> </a:t>
            </a:r>
            <a:r>
              <a:rPr lang="hr-HR" b="1" dirty="0">
                <a:solidFill>
                  <a:srgbClr val="0070C0"/>
                </a:solidFill>
                <a:sym typeface="Arial" pitchFamily="34" charset="0"/>
              </a:rPr>
              <a:t>COMMON INCOME</a:t>
            </a:r>
            <a:r>
              <a:rPr dirty="0" smtClean="0"/>
              <a:t> </a:t>
            </a:r>
          </a:p>
          <a:p>
            <a:pPr marL="377266" indent="-376150" eaLnBrk="0" hangingPunct="0">
              <a:spcBef>
                <a:spcPts val="773"/>
              </a:spcBef>
              <a:buClr>
                <a:srgbClr val="0070C0"/>
              </a:buClr>
              <a:buSzPct val="100000"/>
              <a:buFont typeface="Wingdings" panose="05000000000000000000" pitchFamily="2" charset="2"/>
              <a:buChar char="Ø"/>
            </a:pPr>
            <a:r>
              <a:rPr lang="hr-HR" b="1" dirty="0">
                <a:sym typeface="Arial" pitchFamily="34" charset="0"/>
              </a:rPr>
              <a:t>Tax income </a:t>
            </a:r>
            <a:r>
              <a:rPr lang="hr-HR" dirty="0">
                <a:sym typeface="Arial" pitchFamily="34" charset="0"/>
              </a:rPr>
              <a:t>(income tax and real estate transfer tax)</a:t>
            </a:r>
          </a:p>
          <a:p>
            <a:pPr marL="377266" indent="-376150" eaLnBrk="0" hangingPunct="0">
              <a:spcBef>
                <a:spcPts val="773"/>
              </a:spcBef>
              <a:buClr>
                <a:srgbClr val="0070C0"/>
              </a:buClr>
              <a:buSzPct val="100000"/>
              <a:buFont typeface="Wingdings" panose="05000000000000000000" pitchFamily="2" charset="2"/>
              <a:buChar char="Ø"/>
            </a:pPr>
            <a:r>
              <a:rPr lang="hr-HR" b="1" dirty="0">
                <a:sym typeface="Arial" pitchFamily="34" charset="0"/>
              </a:rPr>
              <a:t>Other common income </a:t>
            </a:r>
            <a:r>
              <a:rPr lang="en-GB" dirty="0">
                <a:sym typeface="Arial" pitchFamily="34" charset="0"/>
              </a:rPr>
              <a:t>(concession fee, income from monument annuity,</a:t>
            </a:r>
            <a:r>
              <a:rPr dirty="0" smtClean="0"/>
              <a:t> </a:t>
            </a:r>
            <a:r>
              <a:rPr lang="hr-HR" dirty="0">
                <a:sym typeface="Arial" pitchFamily="34" charset="0"/>
              </a:rPr>
              <a:t>income from sale of duty stamps, income from games of chance ...)</a:t>
            </a:r>
          </a:p>
        </p:txBody>
      </p:sp>
      <p:sp>
        <p:nvSpPr>
          <p:cNvPr id="20488" name="Rectangle 9"/>
          <p:cNvSpPr>
            <a:spLocks noChangeArrowheads="1"/>
          </p:cNvSpPr>
          <p:nvPr/>
        </p:nvSpPr>
        <p:spPr bwMode="auto">
          <a:xfrm>
            <a:off x="1787054" y="4896818"/>
            <a:ext cx="4911328" cy="1468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44647" tIns="44647" rIns="91435" bIns="44647" anchor="ctr"/>
          <a:lstStyle/>
          <a:p>
            <a:pPr marL="343781" indent="-342665" eaLnBrk="0" hangingPunct="0">
              <a:spcBef>
                <a:spcPts val="773"/>
              </a:spcBef>
              <a:buClr>
                <a:srgbClr val="000000"/>
              </a:buClr>
              <a:buSzPct val="100000"/>
            </a:pPr>
            <a:r>
              <a:rPr dirty="0" smtClean="0"/>
              <a:t>        </a:t>
            </a:r>
            <a:r>
              <a:rPr lang="en-GB" dirty="0">
                <a:solidFill>
                  <a:srgbClr val="0F0365"/>
                </a:solidFill>
                <a:sym typeface="Arial" pitchFamily="34" charset="0"/>
              </a:rPr>
              <a:t>3.</a:t>
            </a:r>
            <a:r>
              <a:rPr dirty="0" smtClean="0"/>
              <a:t> </a:t>
            </a:r>
            <a:r>
              <a:rPr lang="hr-HR" b="1" dirty="0">
                <a:solidFill>
                  <a:srgbClr val="0070C0"/>
                </a:solidFill>
                <a:sym typeface="Arial" pitchFamily="34" charset="0"/>
              </a:rPr>
              <a:t>OTHER SOURCES OF INCOME</a:t>
            </a:r>
            <a:endParaRPr lang="en-GB" b="1" dirty="0">
              <a:solidFill>
                <a:srgbClr val="0070C0"/>
              </a:solidFill>
              <a:ea typeface="ヒラギノ角ゴ ProN W3" charset="-128"/>
              <a:cs typeface="Arial" panose="020B0604020202020204" pitchFamily="34" charset="0"/>
              <a:sym typeface="Arial" pitchFamily="34" charset="0"/>
            </a:endParaRPr>
          </a:p>
          <a:p>
            <a:pPr marL="699849" lvl="1" indent="-285750" eaLnBrk="0" hangingPunct="0">
              <a:spcBef>
                <a:spcPts val="703"/>
              </a:spcBef>
              <a:buClr>
                <a:srgbClr val="0070C0"/>
              </a:buClr>
              <a:buSzPct val="100000"/>
              <a:buFont typeface="Wingdings" panose="05000000000000000000" pitchFamily="2" charset="2"/>
              <a:buChar char="Ø"/>
            </a:pPr>
            <a:r>
              <a:rPr lang="hr-HR" b="1" dirty="0">
                <a:sym typeface="Arial" pitchFamily="34" charset="0"/>
              </a:rPr>
              <a:t>Grants</a:t>
            </a:r>
          </a:p>
          <a:p>
            <a:pPr marL="699849" lvl="1" indent="-285750" eaLnBrk="0" hangingPunct="0">
              <a:spcBef>
                <a:spcPts val="703"/>
              </a:spcBef>
              <a:buClr>
                <a:srgbClr val="0070C0"/>
              </a:buClr>
              <a:buSzPct val="100000"/>
              <a:buFont typeface="Wingdings" panose="05000000000000000000" pitchFamily="2" charset="2"/>
              <a:buChar char="Ø"/>
            </a:pPr>
            <a:r>
              <a:rPr lang="hr-HR" b="1" dirty="0">
                <a:sym typeface="Arial" pitchFamily="34" charset="0"/>
              </a:rPr>
              <a:t>Receipts from borrowing </a:t>
            </a:r>
            <a:r>
              <a:rPr lang="hr-HR" dirty="0">
                <a:sym typeface="Arial" pitchFamily="34" charset="0"/>
              </a:rPr>
              <a:t>(long-term and short-term)</a:t>
            </a:r>
            <a:endParaRPr lang="en-GB" dirty="0">
              <a:ea typeface="ヒラギノ角ゴ ProN W3" charset="-128"/>
              <a:cs typeface="Arial" panose="020B0604020202020204" pitchFamily="34" charset="0"/>
              <a:sym typeface="Arial" pitchFamily="34" charset="0"/>
            </a:endParaRPr>
          </a:p>
        </p:txBody>
      </p:sp>
    </p:spTree>
    <p:extLst>
      <p:ext uri="{BB962C8B-B14F-4D97-AF65-F5344CB8AC3E}">
        <p14:creationId xmlns:p14="http://schemas.microsoft.com/office/powerpoint/2010/main" val="299332534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79512"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anose="020B0604020202020204" pitchFamily="34" charset="0"/>
              </a:rPr>
              <a:t>Common taxes </a:t>
            </a:r>
            <a:r>
              <a:rPr lang="hr-HR" sz="3200" b="0" dirty="0" smtClean="0">
                <a:solidFill>
                  <a:srgbClr val="0F0365"/>
                </a:solidFill>
                <a:sym typeface="Arial" pitchFamily="34" charset="0"/>
              </a:rPr>
              <a:t>LRSGU</a:t>
            </a:r>
            <a:r>
              <a:t/>
            </a:r>
            <a:br/>
            <a:endParaRPr lang="en-GB" sz="3200" b="0" dirty="0">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bwMode="auto">
          <a:xfrm>
            <a:off x="827584" y="1916832"/>
            <a:ext cx="7560840" cy="41764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buSzPct val="100000"/>
              <a:buFont typeface="Wingdings" panose="05000000000000000000" pitchFamily="2" charset="2"/>
              <a:buChar char="v"/>
              <a:defRPr/>
            </a:pPr>
            <a:r>
              <a:rPr lang="hr-HR" sz="2800" dirty="0" smtClean="0">
                <a:latin typeface="Arial" panose="020B0604020202020204" pitchFamily="34" charset="0"/>
              </a:rPr>
              <a:t>Income tax</a:t>
            </a:r>
          </a:p>
          <a:p>
            <a:pPr lvl="1">
              <a:spcBef>
                <a:spcPts val="600"/>
              </a:spcBef>
              <a:buClr>
                <a:srgbClr val="0070C0"/>
              </a:buClr>
              <a:buSzPct val="100000"/>
              <a:buFont typeface="Wingdings" panose="05000000000000000000" pitchFamily="2" charset="2"/>
              <a:buChar char="Ø"/>
              <a:defRPr/>
            </a:pPr>
            <a:r>
              <a:rPr lang="hr-HR" sz="2400" dirty="0">
                <a:latin typeface="Arial" panose="020B0604020202020204" pitchFamily="34" charset="0"/>
              </a:rPr>
              <a:t>is divided between the local and the regional self-government</a:t>
            </a:r>
            <a:endParaRPr lang="en-GB" sz="2400" dirty="0">
              <a:latin typeface="Arial" panose="020B0604020202020204" pitchFamily="34" charset="0"/>
              <a:cs typeface="Arial" panose="020B0604020202020204" pitchFamily="34" charset="0"/>
            </a:endParaRPr>
          </a:p>
          <a:p>
            <a:pPr>
              <a:spcBef>
                <a:spcPts val="1800"/>
              </a:spcBef>
              <a:buSzPct val="100000"/>
              <a:buFont typeface="Wingdings" panose="05000000000000000000" pitchFamily="2" charset="2"/>
              <a:buChar char="v"/>
              <a:defRPr/>
            </a:pPr>
            <a:r>
              <a:rPr lang="hr-HR" sz="2800" dirty="0" smtClean="0">
                <a:latin typeface="Arial" panose="020B0604020202020204" pitchFamily="34" charset="0"/>
              </a:rPr>
              <a:t>Real estate transfer tax</a:t>
            </a:r>
          </a:p>
          <a:p>
            <a:pPr lvl="1">
              <a:spcBef>
                <a:spcPts val="600"/>
              </a:spcBef>
              <a:buClr>
                <a:srgbClr val="0070C0"/>
              </a:buClr>
              <a:buSzPct val="100000"/>
              <a:buFont typeface="Wingdings" panose="05000000000000000000" pitchFamily="2" charset="2"/>
              <a:buChar char="Ø"/>
              <a:defRPr/>
            </a:pPr>
            <a:r>
              <a:rPr lang="hr-HR" sz="2400" dirty="0" smtClean="0">
                <a:latin typeface="Arial" panose="020B0604020202020204" pitchFamily="34" charset="0"/>
              </a:rPr>
              <a:t>is divided between the local self-government (80%) and the central state (20%)</a:t>
            </a:r>
            <a:endParaRPr lang="en-GB" sz="2400" dirty="0">
              <a:latin typeface="Arial" panose="020B0604020202020204" pitchFamily="34" charset="0"/>
              <a:cs typeface="Arial" panose="020B0604020202020204" pitchFamily="34" charset="0"/>
            </a:endParaRPr>
          </a:p>
          <a:p>
            <a:pPr marL="0" indent="0">
              <a:buNone/>
              <a:defRPr/>
            </a:pPr>
            <a:endParaRPr lang="en-GB" sz="2000" dirty="0" smtClean="0"/>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13</a:t>
            </a:fld>
            <a:endParaRPr lang="en-GB"/>
          </a:p>
        </p:txBody>
      </p:sp>
    </p:spTree>
    <p:extLst>
      <p:ext uri="{BB962C8B-B14F-4D97-AF65-F5344CB8AC3E}">
        <p14:creationId xmlns:p14="http://schemas.microsoft.com/office/powerpoint/2010/main" val="2824665002"/>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576064"/>
          </a:xfrm>
        </p:spPr>
        <p:txBody>
          <a:bodyPr/>
          <a:lstStyle/>
          <a:p>
            <a:pPr algn="ctr"/>
            <a:r>
              <a:rPr lang="hr-HR" sz="3200" b="0" dirty="0" smtClean="0">
                <a:latin typeface="Arial" panose="020B0604020202020204" pitchFamily="34" charset="0"/>
              </a:rPr>
              <a:t>Income tax—distribution</a:t>
            </a:r>
            <a:endParaRPr lang="en-GB" sz="3200" b="0" dirty="0">
              <a:latin typeface="Arial" panose="020B0604020202020204" pitchFamily="34" charset="0"/>
              <a:cs typeface="Arial" panose="020B0604020202020204" pitchFamily="34" charset="0"/>
            </a:endParaRPr>
          </a:p>
        </p:txBody>
      </p:sp>
      <p:sp>
        <p:nvSpPr>
          <p:cNvPr id="4" name="Rezervirano mjesto broja slajda 3"/>
          <p:cNvSpPr>
            <a:spLocks noGrp="1"/>
          </p:cNvSpPr>
          <p:nvPr>
            <p:ph type="sldNum" sz="quarter" idx="10"/>
          </p:nvPr>
        </p:nvSpPr>
        <p:spPr/>
        <p:txBody>
          <a:bodyPr/>
          <a:lstStyle/>
          <a:p>
            <a:pPr>
              <a:defRPr/>
            </a:pPr>
            <a:fld id="{8A954024-20CD-4809-B3C6-40465F276753}" type="slidenum">
              <a:rPr lang="en-US" smtClean="0"/>
              <a:pPr>
                <a:defRPr/>
              </a:pPr>
              <a:t>14</a:t>
            </a:fld>
            <a:endParaRPr lang="en-GB"/>
          </a:p>
        </p:txBody>
      </p:sp>
      <p:graphicFrame>
        <p:nvGraphicFramePr>
          <p:cNvPr id="8" name="Rezervirano mjesto sadržaja 7"/>
          <p:cNvGraphicFramePr>
            <a:graphicFrameLocks noGrp="1"/>
          </p:cNvGraphicFramePr>
          <p:nvPr>
            <p:ph idx="1"/>
            <p:extLst>
              <p:ext uri="{D42A27DB-BD31-4B8C-83A1-F6EECF244321}">
                <p14:modId xmlns:p14="http://schemas.microsoft.com/office/powerpoint/2010/main" val="638730634"/>
              </p:ext>
            </p:extLst>
          </p:nvPr>
        </p:nvGraphicFramePr>
        <p:xfrm>
          <a:off x="0" y="764704"/>
          <a:ext cx="9143999" cy="6042801"/>
        </p:xfrm>
        <a:graphic>
          <a:graphicData uri="http://schemas.openxmlformats.org/drawingml/2006/table">
            <a:tbl>
              <a:tblPr>
                <a:tableStyleId>{08FB837D-C827-4EFA-A057-4D05807E0F7C}</a:tableStyleId>
              </a:tblPr>
              <a:tblGrid>
                <a:gridCol w="1463662"/>
                <a:gridCol w="1015999"/>
                <a:gridCol w="1074390"/>
                <a:gridCol w="1121104"/>
                <a:gridCol w="1121104"/>
                <a:gridCol w="1121104"/>
                <a:gridCol w="1230100"/>
                <a:gridCol w="996536"/>
              </a:tblGrid>
              <a:tr h="1728192">
                <a:tc>
                  <a:txBody>
                    <a:bodyPr/>
                    <a:lstStyle/>
                    <a:p>
                      <a:pPr algn="ctr" fontAlgn="ctr"/>
                      <a:r>
                        <a:rPr lang="pl-PL" sz="1400" u="none" strike="noStrike" dirty="0">
                          <a:effectLst/>
                          <a:latin typeface="Arial" panose="020B0604020202020204" pitchFamily="34" charset="0"/>
                        </a:rPr>
                        <a:t>Distribution of income from income tax</a:t>
                      </a:r>
                      <a:r>
                        <a:t/>
                      </a:r>
                      <a:br/>
                      <a:r>
                        <a:t/>
                      </a:r>
                      <a:br/>
                      <a:r>
                        <a:rPr lang="pl-PL" sz="1400" u="none" strike="noStrike" dirty="0">
                          <a:effectLst/>
                          <a:latin typeface="Arial" panose="020B0604020202020204" pitchFamily="34" charset="0"/>
                        </a:rPr>
                        <a:t>Period</a:t>
                      </a:r>
                      <a:endParaRPr lang="en-GB" sz="1400" b="1" i="0" u="none" strike="noStrike" dirty="0">
                        <a:effectLst/>
                        <a:latin typeface="Arial" panose="020B0604020202020204" pitchFamily="34" charset="0"/>
                        <a:cs typeface="Arial" panose="020B0604020202020204" pitchFamily="34" charset="0"/>
                      </a:endParaRPr>
                    </a:p>
                  </a:txBody>
                  <a:tcPr marL="7207" marR="7207" marT="7207" marB="0" anchor="ctr"/>
                </a:tc>
                <a:tc>
                  <a:txBody>
                    <a:bodyPr/>
                    <a:lstStyle/>
                    <a:p>
                      <a:pPr algn="ctr" fontAlgn="ctr"/>
                      <a:r>
                        <a:rPr lang="hr-HR" sz="1400" u="none" strike="noStrike">
                          <a:effectLst/>
                          <a:latin typeface="Arial" panose="020B0604020202020204" pitchFamily="34" charset="0"/>
                        </a:rPr>
                        <a:t>State share</a:t>
                      </a:r>
                      <a:endParaRPr lang="en-GB" sz="1400" b="1" i="0" u="none" strike="noStrike">
                        <a:effectLst/>
                        <a:latin typeface="Arial" panose="020B0604020202020204" pitchFamily="34" charset="0"/>
                        <a:cs typeface="Arial" panose="020B0604020202020204" pitchFamily="34" charset="0"/>
                      </a:endParaRPr>
                    </a:p>
                  </a:txBody>
                  <a:tcPr marL="7207" marR="7207" marT="7207" marB="0" anchor="ctr"/>
                </a:tc>
                <a:tc>
                  <a:txBody>
                    <a:bodyPr/>
                    <a:lstStyle/>
                    <a:p>
                      <a:pPr algn="ctr" fontAlgn="ctr"/>
                      <a:r>
                        <a:rPr lang="hr-HR" sz="1400" u="none" strike="noStrike">
                          <a:effectLst/>
                          <a:latin typeface="Arial" panose="020B0604020202020204" pitchFamily="34" charset="0"/>
                        </a:rPr>
                        <a:t>Municipality/town share</a:t>
                      </a:r>
                      <a:endParaRPr lang="en-GB" sz="1400" b="1" i="0" u="none" strike="noStrike">
                        <a:effectLst/>
                        <a:latin typeface="Arial" panose="020B0604020202020204" pitchFamily="34" charset="0"/>
                        <a:cs typeface="Arial" panose="020B0604020202020204" pitchFamily="34" charset="0"/>
                      </a:endParaRPr>
                    </a:p>
                  </a:txBody>
                  <a:tcPr marL="7207" marR="7207" marT="7207" marB="0" anchor="ctr"/>
                </a:tc>
                <a:tc>
                  <a:txBody>
                    <a:bodyPr/>
                    <a:lstStyle/>
                    <a:p>
                      <a:pPr algn="ctr" fontAlgn="ctr"/>
                      <a:r>
                        <a:rPr lang="hr-HR" sz="1400" u="none" strike="noStrike" dirty="0">
                          <a:effectLst/>
                          <a:latin typeface="Arial" panose="020B0604020202020204" pitchFamily="34" charset="0"/>
                        </a:rPr>
                        <a:t>County share</a:t>
                      </a:r>
                      <a:endParaRPr lang="en-GB" sz="1400" b="1" i="0" u="none" strike="noStrike" dirty="0">
                        <a:effectLst/>
                        <a:latin typeface="Arial" panose="020B0604020202020204" pitchFamily="34" charset="0"/>
                        <a:cs typeface="Arial" panose="020B0604020202020204" pitchFamily="34" charset="0"/>
                      </a:endParaRPr>
                    </a:p>
                  </a:txBody>
                  <a:tcPr marL="7207" marR="7207" marT="7207" marB="0" anchor="ctr"/>
                </a:tc>
                <a:tc>
                  <a:txBody>
                    <a:bodyPr/>
                    <a:lstStyle/>
                    <a:p>
                      <a:pPr algn="ctr" fontAlgn="ctr"/>
                      <a:r>
                        <a:rPr lang="hr-HR" sz="1400" u="none" strike="noStrike">
                          <a:effectLst/>
                          <a:latin typeface="Arial" panose="020B0604020202020204" pitchFamily="34" charset="0"/>
                        </a:rPr>
                        <a:t>Decentralized functions share</a:t>
                      </a:r>
                      <a:endParaRPr lang="en-GB" sz="1400" b="1" i="0" u="none" strike="noStrike">
                        <a:effectLst/>
                        <a:latin typeface="Arial" panose="020B0604020202020204" pitchFamily="34" charset="0"/>
                        <a:cs typeface="Arial" panose="020B0604020202020204" pitchFamily="34" charset="0"/>
                      </a:endParaRPr>
                    </a:p>
                  </a:txBody>
                  <a:tcPr marL="7207" marR="7207" marT="7207" marB="0" anchor="ctr"/>
                </a:tc>
                <a:tc>
                  <a:txBody>
                    <a:bodyPr/>
                    <a:lstStyle/>
                    <a:p>
                      <a:pPr algn="ctr" fontAlgn="ctr"/>
                      <a:r>
                        <a:rPr lang="pl-PL" sz="1400" u="none" strike="noStrike">
                          <a:effectLst/>
                          <a:latin typeface="Arial" panose="020B0604020202020204" pitchFamily="34" charset="0"/>
                        </a:rPr>
                        <a:t>Share of the position of the equalization grant for decentralized functions</a:t>
                      </a:r>
                      <a:endParaRPr lang="en-GB" sz="1400" b="1" i="0" u="none" strike="noStrike">
                        <a:effectLst/>
                        <a:latin typeface="Arial" panose="020B0604020202020204" pitchFamily="34" charset="0"/>
                        <a:cs typeface="Arial" panose="020B0604020202020204" pitchFamily="34" charset="0"/>
                      </a:endParaRPr>
                    </a:p>
                  </a:txBody>
                  <a:tcPr marL="7207" marR="7207" marT="7207" marB="0" anchor="ctr"/>
                </a:tc>
                <a:tc>
                  <a:txBody>
                    <a:bodyPr/>
                    <a:lstStyle/>
                    <a:p>
                      <a:pPr algn="ctr" fontAlgn="ctr"/>
                      <a:r>
                        <a:rPr lang="hr-HR" sz="1400" u="none" strike="noStrike">
                          <a:effectLst/>
                          <a:latin typeface="Arial" panose="020B0604020202020204" pitchFamily="34" charset="0"/>
                        </a:rPr>
                        <a:t>Share of the position of the grant for projects co-funded from EU funds </a:t>
                      </a:r>
                      <a:endParaRPr lang="en-GB" sz="1400" b="1" i="0" u="none" strike="noStrike">
                        <a:effectLst/>
                        <a:latin typeface="Arial" panose="020B0604020202020204" pitchFamily="34" charset="0"/>
                        <a:cs typeface="Arial" panose="020B0604020202020204" pitchFamily="34" charset="0"/>
                      </a:endParaRPr>
                    </a:p>
                  </a:txBody>
                  <a:tcPr marL="7207" marR="7207" marT="7207" marB="0" anchor="ctr"/>
                </a:tc>
                <a:tc>
                  <a:txBody>
                    <a:bodyPr/>
                    <a:lstStyle/>
                    <a:p>
                      <a:pPr algn="ctr" fontAlgn="ctr"/>
                      <a:r>
                        <a:rPr lang="hr-HR" sz="1400" u="none" strike="noStrike" dirty="0">
                          <a:effectLst/>
                          <a:latin typeface="Arial" panose="020B0604020202020204" pitchFamily="34" charset="0"/>
                        </a:rPr>
                        <a:t>Total </a:t>
                      </a:r>
                      <a:endParaRPr lang="en-GB" sz="1400" b="1" i="0" u="none" strike="noStrike" dirty="0">
                        <a:effectLst/>
                        <a:latin typeface="Arial" panose="020B0604020202020204" pitchFamily="34" charset="0"/>
                        <a:cs typeface="Arial" panose="020B0604020202020204" pitchFamily="34" charset="0"/>
                      </a:endParaRPr>
                    </a:p>
                  </a:txBody>
                  <a:tcPr marL="7207" marR="7207" marT="7207" marB="0" anchor="ctr"/>
                </a:tc>
              </a:tr>
              <a:tr h="479401">
                <a:tc>
                  <a:txBody>
                    <a:bodyPr/>
                    <a:lstStyle/>
                    <a:p>
                      <a:pPr algn="ctr" fontAlgn="b"/>
                      <a:r>
                        <a:rPr lang="hr-HR" sz="1400" u="none" strike="noStrike" dirty="0">
                          <a:effectLst/>
                          <a:latin typeface="Arial" panose="020B0604020202020204" pitchFamily="34" charset="0"/>
                        </a:rPr>
                        <a:t>01/01/1994 - 31/03/2000</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70.0%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25.0%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5.0%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100.0%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u="none" strike="noStrike" dirty="0">
                          <a:effectLst/>
                          <a:latin typeface="Arial" panose="020B0604020202020204" pitchFamily="34" charset="0"/>
                        </a:rPr>
                        <a:t>01/04/2000 -30/06/2001</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60.0%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32.0%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8.0%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100.0%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u="none" strike="noStrike" dirty="0">
                          <a:effectLst/>
                          <a:latin typeface="Arial" panose="020B0604020202020204" pitchFamily="34" charset="0"/>
                        </a:rPr>
                        <a:t>01/07/2001 - 31/12/2001 </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29.2%</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32.0%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8.0%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9.8%</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21.0%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100.0%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u="none" strike="noStrike" dirty="0">
                          <a:effectLst/>
                          <a:latin typeface="Arial" panose="020B0604020202020204" pitchFamily="34" charset="0"/>
                        </a:rPr>
                        <a:t>01/01/2002 - 31/12/2002</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29.6%</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32.0%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8.0%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9.4%</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21.0%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100.0%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u="none" strike="noStrike" dirty="0">
                          <a:effectLst/>
                          <a:latin typeface="Arial" panose="020B0604020202020204" pitchFamily="34" charset="0"/>
                        </a:rPr>
                        <a:t>01/01/2003 - 31/12/2006</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24.6%</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34.0%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10.0%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10.4%</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21.0%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100.0%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u="none" strike="noStrike" dirty="0">
                          <a:effectLst/>
                          <a:latin typeface="Arial" panose="020B0604020202020204" pitchFamily="34" charset="0"/>
                        </a:rPr>
                        <a:t>01/01/2007 - 30/06/2008</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52.0%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15.0%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12.0%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21.0%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100.0%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u="none" strike="noStrike" dirty="0">
                          <a:effectLst/>
                          <a:latin typeface="Arial" panose="020B0604020202020204" pitchFamily="34" charset="0"/>
                        </a:rPr>
                        <a:t>01/07/2008 - 29/02/2012</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0.0%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55.0%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15.5%</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12.0%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17.5%</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100.0%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u="none" strike="noStrike" dirty="0">
                          <a:effectLst/>
                          <a:latin typeface="Arial" panose="020B0604020202020204" pitchFamily="34" charset="0"/>
                        </a:rPr>
                        <a:t>01/03/2012 - 31/12/2014</a:t>
                      </a:r>
                      <a:endParaRPr lang="en-GB" sz="14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smtClean="0">
                          <a:effectLst/>
                          <a:latin typeface="Arial" panose="020B0604020202020204" pitchFamily="34" charset="0"/>
                        </a:rPr>
                        <a:t>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56.5%</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16.0%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12.0%</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15.5%</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a:effectLst/>
                          <a:latin typeface="Arial" panose="020B0604020202020204" pitchFamily="34" charset="0"/>
                        </a:rPr>
                        <a:t>-</a:t>
                      </a:r>
                      <a:endParaRPr lang="en-GB" sz="1800" b="0"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u="none" strike="noStrike" dirty="0">
                          <a:effectLst/>
                          <a:latin typeface="Arial" panose="020B0604020202020204" pitchFamily="34" charset="0"/>
                        </a:rPr>
                        <a:t>100.0%</a:t>
                      </a:r>
                      <a:endParaRPr lang="en-GB" sz="1800" b="0" i="0" u="none" strike="noStrike" dirty="0">
                        <a:effectLst/>
                        <a:latin typeface="Arial" panose="020B0604020202020204" pitchFamily="34" charset="0"/>
                        <a:cs typeface="Arial" panose="020B0604020202020204" pitchFamily="34" charset="0"/>
                      </a:endParaRPr>
                    </a:p>
                  </a:txBody>
                  <a:tcPr marL="7207" marR="7207" marT="7207" marB="0" anchor="b"/>
                </a:tc>
              </a:tr>
              <a:tr h="479401">
                <a:tc>
                  <a:txBody>
                    <a:bodyPr/>
                    <a:lstStyle/>
                    <a:p>
                      <a:pPr algn="ctr" fontAlgn="b"/>
                      <a:r>
                        <a:rPr lang="hr-HR" sz="1400" b="1" u="none" strike="noStrike" dirty="0">
                          <a:effectLst/>
                          <a:latin typeface="Arial" panose="020B0604020202020204" pitchFamily="34" charset="0"/>
                        </a:rPr>
                        <a:t>01/01/2015 - </a:t>
                      </a:r>
                      <a:endParaRPr lang="en-GB" sz="1400" b="1"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b="1" u="none" strike="noStrike" dirty="0" smtClean="0">
                          <a:effectLst/>
                          <a:latin typeface="Arial" panose="020B0604020202020204" pitchFamily="34" charset="0"/>
                        </a:rPr>
                        <a:t>0.0%</a:t>
                      </a:r>
                      <a:endParaRPr lang="en-GB" sz="1800" b="1"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b="1" u="none" strike="noStrike">
                          <a:effectLst/>
                          <a:latin typeface="Arial" panose="020B0604020202020204" pitchFamily="34" charset="0"/>
                        </a:rPr>
                        <a:t>60.0%</a:t>
                      </a:r>
                      <a:endParaRPr lang="en-GB" sz="1800" b="1"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b="1" u="none" strike="noStrike">
                          <a:effectLst/>
                          <a:latin typeface="Arial" panose="020B0604020202020204" pitchFamily="34" charset="0"/>
                        </a:rPr>
                        <a:t>16.5%</a:t>
                      </a:r>
                      <a:endParaRPr lang="en-GB" sz="1800" b="1" i="0" u="none" strike="noStrike">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b="1" u="none" strike="noStrike" dirty="0">
                          <a:effectLst/>
                          <a:latin typeface="Arial" panose="020B0604020202020204" pitchFamily="34" charset="0"/>
                        </a:rPr>
                        <a:t>6.0%</a:t>
                      </a:r>
                      <a:endParaRPr lang="en-GB" sz="1800" b="1"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b="1" u="none" strike="noStrike" dirty="0">
                          <a:effectLst/>
                          <a:latin typeface="Arial" panose="020B0604020202020204" pitchFamily="34" charset="0"/>
                        </a:rPr>
                        <a:t>16.0%</a:t>
                      </a:r>
                      <a:endParaRPr lang="en-GB" sz="1800" b="1"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b="1" u="none" strike="noStrike" dirty="0">
                          <a:effectLst/>
                          <a:latin typeface="Arial" panose="020B0604020202020204" pitchFamily="34" charset="0"/>
                        </a:rPr>
                        <a:t>1.5%</a:t>
                      </a:r>
                      <a:endParaRPr lang="en-GB" sz="1800" b="1" i="0" u="none" strike="noStrike" dirty="0">
                        <a:effectLst/>
                        <a:latin typeface="Arial" panose="020B0604020202020204" pitchFamily="34" charset="0"/>
                        <a:cs typeface="Arial" panose="020B0604020202020204" pitchFamily="34" charset="0"/>
                      </a:endParaRPr>
                    </a:p>
                  </a:txBody>
                  <a:tcPr marL="7207" marR="7207" marT="7207" marB="0" anchor="b"/>
                </a:tc>
                <a:tc>
                  <a:txBody>
                    <a:bodyPr/>
                    <a:lstStyle/>
                    <a:p>
                      <a:pPr algn="ctr" fontAlgn="b"/>
                      <a:r>
                        <a:rPr lang="hr-HR" sz="1800" b="1" u="none" strike="noStrike" dirty="0">
                          <a:effectLst/>
                          <a:latin typeface="Arial" panose="020B0604020202020204" pitchFamily="34" charset="0"/>
                        </a:rPr>
                        <a:t>100.0%</a:t>
                      </a:r>
                      <a:endParaRPr lang="en-GB" sz="1800" b="1" i="0" u="none" strike="noStrike" dirty="0">
                        <a:effectLst/>
                        <a:latin typeface="Arial" panose="020B0604020202020204" pitchFamily="34" charset="0"/>
                        <a:cs typeface="Arial" panose="020B0604020202020204" pitchFamily="34" charset="0"/>
                      </a:endParaRPr>
                    </a:p>
                  </a:txBody>
                  <a:tcPr marL="7207" marR="7207" marT="7207" marB="0" anchor="b"/>
                </a:tc>
              </a:tr>
            </a:tbl>
          </a:graphicData>
        </a:graphic>
      </p:graphicFrame>
    </p:spTree>
    <p:extLst>
      <p:ext uri="{BB962C8B-B14F-4D97-AF65-F5344CB8AC3E}">
        <p14:creationId xmlns:p14="http://schemas.microsoft.com/office/powerpoint/2010/main" val="21704566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8229600" cy="576064"/>
          </a:xfrm>
        </p:spPr>
        <p:txBody>
          <a:bodyPr/>
          <a:lstStyle/>
          <a:p>
            <a:pPr algn="ctr"/>
            <a:r>
              <a:rPr lang="hr-HR" sz="3200" b="0" dirty="0" smtClean="0">
                <a:latin typeface="Arial" panose="020B0604020202020204" pitchFamily="34" charset="0"/>
              </a:rPr>
              <a:t>LRSGU income structure in 2014</a:t>
            </a:r>
            <a:endParaRPr lang="en-GB" sz="3200" b="0" dirty="0">
              <a:latin typeface="Arial" panose="020B0604020202020204" pitchFamily="34" charset="0"/>
              <a:cs typeface="Arial" panose="020B0604020202020204" pitchFamily="34" charset="0"/>
            </a:endParaRPr>
          </a:p>
        </p:txBody>
      </p:sp>
      <p:sp>
        <p:nvSpPr>
          <p:cNvPr id="4" name="Rezervirano mjesto broja slajda 3"/>
          <p:cNvSpPr>
            <a:spLocks noGrp="1"/>
          </p:cNvSpPr>
          <p:nvPr>
            <p:ph type="sldNum" sz="quarter" idx="10"/>
          </p:nvPr>
        </p:nvSpPr>
        <p:spPr/>
        <p:txBody>
          <a:bodyPr/>
          <a:lstStyle/>
          <a:p>
            <a:pPr>
              <a:defRPr/>
            </a:pPr>
            <a:fld id="{8A954024-20CD-4809-B3C6-40465F276753}" type="slidenum">
              <a:rPr lang="en-US" smtClean="0"/>
              <a:pPr>
                <a:defRPr/>
              </a:pPr>
              <a:t>15</a:t>
            </a:fld>
            <a:endParaRPr lang="en-GB"/>
          </a:p>
        </p:txBody>
      </p:sp>
      <p:graphicFrame>
        <p:nvGraphicFramePr>
          <p:cNvPr id="5" name="Chart 2"/>
          <p:cNvGraphicFramePr>
            <a:graphicFrameLocks/>
          </p:cNvGraphicFramePr>
          <p:nvPr>
            <p:extLst>
              <p:ext uri="{D42A27DB-BD31-4B8C-83A1-F6EECF244321}">
                <p14:modId xmlns:p14="http://schemas.microsoft.com/office/powerpoint/2010/main" val="3181952820"/>
              </p:ext>
            </p:extLst>
          </p:nvPr>
        </p:nvGraphicFramePr>
        <p:xfrm>
          <a:off x="0" y="836712"/>
          <a:ext cx="9144000" cy="6021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3759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16632"/>
            <a:ext cx="9144000" cy="648072"/>
          </a:xfrm>
        </p:spPr>
        <p:txBody>
          <a:bodyPr/>
          <a:lstStyle/>
          <a:p>
            <a:pPr algn="ctr"/>
            <a:r>
              <a:rPr lang="hr-HR" sz="3100" b="0" dirty="0" smtClean="0">
                <a:latin typeface="Arial" panose="020B0604020202020204" pitchFamily="34" charset="0"/>
              </a:rPr>
              <a:t>LRSGU tax income structure in 2014</a:t>
            </a:r>
            <a:endParaRPr lang="en-GB" sz="3100" b="0" dirty="0">
              <a:latin typeface="Arial" panose="020B0604020202020204" pitchFamily="34" charset="0"/>
              <a:cs typeface="Arial" panose="020B0604020202020204" pitchFamily="34" charset="0"/>
            </a:endParaRPr>
          </a:p>
        </p:txBody>
      </p:sp>
      <p:sp>
        <p:nvSpPr>
          <p:cNvPr id="4" name="Rezervirano mjesto broja slajda 3"/>
          <p:cNvSpPr>
            <a:spLocks noGrp="1"/>
          </p:cNvSpPr>
          <p:nvPr>
            <p:ph type="sldNum" sz="quarter" idx="10"/>
          </p:nvPr>
        </p:nvSpPr>
        <p:spPr/>
        <p:txBody>
          <a:bodyPr/>
          <a:lstStyle/>
          <a:p>
            <a:pPr>
              <a:defRPr/>
            </a:pPr>
            <a:fld id="{8A954024-20CD-4809-B3C6-40465F276753}" type="slidenum">
              <a:rPr lang="en-US" smtClean="0"/>
              <a:pPr>
                <a:defRPr/>
              </a:pPr>
              <a:t>16</a:t>
            </a:fld>
            <a:endParaRPr lang="en-GB"/>
          </a:p>
        </p:txBody>
      </p:sp>
      <p:graphicFrame>
        <p:nvGraphicFramePr>
          <p:cNvPr id="5" name="Chart 4"/>
          <p:cNvGraphicFramePr>
            <a:graphicFrameLocks/>
          </p:cNvGraphicFramePr>
          <p:nvPr>
            <p:extLst>
              <p:ext uri="{D42A27DB-BD31-4B8C-83A1-F6EECF244321}">
                <p14:modId xmlns:p14="http://schemas.microsoft.com/office/powerpoint/2010/main" val="480379873"/>
              </p:ext>
            </p:extLst>
          </p:nvPr>
        </p:nvGraphicFramePr>
        <p:xfrm>
          <a:off x="0" y="1052736"/>
          <a:ext cx="8892479"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778571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115888"/>
            <a:ext cx="91440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itchFamily="34" charset="0"/>
              </a:rPr>
              <a:t>Budgeting process at the local and the regional level</a:t>
            </a:r>
          </a:p>
        </p:txBody>
      </p:sp>
      <p:graphicFrame>
        <p:nvGraphicFramePr>
          <p:cNvPr id="3" name="Rezervirano mjesto sadržaja 2"/>
          <p:cNvGraphicFramePr>
            <a:graphicFrameLocks noGrp="1"/>
          </p:cNvGraphicFramePr>
          <p:nvPr>
            <p:ph idx="1"/>
            <p:extLst>
              <p:ext uri="{D42A27DB-BD31-4B8C-83A1-F6EECF244321}">
                <p14:modId xmlns:p14="http://schemas.microsoft.com/office/powerpoint/2010/main" val="1047222642"/>
              </p:ext>
            </p:extLst>
          </p:nvPr>
        </p:nvGraphicFramePr>
        <p:xfrm>
          <a:off x="0" y="764704"/>
          <a:ext cx="9144000" cy="6365823"/>
        </p:xfrm>
        <a:graphic>
          <a:graphicData uri="http://schemas.openxmlformats.org/drawingml/2006/table">
            <a:tbl>
              <a:tblPr>
                <a:tableStyleId>{08FB837D-C827-4EFA-A057-4D05807E0F7C}</a:tableStyleId>
              </a:tblPr>
              <a:tblGrid>
                <a:gridCol w="3099661"/>
                <a:gridCol w="4167188"/>
                <a:gridCol w="1877151"/>
              </a:tblGrid>
              <a:tr h="1782342">
                <a:tc>
                  <a:txBody>
                    <a:bodyPr/>
                    <a:lstStyle/>
                    <a:p>
                      <a:pPr>
                        <a:spcAft>
                          <a:spcPts val="0"/>
                        </a:spcAft>
                      </a:pPr>
                      <a:r>
                        <a:rPr lang="hr-HR" sz="1600" dirty="0" smtClean="0">
                          <a:effectLst/>
                          <a:latin typeface="Arial" panose="020B0604020202020204" pitchFamily="34" charset="0"/>
                        </a:rPr>
                        <a:t>  </a:t>
                      </a:r>
                      <a:r>
                        <a:rPr lang="hr-HR" sz="1400" dirty="0" smtClean="0">
                          <a:effectLst/>
                          <a:latin typeface="Arial" panose="020B0604020202020204" pitchFamily="34" charset="0"/>
                        </a:rPr>
                        <a:t>Based on strategical plans, </a:t>
                      </a:r>
                      <a:r>
                        <a:rPr sz="1600" dirty="0"/>
                        <a:t> </a:t>
                      </a:r>
                    </a:p>
                    <a:p>
                      <a:pPr>
                        <a:spcAft>
                          <a:spcPts val="0"/>
                        </a:spcAft>
                      </a:pPr>
                      <a:r>
                        <a:rPr lang="hr-HR" sz="1400" dirty="0" smtClean="0">
                          <a:effectLst/>
                          <a:latin typeface="Arial" panose="020B0604020202020204" pitchFamily="34" charset="0"/>
                        </a:rPr>
                        <a:t>  national reform programme and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convergence programme and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the recommendations of the Council of the EU for the Republic of Croatia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Ministry of Finance ...</a:t>
                      </a:r>
                    </a:p>
                    <a:p>
                      <a:pPr>
                        <a:spcAft>
                          <a:spcPts val="0"/>
                        </a:spcAft>
                      </a:pPr>
                      <a:r>
                        <a:rPr lang="hr-HR" sz="1400" dirty="0">
                          <a:effectLst/>
                          <a:latin typeface="Arial" panose="020B0604020202020204" pitchFamily="34" charset="0"/>
                        </a:rPr>
                        <a:t> </a:t>
                      </a:r>
                    </a:p>
                    <a:p>
                      <a:pPr>
                        <a:spcAft>
                          <a:spcPts val="0"/>
                        </a:spcAft>
                      </a:pPr>
                      <a:r>
                        <a:rPr lang="hr-HR" sz="1400" dirty="0" smtClean="0">
                          <a:effectLst/>
                          <a:latin typeface="Arial" panose="020B0604020202020204" pitchFamily="34" charset="0"/>
                        </a:rPr>
                        <a:t>  Government of the Republic of Croatia ...</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 prepares draft guidelines for economic and </a:t>
                      </a:r>
                      <a:r>
                        <a:rPr sz="1600" dirty="0"/>
                        <a:t>   </a:t>
                      </a:r>
                    </a:p>
                    <a:p>
                      <a:pPr>
                        <a:spcAft>
                          <a:spcPts val="0"/>
                        </a:spcAft>
                      </a:pPr>
                      <a:r>
                        <a:rPr lang="hr-HR" sz="1400" dirty="0" smtClean="0">
                          <a:effectLst/>
                          <a:latin typeface="Arial" panose="020B0604020202020204" pitchFamily="34" charset="0"/>
                        </a:rPr>
                        <a:t>  fiscal policies (GUIDELINES) for a three-year </a:t>
                      </a:r>
                      <a:r>
                        <a:rPr sz="1600" dirty="0"/>
                        <a:t>  </a:t>
                      </a:r>
                    </a:p>
                    <a:p>
                      <a:pPr>
                        <a:spcAft>
                          <a:spcPts val="0"/>
                        </a:spcAft>
                      </a:pPr>
                      <a:r>
                        <a:rPr lang="hr-HR" sz="1400" dirty="0" smtClean="0">
                          <a:effectLst/>
                          <a:latin typeface="Arial" panose="020B0604020202020204" pitchFamily="34" charset="0"/>
                        </a:rPr>
                        <a:t>  period </a:t>
                      </a:r>
                      <a:endParaRPr lang="en-GB" sz="1400" dirty="0">
                        <a:effectLst/>
                        <a:latin typeface="Arial" panose="020B0604020202020204" pitchFamily="34" charset="0"/>
                        <a:cs typeface="Arial" panose="020B0604020202020204" pitchFamily="34" charset="0"/>
                      </a:endParaRPr>
                    </a:p>
                    <a:p>
                      <a:pPr>
                        <a:spcAft>
                          <a:spcPts val="0"/>
                        </a:spcAft>
                      </a:pPr>
                      <a:r>
                        <a:rPr lang="hr-HR" sz="1400" dirty="0">
                          <a:effectLst/>
                          <a:latin typeface="Arial" panose="020B0604020202020204" pitchFamily="34" charset="0"/>
                        </a:rPr>
                        <a:t> </a:t>
                      </a:r>
                    </a:p>
                    <a:p>
                      <a:pPr>
                        <a:spcAft>
                          <a:spcPts val="0"/>
                        </a:spcAft>
                      </a:pPr>
                      <a:r>
                        <a:rPr lang="hr-HR" sz="1400" dirty="0">
                          <a:effectLst/>
                          <a:latin typeface="Arial" panose="020B0604020202020204" pitchFamily="34" charset="0"/>
                        </a:rPr>
                        <a:t>... adopts the GUIDELINES by conclusion</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by the end of July</a:t>
                      </a:r>
                    </a:p>
                    <a:p>
                      <a:pPr>
                        <a:spcAft>
                          <a:spcPts val="0"/>
                        </a:spcAft>
                      </a:pPr>
                      <a:r>
                        <a:rPr lang="hr-HR" sz="1400" dirty="0" smtClean="0">
                          <a:effectLst/>
                          <a:latin typeface="Arial" panose="020B0604020202020204" pitchFamily="34" charset="0"/>
                        </a:rPr>
                        <a:t> (Article 25 of the Budget Act)</a:t>
                      </a:r>
                      <a:endParaRPr lang="en-GB" sz="1400" dirty="0">
                        <a:effectLst/>
                        <a:latin typeface="Arial" panose="020B0604020202020204" pitchFamily="34" charset="0"/>
                        <a:ea typeface="Times New Roman"/>
                        <a:cs typeface="Arial" panose="020B0604020202020204" pitchFamily="34" charset="0"/>
                      </a:endParaRPr>
                    </a:p>
                  </a:txBody>
                  <a:tcPr marL="0" marR="0" marT="0" marB="0" anchor="ctr"/>
                </a:tc>
              </a:tr>
              <a:tr h="1263377">
                <a:tc>
                  <a:txBody>
                    <a:bodyPr/>
                    <a:lstStyle/>
                    <a:p>
                      <a:pPr>
                        <a:spcAft>
                          <a:spcPts val="0"/>
                        </a:spcAft>
                      </a:pPr>
                      <a:r>
                        <a:rPr lang="hr-HR" sz="1400" dirty="0" smtClean="0">
                          <a:effectLst/>
                          <a:latin typeface="Arial" panose="020B0604020202020204" pitchFamily="34" charset="0"/>
                        </a:rPr>
                        <a:t>  The Ministry of Finance ...</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a:effectLst/>
                          <a:latin typeface="Arial" panose="020B0604020202020204" pitchFamily="34" charset="0"/>
                        </a:rPr>
                        <a:t>... based on the guidelines of the Croatian Government, delivers to the ministries and other state authorities the Instructions for Preparing the Proposed State Budget</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as of 15 August</a:t>
                      </a:r>
                    </a:p>
                    <a:p>
                      <a:pPr>
                        <a:spcAft>
                          <a:spcPts val="0"/>
                        </a:spcAft>
                      </a:pPr>
                      <a:r>
                        <a:rPr lang="hr-HR" sz="1400" dirty="0" smtClean="0">
                          <a:effectLst/>
                          <a:latin typeface="Arial" panose="020B0604020202020204" pitchFamily="34" charset="0"/>
                        </a:rPr>
                        <a:t> (Article 26 of the Budget Act)</a:t>
                      </a:r>
                      <a:endParaRPr lang="en-GB" sz="1400" dirty="0">
                        <a:effectLst/>
                        <a:latin typeface="Arial" panose="020B0604020202020204" pitchFamily="34" charset="0"/>
                        <a:ea typeface="Times New Roman"/>
                        <a:cs typeface="Arial" panose="020B0604020202020204" pitchFamily="34" charset="0"/>
                      </a:endParaRPr>
                    </a:p>
                  </a:txBody>
                  <a:tcPr marL="0" marR="0" marT="0" marB="0" anchor="ctr"/>
                </a:tc>
              </a:tr>
              <a:tr h="1263377">
                <a:tc>
                  <a:txBody>
                    <a:bodyPr/>
                    <a:lstStyle/>
                    <a:p>
                      <a:pPr>
                        <a:spcAft>
                          <a:spcPts val="0"/>
                        </a:spcAft>
                      </a:pPr>
                      <a:r>
                        <a:rPr lang="hr-HR" sz="1400" dirty="0" smtClean="0">
                          <a:effectLst/>
                          <a:latin typeface="Arial" panose="020B0604020202020204" pitchFamily="34" charset="0"/>
                        </a:rPr>
                        <a:t>  The Ministry of Finance ...</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a:effectLst/>
                          <a:latin typeface="Arial" panose="020B0604020202020204" pitchFamily="34" charset="0"/>
                        </a:rPr>
                        <a:t>..., based on the guidelines of the Croatian Government and the Instructions for Preparing the Proposed State Budget, prepares the Instructions for Preparing the LRSGU Budget</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as of 15 August</a:t>
                      </a:r>
                    </a:p>
                    <a:p>
                      <a:pPr>
                        <a:spcAft>
                          <a:spcPts val="0"/>
                        </a:spcAft>
                      </a:pPr>
                      <a:r>
                        <a:rPr lang="hr-HR" sz="1400" dirty="0" smtClean="0">
                          <a:effectLst/>
                          <a:latin typeface="Arial" panose="020B0604020202020204" pitchFamily="34" charset="0"/>
                        </a:rPr>
                        <a:t> (Article 27 of the Budget Act)</a:t>
                      </a:r>
                      <a:endParaRPr lang="en-GB" sz="1400" dirty="0">
                        <a:effectLst/>
                        <a:latin typeface="Arial" panose="020B0604020202020204" pitchFamily="34" charset="0"/>
                        <a:ea typeface="Times New Roman"/>
                        <a:cs typeface="Arial" panose="020B0604020202020204" pitchFamily="34" charset="0"/>
                      </a:endParaRPr>
                    </a:p>
                  </a:txBody>
                  <a:tcPr marL="0" marR="0" marT="0" marB="0" anchor="ctr"/>
                </a:tc>
              </a:tr>
              <a:tr h="1015859">
                <a:tc>
                  <a:txBody>
                    <a:bodyPr/>
                    <a:lstStyle/>
                    <a:p>
                      <a:pPr marL="0" algn="l" defTabSz="914400" rtl="0" eaLnBrk="1" latinLnBrk="0" hangingPunct="1">
                        <a:spcAft>
                          <a:spcPts val="0"/>
                        </a:spcAft>
                      </a:pPr>
                      <a:r>
                        <a:rPr lang="hr-HR" sz="1400" kern="1200" dirty="0" smtClean="0">
                          <a:solidFill>
                            <a:schemeClr val="dk1"/>
                          </a:solidFill>
                          <a:effectLst/>
                          <a:latin typeface="Arial" panose="020B0604020202020204" pitchFamily="34" charset="0"/>
                        </a:rPr>
                        <a:t>  LRSGU budget users... </a:t>
                      </a:r>
                    </a:p>
                  </a:txBody>
                  <a:tcPr marL="9525" marR="9525" marT="9525" marB="9525" anchor="ctr"/>
                </a:tc>
                <a:tc>
                  <a:txBody>
                    <a:bodyPr/>
                    <a:lstStyle/>
                    <a:p>
                      <a:pPr marL="0" algn="l" defTabSz="914400" rtl="0" eaLnBrk="1" latinLnBrk="0" hangingPunct="1">
                        <a:spcAft>
                          <a:spcPts val="0"/>
                        </a:spcAft>
                      </a:pPr>
                      <a:r>
                        <a:rPr lang="hr-HR" sz="1400" kern="1200" dirty="0">
                          <a:solidFill>
                            <a:schemeClr val="dk1"/>
                          </a:solidFill>
                          <a:effectLst/>
                          <a:latin typeface="Arial" panose="020B0604020202020204" pitchFamily="34" charset="0"/>
                        </a:rPr>
                        <a:t>... shall deliver a proposal of the financial plan to the competent administrative authority by </a:t>
                      </a:r>
                    </a:p>
                  </a:txBody>
                  <a:tcPr marL="9525" marR="9525" marT="9525" marB="9525" anchor="ctr"/>
                </a:tc>
                <a:tc>
                  <a:txBody>
                    <a:bodyPr/>
                    <a:lstStyle/>
                    <a:p>
                      <a:pPr marL="0" algn="l" defTabSz="914400" rtl="0" eaLnBrk="1" latinLnBrk="0" hangingPunct="1">
                        <a:spcAft>
                          <a:spcPts val="0"/>
                        </a:spcAft>
                      </a:pPr>
                      <a:r>
                        <a:rPr lang="hr-HR" sz="1400" kern="1200" dirty="0" smtClean="0">
                          <a:solidFill>
                            <a:schemeClr val="dk1"/>
                          </a:solidFill>
                          <a:effectLst/>
                          <a:latin typeface="Arial" panose="020B0604020202020204" pitchFamily="34" charset="0"/>
                        </a:rPr>
                        <a:t>  15 September at the latest</a:t>
                      </a:r>
                    </a:p>
                    <a:p>
                      <a:pPr marL="0" algn="l" defTabSz="914400" rtl="0" eaLnBrk="1" latinLnBrk="0" hangingPunct="1">
                        <a:spcAft>
                          <a:spcPts val="0"/>
                        </a:spcAft>
                      </a:pPr>
                      <a:r>
                        <a:rPr lang="hr-HR" sz="1400" kern="1200" dirty="0" smtClean="0">
                          <a:solidFill>
                            <a:schemeClr val="dk1"/>
                          </a:solidFill>
                          <a:effectLst/>
                          <a:latin typeface="Arial" panose="020B0604020202020204" pitchFamily="34" charset="0"/>
                        </a:rPr>
                        <a:t> (Article 32 of the Budget Act)</a:t>
                      </a:r>
                    </a:p>
                  </a:txBody>
                  <a:tcPr marL="0" marR="0" marT="0" marB="0" anchor="ctr"/>
                </a:tc>
              </a:tr>
              <a:tr h="768340">
                <a:tc>
                  <a:txBody>
                    <a:bodyPr/>
                    <a:lstStyle/>
                    <a:p>
                      <a:pPr marL="0" algn="l" defTabSz="914400" rtl="0" eaLnBrk="1" latinLnBrk="0" hangingPunct="1">
                        <a:spcAft>
                          <a:spcPts val="0"/>
                        </a:spcAft>
                      </a:pPr>
                      <a:r>
                        <a:rPr lang="hr-HR" sz="1400" kern="1200" dirty="0" smtClean="0">
                          <a:solidFill>
                            <a:schemeClr val="dk1"/>
                          </a:solidFill>
                          <a:effectLst/>
                          <a:latin typeface="Arial" panose="020B0604020202020204" pitchFamily="34" charset="0"/>
                        </a:rPr>
                        <a:t>  LRSGU extrabudgetary user </a:t>
                      </a:r>
                      <a:r>
                        <a:rPr sz="1600" dirty="0"/>
                        <a:t> </a:t>
                      </a:r>
                    </a:p>
                    <a:p>
                      <a:pPr marL="0" algn="l" defTabSz="914400" rtl="0" eaLnBrk="1" latinLnBrk="0" hangingPunct="1">
                        <a:spcAft>
                          <a:spcPts val="0"/>
                        </a:spcAft>
                      </a:pPr>
                      <a:r>
                        <a:rPr lang="hr-HR" sz="1400" kern="1200" dirty="0" smtClean="0">
                          <a:solidFill>
                            <a:schemeClr val="dk1"/>
                          </a:solidFill>
                          <a:effectLst/>
                          <a:latin typeface="Arial" panose="020B0604020202020204" pitchFamily="34" charset="0"/>
                        </a:rPr>
                        <a:t>  </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nchor="ctr"/>
                </a:tc>
                <a:tc>
                  <a:txBody>
                    <a:bodyPr/>
                    <a:lstStyle/>
                    <a:p>
                      <a:pPr marL="0" algn="l" defTabSz="914400" rtl="0" eaLnBrk="1" latinLnBrk="0" hangingPunct="1">
                        <a:spcAft>
                          <a:spcPts val="0"/>
                        </a:spcAft>
                      </a:pPr>
                      <a:r>
                        <a:rPr lang="hr-HR" sz="1400" kern="1200" dirty="0">
                          <a:solidFill>
                            <a:schemeClr val="dk1"/>
                          </a:solidFill>
                          <a:effectLst/>
                          <a:latin typeface="Arial" panose="020B0604020202020204" pitchFamily="34" charset="0"/>
                        </a:rPr>
                        <a:t>... shall deliver the proposal of the financial plan to the competent administrative authority by </a:t>
                      </a:r>
                    </a:p>
                  </a:txBody>
                  <a:tcPr marL="9525" marR="9525" marT="9525" marB="9525" anchor="ctr"/>
                </a:tc>
                <a:tc>
                  <a:txBody>
                    <a:bodyPr/>
                    <a:lstStyle/>
                    <a:p>
                      <a:pPr marL="0" algn="l" defTabSz="914400" rtl="0" eaLnBrk="1" latinLnBrk="0" hangingPunct="1">
                        <a:spcAft>
                          <a:spcPts val="0"/>
                        </a:spcAft>
                      </a:pPr>
                      <a:r>
                        <a:rPr lang="hr-HR" sz="1400" kern="1200" dirty="0" smtClean="0">
                          <a:solidFill>
                            <a:schemeClr val="dk1"/>
                          </a:solidFill>
                          <a:effectLst/>
                          <a:latin typeface="Arial" panose="020B0604020202020204" pitchFamily="34" charset="0"/>
                        </a:rPr>
                        <a:t>  15 September at the latest</a:t>
                      </a:r>
                    </a:p>
                    <a:p>
                      <a:pPr marL="0" algn="l" defTabSz="914400" rtl="0" eaLnBrk="1" latinLnBrk="0" hangingPunct="1">
                        <a:spcAft>
                          <a:spcPts val="0"/>
                        </a:spcAft>
                      </a:pPr>
                      <a:r>
                        <a:rPr lang="hr-HR" sz="1400" kern="1200" dirty="0" smtClean="0">
                          <a:solidFill>
                            <a:schemeClr val="dk1"/>
                          </a:solidFill>
                          <a:effectLst/>
                          <a:latin typeface="Arial" panose="020B0604020202020204" pitchFamily="34" charset="0"/>
                        </a:rPr>
                        <a:t> (Article 36 of the Budget Act)</a:t>
                      </a:r>
                    </a:p>
                  </a:txBody>
                  <a:tcPr marL="0" marR="0" marT="0" marB="0" anchor="ctr"/>
                </a:tc>
              </a:tr>
            </a:tbl>
          </a:graphicData>
        </a:graphic>
      </p:graphicFrame>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17</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9388" y="115888"/>
            <a:ext cx="8964612"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a:latin typeface="Arial" pitchFamily="34" charset="0"/>
              </a:rPr>
              <a:t>Budgeting process at the local and the regional level</a:t>
            </a:r>
          </a:p>
        </p:txBody>
      </p:sp>
      <p:sp>
        <p:nvSpPr>
          <p:cNvPr id="2" name="Rezervirano mjesto broja slajda 1"/>
          <p:cNvSpPr>
            <a:spLocks noGrp="1"/>
          </p:cNvSpPr>
          <p:nvPr>
            <p:ph type="sldNum" sz="quarter" idx="10"/>
          </p:nvPr>
        </p:nvSpPr>
        <p:spPr/>
        <p:txBody>
          <a:bodyPr/>
          <a:lstStyle/>
          <a:p>
            <a:pPr>
              <a:defRPr/>
            </a:pPr>
            <a:fld id="{4BAF856D-E8F1-4803-9CBC-2083A2866AFD}" type="slidenum">
              <a:rPr lang="en-US" smtClean="0"/>
              <a:pPr>
                <a:defRPr/>
              </a:pPr>
              <a:t>18</a:t>
            </a:fld>
            <a:endParaRPr lang="en-GB"/>
          </a:p>
        </p:txBody>
      </p:sp>
      <p:graphicFrame>
        <p:nvGraphicFramePr>
          <p:cNvPr id="3" name="Rezervirano mjesto sadržaja 2"/>
          <p:cNvGraphicFramePr>
            <a:graphicFrameLocks noGrp="1"/>
          </p:cNvGraphicFramePr>
          <p:nvPr>
            <p:ph idx="1"/>
            <p:extLst>
              <p:ext uri="{D42A27DB-BD31-4B8C-83A1-F6EECF244321}">
                <p14:modId xmlns:p14="http://schemas.microsoft.com/office/powerpoint/2010/main" val="2520581852"/>
              </p:ext>
            </p:extLst>
          </p:nvPr>
        </p:nvGraphicFramePr>
        <p:xfrm>
          <a:off x="0" y="764705"/>
          <a:ext cx="9144000" cy="5528860"/>
        </p:xfrm>
        <a:graphic>
          <a:graphicData uri="http://schemas.openxmlformats.org/drawingml/2006/table">
            <a:tbl>
              <a:tblPr>
                <a:tableStyleId>{08FB837D-C827-4EFA-A057-4D05807E0F7C}</a:tableStyleId>
              </a:tblPr>
              <a:tblGrid>
                <a:gridCol w="3131840"/>
                <a:gridCol w="4135009"/>
                <a:gridCol w="1877151"/>
              </a:tblGrid>
              <a:tr h="1068626">
                <a:tc>
                  <a:txBody>
                    <a:bodyPr/>
                    <a:lstStyle/>
                    <a:p>
                      <a:pPr>
                        <a:spcAft>
                          <a:spcPts val="0"/>
                        </a:spcAft>
                      </a:pPr>
                      <a:r>
                        <a:rPr lang="hr-HR" sz="1400" dirty="0" smtClean="0">
                          <a:effectLst/>
                          <a:latin typeface="Arial" panose="020B0604020202020204" pitchFamily="34" charset="0"/>
                        </a:rPr>
                        <a:t>  The administrative authority for finance...</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a:effectLst/>
                          <a:latin typeface="Arial" panose="020B0604020202020204" pitchFamily="34" charset="0"/>
                        </a:rPr>
                        <a:t>...prepares a draft budget for the budget year and projections for the next two years and delivers them to the head of the LRSGU</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by 15 October</a:t>
                      </a:r>
                    </a:p>
                    <a:p>
                      <a:pPr>
                        <a:spcAft>
                          <a:spcPts val="0"/>
                        </a:spcAft>
                      </a:pPr>
                      <a:r>
                        <a:rPr lang="hr-HR" sz="1400" dirty="0" smtClean="0">
                          <a:effectLst/>
                          <a:latin typeface="Arial" panose="020B0604020202020204" pitchFamily="34" charset="0"/>
                        </a:rPr>
                        <a:t> (Article 37 of the Budget Act)</a:t>
                      </a:r>
                      <a:endParaRPr lang="en-GB" sz="1400" dirty="0">
                        <a:effectLst/>
                        <a:latin typeface="Arial" panose="020B0604020202020204" pitchFamily="34" charset="0"/>
                        <a:ea typeface="Times New Roman"/>
                        <a:cs typeface="Arial" panose="020B0604020202020204" pitchFamily="34" charset="0"/>
                      </a:endParaRPr>
                    </a:p>
                  </a:txBody>
                  <a:tcPr marL="0" marR="0" marT="0" marB="0" anchor="ctr"/>
                </a:tc>
              </a:tr>
              <a:tr h="859263">
                <a:tc>
                  <a:txBody>
                    <a:bodyPr/>
                    <a:lstStyle/>
                    <a:p>
                      <a:pPr>
                        <a:spcAft>
                          <a:spcPts val="0"/>
                        </a:spcAft>
                      </a:pPr>
                      <a:r>
                        <a:rPr sz="1600"/>
                        <a:t>  </a:t>
                      </a:r>
                      <a:endParaRPr lang="en-GB" sz="1400" dirty="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The head of the LRSGU...</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a:effectLst/>
                          <a:latin typeface="Arial" panose="020B0604020202020204" pitchFamily="34" charset="0"/>
                        </a:rPr>
                        <a:t>... determines the proposed budget and the projections, and submits these to the representative body for adoption</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by 15 November</a:t>
                      </a:r>
                    </a:p>
                    <a:p>
                      <a:pPr>
                        <a:spcAft>
                          <a:spcPts val="0"/>
                        </a:spcAft>
                      </a:pPr>
                      <a:r>
                        <a:rPr lang="hr-HR" sz="1400" dirty="0" smtClean="0">
                          <a:effectLst/>
                          <a:latin typeface="Arial" panose="020B0604020202020204" pitchFamily="34" charset="0"/>
                        </a:rPr>
                        <a:t> (Article 37 of the Budget Act)</a:t>
                      </a:r>
                      <a:endParaRPr lang="en-GB" sz="1400" dirty="0">
                        <a:effectLst/>
                        <a:latin typeface="Arial" panose="020B0604020202020204" pitchFamily="34" charset="0"/>
                        <a:ea typeface="Times New Roman"/>
                        <a:cs typeface="Arial" panose="020B0604020202020204" pitchFamily="34" charset="0"/>
                      </a:endParaRPr>
                    </a:p>
                  </a:txBody>
                  <a:tcPr marL="0" marR="0" marT="0" marB="0" anchor="ctr"/>
                </a:tc>
              </a:tr>
              <a:tr h="2534171">
                <a:tc>
                  <a:txBody>
                    <a:bodyPr/>
                    <a:lstStyle/>
                    <a:p>
                      <a:pPr>
                        <a:spcAft>
                          <a:spcPts val="0"/>
                        </a:spcAft>
                      </a:pPr>
                      <a:r>
                        <a:rPr lang="hr-HR" sz="1400" dirty="0">
                          <a:effectLst/>
                          <a:latin typeface="Arial" panose="020B0604020202020204" pitchFamily="34" charset="0"/>
                        </a:rPr>
                        <a:t> </a:t>
                      </a:r>
                    </a:p>
                    <a:p>
                      <a:pPr>
                        <a:spcAft>
                          <a:spcPts val="0"/>
                        </a:spcAft>
                      </a:pPr>
                      <a:r>
                        <a:rPr lang="hr-HR" sz="1400" dirty="0">
                          <a:effectLst/>
                          <a:latin typeface="Arial" panose="020B0604020202020204" pitchFamily="34" charset="0"/>
                        </a:rPr>
                        <a:t> </a:t>
                      </a:r>
                    </a:p>
                    <a:p>
                      <a:pPr>
                        <a:spcAft>
                          <a:spcPts val="0"/>
                        </a:spcAft>
                      </a:pPr>
                      <a:r>
                        <a:rPr lang="hr-HR" sz="1400" dirty="0" smtClean="0">
                          <a:effectLst/>
                          <a:latin typeface="Arial" panose="020B0604020202020204" pitchFamily="34" charset="0"/>
                        </a:rPr>
                        <a:t>  The representative body of the LRSGU...</a:t>
                      </a:r>
                    </a:p>
                    <a:p>
                      <a:pPr>
                        <a:spcAft>
                          <a:spcPts val="0"/>
                        </a:spcAft>
                      </a:pPr>
                      <a:r>
                        <a:rPr lang="hr-HR" sz="1400" dirty="0">
                          <a:effectLst/>
                          <a:latin typeface="Arial" panose="020B0604020202020204" pitchFamily="34" charset="0"/>
                        </a:rPr>
                        <a:t> </a:t>
                      </a:r>
                    </a:p>
                    <a:p>
                      <a:pPr>
                        <a:spcAft>
                          <a:spcPts val="0"/>
                        </a:spcAft>
                      </a:pPr>
                      <a:r>
                        <a:rPr lang="hr-HR" sz="1400" dirty="0">
                          <a:effectLst/>
                          <a:latin typeface="Arial" panose="020B0604020202020204" pitchFamily="34" charset="0"/>
                        </a:rPr>
                        <a:t> </a:t>
                      </a:r>
                    </a:p>
                    <a:p>
                      <a:pPr>
                        <a:spcAft>
                          <a:spcPts val="0"/>
                        </a:spcAft>
                      </a:pPr>
                      <a:r>
                        <a:rPr lang="hr-HR" sz="1400" dirty="0">
                          <a:effectLst/>
                          <a:latin typeface="Arial" panose="020B0604020202020204" pitchFamily="34" charset="0"/>
                        </a:rPr>
                        <a:t> </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a:effectLst/>
                          <a:latin typeface="Arial" panose="020B0604020202020204" pitchFamily="34" charset="0"/>
                        </a:rPr>
                        <a:t>... adopts the budget for the next budget year (at the level of an economic classification sub-group) and the projections for the next two years (at the level of the economic classification group)</a:t>
                      </a:r>
                    </a:p>
                    <a:p>
                      <a:pPr>
                        <a:spcAft>
                          <a:spcPts val="0"/>
                        </a:spcAft>
                      </a:pPr>
                      <a:r>
                        <a:rPr lang="hr-HR" sz="1400" dirty="0">
                          <a:effectLst/>
                          <a:latin typeface="Arial" panose="020B0604020202020204" pitchFamily="34" charset="0"/>
                        </a:rPr>
                        <a:t>... gives consent to the proposal of the financial plan of his extrabudgetary user together with the adoption of the budget </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by the end of the year </a:t>
                      </a:r>
                    </a:p>
                    <a:p>
                      <a:pPr>
                        <a:spcAft>
                          <a:spcPts val="0"/>
                        </a:spcAft>
                      </a:pPr>
                      <a:r>
                        <a:rPr lang="hr-HR" sz="1400" dirty="0" smtClean="0">
                          <a:effectLst/>
                          <a:latin typeface="Arial" panose="020B0604020202020204" pitchFamily="34" charset="0"/>
                        </a:rPr>
                        <a:t> (and that being within a deadline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which enables the application of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the budget as of 1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January of the year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the budget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relates to) </a:t>
                      </a:r>
                    </a:p>
                    <a:p>
                      <a:pPr>
                        <a:spcAft>
                          <a:spcPts val="0"/>
                        </a:spcAft>
                      </a:pPr>
                      <a:r>
                        <a:rPr lang="hr-HR" sz="1400" dirty="0" smtClean="0">
                          <a:effectLst/>
                          <a:latin typeface="Arial" panose="020B0604020202020204" pitchFamily="34" charset="0"/>
                        </a:rPr>
                        <a:t> (Article 39 of the Budget Act)</a:t>
                      </a:r>
                      <a:endParaRPr lang="en-GB" sz="1400" dirty="0">
                        <a:effectLst/>
                        <a:latin typeface="Arial" panose="020B0604020202020204" pitchFamily="34" charset="0"/>
                        <a:ea typeface="Times New Roman"/>
                        <a:cs typeface="Arial" panose="020B0604020202020204" pitchFamily="34" charset="0"/>
                      </a:endParaRPr>
                    </a:p>
                  </a:txBody>
                  <a:tcPr marL="0" marR="0" marT="0" marB="0" anchor="ctr"/>
                </a:tc>
              </a:tr>
              <a:tr h="1046818">
                <a:tc>
                  <a:txBody>
                    <a:bodyPr/>
                    <a:lstStyle/>
                    <a:p>
                      <a:pPr>
                        <a:spcAft>
                          <a:spcPts val="0"/>
                        </a:spcAft>
                      </a:pPr>
                      <a:r>
                        <a:rPr lang="hr-HR" sz="1400" dirty="0" smtClean="0">
                          <a:effectLst/>
                          <a:latin typeface="Arial" panose="020B0604020202020204" pitchFamily="34" charset="0"/>
                        </a:rPr>
                        <a:t>  The head of the LRSGU... </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a:effectLst/>
                          <a:latin typeface="Arial" panose="020B0604020202020204" pitchFamily="34" charset="0"/>
                        </a:rPr>
                        <a:t>... shall deliver to the Ministry of Finance the budget and the projections, the decision on budget execution and amendments to the budget  </a:t>
                      </a:r>
                      <a:endParaRPr lang="en-GB" sz="14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spcAft>
                          <a:spcPts val="0"/>
                        </a:spcAft>
                      </a:pPr>
                      <a:r>
                        <a:rPr lang="hr-HR" sz="1400" dirty="0" smtClean="0">
                          <a:effectLst/>
                          <a:latin typeface="Arial" panose="020B0604020202020204" pitchFamily="34" charset="0"/>
                        </a:rPr>
                        <a:t> within 15 days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from their </a:t>
                      </a:r>
                      <a:endParaRPr lang="en-GB" sz="1400" dirty="0" smtClean="0">
                        <a:effectLst/>
                        <a:latin typeface="Arial" panose="020B0604020202020204" pitchFamily="34" charset="0"/>
                        <a:cs typeface="Arial" panose="020B0604020202020204" pitchFamily="34" charset="0"/>
                      </a:endParaRPr>
                    </a:p>
                    <a:p>
                      <a:pPr>
                        <a:spcAft>
                          <a:spcPts val="0"/>
                        </a:spcAft>
                      </a:pPr>
                      <a:r>
                        <a:rPr lang="hr-HR" sz="1400" dirty="0" smtClean="0">
                          <a:effectLst/>
                          <a:latin typeface="Arial" panose="020B0604020202020204" pitchFamily="34" charset="0"/>
                        </a:rPr>
                        <a:t> coming into force </a:t>
                      </a:r>
                    </a:p>
                    <a:p>
                      <a:pPr>
                        <a:spcAft>
                          <a:spcPts val="0"/>
                        </a:spcAft>
                      </a:pPr>
                      <a:r>
                        <a:rPr lang="hr-HR" sz="1400" dirty="0" smtClean="0">
                          <a:effectLst/>
                          <a:latin typeface="Arial" panose="020B0604020202020204" pitchFamily="34" charset="0"/>
                        </a:rPr>
                        <a:t> (Article 40 of the Budget Act)</a:t>
                      </a:r>
                      <a:endParaRPr lang="en-GB" sz="14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4" name="TekstniOkvir 3"/>
          <p:cNvSpPr txBox="1"/>
          <p:nvPr/>
        </p:nvSpPr>
        <p:spPr>
          <a:xfrm>
            <a:off x="0" y="6273581"/>
            <a:ext cx="9144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i="1" dirty="0">
                <a:latin typeface="Arial" panose="020B0604020202020204" pitchFamily="34" charset="0"/>
              </a:rPr>
              <a:t>Source: the Budget Act (Official Gazette 87/2008, 136/2012 and 15/2015)</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7504" y="188640"/>
            <a:ext cx="885698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a:latin typeface="Arial" panose="020B0604020202020204" pitchFamily="34" charset="0"/>
              </a:rPr>
              <a:t>Transparency principles at the LRSGU level</a:t>
            </a:r>
          </a:p>
        </p:txBody>
      </p:sp>
      <p:sp>
        <p:nvSpPr>
          <p:cNvPr id="9219" name="Rectangle 3"/>
          <p:cNvSpPr>
            <a:spLocks noGrp="1" noChangeArrowheads="1"/>
          </p:cNvSpPr>
          <p:nvPr>
            <p:ph idx="1"/>
          </p:nvPr>
        </p:nvSpPr>
        <p:spPr bwMode="auto">
          <a:xfrm>
            <a:off x="323528" y="1124744"/>
            <a:ext cx="8424936"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SzPct val="100000"/>
              <a:buFont typeface="Wingdings" panose="05000000000000000000" pitchFamily="2" charset="2"/>
              <a:buChar char="v"/>
              <a:defRPr/>
            </a:pPr>
            <a:r>
              <a:rPr lang="hr-HR" sz="2200" dirty="0" smtClean="0">
                <a:latin typeface="Arial" panose="020B0604020202020204" pitchFamily="34" charset="0"/>
              </a:rPr>
              <a:t>At its session held on 5 April 2012, the Government of the Republic of Croatia, accepted the </a:t>
            </a:r>
            <a:r>
              <a:rPr lang="hr-HR" sz="2200" b="1" dirty="0" smtClean="0">
                <a:latin typeface="Arial" panose="020B0604020202020204" pitchFamily="34" charset="0"/>
              </a:rPr>
              <a:t>Action Plan for the Implementation of the Open Government Partnership Initiative in the Republic of Croatia for the Period 2012-2013 </a:t>
            </a:r>
            <a:endParaRPr lang="en-GB" sz="2200" b="1" dirty="0" smtClean="0">
              <a:latin typeface="Arial" panose="020B0604020202020204" pitchFamily="34" charset="0"/>
              <a:cs typeface="Arial" panose="020B0604020202020204" pitchFamily="34" charset="0"/>
            </a:endParaRPr>
          </a:p>
          <a:p>
            <a:pPr>
              <a:spcBef>
                <a:spcPts val="600"/>
              </a:spcBef>
              <a:buSzPct val="100000"/>
              <a:buFont typeface="Wingdings" panose="05000000000000000000" pitchFamily="2" charset="2"/>
              <a:buChar char="v"/>
              <a:defRPr/>
            </a:pPr>
            <a:r>
              <a:rPr lang="hr-HR" sz="2200" dirty="0" smtClean="0">
                <a:latin typeface="Arial" panose="020B0604020202020204" pitchFamily="34" charset="0"/>
              </a:rPr>
              <a:t>As one of the priority challenges of the said Action Plan, the strengthening of the </a:t>
            </a:r>
            <a:r>
              <a:rPr lang="hr-HR" sz="2200" b="1" dirty="0" smtClean="0">
                <a:latin typeface="Arial" panose="020B0604020202020204" pitchFamily="34" charset="0"/>
              </a:rPr>
              <a:t>transparency principle</a:t>
            </a:r>
            <a:r>
              <a:rPr lang="hr-HR" sz="2200" dirty="0" smtClean="0">
                <a:latin typeface="Arial" panose="020B0604020202020204" pitchFamily="34" charset="0"/>
              </a:rPr>
              <a:t> was stressed as a factor contributing to more efficient management of public resources</a:t>
            </a:r>
          </a:p>
          <a:p>
            <a:pPr>
              <a:spcBef>
                <a:spcPts val="600"/>
              </a:spcBef>
              <a:buSzPct val="100000"/>
              <a:buFont typeface="Wingdings" panose="05000000000000000000" pitchFamily="2" charset="2"/>
              <a:buChar char="v"/>
              <a:defRPr/>
            </a:pPr>
            <a:r>
              <a:rPr lang="hr-HR" sz="2200" dirty="0">
                <a:latin typeface="Arial" panose="020B0604020202020204" pitchFamily="34" charset="0"/>
              </a:rPr>
              <a:t>Pursuant to the Action Plan, it was proposed to LRSGUs, for the purpose of making the contents of their budgets available to the public, to publish on their web pages:</a:t>
            </a:r>
          </a:p>
          <a:p>
            <a:pPr lvl="1">
              <a:buClr>
                <a:srgbClr val="0070C0"/>
              </a:buClr>
              <a:buSzPct val="100000"/>
              <a:buFont typeface="Wingdings" panose="05000000000000000000" pitchFamily="2" charset="2"/>
              <a:buChar char="Ø"/>
              <a:defRPr/>
            </a:pPr>
            <a:r>
              <a:rPr lang="hr-HR" sz="2000" dirty="0" smtClean="0">
                <a:latin typeface="Arial" panose="020B0604020202020204" pitchFamily="34" charset="0"/>
              </a:rPr>
              <a:t>the budget proposal</a:t>
            </a:r>
          </a:p>
          <a:p>
            <a:pPr lvl="1">
              <a:buClr>
                <a:srgbClr val="0070C0"/>
              </a:buClr>
              <a:buSzPct val="100000"/>
              <a:buFont typeface="Wingdings" panose="05000000000000000000" pitchFamily="2" charset="2"/>
              <a:buChar char="Ø"/>
              <a:defRPr/>
            </a:pPr>
            <a:r>
              <a:rPr lang="hr-HR" sz="2000" dirty="0" smtClean="0">
                <a:latin typeface="Arial" panose="020B0604020202020204" pitchFamily="34" charset="0"/>
              </a:rPr>
              <a:t>the adopted budget with projections </a:t>
            </a:r>
          </a:p>
          <a:p>
            <a:pPr lvl="1">
              <a:buClr>
                <a:srgbClr val="0070C0"/>
              </a:buClr>
              <a:buSzPct val="100000"/>
              <a:buFont typeface="Wingdings" panose="05000000000000000000" pitchFamily="2" charset="2"/>
              <a:buChar char="Ø"/>
              <a:defRPr/>
            </a:pPr>
            <a:r>
              <a:rPr lang="hr-HR" sz="2000" dirty="0" smtClean="0">
                <a:latin typeface="Arial" panose="020B0604020202020204" pitchFamily="34" charset="0"/>
              </a:rPr>
              <a:t>the proposal of a semi-annual and annual report on budget execution   </a:t>
            </a:r>
            <a:r>
              <a:rPr lang="en-US" dirty="0" smtClean="0"/>
              <a:t>	</a:t>
            </a:r>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19</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388"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anose="020B0604020202020204" pitchFamily="34" charset="0"/>
              </a:rPr>
              <a:t>Presentation overview</a:t>
            </a:r>
          </a:p>
        </p:txBody>
      </p:sp>
      <p:sp>
        <p:nvSpPr>
          <p:cNvPr id="4099" name="Rectangle 3"/>
          <p:cNvSpPr>
            <a:spLocks noGrp="1" noChangeArrowheads="1"/>
          </p:cNvSpPr>
          <p:nvPr>
            <p:ph idx="1"/>
          </p:nvPr>
        </p:nvSpPr>
        <p:spPr bwMode="auto">
          <a:xfrm>
            <a:off x="899592" y="1124744"/>
            <a:ext cx="7488832"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Structure of the Republic of Croatia</a:t>
            </a: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Local government of the Republic of Croatia and its self-government jurisdiction</a:t>
            </a: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Public funding system in the Republic of Croatia</a:t>
            </a: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Local and regional self-government funding structure</a:t>
            </a:r>
            <a:endParaRPr lang="en-GB" sz="2400" dirty="0" smtClean="0">
              <a:latin typeface="Arial" panose="020B0604020202020204" pitchFamily="34" charset="0"/>
              <a:cs typeface="Arial" panose="020B0604020202020204" pitchFamily="34" charset="0"/>
            </a:endParaRP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Budgeting process at the local and regional level</a:t>
            </a: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Transparency principles</a:t>
            </a: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Budget guidebook for citizens</a:t>
            </a: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Budget transparency</a:t>
            </a:r>
          </a:p>
          <a:p>
            <a:pPr>
              <a:spcBef>
                <a:spcPts val="600"/>
              </a:spcBef>
              <a:buClr>
                <a:schemeClr val="accent6"/>
              </a:buClr>
              <a:buSzPct val="100000"/>
              <a:buFont typeface="Wingdings" pitchFamily="2" charset="2"/>
              <a:buChar char="v"/>
              <a:defRPr/>
            </a:pPr>
            <a:endParaRPr lang="en-GB" sz="2200" dirty="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2</a:t>
            </a:fld>
            <a:endParaRPr lang="en-GB" dirty="0"/>
          </a:p>
        </p:txBody>
      </p:sp>
    </p:spTree>
    <p:extLst>
      <p:ext uri="{BB962C8B-B14F-4D97-AF65-F5344CB8AC3E}">
        <p14:creationId xmlns:p14="http://schemas.microsoft.com/office/powerpoint/2010/main" val="2851874152"/>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79512" y="188640"/>
            <a:ext cx="8785225" cy="6485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anose="020B0604020202020204" pitchFamily="34" charset="0"/>
              </a:rPr>
              <a:t>Budget guidebook for citizens</a:t>
            </a:r>
            <a:endParaRPr lang="en-GB" sz="3200" b="0" dirty="0">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bwMode="auto">
          <a:xfrm>
            <a:off x="323528" y="908720"/>
            <a:ext cx="8496944" cy="56886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Pct val="100000"/>
              <a:buFont typeface="Wingdings" panose="05000000000000000000" pitchFamily="2" charset="2"/>
              <a:buChar char="v"/>
              <a:defRPr/>
            </a:pPr>
            <a:r>
              <a:rPr dirty="0" smtClean="0"/>
              <a:t>Pursuant to the Action Plan, it was proposed to LRSGUs to publish citizens' guidebooks</a:t>
            </a:r>
            <a:endParaRPr lang="en-GB" sz="2200" dirty="0" smtClean="0">
              <a:latin typeface="Arial" panose="020B0604020202020204" pitchFamily="34" charset="0"/>
              <a:cs typeface="Arial" panose="020B0604020202020204" pitchFamily="34" charset="0"/>
            </a:endParaRPr>
          </a:p>
          <a:p>
            <a:pPr>
              <a:spcBef>
                <a:spcPts val="600"/>
              </a:spcBef>
              <a:buSzPct val="100000"/>
              <a:buFont typeface="Wingdings" panose="05000000000000000000" pitchFamily="2" charset="2"/>
              <a:buChar char="v"/>
              <a:defRPr/>
            </a:pPr>
            <a:r>
              <a:rPr lang="hr-HR" sz="2200" dirty="0" smtClean="0">
                <a:latin typeface="Arial" panose="020B0604020202020204" pitchFamily="34" charset="0"/>
              </a:rPr>
              <a:t>The Ministry of Finance gave its recommendation and published on its web pages a </a:t>
            </a:r>
            <a:r>
              <a:rPr lang="hr-HR" sz="2200" b="1" dirty="0" smtClean="0">
                <a:solidFill>
                  <a:srgbClr val="0070C0"/>
                </a:solidFill>
                <a:latin typeface="Arial" panose="020B0604020202020204" pitchFamily="34" charset="0"/>
              </a:rPr>
              <a:t>Unique format of the citizens' guidebook accompanying local and regional self-governments budgets</a:t>
            </a:r>
            <a:r>
              <a:rPr dirty="0" smtClean="0"/>
              <a:t> </a:t>
            </a:r>
          </a:p>
          <a:p>
            <a:pPr>
              <a:spcBef>
                <a:spcPts val="600"/>
              </a:spcBef>
              <a:buSzPct val="100000"/>
              <a:buFont typeface="Wingdings" panose="05000000000000000000" pitchFamily="2" charset="2"/>
              <a:buChar char="v"/>
              <a:defRPr/>
            </a:pPr>
            <a:r>
              <a:rPr lang="hr-HR" sz="2200" dirty="0" smtClean="0">
                <a:latin typeface="Arial" panose="020B0604020202020204" pitchFamily="34" charset="0"/>
              </a:rPr>
              <a:t>The LRSGUs' citizens' guidebook should contain:</a:t>
            </a:r>
          </a:p>
          <a:p>
            <a:pPr lvl="1">
              <a:spcBef>
                <a:spcPts val="0"/>
              </a:spcBef>
              <a:buClr>
                <a:srgbClr val="0070C0"/>
              </a:buClr>
              <a:buSzPct val="100000"/>
              <a:buFont typeface="Wingdings" panose="05000000000000000000" pitchFamily="2" charset="2"/>
              <a:buChar char="Ø"/>
              <a:defRPr/>
            </a:pPr>
            <a:r>
              <a:rPr lang="hr-HR" sz="2000" dirty="0">
                <a:latin typeface="Arial" panose="020B0604020202020204" pitchFamily="34" charset="0"/>
              </a:rPr>
              <a:t>A word of introduction which lays out the key objectives intended to be achieved through activities and projects financed from the budget </a:t>
            </a:r>
            <a:r>
              <a:rPr dirty="0" smtClean="0"/>
              <a:t>  </a:t>
            </a:r>
            <a:endParaRPr lang="en-GB" sz="2000" dirty="0">
              <a:latin typeface="Arial" panose="020B0604020202020204" pitchFamily="34" charset="0"/>
              <a:cs typeface="Arial" panose="020B0604020202020204" pitchFamily="34" charset="0"/>
            </a:endParaRPr>
          </a:p>
          <a:p>
            <a:pPr lvl="1">
              <a:spcBef>
                <a:spcPts val="0"/>
              </a:spcBef>
              <a:buClr>
                <a:srgbClr val="0070C0"/>
              </a:buClr>
              <a:buSzPct val="100000"/>
              <a:buFont typeface="Wingdings" panose="05000000000000000000" pitchFamily="2" charset="2"/>
              <a:buChar char="Ø"/>
              <a:defRPr/>
            </a:pPr>
            <a:r>
              <a:rPr lang="hr-HR" sz="2000" dirty="0" smtClean="0">
                <a:latin typeface="Arial" panose="020B0604020202020204" pitchFamily="34" charset="0"/>
              </a:rPr>
              <a:t>General notes about the budget and its contents</a:t>
            </a:r>
          </a:p>
          <a:p>
            <a:pPr lvl="1">
              <a:spcBef>
                <a:spcPts val="0"/>
              </a:spcBef>
              <a:buClr>
                <a:srgbClr val="0070C0"/>
              </a:buClr>
              <a:buSzPct val="100000"/>
              <a:buFont typeface="Wingdings" panose="05000000000000000000" pitchFamily="2" charset="2"/>
              <a:buChar char="Ø"/>
              <a:defRPr/>
            </a:pPr>
            <a:r>
              <a:rPr lang="hr-HR" sz="2000" dirty="0" smtClean="0">
                <a:latin typeface="Arial" panose="020B0604020202020204" pitchFamily="34" charset="0"/>
              </a:rPr>
              <a:t>A short overview of the proposed budget for the budget year and the projections from the next two years</a:t>
            </a:r>
          </a:p>
          <a:p>
            <a:pPr lvl="1">
              <a:spcBef>
                <a:spcPts val="0"/>
              </a:spcBef>
              <a:buClr>
                <a:srgbClr val="0070C0"/>
              </a:buClr>
              <a:buSzPct val="100000"/>
              <a:buFont typeface="Wingdings" panose="05000000000000000000" pitchFamily="2" charset="2"/>
              <a:buChar char="Ø"/>
              <a:defRPr/>
            </a:pPr>
            <a:r>
              <a:rPr lang="hr-HR" sz="2000" dirty="0" smtClean="0">
                <a:latin typeface="Arial" panose="020B0604020202020204" pitchFamily="34" charset="0"/>
              </a:rPr>
              <a:t>Budget income structure</a:t>
            </a:r>
            <a:endParaRPr lang="en-GB" sz="2000" dirty="0">
              <a:latin typeface="Arial" panose="020B0604020202020204" pitchFamily="34" charset="0"/>
              <a:cs typeface="Arial" panose="020B0604020202020204" pitchFamily="34" charset="0"/>
            </a:endParaRPr>
          </a:p>
          <a:p>
            <a:pPr lvl="1">
              <a:spcBef>
                <a:spcPts val="0"/>
              </a:spcBef>
              <a:buClr>
                <a:srgbClr val="0070C0"/>
              </a:buClr>
              <a:buSzPct val="100000"/>
              <a:buFont typeface="Wingdings" panose="05000000000000000000" pitchFamily="2" charset="2"/>
              <a:buChar char="Ø"/>
              <a:defRPr/>
            </a:pPr>
            <a:r>
              <a:rPr lang="hr-HR" sz="2000" dirty="0" smtClean="0">
                <a:latin typeface="Arial" panose="020B0604020202020204" pitchFamily="34" charset="0"/>
              </a:rPr>
              <a:t>Key programmes, projects and activities funded from the budget</a:t>
            </a:r>
          </a:p>
          <a:p>
            <a:pPr lvl="1">
              <a:spcBef>
                <a:spcPts val="0"/>
              </a:spcBef>
              <a:buClr>
                <a:srgbClr val="0070C0"/>
              </a:buClr>
              <a:buSzPct val="100000"/>
              <a:buFont typeface="Wingdings" panose="05000000000000000000" pitchFamily="2" charset="2"/>
              <a:buChar char="Ø"/>
              <a:defRPr/>
            </a:pPr>
            <a:r>
              <a:rPr lang="hr-HR" sz="2000" dirty="0" smtClean="0">
                <a:latin typeface="Arial" panose="020B0604020202020204" pitchFamily="34" charset="0"/>
              </a:rPr>
              <a:t>Important contacts and useful information</a:t>
            </a:r>
          </a:p>
          <a:p>
            <a:pPr lvl="1">
              <a:buClr>
                <a:srgbClr val="0070C0"/>
              </a:buClr>
              <a:buSzPct val="100000"/>
              <a:buFont typeface="Wingdings" panose="05000000000000000000" pitchFamily="2" charset="2"/>
              <a:buChar char="Ø"/>
              <a:defRPr/>
            </a:pPr>
            <a:endParaRPr lang="en-GB" dirty="0" smtClean="0">
              <a:latin typeface="Arial" panose="020B0604020202020204" pitchFamily="34" charset="0"/>
              <a:cs typeface="Arial" panose="020B0604020202020204" pitchFamily="34" charset="0"/>
            </a:endParaRPr>
          </a:p>
          <a:p>
            <a:pPr lvl="1">
              <a:buFont typeface="Wingdings" panose="05000000000000000000" pitchFamily="2" charset="2"/>
              <a:buChar char="v"/>
              <a:defRPr/>
            </a:pPr>
            <a:endParaRPr lang="en-GB" dirty="0" smtClean="0"/>
          </a:p>
          <a:p>
            <a:pPr>
              <a:buFont typeface="Wingdings" panose="05000000000000000000" pitchFamily="2" charset="2"/>
              <a:buChar char="v"/>
              <a:defRPr/>
            </a:pPr>
            <a:endParaRPr lang="en-GB" sz="2000" dirty="0" smtClean="0"/>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20</a:t>
            </a:fld>
            <a:endParaRPr lang="en-GB" dirty="0"/>
          </a:p>
        </p:txBody>
      </p:sp>
    </p:spTree>
    <p:extLst>
      <p:ext uri="{BB962C8B-B14F-4D97-AF65-F5344CB8AC3E}">
        <p14:creationId xmlns:p14="http://schemas.microsoft.com/office/powerpoint/2010/main" val="1478255025"/>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79512"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t>Budget transparency</a:t>
            </a:r>
            <a:endParaRPr lang="en-GB" sz="3200" b="0" dirty="0"/>
          </a:p>
        </p:txBody>
      </p:sp>
      <p:sp>
        <p:nvSpPr>
          <p:cNvPr id="9219" name="Rectangle 3"/>
          <p:cNvSpPr>
            <a:spLocks noGrp="1" noChangeArrowheads="1"/>
          </p:cNvSpPr>
          <p:nvPr>
            <p:ph idx="1"/>
          </p:nvPr>
        </p:nvSpPr>
        <p:spPr bwMode="auto">
          <a:xfrm>
            <a:off x="467544" y="1484784"/>
            <a:ext cx="8136904" cy="5040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SzPct val="100000"/>
              <a:buFont typeface="Wingdings" panose="05000000000000000000" pitchFamily="2" charset="2"/>
              <a:buChar char="v"/>
            </a:pPr>
            <a:r>
              <a:rPr lang="hr-HR" sz="2400" dirty="0" smtClean="0">
                <a:latin typeface="Arial" panose="020B0604020202020204" pitchFamily="34" charset="0"/>
              </a:rPr>
              <a:t>The provisions of Article 12 of the Budget Act (Official Gazette no. 87/08, 136/12 and 15/15) </a:t>
            </a:r>
            <a:r>
              <a:rPr lang="hr-HR" sz="2400" b="1" dirty="0" smtClean="0">
                <a:latin typeface="Arial" panose="020B0604020202020204" pitchFamily="34" charset="0"/>
              </a:rPr>
              <a:t>prescribe one of the key budget principles—the transparency principle.</a:t>
            </a:r>
            <a:r>
              <a:rPr lang="hr-HR" sz="2400" b="1" dirty="0">
                <a:latin typeface="Arial" panose="020B0604020202020204" pitchFamily="34" charset="0"/>
              </a:rPr>
              <a:t> </a:t>
            </a:r>
            <a:r>
              <a:rPr lang="hr-HR" sz="2400" dirty="0" smtClean="0">
                <a:latin typeface="Arial" panose="020B0604020202020204" pitchFamily="34" charset="0"/>
              </a:rPr>
              <a:t>The transparency principle is especially important because it makes it available to the public and to all those interested in how budget funds are spent. The said provisions stipulate as follows: </a:t>
            </a:r>
          </a:p>
          <a:p>
            <a:pPr lvl="1">
              <a:spcBef>
                <a:spcPts val="600"/>
              </a:spcBef>
              <a:spcAft>
                <a:spcPts val="600"/>
              </a:spcAft>
              <a:buClr>
                <a:srgbClr val="0070C0"/>
              </a:buClr>
              <a:buSzPct val="100000"/>
              <a:buFont typeface="Wingdings" panose="05000000000000000000" pitchFamily="2" charset="2"/>
              <a:buChar char="Ø"/>
            </a:pPr>
            <a:r>
              <a:rPr sz="2000" dirty="0" smtClean="0"/>
              <a:t>LRSGUs' budget and budget projections, amendments to the budget and the decision on provisional funding shall be published </a:t>
            </a:r>
            <a:r>
              <a:rPr sz="2000" b="1" dirty="0" smtClean="0"/>
              <a:t>in LRSGUs' official journals</a:t>
            </a:r>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21</a:t>
            </a:fld>
            <a:endParaRPr lang="en-GB"/>
          </a:p>
        </p:txBody>
      </p:sp>
    </p:spTree>
    <p:extLst>
      <p:ext uri="{BB962C8B-B14F-4D97-AF65-F5344CB8AC3E}">
        <p14:creationId xmlns:p14="http://schemas.microsoft.com/office/powerpoint/2010/main" val="1869050043"/>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79512"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t>Budget transparency (2)</a:t>
            </a:r>
            <a:endParaRPr lang="en-GB" sz="3200" b="0" dirty="0"/>
          </a:p>
        </p:txBody>
      </p:sp>
      <p:sp>
        <p:nvSpPr>
          <p:cNvPr id="9219" name="Rectangle 3"/>
          <p:cNvSpPr>
            <a:spLocks noGrp="1" noChangeArrowheads="1"/>
          </p:cNvSpPr>
          <p:nvPr>
            <p:ph idx="1"/>
          </p:nvPr>
        </p:nvSpPr>
        <p:spPr bwMode="auto">
          <a:xfrm>
            <a:off x="395536" y="1412776"/>
            <a:ext cx="8208912" cy="51125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SzPct val="100000"/>
              <a:buFont typeface="Wingdings" panose="05000000000000000000" pitchFamily="2" charset="2"/>
              <a:buChar char="v"/>
            </a:pPr>
            <a:r>
              <a:rPr lang="hr-HR" sz="2400" dirty="0">
                <a:latin typeface="Arial" panose="020B0604020202020204" pitchFamily="34" charset="0"/>
              </a:rPr>
              <a:t>The provisions of Article 12 of the Budget Act also stipulate that: </a:t>
            </a:r>
          </a:p>
          <a:p>
            <a:pPr lvl="1">
              <a:spcBef>
                <a:spcPts val="600"/>
              </a:spcBef>
              <a:spcAft>
                <a:spcPts val="600"/>
              </a:spcAft>
              <a:buClr>
                <a:srgbClr val="0070C0"/>
              </a:buClr>
              <a:buSzPct val="100000"/>
              <a:buFont typeface="Wingdings" panose="05000000000000000000" pitchFamily="2" charset="2"/>
              <a:buChar char="Ø"/>
            </a:pPr>
            <a:r>
              <a:rPr sz="2000" dirty="0" smtClean="0"/>
              <a:t>the</a:t>
            </a:r>
            <a:r>
              <a:rPr sz="2000" b="1" dirty="0" smtClean="0"/>
              <a:t> semi-annual and annual report</a:t>
            </a:r>
            <a:r>
              <a:rPr sz="2000" dirty="0" smtClean="0"/>
              <a:t> on the execution of the budget, and the semi-annual and annual report on the execution of the financial plan of an extrabudgetary user shall be </a:t>
            </a:r>
            <a:r>
              <a:rPr sz="2000" b="1" dirty="0" smtClean="0"/>
              <a:t>published on LRSGUs' web pages</a:t>
            </a:r>
            <a:endParaRPr lang="en-GB" sz="3200" b="1" dirty="0">
              <a:solidFill>
                <a:srgbClr val="FF0000"/>
              </a:solidFill>
              <a:latin typeface="Arial" panose="020B0604020202020204" pitchFamily="34" charset="0"/>
              <a:cs typeface="Arial" panose="020B0604020202020204" pitchFamily="34" charset="0"/>
            </a:endParaRPr>
          </a:p>
          <a:p>
            <a:pPr lvl="1">
              <a:spcBef>
                <a:spcPts val="600"/>
              </a:spcBef>
              <a:spcAft>
                <a:spcPts val="600"/>
              </a:spcAft>
              <a:buClr>
                <a:srgbClr val="0070C0"/>
              </a:buClr>
              <a:buSzPct val="100000"/>
              <a:buFont typeface="Wingdings" panose="05000000000000000000" pitchFamily="2" charset="2"/>
              <a:buChar char="Ø"/>
            </a:pPr>
            <a:r>
              <a:rPr sz="2000" dirty="0" smtClean="0"/>
              <a:t>the </a:t>
            </a:r>
            <a:r>
              <a:rPr sz="2000" b="1" dirty="0" smtClean="0"/>
              <a:t>general and special part</a:t>
            </a:r>
            <a:r>
              <a:rPr sz="2000" dirty="0" smtClean="0"/>
              <a:t> of the semi-annual and annual report on the execution of the budget and </a:t>
            </a:r>
            <a:r>
              <a:rPr sz="2000" b="1" dirty="0" smtClean="0"/>
              <a:t>the general and special part</a:t>
            </a:r>
            <a:r>
              <a:rPr sz="2000" dirty="0" smtClean="0"/>
              <a:t> of the semi-annual and annual report on the execution of the financial plan of an extrabudgetary user shall be </a:t>
            </a:r>
            <a:r>
              <a:rPr sz="2000" b="1" dirty="0" smtClean="0"/>
              <a:t>published in LRSGUs' official journals</a:t>
            </a:r>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22</a:t>
            </a:fld>
            <a:endParaRPr lang="en-GB"/>
          </a:p>
        </p:txBody>
      </p:sp>
    </p:spTree>
    <p:extLst>
      <p:ext uri="{BB962C8B-B14F-4D97-AF65-F5344CB8AC3E}">
        <p14:creationId xmlns:p14="http://schemas.microsoft.com/office/powerpoint/2010/main" val="3261838496"/>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79512"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t>Budget transparency (3)</a:t>
            </a:r>
            <a:endParaRPr lang="en-GB" sz="3200" b="0" dirty="0"/>
          </a:p>
        </p:txBody>
      </p:sp>
      <p:sp>
        <p:nvSpPr>
          <p:cNvPr id="9219" name="Rectangle 3"/>
          <p:cNvSpPr>
            <a:spLocks noGrp="1" noChangeArrowheads="1"/>
          </p:cNvSpPr>
          <p:nvPr>
            <p:ph idx="1"/>
          </p:nvPr>
        </p:nvSpPr>
        <p:spPr bwMode="auto">
          <a:xfrm>
            <a:off x="539552" y="1700808"/>
            <a:ext cx="7776864" cy="48245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ts val="600"/>
              </a:spcBef>
              <a:spcAft>
                <a:spcPts val="600"/>
              </a:spcAft>
              <a:buClr>
                <a:srgbClr val="0070C0"/>
              </a:buClr>
              <a:buSzPct val="100000"/>
              <a:buFont typeface="Wingdings" panose="05000000000000000000" pitchFamily="2" charset="2"/>
              <a:buChar char="Ø"/>
            </a:pPr>
            <a:r>
              <a:rPr lang="hr-HR" sz="2400" dirty="0">
                <a:latin typeface="Arial" panose="020B0604020202020204" pitchFamily="34" charset="0"/>
              </a:rPr>
              <a:t>LRSGU, budgetary and extrabudgetary users publish annual financial reports on their web pages not later than within </a:t>
            </a:r>
            <a:r>
              <a:rPr lang="hr-HR" sz="2400" b="1" dirty="0">
                <a:latin typeface="Arial" panose="020B0604020202020204" pitchFamily="34" charset="0"/>
              </a:rPr>
              <a:t>eight days from the day of their submission</a:t>
            </a:r>
          </a:p>
          <a:p>
            <a:pPr lvl="1">
              <a:spcBef>
                <a:spcPts val="600"/>
              </a:spcBef>
              <a:spcAft>
                <a:spcPts val="600"/>
              </a:spcAft>
              <a:buClr>
                <a:srgbClr val="0070C0"/>
              </a:buClr>
              <a:buSzPct val="100000"/>
              <a:buFont typeface="Wingdings" panose="05000000000000000000" pitchFamily="2" charset="2"/>
              <a:buChar char="Ø"/>
            </a:pPr>
            <a:r>
              <a:rPr lang="hr-HR" sz="2400" dirty="0" smtClean="0">
                <a:latin typeface="Arial" panose="020B0604020202020204" pitchFamily="34" charset="0"/>
              </a:rPr>
              <a:t>if a budgetary or extrabudgetary user does not have their own web page, they shall publish their annual financial reports on the web pages of the competent LRSGU within eight days from their submission</a:t>
            </a:r>
          </a:p>
          <a:p>
            <a:pPr lvl="1">
              <a:spcBef>
                <a:spcPts val="600"/>
              </a:spcBef>
              <a:spcAft>
                <a:spcPts val="600"/>
              </a:spcAft>
              <a:buClr>
                <a:srgbClr val="0070C0"/>
              </a:buClr>
              <a:buSzPct val="1000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23</a:t>
            </a:fld>
            <a:endParaRPr lang="en-GB"/>
          </a:p>
        </p:txBody>
      </p:sp>
    </p:spTree>
    <p:extLst>
      <p:ext uri="{BB962C8B-B14F-4D97-AF65-F5344CB8AC3E}">
        <p14:creationId xmlns:p14="http://schemas.microsoft.com/office/powerpoint/2010/main" val="1601642151"/>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0" y="188640"/>
            <a:ext cx="9036496"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anose="020B0604020202020204" pitchFamily="34" charset="0"/>
              </a:rPr>
              <a:t>Why is LRSGU transparency so important?</a:t>
            </a:r>
            <a:endParaRPr lang="en-GB" sz="3200" b="0" dirty="0">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bwMode="auto">
          <a:xfrm>
            <a:off x="323528" y="908720"/>
            <a:ext cx="8496944" cy="58326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SzPct val="100000"/>
              <a:buFont typeface="Wingdings" panose="05000000000000000000" pitchFamily="2" charset="2"/>
              <a:buChar char="v"/>
            </a:pPr>
            <a:r>
              <a:rPr lang="hr-HR" sz="2400" dirty="0">
                <a:latin typeface="Arial" panose="020B0604020202020204" pitchFamily="34" charset="0"/>
              </a:rPr>
              <a:t>Citizens should be encouraged to take part in the adoption and implementation of decisions important for the development of the community they live in</a:t>
            </a:r>
            <a:endParaRPr lang="en-GB" sz="2400" dirty="0">
              <a:latin typeface="Arial" panose="020B0604020202020204" pitchFamily="34" charset="0"/>
              <a:cs typeface="Arial" panose="020B0604020202020204" pitchFamily="34" charset="0"/>
            </a:endParaRPr>
          </a:p>
          <a:p>
            <a:pPr>
              <a:spcBef>
                <a:spcPts val="600"/>
              </a:spcBef>
              <a:buSzPct val="100000"/>
              <a:buFont typeface="Wingdings" panose="05000000000000000000" pitchFamily="2" charset="2"/>
              <a:buChar char="v"/>
            </a:pPr>
            <a:r>
              <a:rPr lang="hr-HR" sz="2400" dirty="0">
                <a:latin typeface="Arial" panose="020B0604020202020204" pitchFamily="34" charset="0"/>
              </a:rPr>
              <a:t>Lack of LRSGUs' initiative to include citizens in the process of adoption of decisions of public interest can make the citizens lose their trust in self-government institutions</a:t>
            </a:r>
            <a:endParaRPr lang="en-GB" sz="2400" dirty="0">
              <a:latin typeface="Arial" panose="020B0604020202020204" pitchFamily="34" charset="0"/>
              <a:cs typeface="Arial" panose="020B0604020202020204" pitchFamily="34" charset="0"/>
            </a:endParaRPr>
          </a:p>
          <a:p>
            <a:pPr>
              <a:spcBef>
                <a:spcPts val="600"/>
              </a:spcBef>
              <a:buSzPct val="100000"/>
              <a:buFont typeface="Wingdings" panose="05000000000000000000" pitchFamily="2" charset="2"/>
              <a:buChar char="v"/>
            </a:pPr>
            <a:r>
              <a:rPr lang="hr-HR" sz="2400" dirty="0">
                <a:latin typeface="Arial" panose="020B0604020202020204" pitchFamily="34" charset="0"/>
              </a:rPr>
              <a:t>Availability of information on income and expenditure, foreseen activities and projects funded from an LRSGU's budget has a strong impact on corruption prevention and greater efficiency in spending budget funds</a:t>
            </a:r>
            <a:endParaRPr lang="en-GB" sz="2400" dirty="0">
              <a:latin typeface="Arial" panose="020B0604020202020204" pitchFamily="34" charset="0"/>
              <a:cs typeface="Arial" panose="020B0604020202020204" pitchFamily="34" charset="0"/>
            </a:endParaRPr>
          </a:p>
          <a:p>
            <a:pPr>
              <a:spcBef>
                <a:spcPts val="600"/>
              </a:spcBef>
              <a:buSzPct val="100000"/>
              <a:buFont typeface="Wingdings" panose="05000000000000000000" pitchFamily="2" charset="2"/>
              <a:buChar char="v"/>
            </a:pPr>
            <a:r>
              <a:rPr sz="2000" dirty="0" smtClean="0"/>
              <a:t>Coordinated action of all interested parties in the preparation and adoption of an LRSGU's budget raises the level of mutual trust, brings about improvement and development of the LRSGU and supports more efficient spending of budget funds</a:t>
            </a:r>
            <a:endParaRPr lang="en-GB" sz="2800" dirty="0">
              <a:latin typeface="Arial" panose="020B0604020202020204" pitchFamily="34" charset="0"/>
              <a:cs typeface="Arial" panose="020B0604020202020204" pitchFamily="34" charset="0"/>
            </a:endParaRPr>
          </a:p>
          <a:p>
            <a:pPr>
              <a:buFont typeface="Wingdings" panose="05000000000000000000" pitchFamily="2" charset="2"/>
              <a:buChar char="v"/>
              <a:defRPr/>
            </a:pPr>
            <a:endParaRPr lang="en-GB" sz="2000" dirty="0" smtClean="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24</a:t>
            </a:fld>
            <a:endParaRPr lang="en-GB"/>
          </a:p>
        </p:txBody>
      </p:sp>
    </p:spTree>
    <p:extLst>
      <p:ext uri="{BB962C8B-B14F-4D97-AF65-F5344CB8AC3E}">
        <p14:creationId xmlns:p14="http://schemas.microsoft.com/office/powerpoint/2010/main" val="2551305029"/>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251520" y="188640"/>
            <a:ext cx="8640960"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000" b="0" dirty="0" smtClean="0">
                <a:latin typeface="Arial" panose="020B0604020202020204" pitchFamily="34" charset="0"/>
              </a:rPr>
              <a:t>Published on the web pages of the Ministry of Finance</a:t>
            </a:r>
            <a:endParaRPr lang="en-GB" sz="3000" b="0" dirty="0">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bwMode="auto">
          <a:xfrm>
            <a:off x="467544" y="1484784"/>
            <a:ext cx="8208912" cy="4968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v"/>
              <a:defRPr/>
            </a:pPr>
            <a:r>
              <a:rPr dirty="0" smtClean="0"/>
              <a:t>The Ministry of Finance published the amount and structure of the grant to LRSGUs from the state budget at </a:t>
            </a:r>
            <a:r>
              <a:rPr lang="hr-HR" sz="2400" b="1" dirty="0" smtClean="0">
                <a:solidFill>
                  <a:srgbClr val="0070C0"/>
                </a:solidFill>
                <a:latin typeface="Arial" panose="020B0604020202020204" pitchFamily="34" charset="0"/>
              </a:rPr>
              <a:t>http://www.mfin.hr/hr/pomoci-jlprs</a:t>
            </a:r>
          </a:p>
          <a:p>
            <a:pPr marL="342000">
              <a:spcBef>
                <a:spcPts val="2400"/>
              </a:spcBef>
              <a:buFont typeface="Wingdings" panose="05000000000000000000" pitchFamily="2" charset="2"/>
              <a:buChar char="v"/>
              <a:defRPr/>
            </a:pPr>
            <a:endParaRPr lang="en-GB" sz="2400" dirty="0" smtClean="0">
              <a:latin typeface="Arial" panose="020B0604020202020204" pitchFamily="34" charset="0"/>
              <a:cs typeface="Arial" panose="020B0604020202020204" pitchFamily="34" charset="0"/>
            </a:endParaRPr>
          </a:p>
          <a:p>
            <a:pPr marL="342000" indent="0">
              <a:spcBef>
                <a:spcPts val="0"/>
              </a:spcBef>
              <a:buNone/>
              <a:defRPr/>
            </a:pPr>
            <a:r>
              <a:rPr dirty="0" smtClean="0"/>
              <a:t>The Ministry of Finance published the </a:t>
            </a:r>
            <a:r>
              <a:rPr b="1" dirty="0" smtClean="0"/>
              <a:t>Realization of the LRSGU Budget for the period 2010-2014</a:t>
            </a:r>
            <a:r>
              <a:rPr dirty="0" smtClean="0"/>
              <a:t> at </a:t>
            </a:r>
            <a:r>
              <a:rPr lang="hr-HR" sz="2400" b="1" dirty="0" smtClean="0">
                <a:solidFill>
                  <a:srgbClr val="0070C0"/>
                </a:solidFill>
                <a:latin typeface="Arial" panose="020B0604020202020204" pitchFamily="34" charset="0"/>
              </a:rPr>
              <a:t>http://www.mfin.hr/hr/ostvarenje-proracuna-jlprs-  za-period-2010-2014 </a:t>
            </a:r>
            <a:r>
              <a:rPr lang="hr-HR" sz="2400" b="1" dirty="0">
                <a:latin typeface="Arial" panose="020B0604020202020204" pitchFamily="34" charset="0"/>
              </a:rPr>
              <a:t> </a:t>
            </a:r>
          </a:p>
          <a:p>
            <a:pPr lvl="1">
              <a:spcBef>
                <a:spcPts val="1200"/>
              </a:spcBef>
              <a:buClr>
                <a:srgbClr val="0070C0"/>
              </a:buClr>
              <a:buSzPct val="100000"/>
              <a:buFont typeface="Wingdings" panose="05000000000000000000" pitchFamily="2" charset="2"/>
              <a:buChar char="Ø"/>
              <a:defRPr/>
            </a:pPr>
            <a:r>
              <a:rPr lang="hr-HR" sz="2400" dirty="0" smtClean="0">
                <a:latin typeface="Arial" panose="020B0604020202020204" pitchFamily="34" charset="0"/>
              </a:rPr>
              <a:t>The realization of the LRSGU budget is available from the web pages of the Ministry of Finance (archives) starting from 1998</a:t>
            </a:r>
            <a:endParaRPr lang="en-GB" sz="2400" b="1" dirty="0">
              <a:latin typeface="Arial" panose="020B0604020202020204" pitchFamily="34" charset="0"/>
              <a:cs typeface="Arial" panose="020B0604020202020204" pitchFamily="34" charset="0"/>
            </a:endParaRPr>
          </a:p>
          <a:p>
            <a:pPr>
              <a:buFont typeface="Wingdings" panose="05000000000000000000" pitchFamily="2" charset="2"/>
              <a:buChar char="v"/>
              <a:defRPr/>
            </a:pPr>
            <a:endParaRPr lang="en-GB" sz="2000" dirty="0" smtClean="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25</a:t>
            </a:fld>
            <a:endParaRPr lang="en-GB"/>
          </a:p>
        </p:txBody>
      </p:sp>
    </p:spTree>
    <p:extLst>
      <p:ext uri="{BB962C8B-B14F-4D97-AF65-F5344CB8AC3E}">
        <p14:creationId xmlns:p14="http://schemas.microsoft.com/office/powerpoint/2010/main" val="2800491839"/>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bwMode="auto">
          <a:xfrm>
            <a:off x="1187450" y="1989138"/>
            <a:ext cx="7499350" cy="290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
            </a:pPr>
            <a:endParaRPr lang="hr-HR" sz="4000" b="1" smtClean="0"/>
          </a:p>
          <a:p>
            <a:pPr>
              <a:buFont typeface="Wingdings" pitchFamily="2" charset="2"/>
              <a:buNone/>
            </a:pPr>
            <a:endParaRPr lang="hr-HR" sz="2800" b="1" smtClean="0"/>
          </a:p>
        </p:txBody>
      </p:sp>
      <p:sp>
        <p:nvSpPr>
          <p:cNvPr id="3" name="Rezervirano mjesto broja slajda 2"/>
          <p:cNvSpPr>
            <a:spLocks noGrp="1"/>
          </p:cNvSpPr>
          <p:nvPr>
            <p:ph type="sldNum" sz="quarter" idx="10"/>
          </p:nvPr>
        </p:nvSpPr>
        <p:spPr/>
        <p:txBody>
          <a:bodyPr/>
          <a:lstStyle/>
          <a:p>
            <a:pPr>
              <a:defRPr/>
            </a:pPr>
            <a:fld id="{71D4BD3E-2C1A-4B68-B440-88185AD3A11C}" type="slidenum">
              <a:rPr lang="en-US" smtClean="0"/>
              <a:pPr>
                <a:defRPr/>
              </a:pPr>
              <a:t>26</a:t>
            </a:fld>
            <a:endParaRPr lang="en-GB"/>
          </a:p>
        </p:txBody>
      </p:sp>
      <p:graphicFrame>
        <p:nvGraphicFramePr>
          <p:cNvPr id="5" name="Tablica 4"/>
          <p:cNvGraphicFramePr>
            <a:graphicFrameLocks noGrp="1"/>
          </p:cNvGraphicFramePr>
          <p:nvPr>
            <p:extLst>
              <p:ext uri="{D42A27DB-BD31-4B8C-83A1-F6EECF244321}">
                <p14:modId xmlns:p14="http://schemas.microsoft.com/office/powerpoint/2010/main" val="1770861799"/>
              </p:ext>
            </p:extLst>
          </p:nvPr>
        </p:nvGraphicFramePr>
        <p:xfrm>
          <a:off x="107504" y="116632"/>
          <a:ext cx="8856985" cy="6716546"/>
        </p:xfrm>
        <a:graphic>
          <a:graphicData uri="http://schemas.openxmlformats.org/drawingml/2006/table">
            <a:tbl>
              <a:tblPr>
                <a:tableStyleId>{5C22544A-7EE6-4342-B048-85BDC9FD1C3A}</a:tableStyleId>
              </a:tblPr>
              <a:tblGrid>
                <a:gridCol w="936045"/>
                <a:gridCol w="1569135"/>
                <a:gridCol w="1270253"/>
                <a:gridCol w="1270253"/>
                <a:gridCol w="1120810"/>
                <a:gridCol w="1437185"/>
                <a:gridCol w="1253304"/>
              </a:tblGrid>
              <a:tr h="217585">
                <a:tc gridSpan="7">
                  <a:txBody>
                    <a:bodyPr/>
                    <a:lstStyle/>
                    <a:p>
                      <a:pPr algn="ctr" fontAlgn="ctr"/>
                      <a:r>
                        <a:rPr lang="hr-HR" sz="1400" b="1" u="none" strike="noStrike" baseline="0" dirty="0">
                          <a:effectLst/>
                          <a:latin typeface="Arial" panose="020B0604020202020204" pitchFamily="34" charset="0"/>
                        </a:rPr>
                        <a:t>Grants to LRSGUs in 2015 planned in the Croatian state budget, in section 025 - Ministry of Finance  </a:t>
                      </a:r>
                      <a:endParaRPr lang="en-GB" sz="14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213162">
                <a:tc gridSpan="7">
                  <a:txBody>
                    <a:bodyPr/>
                    <a:lstStyle/>
                    <a:p>
                      <a:pPr algn="l" fontAlgn="b"/>
                      <a:r>
                        <a:t> </a:t>
                      </a:r>
                      <a:r>
                        <a:rPr lang="hr-HR" sz="1100" b="1" u="none" strike="noStrike" baseline="0" dirty="0" smtClean="0">
                          <a:solidFill>
                            <a:srgbClr val="0A0A06"/>
                          </a:solidFill>
                          <a:effectLst/>
                          <a:latin typeface="Arial" panose="020B0604020202020204" pitchFamily="34" charset="0"/>
                        </a:rPr>
                        <a:t>http://www.mfin.hr/hr/pomoci-jlprs</a:t>
                      </a:r>
                      <a:r>
                        <a:t>                                                                                                                                                           </a:t>
                      </a:r>
                      <a:r>
                        <a:rPr lang="hr-HR" sz="1100" u="none" strike="noStrike" baseline="0" dirty="0" smtClean="0">
                          <a:effectLst/>
                          <a:latin typeface="Arial" panose="020B0604020202020204" pitchFamily="34" charset="0"/>
                        </a:rPr>
                        <a:t>in kuna</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286188">
                <a:tc rowSpan="2">
                  <a:txBody>
                    <a:bodyPr/>
                    <a:lstStyle/>
                    <a:p>
                      <a:pPr algn="ctr" fontAlgn="ctr"/>
                      <a:r>
                        <a:rPr lang="hr-HR" sz="1050" u="none" strike="noStrike" baseline="0" dirty="0">
                          <a:effectLst/>
                          <a:latin typeface="Arial" panose="020B0604020202020204" pitchFamily="34" charset="0"/>
                        </a:rPr>
                        <a:t>Activity designation</a:t>
                      </a:r>
                      <a:endParaRPr lang="en-GB" sz="105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rowSpan="2">
                  <a:txBody>
                    <a:bodyPr/>
                    <a:lstStyle/>
                    <a:p>
                      <a:pPr algn="ctr" fontAlgn="ctr"/>
                      <a:r>
                        <a:rPr lang="pl-PL" sz="1050" u="none" strike="noStrike" baseline="0" dirty="0">
                          <a:effectLst/>
                          <a:latin typeface="Arial" panose="020B0604020202020204" pitchFamily="34" charset="0"/>
                        </a:rPr>
                        <a:t>Local and regional self-government unit's name</a:t>
                      </a:r>
                      <a:endParaRPr lang="en-GB" sz="105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gridSpan="4">
                  <a:txBody>
                    <a:bodyPr/>
                    <a:lstStyle/>
                    <a:p>
                      <a:pPr algn="ctr" fontAlgn="ctr"/>
                      <a:r>
                        <a:rPr lang="pl-PL" sz="1050" u="none" strike="noStrike" baseline="0" dirty="0">
                          <a:effectLst/>
                          <a:latin typeface="Arial" panose="020B0604020202020204" pitchFamily="34" charset="0"/>
                        </a:rPr>
                        <a:t>Grants to local and regional self-government units based on</a:t>
                      </a:r>
                      <a:endParaRPr lang="en-GB" sz="105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hMerge="1">
                  <a:txBody>
                    <a:bodyPr/>
                    <a:lstStyle/>
                    <a:p>
                      <a:endParaRPr lang="hr-HR"/>
                    </a:p>
                  </a:txBody>
                  <a:tcPr/>
                </a:tc>
                <a:tc hMerge="1">
                  <a:txBody>
                    <a:bodyPr/>
                    <a:lstStyle/>
                    <a:p>
                      <a:endParaRPr lang="hr-HR"/>
                    </a:p>
                  </a:txBody>
                  <a:tcPr/>
                </a:tc>
                <a:tc hMerge="1">
                  <a:txBody>
                    <a:bodyPr/>
                    <a:lstStyle/>
                    <a:p>
                      <a:endParaRPr lang="hr-HR"/>
                    </a:p>
                  </a:txBody>
                  <a:tcPr/>
                </a:tc>
                <a:tc rowSpan="2">
                  <a:txBody>
                    <a:bodyPr/>
                    <a:lstStyle/>
                    <a:p>
                      <a:pPr algn="ctr" fontAlgn="ctr"/>
                      <a:r>
                        <a:rPr lang="hr-HR" sz="1050" u="none" strike="noStrike" baseline="0" dirty="0">
                          <a:effectLst/>
                          <a:latin typeface="Arial" panose="020B0604020202020204" pitchFamily="34" charset="0"/>
                        </a:rPr>
                        <a:t>Total grant in 2015</a:t>
                      </a:r>
                      <a:endParaRPr lang="en-GB" sz="105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r>
              <a:tr h="1784579">
                <a:tc vMerge="1">
                  <a:txBody>
                    <a:bodyPr/>
                    <a:lstStyle/>
                    <a:p>
                      <a:endParaRPr lang="hr-HR"/>
                    </a:p>
                  </a:txBody>
                  <a:tcPr/>
                </a:tc>
                <a:tc vMerge="1">
                  <a:txBody>
                    <a:bodyPr/>
                    <a:lstStyle/>
                    <a:p>
                      <a:endParaRPr lang="hr-HR"/>
                    </a:p>
                  </a:txBody>
                  <a:tcPr/>
                </a:tc>
                <a:tc>
                  <a:txBody>
                    <a:bodyPr/>
                    <a:lstStyle/>
                    <a:p>
                      <a:pPr algn="ctr" fontAlgn="ctr"/>
                      <a:r>
                        <a:rPr sz="1600" dirty="0"/>
                        <a:t> </a:t>
                      </a:r>
                      <a:r>
                        <a:rPr lang="vi-VN" sz="1050" b="1" u="none" strike="noStrike" baseline="0" dirty="0">
                          <a:effectLst/>
                          <a:latin typeface="Arial" panose="020B0604020202020204" pitchFamily="34" charset="0"/>
                        </a:rPr>
                        <a:t>Article 35 (1) </a:t>
                      </a:r>
                      <a:r>
                        <a:rPr lang="vi-VN" sz="1050" u="none" strike="noStrike" baseline="0" dirty="0">
                          <a:effectLst/>
                          <a:latin typeface="Arial" panose="020B0604020202020204" pitchFamily="34" charset="0"/>
                        </a:rPr>
                        <a:t>of the Act on Realization of the State Budget of the Republic of Croatia for 2015 on account of </a:t>
                      </a:r>
                      <a:r>
                        <a:rPr lang="vi-VN" sz="1050" b="1" u="none" strike="noStrike" baseline="0" dirty="0">
                          <a:effectLst/>
                          <a:latin typeface="Arial" panose="020B0604020202020204" pitchFamily="34" charset="0"/>
                        </a:rPr>
                        <a:t>income tax</a:t>
                      </a:r>
                      <a:r>
                        <a:rPr lang="vi-VN" sz="1050" u="none" strike="noStrike" baseline="0" dirty="0">
                          <a:effectLst/>
                          <a:latin typeface="Arial" panose="020B0604020202020204" pitchFamily="34" charset="0"/>
                        </a:rPr>
                        <a:t> refund to citizens based on annual tax reports</a:t>
                      </a:r>
                      <a:endParaRPr lang="en-GB" sz="105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sz="1600" dirty="0"/>
                        <a:t> </a:t>
                      </a:r>
                      <a:r>
                        <a:rPr lang="hr-HR" sz="1050" b="1" u="none" strike="noStrike" baseline="0" dirty="0">
                          <a:effectLst/>
                          <a:latin typeface="Arial" panose="020B0604020202020204" pitchFamily="34" charset="0"/>
                        </a:rPr>
                        <a:t>Article 35(2), (3)</a:t>
                      </a:r>
                      <a:r>
                        <a:rPr lang="hr-HR" sz="1050" u="none" strike="noStrike" baseline="0" dirty="0">
                          <a:effectLst/>
                          <a:latin typeface="Arial" panose="020B0604020202020204" pitchFamily="34" charset="0"/>
                        </a:rPr>
                        <a:t> of the Act on the Realization of the State Budget of the Republic of Croatia for 2015 on account of </a:t>
                      </a:r>
                      <a:r>
                        <a:rPr lang="hr-HR" sz="1050" b="1" u="none" strike="noStrike" baseline="0" dirty="0">
                          <a:effectLst/>
                          <a:latin typeface="Arial" panose="020B0604020202020204" pitchFamily="34" charset="0"/>
                        </a:rPr>
                        <a:t>profit tax</a:t>
                      </a:r>
                      <a:r>
                        <a:rPr lang="hr-HR" sz="1050" u="none" strike="noStrike" baseline="0" dirty="0">
                          <a:effectLst/>
                          <a:latin typeface="Arial" panose="020B0604020202020204" pitchFamily="34" charset="0"/>
                        </a:rPr>
                        <a:t> to units enjoying the status of an assisted area  </a:t>
                      </a:r>
                      <a:endParaRPr lang="en-GB" sz="105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sz="1600" dirty="0"/>
                        <a:t> </a:t>
                      </a:r>
                      <a:r>
                        <a:rPr lang="hr-HR" sz="1050" b="1" u="none" strike="noStrike" baseline="0" dirty="0">
                          <a:effectLst/>
                          <a:latin typeface="Arial" panose="020B0604020202020204" pitchFamily="34" charset="0"/>
                        </a:rPr>
                        <a:t>Article 35 (4) </a:t>
                      </a:r>
                      <a:r>
                        <a:rPr lang="hr-HR" sz="1050" u="none" strike="noStrike" baseline="0" dirty="0">
                          <a:effectLst/>
                          <a:latin typeface="Arial" panose="020B0604020202020204" pitchFamily="34" charset="0"/>
                        </a:rPr>
                        <a:t>of the Act on the Realization of the State Budget of the Republic of Croatia for 2015 in the amount of the </a:t>
                      </a:r>
                      <a:r>
                        <a:rPr lang="hr-HR" sz="1050" b="1" u="none" strike="noStrike" baseline="0" dirty="0">
                          <a:effectLst/>
                          <a:latin typeface="Arial" panose="020B0604020202020204" pitchFamily="34" charset="0"/>
                        </a:rPr>
                        <a:t>grant planned in 2014 </a:t>
                      </a:r>
                      <a:r>
                        <a:rPr lang="hr-HR" sz="1050" u="none" strike="noStrike" baseline="0" dirty="0">
                          <a:effectLst/>
                          <a:latin typeface="Arial" panose="020B0604020202020204" pitchFamily="34" charset="0"/>
                        </a:rPr>
                        <a:t> </a:t>
                      </a:r>
                      <a:endParaRPr lang="en-GB" sz="105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sz="1600" dirty="0"/>
                        <a:t> </a:t>
                      </a:r>
                      <a:r>
                        <a:rPr lang="hr-HR" sz="1050" b="1" u="none" strike="noStrike" baseline="0" dirty="0">
                          <a:effectLst/>
                          <a:latin typeface="Arial" panose="020B0604020202020204" pitchFamily="34" charset="0"/>
                        </a:rPr>
                        <a:t>Article 36 </a:t>
                      </a:r>
                      <a:r>
                        <a:rPr lang="hr-HR" sz="1050" u="none" strike="noStrike" baseline="0" dirty="0">
                          <a:effectLst/>
                          <a:latin typeface="Arial" panose="020B0604020202020204" pitchFamily="34" charset="0"/>
                        </a:rPr>
                        <a:t>of the Act on the Realization of the State Budget of the Republic of Croatia for 2015 (group III 70 %, group IV 45 % and group V 25 % of the amount from 2013 from profit tax and increased share in income tax)</a:t>
                      </a:r>
                      <a:endParaRPr lang="en-GB" sz="105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vMerge="1">
                  <a:txBody>
                    <a:bodyPr/>
                    <a:lstStyle/>
                    <a:p>
                      <a:endParaRPr lang="hr-HR"/>
                    </a:p>
                  </a:txBody>
                  <a:tcPr/>
                </a:tc>
              </a:tr>
              <a:tr h="196550">
                <a:tc>
                  <a:txBody>
                    <a:bodyPr/>
                    <a:lstStyle/>
                    <a:p>
                      <a:pPr algn="ctr" fontAlgn="ctr"/>
                      <a:r>
                        <a:rPr lang="hr-HR" sz="1000" u="none" strike="noStrike" baseline="0" dirty="0">
                          <a:effectLst/>
                          <a:latin typeface="Arial" panose="020B0604020202020204" pitchFamily="34" charset="0"/>
                        </a:rPr>
                        <a:t>1</a:t>
                      </a:r>
                      <a:endParaRPr lang="en-GB" sz="10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lang="hr-HR" sz="1000" u="none" strike="noStrike" baseline="0" dirty="0">
                          <a:effectLst/>
                          <a:latin typeface="Arial" panose="020B0604020202020204" pitchFamily="34" charset="0"/>
                        </a:rPr>
                        <a:t>2</a:t>
                      </a:r>
                      <a:endParaRPr lang="en-GB" sz="10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lang="hr-HR" sz="1000" u="none" strike="noStrike" baseline="0" dirty="0">
                          <a:effectLst/>
                          <a:latin typeface="Arial" panose="020B0604020202020204" pitchFamily="34" charset="0"/>
                        </a:rPr>
                        <a:t>3</a:t>
                      </a:r>
                      <a:endParaRPr lang="en-GB" sz="10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lang="hr-HR" sz="1000" u="none" strike="noStrike" baseline="0" dirty="0">
                          <a:effectLst/>
                          <a:latin typeface="Arial" panose="020B0604020202020204" pitchFamily="34" charset="0"/>
                        </a:rPr>
                        <a:t>4</a:t>
                      </a:r>
                      <a:endParaRPr lang="en-GB" sz="10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lang="hr-HR" sz="1000" u="none" strike="noStrike" baseline="0" dirty="0">
                          <a:effectLst/>
                          <a:latin typeface="Arial" panose="020B0604020202020204" pitchFamily="34" charset="0"/>
                        </a:rPr>
                        <a:t>5</a:t>
                      </a:r>
                      <a:endParaRPr lang="en-GB" sz="10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lang="hr-HR" sz="1000" u="none" strike="noStrike" baseline="0" dirty="0">
                          <a:effectLst/>
                          <a:latin typeface="Arial" panose="020B0604020202020204" pitchFamily="34" charset="0"/>
                        </a:rPr>
                        <a:t>6</a:t>
                      </a:r>
                      <a:endParaRPr lang="en-GB" sz="10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lang="hr-HR" sz="1000" u="none" strike="noStrike" baseline="0" dirty="0">
                          <a:effectLst/>
                          <a:latin typeface="Arial" panose="020B0604020202020204" pitchFamily="34" charset="0"/>
                        </a:rPr>
                        <a:t>7(3+4+5+6)</a:t>
                      </a:r>
                      <a:endParaRPr lang="en-GB" sz="10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ctr"/>
                </a:tc>
              </a:tr>
              <a:tr h="196550">
                <a:tc>
                  <a:txBody>
                    <a:bodyPr/>
                    <a:lstStyle/>
                    <a:p>
                      <a:pPr algn="l" fontAlgn="b"/>
                      <a:r>
                        <a:rPr lang="hr-HR" sz="1100" u="none" strike="noStrike" baseline="0">
                          <a:effectLst/>
                          <a:latin typeface="Arial" panose="020B0604020202020204" pitchFamily="34" charset="0"/>
                        </a:rPr>
                        <a:t> </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b="1" u="none" strike="noStrike" baseline="0" dirty="0">
                          <a:effectLst/>
                          <a:latin typeface="Arial" panose="020B0604020202020204" pitchFamily="34" charset="0"/>
                        </a:rPr>
                        <a:t>TOWNS</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ctr" fontAlgn="ctr"/>
                      <a:r>
                        <a:rPr lang="hr-HR" sz="1100" u="none" strike="noStrike" baseline="0">
                          <a:effectLst/>
                          <a:latin typeface="Arial" panose="020B0604020202020204" pitchFamily="34" charset="0"/>
                        </a:rPr>
                        <a:t> </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ctr"/>
                      <a:r>
                        <a:rPr lang="hr-HR" sz="1100" u="none" strike="noStrike" baseline="0">
                          <a:effectLst/>
                          <a:latin typeface="Arial" panose="020B0604020202020204" pitchFamily="34" charset="0"/>
                        </a:rPr>
                        <a:t> </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ctr"/>
                </a:tc>
                <a:tc>
                  <a:txBody>
                    <a:bodyPr/>
                    <a:lstStyle/>
                    <a:p>
                      <a:pPr algn="ctr" fontAlgn="b"/>
                      <a:endParaRPr lang="hr-HR" sz="1100" b="0" i="0" u="sng"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ctr" fontAlgn="b"/>
                      <a:endParaRPr lang="hr-HR" sz="1100" b="0" i="0" u="sng"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ctr" fontAlgn="b"/>
                      <a:r>
                        <a:rPr lang="hr-HR" sz="1100" u="none" strike="noStrike" baseline="0" dirty="0">
                          <a:effectLst/>
                          <a:latin typeface="Arial" panose="020B0604020202020204" pitchFamily="34" charset="0"/>
                        </a:rPr>
                        <a:t> </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A557050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dirty="0">
                          <a:effectLst/>
                          <a:latin typeface="Arial" panose="020B0604020202020204" pitchFamily="34" charset="0"/>
                        </a:rPr>
                        <a:t>BELI MANASTIR</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7,610,908</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1,373,581</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8,984,489</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A557051</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BELIŠĆE</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1,229,122</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1,237,703</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2,466,825</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A557052</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BENKOVAC</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3,815,623</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1,653,999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1,922,333</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7,391,955</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A557056</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BUZET</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6,275,389</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6,275,389</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A557059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ČABAR</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2,160,337</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2,160,337</a:t>
                      </a:r>
                      <a:endParaRPr lang="en-GB" sz="1100" b="1"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A557061</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ČAZMA</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1,120,451</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472,774</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1,593,225</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A557063</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DELNICE</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3,465,186</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3,465,186</a:t>
                      </a:r>
                      <a:endParaRPr lang="en-GB" sz="1100" b="1"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A557066</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DRNIŠ</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4,686,489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3,860,639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8,547,128</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A557070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ĐAKOVO</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3,650,344</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2,081,273</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5,731,617</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A557072</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GAREŠNICA</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1,061,799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878,535</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1,940,334</a:t>
                      </a:r>
                      <a:endParaRPr lang="en-GB" sz="1100" b="1"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dirty="0">
                          <a:effectLst/>
                          <a:latin typeface="Arial" panose="020B0604020202020204" pitchFamily="34" charset="0"/>
                        </a:rPr>
                        <a:t>A557073</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GLINA</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3,320,869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2,591,801</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2,757,595</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8,670,265</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A557074</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GOSPIĆ</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10,408,241</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10,408,241</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A557075</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GRUBIŠNO POLJE</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2,895,740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1,766,264</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538,540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5,200,544</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386713">
                <a:tc>
                  <a:txBody>
                    <a:bodyPr/>
                    <a:lstStyle/>
                    <a:p>
                      <a:pPr algn="l" fontAlgn="b"/>
                      <a:r>
                        <a:rPr lang="hr-HR" sz="1100" u="none" strike="noStrike" baseline="0">
                          <a:effectLst/>
                          <a:latin typeface="Arial" panose="020B0604020202020204" pitchFamily="34" charset="0"/>
                        </a:rPr>
                        <a:t>A557076</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HRVATSKA KOSTAJNICA</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1,524,534</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72,888</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1,597,422</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A557078</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ILOK</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3,368,339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670,875</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787,443</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0</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4,826,657</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196550">
                <a:tc>
                  <a:txBody>
                    <a:bodyPr/>
                    <a:lstStyle/>
                    <a:p>
                      <a:pPr algn="l" fontAlgn="b"/>
                      <a:r>
                        <a:rPr lang="hr-HR" sz="1100" u="none" strike="noStrike" baseline="0">
                          <a:effectLst/>
                          <a:latin typeface="Arial" panose="020B0604020202020204" pitchFamily="34" charset="0"/>
                        </a:rPr>
                        <a:t>A557079</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IMOTSKI</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3,731,813</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2,579,645</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6,311,458</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r h="251142">
                <a:tc>
                  <a:txBody>
                    <a:bodyPr/>
                    <a:lstStyle/>
                    <a:p>
                      <a:pPr algn="l" fontAlgn="b"/>
                      <a:r>
                        <a:rPr lang="hr-HR" sz="1100" u="none" strike="noStrike" baseline="0">
                          <a:effectLst/>
                          <a:latin typeface="Arial" panose="020B0604020202020204" pitchFamily="34" charset="0"/>
                        </a:rPr>
                        <a:t>A557087</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l" fontAlgn="b"/>
                      <a:r>
                        <a:rPr lang="hr-HR" sz="1100" u="none" strike="noStrike" baseline="0">
                          <a:effectLst/>
                          <a:latin typeface="Arial" panose="020B0604020202020204" pitchFamily="34" charset="0"/>
                        </a:rPr>
                        <a:t>KNIN</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7,001,540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669,073</a:t>
                      </a:r>
                      <a:endParaRPr lang="en-GB" sz="1100" b="0"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748,607</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a:effectLst/>
                          <a:latin typeface="Arial" panose="020B0604020202020204" pitchFamily="34" charset="0"/>
                        </a:rPr>
                        <a:t>0</a:t>
                      </a:r>
                      <a:endParaRPr lang="en-GB" sz="1100" b="0" i="0" u="none" strike="noStrike" baseline="0">
                        <a:solidFill>
                          <a:srgbClr val="000000"/>
                        </a:solidFill>
                        <a:effectLst/>
                        <a:latin typeface="Arial" panose="020B0604020202020204" pitchFamily="34" charset="0"/>
                        <a:cs typeface="Arial" panose="020B0604020202020204" pitchFamily="34" charset="0"/>
                      </a:endParaRPr>
                    </a:p>
                  </a:txBody>
                  <a:tcPr marL="5624" marR="5624" marT="5627" marB="0" anchor="b"/>
                </a:tc>
                <a:tc>
                  <a:txBody>
                    <a:bodyPr/>
                    <a:lstStyle/>
                    <a:p>
                      <a:pPr algn="r" fontAlgn="b"/>
                      <a:r>
                        <a:rPr lang="hr-HR" sz="1100" u="none" strike="noStrike" baseline="0" dirty="0">
                          <a:effectLst/>
                          <a:latin typeface="Arial" panose="020B0604020202020204" pitchFamily="34" charset="0"/>
                        </a:rPr>
                        <a:t>8,419,220</a:t>
                      </a:r>
                      <a:endParaRPr lang="en-GB" sz="1100" b="1" i="0" u="none" strike="noStrike" baseline="0" dirty="0">
                        <a:solidFill>
                          <a:srgbClr val="000000"/>
                        </a:solidFill>
                        <a:effectLst/>
                        <a:latin typeface="Arial" panose="020B0604020202020204" pitchFamily="34" charset="0"/>
                        <a:cs typeface="Arial" panose="020B0604020202020204" pitchFamily="34" charset="0"/>
                      </a:endParaRPr>
                    </a:p>
                  </a:txBody>
                  <a:tcPr marL="5624" marR="5624" marT="5627" marB="0" anchor="b"/>
                </a:tc>
              </a:tr>
            </a:tbl>
          </a:graphicData>
        </a:graphic>
      </p:graphicFrame>
    </p:spTree>
    <p:extLst>
      <p:ext uri="{BB962C8B-B14F-4D97-AF65-F5344CB8AC3E}">
        <p14:creationId xmlns:p14="http://schemas.microsoft.com/office/powerpoint/2010/main" val="252646643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bwMode="auto">
          <a:xfrm>
            <a:off x="1187450" y="1989138"/>
            <a:ext cx="7499350" cy="290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
            </a:pPr>
            <a:endParaRPr lang="hr-HR" sz="4000" b="1" smtClean="0"/>
          </a:p>
          <a:p>
            <a:pPr>
              <a:buFont typeface="Wingdings" pitchFamily="2" charset="2"/>
              <a:buNone/>
            </a:pPr>
            <a:endParaRPr lang="hr-HR" sz="2800" b="1" smtClean="0"/>
          </a:p>
        </p:txBody>
      </p:sp>
      <p:sp>
        <p:nvSpPr>
          <p:cNvPr id="3" name="Rezervirano mjesto broja slajda 2"/>
          <p:cNvSpPr>
            <a:spLocks noGrp="1"/>
          </p:cNvSpPr>
          <p:nvPr>
            <p:ph type="sldNum" sz="quarter" idx="10"/>
          </p:nvPr>
        </p:nvSpPr>
        <p:spPr/>
        <p:txBody>
          <a:bodyPr/>
          <a:lstStyle/>
          <a:p>
            <a:pPr>
              <a:defRPr/>
            </a:pPr>
            <a:fld id="{71D4BD3E-2C1A-4B68-B440-88185AD3A11C}" type="slidenum">
              <a:rPr lang="en-US" smtClean="0"/>
              <a:pPr>
                <a:defRPr/>
              </a:pPr>
              <a:t>27</a:t>
            </a:fld>
            <a:endParaRPr lang="en-GB"/>
          </a:p>
        </p:txBody>
      </p:sp>
      <p:graphicFrame>
        <p:nvGraphicFramePr>
          <p:cNvPr id="6" name="Tablica 5"/>
          <p:cNvGraphicFramePr>
            <a:graphicFrameLocks noGrp="1"/>
          </p:cNvGraphicFramePr>
          <p:nvPr>
            <p:extLst>
              <p:ext uri="{D42A27DB-BD31-4B8C-83A1-F6EECF244321}">
                <p14:modId xmlns:p14="http://schemas.microsoft.com/office/powerpoint/2010/main" val="3510285611"/>
              </p:ext>
            </p:extLst>
          </p:nvPr>
        </p:nvGraphicFramePr>
        <p:xfrm>
          <a:off x="107504" y="188648"/>
          <a:ext cx="8928991" cy="6471952"/>
        </p:xfrm>
        <a:graphic>
          <a:graphicData uri="http://schemas.openxmlformats.org/drawingml/2006/table">
            <a:tbl>
              <a:tblPr>
                <a:tableStyleId>{5C22544A-7EE6-4342-B048-85BDC9FD1C3A}</a:tableStyleId>
              </a:tblPr>
              <a:tblGrid>
                <a:gridCol w="551319"/>
                <a:gridCol w="3697151"/>
                <a:gridCol w="1152128"/>
                <a:gridCol w="576064"/>
                <a:gridCol w="936104"/>
                <a:gridCol w="576064"/>
                <a:gridCol w="960753"/>
                <a:gridCol w="479408"/>
              </a:tblGrid>
              <a:tr h="206698">
                <a:tc gridSpan="2">
                  <a:txBody>
                    <a:bodyPr/>
                    <a:lstStyle/>
                    <a:p>
                      <a:pPr algn="l" fontAlgn="b"/>
                      <a:r>
                        <a:rPr lang="hr-HR" sz="1200" b="1" u="none" strike="noStrike" dirty="0">
                          <a:effectLst/>
                          <a:latin typeface="Arial" panose="020B0604020202020204" pitchFamily="34" charset="0"/>
                        </a:rPr>
                        <a:t>CROATIA TOTAL - BUDGET</a:t>
                      </a:r>
                      <a:endParaRPr lang="en-GB" sz="1200" b="1" i="0" u="none" strike="noStrike" dirty="0">
                        <a:effectLst/>
                        <a:latin typeface="Arial" panose="020B0604020202020204" pitchFamily="34" charset="0"/>
                        <a:cs typeface="Arial" panose="020B0604020202020204" pitchFamily="34" charset="0"/>
                      </a:endParaRPr>
                    </a:p>
                  </a:txBody>
                  <a:tcPr marL="6665" marR="6665" marT="6665" marB="0" anchor="b"/>
                </a:tc>
                <a:tc hMerge="1">
                  <a:txBody>
                    <a:bodyPr/>
                    <a:lstStyle/>
                    <a:p>
                      <a:endParaRPr lang="hr-HR"/>
                    </a:p>
                  </a:txBody>
                  <a:tcPr/>
                </a:tc>
                <a:tc>
                  <a:txBody>
                    <a:bodyPr/>
                    <a:lstStyle/>
                    <a:p>
                      <a:pPr algn="l" fontAlgn="b"/>
                      <a:endParaRPr lang="hr-HR" sz="600" b="0" i="0" u="none" strike="noStrike" dirty="0">
                        <a:effectLst/>
                        <a:latin typeface="Arial CE"/>
                      </a:endParaRPr>
                    </a:p>
                  </a:txBody>
                  <a:tcPr marL="6665" marR="6665" marT="6665" marB="0" anchor="b"/>
                </a:tc>
                <a:tc>
                  <a:txBody>
                    <a:bodyPr/>
                    <a:lstStyle/>
                    <a:p>
                      <a:pPr algn="l" fontAlgn="b"/>
                      <a:endParaRPr lang="hr-HR" sz="600" b="0" i="0" u="none" strike="noStrike">
                        <a:effectLst/>
                        <a:latin typeface="Arial CE"/>
                      </a:endParaRPr>
                    </a:p>
                  </a:txBody>
                  <a:tcPr marL="6665" marR="6665" marT="6665" marB="0" anchor="b"/>
                </a:tc>
                <a:tc>
                  <a:txBody>
                    <a:bodyPr/>
                    <a:lstStyle/>
                    <a:p>
                      <a:pPr algn="l" fontAlgn="b"/>
                      <a:endParaRPr lang="hr-HR" sz="600" b="0" i="0" u="none" strike="noStrike">
                        <a:effectLst/>
                        <a:latin typeface="Arial CE"/>
                      </a:endParaRPr>
                    </a:p>
                  </a:txBody>
                  <a:tcPr marL="6665" marR="6665" marT="6665" marB="0" anchor="b"/>
                </a:tc>
                <a:tc>
                  <a:txBody>
                    <a:bodyPr/>
                    <a:lstStyle/>
                    <a:p>
                      <a:pPr algn="l" fontAlgn="b"/>
                      <a:endParaRPr lang="hr-HR" sz="600" b="0" i="0" u="none" strike="noStrike">
                        <a:effectLst/>
                        <a:latin typeface="Arial CE"/>
                      </a:endParaRPr>
                    </a:p>
                  </a:txBody>
                  <a:tcPr marL="6665" marR="6665" marT="6665" marB="0" anchor="b"/>
                </a:tc>
                <a:tc>
                  <a:txBody>
                    <a:bodyPr/>
                    <a:lstStyle/>
                    <a:p>
                      <a:pPr algn="l" fontAlgn="b"/>
                      <a:endParaRPr lang="hr-HR" sz="600" b="0" i="0" u="none" strike="noStrike">
                        <a:effectLst/>
                        <a:latin typeface="Arial CE"/>
                      </a:endParaRPr>
                    </a:p>
                  </a:txBody>
                  <a:tcPr marL="6665" marR="6665" marT="6665" marB="0" anchor="b"/>
                </a:tc>
                <a:tc>
                  <a:txBody>
                    <a:bodyPr/>
                    <a:lstStyle/>
                    <a:p>
                      <a:pPr algn="l" fontAlgn="b"/>
                      <a:endParaRPr lang="hr-HR" sz="600" b="0" i="0" u="none" strike="noStrike">
                        <a:effectLst/>
                        <a:latin typeface="Arial CE"/>
                      </a:endParaRPr>
                    </a:p>
                  </a:txBody>
                  <a:tcPr marL="6665" marR="6665" marT="6665" marB="0" anchor="b"/>
                </a:tc>
              </a:tr>
              <a:tr h="204844">
                <a:tc gridSpan="2">
                  <a:txBody>
                    <a:bodyPr/>
                    <a:lstStyle/>
                    <a:p>
                      <a:pPr algn="l" fontAlgn="t"/>
                      <a:r>
                        <a:rPr lang="hr-HR" sz="1200" b="1" u="none" strike="noStrike" dirty="0">
                          <a:effectLst/>
                          <a:latin typeface="Arial" panose="020B0604020202020204" pitchFamily="34" charset="0"/>
                        </a:rPr>
                        <a:t>Total budgets of counties, towns and municipalities</a:t>
                      </a:r>
                      <a:endParaRPr lang="en-GB" sz="1200" b="1" i="0" u="none" strike="noStrike" dirty="0">
                        <a:effectLst/>
                        <a:latin typeface="Arial" panose="020B0604020202020204" pitchFamily="34" charset="0"/>
                        <a:cs typeface="Arial" panose="020B0604020202020204" pitchFamily="34" charset="0"/>
                      </a:endParaRPr>
                    </a:p>
                  </a:txBody>
                  <a:tcPr marL="6665" marR="6665" marT="6665" marB="0"/>
                </a:tc>
                <a:tc hMerge="1">
                  <a:txBody>
                    <a:bodyPr/>
                    <a:lstStyle/>
                    <a:p>
                      <a:endParaRPr lang="hr-HR"/>
                    </a:p>
                  </a:txBody>
                  <a:tcPr/>
                </a:tc>
                <a:tc>
                  <a:txBody>
                    <a:bodyPr/>
                    <a:lstStyle/>
                    <a:p>
                      <a:pPr algn="l" fontAlgn="b"/>
                      <a:endParaRPr lang="hr-HR" sz="600" b="0" i="0" u="none" strike="noStrike">
                        <a:effectLst/>
                        <a:latin typeface="Arial CE"/>
                      </a:endParaRPr>
                    </a:p>
                  </a:txBody>
                  <a:tcPr marL="6665" marR="6665" marT="6665" marB="0" anchor="b"/>
                </a:tc>
                <a:tc>
                  <a:txBody>
                    <a:bodyPr/>
                    <a:lstStyle/>
                    <a:p>
                      <a:pPr algn="r" fontAlgn="b"/>
                      <a:endParaRPr lang="hr-HR" sz="600" b="0" i="0" u="none" strike="noStrike">
                        <a:effectLst/>
                        <a:latin typeface="Arial CE"/>
                      </a:endParaRPr>
                    </a:p>
                  </a:txBody>
                  <a:tcPr marL="6665" marR="6665" marT="6665" marB="0" anchor="b"/>
                </a:tc>
                <a:tc>
                  <a:txBody>
                    <a:bodyPr/>
                    <a:lstStyle/>
                    <a:p>
                      <a:pPr algn="l" fontAlgn="b"/>
                      <a:endParaRPr lang="hr-HR" sz="600" b="0" i="0" u="none" strike="noStrike">
                        <a:effectLst/>
                        <a:latin typeface="Arial CE"/>
                      </a:endParaRPr>
                    </a:p>
                  </a:txBody>
                  <a:tcPr marL="6665" marR="6665" marT="6665" marB="0" anchor="b"/>
                </a:tc>
                <a:tc>
                  <a:txBody>
                    <a:bodyPr/>
                    <a:lstStyle/>
                    <a:p>
                      <a:pPr algn="r" fontAlgn="b"/>
                      <a:endParaRPr lang="hr-HR" sz="600" b="0" i="0" u="none" strike="noStrike">
                        <a:effectLst/>
                        <a:latin typeface="Arial CE"/>
                      </a:endParaRPr>
                    </a:p>
                  </a:txBody>
                  <a:tcPr marL="6665" marR="6665" marT="6665" marB="0" anchor="b"/>
                </a:tc>
                <a:tc>
                  <a:txBody>
                    <a:bodyPr/>
                    <a:lstStyle/>
                    <a:p>
                      <a:pPr algn="l" fontAlgn="b"/>
                      <a:endParaRPr lang="hr-HR" sz="600" b="0" i="0" u="none" strike="noStrike">
                        <a:effectLst/>
                        <a:latin typeface="Arial CE"/>
                      </a:endParaRPr>
                    </a:p>
                  </a:txBody>
                  <a:tcPr marL="6665" marR="6665" marT="6665" marB="0" anchor="b"/>
                </a:tc>
                <a:tc>
                  <a:txBody>
                    <a:bodyPr/>
                    <a:lstStyle/>
                    <a:p>
                      <a:pPr algn="r" fontAlgn="b"/>
                      <a:endParaRPr lang="hr-HR" sz="600" b="0" i="0" u="none" strike="noStrike">
                        <a:effectLst/>
                        <a:latin typeface="Arial CE"/>
                      </a:endParaRPr>
                    </a:p>
                  </a:txBody>
                  <a:tcPr marL="6665" marR="6665" marT="6665" marB="0" anchor="b"/>
                </a:tc>
              </a:tr>
              <a:tr h="384084">
                <a:tc>
                  <a:txBody>
                    <a:bodyPr/>
                    <a:lstStyle/>
                    <a:p>
                      <a:pPr algn="ctr" fontAlgn="ctr"/>
                      <a:r>
                        <a:rPr lang="hr-HR" sz="1000" u="none" strike="noStrike" dirty="0" smtClean="0">
                          <a:effectLst/>
                          <a:latin typeface="Arial" panose="020B0604020202020204" pitchFamily="34" charset="0"/>
                        </a:rPr>
                        <a:t>Account</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100" u="none" strike="noStrike" dirty="0">
                          <a:effectLst/>
                          <a:latin typeface="Arial" panose="020B0604020202020204" pitchFamily="34" charset="0"/>
                        </a:rPr>
                        <a:t>Item description</a:t>
                      </a:r>
                      <a:endParaRPr lang="en-GB" sz="11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dirty="0">
                          <a:effectLst/>
                          <a:latin typeface="Arial" panose="020B0604020202020204" pitchFamily="34" charset="0"/>
                        </a:rPr>
                        <a:t>Realization in 2012</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dirty="0">
                          <a:effectLst/>
                          <a:latin typeface="Arial" panose="020B0604020202020204" pitchFamily="34" charset="0"/>
                        </a:rPr>
                        <a:t>Index 2012/11</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dirty="0">
                          <a:effectLst/>
                          <a:latin typeface="Arial" panose="020B0604020202020204" pitchFamily="34" charset="0"/>
                        </a:rPr>
                        <a:t>Realization in 2013</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dirty="0">
                          <a:effectLst/>
                          <a:latin typeface="Arial" panose="020B0604020202020204" pitchFamily="34" charset="0"/>
                        </a:rPr>
                        <a:t>Index 2013/12</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dirty="0">
                          <a:effectLst/>
                          <a:latin typeface="Arial" panose="020B0604020202020204" pitchFamily="34" charset="0"/>
                        </a:rPr>
                        <a:t>Realization in 2014</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dirty="0">
                          <a:effectLst/>
                          <a:latin typeface="Arial" panose="020B0604020202020204" pitchFamily="34" charset="0"/>
                        </a:rPr>
                        <a:t>Index 2014/13</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ctr" fontAlgn="ctr"/>
                      <a:r>
                        <a:rPr lang="hr-HR" sz="600" u="none" strike="noStrike">
                          <a:effectLst/>
                        </a:rPr>
                        <a:t>1</a:t>
                      </a:r>
                      <a:endParaRPr lang="en-GB" sz="600" b="1" i="0" u="none" strike="noStrike">
                        <a:effectLst/>
                        <a:latin typeface="Arial CE"/>
                      </a:endParaRPr>
                    </a:p>
                  </a:txBody>
                  <a:tcPr marL="6665" marR="6665" marT="6665" marB="0" anchor="ctr"/>
                </a:tc>
                <a:tc>
                  <a:txBody>
                    <a:bodyPr/>
                    <a:lstStyle/>
                    <a:p>
                      <a:pPr algn="ctr" fontAlgn="ctr"/>
                      <a:r>
                        <a:rPr lang="hr-HR" sz="600" u="none" strike="noStrike">
                          <a:effectLst/>
                        </a:rPr>
                        <a:t>2</a:t>
                      </a:r>
                      <a:endParaRPr lang="en-GB" sz="600" b="1" i="0" u="none" strike="noStrike">
                        <a:effectLst/>
                        <a:latin typeface="Arial CE"/>
                      </a:endParaRPr>
                    </a:p>
                  </a:txBody>
                  <a:tcPr marL="6665" marR="6665" marT="6665" marB="0" anchor="ctr"/>
                </a:tc>
                <a:tc>
                  <a:txBody>
                    <a:bodyPr/>
                    <a:lstStyle/>
                    <a:p>
                      <a:pPr algn="ctr" fontAlgn="ctr"/>
                      <a:r>
                        <a:rPr lang="hr-HR" sz="1000" u="none" strike="noStrike">
                          <a:effectLst/>
                          <a:latin typeface="Arial" panose="020B0604020202020204" pitchFamily="34" charset="0"/>
                        </a:rPr>
                        <a:t>6</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a:effectLst/>
                          <a:latin typeface="Arial" panose="020B0604020202020204" pitchFamily="34" charset="0"/>
                        </a:rPr>
                        <a:t>7</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a:effectLst/>
                          <a:latin typeface="Arial" panose="020B0604020202020204" pitchFamily="34" charset="0"/>
                        </a:rPr>
                        <a:t>8</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a:effectLst/>
                          <a:latin typeface="Arial" panose="020B0604020202020204" pitchFamily="34" charset="0"/>
                        </a:rPr>
                        <a:t>9</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a:effectLst/>
                          <a:latin typeface="Arial" panose="020B0604020202020204" pitchFamily="34" charset="0"/>
                        </a:rPr>
                        <a:t>10</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ctr" fontAlgn="ctr"/>
                      <a:r>
                        <a:rPr lang="hr-HR" sz="1000" u="none" strike="noStrike" dirty="0">
                          <a:effectLst/>
                          <a:latin typeface="Arial" panose="020B0604020202020204" pitchFamily="34" charset="0"/>
                        </a:rPr>
                        <a:t>11</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r>
              <a:tr h="217712">
                <a:tc gridSpan="2">
                  <a:txBody>
                    <a:bodyPr/>
                    <a:lstStyle/>
                    <a:p>
                      <a:pPr algn="l" fontAlgn="ctr"/>
                      <a:r>
                        <a:rPr lang="hr-HR" sz="900" u="none" strike="noStrike" dirty="0">
                          <a:effectLst/>
                          <a:latin typeface="Arial" panose="020B0604020202020204" pitchFamily="34" charset="0"/>
                        </a:rPr>
                        <a:t>INCOME AND EXPENDITURE, REVENUES AND EXPENSES ACCORDING TO THE ECONOMIC CLASSIFICATION</a:t>
                      </a:r>
                      <a:endParaRPr lang="en-GB" sz="900" b="1" i="0" u="none" strike="noStrike" dirty="0">
                        <a:effectLst/>
                        <a:latin typeface="Arial" panose="020B0604020202020204" pitchFamily="34" charset="0"/>
                        <a:cs typeface="Arial" panose="020B0604020202020204" pitchFamily="34" charset="0"/>
                      </a:endParaRPr>
                    </a:p>
                  </a:txBody>
                  <a:tcPr marL="6665" marR="6665" marT="6665" marB="0" anchor="ctr"/>
                </a:tc>
                <a:tc hMerge="1">
                  <a:txBody>
                    <a:bodyPr/>
                    <a:lstStyle/>
                    <a:p>
                      <a:endParaRPr lang="hr-HR"/>
                    </a:p>
                  </a:txBody>
                  <a:tcPr/>
                </a:tc>
                <a:tc>
                  <a:txBody>
                    <a:bodyPr/>
                    <a:lstStyle/>
                    <a:p>
                      <a:pPr algn="l" fontAlgn="ctr"/>
                      <a:r>
                        <a:rPr lang="hr-HR" sz="1000" u="none" strike="noStrike">
                          <a:effectLst/>
                          <a:latin typeface="Arial" panose="020B0604020202020204" pitchFamily="34" charset="0"/>
                        </a:rPr>
                        <a:t> </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1000" u="none" strike="noStrike">
                          <a:effectLst/>
                          <a:latin typeface="Arial" panose="020B0604020202020204" pitchFamily="34" charset="0"/>
                        </a:rPr>
                        <a:t> </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1000" u="none" strike="noStrike">
                          <a:effectLst/>
                          <a:latin typeface="Arial" panose="020B0604020202020204" pitchFamily="34" charset="0"/>
                        </a:rPr>
                        <a:t> </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1000" u="none" strike="noStrike" dirty="0">
                          <a:effectLst/>
                          <a:latin typeface="Arial" panose="020B0604020202020204" pitchFamily="34" charset="0"/>
                        </a:rPr>
                        <a:t> </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1000" u="none" strike="noStrike">
                          <a:effectLst/>
                          <a:latin typeface="Arial" panose="020B0604020202020204" pitchFamily="34" charset="0"/>
                        </a:rPr>
                        <a:t> </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1000" u="none" strike="noStrike" dirty="0">
                          <a:effectLst/>
                          <a:latin typeface="Arial" panose="020B0604020202020204" pitchFamily="34" charset="0"/>
                        </a:rPr>
                        <a:t> </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r>
              <a:tr h="304991">
                <a:tc>
                  <a:txBody>
                    <a:bodyPr/>
                    <a:lstStyle/>
                    <a:p>
                      <a:pPr algn="l" fontAlgn="ctr"/>
                      <a:r>
                        <a:rPr lang="hr-HR" sz="900" u="none" strike="noStrike">
                          <a:effectLst/>
                          <a:latin typeface="Arial" panose="020B0604020202020204" pitchFamily="34" charset="0"/>
                        </a:rPr>
                        <a:t>6</a:t>
                      </a:r>
                      <a:endParaRPr lang="en-GB" sz="9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900" u="none" strike="noStrike" dirty="0">
                          <a:effectLst/>
                          <a:latin typeface="Arial" panose="020B0604020202020204" pitchFamily="34" charset="0"/>
                        </a:rPr>
                        <a:t>OPERATING INCOME (AOP 002+039+047+067+090+107+114+119) </a:t>
                      </a:r>
                      <a:endParaRPr lang="en-GB" sz="9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20,687,119,854</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102.1</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22,166,131,483</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107.1</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22,109,792,677</a:t>
                      </a:r>
                      <a:endParaRPr lang="en-GB" sz="1000" b="1"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99.7</a:t>
                      </a:r>
                      <a:endParaRPr lang="en-GB" sz="1000" b="1" i="0" u="none" strike="noStrike" dirty="0">
                        <a:effectLst/>
                        <a:latin typeface="Arial" panose="020B0604020202020204" pitchFamily="34" charset="0"/>
                        <a:cs typeface="Arial" panose="020B0604020202020204" pitchFamily="34" charset="0"/>
                      </a:endParaRPr>
                    </a:p>
                  </a:txBody>
                  <a:tcPr marL="6665" marR="6665" marT="6665" marB="0" anchor="ctr"/>
                </a:tc>
              </a:tr>
              <a:tr h="304991">
                <a:tc>
                  <a:txBody>
                    <a:bodyPr/>
                    <a:lstStyle/>
                    <a:p>
                      <a:pPr algn="l" fontAlgn="ctr"/>
                      <a:r>
                        <a:rPr lang="hr-HR" sz="900" u="none" strike="noStrike">
                          <a:effectLst/>
                          <a:latin typeface="Arial" panose="020B0604020202020204" pitchFamily="34" charset="0"/>
                        </a:rPr>
                        <a:t>61</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Income from taxes (AOP 003+012+018+024+032+035)</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11,938,587,467</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105.5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13,198,733,035</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110.6</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12,768,532,804</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96.7</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304991">
                <a:tc>
                  <a:txBody>
                    <a:bodyPr/>
                    <a:lstStyle/>
                    <a:p>
                      <a:pPr algn="l" fontAlgn="ctr"/>
                      <a:r>
                        <a:rPr lang="hr-HR" sz="900" u="none" strike="noStrike">
                          <a:effectLst/>
                          <a:latin typeface="Arial" panose="020B0604020202020204" pitchFamily="34" charset="0"/>
                        </a:rPr>
                        <a:t>611</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Income tax and surtax (AOP 004 to 009 - 010 + 011)</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10,703,652,915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106.8</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11,844,649,906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110.7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11,521,560,315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97.3</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304991">
                <a:tc>
                  <a:txBody>
                    <a:bodyPr/>
                    <a:lstStyle/>
                    <a:p>
                      <a:pPr algn="l" fontAlgn="ctr"/>
                      <a:r>
                        <a:rPr lang="hr-HR" sz="900" u="none" strike="noStrike">
                          <a:effectLst/>
                          <a:latin typeface="Arial" panose="020B0604020202020204" pitchFamily="34" charset="0"/>
                        </a:rPr>
                        <a:t>6111</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 and surtax on income from non-independent work</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10,189,335,744</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105.6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10,419,949,980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102.3</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10,507,967,881</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100.8</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6112</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 and surtax on income from independent activities</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544,325,805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96.7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598,696,260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612,115,010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102.2</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6113</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 and surtax on income from property and property rights</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128,487,837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114.4</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156,196,418</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121.6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190,720,505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122.1</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6114</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a:effectLst/>
                          <a:latin typeface="Arial" panose="020B0604020202020204" pitchFamily="34" charset="0"/>
                        </a:rPr>
                        <a:t>Tax and surtax on income from capital</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150,689,636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348.8</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284,329,649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188.7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343,580,395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120.8</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6115</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 and surtax on income based on the annual report</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109,878,683</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95.0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126,539,757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115.2</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138,025,852</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109.1</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83341">
                <a:tc>
                  <a:txBody>
                    <a:bodyPr/>
                    <a:lstStyle/>
                    <a:p>
                      <a:pPr algn="l" fontAlgn="ctr"/>
                      <a:r>
                        <a:rPr lang="hr-HR" sz="900" u="none" strike="noStrike">
                          <a:effectLst/>
                          <a:latin typeface="Arial" panose="020B0604020202020204" pitchFamily="34" charset="0"/>
                        </a:rPr>
                        <a:t>6116</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 and surtax on income determined in the inspection process for previous years </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18,068,218</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38.5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531,847,321</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2,943.6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11,825,019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2.2</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6117</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900" u="none" strike="noStrike" dirty="0">
                          <a:effectLst/>
                          <a:latin typeface="Arial" panose="020B0604020202020204" pitchFamily="34" charset="0"/>
                        </a:rPr>
                        <a:t>Refund of tax and surtax on income based on the annual report</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253,486,572</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67.3</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269,971,926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106.5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275,994,825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102.2</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6119</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900" u="none" strike="noStrike" dirty="0">
                          <a:effectLst/>
                          <a:latin typeface="Arial" panose="020B0604020202020204" pitchFamily="34" charset="0"/>
                        </a:rPr>
                        <a:t>Refund of surplus realized tax on income for decentralized functions</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-180,077,200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2,937,553</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6,679,522</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227.4</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612</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Profit tax (AOP 013 to 016 - 017)</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957,355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39.6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6121</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Company profit tax</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758,500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31.4</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6123</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Profit withholding tax on interest, dividends and shares in the profit</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198,855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&gt;&gt;100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613</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t-BR" sz="900" u="none" strike="noStrike" dirty="0">
                          <a:effectLst/>
                          <a:latin typeface="Arial" panose="020B0604020202020204" pitchFamily="34" charset="0"/>
                        </a:rPr>
                        <a:t>Property tax (AOP 019 to 023)</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741,463,239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91.6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842,122,678</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113.6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744,041,317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88.4</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6131</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Permanent taxes on immovable property</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155,105,114</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105.3</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162,016,787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104.5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172,532,466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106.5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6132</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 on inheritance and gifts</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7,950,670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97.4</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8,445,289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106.2</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11,866,017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140.5</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6133</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 on capital and financial transactions</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115,001</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49.4</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6134</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900" u="none" strike="noStrike" dirty="0">
                          <a:effectLst/>
                          <a:latin typeface="Arial" panose="020B0604020202020204" pitchFamily="34" charset="0"/>
                        </a:rPr>
                        <a:t>Occasional property taxes</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578,192,384</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88.5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671,472,375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116.1</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559,388,569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83.3</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6135</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Other permanent property taxes</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100,070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39.9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188,227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188.1</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254,265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135.1</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614</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pl-PL" sz="900" u="none" strike="noStrike" dirty="0">
                          <a:effectLst/>
                          <a:latin typeface="Arial" panose="020B0604020202020204" pitchFamily="34" charset="0"/>
                        </a:rPr>
                        <a:t>Taxes on goods and services (AOP 025 to 031) </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491,673,236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103.7</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510,935,886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103.9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501,345,443</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98.1</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6141</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900" u="none" strike="noStrike" dirty="0">
                          <a:effectLst/>
                          <a:latin typeface="Arial" panose="020B0604020202020204" pitchFamily="34" charset="0"/>
                        </a:rPr>
                        <a:t>Value added tax</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63,475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83.6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r h="204844">
                <a:tc>
                  <a:txBody>
                    <a:bodyPr/>
                    <a:lstStyle/>
                    <a:p>
                      <a:pPr algn="l" fontAlgn="ctr"/>
                      <a:r>
                        <a:rPr lang="hr-HR" sz="900" u="none" strike="noStrike">
                          <a:effectLst/>
                          <a:latin typeface="Arial" panose="020B0604020202020204" pitchFamily="34" charset="0"/>
                        </a:rPr>
                        <a:t>6142</a:t>
                      </a:r>
                      <a:endParaRPr lang="en-GB" sz="9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l" fontAlgn="ctr"/>
                      <a:r>
                        <a:rPr lang="hr-HR" sz="900" u="none" strike="noStrike" dirty="0">
                          <a:effectLst/>
                          <a:latin typeface="Arial" panose="020B0604020202020204" pitchFamily="34" charset="0"/>
                        </a:rPr>
                        <a:t>Sales tax</a:t>
                      </a:r>
                      <a:endParaRPr lang="en-GB" sz="900" b="0" i="0" u="none" strike="noStrike" dirty="0">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95,687,740</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108.9</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141,251,055</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147.6</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a:effectLst/>
                          <a:latin typeface="Arial" panose="020B0604020202020204" pitchFamily="34" charset="0"/>
                        </a:rPr>
                        <a:t>143,577,503</a:t>
                      </a:r>
                      <a:endParaRPr lang="en-GB" sz="1000" b="0" i="0" u="none" strike="noStrike">
                        <a:effectLst/>
                        <a:latin typeface="Arial" panose="020B0604020202020204" pitchFamily="34" charset="0"/>
                        <a:cs typeface="Arial" panose="020B0604020202020204" pitchFamily="34" charset="0"/>
                      </a:endParaRPr>
                    </a:p>
                  </a:txBody>
                  <a:tcPr marL="6665" marR="6665" marT="6665" marB="0" anchor="ctr"/>
                </a:tc>
                <a:tc>
                  <a:txBody>
                    <a:bodyPr/>
                    <a:lstStyle/>
                    <a:p>
                      <a:pPr algn="r" fontAlgn="ctr"/>
                      <a:r>
                        <a:rPr lang="hr-HR" sz="1000" u="none" strike="noStrike" dirty="0">
                          <a:effectLst/>
                          <a:latin typeface="Arial" panose="020B0604020202020204" pitchFamily="34" charset="0"/>
                        </a:rPr>
                        <a:t>101.6</a:t>
                      </a:r>
                      <a:endParaRPr lang="en-GB" sz="1000" b="0" i="0" u="none" strike="noStrike" dirty="0">
                        <a:effectLst/>
                        <a:latin typeface="Arial" panose="020B0604020202020204" pitchFamily="34" charset="0"/>
                        <a:cs typeface="Arial" panose="020B0604020202020204" pitchFamily="34" charset="0"/>
                      </a:endParaRPr>
                    </a:p>
                  </a:txBody>
                  <a:tcPr marL="6665" marR="6665" marT="6665" marB="0" anchor="ctr"/>
                </a:tc>
              </a:tr>
            </a:tbl>
          </a:graphicData>
        </a:graphic>
      </p:graphicFrame>
    </p:spTree>
    <p:extLst>
      <p:ext uri="{BB962C8B-B14F-4D97-AF65-F5344CB8AC3E}">
        <p14:creationId xmlns:p14="http://schemas.microsoft.com/office/powerpoint/2010/main" val="4602678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251520" y="188640"/>
            <a:ext cx="8640960"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000" b="0" dirty="0" smtClean="0">
                <a:latin typeface="Arial" panose="020B0604020202020204" pitchFamily="34" charset="0"/>
              </a:rPr>
              <a:t>Published on web pages</a:t>
            </a:r>
            <a:endParaRPr lang="en-GB" sz="3000" b="0" dirty="0">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bwMode="auto">
          <a:xfrm>
            <a:off x="251520" y="1052736"/>
            <a:ext cx="8568952" cy="55446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v"/>
              <a:defRPr/>
            </a:pPr>
            <a:r>
              <a:rPr dirty="0" smtClean="0"/>
              <a:t>Based on the data published on the web pages of the Ministry of Finance about the realization of the LRSGU budget, the Institute for Public Funding published an article on its website www.ijf.hr/upload/files/file/newsletter/98.pdf, and based on that article, a map of Croatia appeared on the web page </a:t>
            </a:r>
            <a:r>
              <a:rPr lang="hr-HR" sz="2200" dirty="0">
                <a:solidFill>
                  <a:srgbClr val="0070C0"/>
                </a:solidFill>
                <a:latin typeface="Arial" panose="020B0604020202020204" pitchFamily="34" charset="0"/>
                <a:hlinkClick r:id="rId3"/>
              </a:rPr>
              <a:t>http://brojkemi.xyz/proracun/index.html</a:t>
            </a:r>
            <a:r>
              <a:rPr dirty="0" smtClean="0"/>
              <a:t> with all the municipalities and towns with the basic data on the realization of the municipalities' and towns' budgets for 2014</a:t>
            </a:r>
            <a:r>
              <a:rPr lang="hr-HR" sz="2200" dirty="0" smtClean="0">
                <a:latin typeface="Arial" panose="020B0604020202020204" pitchFamily="34" charset="0"/>
              </a:rPr>
              <a:t> </a:t>
            </a:r>
            <a:endParaRPr lang="en-GB" sz="2200" dirty="0" smtClean="0">
              <a:latin typeface="Arial" panose="020B0604020202020204" pitchFamily="34" charset="0"/>
              <a:cs typeface="Arial" panose="020B0604020202020204" pitchFamily="34" charset="0"/>
            </a:endParaRPr>
          </a:p>
          <a:p>
            <a:pPr lvl="1">
              <a:buClr>
                <a:srgbClr val="0070C0"/>
              </a:buClr>
              <a:buSzPct val="100000"/>
              <a:buFont typeface="Wingdings" panose="05000000000000000000" pitchFamily="2" charset="2"/>
              <a:buChar char="Ø"/>
              <a:defRPr/>
            </a:pPr>
            <a:r>
              <a:rPr lang="hr-HR" sz="2000" dirty="0" smtClean="0">
                <a:latin typeface="Arial" panose="020B0604020202020204" pitchFamily="34" charset="0"/>
              </a:rPr>
              <a:t>for example: </a:t>
            </a:r>
            <a:endParaRPr lang="en-GB" sz="2000" dirty="0" smtClean="0">
              <a:latin typeface="Arial" panose="020B0604020202020204" pitchFamily="34" charset="0"/>
              <a:cs typeface="Arial" panose="020B0604020202020204" pitchFamily="34" charset="0"/>
            </a:endParaRPr>
          </a:p>
          <a:p>
            <a:pPr marL="0" indent="0">
              <a:spcBef>
                <a:spcPts val="0"/>
              </a:spcBef>
              <a:buNone/>
              <a:defRPr/>
            </a:pPr>
            <a:r>
              <a:rPr lang="en-US" dirty="0" smtClean="0"/>
              <a:t>	</a:t>
            </a:r>
            <a:r>
              <a:rPr lang="hr-HR" sz="2400" dirty="0" smtClean="0">
                <a:latin typeface="Arial" panose="020B0604020202020204" pitchFamily="34" charset="0"/>
              </a:rPr>
              <a:t>Rovinj - realization of the budget in 2014</a:t>
            </a:r>
          </a:p>
          <a:p>
            <a:pPr marL="0" indent="0">
              <a:spcBef>
                <a:spcPts val="0"/>
              </a:spcBef>
              <a:buNone/>
              <a:defRPr/>
            </a:pPr>
            <a:r>
              <a:rPr lang="en-US" dirty="0" smtClean="0"/>
              <a:t>	</a:t>
            </a:r>
            <a:r>
              <a:rPr lang="hr-HR" sz="2000" dirty="0" err="1" smtClean="0">
                <a:solidFill>
                  <a:srgbClr val="0070C0"/>
                </a:solidFill>
                <a:latin typeface="Arial" panose="020B0604020202020204" pitchFamily="34" charset="0"/>
              </a:rPr>
              <a:t>Surplus</a:t>
            </a:r>
            <a:r>
              <a:rPr lang="en-US" sz="2000" dirty="0" smtClean="0">
                <a:solidFill>
                  <a:srgbClr val="0070C0"/>
                </a:solidFill>
                <a:latin typeface="Arial" panose="020B0604020202020204" pitchFamily="34" charset="0"/>
              </a:rPr>
              <a:t>	</a:t>
            </a:r>
            <a:r>
              <a:rPr lang="hr-HR" sz="2000" dirty="0" smtClean="0">
                <a:solidFill>
                  <a:srgbClr val="0070C0"/>
                </a:solidFill>
                <a:latin typeface="Arial" panose="020B0604020202020204" pitchFamily="34" charset="0"/>
              </a:rPr>
              <a:t>			HRK 28 mil.</a:t>
            </a:r>
          </a:p>
          <a:p>
            <a:pPr marL="0" indent="0">
              <a:spcBef>
                <a:spcPts val="0"/>
              </a:spcBef>
              <a:buNone/>
              <a:defRPr/>
            </a:pPr>
            <a:r>
              <a:rPr lang="en-US" sz="2000" dirty="0" smtClean="0">
                <a:latin typeface="Arial" panose="020B0604020202020204" pitchFamily="34" charset="0"/>
              </a:rPr>
              <a:t>	</a:t>
            </a:r>
            <a:r>
              <a:rPr lang="hr-HR" sz="2000" dirty="0" smtClean="0">
                <a:latin typeface="Arial" panose="020B0604020202020204" pitchFamily="34" charset="0"/>
              </a:rPr>
              <a:t>Total </a:t>
            </a:r>
            <a:r>
              <a:rPr lang="hr-HR" sz="2000" dirty="0" err="1" smtClean="0">
                <a:latin typeface="Arial" panose="020B0604020202020204" pitchFamily="34" charset="0"/>
              </a:rPr>
              <a:t>income</a:t>
            </a:r>
            <a:r>
              <a:rPr lang="hr-HR" sz="2000" dirty="0" smtClean="0">
                <a:latin typeface="Arial" panose="020B0604020202020204" pitchFamily="34" charset="0"/>
              </a:rPr>
              <a:t> </a:t>
            </a:r>
            <a:r>
              <a:rPr lang="en-US" sz="2000" dirty="0" smtClean="0">
                <a:latin typeface="Arial" panose="020B0604020202020204" pitchFamily="34" charset="0"/>
              </a:rPr>
              <a:t>	</a:t>
            </a:r>
            <a:r>
              <a:rPr lang="hr-HR" sz="2000" dirty="0" smtClean="0">
                <a:latin typeface="Arial" panose="020B0604020202020204" pitchFamily="34" charset="0"/>
              </a:rPr>
              <a:t>		HRK 143 mil.</a:t>
            </a:r>
          </a:p>
          <a:p>
            <a:pPr marL="0" indent="0">
              <a:spcBef>
                <a:spcPts val="0"/>
              </a:spcBef>
              <a:buNone/>
              <a:defRPr/>
            </a:pPr>
            <a:r>
              <a:rPr lang="en-US" sz="2000" dirty="0" smtClean="0">
                <a:latin typeface="Arial" panose="020B0604020202020204" pitchFamily="34" charset="0"/>
              </a:rPr>
              <a:t>	</a:t>
            </a:r>
            <a:r>
              <a:rPr lang="hr-HR" sz="2000" dirty="0" smtClean="0">
                <a:latin typeface="Arial" panose="020B0604020202020204" pitchFamily="34" charset="0"/>
              </a:rPr>
              <a:t>Total expenditure</a:t>
            </a:r>
            <a:r>
              <a:rPr lang="en-US" sz="2000" dirty="0" smtClean="0">
                <a:latin typeface="Arial" panose="020B0604020202020204" pitchFamily="34" charset="0"/>
              </a:rPr>
              <a:t>	</a:t>
            </a:r>
            <a:r>
              <a:rPr lang="hr-HR" sz="2000" dirty="0" smtClean="0">
                <a:latin typeface="Arial" panose="020B0604020202020204" pitchFamily="34" charset="0"/>
              </a:rPr>
              <a:t>	HRK 115 </a:t>
            </a:r>
            <a:r>
              <a:rPr lang="hr-HR" sz="2000" dirty="0" smtClean="0">
                <a:latin typeface="Arial" panose="020B0604020202020204" pitchFamily="34" charset="0"/>
              </a:rPr>
              <a:t>mil. </a:t>
            </a:r>
          </a:p>
          <a:p>
            <a:pPr marL="0" indent="0">
              <a:spcBef>
                <a:spcPts val="0"/>
              </a:spcBef>
              <a:buNone/>
              <a:defRPr/>
            </a:pPr>
            <a:r>
              <a:rPr lang="en-US" dirty="0" smtClean="0"/>
              <a:t>	</a:t>
            </a:r>
            <a:r>
              <a:rPr lang="hr-HR" sz="2000" dirty="0" smtClean="0">
                <a:solidFill>
                  <a:srgbClr val="0070C0"/>
                </a:solidFill>
                <a:latin typeface="Arial" panose="020B0604020202020204" pitchFamily="34" charset="0"/>
              </a:rPr>
              <a:t>Surplus per inhabitant</a:t>
            </a:r>
            <a:r>
              <a:rPr lang="en-US" sz="2000" dirty="0" smtClean="0">
                <a:solidFill>
                  <a:srgbClr val="0070C0"/>
                </a:solidFill>
                <a:latin typeface="Arial" panose="020B0604020202020204" pitchFamily="34" charset="0"/>
              </a:rPr>
              <a:t>	</a:t>
            </a:r>
            <a:r>
              <a:rPr lang="hr-HR" sz="2000" dirty="0" smtClean="0">
                <a:solidFill>
                  <a:srgbClr val="0070C0"/>
                </a:solidFill>
                <a:latin typeface="Arial" panose="020B0604020202020204" pitchFamily="34" charset="0"/>
              </a:rPr>
              <a:t>	HRK </a:t>
            </a:r>
            <a:r>
              <a:rPr lang="hr-HR" sz="2000" dirty="0" smtClean="0">
                <a:solidFill>
                  <a:srgbClr val="0070C0"/>
                </a:solidFill>
                <a:latin typeface="Arial" panose="020B0604020202020204" pitchFamily="34" charset="0"/>
              </a:rPr>
              <a:t>1,960 </a:t>
            </a:r>
          </a:p>
          <a:p>
            <a:pPr marL="0" indent="0">
              <a:spcBef>
                <a:spcPts val="0"/>
              </a:spcBef>
              <a:buNone/>
              <a:defRPr/>
            </a:pPr>
            <a:r>
              <a:rPr lang="en-US" sz="2000" dirty="0" smtClean="0">
                <a:latin typeface="Arial" panose="020B0604020202020204" pitchFamily="34" charset="0"/>
              </a:rPr>
              <a:t>	</a:t>
            </a:r>
            <a:r>
              <a:rPr lang="hr-HR" sz="2000" dirty="0" smtClean="0">
                <a:latin typeface="Arial" panose="020B0604020202020204" pitchFamily="34" charset="0"/>
              </a:rPr>
              <a:t>Income per inhabitant</a:t>
            </a:r>
            <a:r>
              <a:rPr lang="en-US" sz="2000" dirty="0" smtClean="0">
                <a:latin typeface="Arial" panose="020B0604020202020204" pitchFamily="34" charset="0"/>
              </a:rPr>
              <a:t>	</a:t>
            </a:r>
            <a:r>
              <a:rPr lang="hr-HR" sz="2000" dirty="0" smtClean="0">
                <a:latin typeface="Arial" panose="020B0604020202020204" pitchFamily="34" charset="0"/>
              </a:rPr>
              <a:t>	HRK </a:t>
            </a:r>
            <a:r>
              <a:rPr lang="hr-HR" sz="2000" dirty="0" smtClean="0">
                <a:latin typeface="Arial" panose="020B0604020202020204" pitchFamily="34" charset="0"/>
              </a:rPr>
              <a:t>9,976 </a:t>
            </a:r>
          </a:p>
          <a:p>
            <a:pPr marL="0" indent="0">
              <a:spcBef>
                <a:spcPts val="0"/>
              </a:spcBef>
              <a:buNone/>
              <a:defRPr/>
            </a:pPr>
            <a:r>
              <a:rPr lang="en-US" sz="2000" dirty="0" smtClean="0">
                <a:latin typeface="Arial" panose="020B0604020202020204" pitchFamily="34" charset="0"/>
              </a:rPr>
              <a:t>	</a:t>
            </a:r>
            <a:r>
              <a:rPr lang="hr-HR" sz="2000" dirty="0" smtClean="0">
                <a:latin typeface="Arial" panose="020B0604020202020204" pitchFamily="34" charset="0"/>
              </a:rPr>
              <a:t>Expenditure per inhabitant</a:t>
            </a:r>
            <a:r>
              <a:rPr lang="en-US" sz="2000" dirty="0" smtClean="0">
                <a:latin typeface="Arial" panose="020B0604020202020204" pitchFamily="34" charset="0"/>
              </a:rPr>
              <a:t>	</a:t>
            </a:r>
            <a:r>
              <a:rPr lang="hr-HR" sz="2000" dirty="0" smtClean="0">
                <a:latin typeface="Arial" panose="020B0604020202020204" pitchFamily="34" charset="0"/>
              </a:rPr>
              <a:t>HRK 8,016 </a:t>
            </a:r>
          </a:p>
          <a:p>
            <a:pPr>
              <a:buFont typeface="Wingdings" panose="05000000000000000000" pitchFamily="2" charset="2"/>
              <a:buChar char="v"/>
              <a:defRPr/>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v"/>
              <a:defRPr/>
            </a:pPr>
            <a:endParaRPr lang="en-GB" sz="2000" dirty="0" smtClean="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0DA2DDD-1151-4048-BBFA-07E9464D5300}" type="slidenum">
              <a:rPr lang="en-US" smtClean="0"/>
              <a:pPr>
                <a:defRPr/>
              </a:pPr>
              <a:t>28</a:t>
            </a:fld>
            <a:endParaRPr lang="en-GB"/>
          </a:p>
        </p:txBody>
      </p:sp>
    </p:spTree>
    <p:extLst>
      <p:ext uri="{BB962C8B-B14F-4D97-AF65-F5344CB8AC3E}">
        <p14:creationId xmlns:p14="http://schemas.microsoft.com/office/powerpoint/2010/main" val="1283328760"/>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txBox="1">
            <a:spLocks noChangeArrowheads="1"/>
          </p:cNvSpPr>
          <p:nvPr/>
        </p:nvSpPr>
        <p:spPr bwMode="auto">
          <a:xfrm>
            <a:off x="395536" y="540607"/>
            <a:ext cx="8352927" cy="606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91" tIns="32146" rIns="93577" bIns="32146"/>
          <a:lstStyle>
            <a:lvl1pPr marL="3873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buClr>
                <a:srgbClr val="3783FF"/>
              </a:buClr>
              <a:buSzPct val="123000"/>
              <a:buFont typeface="Symbol" pitchFamily="18" charset="2"/>
              <a:buNone/>
            </a:pPr>
            <a:endParaRPr lang="en-GB" b="1" dirty="0">
              <a:solidFill>
                <a:srgbClr val="000066"/>
              </a:solidFill>
              <a:latin typeface="Helvetica" charset="0"/>
              <a:sym typeface="Helvetica" charset="0"/>
            </a:endParaRPr>
          </a:p>
          <a:p>
            <a:pPr algn="ctr" eaLnBrk="1" hangingPunct="1">
              <a:buClr>
                <a:srgbClr val="3783FF"/>
              </a:buClr>
              <a:buSzPct val="123000"/>
              <a:buFont typeface="Symbol" pitchFamily="18" charset="2"/>
              <a:buNone/>
            </a:pPr>
            <a:endParaRPr lang="en-GB" b="1" dirty="0">
              <a:solidFill>
                <a:srgbClr val="000066"/>
              </a:solidFill>
              <a:latin typeface="Helvetica" charset="0"/>
              <a:sym typeface="Helvetica" charset="0"/>
            </a:endParaRPr>
          </a:p>
          <a:p>
            <a:pPr algn="ctr" eaLnBrk="1" hangingPunct="1">
              <a:spcBef>
                <a:spcPts val="425"/>
              </a:spcBef>
              <a:buClr>
                <a:srgbClr val="3783FF"/>
              </a:buClr>
              <a:buSzPct val="123000"/>
              <a:buFont typeface="Symbol" pitchFamily="18" charset="2"/>
              <a:buNone/>
            </a:pPr>
            <a:endParaRPr lang="en-GB" sz="1700" b="1" dirty="0">
              <a:solidFill>
                <a:srgbClr val="CC0000"/>
              </a:solidFill>
              <a:latin typeface="Frutiger 55 Roman"/>
              <a:sym typeface="Symbol" pitchFamily="18" charset="2"/>
            </a:endParaRPr>
          </a:p>
          <a:p>
            <a:pPr algn="ctr" eaLnBrk="1" hangingPunct="1">
              <a:spcBef>
                <a:spcPts val="425"/>
              </a:spcBef>
              <a:buClr>
                <a:srgbClr val="3783FF"/>
              </a:buClr>
              <a:buSzPct val="123000"/>
              <a:buFont typeface="Symbol" pitchFamily="18" charset="2"/>
              <a:buNone/>
            </a:pPr>
            <a:endParaRPr lang="en-GB" sz="5600" dirty="0">
              <a:solidFill>
                <a:srgbClr val="C00000"/>
              </a:solidFill>
              <a:cs typeface="Arial" pitchFamily="34" charset="0"/>
              <a:sym typeface="Symbol" pitchFamily="18" charset="2"/>
            </a:endParaRPr>
          </a:p>
          <a:p>
            <a:pPr algn="ctr" eaLnBrk="1" hangingPunct="1">
              <a:spcBef>
                <a:spcPts val="425"/>
              </a:spcBef>
              <a:buClr>
                <a:srgbClr val="3783FF"/>
              </a:buClr>
              <a:buSzPct val="123000"/>
              <a:buFont typeface="Symbol" pitchFamily="18" charset="2"/>
              <a:buNone/>
            </a:pPr>
            <a:r>
              <a:rPr lang="hr-HR" sz="5600" dirty="0">
                <a:solidFill>
                  <a:srgbClr val="C00000"/>
                </a:solidFill>
                <a:sym typeface="Symbol" pitchFamily="18" charset="2"/>
              </a:rPr>
              <a:t>Questions</a:t>
            </a:r>
            <a:r>
              <a:rPr lang="hr-HR" sz="9600" dirty="0" smtClean="0">
                <a:solidFill>
                  <a:srgbClr val="C00000"/>
                </a:solidFill>
                <a:sym typeface="Symbol" pitchFamily="18" charset="2"/>
              </a:rPr>
              <a:t></a:t>
            </a:r>
            <a:endParaRPr lang="en-GB" sz="9600" b="1" dirty="0">
              <a:solidFill>
                <a:srgbClr val="C00000"/>
              </a:solidFill>
              <a:cs typeface="Arial" pitchFamily="34" charset="0"/>
              <a:sym typeface="Helvetica" charset="0"/>
            </a:endParaRPr>
          </a:p>
          <a:p>
            <a:pPr algn="ctr" eaLnBrk="1" hangingPunct="1">
              <a:buFont typeface="Symbol" pitchFamily="18" charset="2"/>
              <a:buNone/>
            </a:pPr>
            <a:endParaRPr lang="en-GB" sz="800" b="1" dirty="0">
              <a:solidFill>
                <a:srgbClr val="313233"/>
              </a:solidFill>
              <a:cs typeface="Arial" pitchFamily="34" charset="0"/>
            </a:endParaRPr>
          </a:p>
          <a:p>
            <a:pPr algn="ctr" eaLnBrk="1" hangingPunct="1">
              <a:buFont typeface="Symbol" pitchFamily="18" charset="2"/>
              <a:buNone/>
            </a:pPr>
            <a:endParaRPr lang="en-GB" sz="1300" b="1" dirty="0">
              <a:solidFill>
                <a:srgbClr val="313233"/>
              </a:solidFill>
              <a:cs typeface="Arial" pitchFamily="34" charset="0"/>
            </a:endParaRPr>
          </a:p>
          <a:p>
            <a:pPr algn="ctr" eaLnBrk="1" hangingPunct="1">
              <a:buFont typeface="Symbol" pitchFamily="18" charset="2"/>
              <a:buNone/>
            </a:pPr>
            <a:r>
              <a:rPr lang="en-US" dirty="0" smtClean="0"/>
              <a:t>		</a:t>
            </a:r>
            <a:endParaRPr lang="en-GB" sz="3600" b="1" dirty="0">
              <a:solidFill>
                <a:srgbClr val="C00000"/>
              </a:solidFill>
              <a:cs typeface="Arial" pitchFamily="34" charset="0"/>
              <a:sym typeface="Symbol" pitchFamily="18" charset="2"/>
            </a:endParaRPr>
          </a:p>
          <a:p>
            <a:pPr eaLnBrk="1" hangingPunct="1"/>
            <a:endParaRPr lang="en-GB" sz="1300" dirty="0" smtClean="0">
              <a:solidFill>
                <a:srgbClr val="000066"/>
              </a:solidFill>
              <a:cs typeface="Arial" pitchFamily="34" charset="0"/>
            </a:endParaRPr>
          </a:p>
          <a:p>
            <a:pPr eaLnBrk="1" hangingPunct="1"/>
            <a:endParaRPr lang="en-GB" sz="1300" dirty="0">
              <a:solidFill>
                <a:srgbClr val="000066"/>
              </a:solidFill>
              <a:cs typeface="Arial" pitchFamily="34" charset="0"/>
            </a:endParaRPr>
          </a:p>
          <a:p>
            <a:pPr eaLnBrk="1" hangingPunct="1"/>
            <a:endParaRPr lang="en-GB" sz="1300" dirty="0" smtClean="0">
              <a:solidFill>
                <a:srgbClr val="000066"/>
              </a:solidFill>
              <a:cs typeface="Arial" pitchFamily="34" charset="0"/>
            </a:endParaRPr>
          </a:p>
          <a:p>
            <a:pPr eaLnBrk="1" hangingPunct="1"/>
            <a:endParaRPr lang="en-GB" sz="1300" dirty="0" smtClean="0">
              <a:solidFill>
                <a:srgbClr val="000066"/>
              </a:solidFill>
              <a:cs typeface="Arial" pitchFamily="34" charset="0"/>
            </a:endParaRPr>
          </a:p>
          <a:p>
            <a:pPr eaLnBrk="1" hangingPunct="1"/>
            <a:endParaRPr lang="en-GB" sz="1300" dirty="0" smtClean="0">
              <a:solidFill>
                <a:srgbClr val="000066"/>
              </a:solidFill>
              <a:cs typeface="Arial" pitchFamily="34" charset="0"/>
            </a:endParaRPr>
          </a:p>
          <a:p>
            <a:pPr marL="0" eaLnBrk="1" hangingPunct="1">
              <a:spcAft>
                <a:spcPts val="0"/>
              </a:spcAft>
            </a:pPr>
            <a:r>
              <a:rPr lang="hr-HR" sz="1600" dirty="0" smtClean="0"/>
              <a:t>Nevenka Brkić</a:t>
            </a:r>
            <a:r>
              <a:rPr dirty="0"/>
              <a:t/>
            </a:r>
            <a:br>
              <a:rPr dirty="0"/>
            </a:br>
            <a:r>
              <a:rPr lang="hr-HR" sz="1600" dirty="0" smtClean="0"/>
              <a:t>Head of the Service for Financing of Local and Regional Self-Government Units in the</a:t>
            </a:r>
            <a:r>
              <a:rPr dirty="0"/>
              <a:t/>
            </a:r>
            <a:br>
              <a:rPr dirty="0"/>
            </a:br>
            <a:r>
              <a:rPr sz="1600" dirty="0" smtClean="0"/>
              <a:t>STATE TREASURY</a:t>
            </a:r>
            <a:r>
              <a:rPr sz="1600" dirty="0"/>
              <a:t/>
            </a:r>
            <a:br>
              <a:rPr sz="1600" dirty="0"/>
            </a:br>
            <a:r>
              <a:rPr lang="hr-HR" sz="1400" dirty="0" smtClean="0"/>
              <a:t>OF THE MINISTRY OF FINANCE           </a:t>
            </a:r>
            <a:r>
              <a:rPr sz="1600" dirty="0"/>
              <a:t/>
            </a:r>
            <a:br>
              <a:rPr sz="1600" dirty="0"/>
            </a:br>
            <a:r>
              <a:rPr lang="hr-HR" sz="1400" dirty="0" smtClean="0"/>
              <a:t>e-mail: nevenka.brkic@mfin.hr </a:t>
            </a:r>
            <a:r>
              <a:rPr lang="en-US" sz="1600" dirty="0" smtClean="0"/>
              <a:t>				</a:t>
            </a:r>
            <a:r>
              <a:rPr lang="hr-HR" sz="1600" dirty="0" smtClean="0"/>
              <a:t>      </a:t>
            </a:r>
            <a:r>
              <a:rPr dirty="0"/>
              <a:t/>
            </a:r>
            <a:br>
              <a:rPr dirty="0"/>
            </a:br>
            <a:endParaRPr lang="en-GB" sz="1600" dirty="0">
              <a:cs typeface="Arial" pitchFamily="34" charset="0"/>
              <a:sym typeface="Helvetica" charset="0"/>
            </a:endParaRPr>
          </a:p>
        </p:txBody>
      </p:sp>
      <p:pic>
        <p:nvPicPr>
          <p:cNvPr id="58372"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892277"/>
            <a:ext cx="973137" cy="12430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44422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834" y="894739"/>
            <a:ext cx="1580876" cy="2016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44422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539" y="804739"/>
            <a:ext cx="1552098" cy="1980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44422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990950"/>
            <a:ext cx="1213886" cy="1548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44422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5638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388" y="188640"/>
            <a:ext cx="8785225" cy="5765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anose="020B0604020202020204" pitchFamily="34" charset="0"/>
              </a:rPr>
              <a:t>Structure of the Republic of Croatia</a:t>
            </a:r>
            <a:endParaRPr lang="en-GB" sz="3200" b="0" dirty="0" smtClean="0">
              <a:latin typeface="Arial" pitchFamily="34" charset="0"/>
              <a:cs typeface="Arial" pitchFamily="34" charset="0"/>
            </a:endParaRPr>
          </a:p>
        </p:txBody>
      </p:sp>
      <p:sp>
        <p:nvSpPr>
          <p:cNvPr id="4099" name="Rectangle 3"/>
          <p:cNvSpPr>
            <a:spLocks noGrp="1" noChangeArrowheads="1"/>
          </p:cNvSpPr>
          <p:nvPr>
            <p:ph idx="1"/>
          </p:nvPr>
        </p:nvSpPr>
        <p:spPr bwMode="auto">
          <a:xfrm>
            <a:off x="539553" y="1412776"/>
            <a:ext cx="7704855" cy="51845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buClr>
                <a:schemeClr val="accent6"/>
              </a:buClr>
              <a:buSzPct val="100000"/>
              <a:buFont typeface="Wingdings" pitchFamily="2" charset="2"/>
              <a:buChar char="v"/>
              <a:defRPr/>
            </a:pPr>
            <a:r>
              <a:rPr lang="hr-HR" sz="2400" dirty="0" smtClean="0">
                <a:latin typeface="Arial" panose="020B0604020202020204" pitchFamily="34" charset="0"/>
              </a:rPr>
              <a:t>The provisions of the Act on the Territories of Counties, Towns and Municipalities in the Republic of Croatia (Official Gazette no. from 86/06 to 110/15)</a:t>
            </a:r>
            <a:r>
              <a:rPr lang="vi-VN" sz="2400" b="1" dirty="0">
                <a:latin typeface="Arial" panose="020B0604020202020204" pitchFamily="34" charset="0"/>
              </a:rPr>
              <a:t> establish the regional structure of the Republic of Croatia and determine the territories of all the counties, towns and municipalities in the Republic of Croatia, </a:t>
            </a:r>
            <a:r>
              <a:rPr lang="hr-HR" sz="2400" dirty="0">
                <a:latin typeface="Arial" panose="020B0604020202020204" pitchFamily="34" charset="0"/>
              </a:rPr>
              <a:t>their names and seats, the manner of establishing and changing the borders of municipalities and towns, the procedure preceding the change of the regional structure and other issues significant for the regional structure of </a:t>
            </a:r>
            <a:r>
              <a:rPr lang="hr-HR" sz="2400" b="1" dirty="0">
                <a:latin typeface="Arial" panose="020B0604020202020204" pitchFamily="34" charset="0"/>
              </a:rPr>
              <a:t>local self-government units</a:t>
            </a:r>
            <a:r>
              <a:rPr lang="hr-HR" sz="2400" dirty="0">
                <a:latin typeface="Arial" panose="020B0604020202020204" pitchFamily="34" charset="0"/>
              </a:rPr>
              <a:t>, that is,</a:t>
            </a:r>
            <a:r>
              <a:rPr lang="hr-HR" sz="2400" b="1" dirty="0">
                <a:latin typeface="Arial" panose="020B0604020202020204" pitchFamily="34" charset="0"/>
              </a:rPr>
              <a:t> regional self-government units</a:t>
            </a:r>
            <a:r>
              <a:rPr lang="hr-HR" sz="2400" dirty="0">
                <a:latin typeface="Arial" panose="020B0604020202020204" pitchFamily="34" charset="0"/>
              </a:rPr>
              <a:t> [hereinafter: LRSGUs]</a:t>
            </a:r>
            <a:r>
              <a:rPr dirty="0" smtClean="0"/>
              <a:t> </a:t>
            </a:r>
            <a:endParaRPr lang="en-GB" sz="2400" dirty="0" smtClean="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3</a:t>
            </a:fld>
            <a:endParaRPr lang="en-GB" dirty="0"/>
          </a:p>
        </p:txBody>
      </p:sp>
    </p:spTree>
    <p:extLst>
      <p:ext uri="{BB962C8B-B14F-4D97-AF65-F5344CB8AC3E}">
        <p14:creationId xmlns:p14="http://schemas.microsoft.com/office/powerpoint/2010/main" val="4065919933"/>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512" y="188640"/>
            <a:ext cx="8712968"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sz="3200" b="0" dirty="0" smtClean="0">
                <a:latin typeface="Arial" panose="020B0604020202020204" pitchFamily="34" charset="0"/>
              </a:rPr>
              <a:t>Local government in the Republic of Croatia</a:t>
            </a:r>
          </a:p>
        </p:txBody>
      </p:sp>
      <p:sp>
        <p:nvSpPr>
          <p:cNvPr id="4099" name="Rectangle 3"/>
          <p:cNvSpPr>
            <a:spLocks noGrp="1" noChangeArrowheads="1"/>
          </p:cNvSpPr>
          <p:nvPr>
            <p:ph idx="1"/>
          </p:nvPr>
        </p:nvSpPr>
        <p:spPr bwMode="auto">
          <a:xfrm>
            <a:off x="467544" y="1196752"/>
            <a:ext cx="8064896" cy="54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Clr>
                <a:schemeClr val="accent6"/>
              </a:buClr>
              <a:buSzPct val="100000"/>
              <a:buFont typeface="Wingdings" pitchFamily="2" charset="2"/>
              <a:buChar char="v"/>
              <a:defRPr/>
            </a:pPr>
            <a:r>
              <a:rPr lang="hr-HR" sz="2400" dirty="0">
                <a:latin typeface="Arial" panose="020B0604020202020204" pitchFamily="34" charset="0"/>
              </a:rPr>
              <a:t>Croatia is established at two government levels: </a:t>
            </a:r>
            <a:r>
              <a:rPr lang="hr-HR" sz="2400" b="1" dirty="0">
                <a:latin typeface="Arial" panose="020B0604020202020204" pitchFamily="34" charset="0"/>
              </a:rPr>
              <a:t>state and local government </a:t>
            </a:r>
            <a:endParaRPr lang="en-GB" sz="2400" b="1" dirty="0">
              <a:latin typeface="Arial" panose="020B0604020202020204" pitchFamily="34" charset="0"/>
              <a:cs typeface="Arial" panose="020B0604020202020204" pitchFamily="34" charset="0"/>
            </a:endParaRPr>
          </a:p>
          <a:p>
            <a:pPr>
              <a:spcBef>
                <a:spcPts val="600"/>
              </a:spcBef>
              <a:spcAft>
                <a:spcPts val="600"/>
              </a:spcAft>
              <a:buClr>
                <a:schemeClr val="accent6"/>
              </a:buClr>
              <a:buSzPct val="100000"/>
              <a:buFont typeface="Wingdings" pitchFamily="2" charset="2"/>
              <a:buChar char="v"/>
              <a:defRPr/>
            </a:pPr>
            <a:r>
              <a:rPr lang="hr-HR" sz="2400" dirty="0" smtClean="0">
                <a:latin typeface="Arial" panose="020B0604020202020204" pitchFamily="34" charset="0"/>
              </a:rPr>
              <a:t>Croatia has </a:t>
            </a:r>
            <a:r>
              <a:rPr lang="hr-HR" sz="2400" b="1" dirty="0" smtClean="0">
                <a:latin typeface="Arial" panose="020B0604020202020204" pitchFamily="34" charset="0"/>
              </a:rPr>
              <a:t>two types of local government</a:t>
            </a:r>
            <a:r>
              <a:rPr lang="hr-HR" sz="2400" dirty="0" smtClean="0">
                <a:latin typeface="Arial" panose="020B0604020202020204" pitchFamily="34" charset="0"/>
              </a:rPr>
              <a:t>, and these are:</a:t>
            </a:r>
          </a:p>
          <a:p>
            <a:pPr lvl="1">
              <a:spcBef>
                <a:spcPts val="0"/>
              </a:spcBef>
              <a:spcAft>
                <a:spcPts val="0"/>
              </a:spcAft>
              <a:buClr>
                <a:schemeClr val="accent6"/>
              </a:buClr>
              <a:buSzPct val="100000"/>
              <a:buFont typeface="Wingdings" panose="05000000000000000000" pitchFamily="2" charset="2"/>
              <a:buChar char="Ø"/>
              <a:defRPr/>
            </a:pPr>
            <a:r>
              <a:rPr b="1" dirty="0" smtClean="0"/>
              <a:t>counties</a:t>
            </a:r>
            <a:r>
              <a:rPr dirty="0" smtClean="0"/>
              <a:t> </a:t>
            </a:r>
            <a:r>
              <a:rPr lang="hr-HR" sz="1800" dirty="0">
                <a:latin typeface="Arial" panose="020B0604020202020204" pitchFamily="34" charset="0"/>
              </a:rPr>
              <a:t>[regional self-government units] </a:t>
            </a:r>
          </a:p>
          <a:p>
            <a:pPr lvl="1">
              <a:spcBef>
                <a:spcPts val="0"/>
              </a:spcBef>
              <a:spcAft>
                <a:spcPts val="0"/>
              </a:spcAft>
              <a:buClr>
                <a:schemeClr val="accent6"/>
              </a:buClr>
              <a:buSzPct val="100000"/>
              <a:buFont typeface="Wingdings" panose="05000000000000000000" pitchFamily="2" charset="2"/>
              <a:buChar char="Ø"/>
              <a:defRPr/>
            </a:pPr>
            <a:r>
              <a:rPr b="1" dirty="0" smtClean="0"/>
              <a:t>towns and municipalities</a:t>
            </a:r>
            <a:r>
              <a:rPr dirty="0" smtClean="0"/>
              <a:t> (local self-government units)</a:t>
            </a:r>
          </a:p>
          <a:p>
            <a:pPr marL="342000" lvl="1" indent="-342000">
              <a:spcBef>
                <a:spcPts val="600"/>
              </a:spcBef>
              <a:spcAft>
                <a:spcPts val="600"/>
              </a:spcAft>
              <a:buClr>
                <a:schemeClr val="accent6"/>
              </a:buClr>
              <a:buSzPct val="100000"/>
              <a:buFont typeface="Wingdings" panose="05000000000000000000" pitchFamily="2" charset="2"/>
              <a:buChar char="v"/>
              <a:defRPr/>
            </a:pPr>
            <a:r>
              <a:rPr lang="hr-HR" sz="2400" dirty="0">
                <a:latin typeface="Arial" panose="020B0604020202020204" pitchFamily="34" charset="0"/>
              </a:rPr>
              <a:t>There are </a:t>
            </a:r>
            <a:r>
              <a:rPr lang="hr-HR" sz="2400" b="1" dirty="0">
                <a:latin typeface="Arial" panose="020B0604020202020204" pitchFamily="34" charset="0"/>
              </a:rPr>
              <a:t>20 counties, the City of Zagreb</a:t>
            </a:r>
            <a:r>
              <a:rPr lang="hr-HR" sz="2400" dirty="0">
                <a:latin typeface="Arial" panose="020B0604020202020204" pitchFamily="34" charset="0"/>
              </a:rPr>
              <a:t>, which enjoys the status of a county and a town, </a:t>
            </a:r>
            <a:r>
              <a:rPr lang="hr-HR" sz="2400" b="1" dirty="0">
                <a:latin typeface="Arial" panose="020B0604020202020204" pitchFamily="34" charset="0"/>
              </a:rPr>
              <a:t>127 towns</a:t>
            </a:r>
            <a:r>
              <a:rPr lang="hr-HR" sz="2400" dirty="0">
                <a:latin typeface="Arial" panose="020B0604020202020204" pitchFamily="34" charset="0"/>
              </a:rPr>
              <a:t> and </a:t>
            </a:r>
            <a:r>
              <a:rPr lang="hr-HR" sz="2400" b="1" dirty="0">
                <a:latin typeface="Arial" panose="020B0604020202020204" pitchFamily="34" charset="0"/>
              </a:rPr>
              <a:t>428 municipalities</a:t>
            </a:r>
            <a:r>
              <a:rPr lang="hr-HR" sz="2400" dirty="0">
                <a:latin typeface="Arial" panose="020B0604020202020204" pitchFamily="34" charset="0"/>
              </a:rPr>
              <a:t> in Croatia, amounting to</a:t>
            </a:r>
            <a:r>
              <a:rPr lang="hr-HR" sz="2400" b="1" dirty="0">
                <a:latin typeface="Arial" panose="020B0604020202020204" pitchFamily="34" charset="0"/>
              </a:rPr>
              <a:t> 576 LRSGUs</a:t>
            </a:r>
          </a:p>
          <a:p>
            <a:pPr marL="342000" lvl="1" indent="-342000">
              <a:spcBef>
                <a:spcPts val="600"/>
              </a:spcBef>
              <a:spcAft>
                <a:spcPts val="600"/>
              </a:spcAft>
              <a:buClr>
                <a:schemeClr val="accent6"/>
              </a:buClr>
              <a:buSzPct val="100000"/>
              <a:buFont typeface="Wingdings" panose="05000000000000000000" pitchFamily="2" charset="2"/>
              <a:buChar char="v"/>
              <a:defRPr/>
            </a:pPr>
            <a:r>
              <a:rPr lang="hr-HR" sz="2400" dirty="0" smtClean="0">
                <a:latin typeface="Arial" panose="020B0604020202020204" pitchFamily="34" charset="0"/>
              </a:rPr>
              <a:t>A </a:t>
            </a:r>
            <a:r>
              <a:rPr lang="hr-HR" sz="2400" b="1" dirty="0" smtClean="0">
                <a:latin typeface="Arial" panose="020B0604020202020204" pitchFamily="34" charset="0"/>
              </a:rPr>
              <a:t>middle level of government</a:t>
            </a:r>
            <a:r>
              <a:rPr lang="hr-HR" sz="2400" dirty="0" smtClean="0">
                <a:latin typeface="Arial" panose="020B0604020202020204" pitchFamily="34" charset="0"/>
              </a:rPr>
              <a:t> has not been established in Croatia as in some EU countries</a:t>
            </a:r>
          </a:p>
        </p:txBody>
      </p:sp>
      <p:sp>
        <p:nvSpPr>
          <p:cNvPr id="2" name="Rezervirano mjesto broja slajda 1"/>
          <p:cNvSpPr>
            <a:spLocks noGrp="1"/>
          </p:cNvSpPr>
          <p:nvPr>
            <p:ph type="sldNum" sz="quarter" idx="10"/>
          </p:nvPr>
        </p:nvSpPr>
        <p:spPr>
          <a:xfrm>
            <a:off x="4588905" y="6349127"/>
            <a:ext cx="57708" cy="123111"/>
          </a:xfrm>
        </p:spPr>
        <p:txBody>
          <a:bodyPr/>
          <a:lstStyle/>
          <a:p>
            <a:pPr>
              <a:defRPr/>
            </a:pPr>
            <a:fld id="{CA0885DA-E98B-4056-BBE9-9AB50426C0FD}" type="slidenum">
              <a:rPr lang="en-US" smtClean="0">
                <a:latin typeface="Arial" panose="020B0604020202020204" pitchFamily="34" charset="0"/>
                <a:cs typeface="Arial" panose="020B0604020202020204" pitchFamily="34" charset="0"/>
              </a:rPr>
              <a:pPr>
                <a:defRPr/>
              </a:pPr>
              <a:t>4</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511781"/>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000px-Counties_of_Croat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1" y="764704"/>
            <a:ext cx="6938451" cy="606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bwMode="auto">
          <a:xfrm>
            <a:off x="107504" y="188640"/>
            <a:ext cx="8856984"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pl-PL" sz="3200" b="0" dirty="0">
                <a:latin typeface="Arial" pitchFamily="34" charset="0"/>
              </a:rPr>
              <a:t>Counties on the territory of Croatia </a:t>
            </a:r>
            <a:endParaRPr lang="en-GB" sz="3200" b="0" dirty="0" smtClean="0">
              <a:latin typeface="Arial" pitchFamily="34" charset="0"/>
              <a:cs typeface="Arial" pitchFamily="34" charset="0"/>
            </a:endParaRP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5</a:t>
            </a:fld>
            <a:endParaRPr lang="en-GB" dirty="0"/>
          </a:p>
        </p:txBody>
      </p:sp>
      <p:sp>
        <p:nvSpPr>
          <p:cNvPr id="3" name="TekstniOkvir 2"/>
          <p:cNvSpPr txBox="1"/>
          <p:nvPr/>
        </p:nvSpPr>
        <p:spPr>
          <a:xfrm>
            <a:off x="1511660" y="763216"/>
            <a:ext cx="1224136" cy="369332"/>
          </a:xfrm>
          <a:prstGeom prst="rect">
            <a:avLst/>
          </a:prstGeom>
          <a:noFill/>
        </p:spPr>
        <p:txBody>
          <a:bodyPr wrap="square" rtlCol="0">
            <a:spAutoFit/>
          </a:bodyPr>
          <a:lstStyle/>
          <a:p>
            <a:r>
              <a:rPr dirty="0" smtClean="0"/>
              <a:t>AUSTRIA</a:t>
            </a:r>
            <a:endParaRPr lang="en-GB" dirty="0"/>
          </a:p>
        </p:txBody>
      </p:sp>
      <p:sp>
        <p:nvSpPr>
          <p:cNvPr id="4" name="TekstniOkvir 3"/>
          <p:cNvSpPr txBox="1"/>
          <p:nvPr/>
        </p:nvSpPr>
        <p:spPr>
          <a:xfrm>
            <a:off x="5604656" y="1165394"/>
            <a:ext cx="1368152" cy="369332"/>
          </a:xfrm>
          <a:prstGeom prst="rect">
            <a:avLst/>
          </a:prstGeom>
          <a:noFill/>
        </p:spPr>
        <p:txBody>
          <a:bodyPr wrap="square" rtlCol="0">
            <a:spAutoFit/>
          </a:bodyPr>
          <a:lstStyle/>
          <a:p>
            <a:r>
              <a:rPr dirty="0" smtClean="0"/>
              <a:t>HUNGARY</a:t>
            </a:r>
            <a:endParaRPr lang="en-GB" dirty="0"/>
          </a:p>
        </p:txBody>
      </p:sp>
      <p:sp>
        <p:nvSpPr>
          <p:cNvPr id="6" name="TekstniOkvir 5"/>
          <p:cNvSpPr txBox="1"/>
          <p:nvPr/>
        </p:nvSpPr>
        <p:spPr>
          <a:xfrm>
            <a:off x="2002979" y="1619300"/>
            <a:ext cx="1440160" cy="369332"/>
          </a:xfrm>
          <a:prstGeom prst="rect">
            <a:avLst/>
          </a:prstGeom>
          <a:noFill/>
        </p:spPr>
        <p:txBody>
          <a:bodyPr wrap="square" rtlCol="0">
            <a:spAutoFit/>
          </a:bodyPr>
          <a:lstStyle/>
          <a:p>
            <a:r>
              <a:rPr dirty="0" smtClean="0"/>
              <a:t>SLOVENIA</a:t>
            </a:r>
            <a:endParaRPr lang="en-GB" dirty="0"/>
          </a:p>
        </p:txBody>
      </p:sp>
      <p:sp>
        <p:nvSpPr>
          <p:cNvPr id="7" name="TekstniOkvir 6"/>
          <p:cNvSpPr txBox="1"/>
          <p:nvPr/>
        </p:nvSpPr>
        <p:spPr>
          <a:xfrm>
            <a:off x="4788024" y="3645024"/>
            <a:ext cx="1944216" cy="646331"/>
          </a:xfrm>
          <a:prstGeom prst="rect">
            <a:avLst/>
          </a:prstGeom>
          <a:noFill/>
        </p:spPr>
        <p:txBody>
          <a:bodyPr wrap="square" rtlCol="0">
            <a:spAutoFit/>
          </a:bodyPr>
          <a:lstStyle/>
          <a:p>
            <a:pPr algn="ctr"/>
            <a:r>
              <a:rPr dirty="0" smtClean="0"/>
              <a:t>BOSNIA &amp; HERCEGOVINA</a:t>
            </a:r>
            <a:endParaRPr lang="en-GB" dirty="0"/>
          </a:p>
        </p:txBody>
      </p:sp>
      <p:sp>
        <p:nvSpPr>
          <p:cNvPr id="8" name="TekstniOkvir 7"/>
          <p:cNvSpPr txBox="1"/>
          <p:nvPr/>
        </p:nvSpPr>
        <p:spPr>
          <a:xfrm>
            <a:off x="1043608" y="6237312"/>
            <a:ext cx="1080120" cy="369332"/>
          </a:xfrm>
          <a:prstGeom prst="rect">
            <a:avLst/>
          </a:prstGeom>
          <a:noFill/>
        </p:spPr>
        <p:txBody>
          <a:bodyPr wrap="square" rtlCol="0">
            <a:spAutoFit/>
          </a:bodyPr>
          <a:lstStyle/>
          <a:p>
            <a:r>
              <a:rPr dirty="0" smtClean="0"/>
              <a:t>ITALY</a:t>
            </a:r>
            <a:endParaRPr lang="en-GB" dirty="0"/>
          </a:p>
        </p:txBody>
      </p:sp>
      <p:sp>
        <p:nvSpPr>
          <p:cNvPr id="9" name="TekstniOkvir 8"/>
          <p:cNvSpPr txBox="1"/>
          <p:nvPr/>
        </p:nvSpPr>
        <p:spPr>
          <a:xfrm rot="16200000">
            <a:off x="561889" y="1335913"/>
            <a:ext cx="936104" cy="369332"/>
          </a:xfrm>
          <a:prstGeom prst="rect">
            <a:avLst/>
          </a:prstGeom>
          <a:noFill/>
        </p:spPr>
        <p:txBody>
          <a:bodyPr wrap="square" rtlCol="0">
            <a:spAutoFit/>
          </a:bodyPr>
          <a:lstStyle/>
          <a:p>
            <a:r>
              <a:rPr dirty="0" smtClean="0"/>
              <a:t>ITALY</a:t>
            </a:r>
            <a:endParaRPr lang="en-GB" dirty="0"/>
          </a:p>
        </p:txBody>
      </p:sp>
      <p:sp>
        <p:nvSpPr>
          <p:cNvPr id="10" name="TekstniOkvir 9"/>
          <p:cNvSpPr txBox="1"/>
          <p:nvPr/>
        </p:nvSpPr>
        <p:spPr>
          <a:xfrm rot="18446490">
            <a:off x="6300609" y="5869124"/>
            <a:ext cx="1737957" cy="338554"/>
          </a:xfrm>
          <a:prstGeom prst="rect">
            <a:avLst/>
          </a:prstGeom>
          <a:noFill/>
        </p:spPr>
        <p:txBody>
          <a:bodyPr wrap="square" rtlCol="0">
            <a:spAutoFit/>
          </a:bodyPr>
          <a:lstStyle/>
          <a:p>
            <a:r>
              <a:rPr lang="hr-HR" sz="1600" dirty="0" smtClean="0"/>
              <a:t>MONTENEGRO</a:t>
            </a:r>
            <a:endParaRPr lang="en-GB" sz="1600" dirty="0"/>
          </a:p>
        </p:txBody>
      </p:sp>
      <p:sp>
        <p:nvSpPr>
          <p:cNvPr id="11" name="TekstniOkvir 10"/>
          <p:cNvSpPr txBox="1"/>
          <p:nvPr/>
        </p:nvSpPr>
        <p:spPr>
          <a:xfrm rot="16200000">
            <a:off x="6884707" y="3208330"/>
            <a:ext cx="1368152" cy="369332"/>
          </a:xfrm>
          <a:prstGeom prst="rect">
            <a:avLst/>
          </a:prstGeom>
          <a:noFill/>
        </p:spPr>
        <p:txBody>
          <a:bodyPr wrap="square" rtlCol="0">
            <a:spAutoFit/>
          </a:bodyPr>
          <a:lstStyle/>
          <a:p>
            <a:r>
              <a:rPr dirty="0" smtClean="0"/>
              <a:t>SERBIA</a:t>
            </a:r>
            <a:endParaRPr lang="en-GB" dirty="0"/>
          </a:p>
        </p:txBody>
      </p:sp>
      <p:sp>
        <p:nvSpPr>
          <p:cNvPr id="12" name="TekstniOkvir 11"/>
          <p:cNvSpPr txBox="1"/>
          <p:nvPr/>
        </p:nvSpPr>
        <p:spPr>
          <a:xfrm>
            <a:off x="7236296" y="6421978"/>
            <a:ext cx="771447" cy="369332"/>
          </a:xfrm>
          <a:prstGeom prst="rect">
            <a:avLst/>
          </a:prstGeom>
          <a:noFill/>
        </p:spPr>
        <p:txBody>
          <a:bodyPr wrap="square" rtlCol="0">
            <a:spAutoFit/>
          </a:bodyPr>
          <a:lstStyle/>
          <a:p>
            <a:r>
              <a:rPr dirty="0" smtClean="0"/>
              <a:t>ALB.</a:t>
            </a:r>
            <a:endParaRPr lang="en-GB" dirty="0"/>
          </a:p>
        </p:txBody>
      </p:sp>
    </p:spTree>
    <p:extLst>
      <p:ext uri="{BB962C8B-B14F-4D97-AF65-F5344CB8AC3E}">
        <p14:creationId xmlns:p14="http://schemas.microsoft.com/office/powerpoint/2010/main" val="3459479156"/>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88640"/>
            <a:ext cx="8229600" cy="576064"/>
          </a:xfrm>
        </p:spPr>
        <p:txBody>
          <a:bodyPr/>
          <a:lstStyle/>
          <a:p>
            <a:pPr algn="ctr"/>
            <a:r>
              <a:rPr lang="hr-HR" sz="3200" b="0" dirty="0" smtClean="0">
                <a:latin typeface="Arial" panose="020B0604020202020204" pitchFamily="34" charset="0"/>
              </a:rPr>
              <a:t>Borders of the Split-Dalmatia County</a:t>
            </a:r>
            <a:endParaRPr lang="en-GB" sz="3200" b="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defRPr/>
            </a:pPr>
            <a:fld id="{8A954024-20CD-4809-B3C6-40465F276753}" type="slidenum">
              <a:rPr lang="en-US" smtClean="0"/>
              <a:pPr>
                <a:defRPr/>
              </a:pPr>
              <a:t>6</a:t>
            </a:fld>
            <a:endParaRPr lang="en-GB" dirty="0"/>
          </a:p>
        </p:txBody>
      </p:sp>
      <p:pic>
        <p:nvPicPr>
          <p:cNvPr id="5" name="Picture 5" descr="Karta_m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856895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390600"/>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512"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pl-PL" sz="3200" b="0" dirty="0" smtClean="0">
                <a:latin typeface="Arial" pitchFamily="34" charset="0"/>
              </a:rPr>
              <a:t>Self-government jurisdiction of an LRSGU</a:t>
            </a:r>
            <a:r>
              <a:rPr dirty="0"/>
              <a:t/>
            </a:r>
            <a:br>
              <a:rPr dirty="0"/>
            </a:br>
            <a:endParaRPr lang="en-GB" sz="3200" b="0" dirty="0" smtClean="0">
              <a:latin typeface="Arial" pitchFamily="34" charset="0"/>
              <a:cs typeface="Arial" pitchFamily="34" charset="0"/>
            </a:endParaRPr>
          </a:p>
        </p:txBody>
      </p:sp>
      <p:sp>
        <p:nvSpPr>
          <p:cNvPr id="4099" name="Rectangle 3"/>
          <p:cNvSpPr>
            <a:spLocks noGrp="1" noChangeArrowheads="1"/>
          </p:cNvSpPr>
          <p:nvPr>
            <p:ph idx="1"/>
          </p:nvPr>
        </p:nvSpPr>
        <p:spPr bwMode="auto">
          <a:xfrm>
            <a:off x="683568" y="1844824"/>
            <a:ext cx="7561213" cy="46805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buClr>
                <a:schemeClr val="accent6"/>
              </a:buClr>
              <a:buSzPct val="100000"/>
              <a:buFont typeface="Wingdings" pitchFamily="2" charset="2"/>
              <a:buChar char="v"/>
              <a:defRPr/>
            </a:pPr>
            <a:r>
              <a:rPr lang="pl-PL" sz="2400" dirty="0">
                <a:latin typeface="Arial" panose="020B0604020202020204" pitchFamily="34" charset="0"/>
              </a:rPr>
              <a:t>The provisions of the Act on Local and Regional Self-Government (Official Gazette no. 33/01 to 144/12 and 19/13—consolidated text) </a:t>
            </a:r>
            <a:r>
              <a:rPr lang="pl-PL" sz="2400" b="1" dirty="0">
                <a:latin typeface="Arial" panose="020B0604020202020204" pitchFamily="34" charset="0"/>
              </a:rPr>
              <a:t>prescribe the self-government jurisdiction of municipalities, towns and counties</a:t>
            </a:r>
            <a:r>
              <a:rPr lang="pl-PL" sz="2400" b="1" dirty="0" smtClean="0">
                <a:latin typeface="Arial" panose="020B0604020202020204" pitchFamily="34" charset="0"/>
              </a:rPr>
              <a:t> </a:t>
            </a:r>
          </a:p>
          <a:p>
            <a:pPr>
              <a:spcBef>
                <a:spcPts val="1200"/>
              </a:spcBef>
              <a:buClr>
                <a:schemeClr val="accent6"/>
              </a:buClr>
              <a:buSzPct val="100000"/>
              <a:buFont typeface="Wingdings" pitchFamily="2" charset="2"/>
              <a:buChar char="v"/>
              <a:defRPr/>
            </a:pPr>
            <a:r>
              <a:rPr lang="pl-PL" sz="2400" dirty="0" smtClean="0">
                <a:latin typeface="Arial" panose="020B0604020202020204" pitchFamily="34" charset="0"/>
              </a:rPr>
              <a:t>Municipalities, towns and counties are</a:t>
            </a:r>
            <a:r>
              <a:rPr lang="pl-PL" sz="2400" b="1" dirty="0" smtClean="0">
                <a:latin typeface="Arial" panose="020B0604020202020204" pitchFamily="34" charset="0"/>
              </a:rPr>
              <a:t> independent in deciding on the activities from their self-government jurisdiction</a:t>
            </a:r>
            <a:r>
              <a:rPr lang="pl-PL" sz="2400" dirty="0" smtClean="0">
                <a:latin typeface="Arial" panose="020B0604020202020204" pitchFamily="34" charset="0"/>
              </a:rPr>
              <a:t> pursuant to the Constitution of the Republic of Croatia and the stated Act</a:t>
            </a: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7</a:t>
            </a:fld>
            <a:endParaRPr lang="en-GB" dirty="0"/>
          </a:p>
        </p:txBody>
      </p:sp>
    </p:spTree>
    <p:extLst>
      <p:ext uri="{BB962C8B-B14F-4D97-AF65-F5344CB8AC3E}">
        <p14:creationId xmlns:p14="http://schemas.microsoft.com/office/powerpoint/2010/main" val="2976313961"/>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512" y="188640"/>
            <a:ext cx="8785225"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3200" b="0" dirty="0" smtClean="0">
                <a:latin typeface="Arial" pitchFamily="34" charset="0"/>
              </a:rPr>
              <a:t>Self-government jurisdiction of municipalities and towns </a:t>
            </a:r>
            <a:endParaRPr lang="en-GB" sz="3200" b="0" dirty="0" smtClean="0">
              <a:latin typeface="Arial" pitchFamily="34" charset="0"/>
              <a:cs typeface="Arial" pitchFamily="34" charset="0"/>
            </a:endParaRPr>
          </a:p>
        </p:txBody>
      </p:sp>
      <p:sp>
        <p:nvSpPr>
          <p:cNvPr id="4099" name="Rectangle 3"/>
          <p:cNvSpPr>
            <a:spLocks noGrp="1" noChangeArrowheads="1"/>
          </p:cNvSpPr>
          <p:nvPr>
            <p:ph idx="1"/>
          </p:nvPr>
        </p:nvSpPr>
        <p:spPr bwMode="auto">
          <a:xfrm>
            <a:off x="539552" y="1268760"/>
            <a:ext cx="8280920"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Clr>
                <a:schemeClr val="accent6"/>
              </a:buClr>
              <a:buSzPct val="100000"/>
              <a:buFont typeface="Wingdings" pitchFamily="2" charset="2"/>
              <a:buChar char="v"/>
              <a:defRPr/>
            </a:pPr>
            <a:r>
              <a:rPr dirty="0" smtClean="0"/>
              <a:t>In their self-government </a:t>
            </a:r>
            <a:r>
              <a:rPr lang="hr-HR" dirty="0" err="1" smtClean="0"/>
              <a:t>jurisdiction</a:t>
            </a:r>
            <a:r>
              <a:rPr dirty="0" smtClean="0"/>
              <a:t>, </a:t>
            </a:r>
            <a:r>
              <a:rPr b="1" dirty="0" smtClean="0"/>
              <a:t>towns and municipalities perform activities of local significance</a:t>
            </a:r>
            <a:r>
              <a:rPr dirty="0" smtClean="0"/>
              <a:t> which directly meet citizens' needs and </a:t>
            </a:r>
            <a:r>
              <a:rPr b="1" dirty="0" smtClean="0"/>
              <a:t>which are not assigned to state authorities under the Constitution or law</a:t>
            </a:r>
            <a:r>
              <a:rPr dirty="0" smtClean="0"/>
              <a:t>, and especially activities relating to:</a:t>
            </a:r>
            <a:endParaRPr lang="en-GB" sz="2000" dirty="0" smtClean="0">
              <a:latin typeface="Arial" panose="020B0604020202020204" pitchFamily="34" charset="0"/>
              <a:cs typeface="Arial" panose="020B0604020202020204" pitchFamily="34" charset="0"/>
            </a:endParaRPr>
          </a:p>
          <a:p>
            <a:pPr marL="400050" lvl="1" indent="0">
              <a:spcBef>
                <a:spcPts val="0"/>
              </a:spcBef>
              <a:buClr>
                <a:schemeClr val="accent6"/>
              </a:buClr>
              <a:buSzPct val="100000"/>
              <a:buNone/>
              <a:defRPr/>
            </a:pPr>
            <a:r>
              <a:rPr lang="vi-VN" sz="1800" dirty="0" smtClean="0">
                <a:latin typeface="Arial" panose="020B0604020202020204" pitchFamily="34" charset="0"/>
              </a:rPr>
              <a:t>- settlement planning and residence,</a:t>
            </a:r>
          </a:p>
          <a:p>
            <a:pPr marL="400050" lvl="1" indent="0">
              <a:spcBef>
                <a:spcPts val="0"/>
              </a:spcBef>
              <a:buClr>
                <a:schemeClr val="accent6"/>
              </a:buClr>
              <a:buSzPct val="100000"/>
              <a:buNone/>
              <a:defRPr/>
            </a:pPr>
            <a:r>
              <a:rPr lang="vi-VN" sz="1800" dirty="0">
                <a:latin typeface="Arial" panose="020B0604020202020204" pitchFamily="34" charset="0"/>
              </a:rPr>
              <a:t>- spatial and urban planning,</a:t>
            </a:r>
          </a:p>
          <a:p>
            <a:pPr marL="400050" lvl="1" indent="0">
              <a:spcBef>
                <a:spcPts val="0"/>
              </a:spcBef>
              <a:buClr>
                <a:schemeClr val="accent6"/>
              </a:buClr>
              <a:buSzPct val="100000"/>
              <a:buNone/>
              <a:defRPr/>
            </a:pPr>
            <a:r>
              <a:rPr lang="vi-VN" sz="1800" dirty="0">
                <a:latin typeface="Arial" panose="020B0604020202020204" pitchFamily="34" charset="0"/>
              </a:rPr>
              <a:t>- municipal economy,</a:t>
            </a:r>
          </a:p>
          <a:p>
            <a:pPr marL="400050" lvl="1" indent="0">
              <a:spcBef>
                <a:spcPts val="0"/>
              </a:spcBef>
              <a:buClr>
                <a:schemeClr val="accent6"/>
              </a:buClr>
              <a:buSzPct val="100000"/>
              <a:buNone/>
              <a:defRPr/>
            </a:pPr>
            <a:r>
              <a:rPr lang="vi-VN" sz="1800" dirty="0">
                <a:latin typeface="Arial" panose="020B0604020202020204" pitchFamily="34" charset="0"/>
              </a:rPr>
              <a:t>- child care,</a:t>
            </a:r>
          </a:p>
          <a:p>
            <a:pPr marL="400050" lvl="1" indent="0">
              <a:spcBef>
                <a:spcPts val="0"/>
              </a:spcBef>
              <a:buClr>
                <a:schemeClr val="accent6"/>
              </a:buClr>
              <a:buSzPct val="100000"/>
              <a:buNone/>
              <a:defRPr/>
            </a:pPr>
            <a:r>
              <a:rPr lang="vi-VN" sz="1800" dirty="0">
                <a:latin typeface="Arial" panose="020B0604020202020204" pitchFamily="34" charset="0"/>
              </a:rPr>
              <a:t>- social welfare,</a:t>
            </a:r>
          </a:p>
          <a:p>
            <a:pPr marL="400050" lvl="1" indent="0">
              <a:spcBef>
                <a:spcPts val="0"/>
              </a:spcBef>
              <a:buClr>
                <a:schemeClr val="accent6"/>
              </a:buClr>
              <a:buSzPct val="100000"/>
              <a:buNone/>
              <a:defRPr/>
            </a:pPr>
            <a:r>
              <a:rPr lang="vi-VN" sz="1800" dirty="0">
                <a:latin typeface="Arial" panose="020B0604020202020204" pitchFamily="34" charset="0"/>
              </a:rPr>
              <a:t>- primary health care,</a:t>
            </a:r>
          </a:p>
          <a:p>
            <a:pPr marL="400050" lvl="1" indent="0">
              <a:spcBef>
                <a:spcPts val="0"/>
              </a:spcBef>
              <a:buClr>
                <a:schemeClr val="accent6"/>
              </a:buClr>
              <a:buSzPct val="100000"/>
              <a:buNone/>
              <a:defRPr/>
            </a:pPr>
            <a:r>
              <a:rPr lang="vi-VN" sz="1800" dirty="0">
                <a:latin typeface="Arial" panose="020B0604020202020204" pitchFamily="34" charset="0"/>
              </a:rPr>
              <a:t>- primary school education,</a:t>
            </a:r>
          </a:p>
          <a:p>
            <a:pPr marL="400050" lvl="1" indent="0">
              <a:spcBef>
                <a:spcPts val="0"/>
              </a:spcBef>
              <a:buClr>
                <a:schemeClr val="accent6"/>
              </a:buClr>
              <a:buSzPct val="100000"/>
              <a:buNone/>
              <a:defRPr/>
            </a:pPr>
            <a:r>
              <a:rPr lang="vi-VN" sz="1800" dirty="0">
                <a:latin typeface="Arial" panose="020B0604020202020204" pitchFamily="34" charset="0"/>
              </a:rPr>
              <a:t>- culture, physical education and sports,</a:t>
            </a:r>
          </a:p>
          <a:p>
            <a:pPr marL="400050" lvl="1" indent="0">
              <a:spcBef>
                <a:spcPts val="0"/>
              </a:spcBef>
              <a:buClr>
                <a:schemeClr val="accent6"/>
              </a:buClr>
              <a:buSzPct val="100000"/>
              <a:buNone/>
              <a:defRPr/>
            </a:pPr>
            <a:r>
              <a:rPr lang="vi-VN" sz="1800" dirty="0">
                <a:latin typeface="Arial" panose="020B0604020202020204" pitchFamily="34" charset="0"/>
              </a:rPr>
              <a:t>- consumer protection,</a:t>
            </a:r>
          </a:p>
          <a:p>
            <a:pPr marL="400050" lvl="1" indent="0">
              <a:spcBef>
                <a:spcPts val="0"/>
              </a:spcBef>
              <a:buClr>
                <a:schemeClr val="accent6"/>
              </a:buClr>
              <a:buSzPct val="100000"/>
              <a:buNone/>
              <a:defRPr/>
            </a:pPr>
            <a:r>
              <a:rPr lang="vi-VN" sz="1800" dirty="0">
                <a:latin typeface="Arial" panose="020B0604020202020204" pitchFamily="34" charset="0"/>
              </a:rPr>
              <a:t>- natural environment protection and enhancement,</a:t>
            </a:r>
          </a:p>
          <a:p>
            <a:pPr marL="400050" lvl="1" indent="0">
              <a:spcBef>
                <a:spcPts val="0"/>
              </a:spcBef>
              <a:buClr>
                <a:schemeClr val="accent6"/>
              </a:buClr>
              <a:buSzPct val="100000"/>
              <a:buNone/>
              <a:defRPr/>
            </a:pPr>
            <a:r>
              <a:rPr lang="vi-VN" sz="1800" dirty="0">
                <a:latin typeface="Arial" panose="020B0604020202020204" pitchFamily="34" charset="0"/>
              </a:rPr>
              <a:t>- fire and civil protection,</a:t>
            </a:r>
          </a:p>
          <a:p>
            <a:pPr marL="400050" lvl="1" indent="0">
              <a:spcBef>
                <a:spcPts val="0"/>
              </a:spcBef>
              <a:buClr>
                <a:schemeClr val="accent6"/>
              </a:buClr>
              <a:buSzPct val="100000"/>
              <a:buNone/>
              <a:defRPr/>
            </a:pPr>
            <a:r>
              <a:rPr lang="vi-VN" sz="1800" dirty="0">
                <a:latin typeface="Arial" panose="020B0604020202020204" pitchFamily="34" charset="0"/>
              </a:rPr>
              <a:t>- transport on own territory,</a:t>
            </a:r>
          </a:p>
          <a:p>
            <a:pPr marL="400050" lvl="1" indent="0">
              <a:spcBef>
                <a:spcPts val="0"/>
              </a:spcBef>
              <a:buClr>
                <a:schemeClr val="accent6"/>
              </a:buClr>
              <a:buSzPct val="100000"/>
              <a:buNone/>
              <a:defRPr/>
            </a:pPr>
            <a:r>
              <a:rPr lang="vi-VN" sz="1800" dirty="0">
                <a:latin typeface="Arial" panose="020B0604020202020204" pitchFamily="34" charset="0"/>
              </a:rPr>
              <a:t>- and other activities pursuant to special laws</a:t>
            </a:r>
            <a:endParaRPr lang="en-GB" sz="1800" dirty="0">
              <a:latin typeface="Arial" panose="020B0604020202020204" pitchFamily="34" charset="0"/>
              <a:cs typeface="Arial" panose="020B0604020202020204" pitchFamily="34" charset="0"/>
            </a:endParaRPr>
          </a:p>
          <a:p>
            <a:pPr>
              <a:spcBef>
                <a:spcPts val="600"/>
              </a:spcBef>
              <a:buClr>
                <a:schemeClr val="accent6"/>
              </a:buClr>
              <a:buSzPct val="100000"/>
              <a:buFont typeface="Wingdings" pitchFamily="2" charset="2"/>
              <a:buChar char="v"/>
              <a:defRPr/>
            </a:pPr>
            <a:endParaRPr lang="en-GB" sz="2400" dirty="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8</a:t>
            </a:fld>
            <a:endParaRPr lang="en-GB"/>
          </a:p>
        </p:txBody>
      </p:sp>
    </p:spTree>
    <p:extLst>
      <p:ext uri="{BB962C8B-B14F-4D97-AF65-F5344CB8AC3E}">
        <p14:creationId xmlns:p14="http://schemas.microsoft.com/office/powerpoint/2010/main" val="1433949949"/>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512" y="188640"/>
            <a:ext cx="8785225"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vi-VN" sz="3000" b="0" dirty="0">
                <a:latin typeface="Arial" panose="020B0604020202020204" pitchFamily="34" charset="0"/>
              </a:rPr>
              <a:t>The self-government jurisdiction of large towns and county seats </a:t>
            </a:r>
            <a:endParaRPr lang="en-GB" sz="3000" b="0" dirty="0" smtClean="0">
              <a:latin typeface="Arial" pitchFamily="34" charset="0"/>
              <a:cs typeface="Arial" pitchFamily="34" charset="0"/>
            </a:endParaRPr>
          </a:p>
        </p:txBody>
      </p:sp>
      <p:sp>
        <p:nvSpPr>
          <p:cNvPr id="4099" name="Rectangle 3"/>
          <p:cNvSpPr>
            <a:spLocks noGrp="1" noChangeArrowheads="1"/>
          </p:cNvSpPr>
          <p:nvPr>
            <p:ph idx="1"/>
          </p:nvPr>
        </p:nvSpPr>
        <p:spPr bwMode="auto">
          <a:xfrm>
            <a:off x="467544" y="1556792"/>
            <a:ext cx="8208912" cy="51845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Clr>
                <a:schemeClr val="accent6"/>
              </a:buClr>
              <a:buSzPct val="100000"/>
              <a:buFont typeface="Wingdings" pitchFamily="2" charset="2"/>
              <a:buChar char="v"/>
              <a:defRPr/>
            </a:pPr>
            <a:r>
              <a:rPr b="1" dirty="0" smtClean="0"/>
              <a:t>Large towns</a:t>
            </a:r>
            <a:r>
              <a:rPr dirty="0" smtClean="0"/>
              <a:t> are local self-government units which are at the same time economic, financial, cultural, health, traffic and scientific centres of development of wider surroundings which have populations of </a:t>
            </a:r>
            <a:r>
              <a:rPr b="1" dirty="0" smtClean="0"/>
              <a:t>more than 35,000 inhabitants</a:t>
            </a:r>
            <a:r>
              <a:rPr dirty="0" smtClean="0"/>
              <a:t> </a:t>
            </a:r>
          </a:p>
          <a:p>
            <a:pPr>
              <a:spcBef>
                <a:spcPts val="1200"/>
              </a:spcBef>
              <a:buClr>
                <a:schemeClr val="accent6"/>
              </a:buClr>
              <a:buSzPct val="100000"/>
              <a:buFont typeface="Wingdings" pitchFamily="2" charset="2"/>
              <a:buChar char="v"/>
              <a:defRPr/>
            </a:pPr>
            <a:r>
              <a:rPr dirty="0" smtClean="0"/>
              <a:t>The </a:t>
            </a:r>
            <a:r>
              <a:rPr lang="en-GB" dirty="0" smtClean="0"/>
              <a:t>self-government</a:t>
            </a:r>
            <a:r>
              <a:rPr dirty="0" smtClean="0"/>
              <a:t> </a:t>
            </a:r>
            <a:r>
              <a:rPr lang="hr-HR" dirty="0" err="1" smtClean="0"/>
              <a:t>jurisdiction</a:t>
            </a:r>
            <a:r>
              <a:rPr dirty="0" smtClean="0"/>
              <a:t> </a:t>
            </a:r>
            <a:r>
              <a:rPr dirty="0" smtClean="0"/>
              <a:t>of </a:t>
            </a:r>
            <a:r>
              <a:rPr b="1" dirty="0" smtClean="0"/>
              <a:t>large towns</a:t>
            </a:r>
            <a:r>
              <a:rPr dirty="0" smtClean="0"/>
              <a:t>, as well as of </a:t>
            </a:r>
            <a:r>
              <a:rPr b="1" dirty="0" smtClean="0"/>
              <a:t>county seats</a:t>
            </a:r>
            <a:r>
              <a:rPr dirty="0" smtClean="0"/>
              <a:t>, includes not only activities of local significance performed by the abovementioned towns and municipalities, but also </a:t>
            </a:r>
            <a:r>
              <a:rPr lang="hr-HR" dirty="0" err="1" smtClean="0"/>
              <a:t>activities</a:t>
            </a:r>
            <a:r>
              <a:rPr dirty="0" smtClean="0"/>
              <a:t> </a:t>
            </a:r>
            <a:r>
              <a:rPr dirty="0" smtClean="0"/>
              <a:t>related to:</a:t>
            </a:r>
            <a:r>
              <a:rPr lang="vi-VN" sz="2400" dirty="0">
                <a:latin typeface="Arial" panose="020B0604020202020204" pitchFamily="34" charset="0"/>
              </a:rPr>
              <a:t> </a:t>
            </a:r>
          </a:p>
          <a:p>
            <a:pPr marL="399600" indent="0">
              <a:spcBef>
                <a:spcPts val="0"/>
              </a:spcBef>
              <a:buClr>
                <a:schemeClr val="accent6"/>
              </a:buClr>
              <a:buSzPct val="100000"/>
              <a:buNone/>
              <a:defRPr/>
            </a:pPr>
            <a:r>
              <a:rPr dirty="0" smtClean="0"/>
              <a:t>- public road maintenance,</a:t>
            </a:r>
          </a:p>
          <a:p>
            <a:pPr marL="400050" lvl="1" indent="0">
              <a:spcBef>
                <a:spcPts val="0"/>
              </a:spcBef>
              <a:buClr>
                <a:schemeClr val="accent6"/>
              </a:buClr>
              <a:buSzPct val="100000"/>
              <a:buNone/>
              <a:defRPr/>
            </a:pPr>
            <a:r>
              <a:rPr lang="vi-VN" sz="2200" dirty="0" smtClean="0">
                <a:latin typeface="Arial" panose="020B0604020202020204" pitchFamily="34" charset="0"/>
              </a:rPr>
              <a:t>- </a:t>
            </a:r>
            <a:r>
              <a:rPr lang="vi-VN" sz="1800" dirty="0" smtClean="0">
                <a:latin typeface="Arial" panose="020B0604020202020204" pitchFamily="34" charset="0"/>
              </a:rPr>
              <a:t>issuing of construction and location permits, other documents related to construction and execution of spatial planning documents</a:t>
            </a:r>
            <a:endParaRPr lang="en-GB" sz="1800" dirty="0">
              <a:latin typeface="Arial" panose="020B0604020202020204" pitchFamily="34" charset="0"/>
              <a:cs typeface="Arial" panose="020B0604020202020204" pitchFamily="34" charset="0"/>
            </a:endParaRPr>
          </a:p>
        </p:txBody>
      </p:sp>
      <p:sp>
        <p:nvSpPr>
          <p:cNvPr id="2" name="Rezervirano mjesto broja slajda 1"/>
          <p:cNvSpPr>
            <a:spLocks noGrp="1"/>
          </p:cNvSpPr>
          <p:nvPr>
            <p:ph type="sldNum" sz="quarter" idx="10"/>
          </p:nvPr>
        </p:nvSpPr>
        <p:spPr/>
        <p:txBody>
          <a:bodyPr/>
          <a:lstStyle/>
          <a:p>
            <a:pPr>
              <a:defRPr/>
            </a:pPr>
            <a:fld id="{CA0885DA-E98B-4056-BBE9-9AB50426C0FD}" type="slidenum">
              <a:rPr lang="en-US" smtClean="0"/>
              <a:pPr>
                <a:defRPr/>
              </a:pPr>
              <a:t>9</a:t>
            </a:fld>
            <a:endParaRPr lang="en-GB"/>
          </a:p>
        </p:txBody>
      </p:sp>
    </p:spTree>
    <p:extLst>
      <p:ext uri="{BB962C8B-B14F-4D97-AF65-F5344CB8AC3E}">
        <p14:creationId xmlns:p14="http://schemas.microsoft.com/office/powerpoint/2010/main" val="3901123048"/>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66"/>
      </a:dk1>
      <a:lt1>
        <a:srgbClr val="FFFFFF"/>
      </a:lt1>
      <a:dk2>
        <a:srgbClr val="000066"/>
      </a:dk2>
      <a:lt2>
        <a:srgbClr val="DDDDDD"/>
      </a:lt2>
      <a:accent1>
        <a:srgbClr val="BC0327"/>
      </a:accent1>
      <a:accent2>
        <a:srgbClr val="10A5E1"/>
      </a:accent2>
      <a:accent3>
        <a:srgbClr val="FFFFFF"/>
      </a:accent3>
      <a:accent4>
        <a:srgbClr val="000056"/>
      </a:accent4>
      <a:accent5>
        <a:srgbClr val="DAAAAC"/>
      </a:accent5>
      <a:accent6>
        <a:srgbClr val="0D95CC"/>
      </a:accent6>
      <a:hlink>
        <a:srgbClr val="F8E530"/>
      </a:hlink>
      <a:folHlink>
        <a:srgbClr val="47E210"/>
      </a:folHlink>
    </a:clrScheme>
    <a:fontScheme name="Default Design">
      <a:majorFont>
        <a:latin typeface="Frutiger 55 Roman"/>
        <a:ea typeface=""/>
        <a:cs typeface=""/>
      </a:majorFont>
      <a:minorFont>
        <a:latin typeface="Frutiger 55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hr-HR"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hr-HR"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9918</TotalTime>
  <Words>3160</Words>
  <Application>Microsoft Office PowerPoint</Application>
  <PresentationFormat>On-screen Show (4:3)</PresentationFormat>
  <Paragraphs>751</Paragraphs>
  <Slides>29</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Presentation</vt:lpstr>
      <vt:lpstr>PowerPoint Presentation</vt:lpstr>
      <vt:lpstr>Presentation overview</vt:lpstr>
      <vt:lpstr>Structure of the Republic of Croatia</vt:lpstr>
      <vt:lpstr>Local government in the Republic of Croatia</vt:lpstr>
      <vt:lpstr>Counties on the territory of Croatia </vt:lpstr>
      <vt:lpstr>Borders of the Split-Dalmatia County</vt:lpstr>
      <vt:lpstr>Self-government jurisdiction of an LRSGU </vt:lpstr>
      <vt:lpstr>Self-government jurisdiction of municipalities and towns </vt:lpstr>
      <vt:lpstr>The self-government jurisdiction of large towns and county seats </vt:lpstr>
      <vt:lpstr>Self-government jurisdiction of counties  </vt:lpstr>
      <vt:lpstr>LRSGU in the public funding system in the Republic of Croatia</vt:lpstr>
      <vt:lpstr>PowerPoint Presentation</vt:lpstr>
      <vt:lpstr>Common taxes LRSGU </vt:lpstr>
      <vt:lpstr>Income tax—distribution</vt:lpstr>
      <vt:lpstr>LRSGU income structure in 2014</vt:lpstr>
      <vt:lpstr>LRSGU tax income structure in 2014</vt:lpstr>
      <vt:lpstr>Budgeting process at the local and the regional level</vt:lpstr>
      <vt:lpstr>Budgeting process at the local and the regional level</vt:lpstr>
      <vt:lpstr>Transparency principles at the LRSGU level</vt:lpstr>
      <vt:lpstr>Budget guidebook for citizens</vt:lpstr>
      <vt:lpstr>Budget transparency</vt:lpstr>
      <vt:lpstr>Budget transparency (2)</vt:lpstr>
      <vt:lpstr>Budget transparency (3)</vt:lpstr>
      <vt:lpstr>Why is LRSGU transparency so important?</vt:lpstr>
      <vt:lpstr>Published on the web pages of the Ministry of Finance</vt:lpstr>
      <vt:lpstr>PowerPoint Presentation</vt:lpstr>
      <vt:lpstr>PowerPoint Presentation</vt:lpstr>
      <vt:lpstr>Published on web pages</vt:lpstr>
      <vt:lpstr>PowerPoint Presentation</vt:lpstr>
    </vt:vector>
  </TitlesOfParts>
  <Company>APIS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Primjena novog Zakona o lokalnim izborima</dc:title>
  <dc:creator>apisit</dc:creator>
  <cp:lastModifiedBy>Martina Stadnik</cp:lastModifiedBy>
  <cp:revision>1185</cp:revision>
  <cp:lastPrinted>2015-09-04T13:37:25Z</cp:lastPrinted>
  <dcterms:created xsi:type="dcterms:W3CDTF">2013-04-05T08:40:20Z</dcterms:created>
  <dcterms:modified xsi:type="dcterms:W3CDTF">2015-12-11T12:24:04Z</dcterms:modified>
</cp:coreProperties>
</file>