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96" r:id="rId4"/>
    <p:sldId id="258" r:id="rId5"/>
    <p:sldId id="287" r:id="rId6"/>
    <p:sldId id="288" r:id="rId7"/>
    <p:sldId id="297" r:id="rId8"/>
    <p:sldId id="298" r:id="rId9"/>
    <p:sldId id="299" r:id="rId10"/>
    <p:sldId id="268" r:id="rId11"/>
    <p:sldId id="289" r:id="rId12"/>
    <p:sldId id="290" r:id="rId13"/>
    <p:sldId id="291" r:id="rId14"/>
    <p:sldId id="295" r:id="rId15"/>
  </p:sldIdLst>
  <p:sldSz cx="9144000" cy="6858000" type="screen4x3"/>
  <p:notesSz cx="67691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>
        <p:scale>
          <a:sx n="73" d="100"/>
          <a:sy n="73" d="100"/>
        </p:scale>
        <p:origin x="-188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vi-VN" smtClean="0"/>
              <a:t>MInisterul Finanțelor - Direcția generală Trezoreria de Stat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FDDF64-B1F9-44A8-8BB9-7F835D6FE8F2}" type="datetimeFigureOut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1F748-AFC5-4636-8548-C70297C91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1409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vi-VN" smtClean="0"/>
              <a:t>MInisterul Finanțelor - Direcția generală Trezoreria de Stat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927430-DE9D-44FB-BECB-39265B28A89D}" type="datetimeFigureOut">
              <a:rPr lang="en-US"/>
              <a:pPr>
                <a:defRPr/>
              </a:pPr>
              <a:t>5/5/2016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61C8F0-CBF9-40EE-81C5-BD1D5D802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8717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MInisterul Finanțelor - Direcția generală Trezoreria de Stat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E1B06-06EC-49D9-9614-0551D80BCA14}" type="datetime1">
              <a:rPr lang="ro-RO" smtClean="0"/>
              <a:pPr>
                <a:defRPr/>
              </a:pPr>
              <a:t>05.05.2016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560D-DF65-48AE-A79C-6F013D07A869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0385C-20BB-4314-8788-4D82FBC2F0A5}" type="datetime1">
              <a:rPr lang="ro-RO" smtClean="0"/>
              <a:pPr>
                <a:defRPr/>
              </a:pPr>
              <a:t>05.05.2016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34549-0A4A-434B-BED3-DE2B591B6C50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A229A-DF2F-43FD-8EC0-5EA6E04288DB}" type="datetime1">
              <a:rPr lang="ro-RO" smtClean="0"/>
              <a:pPr>
                <a:defRPr/>
              </a:pPr>
              <a:t>05.05.2016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D0B9A-3255-4A7D-93D7-3EDFD66158B1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C614-859B-41D1-98DF-CA59112E532E}" type="datetime1">
              <a:rPr lang="ro-RO" smtClean="0"/>
              <a:pPr>
                <a:defRPr/>
              </a:pPr>
              <a:t>05.05.2016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660DB-46DC-478E-8742-6116E6CD4181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77CAE-E02A-47B4-95C5-E5D416FE48F6}" type="datetime1">
              <a:rPr lang="ro-RO" smtClean="0"/>
              <a:pPr>
                <a:defRPr/>
              </a:pPr>
              <a:t>05.05.2016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4BF51-3E30-4E13-BEB2-952E671AFD0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59E6-EF97-4F1A-A2AE-EF540BECC6FC}" type="datetime1">
              <a:rPr lang="ro-RO" smtClean="0"/>
              <a:pPr>
                <a:defRPr/>
              </a:pPr>
              <a:t>05.05.2016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1C6B-AD12-46BC-B9B9-B4BEA466D197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6EE20-539D-4505-BE46-F8B5264C97C5}" type="datetime1">
              <a:rPr lang="ro-RO" smtClean="0"/>
              <a:pPr>
                <a:defRPr/>
              </a:pPr>
              <a:t>05.05.2016</a:t>
            </a:fld>
            <a:endParaRPr lang="ro-R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A0CB4-29D1-49A8-B0C0-BA1918C9C3A8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B7B8-1585-4E52-B19C-BCA33F209B1B}" type="datetime1">
              <a:rPr lang="ro-RO" smtClean="0"/>
              <a:pPr>
                <a:defRPr/>
              </a:pPr>
              <a:t>05.05.2016</a:t>
            </a:fld>
            <a:endParaRPr lang="ro-R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641A0-7DD8-4816-819D-A3B2D600288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8BF1-9ECB-4728-8625-2EB82B1B3E53}" type="datetime1">
              <a:rPr lang="ro-RO" smtClean="0"/>
              <a:pPr>
                <a:defRPr/>
              </a:pPr>
              <a:t>05.05.2016</a:t>
            </a:fld>
            <a:endParaRPr lang="ro-R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5548-1F64-4F2A-AEC9-849B933F846F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F2099-04E9-4FC6-9122-EB49178DD911}" type="datetime1">
              <a:rPr lang="ro-RO" smtClean="0"/>
              <a:pPr>
                <a:defRPr/>
              </a:pPr>
              <a:t>05.05.2016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6AC5-7FCB-4810-8F32-EF55EC02C8DB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o-RO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96A20-61C3-4680-888A-AA548321920D}" type="datetime1">
              <a:rPr lang="ro-RO" smtClean="0"/>
              <a:pPr>
                <a:defRPr/>
              </a:pPr>
              <a:t>05.05.2016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E9041-BB33-492C-8BF7-6C66D0517A8C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8FB2F7-1DAB-4BFF-BB97-D301C1831BF2}" type="datetime1">
              <a:rPr lang="ro-RO" smtClean="0"/>
              <a:pPr>
                <a:defRPr/>
              </a:pPr>
              <a:t>05.05.2016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A45D66-D3B8-4299-A522-9FBB349C4CB1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43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600200" y="4214818"/>
            <a:ext cx="75438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Методология исполнения бюджета</a:t>
            </a:r>
            <a:r>
              <a:rPr lang="ru-RU" sz="3200" i="1" dirty="0" smtClean="0"/>
              <a:t> Бюджетная классификация</a:t>
            </a:r>
            <a:endParaRPr lang="en-US" sz="3200" i="1" dirty="0" smtClean="0"/>
          </a:p>
          <a:p>
            <a:pPr algn="ctr">
              <a:spcAft>
                <a:spcPts val="0"/>
              </a:spcAft>
            </a:pPr>
            <a:r>
              <a:rPr lang="ru-RU" sz="3200" i="1" dirty="0" smtClean="0"/>
              <a:t>и План счетов в бюджетном секторе</a:t>
            </a:r>
            <a:endParaRPr lang="en-US" sz="3200" i="1" dirty="0" smtClean="0"/>
          </a:p>
          <a:p>
            <a:pPr algn="ctr">
              <a:spcAft>
                <a:spcPts val="0"/>
              </a:spcAft>
            </a:pPr>
            <a:r>
              <a:rPr lang="ru-RU" sz="2000" i="1" dirty="0" smtClean="0"/>
              <a:t>Пленарное Заседание Казначейского Сообщества</a:t>
            </a:r>
          </a:p>
          <a:p>
            <a:pPr algn="ctr">
              <a:spcAft>
                <a:spcPts val="0"/>
              </a:spcAft>
            </a:pPr>
            <a:r>
              <a:rPr lang="ru-RU" sz="2000" i="1" dirty="0" smtClean="0"/>
              <a:t>1-3 июня 2016 г. Кишинэу, Молдова</a:t>
            </a:r>
            <a:endParaRPr lang="en-US" sz="2000" i="1" dirty="0" smtClean="0"/>
          </a:p>
          <a:p>
            <a:pPr algn="ctr">
              <a:spcAft>
                <a:spcPts val="0"/>
              </a:spcAft>
            </a:pPr>
            <a:endParaRPr lang="ro-MO" sz="3200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Century Gothic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 </a:t>
            </a:r>
          </a:p>
        </p:txBody>
      </p:sp>
      <p:pic>
        <p:nvPicPr>
          <p:cNvPr id="2054" name="Picture 9" descr="C:\Documents and Settings\UMAR\My Documents\My Pictures\429909-x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0"/>
            <a:ext cx="752432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F:\Graphic Cab\Logo &amp; Ico\Icon's\dot png\Interne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562600"/>
            <a:ext cx="1019175" cy="101917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9560D-DF65-48AE-A79C-6F013D07A869}" type="slidenum">
              <a:rPr lang="ro-RO" smtClean="0"/>
              <a:pPr>
                <a:defRPr/>
              </a:pPr>
              <a:t>1</a:t>
            </a:fld>
            <a:endParaRPr lang="ro-RO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ru-RU" sz="4000" b="1" dirty="0" smtClean="0"/>
              <a:t>Управление обязательствами</a:t>
            </a:r>
            <a:r>
              <a:rPr lang="vi-VN" sz="4000" b="1" dirty="0" smtClean="0"/>
              <a:t/>
            </a:r>
            <a:br>
              <a:rPr lang="vi-VN" sz="4000" b="1" dirty="0" smtClean="0"/>
            </a:br>
            <a:r>
              <a:rPr lang="vi-VN" sz="4000" b="1" dirty="0" smtClean="0"/>
              <a:t> 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57158" y="1214422"/>
            <a:ext cx="84296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b="1" dirty="0" smtClean="0"/>
              <a:t>Бюджетные учреждения ответственны за принятие, оплату, учет обязательств и отчетность по ним в соответствии с законодательством</a:t>
            </a:r>
          </a:p>
          <a:p>
            <a:pPr indent="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b="1" dirty="0" smtClean="0"/>
              <a:t>Принятие обязательств бюджетными учреждениями разрешается лишь в целях и в пределах бюджетных ассигнований.</a:t>
            </a:r>
          </a:p>
          <a:p>
            <a:pPr indent="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b="1" dirty="0" smtClean="0"/>
              <a:t>В пределах расходов, прогнозируемых на эти цели на соответствующие годы, разрешается принятие долговременных, на период до трех лет, обязательств по объектам капитальных вложений. </a:t>
            </a:r>
          </a:p>
          <a:p>
            <a:pPr indent="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b="1" dirty="0" smtClean="0"/>
              <a:t>Бюджетные учреждения обязаны пересматривать договорные отношения с поставщиками товаров и услуг и сокращать расходы, если в течение бюджетного года бюджетные ассигнования уменьшились в результате уточнения бюджета.</a:t>
            </a:r>
            <a:endParaRPr lang="en-US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660DB-46DC-478E-8742-6116E6CD4181}" type="slidenum">
              <a:rPr lang="ro-RO" smtClean="0"/>
              <a:pPr>
                <a:defRPr/>
              </a:pPr>
              <a:t>10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800" b="1" u="sng" dirty="0" smtClean="0"/>
              <a:t>Ответственность</a:t>
            </a:r>
            <a:r>
              <a:rPr lang="ru-RU" sz="2800" b="1" dirty="0" smtClean="0"/>
              <a:t> за заключение договоров, исполнение и порядок проведения государственных закупок возложена на </a:t>
            </a:r>
            <a:r>
              <a:rPr lang="ru-RU" sz="2800" b="1" u="sng" dirty="0" smtClean="0"/>
              <a:t>бюджетные учреждения</a:t>
            </a:r>
          </a:p>
          <a:p>
            <a:pPr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800" b="1" u="sng" dirty="0" smtClean="0"/>
              <a:t>Договора</a:t>
            </a:r>
            <a:r>
              <a:rPr lang="ru-RU" sz="2800" b="1" dirty="0" smtClean="0"/>
              <a:t> бюджетных учреждений </a:t>
            </a:r>
            <a:r>
              <a:rPr lang="ru-RU" sz="2800" b="1" u="sng" dirty="0" smtClean="0"/>
              <a:t>регистрируются</a:t>
            </a:r>
            <a:r>
              <a:rPr lang="ru-RU" sz="2800" b="1" dirty="0" smtClean="0"/>
              <a:t> в обслуживающих территориальных казначействах в обязятельном порядке</a:t>
            </a:r>
          </a:p>
          <a:p>
            <a:pPr algn="just">
              <a:spcAft>
                <a:spcPts val="2400"/>
              </a:spcAft>
              <a:buFont typeface="Wingdings" pitchFamily="2" charset="2"/>
              <a:buChar char="Ø"/>
            </a:pPr>
            <a:endParaRPr lang="en-US" sz="2800" b="1" u="sng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ru-RU" sz="4000" b="1" dirty="0" smtClean="0"/>
              <a:t>Управление обязательствами</a:t>
            </a:r>
            <a:r>
              <a:rPr lang="vi-VN" sz="4000" b="1" dirty="0" smtClean="0"/>
              <a:t/>
            </a:r>
            <a:br>
              <a:rPr lang="vi-VN" sz="4000" b="1" dirty="0" smtClean="0"/>
            </a:br>
            <a:r>
              <a:rPr lang="vi-VN" sz="4000" b="1" dirty="0" smtClean="0"/>
              <a:t> 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660DB-46DC-478E-8742-6116E6CD4181}" type="slidenum">
              <a:rPr lang="ro-RO" smtClean="0"/>
              <a:pPr>
                <a:defRPr/>
              </a:pPr>
              <a:t>11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/>
              <a:t>Главное управление Государственного Казначейства и территориальные казначейства проводят проверку платежных поручений на предмет соответствия бюджетной классификации и обязательств, которые приняло бюджетное учреждение. 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/>
              <a:t>При осуществлении платежей бюджетное учреждение представляет при необходимости по требованию казначейства подтверждающие документы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ru-RU" sz="4000" b="1" dirty="0" smtClean="0"/>
              <a:t>Управление обязательствами</a:t>
            </a:r>
            <a:r>
              <a:rPr lang="vi-VN" sz="4000" b="1" dirty="0" smtClean="0"/>
              <a:t/>
            </a:r>
            <a:br>
              <a:rPr lang="vi-VN" sz="4000" b="1" dirty="0" smtClean="0"/>
            </a:br>
            <a:r>
              <a:rPr lang="vi-VN" sz="4000" b="1" dirty="0" smtClean="0"/>
              <a:t> 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660DB-46DC-478E-8742-6116E6CD4181}" type="slidenum">
              <a:rPr lang="ro-RO" smtClean="0"/>
              <a:pPr>
                <a:defRPr/>
              </a:pPr>
              <a:t>12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1143000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Предоставление платежных документов в  к</a:t>
            </a:r>
            <a:r>
              <a:rPr lang="ru-RU" sz="3600" b="1" dirty="0" smtClean="0"/>
              <a:t>азначейство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62013" lvl="0" indent="-862013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u="sng" dirty="0" smtClean="0"/>
              <a:t>с 2015 г.</a:t>
            </a:r>
            <a:r>
              <a:rPr lang="ru-RU" b="1" dirty="0" smtClean="0"/>
              <a:t>    </a:t>
            </a:r>
            <a:r>
              <a:rPr lang="ru-RU" b="1" dirty="0" smtClean="0">
                <a:latin typeface="Times New Roman"/>
                <a:cs typeface="Times New Roman"/>
              </a:rPr>
              <a:t>→     </a:t>
            </a:r>
            <a:r>
              <a:rPr lang="ru-RU" b="1" dirty="0" smtClean="0"/>
              <a:t>в электронном виде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-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модуль ,,Учреждение-Казначейство” (передача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платежных документов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в электронном виде)</a:t>
            </a:r>
          </a:p>
          <a:p>
            <a:pPr>
              <a:buNone/>
            </a:pPr>
            <a:r>
              <a:rPr lang="ru-RU" b="1" dirty="0" smtClean="0"/>
              <a:t>		на бумаге </a:t>
            </a:r>
            <a:r>
              <a:rPr lang="ro-RO" dirty="0" smtClean="0"/>
              <a:t>:</a:t>
            </a:r>
          </a:p>
          <a:p>
            <a:pPr>
              <a:buNone/>
            </a:pPr>
            <a:r>
              <a:rPr lang="ro-RO" dirty="0" smtClean="0"/>
              <a:t>          </a:t>
            </a:r>
            <a:r>
              <a:rPr lang="ru-RU" dirty="0" smtClean="0"/>
              <a:t>договоры</a:t>
            </a:r>
          </a:p>
          <a:p>
            <a:pPr indent="571500">
              <a:buNone/>
            </a:pPr>
            <a:r>
              <a:rPr lang="ru-RU" dirty="0" smtClean="0"/>
              <a:t>подтверждающие документы </a:t>
            </a:r>
            <a:r>
              <a:rPr lang="ru-RU" sz="1600" i="1" dirty="0" smtClean="0"/>
              <a:t>(при необходимости)</a:t>
            </a:r>
          </a:p>
          <a:p>
            <a:pPr indent="571500">
              <a:buNone/>
            </a:pPr>
            <a:r>
              <a:rPr lang="ru-RU" dirty="0" smtClean="0"/>
              <a:t>доверенность на получение наличности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660DB-46DC-478E-8742-6116E6CD4181}" type="slidenum">
              <a:rPr lang="ro-RO" smtClean="0"/>
              <a:pPr>
                <a:defRPr/>
              </a:pPr>
              <a:t>13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marL="857250" indent="-857250" algn="ctr">
              <a:buNone/>
            </a:pPr>
            <a:endParaRPr lang="en-US" sz="4400" b="1" dirty="0" smtClean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Century Gothic" pitchFamily="34" charset="0"/>
            </a:endParaRPr>
          </a:p>
          <a:p>
            <a:pPr marL="857250" indent="-857250" algn="ctr">
              <a:buNone/>
            </a:pPr>
            <a:endParaRPr lang="en-US" sz="4400" b="1" dirty="0" smtClean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Century Gothic" pitchFamily="34" charset="0"/>
            </a:endParaRPr>
          </a:p>
          <a:p>
            <a:pPr marL="857250" indent="-857250" algn="ctr">
              <a:buNone/>
            </a:pPr>
            <a:r>
              <a:rPr lang="ru-RU" sz="4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Методология </a:t>
            </a:r>
            <a:endParaRPr lang="en-US" sz="4400" b="1" dirty="0" smtClean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Century Gothic" pitchFamily="34" charset="0"/>
            </a:endParaRPr>
          </a:p>
          <a:p>
            <a:pPr marL="857250" indent="-857250" algn="ctr">
              <a:buNone/>
            </a:pPr>
            <a:r>
              <a:rPr lang="ru-RU" sz="4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исполнения бюджета</a:t>
            </a:r>
            <a:endParaRPr lang="ru-RU" sz="2800" b="1" dirty="0" smtClean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Century Gothic" pitchFamily="34" charset="0"/>
            </a:endParaRPr>
          </a:p>
          <a:p>
            <a:pPr marL="857250" indent="-857250" algn="ctr">
              <a:buNone/>
            </a:pPr>
            <a:endParaRPr lang="ru-RU" sz="2800" b="1" dirty="0" smtClean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660DB-46DC-478E-8742-6116E6CD4181}" type="slidenum">
              <a:rPr lang="ro-RO" smtClean="0"/>
              <a:pPr>
                <a:defRPr/>
              </a:pPr>
              <a:t>2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14290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Century Gothic" pitchFamily="34" charset="0"/>
              </a:rPr>
              <a:t>Законодательная и нормативная база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0000" endA="300" endPos="50000" dist="60007" dir="5400000" sy="-100000" algn="bl" rotWithShape="0"/>
              </a:effectLst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1214422"/>
            <a:ext cx="838200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574675" algn="just"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Стратегия развития менеджмента публичных финансов на 2013-2020 годы</a:t>
            </a:r>
          </a:p>
          <a:p>
            <a:pPr lvl="0" indent="574675" algn="just"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Закон о публичных финансах и бюджетно-налоговой ответственности № 181  от  25.07.2014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lvl="0" indent="574675" algn="just"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Закон о местных публичных финансах № 397-XV  от  16.10.2003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 indent="574675" algn="just"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Годовой закон о бюджете;</a:t>
            </a:r>
          </a:p>
          <a:p>
            <a:pPr lvl="0" indent="574675" algn="just"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Методологические нормы кассового исполнения бюджетов, составляющих национальный публичный бюджет, через казначейскую систему Министерства Финансов (п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риказ № 215  от  28.12.2015)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9560D-DF65-48AE-A79C-6F013D07A869}" type="slidenum">
              <a:rPr lang="ro-RO" smtClean="0"/>
              <a:pPr>
                <a:defRPr/>
              </a:pPr>
              <a:t>3</a:t>
            </a:fld>
            <a:endParaRPr lang="ro-RO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1428736"/>
            <a:ext cx="835824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4813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000" b="1" dirty="0" smtClean="0"/>
              <a:t>Сбор доходов и других поступлений, утвержденных в бюджетах–компонентах национального публичного бюджета, обеспечивается администраторами доходов (Налоговая служба, Таможенная служба)</a:t>
            </a:r>
          </a:p>
          <a:p>
            <a:pPr indent="404813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000" b="1" dirty="0" smtClean="0"/>
              <a:t>В случае, когда законодательством не предусмотрен орган, ответственный за администрирование некоторых бюджетных поступлений, Министерство Финансов назначает администраторов соответствующих доходов бюджета</a:t>
            </a:r>
          </a:p>
          <a:p>
            <a:pPr indent="404813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000" b="1" dirty="0" smtClean="0"/>
              <a:t>Все платежи, начисленные, но не перечисленные в бюджеты–компоненты национального публичного бюджета до даты закрытия бюджетного года, поступают на счет соответствующих бюджетов в следующем году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785918" y="357166"/>
            <a:ext cx="5366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Бюджетные поступления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45548-1F64-4F2A-AEC9-849B933F846F}" type="slidenum">
              <a:rPr lang="ro-RO" smtClean="0"/>
              <a:pPr>
                <a:defRPr/>
              </a:pPr>
              <a:t>4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857233"/>
            <a:ext cx="835824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/>
              <a:t>Зачисление и учет платежей в компоненты Национального Публичного Бюджета</a:t>
            </a:r>
            <a:r>
              <a:rPr lang="en-US" sz="2400" dirty="0" smtClean="0"/>
              <a:t> </a:t>
            </a:r>
            <a:r>
              <a:rPr lang="en-US" sz="2400" dirty="0" err="1" smtClean="0"/>
              <a:t>обеспеч</a:t>
            </a:r>
            <a:r>
              <a:rPr lang="ru-RU" sz="2400" dirty="0" smtClean="0"/>
              <a:t>ив</a:t>
            </a:r>
            <a:r>
              <a:rPr lang="en-US" sz="2400" dirty="0" err="1" smtClean="0"/>
              <a:t>аетс</a:t>
            </a:r>
            <a:r>
              <a:rPr lang="ru-RU" sz="2400" dirty="0" smtClean="0"/>
              <a:t>я посредством казначейской системы МФ</a:t>
            </a:r>
            <a:endParaRPr lang="ro-RO" sz="2400" dirty="0" smtClean="0"/>
          </a:p>
          <a:p>
            <a:pPr indent="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/>
              <a:t>МФ заключает договора c коммерческими банками и ГП “Почта Молдовы” о зачислении платежей в бюджет                (</a:t>
            </a:r>
            <a:r>
              <a:rPr lang="ru-RU" sz="2000" dirty="0" smtClean="0"/>
              <a:t>физические лица, сборщики налогов, налоговые служащие</a:t>
            </a:r>
            <a:r>
              <a:rPr lang="ru-RU" sz="2400" dirty="0" smtClean="0"/>
              <a:t>)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2400" dirty="0" smtClean="0"/>
              <a:t>Доходы бюджетов, составляющих Национальный Публичный Бюджет, систематизируются на основе </a:t>
            </a:r>
            <a:r>
              <a:rPr lang="ru-RU" sz="2400" u="sng" dirty="0" smtClean="0"/>
              <a:t>экономической классификации</a:t>
            </a:r>
            <a:endParaRPr lang="ro-RO" sz="2400" u="sng" dirty="0" smtClean="0"/>
          </a:p>
          <a:p>
            <a:pPr indent="457200">
              <a:buFont typeface="Wingdings" pitchFamily="2" charset="2"/>
              <a:buChar char="Ø"/>
            </a:pPr>
            <a:endParaRPr lang="ru-RU" sz="800" dirty="0" smtClean="0"/>
          </a:p>
          <a:p>
            <a:pPr indent="457200" algn="just">
              <a:buFont typeface="Wingdings" pitchFamily="2" charset="2"/>
              <a:buChar char="Ø"/>
            </a:pPr>
            <a:r>
              <a:rPr lang="ru-RU" sz="2400" dirty="0" smtClean="0"/>
              <a:t>Доходы собираемые бюджетными учреждениями (специальные средства)  поступают в соответствующий бюджет 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2400" dirty="0" smtClean="0"/>
              <a:t>В целях зачисления доходов в бюджет, Главное управление Государственного Казначейства ведет </a:t>
            </a:r>
            <a:r>
              <a:rPr lang="ru-RU" sz="2400" u="sng" dirty="0" smtClean="0"/>
              <a:t>Реестр кодов IBAN</a:t>
            </a:r>
          </a:p>
          <a:p>
            <a:pPr indent="457200" algn="just">
              <a:buFont typeface="Wingdings" pitchFamily="2" charset="2"/>
              <a:buChar char="Ø"/>
            </a:pPr>
            <a:endParaRPr lang="en-US" sz="2400" u="sng" dirty="0"/>
          </a:p>
        </p:txBody>
      </p:sp>
      <p:sp>
        <p:nvSpPr>
          <p:cNvPr id="3" name="Rectangle 2"/>
          <p:cNvSpPr/>
          <p:nvPr/>
        </p:nvSpPr>
        <p:spPr>
          <a:xfrm>
            <a:off x="2285984" y="214290"/>
            <a:ext cx="4147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Доходы бюджета</a:t>
            </a:r>
            <a:endParaRPr lang="en-US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45548-1F64-4F2A-AEC9-849B933F846F}" type="slidenum">
              <a:rPr lang="ro-RO" smtClean="0"/>
              <a:pPr>
                <a:defRPr/>
              </a:pPr>
              <a:t>5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2910" y="1785926"/>
            <a:ext cx="77867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 1 января 2016 г.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Финансов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обеспечивает генерирование кодов IBAN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Калькулятор IBAN на сайте МФ: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код Экономической классификации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 район в котором находится плательщик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 код местности плательщика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4000504"/>
            <a:ext cx="8143932" cy="1716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spcBef>
                <a:spcPts val="600"/>
              </a:spcBef>
            </a:pPr>
            <a:r>
              <a:rPr lang="ru-RU" sz="2400" b="1" i="1" dirty="0" smtClean="0">
                <a:solidFill>
                  <a:srgbClr val="002A6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Типы структур кодов IBAN</a:t>
            </a:r>
          </a:p>
          <a:p>
            <a:pPr indent="228600">
              <a:lnSpc>
                <a:spcPct val="114000"/>
              </a:lnSpc>
              <a:spcBef>
                <a:spcPts val="1200"/>
              </a:spcBef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код  IBAN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типа ”G”	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общие доходы</a:t>
            </a:r>
          </a:p>
          <a:p>
            <a:pPr indent="228600">
              <a:lnSpc>
                <a:spcPct val="114000"/>
              </a:lnSpc>
              <a:spcBef>
                <a:spcPts val="1200"/>
              </a:spcBef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код  IBAN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типа ”P”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межбюджетные трансферты и доходы  	собираемые бюджетными учреждениями (спец.средства)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472" y="71435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Порядок зачисления и учета платежей в национальный публичный бюджет посредством казначейской системы Министерства Финансов   </a:t>
            </a:r>
            <a:r>
              <a:rPr lang="ru-RU" b="1" dirty="0" smtClean="0">
                <a:latin typeface="Times New Roman"/>
                <a:cs typeface="Times New Roman"/>
              </a:rPr>
              <a:t>→    </a:t>
            </a:r>
            <a:r>
              <a:rPr lang="ru-RU" sz="1600" b="1" dirty="0" smtClean="0"/>
              <a:t>ежегодный п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риказ</a:t>
            </a:r>
            <a:r>
              <a:rPr lang="ru-RU" sz="1600" b="1" dirty="0" smtClean="0"/>
              <a:t> МФ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45548-1F64-4F2A-AEC9-849B933F846F}" type="slidenum">
              <a:rPr lang="ro-RO" smtClean="0"/>
              <a:pPr>
                <a:defRPr/>
              </a:pPr>
              <a:t>6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14282" y="714356"/>
            <a:ext cx="868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>
              <a:spcBef>
                <a:spcPts val="600"/>
              </a:spcBef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Структура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кода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IBAN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типа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”G”,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используемого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для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общих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доходов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910" y="1571612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SzPct val="100000"/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MD XX TR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571612"/>
            <a:ext cx="51085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3116"/>
            <a:ext cx="282733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143116"/>
            <a:ext cx="500066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714480" y="2571744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НБМ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00760" y="2571744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ГК</a:t>
            </a:r>
            <a:endParaRPr lang="en-US" dirty="0"/>
          </a:p>
        </p:txBody>
      </p:sp>
      <p:sp useBgFill="1">
        <p:nvSpPr>
          <p:cNvPr id="9" name="Подзаголовок 1"/>
          <p:cNvSpPr txBox="1">
            <a:spLocks/>
          </p:cNvSpPr>
          <p:nvPr/>
        </p:nvSpPr>
        <p:spPr>
          <a:xfrm>
            <a:off x="0" y="3000372"/>
            <a:ext cx="8915400" cy="3429000"/>
          </a:xfrm>
          <a:prstGeom prst="rect">
            <a:avLst/>
          </a:prstGeom>
        </p:spPr>
        <p:txBody>
          <a:bodyPr/>
          <a:lstStyle/>
          <a:p>
            <a:pPr marL="34290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A6C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”MD”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– код Республики Молдова;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A6C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”XX”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– контрольная цифра;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A6C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”TR”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– код, идентифицирующий код банка;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114000"/>
              </a:lnSpc>
              <a:spcBef>
                <a:spcPts val="400"/>
              </a:spcBef>
              <a:spcAft>
                <a:spcPct val="0"/>
              </a:spcAft>
              <a:buClr>
                <a:srgbClr val="002A6C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Calibri" pitchFamily="34" charset="0"/>
                <a:cs typeface="Times New Roman" pitchFamily="18" charset="0"/>
              </a:rPr>
              <a:t>”G”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itchFamily="34" charset="0"/>
                <a:cs typeface="Times New Roman" pitchFamily="18" charset="0"/>
              </a:rPr>
              <a:t>–код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itchFamily="34" charset="0"/>
                <a:cs typeface="Times New Roman" pitchFamily="18" charset="0"/>
              </a:rPr>
              <a:t>обозначающий структурный тип казначейского счета, включенного в 	     IBAN;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114000"/>
              </a:lnSpc>
              <a:spcBef>
                <a:spcPts val="400"/>
              </a:spcBef>
              <a:spcAft>
                <a:spcPct val="0"/>
              </a:spcAft>
              <a:buClr>
                <a:srgbClr val="002A6C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Calibri" pitchFamily="34" charset="0"/>
                <a:cs typeface="Times New Roman" pitchFamily="18" charset="0"/>
              </a:rPr>
              <a:t>”AAA”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itchFamily="34" charset="0"/>
                <a:cs typeface="Times New Roman" pitchFamily="18" charset="0"/>
              </a:rPr>
              <a:t>–код обозначающий информацию о банковском счете;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114000"/>
              </a:lnSpc>
              <a:spcBef>
                <a:spcPts val="400"/>
              </a:spcBef>
              <a:spcAft>
                <a:spcPct val="0"/>
              </a:spcAft>
              <a:buClr>
                <a:srgbClr val="002A6C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Calibri" pitchFamily="34" charset="0"/>
                <a:cs typeface="Times New Roman" pitchFamily="18" charset="0"/>
              </a:rPr>
              <a:t>”EEEEEE”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itchFamily="34" charset="0"/>
                <a:cs typeface="Times New Roman" pitchFamily="18" charset="0"/>
              </a:rPr>
              <a:t>–код плана счетов (экономическая классификация);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114000"/>
              </a:lnSpc>
              <a:spcBef>
                <a:spcPts val="400"/>
              </a:spcBef>
              <a:spcAft>
                <a:spcPct val="0"/>
              </a:spcAft>
              <a:buClr>
                <a:srgbClr val="002A6C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Calibri" pitchFamily="34" charset="0"/>
                <a:cs typeface="Times New Roman" pitchFamily="18" charset="0"/>
              </a:rPr>
              <a:t>”LLLL”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itchFamily="34" charset="0"/>
                <a:cs typeface="Times New Roman" pitchFamily="18" charset="0"/>
              </a:rPr>
              <a:t>–код местности;</a:t>
            </a:r>
          </a:p>
          <a:p>
            <a:pPr marL="342900" lvl="0" indent="228600" algn="just">
              <a:lnSpc>
                <a:spcPct val="114000"/>
              </a:lnSpc>
              <a:spcBef>
                <a:spcPts val="400"/>
              </a:spcBef>
              <a:buClr>
                <a:srgbClr val="002A6C"/>
              </a:buClr>
              <a:buFont typeface="Wingdings" pitchFamily="2" charset="2"/>
              <a:buChar char="§"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Calibri" pitchFamily="34" charset="0"/>
                <a:cs typeface="Times New Roman" pitchFamily="18" charset="0"/>
              </a:rPr>
              <a:t>”0000”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itchFamily="34" charset="0"/>
                <a:cs typeface="Times New Roman" pitchFamily="18" charset="0"/>
              </a:rPr>
              <a:t>– ”нули” 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itchFamily="34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для заполнения кода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IBAN  до необходимых 24 знаков)</a:t>
            </a:r>
            <a:r>
              <a:rPr lang="ru-RU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342900" marR="0" lvl="0" indent="228600" algn="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45548-1F64-4F2A-AEC9-849B933F846F}" type="slidenum">
              <a:rPr lang="ro-RO" smtClean="0"/>
              <a:pPr>
                <a:defRPr/>
              </a:pPr>
              <a:t>7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596" y="357166"/>
            <a:ext cx="8429684" cy="1039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14000"/>
              </a:lnSpc>
              <a:spcBef>
                <a:spcPts val="1200"/>
              </a:spcBef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Структура кода IBAN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типа ”P”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используемого для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межбюджетных трансфертов,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зачисления доходов бюджетных учреждений (спец.средства), а также для осуществления платежей</a:t>
            </a:r>
            <a:r>
              <a:rPr lang="ru-RU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1571612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SzPct val="100000"/>
              <a:defRPr/>
            </a:pPr>
            <a:r>
              <a:rPr lang="en-US" sz="1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MD XX </a:t>
            </a:r>
            <a:r>
              <a:rPr lang="en-US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endParaRPr lang="en-US" sz="1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43306" y="1571612"/>
            <a:ext cx="4953000" cy="457200"/>
          </a:xfrm>
          <a:prstGeom prst="rect">
            <a:avLst/>
          </a:prstGeom>
          <a:solidFill>
            <a:srgbClr val="FFFFFF"/>
          </a:solidFill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13"/>
              </a:spcAft>
            </a:pPr>
            <a:r>
              <a:rPr lang="en-US" sz="1600" b="1" i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 AAA EEEEEE A IIIII AA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282733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214554"/>
            <a:ext cx="500066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8" name="Подзаголовок 1"/>
          <p:cNvSpPr txBox="1">
            <a:spLocks/>
          </p:cNvSpPr>
          <p:nvPr/>
        </p:nvSpPr>
        <p:spPr>
          <a:xfrm>
            <a:off x="0" y="2643182"/>
            <a:ext cx="8924925" cy="3638550"/>
          </a:xfrm>
          <a:prstGeom prst="rect">
            <a:avLst/>
          </a:prstGeom>
        </p:spPr>
        <p:txBody>
          <a:bodyPr/>
          <a:lstStyle/>
          <a:p>
            <a:pPr marL="342900" marR="0" lvl="0" indent="228600" algn="just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A6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228600" algn="just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A6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  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A6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НБМ                                                                  ГК</a:t>
            </a:r>
          </a:p>
          <a:p>
            <a:pPr marL="342900" marR="0" lvl="0" indent="228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”MD”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– код Республики Молдова;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”XX”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– контрольная цифра;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”TR” –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код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банка;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”P”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–код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обозначающий структурный тип казначейского счета, включенного в IBAN;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”AAA”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–код  обозначающий информацию о банковском счете;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”EEEEEE”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–код плана счетов (экономическая классификация);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”A”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–код текущего счета бюджетного учреждения, который содержит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информацию о комбинации следующих кодов бюджетной классификации: S1S2; ORG1; ORG2; F1-F3; P3 (если это проект);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”IIIII”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– цифровой код, обозначающий код ORG2</a:t>
            </a:r>
            <a:r>
              <a:rPr kumimoji="0" lang="ru-RU" sz="1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regular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или ORG2</a:t>
            </a:r>
            <a:r>
              <a:rPr kumimoji="0" lang="ru-RU" sz="1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AG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бюджетного учреждения согласно организационной классификации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Calibri" pitchFamily="34" charset="0"/>
              </a:rPr>
              <a:t>;</a:t>
            </a:r>
          </a:p>
          <a:p>
            <a:pPr marL="342900" marR="0" lvl="0" indent="228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”AA”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– буквенный код, обозначающий остальные коды бюджетной классификации, которые не содержатся в текущем счете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45548-1F64-4F2A-AEC9-849B933F846F}" type="slidenum">
              <a:rPr lang="ro-RO" smtClean="0"/>
              <a:pPr>
                <a:defRPr/>
              </a:pPr>
              <a:t>8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Расходы бюджета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1928826"/>
          </a:xfrm>
        </p:spPr>
        <p:txBody>
          <a:bodyPr/>
          <a:lstStyle/>
          <a:p>
            <a:pPr marL="457200" lvl="0" indent="-457200">
              <a:buClr>
                <a:srgbClr val="0070C0"/>
              </a:buClr>
              <a:buFont typeface="+mj-lt"/>
              <a:buAutoNum type="arabicPeriod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Безналичные расходы (перечисления)</a:t>
            </a:r>
          </a:p>
          <a:p>
            <a:pPr marL="52388" indent="-52388">
              <a:buClr>
                <a:srgbClr val="0070C0"/>
              </a:buClr>
              <a:buNone/>
              <a:defRPr/>
            </a:pP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Министерство Финансов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участник 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SAPI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2388" indent="-52388">
              <a:buClr>
                <a:srgbClr val="0070C0"/>
              </a:buClr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перечисления  </a:t>
            </a:r>
            <a:r>
              <a:rPr lang="ru-RU" sz="2400" b="1" dirty="0" smtClean="0">
                <a:latin typeface="Times New Roman"/>
                <a:cs typeface="Times New Roman"/>
              </a:rPr>
              <a:t>→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непосредственно получателю бюджетных   		         средств  без участия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коммерческих банков </a:t>
            </a:r>
          </a:p>
          <a:p>
            <a:pPr marL="52388" indent="404813">
              <a:buClr>
                <a:srgbClr val="0070C0"/>
              </a:buClr>
              <a:buAutoNum type="arabicPeriod" startAt="2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Платежи в иностраной валюте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(государственый долг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		проекты финансируемыми из внешних источников)</a:t>
            </a:r>
          </a:p>
          <a:p>
            <a:pPr marL="52388" indent="404813">
              <a:buClr>
                <a:srgbClr val="0070C0"/>
              </a:buClr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МФ – клиент Национального Банка Молдовы</a:t>
            </a:r>
            <a:endParaRPr lang="ro-RO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0070C0"/>
              </a:buClr>
              <a:buNone/>
            </a:pPr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Получение наличных денег и расходы БУ в иностранной валюте</a:t>
            </a:r>
          </a:p>
          <a:p>
            <a:pPr marL="457200" indent="-457200">
              <a:buClr>
                <a:srgbClr val="0070C0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коммерческий банк обслуживающий казначейскую систему МФ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00034" y="4357694"/>
            <a:ext cx="864396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defRPr/>
            </a:pPr>
            <a:r>
              <a:rPr lang="ro-RO" sz="3200" dirty="0" smtClean="0"/>
              <a:t>  </a:t>
            </a:r>
            <a:endParaRPr lang="en-US" sz="3200" dirty="0" smtClean="0"/>
          </a:p>
          <a:p>
            <a:pPr marL="342900" lvl="0" indent="-342900">
              <a:spcBef>
                <a:spcPct val="20000"/>
              </a:spcBef>
              <a:buClr>
                <a:srgbClr val="0070C0"/>
              </a:buClr>
              <a:defRPr/>
            </a:pPr>
            <a:endParaRPr lang="ru-RU" sz="4400" dirty="0" smtClean="0"/>
          </a:p>
          <a:p>
            <a:pPr marL="342900" lvl="0" indent="-342900">
              <a:spcBef>
                <a:spcPct val="20000"/>
              </a:spcBef>
              <a:buClr>
                <a:srgbClr val="0070C0"/>
              </a:buClr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660DB-46DC-478E-8742-6116E6CD4181}" type="slidenum">
              <a:rPr lang="ro-RO" smtClean="0"/>
              <a:pPr>
                <a:defRPr/>
              </a:pPr>
              <a:t>9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 Busines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5B16780-D2A6-4184-88E4-4A67362267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Teamwork Business Template</Template>
  <TotalTime>1350</TotalTime>
  <Words>605</Words>
  <Application>Microsoft Office PowerPoint</Application>
  <PresentationFormat>On-screen Show (4:3)</PresentationFormat>
  <Paragraphs>104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Teamwork Business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Расходы бюджета</vt:lpstr>
      <vt:lpstr>Управление обязательствами  </vt:lpstr>
      <vt:lpstr>Управление обязательствами  </vt:lpstr>
      <vt:lpstr>Управление обязательствами  </vt:lpstr>
      <vt:lpstr>Предоставление платежных документов в  казначейство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pc2</dc:creator>
  <cp:lastModifiedBy>Ion Chicu</cp:lastModifiedBy>
  <cp:revision>205</cp:revision>
  <dcterms:created xsi:type="dcterms:W3CDTF">2016-04-10T16:25:35Z</dcterms:created>
  <dcterms:modified xsi:type="dcterms:W3CDTF">2016-05-05T10:24:07Z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TC300060049990</vt:lpwstr>
  </property>
</Properties>
</file>