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8875-7B62-41EE-B324-22B4DD26BD8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C293-882F-4C59-9A19-345670544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1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E41E-8A39-4E5B-AE7A-6A13A6D495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9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1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6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3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BE64-83A3-4ACF-AEB3-13777A711F29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C248-18BF-461B-929F-AE62127EA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9427" y="3693337"/>
            <a:ext cx="609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Interaction with Vendors that Support the PFMS: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Experience of Kazakhstan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1994718" cy="1994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62" y="6135687"/>
            <a:ext cx="5589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Treasury Committee of the Ministry of Finance of the Republic of Kazakhstan ,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2016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www.kazyna.gov.kz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0453" y="8655966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128563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127285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AFTER</a:t>
            </a:r>
            <a:endParaRPr lang="ru-RU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857" y="1772235"/>
            <a:ext cx="385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Independent certification centers can be used.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177223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Mandatory use of registration certificates issued by the National Certification Center of the RK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855" y="2710080"/>
            <a:ext cx="3851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 Common Transport Medium for the government bodies (CTM GB) of the Republic of Kazakhstan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272866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Electronic communication is enabled by the CTM GB. The law prohibits integration of the CTM with the internet.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1835532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2773377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1844243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2800672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59532" y="1628219"/>
            <a:ext cx="83169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5536" y="376987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 single internet access gateway (SIAG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for the government bodies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0" y="377393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For information security purposes all government bodies must access internet via SIAG. Compliance is regularly monitored by the RK authorized body in information security.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3862208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499992" y="3862208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95536" y="501317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Own ordinance of the government body is sufficient for IS commissioning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5021004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Commissioning requires a certificate stating that information security standards of the RK are met, as well as a positive opinion after the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standard technical documentation has been evaluated and the RK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authorized body in information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security has tested the source code.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3528" y="5013176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499992" y="5109854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5400000">
            <a:off x="4238809" y="207794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4249173" y="3024559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5400000">
            <a:off x="4254997" y="4129794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5400000">
            <a:off x="4266872" y="534239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78"/>
          <p:cNvSpPr>
            <a:spLocks noChangeArrowheads="1"/>
          </p:cNvSpPr>
          <p:nvPr/>
        </p:nvSpPr>
        <p:spPr bwMode="auto">
          <a:xfrm>
            <a:off x="4641866" y="1118929"/>
            <a:ext cx="4502133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en-US" altLang="ru-RU" sz="1200" b="1" dirty="0" smtClean="0">
                <a:solidFill>
                  <a:srgbClr val="5B9BD5"/>
                </a:solidFill>
                <a:ea typeface="Calibri" pitchFamily="34" charset="0"/>
              </a:rPr>
              <a:t>GOVERNMENT BODY (GB)</a:t>
            </a:r>
            <a:endParaRPr lang="ru-RU" altLang="ru-RU" sz="1200" b="1" dirty="0">
              <a:solidFill>
                <a:srgbClr val="5B9BD5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GB architecture approval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Initiating service development</a:t>
            </a:r>
            <a:r>
              <a:rPr lang="ru-RU" altLang="ru-RU" sz="1200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Service procurement</a:t>
            </a:r>
            <a:r>
              <a:rPr lang="ru-RU" altLang="ru-RU" sz="1200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ru-RU" altLang="ru-RU" sz="8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en-US" altLang="ru-RU" sz="1200" b="1" dirty="0" smtClean="0">
                <a:solidFill>
                  <a:srgbClr val="70AD47"/>
                </a:solidFill>
                <a:ea typeface="Calibri" pitchFamily="34" charset="0"/>
              </a:rPr>
              <a:t>AUTHORIZED BODY</a:t>
            </a:r>
            <a:endParaRPr lang="ru-RU" altLang="ru-RU" sz="12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ICT policy implementation monitoring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Develop and approve methodology for the GB’s IT service model</a:t>
            </a:r>
            <a:r>
              <a:rPr lang="ru-RU" altLang="ru-RU" sz="1200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ru-RU" altLang="ru-RU" sz="12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en-US" altLang="ru-RU" sz="1200" b="1" dirty="0" smtClean="0">
                <a:solidFill>
                  <a:srgbClr val="70AD47"/>
                </a:solidFill>
                <a:ea typeface="Calibri" pitchFamily="34" charset="0"/>
              </a:rPr>
              <a:t>SERVICE INTEGRATOR</a:t>
            </a:r>
            <a:endParaRPr lang="ru-RU" altLang="ru-RU" sz="12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GB architecture development and support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Attracts service providers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Manages the project to develop ICT service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en-US" altLang="ru-RU" sz="1200" b="1" dirty="0" smtClean="0">
                <a:solidFill>
                  <a:srgbClr val="70AD47"/>
                </a:solidFill>
                <a:ea typeface="Calibri" pitchFamily="34" charset="0"/>
              </a:rPr>
              <a:t>OPERATOR</a:t>
            </a:r>
            <a:r>
              <a:rPr lang="ru-RU" altLang="ru-RU" sz="1200" b="1" dirty="0" smtClean="0">
                <a:solidFill>
                  <a:srgbClr val="70AD47"/>
                </a:solidFill>
                <a:ea typeface="Calibri" pitchFamily="34" charset="0"/>
              </a:rPr>
              <a:t> </a:t>
            </a:r>
            <a:endParaRPr lang="en-US" altLang="ru-RU" sz="1200" b="1" u="sng" dirty="0">
              <a:solidFill>
                <a:srgbClr val="5B9BD5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Provides secure and agile ICT infrastructure for the GB (including communication channels)</a:t>
            </a:r>
            <a:r>
              <a:rPr lang="ru-RU" altLang="ru-RU" sz="1200" dirty="0" smtClean="0">
                <a:solidFill>
                  <a:srgbClr val="000000"/>
                </a:solidFill>
                <a:ea typeface="Calibri" pitchFamily="34" charset="0"/>
              </a:rPr>
              <a:t>  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Ensures data integrity and security 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Provides quality services to GB</a:t>
            </a:r>
          </a:p>
          <a:p>
            <a:pPr marL="0" lvl="1">
              <a:lnSpc>
                <a:spcPts val="1500"/>
              </a:lnSpc>
              <a:buClr>
                <a:schemeClr val="tx1"/>
              </a:buClr>
            </a:pPr>
            <a:endParaRPr lang="en-US" altLang="ru-RU" sz="1200" b="1" dirty="0">
              <a:solidFill>
                <a:srgbClr val="000000"/>
              </a:solidFill>
              <a:ea typeface="Calibri" pitchFamily="34" charset="0"/>
            </a:endParaRPr>
          </a:p>
          <a:p>
            <a:pPr marL="0" lvl="1">
              <a:lnSpc>
                <a:spcPts val="1500"/>
              </a:lnSpc>
              <a:buClr>
                <a:schemeClr val="tx1"/>
              </a:buClr>
            </a:pPr>
            <a:r>
              <a:rPr lang="en-US" altLang="ru-RU" sz="1200" b="1" dirty="0" smtClean="0">
                <a:solidFill>
                  <a:srgbClr val="70AD47"/>
                </a:solidFill>
                <a:ea typeface="Calibri" pitchFamily="34" charset="0"/>
              </a:rPr>
              <a:t>NSE “STS”</a:t>
            </a:r>
            <a:endParaRPr lang="en-US" altLang="ru-RU" sz="1200" b="1" dirty="0">
              <a:solidFill>
                <a:srgbClr val="70AD47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Testing service products for information security 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Monitoring of the Operator’s information security infrastructure</a:t>
            </a:r>
            <a:endParaRPr lang="en-US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ru-RU" sz="16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None/>
            </a:pPr>
            <a:r>
              <a:rPr lang="en-US" altLang="ru-RU" sz="1200" b="1" dirty="0" smtClean="0">
                <a:solidFill>
                  <a:srgbClr val="70AD47"/>
                </a:solidFill>
                <a:ea typeface="Calibri" pitchFamily="34" charset="0"/>
              </a:rPr>
              <a:t>VENDORS</a:t>
            </a:r>
            <a:endParaRPr lang="ru-RU" altLang="ru-RU" sz="1200" b="1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Service development and delivery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  <a:p>
            <a:pPr marL="176213" lvl="1" indent="-176213">
              <a:lnSpc>
                <a:spcPts val="15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ru-RU" sz="1200" dirty="0" smtClean="0">
                <a:solidFill>
                  <a:srgbClr val="000000"/>
                </a:solidFill>
                <a:ea typeface="Calibri" pitchFamily="34" charset="0"/>
              </a:rPr>
              <a:t>Services leased to the Operator</a:t>
            </a:r>
            <a:endParaRPr lang="ru-RU" altLang="ru-RU" sz="1200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08362" y="187325"/>
            <a:ext cx="8927277" cy="349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СЕРВИСНАЯ МОДЕЛЬ ИНФОРМАТИЗАЦИИ</a:t>
            </a:r>
            <a:endParaRPr lang="ru-RU" altLang="ru-RU" sz="2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>
            <a:off x="4847666" y="1988840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847666" y="2924944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47666" y="3861048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70301" y="5033226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57291" y="5805264"/>
            <a:ext cx="4187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0" name="AutoShape 2" descr="Image result for герб казахстан"/>
          <p:cNvSpPr>
            <a:spLocks noChangeAspect="1" noChangeArrowheads="1"/>
          </p:cNvSpPr>
          <p:nvPr/>
        </p:nvSpPr>
        <p:spPr bwMode="auto">
          <a:xfrm>
            <a:off x="117887" y="-144463"/>
            <a:ext cx="22863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1517" y="1988840"/>
            <a:ext cx="4193868" cy="4122918"/>
            <a:chOff x="-114501" y="907137"/>
            <a:chExt cx="5427911" cy="5866174"/>
          </a:xfrm>
        </p:grpSpPr>
        <p:sp>
          <p:nvSpPr>
            <p:cNvPr id="8198" name="TextBox 42"/>
            <p:cNvSpPr txBox="1">
              <a:spLocks noChangeArrowheads="1"/>
            </p:cNvSpPr>
            <p:nvPr/>
          </p:nvSpPr>
          <p:spPr bwMode="auto">
            <a:xfrm flipH="1">
              <a:off x="1595646" y="4360863"/>
              <a:ext cx="1727820" cy="48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600" dirty="0" smtClean="0">
                  <a:solidFill>
                    <a:srgbClr val="5B9BD5"/>
                  </a:solidFill>
                </a:rPr>
                <a:t>GB</a:t>
              </a:r>
              <a:endParaRPr lang="ru-RU" altLang="ru-RU" sz="1600" dirty="0">
                <a:solidFill>
                  <a:srgbClr val="5B9BD5"/>
                </a:solidFill>
              </a:endParaRPr>
            </a:p>
          </p:txBody>
        </p:sp>
        <p:sp>
          <p:nvSpPr>
            <p:cNvPr id="8199" name="TextBox 44"/>
            <p:cNvSpPr txBox="1">
              <a:spLocks noChangeArrowheads="1"/>
            </p:cNvSpPr>
            <p:nvPr/>
          </p:nvSpPr>
          <p:spPr bwMode="auto">
            <a:xfrm flipH="1">
              <a:off x="50410" y="3823056"/>
              <a:ext cx="1216181" cy="71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US" altLang="ru-RU" sz="1400" dirty="0" smtClean="0">
                  <a:solidFill>
                    <a:srgbClr val="00B050"/>
                  </a:solidFill>
                </a:rPr>
                <a:t>Service </a:t>
              </a:r>
            </a:p>
            <a:p>
              <a:pPr algn="ctr" eaLnBrk="1" hangingPunct="1">
                <a:lnSpc>
                  <a:spcPts val="1600"/>
                </a:lnSpc>
              </a:pPr>
              <a:r>
                <a:rPr lang="en-US" altLang="ru-RU" sz="1400" dirty="0" smtClean="0">
                  <a:solidFill>
                    <a:srgbClr val="00B050"/>
                  </a:solidFill>
                </a:rPr>
                <a:t>integrator</a:t>
              </a:r>
              <a:endParaRPr lang="ru-RU" altLang="ru-RU" sz="1400" dirty="0">
                <a:solidFill>
                  <a:srgbClr val="00B050"/>
                </a:solidFill>
              </a:endParaRPr>
            </a:p>
          </p:txBody>
        </p:sp>
        <p:grpSp>
          <p:nvGrpSpPr>
            <p:cNvPr id="8200" name="Группа 7"/>
            <p:cNvGrpSpPr>
              <a:grpSpLocks/>
            </p:cNvGrpSpPr>
            <p:nvPr/>
          </p:nvGrpSpPr>
          <p:grpSpPr bwMode="auto">
            <a:xfrm flipH="1">
              <a:off x="678741" y="5394321"/>
              <a:ext cx="799014" cy="828677"/>
              <a:chOff x="4563918" y="5268168"/>
              <a:chExt cx="1157706" cy="820671"/>
            </a:xfrm>
          </p:grpSpPr>
          <p:pic>
            <p:nvPicPr>
              <p:cNvPr id="8230" name="Picture 39" descr="G:\! WORK\For prezentations\CD &amp; DVD\box_softwar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918" y="5268168"/>
                <a:ext cx="756031" cy="756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1" name="Picture 36" descr="G:\! WORK\For prezentations\peoples\seller_25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992" y="5301207"/>
                <a:ext cx="787632" cy="787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1" name="Группа 15"/>
            <p:cNvGrpSpPr>
              <a:grpSpLocks/>
            </p:cNvGrpSpPr>
            <p:nvPr/>
          </p:nvGrpSpPr>
          <p:grpSpPr bwMode="auto">
            <a:xfrm flipH="1">
              <a:off x="3925030" y="3192460"/>
              <a:ext cx="1388380" cy="1038297"/>
              <a:chOff x="7391072" y="3460070"/>
              <a:chExt cx="1528299" cy="1128977"/>
            </a:xfrm>
          </p:grpSpPr>
          <p:sp>
            <p:nvSpPr>
              <p:cNvPr id="8228" name="TextBox 45"/>
              <p:cNvSpPr txBox="1">
                <a:spLocks noChangeArrowheads="1"/>
              </p:cNvSpPr>
              <p:nvPr/>
            </p:nvSpPr>
            <p:spPr bwMode="auto">
              <a:xfrm>
                <a:off x="7391072" y="4112890"/>
                <a:ext cx="1528299" cy="476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1400" dirty="0" smtClean="0">
                    <a:solidFill>
                      <a:srgbClr val="00B050"/>
                    </a:solidFill>
                  </a:rPr>
                  <a:t>NSE</a:t>
                </a:r>
                <a:r>
                  <a:rPr lang="kk-KZ" altLang="ru-RU" sz="1400" dirty="0" smtClean="0">
                    <a:solidFill>
                      <a:srgbClr val="00B050"/>
                    </a:solidFill>
                  </a:rPr>
                  <a:t> “</a:t>
                </a:r>
                <a:r>
                  <a:rPr lang="en-US" altLang="ru-RU" sz="1400" dirty="0" smtClean="0">
                    <a:solidFill>
                      <a:srgbClr val="00B050"/>
                    </a:solidFill>
                  </a:rPr>
                  <a:t>STS</a:t>
                </a:r>
                <a:r>
                  <a:rPr lang="kk-KZ" altLang="ru-RU" sz="1400" dirty="0" smtClean="0">
                    <a:solidFill>
                      <a:srgbClr val="00B050"/>
                    </a:solidFill>
                  </a:rPr>
                  <a:t>”</a:t>
                </a:r>
                <a:endParaRPr lang="ru-RU" altLang="ru-RU" sz="14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229" name="Picture 2" descr="F:\biz\For prezentations\shield_64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6995" y="3460070"/>
                <a:ext cx="689010" cy="68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2" name="TextBox 37"/>
            <p:cNvSpPr txBox="1">
              <a:spLocks noChangeArrowheads="1"/>
            </p:cNvSpPr>
            <p:nvPr/>
          </p:nvSpPr>
          <p:spPr bwMode="auto">
            <a:xfrm flipH="1">
              <a:off x="1653186" y="1873523"/>
              <a:ext cx="1747300" cy="42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US" altLang="ru-RU" sz="1400" dirty="0" smtClean="0">
                  <a:solidFill>
                    <a:srgbClr val="00B050"/>
                  </a:solidFill>
                </a:rPr>
                <a:t>Authorized GB</a:t>
              </a:r>
              <a:endParaRPr lang="kk-KZ" altLang="ru-RU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176" name="Прямая со стрелкой 175"/>
            <p:cNvCxnSpPr>
              <a:cxnSpLocks/>
            </p:cNvCxnSpPr>
            <p:nvPr/>
          </p:nvCxnSpPr>
          <p:spPr>
            <a:xfrm flipH="1">
              <a:off x="1211023" y="4498978"/>
              <a:ext cx="610873" cy="739774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>
              <a:cxnSpLocks/>
            </p:cNvCxnSpPr>
            <p:nvPr/>
          </p:nvCxnSpPr>
          <p:spPr>
            <a:xfrm flipH="1">
              <a:off x="724268" y="3565526"/>
              <a:ext cx="1000238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>
              <a:cxnSpLocks/>
            </p:cNvCxnSpPr>
            <p:nvPr/>
          </p:nvCxnSpPr>
          <p:spPr>
            <a:xfrm flipH="1">
              <a:off x="3276503" y="3565526"/>
              <a:ext cx="1082419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 стрелкой 284"/>
            <p:cNvCxnSpPr>
              <a:cxnSpLocks/>
            </p:cNvCxnSpPr>
            <p:nvPr/>
          </p:nvCxnSpPr>
          <p:spPr>
            <a:xfrm flipV="1">
              <a:off x="2447051" y="2249490"/>
              <a:ext cx="8331" cy="771524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7" name="TextBox 46"/>
            <p:cNvSpPr txBox="1">
              <a:spLocks noChangeArrowheads="1"/>
            </p:cNvSpPr>
            <p:nvPr/>
          </p:nvSpPr>
          <p:spPr bwMode="auto">
            <a:xfrm flipH="1">
              <a:off x="3422106" y="6349998"/>
              <a:ext cx="1151866" cy="42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US" altLang="ru-RU" sz="1400" dirty="0" smtClean="0">
                  <a:solidFill>
                    <a:srgbClr val="00B050"/>
                  </a:solidFill>
                </a:rPr>
                <a:t>Operator</a:t>
              </a:r>
              <a:endParaRPr lang="ru-RU" altLang="ru-RU" sz="1400" dirty="0">
                <a:solidFill>
                  <a:srgbClr val="00B050"/>
                </a:solidFill>
              </a:endParaRPr>
            </a:p>
          </p:txBody>
        </p:sp>
        <p:grpSp>
          <p:nvGrpSpPr>
            <p:cNvPr id="8208" name="Группа 6"/>
            <p:cNvGrpSpPr>
              <a:grpSpLocks/>
            </p:cNvGrpSpPr>
            <p:nvPr/>
          </p:nvGrpSpPr>
          <p:grpSpPr bwMode="auto">
            <a:xfrm flipH="1">
              <a:off x="3581864" y="5578474"/>
              <a:ext cx="791870" cy="733422"/>
              <a:chOff x="3291579" y="4950318"/>
              <a:chExt cx="1152276" cy="826669"/>
            </a:xfrm>
          </p:grpSpPr>
          <p:pic>
            <p:nvPicPr>
              <p:cNvPr id="8226" name="Picture 38" descr="G:\! WORK\For prezentations\Technics\comp\10_4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579" y="4950318"/>
                <a:ext cx="697507" cy="697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7" name="Picture 36" descr="G:\! WORK\For prezentations\peoples\seller_25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6225" y="4989354"/>
                <a:ext cx="787630" cy="787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3" name="Прямая со стрелкой 292"/>
            <p:cNvCxnSpPr>
              <a:cxnSpLocks/>
            </p:cNvCxnSpPr>
            <p:nvPr/>
          </p:nvCxnSpPr>
          <p:spPr>
            <a:xfrm flipH="1" flipV="1">
              <a:off x="2916218" y="4491040"/>
              <a:ext cx="840690" cy="1020761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TextBox 47"/>
            <p:cNvSpPr txBox="1">
              <a:spLocks noChangeArrowheads="1"/>
            </p:cNvSpPr>
            <p:nvPr/>
          </p:nvSpPr>
          <p:spPr bwMode="auto">
            <a:xfrm flipH="1">
              <a:off x="564563" y="6240739"/>
              <a:ext cx="1089293" cy="42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en-US" altLang="ru-RU" sz="1400" dirty="0" smtClean="0">
                  <a:solidFill>
                    <a:srgbClr val="00B050"/>
                  </a:solidFill>
                </a:rPr>
                <a:t>Vendors</a:t>
              </a:r>
              <a:endParaRPr lang="ru-RU" altLang="ru-RU" sz="1400" dirty="0">
                <a:solidFill>
                  <a:srgbClr val="00B050"/>
                </a:solidFill>
              </a:endParaRPr>
            </a:p>
          </p:txBody>
        </p:sp>
        <p:sp>
          <p:nvSpPr>
            <p:cNvPr id="8211" name="TextBox 44"/>
            <p:cNvSpPr txBox="1">
              <a:spLocks noChangeArrowheads="1"/>
            </p:cNvSpPr>
            <p:nvPr/>
          </p:nvSpPr>
          <p:spPr bwMode="auto">
            <a:xfrm>
              <a:off x="3508040" y="4772027"/>
              <a:ext cx="1727316" cy="5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Server infrastructure provision</a:t>
              </a:r>
              <a:endParaRPr lang="ru-RU" alt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8212" name="TextBox 47"/>
            <p:cNvSpPr txBox="1">
              <a:spLocks noChangeArrowheads="1"/>
            </p:cNvSpPr>
            <p:nvPr/>
          </p:nvSpPr>
          <p:spPr bwMode="auto">
            <a:xfrm>
              <a:off x="2572902" y="2331963"/>
              <a:ext cx="1674232" cy="78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Monitoring of IT policy implementation</a:t>
              </a:r>
              <a:endParaRPr lang="ru-RU" alt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8213" name="TextBox 48"/>
            <p:cNvSpPr txBox="1">
              <a:spLocks noChangeArrowheads="1"/>
            </p:cNvSpPr>
            <p:nvPr/>
          </p:nvSpPr>
          <p:spPr bwMode="auto">
            <a:xfrm>
              <a:off x="671500" y="2806401"/>
              <a:ext cx="1288423" cy="78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GB architecture development</a:t>
              </a:r>
              <a:endParaRPr lang="ru-RU" alt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8214" name="TextBox 49"/>
            <p:cNvSpPr txBox="1">
              <a:spLocks noChangeArrowheads="1"/>
            </p:cNvSpPr>
            <p:nvPr/>
          </p:nvSpPr>
          <p:spPr bwMode="auto">
            <a:xfrm>
              <a:off x="3271982" y="3021015"/>
              <a:ext cx="1321989" cy="5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IS compliance </a:t>
              </a:r>
            </a:p>
            <a:p>
              <a:pPr algn="ctr"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monitoring</a:t>
              </a:r>
              <a:endParaRPr lang="ru-RU" alt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8215" name="TextBox 53"/>
            <p:cNvSpPr txBox="1">
              <a:spLocks noChangeArrowheads="1"/>
            </p:cNvSpPr>
            <p:nvPr/>
          </p:nvSpPr>
          <p:spPr bwMode="auto">
            <a:xfrm>
              <a:off x="1579279" y="4786313"/>
              <a:ext cx="836513" cy="5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Service </a:t>
              </a:r>
            </a:p>
            <a:p>
              <a:pPr algn="ctr" eaLnBrk="1" hangingPunct="1"/>
              <a:r>
                <a:rPr lang="en-US" altLang="ru-RU" sz="1000" dirty="0" smtClean="0">
                  <a:solidFill>
                    <a:srgbClr val="000000"/>
                  </a:solidFill>
                </a:rPr>
                <a:t>design</a:t>
              </a:r>
              <a:endParaRPr lang="ru-RU" altLang="ru-RU" sz="1000" dirty="0">
                <a:solidFill>
                  <a:srgbClr val="000000"/>
                </a:solidFill>
              </a:endParaRPr>
            </a:p>
          </p:txBody>
        </p:sp>
        <p:pic>
          <p:nvPicPr>
            <p:cNvPr id="8221" name="Рисунок 43" descr="герб.jp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192" y="3200884"/>
              <a:ext cx="1040762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2" name="Группа 6"/>
            <p:cNvGrpSpPr>
              <a:grpSpLocks/>
            </p:cNvGrpSpPr>
            <p:nvPr/>
          </p:nvGrpSpPr>
          <p:grpSpPr bwMode="auto">
            <a:xfrm flipH="1">
              <a:off x="-114501" y="2971799"/>
              <a:ext cx="758214" cy="733422"/>
              <a:chOff x="3549140" y="4950318"/>
              <a:chExt cx="1104960" cy="826669"/>
            </a:xfrm>
          </p:grpSpPr>
          <p:pic>
            <p:nvPicPr>
              <p:cNvPr id="8224" name="Picture 38" descr="G:\! WORK\For prezentations\Technics\comp\10_4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140" y="4950318"/>
                <a:ext cx="697506" cy="697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5" name="Picture 36" descr="G:\! WORK\For prezentations\peoples\seller_25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469" y="4989354"/>
                <a:ext cx="787631" cy="787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23" name="Рисунок 144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987" y="907137"/>
              <a:ext cx="745465" cy="98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43" name="Прямоугольник 42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7887" y="1244293"/>
            <a:ext cx="459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IT service model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8396" y="655022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08362" y="187325"/>
            <a:ext cx="8927277" cy="349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СЕРВИСНАЯ МОДЕЛЬ ИНФОРМАТИЗАЦИИ</a:t>
            </a:r>
            <a:endParaRPr lang="ru-RU" altLang="ru-RU" sz="2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>
            <a:off x="432855" y="4149080"/>
            <a:ext cx="3851111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220" name="AutoShape 2" descr="Image result for герб казахстан"/>
          <p:cNvSpPr>
            <a:spLocks noChangeAspect="1" noChangeArrowheads="1"/>
          </p:cNvSpPr>
          <p:nvPr/>
        </p:nvSpPr>
        <p:spPr bwMode="auto">
          <a:xfrm>
            <a:off x="117887" y="-144463"/>
            <a:ext cx="22863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43" name="Прямоугольник 42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inistry of Finance of the Republic of Kazakhstan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7887" y="1124744"/>
            <a:ext cx="89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Service Development Model: Selection Criteria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8396" y="655022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1683" y="1888607"/>
            <a:ext cx="2509020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lvl="1" indent="-176213">
              <a:lnSpc>
                <a:spcPts val="1500"/>
              </a:lnSpc>
              <a:buClr>
                <a:prstClr val="black"/>
              </a:buClr>
            </a:pPr>
            <a:r>
              <a:rPr lang="en-US" altLang="ru-RU" sz="1200" b="1" dirty="0" smtClean="0">
                <a:solidFill>
                  <a:srgbClr val="70AD47"/>
                </a:solidFill>
                <a:ea typeface="Calibri" pitchFamily="34" charset="0"/>
              </a:rPr>
              <a:t>PUBLIC-PRIVATE PARTNERSHIP (PPP)</a:t>
            </a:r>
            <a:endParaRPr lang="ru-RU" altLang="ru-RU" sz="1200" b="1" dirty="0">
              <a:solidFill>
                <a:srgbClr val="70AD47"/>
              </a:solidFill>
              <a:ea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144" y="1888608"/>
            <a:ext cx="1776961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lvl="1" indent="-176213">
              <a:lnSpc>
                <a:spcPts val="1500"/>
              </a:lnSpc>
              <a:buClr>
                <a:prstClr val="black"/>
              </a:buClr>
            </a:pPr>
            <a:r>
              <a:rPr lang="en-US" altLang="ru-RU" sz="1200" b="1" dirty="0" smtClean="0">
                <a:solidFill>
                  <a:srgbClr val="5B9BD5"/>
                </a:solidFill>
                <a:ea typeface="Calibri" pitchFamily="34" charset="0"/>
              </a:rPr>
              <a:t>SERVICE SOFTWARE (SS)</a:t>
            </a:r>
            <a:endParaRPr lang="ru-RU" altLang="ru-RU" sz="1200" b="1" dirty="0">
              <a:solidFill>
                <a:srgbClr val="5B9BD5"/>
              </a:solidFill>
              <a:ea typeface="Calibri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84027" y="2165863"/>
            <a:ext cx="8342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2857" y="2710080"/>
            <a:ext cx="38511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Standard service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Software helps to automate standard (regulations reference book, standards reference book) and support (accounting, HR, asset management) functions and processes and is available “as is” off-the-shelf without any significant tweaking  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Unique service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Monetization scheme that benefits both IT company and the government is available 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Payback period under 3 years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Unique hardware is not needed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74654" y="2705535"/>
            <a:ext cx="3851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Major CAPEX with payback period of over 3 years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Laws or regulations are to be passed/amended for the project to be implemented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Developing software in partnership is more cost-effective for the government than direct public financing </a:t>
            </a:r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Expensive infrastructure project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789" y="5549170"/>
            <a:ext cx="89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Model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729" y="6063679"/>
            <a:ext cx="3880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IS processing information marked as “CLASSIFIED”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5729" y="6063679"/>
            <a:ext cx="3472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No monetization scheme that would benefit both IT company and the government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874653" y="3212976"/>
            <a:ext cx="385111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875051" y="3789040"/>
            <a:ext cx="385111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875051" y="4653136"/>
            <a:ext cx="385111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8110" y="2987660"/>
            <a:ext cx="14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057" y="6104329"/>
            <a:ext cx="538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Treasury Committee of the Ministry of Finance of the Republic of Kazakhstan ,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www.kazyna.gov.kz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6792"/>
            <a:ext cx="8276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IBRD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loan helped to finance a system based 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Oracle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off-the-shelf software. The system is intended to provide centralized cash services for the government budget of the Republic of Kazakhstan.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7892" y="188640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67892" y="414224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588" y="6093296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 rot="10800000" flipV="1">
            <a:off x="3059831" y="3818035"/>
            <a:ext cx="3312368" cy="11521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User\Desktop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22091"/>
            <a:ext cx="11020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User\Desktop\663px-Oracle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98" y="4257306"/>
            <a:ext cx="1271682" cy="1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User\Desktop\628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30" y="4536297"/>
            <a:ext cx="821339" cy="10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5" y="2996952"/>
            <a:ext cx="1109115" cy="11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092919"/>
            <a:ext cx="9145588" cy="50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979" y="1313473"/>
            <a:ext cx="457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Hewlett-Packard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servers, in particular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SuperDom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Itanium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processor and DA of XP series, were selected as hardware.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C:\Users\User\Desktop\hp_blue_rgb_150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8637"/>
            <a:ext cx="775172" cy="7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9024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588" y="6118696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104px-Itan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595659" cy="8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1520" y="1844825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2552702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277670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4011184"/>
            <a:ext cx="72008" cy="54470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19" y="4725145"/>
            <a:ext cx="72883" cy="792086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1844824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regional departments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2552702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188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district-level Treasury offices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4403" y="4726250"/>
            <a:ext cx="2344191" cy="790981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users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of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GB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/СКС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3528" y="4011184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serviced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GB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/СКС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3277670"/>
            <a:ext cx="2344191" cy="543600"/>
          </a:xfrm>
          <a:prstGeom prst="rect">
            <a:avLst/>
          </a:prstGeom>
          <a:solidFill>
            <a:srgbClr val="7CA1CE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Treasury staff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1588" y="6093296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399251" y="2625746"/>
            <a:ext cx="594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" descr="C:\Users\User\Desktop\karta-kz-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132856"/>
            <a:ext cx="6165621" cy="31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2" y="2478826"/>
            <a:ext cx="618582" cy="61858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7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684" y="2636912"/>
            <a:ext cx="630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Between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2004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2010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contracts for the support of the Treasury information system were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established through open tender under public procurement with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authorized Oracle partners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588" y="6093296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2708920"/>
            <a:ext cx="1973140" cy="1440160"/>
            <a:chOff x="2987824" y="4005064"/>
            <a:chExt cx="2512279" cy="2094361"/>
          </a:xfrm>
        </p:grpSpPr>
        <p:pic>
          <p:nvPicPr>
            <p:cNvPr id="9" name="Picture 2" descr="C:\Users\User\Desktop\Artwork_BluecurveLibrary_bluecurve-certifica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221088"/>
              <a:ext cx="2512279" cy="187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:\Users\User\Desktop\663px-Oracle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533" y="4005064"/>
              <a:ext cx="2031547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0674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Tender under public procurement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limitations and risks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3541" y="1919009"/>
            <a:ext cx="721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Time and labor costs to run tender procedures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43541" y="2276872"/>
            <a:ext cx="721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Unintended violation of law during the tender under public procurement because there may be excessive requirements to vendors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3541" y="2996952"/>
            <a:ext cx="721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Risk of corruption: in particular, possible collusion between vendor and client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541" y="3501008"/>
            <a:ext cx="721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Information security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impossible to mandate special screening by national security bodies of vendor’s staff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time_money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26789" cy="4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con_tw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" y="2348880"/>
            <a:ext cx="36004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5279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8" y="3005754"/>
            <a:ext cx="423246" cy="4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con_information_secur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" y="3564508"/>
            <a:ext cx="340691" cy="3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31057" y="4077072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Tender may result in a contract with unfair vendor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5724" y="4581128"/>
            <a:ext cx="765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Possible disruption of tender procedures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which may affect operational continuity of the Committee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pic>
        <p:nvPicPr>
          <p:cNvPr id="1026" name="Picture 2" descr="C:\Users\User\Desktop\1395229105_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1816"/>
            <a:ext cx="415404" cy="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Business-Continuity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1" y="4606529"/>
            <a:ext cx="406648" cy="4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29172" y="5139189"/>
            <a:ext cx="7650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RK legislation on public procurement did not allow to establish a contract with a single vendor to maintain quality: last year’s vendor would have gained experience in supportin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Treasury IS, and replacement might affect quality and speed of service provision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541" y="6093296"/>
            <a:ext cx="721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need to keep the quality and speed of service provision put the Treasury in a dependent position vis-à-vis its vendor.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GDM-Icon-Admin-Client-e13775678221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1" y="5270794"/>
            <a:ext cx="690896" cy="6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monitor-call-quality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9" y="6123132"/>
            <a:ext cx="392297" cy="3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>
            <a:endCxn id="20" idx="1"/>
          </p:cNvCxnSpPr>
          <p:nvPr/>
        </p:nvCxnSpPr>
        <p:spPr>
          <a:xfrm flipV="1">
            <a:off x="2817833" y="2554850"/>
            <a:ext cx="1106095" cy="3117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23928" y="2112747"/>
            <a:ext cx="3930816" cy="884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815169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Treasury Information System was included in to the list of National Information Systems approved by the Decree of the RK Government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Pursuant to the RK legislation, information resources included in the list must be supported by a Single Operator of 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E-Government ICT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infrastructure that is 100% state-owned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АО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National Information technologies”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892" y="249908"/>
            <a:ext cx="224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gtg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4488"/>
            <a:ext cx="1194512" cy="11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301955" y="2246816"/>
            <a:ext cx="3132080" cy="703073"/>
            <a:chOff x="2411760" y="1761545"/>
            <a:chExt cx="3132080" cy="703073"/>
          </a:xfrm>
        </p:grpSpPr>
        <p:pic>
          <p:nvPicPr>
            <p:cNvPr id="8" name="Picture 13" descr="C:\Users\User\Desktop\6282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761545"/>
              <a:ext cx="504056" cy="61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2993590" y="1818287"/>
              <a:ext cx="2550250" cy="646331"/>
              <a:chOff x="3005687" y="1906093"/>
              <a:chExt cx="2550250" cy="6463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005687" y="1906093"/>
                <a:ext cx="25502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Treasury Information</a:t>
                </a:r>
              </a:p>
              <a:p>
                <a:r>
                  <a:rPr lang="en-US" dirty="0" smtClean="0"/>
                  <a:t> System</a:t>
                </a:r>
                <a:endParaRPr lang="ru-RU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11574" y="209981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dirty="0"/>
              </a:p>
            </p:txBody>
          </p:sp>
        </p:grpSp>
      </p:grpSp>
      <p:pic>
        <p:nvPicPr>
          <p:cNvPr id="3075" name="Picture 3" descr="C:\Users\User\Desktop\Emblem_of_Kazakhsta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1" y="2060848"/>
            <a:ext cx="567627" cy="5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1588" y="6165304"/>
            <a:ext cx="9145588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28885" y="6361583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EC5E0"/>
                </a:solidFill>
                <a:latin typeface="Arial" pitchFamily="34" charset="0"/>
                <a:cs typeface="Arial" pitchFamily="34" charset="0"/>
              </a:rPr>
              <a:t>www.kazyna.gov.kz</a:t>
            </a:r>
            <a:endParaRPr lang="ru-RU" sz="1400" dirty="0">
              <a:solidFill>
                <a:srgbClr val="AEC5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36" y="126876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Measures taken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5536" y="126876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Contract with a Single Operator: advantages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549" y="2132856"/>
            <a:ext cx="7360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Single Operator staff are screened by the RK national security bodies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549" y="2706743"/>
            <a:ext cx="73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Single Operator poses as the E-Government integrator which has allowed efficient exchange of information with E-Government components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549" y="3498831"/>
            <a:ext cx="7360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Obtaining services through public procurement without applying provisions o the law “On Public Procurement” allows operationa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 continuity of the client since the support services are in essence a daily need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549" y="4290919"/>
            <a:ext cx="7360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Under the contract with the Single Operator enhancements are made that do not require changes in the software core.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 technical support schedule is also produced.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security-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6" y="2217266"/>
            <a:ext cx="347638" cy="3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e1fc16cb.logo_2010@2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1" y="2924944"/>
            <a:ext cx="610081" cy="1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con-returnpolicy-wdm-e14179634036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" y="3645024"/>
            <a:ext cx="352276" cy="2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too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6" y="4365104"/>
            <a:ext cx="347638" cy="3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15549" y="5070135"/>
            <a:ext cx="7360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 risk of corruption or establishing a contract with unfair vendor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566124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 case of emergencies with IT systems of the Treasury Committee the Single Operator has a cadre of skilled experts.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C:\Users\User\Desktop\15279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7" y="5157192"/>
            <a:ext cx="345413" cy="3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нак запрета 27"/>
          <p:cNvSpPr/>
          <p:nvPr/>
        </p:nvSpPr>
        <p:spPr>
          <a:xfrm>
            <a:off x="803076" y="5162636"/>
            <a:ext cx="328137" cy="326758"/>
          </a:xfrm>
          <a:prstGeom prst="noSmoking">
            <a:avLst>
              <a:gd name="adj" fmla="val 7788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6" name="Picture 6" descr="C:\Users\User\Desktop\contact-center-workforc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84991"/>
            <a:ext cx="378634" cy="3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892" y="249908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Treasury Committee</a:t>
            </a:r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67892" y="476940"/>
            <a:ext cx="609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Ministry of Finance of the Republic of Kazakhstan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124429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Changes in the RK legislation related to the procurement of services to ensure operational continuity of government bodies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4336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EFORE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4208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AFTER</a:t>
            </a:r>
            <a:endParaRPr lang="ru-RU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857" y="2920266"/>
            <a:ext cx="385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Government bodies set up and maintain server rooms infrastructure on their own.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2026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Single Operator deploys server equipment in a Government Server Center that meets the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TIER-3 standard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855" y="4000386"/>
            <a:ext cx="3851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Competitive procurement of  services to provide communication channels is done by the government body itself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01897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Contracts to provide communication channels for all government bodies are established by the authorized body of the RK in information technologies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2983563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063683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2992274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090978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5536" y="505583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 mandatory scanning of government bodies’ information resources for information security vulnerabilities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064244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RK authorized body in information security monthly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scans government bodies’ information resources for information security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vulnerabilities and monitors their mandatory elimination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5152514"/>
            <a:ext cx="72008" cy="6753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5152514"/>
            <a:ext cx="72008" cy="6753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9532" y="2776250"/>
            <a:ext cx="83169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 rot="5400000">
            <a:off x="4238809" y="323982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4249173" y="4310193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54997" y="5400065"/>
            <a:ext cx="206271" cy="17207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4644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1173</Words>
  <Application>Microsoft Office PowerPoint</Application>
  <PresentationFormat>On-screen Show (4:3)</PresentationFormat>
  <Paragraphs>155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СЕРВИСНАЯ МОДЕЛЬ ИНФОРМАТИЗАЦИИ</vt:lpstr>
      <vt:lpstr>СЕРВИСНАЯ МОДЕЛЬ ИНФОРМАТИЗАЦИИ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Andrei Nikolaevich Salnikov</cp:lastModifiedBy>
  <cp:revision>39</cp:revision>
  <dcterms:created xsi:type="dcterms:W3CDTF">2016-03-11T05:38:14Z</dcterms:created>
  <dcterms:modified xsi:type="dcterms:W3CDTF">2016-03-29T14:36:36Z</dcterms:modified>
</cp:coreProperties>
</file>