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91" r:id="rId4"/>
    <p:sldId id="292" r:id="rId5"/>
    <p:sldId id="293" r:id="rId6"/>
    <p:sldId id="294" r:id="rId7"/>
    <p:sldId id="258" r:id="rId8"/>
    <p:sldId id="281" r:id="rId9"/>
    <p:sldId id="284" r:id="rId10"/>
    <p:sldId id="290" r:id="rId11"/>
    <p:sldId id="295" r:id="rId12"/>
    <p:sldId id="287" r:id="rId13"/>
    <p:sldId id="273" r:id="rId14"/>
    <p:sldId id="274" r:id="rId15"/>
    <p:sldId id="275" r:id="rId16"/>
    <p:sldId id="261" r:id="rId17"/>
    <p:sldId id="265" r:id="rId18"/>
    <p:sldId id="267" r:id="rId19"/>
    <p:sldId id="296" r:id="rId20"/>
    <p:sldId id="297" r:id="rId21"/>
    <p:sldId id="299" r:id="rId22"/>
    <p:sldId id="298" r:id="rId23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26" autoAdjust="0"/>
  </p:normalViewPr>
  <p:slideViewPr>
    <p:cSldViewPr>
      <p:cViewPr varScale="1">
        <p:scale>
          <a:sx n="84" d="100"/>
          <a:sy n="84" d="100"/>
        </p:scale>
        <p:origin x="7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CDDCE-75CC-4FE1-B3ED-D5AC198F7443}" type="doc">
      <dgm:prSet loTypeId="urn:microsoft.com/office/officeart/2005/8/layout/matrix3" loCatId="matrix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B35B7F-DF73-4B87-97DB-3E391991F242}">
      <dgm:prSet phldrT="[Text]" custT="1"/>
      <dgm:spPr/>
      <dgm:t>
        <a:bodyPr/>
        <a:lstStyle/>
        <a:p>
          <a:r>
            <a:rPr lang="en-US" sz="1400" b="1" dirty="0" smtClean="0">
              <a:effectLst/>
            </a:rPr>
            <a:t>State Budget</a:t>
          </a:r>
          <a:endParaRPr lang="en-US" sz="1400" b="1" dirty="0">
            <a:effectLst/>
          </a:endParaRPr>
        </a:p>
      </dgm:t>
    </dgm:pt>
    <dgm:pt modelId="{3428DA40-CEAF-4CC3-B2D4-4714C96C807D}" type="parTrans" cxnId="{791C29B8-86F6-443C-A994-5FD6F2B8EAF8}">
      <dgm:prSet/>
      <dgm:spPr/>
      <dgm:t>
        <a:bodyPr/>
        <a:lstStyle/>
        <a:p>
          <a:endParaRPr lang="en-US">
            <a:effectLst/>
          </a:endParaRPr>
        </a:p>
      </dgm:t>
    </dgm:pt>
    <dgm:pt modelId="{AFC30BC7-ADA7-4D85-B0D0-18FEB300E5BA}" type="sibTrans" cxnId="{791C29B8-86F6-443C-A994-5FD6F2B8EAF8}">
      <dgm:prSet/>
      <dgm:spPr/>
      <dgm:t>
        <a:bodyPr/>
        <a:lstStyle/>
        <a:p>
          <a:endParaRPr lang="en-US">
            <a:effectLst/>
          </a:endParaRPr>
        </a:p>
      </dgm:t>
    </dgm:pt>
    <dgm:pt modelId="{56CD0697-7E7C-4300-8AB8-E7F7D7A92D0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Budgets of administrative-territorial units </a:t>
          </a:r>
          <a:endParaRPr lang="en-US" sz="1600" b="1" dirty="0" smtClean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E301CDC-935A-42DF-BE07-32BBC35F7F8C}" type="parTrans" cxnId="{BA457324-85A4-431B-91F7-500E34C4688F}">
      <dgm:prSet/>
      <dgm:spPr/>
      <dgm:t>
        <a:bodyPr/>
        <a:lstStyle/>
        <a:p>
          <a:endParaRPr lang="en-US">
            <a:effectLst/>
          </a:endParaRPr>
        </a:p>
      </dgm:t>
    </dgm:pt>
    <dgm:pt modelId="{A3ADE337-EAD7-4246-BD80-94A25C774D33}" type="sibTrans" cxnId="{BA457324-85A4-431B-91F7-500E34C4688F}">
      <dgm:prSet/>
      <dgm:spPr/>
      <dgm:t>
        <a:bodyPr/>
        <a:lstStyle/>
        <a:p>
          <a:endParaRPr lang="en-US">
            <a:effectLst/>
          </a:endParaRPr>
        </a:p>
      </dgm:t>
    </dgm:pt>
    <dgm:pt modelId="{640CA94B-FF17-4C4D-8C8D-2BF56FF39DCE}">
      <dgm:prSet phldrT="[Text]" custT="1"/>
      <dgm:spPr/>
      <dgm:t>
        <a:bodyPr/>
        <a:lstStyle/>
        <a:p>
          <a:r>
            <a:rPr lang="en-US" sz="1500" b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Compulsory Health Insurance Funds</a:t>
          </a:r>
          <a:endParaRPr lang="en-US" sz="1500" b="1" dirty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ED33648F-5DC8-4593-B9C6-FACBAFEEA3C1}" type="parTrans" cxnId="{4617DD70-2CC1-4910-AEE5-31D59F65A7AC}">
      <dgm:prSet/>
      <dgm:spPr/>
      <dgm:t>
        <a:bodyPr/>
        <a:lstStyle/>
        <a:p>
          <a:endParaRPr lang="en-US">
            <a:effectLst/>
          </a:endParaRPr>
        </a:p>
      </dgm:t>
    </dgm:pt>
    <dgm:pt modelId="{B1075156-0BDF-45A1-A4A4-CDF247288F7E}" type="sibTrans" cxnId="{4617DD70-2CC1-4910-AEE5-31D59F65A7AC}">
      <dgm:prSet/>
      <dgm:spPr/>
      <dgm:t>
        <a:bodyPr/>
        <a:lstStyle/>
        <a:p>
          <a:endParaRPr lang="en-US">
            <a:effectLst/>
          </a:endParaRPr>
        </a:p>
      </dgm:t>
    </dgm:pt>
    <dgm:pt modelId="{9FF93FC9-976C-4D5F-A348-64CE9A730FA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Budget of the State Social Insurance</a:t>
          </a:r>
          <a:endParaRPr lang="en-US" sz="1600" b="1" dirty="0">
            <a:effectLst/>
          </a:endParaRPr>
        </a:p>
      </dgm:t>
    </dgm:pt>
    <dgm:pt modelId="{EA97893F-0852-45EF-B5F9-68F2144A3863}" type="parTrans" cxnId="{720214BA-EB6A-4FF4-AF28-D1286C2835CC}">
      <dgm:prSet/>
      <dgm:spPr/>
      <dgm:t>
        <a:bodyPr/>
        <a:lstStyle/>
        <a:p>
          <a:endParaRPr lang="en-US">
            <a:effectLst/>
          </a:endParaRPr>
        </a:p>
      </dgm:t>
    </dgm:pt>
    <dgm:pt modelId="{733C6D52-289E-4E17-9EB4-2BBAA880B913}" type="sibTrans" cxnId="{720214BA-EB6A-4FF4-AF28-D1286C2835CC}">
      <dgm:prSet/>
      <dgm:spPr/>
      <dgm:t>
        <a:bodyPr/>
        <a:lstStyle/>
        <a:p>
          <a:endParaRPr lang="en-US">
            <a:effectLst/>
          </a:endParaRPr>
        </a:p>
      </dgm:t>
    </dgm:pt>
    <dgm:pt modelId="{2233E510-D1C9-46C6-A19F-865291B47E81}">
      <dgm:prSet/>
      <dgm:spPr/>
      <dgm:t>
        <a:bodyPr/>
        <a:lstStyle/>
        <a:p>
          <a:endParaRPr lang="en-US"/>
        </a:p>
      </dgm:t>
    </dgm:pt>
    <dgm:pt modelId="{C3A70108-BB2B-4F4B-8970-15A5947E066A}" type="parTrans" cxnId="{930F8DBD-3C17-4442-8798-69E535ED520C}">
      <dgm:prSet/>
      <dgm:spPr/>
      <dgm:t>
        <a:bodyPr/>
        <a:lstStyle/>
        <a:p>
          <a:endParaRPr lang="en-US"/>
        </a:p>
      </dgm:t>
    </dgm:pt>
    <dgm:pt modelId="{A1020694-14E6-4C86-A0AF-FD3FA3718FF4}" type="sibTrans" cxnId="{930F8DBD-3C17-4442-8798-69E535ED520C}">
      <dgm:prSet/>
      <dgm:spPr/>
      <dgm:t>
        <a:bodyPr/>
        <a:lstStyle/>
        <a:p>
          <a:endParaRPr lang="en-US"/>
        </a:p>
      </dgm:t>
    </dgm:pt>
    <dgm:pt modelId="{6369E3E3-DE82-42A4-8061-44CB5720B6D7}">
      <dgm:prSet/>
      <dgm:spPr/>
      <dgm:t>
        <a:bodyPr/>
        <a:lstStyle/>
        <a:p>
          <a:endParaRPr lang="en-US"/>
        </a:p>
      </dgm:t>
    </dgm:pt>
    <dgm:pt modelId="{4DBAB250-2B1D-4E75-837E-41E928CA6E65}" type="parTrans" cxnId="{92BF6B78-EB8C-4263-A141-B9859512E83E}">
      <dgm:prSet/>
      <dgm:spPr/>
      <dgm:t>
        <a:bodyPr/>
        <a:lstStyle/>
        <a:p>
          <a:endParaRPr lang="en-US"/>
        </a:p>
      </dgm:t>
    </dgm:pt>
    <dgm:pt modelId="{A3AE8608-83FF-4915-9B7E-8E6C410FC1B7}" type="sibTrans" cxnId="{92BF6B78-EB8C-4263-A141-B9859512E83E}">
      <dgm:prSet/>
      <dgm:spPr/>
      <dgm:t>
        <a:bodyPr/>
        <a:lstStyle/>
        <a:p>
          <a:endParaRPr lang="en-US"/>
        </a:p>
      </dgm:t>
    </dgm:pt>
    <dgm:pt modelId="{9BDABBB6-71BC-4D35-B90E-39865EAA4367}" type="pres">
      <dgm:prSet presAssocID="{8D1CDDCE-75CC-4FE1-B3ED-D5AC198F744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7F25AF-EE66-4BAD-BF87-661F933EF963}" type="pres">
      <dgm:prSet presAssocID="{8D1CDDCE-75CC-4FE1-B3ED-D5AC198F7443}" presName="diamond" presStyleLbl="bgShp" presStyleIdx="0" presStyleCnt="1" custAng="2681122" custLinFactNeighborX="3567" custLinFactNeighborY="6424"/>
      <dgm:spPr/>
      <dgm:t>
        <a:bodyPr/>
        <a:lstStyle/>
        <a:p>
          <a:endParaRPr lang="ru-RU"/>
        </a:p>
      </dgm:t>
    </dgm:pt>
    <dgm:pt modelId="{9D9B38EB-CF5B-41E4-A58B-7923ACB2C241}" type="pres">
      <dgm:prSet presAssocID="{8D1CDDCE-75CC-4FE1-B3ED-D5AC198F7443}" presName="quad1" presStyleLbl="node1" presStyleIdx="0" presStyleCnt="4" custLinFactNeighborX="-32460" custLinFactNeighborY="-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863E7-1D4E-4969-96AB-1BB92408B452}" type="pres">
      <dgm:prSet presAssocID="{8D1CDDCE-75CC-4FE1-B3ED-D5AC198F7443}" presName="quad2" presStyleLbl="node1" presStyleIdx="1" presStyleCnt="4" custLinFactNeighborX="43773" custLinFactNeighborY="-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2D51F-9999-4744-8753-3BD75A878486}" type="pres">
      <dgm:prSet presAssocID="{8D1CDDCE-75CC-4FE1-B3ED-D5AC198F7443}" presName="quad3" presStyleLbl="node1" presStyleIdx="2" presStyleCnt="4" custLinFactNeighborX="-42771" custLinFactNeighborY="23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34FF4-49DB-4D0A-881E-1791646FF46F}" type="pres">
      <dgm:prSet presAssocID="{8D1CDDCE-75CC-4FE1-B3ED-D5AC198F7443}" presName="quad4" presStyleLbl="node1" presStyleIdx="3" presStyleCnt="4" custLinFactNeighborX="40954" custLinFactNeighborY="-57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FDE345-05FA-4B98-82A3-EFD836DFC41B}" type="presOf" srcId="{67B35B7F-DF73-4B87-97DB-3E391991F242}" destId="{9D9B38EB-CF5B-41E4-A58B-7923ACB2C241}" srcOrd="0" destOrd="0" presId="urn:microsoft.com/office/officeart/2005/8/layout/matrix3"/>
    <dgm:cxn modelId="{7A637AEA-A8F4-44F0-89CD-0D25641E2C31}" type="presOf" srcId="{56CD0697-7E7C-4300-8AB8-E7F7D7A92D0A}" destId="{44A863E7-1D4E-4969-96AB-1BB92408B452}" srcOrd="0" destOrd="0" presId="urn:microsoft.com/office/officeart/2005/8/layout/matrix3"/>
    <dgm:cxn modelId="{BA457324-85A4-431B-91F7-500E34C4688F}" srcId="{8D1CDDCE-75CC-4FE1-B3ED-D5AC198F7443}" destId="{56CD0697-7E7C-4300-8AB8-E7F7D7A92D0A}" srcOrd="1" destOrd="0" parTransId="{9E301CDC-935A-42DF-BE07-32BBC35F7F8C}" sibTransId="{A3ADE337-EAD7-4246-BD80-94A25C774D33}"/>
    <dgm:cxn modelId="{720214BA-EB6A-4FF4-AF28-D1286C2835CC}" srcId="{8D1CDDCE-75CC-4FE1-B3ED-D5AC198F7443}" destId="{9FF93FC9-976C-4D5F-A348-64CE9A730FAF}" srcOrd="3" destOrd="0" parTransId="{EA97893F-0852-45EF-B5F9-68F2144A3863}" sibTransId="{733C6D52-289E-4E17-9EB4-2BBAA880B913}"/>
    <dgm:cxn modelId="{92BF6B78-EB8C-4263-A141-B9859512E83E}" srcId="{8D1CDDCE-75CC-4FE1-B3ED-D5AC198F7443}" destId="{6369E3E3-DE82-42A4-8061-44CB5720B6D7}" srcOrd="4" destOrd="0" parTransId="{4DBAB250-2B1D-4E75-837E-41E928CA6E65}" sibTransId="{A3AE8608-83FF-4915-9B7E-8E6C410FC1B7}"/>
    <dgm:cxn modelId="{76BCECD1-BEFF-450C-9C62-779FD0261D94}" type="presOf" srcId="{640CA94B-FF17-4C4D-8C8D-2BF56FF39DCE}" destId="{EAE2D51F-9999-4744-8753-3BD75A878486}" srcOrd="0" destOrd="0" presId="urn:microsoft.com/office/officeart/2005/8/layout/matrix3"/>
    <dgm:cxn modelId="{C473AC08-EEEA-4FB3-B980-D996A5A7E076}" type="presOf" srcId="{8D1CDDCE-75CC-4FE1-B3ED-D5AC198F7443}" destId="{9BDABBB6-71BC-4D35-B90E-39865EAA4367}" srcOrd="0" destOrd="0" presId="urn:microsoft.com/office/officeart/2005/8/layout/matrix3"/>
    <dgm:cxn modelId="{4617DD70-2CC1-4910-AEE5-31D59F65A7AC}" srcId="{8D1CDDCE-75CC-4FE1-B3ED-D5AC198F7443}" destId="{640CA94B-FF17-4C4D-8C8D-2BF56FF39DCE}" srcOrd="2" destOrd="0" parTransId="{ED33648F-5DC8-4593-B9C6-FACBAFEEA3C1}" sibTransId="{B1075156-0BDF-45A1-A4A4-CDF247288F7E}"/>
    <dgm:cxn modelId="{02C4AA6C-51F1-4B51-B5AD-EE58BB97255C}" type="presOf" srcId="{9FF93FC9-976C-4D5F-A348-64CE9A730FAF}" destId="{5CF34FF4-49DB-4D0A-881E-1791646FF46F}" srcOrd="0" destOrd="0" presId="urn:microsoft.com/office/officeart/2005/8/layout/matrix3"/>
    <dgm:cxn modelId="{791C29B8-86F6-443C-A994-5FD6F2B8EAF8}" srcId="{8D1CDDCE-75CC-4FE1-B3ED-D5AC198F7443}" destId="{67B35B7F-DF73-4B87-97DB-3E391991F242}" srcOrd="0" destOrd="0" parTransId="{3428DA40-CEAF-4CC3-B2D4-4714C96C807D}" sibTransId="{AFC30BC7-ADA7-4D85-B0D0-18FEB300E5BA}"/>
    <dgm:cxn modelId="{930F8DBD-3C17-4442-8798-69E535ED520C}" srcId="{8D1CDDCE-75CC-4FE1-B3ED-D5AC198F7443}" destId="{2233E510-D1C9-46C6-A19F-865291B47E81}" srcOrd="5" destOrd="0" parTransId="{C3A70108-BB2B-4F4B-8970-15A5947E066A}" sibTransId="{A1020694-14E6-4C86-A0AF-FD3FA3718FF4}"/>
    <dgm:cxn modelId="{D57DEF04-5A8E-46BD-8497-95B68F4AC987}" type="presParOf" srcId="{9BDABBB6-71BC-4D35-B90E-39865EAA4367}" destId="{767F25AF-EE66-4BAD-BF87-661F933EF963}" srcOrd="0" destOrd="0" presId="urn:microsoft.com/office/officeart/2005/8/layout/matrix3"/>
    <dgm:cxn modelId="{EBE9B79A-C777-45D4-BA95-285F2B587CAE}" type="presParOf" srcId="{9BDABBB6-71BC-4D35-B90E-39865EAA4367}" destId="{9D9B38EB-CF5B-41E4-A58B-7923ACB2C241}" srcOrd="1" destOrd="0" presId="urn:microsoft.com/office/officeart/2005/8/layout/matrix3"/>
    <dgm:cxn modelId="{3680DA30-4F89-4563-B3F5-C14049D4D1FE}" type="presParOf" srcId="{9BDABBB6-71BC-4D35-B90E-39865EAA4367}" destId="{44A863E7-1D4E-4969-96AB-1BB92408B452}" srcOrd="2" destOrd="0" presId="urn:microsoft.com/office/officeart/2005/8/layout/matrix3"/>
    <dgm:cxn modelId="{289B59AA-EDC2-4F0E-9515-4EF71D292ACF}" type="presParOf" srcId="{9BDABBB6-71BC-4D35-B90E-39865EAA4367}" destId="{EAE2D51F-9999-4744-8753-3BD75A878486}" srcOrd="3" destOrd="0" presId="urn:microsoft.com/office/officeart/2005/8/layout/matrix3"/>
    <dgm:cxn modelId="{494A94BA-741B-406D-8CC4-E76E6B6E4DA2}" type="presParOf" srcId="{9BDABBB6-71BC-4D35-B90E-39865EAA4367}" destId="{5CF34FF4-49DB-4D0A-881E-1791646FF46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04BADB-1338-434C-8963-E6F79DE89D23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12631D-D04C-4F6D-89E2-E8EC7ADDE9D4}">
      <dgm:prSet phldrT="[Text]" custT="1"/>
      <dgm:spPr/>
      <dgm:t>
        <a:bodyPr/>
        <a:lstStyle/>
        <a:p>
          <a:r>
            <a:rPr lang="en-US" sz="1700" b="1" i="0" dirty="0" smtClean="0">
              <a:latin typeface="Times New Roman" pitchFamily="18" charset="0"/>
              <a:cs typeface="Times New Roman" pitchFamily="18" charset="0"/>
            </a:rPr>
            <a:t>General Directorate of the State Treasury</a:t>
          </a:r>
          <a:endParaRPr lang="ru-RU" sz="1700" b="1" i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700" b="1" i="0" dirty="0" smtClean="0">
              <a:effectLst/>
              <a:latin typeface="Times New Roman" pitchFamily="18" charset="0"/>
              <a:cs typeface="Times New Roman" pitchFamily="18" charset="0"/>
            </a:rPr>
            <a:t>43</a:t>
          </a:r>
          <a:endParaRPr lang="ru-RU" sz="1700" b="1" i="0" dirty="0" smtClean="0">
            <a:effectLst/>
            <a:latin typeface="Times New Roman" pitchFamily="18" charset="0"/>
            <a:cs typeface="Times New Roman" pitchFamily="18" charset="0"/>
          </a:endParaRPr>
        </a:p>
        <a:p>
          <a:endParaRPr lang="ru-RU" sz="1700" b="1" i="0" dirty="0" smtClean="0">
            <a:effectLst/>
            <a:latin typeface="Times New Roman" pitchFamily="18" charset="0"/>
            <a:cs typeface="Times New Roman" pitchFamily="18" charset="0"/>
          </a:endParaRPr>
        </a:p>
        <a:p>
          <a:r>
            <a:rPr lang="en-US" sz="1700" b="1" i="0" dirty="0" smtClean="0">
              <a:effectLst/>
              <a:latin typeface="Times New Roman" pitchFamily="18" charset="0"/>
              <a:cs typeface="Times New Roman" pitchFamily="18" charset="0"/>
            </a:rPr>
            <a:t>Director</a:t>
          </a:r>
          <a:endParaRPr lang="ru-RU" sz="1700" b="1" i="0" dirty="0" smtClean="0">
            <a:effectLst/>
            <a:latin typeface="Times New Roman" pitchFamily="18" charset="0"/>
            <a:cs typeface="Times New Roman" pitchFamily="18" charset="0"/>
          </a:endParaRPr>
        </a:p>
        <a:p>
          <a:r>
            <a:rPr lang="en-US" sz="1700" b="1" i="0" dirty="0" smtClean="0">
              <a:effectLst/>
              <a:latin typeface="Times New Roman" pitchFamily="18" charset="0"/>
              <a:cs typeface="Times New Roman" pitchFamily="18" charset="0"/>
            </a:rPr>
            <a:t>Deputy Director</a:t>
          </a:r>
          <a:r>
            <a:rPr lang="ru-RU" sz="1700" b="1" i="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i="0" dirty="0" smtClean="0">
              <a:effectLst/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700" b="1" i="0" dirty="0" smtClean="0">
              <a:effectLst/>
              <a:latin typeface="Times New Roman" pitchFamily="18" charset="0"/>
              <a:cs typeface="Times New Roman" pitchFamily="18" charset="0"/>
            </a:rPr>
            <a:t>2</a:t>
          </a:r>
          <a:endParaRPr lang="en-US" sz="17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6914571-6158-419A-8A53-AA597B0D8BC1}" type="parTrans" cxnId="{577826EE-1946-4EF3-B480-1BBA15DAA426}">
      <dgm:prSet/>
      <dgm:spPr/>
      <dgm:t>
        <a:bodyPr/>
        <a:lstStyle/>
        <a:p>
          <a:endParaRPr lang="en-US"/>
        </a:p>
      </dgm:t>
    </dgm:pt>
    <dgm:pt modelId="{7F50C373-487B-48A0-81BF-F284E40F71A4}" type="sibTrans" cxnId="{577826EE-1946-4EF3-B480-1BBA15DAA426}">
      <dgm:prSet/>
      <dgm:spPr/>
      <dgm:t>
        <a:bodyPr/>
        <a:lstStyle/>
        <a:p>
          <a:endParaRPr lang="en-US"/>
        </a:p>
      </dgm:t>
    </dgm:pt>
    <dgm:pt modelId="{BAB3B585-05DF-45AA-BC5A-585A31A77D62}">
      <dgm:prSet phldrT="[Text]"/>
      <dgm:spPr/>
      <dgm:t>
        <a:bodyPr/>
        <a:lstStyle/>
        <a:p>
          <a:r>
            <a:rPr lang="en-US" b="1" i="0" dirty="0" smtClean="0"/>
            <a:t>Liquidity Management Department</a:t>
          </a:r>
          <a:endParaRPr lang="ru-RU" b="1" i="0" dirty="0" smtClean="0"/>
        </a:p>
        <a:p>
          <a:r>
            <a:rPr lang="ru-RU" b="1" i="0" dirty="0" smtClean="0"/>
            <a:t>7</a:t>
          </a:r>
          <a:endParaRPr lang="en-US" b="1" dirty="0"/>
        </a:p>
      </dgm:t>
    </dgm:pt>
    <dgm:pt modelId="{1B7A8E90-3A37-4DBA-86DA-5DDD9DF09AED}" type="parTrans" cxnId="{D19AB483-44A2-4EB5-9D7E-A3ABC7525AEF}">
      <dgm:prSet/>
      <dgm:spPr/>
      <dgm:t>
        <a:bodyPr/>
        <a:lstStyle/>
        <a:p>
          <a:endParaRPr lang="en-US"/>
        </a:p>
      </dgm:t>
    </dgm:pt>
    <dgm:pt modelId="{13479E2C-A9D5-4C2F-8738-1CC102C4FA6B}" type="sibTrans" cxnId="{D19AB483-44A2-4EB5-9D7E-A3ABC7525AEF}">
      <dgm:prSet/>
      <dgm:spPr/>
      <dgm:t>
        <a:bodyPr/>
        <a:lstStyle/>
        <a:p>
          <a:endParaRPr lang="en-US"/>
        </a:p>
      </dgm:t>
    </dgm:pt>
    <dgm:pt modelId="{DC4D9D8A-494E-41AE-B3A3-72D8C6110A29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Reporting Department</a:t>
          </a:r>
          <a:endParaRPr lang="ru-RU" b="1" dirty="0" smtClean="0">
            <a:solidFill>
              <a:srgbClr val="FF0000"/>
            </a:solidFill>
          </a:endParaRPr>
        </a:p>
        <a:p>
          <a:r>
            <a:rPr lang="ru-RU" b="1" dirty="0" smtClean="0">
              <a:solidFill>
                <a:srgbClr val="FF0000"/>
              </a:solidFill>
            </a:rPr>
            <a:t>11</a:t>
          </a:r>
          <a:endParaRPr lang="en-US" b="1" dirty="0">
            <a:solidFill>
              <a:srgbClr val="FF0000"/>
            </a:solidFill>
          </a:endParaRPr>
        </a:p>
      </dgm:t>
    </dgm:pt>
    <dgm:pt modelId="{E55759DF-F5FC-4265-9194-EE955E824C80}" type="parTrans" cxnId="{69A6E5BF-76CE-4827-8773-7126141D9490}">
      <dgm:prSet/>
      <dgm:spPr/>
      <dgm:t>
        <a:bodyPr/>
        <a:lstStyle/>
        <a:p>
          <a:endParaRPr lang="en-US"/>
        </a:p>
      </dgm:t>
    </dgm:pt>
    <dgm:pt modelId="{52938E08-5310-4F80-AC60-92C60F963D20}" type="sibTrans" cxnId="{69A6E5BF-76CE-4827-8773-7126141D9490}">
      <dgm:prSet/>
      <dgm:spPr/>
      <dgm:t>
        <a:bodyPr/>
        <a:lstStyle/>
        <a:p>
          <a:endParaRPr lang="en-US"/>
        </a:p>
      </dgm:t>
    </dgm:pt>
    <dgm:pt modelId="{63F3FC4F-64A8-49E4-9B7A-D59982867D43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Methodological Department</a:t>
          </a:r>
          <a:endParaRPr lang="ru-RU" b="1" dirty="0" smtClean="0">
            <a:solidFill>
              <a:srgbClr val="FF0000"/>
            </a:solidFill>
          </a:endParaRPr>
        </a:p>
        <a:p>
          <a:r>
            <a:rPr lang="ru-RU" b="1" dirty="0" smtClean="0">
              <a:solidFill>
                <a:srgbClr val="FF0000"/>
              </a:solidFill>
            </a:rPr>
            <a:t>9</a:t>
          </a:r>
          <a:endParaRPr lang="en-US" b="1" dirty="0">
            <a:solidFill>
              <a:srgbClr val="FF0000"/>
            </a:solidFill>
          </a:endParaRPr>
        </a:p>
      </dgm:t>
    </dgm:pt>
    <dgm:pt modelId="{0C3D7A7C-4376-4CE9-BB43-7EC367DF14B9}" type="parTrans" cxnId="{8F41FD8D-DF91-45AD-A49F-718B4C7D75BD}">
      <dgm:prSet/>
      <dgm:spPr/>
      <dgm:t>
        <a:bodyPr/>
        <a:lstStyle/>
        <a:p>
          <a:endParaRPr lang="en-US"/>
        </a:p>
      </dgm:t>
    </dgm:pt>
    <dgm:pt modelId="{5FBE2DA8-D8A4-4257-8283-676E382A9B2A}" type="sibTrans" cxnId="{8F41FD8D-DF91-45AD-A49F-718B4C7D75BD}">
      <dgm:prSet/>
      <dgm:spPr/>
      <dgm:t>
        <a:bodyPr/>
        <a:lstStyle/>
        <a:p>
          <a:endParaRPr lang="en-US"/>
        </a:p>
      </dgm:t>
    </dgm:pt>
    <dgm:pt modelId="{E3BB93A7-B711-4720-A2BD-770FCEDE8DB9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Operational Management</a:t>
          </a:r>
          <a:endParaRPr lang="ru-RU" b="1" dirty="0" smtClean="0">
            <a:solidFill>
              <a:srgbClr val="FF0000"/>
            </a:solidFill>
          </a:endParaRPr>
        </a:p>
        <a:p>
          <a:r>
            <a:rPr lang="ru-RU" b="1" dirty="0" smtClean="0">
              <a:solidFill>
                <a:srgbClr val="FF0000"/>
              </a:solidFill>
            </a:rPr>
            <a:t>13</a:t>
          </a:r>
          <a:endParaRPr lang="en-US" b="1" dirty="0">
            <a:solidFill>
              <a:srgbClr val="FF0000"/>
            </a:solidFill>
          </a:endParaRPr>
        </a:p>
      </dgm:t>
    </dgm:pt>
    <dgm:pt modelId="{DF12026E-16DF-45FB-A689-2AAEF4EB0FA5}" type="parTrans" cxnId="{B22FA1B4-7061-4BE1-A25E-5C5DCBB00871}">
      <dgm:prSet/>
      <dgm:spPr/>
      <dgm:t>
        <a:bodyPr/>
        <a:lstStyle/>
        <a:p>
          <a:endParaRPr lang="en-US"/>
        </a:p>
      </dgm:t>
    </dgm:pt>
    <dgm:pt modelId="{4A77053A-890B-4538-8DAB-D29A219AF1CA}" type="sibTrans" cxnId="{B22FA1B4-7061-4BE1-A25E-5C5DCBB00871}">
      <dgm:prSet/>
      <dgm:spPr/>
      <dgm:t>
        <a:bodyPr/>
        <a:lstStyle/>
        <a:p>
          <a:endParaRPr lang="en-US"/>
        </a:p>
      </dgm:t>
    </dgm:pt>
    <dgm:pt modelId="{C6C6B4F5-2E72-48D7-9B94-AA96DA6C9AAB}" type="pres">
      <dgm:prSet presAssocID="{9A04BADB-1338-434C-8963-E6F79DE89D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21BDDBE-ED4E-486A-8DDE-8CC0ABA2EC40}" type="pres">
      <dgm:prSet presAssocID="{F012631D-D04C-4F6D-89E2-E8EC7ADDE9D4}" presName="hierRoot1" presStyleCnt="0"/>
      <dgm:spPr/>
    </dgm:pt>
    <dgm:pt modelId="{710680B7-02C4-4DA2-AFDF-7CA3FEEF9502}" type="pres">
      <dgm:prSet presAssocID="{F012631D-D04C-4F6D-89E2-E8EC7ADDE9D4}" presName="composite" presStyleCnt="0"/>
      <dgm:spPr/>
    </dgm:pt>
    <dgm:pt modelId="{52BEEC6A-A401-4FA8-9B01-B69101DDD874}" type="pres">
      <dgm:prSet presAssocID="{F012631D-D04C-4F6D-89E2-E8EC7ADDE9D4}" presName="background" presStyleLbl="node0" presStyleIdx="0" presStyleCnt="1"/>
      <dgm:spPr/>
    </dgm:pt>
    <dgm:pt modelId="{4F171301-D33F-4847-B3C9-0EC17F4CCD27}" type="pres">
      <dgm:prSet presAssocID="{F012631D-D04C-4F6D-89E2-E8EC7ADDE9D4}" presName="text" presStyleLbl="fgAcc0" presStyleIdx="0" presStyleCnt="1" custScaleX="304427" custScaleY="197902" custLinFactNeighborX="11201" custLinFactNeighborY="-49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4EE926-D761-494F-B25F-670E5EEEAF1A}" type="pres">
      <dgm:prSet presAssocID="{F012631D-D04C-4F6D-89E2-E8EC7ADDE9D4}" presName="hierChild2" presStyleCnt="0"/>
      <dgm:spPr/>
    </dgm:pt>
    <dgm:pt modelId="{512DA874-793A-4833-A84F-21EF6416A1D3}" type="pres">
      <dgm:prSet presAssocID="{1B7A8E90-3A37-4DBA-86DA-5DDD9DF09AED}" presName="Name10" presStyleLbl="parChTrans1D2" presStyleIdx="0" presStyleCnt="4"/>
      <dgm:spPr/>
      <dgm:t>
        <a:bodyPr/>
        <a:lstStyle/>
        <a:p>
          <a:endParaRPr lang="en-US"/>
        </a:p>
      </dgm:t>
    </dgm:pt>
    <dgm:pt modelId="{927CBFCE-7769-44DF-8CCB-D9601E81B116}" type="pres">
      <dgm:prSet presAssocID="{BAB3B585-05DF-45AA-BC5A-585A31A77D62}" presName="hierRoot2" presStyleCnt="0"/>
      <dgm:spPr/>
    </dgm:pt>
    <dgm:pt modelId="{39D099C2-80E9-4D13-A1A0-E24DF5FA80F1}" type="pres">
      <dgm:prSet presAssocID="{BAB3B585-05DF-45AA-BC5A-585A31A77D62}" presName="composite2" presStyleCnt="0"/>
      <dgm:spPr/>
    </dgm:pt>
    <dgm:pt modelId="{A3F915EC-EAD1-4759-A802-2C14B47FFF2E}" type="pres">
      <dgm:prSet presAssocID="{BAB3B585-05DF-45AA-BC5A-585A31A77D62}" presName="background2" presStyleLbl="node2" presStyleIdx="0" presStyleCnt="4"/>
      <dgm:spPr/>
    </dgm:pt>
    <dgm:pt modelId="{2AE97251-BE66-41DC-A465-34D67D159C07}" type="pres">
      <dgm:prSet presAssocID="{BAB3B585-05DF-45AA-BC5A-585A31A77D62}" presName="text2" presStyleLbl="fgAcc2" presStyleIdx="0" presStyleCnt="4" custScaleX="93029" custScaleY="112807" custLinFactNeighborX="987" custLinFactNeighborY="8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E61433-BEA1-4EC8-9F44-91AAD5A44611}" type="pres">
      <dgm:prSet presAssocID="{BAB3B585-05DF-45AA-BC5A-585A31A77D62}" presName="hierChild3" presStyleCnt="0"/>
      <dgm:spPr/>
    </dgm:pt>
    <dgm:pt modelId="{3D0DFE71-1549-4649-BE25-D419E5130542}" type="pres">
      <dgm:prSet presAssocID="{DF12026E-16DF-45FB-A689-2AAEF4EB0FA5}" presName="Name10" presStyleLbl="parChTrans1D2" presStyleIdx="1" presStyleCnt="4"/>
      <dgm:spPr/>
      <dgm:t>
        <a:bodyPr/>
        <a:lstStyle/>
        <a:p>
          <a:endParaRPr lang="en-US"/>
        </a:p>
      </dgm:t>
    </dgm:pt>
    <dgm:pt modelId="{36A5FF97-520C-4CC8-ADDD-CD34775A7855}" type="pres">
      <dgm:prSet presAssocID="{E3BB93A7-B711-4720-A2BD-770FCEDE8DB9}" presName="hierRoot2" presStyleCnt="0"/>
      <dgm:spPr/>
    </dgm:pt>
    <dgm:pt modelId="{0A62F096-D9ED-4FDB-8C1C-FB0737D035DE}" type="pres">
      <dgm:prSet presAssocID="{E3BB93A7-B711-4720-A2BD-770FCEDE8DB9}" presName="composite2" presStyleCnt="0"/>
      <dgm:spPr/>
    </dgm:pt>
    <dgm:pt modelId="{8F9336A7-E3CF-4291-A2AC-09B74C125A82}" type="pres">
      <dgm:prSet presAssocID="{E3BB93A7-B711-4720-A2BD-770FCEDE8DB9}" presName="background2" presStyleLbl="node2" presStyleIdx="1" presStyleCnt="4"/>
      <dgm:spPr/>
    </dgm:pt>
    <dgm:pt modelId="{2F9A540C-7749-4499-B72E-1958FB789E17}" type="pres">
      <dgm:prSet presAssocID="{E3BB93A7-B711-4720-A2BD-770FCEDE8DB9}" presName="text2" presStyleLbl="fgAcc2" presStyleIdx="1" presStyleCnt="4" custScaleX="105792" custScaleY="113798" custLinFactNeighborX="-3191" custLinFactNeighborY="8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C22607-5D61-4965-A045-C2EF67E5977D}" type="pres">
      <dgm:prSet presAssocID="{E3BB93A7-B711-4720-A2BD-770FCEDE8DB9}" presName="hierChild3" presStyleCnt="0"/>
      <dgm:spPr/>
    </dgm:pt>
    <dgm:pt modelId="{3281F6D4-B37D-4077-BB1E-7449B6161AAD}" type="pres">
      <dgm:prSet presAssocID="{0C3D7A7C-4376-4CE9-BB43-7EC367DF14B9}" presName="Name10" presStyleLbl="parChTrans1D2" presStyleIdx="2" presStyleCnt="4"/>
      <dgm:spPr/>
      <dgm:t>
        <a:bodyPr/>
        <a:lstStyle/>
        <a:p>
          <a:endParaRPr lang="en-US"/>
        </a:p>
      </dgm:t>
    </dgm:pt>
    <dgm:pt modelId="{3C7F7A7E-10A3-4111-A9A4-27A82A308C67}" type="pres">
      <dgm:prSet presAssocID="{63F3FC4F-64A8-49E4-9B7A-D59982867D43}" presName="hierRoot2" presStyleCnt="0"/>
      <dgm:spPr/>
    </dgm:pt>
    <dgm:pt modelId="{256A4EE5-677E-43AE-992C-A001F2AB2C27}" type="pres">
      <dgm:prSet presAssocID="{63F3FC4F-64A8-49E4-9B7A-D59982867D43}" presName="composite2" presStyleCnt="0"/>
      <dgm:spPr/>
    </dgm:pt>
    <dgm:pt modelId="{6BD8776F-B84E-4D67-A75C-200F66052FBD}" type="pres">
      <dgm:prSet presAssocID="{63F3FC4F-64A8-49E4-9B7A-D59982867D43}" presName="background2" presStyleLbl="node2" presStyleIdx="2" presStyleCnt="4"/>
      <dgm:spPr/>
    </dgm:pt>
    <dgm:pt modelId="{83C099DD-DC51-4CAA-8EF7-B381C06FABB2}" type="pres">
      <dgm:prSet presAssocID="{63F3FC4F-64A8-49E4-9B7A-D59982867D43}" presName="text2" presStyleLbl="fgAcc2" presStyleIdx="2" presStyleCnt="4" custScaleX="96003" custScaleY="117873" custLinFactNeighborX="4550" custLinFactNeighborY="8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EAAD7D-FFB8-4D46-9D92-D4597BB64BC8}" type="pres">
      <dgm:prSet presAssocID="{63F3FC4F-64A8-49E4-9B7A-D59982867D43}" presName="hierChild3" presStyleCnt="0"/>
      <dgm:spPr/>
    </dgm:pt>
    <dgm:pt modelId="{4FCD22F6-1228-4BAA-881C-8635FBD6244F}" type="pres">
      <dgm:prSet presAssocID="{E55759DF-F5FC-4265-9194-EE955E824C80}" presName="Name10" presStyleLbl="parChTrans1D2" presStyleIdx="3" presStyleCnt="4"/>
      <dgm:spPr/>
      <dgm:t>
        <a:bodyPr/>
        <a:lstStyle/>
        <a:p>
          <a:endParaRPr lang="en-US"/>
        </a:p>
      </dgm:t>
    </dgm:pt>
    <dgm:pt modelId="{0E97DB9D-4901-4320-90B1-D72C12C80BF2}" type="pres">
      <dgm:prSet presAssocID="{DC4D9D8A-494E-41AE-B3A3-72D8C6110A29}" presName="hierRoot2" presStyleCnt="0"/>
      <dgm:spPr/>
    </dgm:pt>
    <dgm:pt modelId="{81CF7B83-5EAC-46A1-AD1B-CD57183CA975}" type="pres">
      <dgm:prSet presAssocID="{DC4D9D8A-494E-41AE-B3A3-72D8C6110A29}" presName="composite2" presStyleCnt="0"/>
      <dgm:spPr/>
    </dgm:pt>
    <dgm:pt modelId="{87B1C092-B14D-4849-BBDD-BDCB7F0A59BD}" type="pres">
      <dgm:prSet presAssocID="{DC4D9D8A-494E-41AE-B3A3-72D8C6110A29}" presName="background2" presStyleLbl="node2" presStyleIdx="3" presStyleCnt="4"/>
      <dgm:spPr/>
    </dgm:pt>
    <dgm:pt modelId="{1001D884-570A-435E-BEF2-C6A456E32A0A}" type="pres">
      <dgm:prSet presAssocID="{DC4D9D8A-494E-41AE-B3A3-72D8C6110A29}" presName="text2" presStyleLbl="fgAcc2" presStyleIdx="3" presStyleCnt="4" custScaleY="121677" custLinFactNeighborX="1512" custLinFactNeighborY="8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B7A06E-48D5-4D2B-8C38-0FBFC9BEEF6E}" type="pres">
      <dgm:prSet presAssocID="{DC4D9D8A-494E-41AE-B3A3-72D8C6110A29}" presName="hierChild3" presStyleCnt="0"/>
      <dgm:spPr/>
    </dgm:pt>
  </dgm:ptLst>
  <dgm:cxnLst>
    <dgm:cxn modelId="{71439E87-E414-49D2-94BC-6A0BB9682409}" type="presOf" srcId="{63F3FC4F-64A8-49E4-9B7A-D59982867D43}" destId="{83C099DD-DC51-4CAA-8EF7-B381C06FABB2}" srcOrd="0" destOrd="0" presId="urn:microsoft.com/office/officeart/2005/8/layout/hierarchy1"/>
    <dgm:cxn modelId="{4FBFDB5F-E3C8-43F9-948D-A7DAC75B47C6}" type="presOf" srcId="{1B7A8E90-3A37-4DBA-86DA-5DDD9DF09AED}" destId="{512DA874-793A-4833-A84F-21EF6416A1D3}" srcOrd="0" destOrd="0" presId="urn:microsoft.com/office/officeart/2005/8/layout/hierarchy1"/>
    <dgm:cxn modelId="{D19AB483-44A2-4EB5-9D7E-A3ABC7525AEF}" srcId="{F012631D-D04C-4F6D-89E2-E8EC7ADDE9D4}" destId="{BAB3B585-05DF-45AA-BC5A-585A31A77D62}" srcOrd="0" destOrd="0" parTransId="{1B7A8E90-3A37-4DBA-86DA-5DDD9DF09AED}" sibTransId="{13479E2C-A9D5-4C2F-8738-1CC102C4FA6B}"/>
    <dgm:cxn modelId="{059E64B0-42F4-457B-9F92-77E7A38EFC8D}" type="presOf" srcId="{DC4D9D8A-494E-41AE-B3A3-72D8C6110A29}" destId="{1001D884-570A-435E-BEF2-C6A456E32A0A}" srcOrd="0" destOrd="0" presId="urn:microsoft.com/office/officeart/2005/8/layout/hierarchy1"/>
    <dgm:cxn modelId="{81EA2DC5-94F8-4534-B011-DE4E2E72EFB2}" type="presOf" srcId="{E3BB93A7-B711-4720-A2BD-770FCEDE8DB9}" destId="{2F9A540C-7749-4499-B72E-1958FB789E17}" srcOrd="0" destOrd="0" presId="urn:microsoft.com/office/officeart/2005/8/layout/hierarchy1"/>
    <dgm:cxn modelId="{759AB463-9680-42E7-BBC6-E63A6C11C536}" type="presOf" srcId="{9A04BADB-1338-434C-8963-E6F79DE89D23}" destId="{C6C6B4F5-2E72-48D7-9B94-AA96DA6C9AAB}" srcOrd="0" destOrd="0" presId="urn:microsoft.com/office/officeart/2005/8/layout/hierarchy1"/>
    <dgm:cxn modelId="{816F0ED0-551B-4656-A21C-03DDFED75C59}" type="presOf" srcId="{DF12026E-16DF-45FB-A689-2AAEF4EB0FA5}" destId="{3D0DFE71-1549-4649-BE25-D419E5130542}" srcOrd="0" destOrd="0" presId="urn:microsoft.com/office/officeart/2005/8/layout/hierarchy1"/>
    <dgm:cxn modelId="{83B288F4-23E7-4A5B-8AF5-22BB94BB8D94}" type="presOf" srcId="{E55759DF-F5FC-4265-9194-EE955E824C80}" destId="{4FCD22F6-1228-4BAA-881C-8635FBD6244F}" srcOrd="0" destOrd="0" presId="urn:microsoft.com/office/officeart/2005/8/layout/hierarchy1"/>
    <dgm:cxn modelId="{0E45DE02-B45F-45EE-8805-17DFD659D9F2}" type="presOf" srcId="{BAB3B585-05DF-45AA-BC5A-585A31A77D62}" destId="{2AE97251-BE66-41DC-A465-34D67D159C07}" srcOrd="0" destOrd="0" presId="urn:microsoft.com/office/officeart/2005/8/layout/hierarchy1"/>
    <dgm:cxn modelId="{C8B08EB2-AFB6-46E4-8490-7EF2CABF1B09}" type="presOf" srcId="{F012631D-D04C-4F6D-89E2-E8EC7ADDE9D4}" destId="{4F171301-D33F-4847-B3C9-0EC17F4CCD27}" srcOrd="0" destOrd="0" presId="urn:microsoft.com/office/officeart/2005/8/layout/hierarchy1"/>
    <dgm:cxn modelId="{69A6E5BF-76CE-4827-8773-7126141D9490}" srcId="{F012631D-D04C-4F6D-89E2-E8EC7ADDE9D4}" destId="{DC4D9D8A-494E-41AE-B3A3-72D8C6110A29}" srcOrd="3" destOrd="0" parTransId="{E55759DF-F5FC-4265-9194-EE955E824C80}" sibTransId="{52938E08-5310-4F80-AC60-92C60F963D20}"/>
    <dgm:cxn modelId="{577826EE-1946-4EF3-B480-1BBA15DAA426}" srcId="{9A04BADB-1338-434C-8963-E6F79DE89D23}" destId="{F012631D-D04C-4F6D-89E2-E8EC7ADDE9D4}" srcOrd="0" destOrd="0" parTransId="{16914571-6158-419A-8A53-AA597B0D8BC1}" sibTransId="{7F50C373-487B-48A0-81BF-F284E40F71A4}"/>
    <dgm:cxn modelId="{3CD43ADB-A408-4AFC-9CC5-F881B1EDA731}" type="presOf" srcId="{0C3D7A7C-4376-4CE9-BB43-7EC367DF14B9}" destId="{3281F6D4-B37D-4077-BB1E-7449B6161AAD}" srcOrd="0" destOrd="0" presId="urn:microsoft.com/office/officeart/2005/8/layout/hierarchy1"/>
    <dgm:cxn modelId="{8F41FD8D-DF91-45AD-A49F-718B4C7D75BD}" srcId="{F012631D-D04C-4F6D-89E2-E8EC7ADDE9D4}" destId="{63F3FC4F-64A8-49E4-9B7A-D59982867D43}" srcOrd="2" destOrd="0" parTransId="{0C3D7A7C-4376-4CE9-BB43-7EC367DF14B9}" sibTransId="{5FBE2DA8-D8A4-4257-8283-676E382A9B2A}"/>
    <dgm:cxn modelId="{B22FA1B4-7061-4BE1-A25E-5C5DCBB00871}" srcId="{F012631D-D04C-4F6D-89E2-E8EC7ADDE9D4}" destId="{E3BB93A7-B711-4720-A2BD-770FCEDE8DB9}" srcOrd="1" destOrd="0" parTransId="{DF12026E-16DF-45FB-A689-2AAEF4EB0FA5}" sibTransId="{4A77053A-890B-4538-8DAB-D29A219AF1CA}"/>
    <dgm:cxn modelId="{FF1C3F9B-7330-40B8-8438-C0467C441146}" type="presParOf" srcId="{C6C6B4F5-2E72-48D7-9B94-AA96DA6C9AAB}" destId="{921BDDBE-ED4E-486A-8DDE-8CC0ABA2EC40}" srcOrd="0" destOrd="0" presId="urn:microsoft.com/office/officeart/2005/8/layout/hierarchy1"/>
    <dgm:cxn modelId="{3C2940EA-C41B-43E3-B432-87D291DDF65C}" type="presParOf" srcId="{921BDDBE-ED4E-486A-8DDE-8CC0ABA2EC40}" destId="{710680B7-02C4-4DA2-AFDF-7CA3FEEF9502}" srcOrd="0" destOrd="0" presId="urn:microsoft.com/office/officeart/2005/8/layout/hierarchy1"/>
    <dgm:cxn modelId="{40536A6A-59D3-4DB0-AC65-B1AD3DFB186B}" type="presParOf" srcId="{710680B7-02C4-4DA2-AFDF-7CA3FEEF9502}" destId="{52BEEC6A-A401-4FA8-9B01-B69101DDD874}" srcOrd="0" destOrd="0" presId="urn:microsoft.com/office/officeart/2005/8/layout/hierarchy1"/>
    <dgm:cxn modelId="{154E4C66-02B2-4C5A-A844-682F43484D17}" type="presParOf" srcId="{710680B7-02C4-4DA2-AFDF-7CA3FEEF9502}" destId="{4F171301-D33F-4847-B3C9-0EC17F4CCD27}" srcOrd="1" destOrd="0" presId="urn:microsoft.com/office/officeart/2005/8/layout/hierarchy1"/>
    <dgm:cxn modelId="{1C61B1AE-15A2-4E54-B760-C40CDA1B199C}" type="presParOf" srcId="{921BDDBE-ED4E-486A-8DDE-8CC0ABA2EC40}" destId="{8E4EE926-D761-494F-B25F-670E5EEEAF1A}" srcOrd="1" destOrd="0" presId="urn:microsoft.com/office/officeart/2005/8/layout/hierarchy1"/>
    <dgm:cxn modelId="{B5B4E922-6249-40ED-8E1E-51ECCA1DA192}" type="presParOf" srcId="{8E4EE926-D761-494F-B25F-670E5EEEAF1A}" destId="{512DA874-793A-4833-A84F-21EF6416A1D3}" srcOrd="0" destOrd="0" presId="urn:microsoft.com/office/officeart/2005/8/layout/hierarchy1"/>
    <dgm:cxn modelId="{DE646245-F184-4173-87B1-EA15FB099A05}" type="presParOf" srcId="{8E4EE926-D761-494F-B25F-670E5EEEAF1A}" destId="{927CBFCE-7769-44DF-8CCB-D9601E81B116}" srcOrd="1" destOrd="0" presId="urn:microsoft.com/office/officeart/2005/8/layout/hierarchy1"/>
    <dgm:cxn modelId="{F0AF1B47-27D1-4A48-9D4E-49F2282BA7F0}" type="presParOf" srcId="{927CBFCE-7769-44DF-8CCB-D9601E81B116}" destId="{39D099C2-80E9-4D13-A1A0-E24DF5FA80F1}" srcOrd="0" destOrd="0" presId="urn:microsoft.com/office/officeart/2005/8/layout/hierarchy1"/>
    <dgm:cxn modelId="{FD1D300E-B163-4335-AB37-50B7D62B8E62}" type="presParOf" srcId="{39D099C2-80E9-4D13-A1A0-E24DF5FA80F1}" destId="{A3F915EC-EAD1-4759-A802-2C14B47FFF2E}" srcOrd="0" destOrd="0" presId="urn:microsoft.com/office/officeart/2005/8/layout/hierarchy1"/>
    <dgm:cxn modelId="{129B1DF1-6254-44DF-98AD-EF191906061F}" type="presParOf" srcId="{39D099C2-80E9-4D13-A1A0-E24DF5FA80F1}" destId="{2AE97251-BE66-41DC-A465-34D67D159C07}" srcOrd="1" destOrd="0" presId="urn:microsoft.com/office/officeart/2005/8/layout/hierarchy1"/>
    <dgm:cxn modelId="{635ECED3-3974-4DE4-927D-811E32CDD9D0}" type="presParOf" srcId="{927CBFCE-7769-44DF-8CCB-D9601E81B116}" destId="{9FE61433-BEA1-4EC8-9F44-91AAD5A44611}" srcOrd="1" destOrd="0" presId="urn:microsoft.com/office/officeart/2005/8/layout/hierarchy1"/>
    <dgm:cxn modelId="{D63BB7F5-09F0-45D8-A2AF-F58ACBCD1D1D}" type="presParOf" srcId="{8E4EE926-D761-494F-B25F-670E5EEEAF1A}" destId="{3D0DFE71-1549-4649-BE25-D419E5130542}" srcOrd="2" destOrd="0" presId="urn:microsoft.com/office/officeart/2005/8/layout/hierarchy1"/>
    <dgm:cxn modelId="{FF9E4A40-31F3-497C-91D9-E64C2E9824B1}" type="presParOf" srcId="{8E4EE926-D761-494F-B25F-670E5EEEAF1A}" destId="{36A5FF97-520C-4CC8-ADDD-CD34775A7855}" srcOrd="3" destOrd="0" presId="urn:microsoft.com/office/officeart/2005/8/layout/hierarchy1"/>
    <dgm:cxn modelId="{9E1B48B0-ACC8-4B67-98DD-20D500528C0B}" type="presParOf" srcId="{36A5FF97-520C-4CC8-ADDD-CD34775A7855}" destId="{0A62F096-D9ED-4FDB-8C1C-FB0737D035DE}" srcOrd="0" destOrd="0" presId="urn:microsoft.com/office/officeart/2005/8/layout/hierarchy1"/>
    <dgm:cxn modelId="{41FBA90A-8B36-4BE5-A009-56107C4ED32C}" type="presParOf" srcId="{0A62F096-D9ED-4FDB-8C1C-FB0737D035DE}" destId="{8F9336A7-E3CF-4291-A2AC-09B74C125A82}" srcOrd="0" destOrd="0" presId="urn:microsoft.com/office/officeart/2005/8/layout/hierarchy1"/>
    <dgm:cxn modelId="{F7479D0B-FAAC-4F71-B407-1C9D6788D212}" type="presParOf" srcId="{0A62F096-D9ED-4FDB-8C1C-FB0737D035DE}" destId="{2F9A540C-7749-4499-B72E-1958FB789E17}" srcOrd="1" destOrd="0" presId="urn:microsoft.com/office/officeart/2005/8/layout/hierarchy1"/>
    <dgm:cxn modelId="{E164D77E-7A0D-465E-8BA8-B3BFFA84E1C5}" type="presParOf" srcId="{36A5FF97-520C-4CC8-ADDD-CD34775A7855}" destId="{AAC22607-5D61-4965-A045-C2EF67E5977D}" srcOrd="1" destOrd="0" presId="urn:microsoft.com/office/officeart/2005/8/layout/hierarchy1"/>
    <dgm:cxn modelId="{743D5450-5EBA-4B2B-BF36-18CD81BE2733}" type="presParOf" srcId="{8E4EE926-D761-494F-B25F-670E5EEEAF1A}" destId="{3281F6D4-B37D-4077-BB1E-7449B6161AAD}" srcOrd="4" destOrd="0" presId="urn:microsoft.com/office/officeart/2005/8/layout/hierarchy1"/>
    <dgm:cxn modelId="{721A522C-F9C0-4436-8F4D-79162CD55B75}" type="presParOf" srcId="{8E4EE926-D761-494F-B25F-670E5EEEAF1A}" destId="{3C7F7A7E-10A3-4111-A9A4-27A82A308C67}" srcOrd="5" destOrd="0" presId="urn:microsoft.com/office/officeart/2005/8/layout/hierarchy1"/>
    <dgm:cxn modelId="{FECAB962-9026-4A50-9CC2-4758F2F6B538}" type="presParOf" srcId="{3C7F7A7E-10A3-4111-A9A4-27A82A308C67}" destId="{256A4EE5-677E-43AE-992C-A001F2AB2C27}" srcOrd="0" destOrd="0" presId="urn:microsoft.com/office/officeart/2005/8/layout/hierarchy1"/>
    <dgm:cxn modelId="{70429B3A-65A3-41F7-A317-E18FAD5F0902}" type="presParOf" srcId="{256A4EE5-677E-43AE-992C-A001F2AB2C27}" destId="{6BD8776F-B84E-4D67-A75C-200F66052FBD}" srcOrd="0" destOrd="0" presId="urn:microsoft.com/office/officeart/2005/8/layout/hierarchy1"/>
    <dgm:cxn modelId="{3BE62D2D-F202-4091-A0EC-3799B984625C}" type="presParOf" srcId="{256A4EE5-677E-43AE-992C-A001F2AB2C27}" destId="{83C099DD-DC51-4CAA-8EF7-B381C06FABB2}" srcOrd="1" destOrd="0" presId="urn:microsoft.com/office/officeart/2005/8/layout/hierarchy1"/>
    <dgm:cxn modelId="{1E7A667C-1514-4730-95B5-ECC9D56F19D8}" type="presParOf" srcId="{3C7F7A7E-10A3-4111-A9A4-27A82A308C67}" destId="{B2EAAD7D-FFB8-4D46-9D92-D4597BB64BC8}" srcOrd="1" destOrd="0" presId="urn:microsoft.com/office/officeart/2005/8/layout/hierarchy1"/>
    <dgm:cxn modelId="{6A4009CD-DE51-4198-AA6F-CD3C7B0AB627}" type="presParOf" srcId="{8E4EE926-D761-494F-B25F-670E5EEEAF1A}" destId="{4FCD22F6-1228-4BAA-881C-8635FBD6244F}" srcOrd="6" destOrd="0" presId="urn:microsoft.com/office/officeart/2005/8/layout/hierarchy1"/>
    <dgm:cxn modelId="{FC61856F-37B3-41EC-8FAE-DEF6372375A1}" type="presParOf" srcId="{8E4EE926-D761-494F-B25F-670E5EEEAF1A}" destId="{0E97DB9D-4901-4320-90B1-D72C12C80BF2}" srcOrd="7" destOrd="0" presId="urn:microsoft.com/office/officeart/2005/8/layout/hierarchy1"/>
    <dgm:cxn modelId="{E89C92BC-3453-4A1C-9FDD-C7568B5905AB}" type="presParOf" srcId="{0E97DB9D-4901-4320-90B1-D72C12C80BF2}" destId="{81CF7B83-5EAC-46A1-AD1B-CD57183CA975}" srcOrd="0" destOrd="0" presId="urn:microsoft.com/office/officeart/2005/8/layout/hierarchy1"/>
    <dgm:cxn modelId="{1E06279A-3A28-49E2-A559-F0C4DC9D01D1}" type="presParOf" srcId="{81CF7B83-5EAC-46A1-AD1B-CD57183CA975}" destId="{87B1C092-B14D-4849-BBDD-BDCB7F0A59BD}" srcOrd="0" destOrd="0" presId="urn:microsoft.com/office/officeart/2005/8/layout/hierarchy1"/>
    <dgm:cxn modelId="{1E56AAD5-12B7-4559-B309-25C92BD301EC}" type="presParOf" srcId="{81CF7B83-5EAC-46A1-AD1B-CD57183CA975}" destId="{1001D884-570A-435E-BEF2-C6A456E32A0A}" srcOrd="1" destOrd="0" presId="urn:microsoft.com/office/officeart/2005/8/layout/hierarchy1"/>
    <dgm:cxn modelId="{AAA89785-9EBE-440D-B756-14A7F996416B}" type="presParOf" srcId="{0E97DB9D-4901-4320-90B1-D72C12C80BF2}" destId="{75B7A06E-48D5-4D2B-8C38-0FBFC9BEE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25AF-EE66-4BAD-BF87-661F933EF963}">
      <dsp:nvSpPr>
        <dsp:cNvPr id="0" name=""/>
        <dsp:cNvSpPr/>
      </dsp:nvSpPr>
      <dsp:spPr>
        <a:xfrm rot="2681122">
          <a:off x="1257063" y="0"/>
          <a:ext cx="5334000" cy="533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B38EB-CF5B-41E4-A58B-7923ACB2C241}">
      <dsp:nvSpPr>
        <dsp:cNvPr id="0" name=""/>
        <dsp:cNvSpPr/>
      </dsp:nvSpPr>
      <dsp:spPr>
        <a:xfrm>
          <a:off x="898277" y="0"/>
          <a:ext cx="2080260" cy="2080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/>
            </a:rPr>
            <a:t>State Budget</a:t>
          </a:r>
          <a:endParaRPr lang="en-US" sz="1400" b="1" kern="1200" dirty="0">
            <a:effectLst/>
          </a:endParaRPr>
        </a:p>
      </dsp:txBody>
      <dsp:txXfrm>
        <a:off x="999827" y="101550"/>
        <a:ext cx="1877160" cy="1877160"/>
      </dsp:txXfrm>
    </dsp:sp>
    <dsp:sp modelId="{44A863E7-1D4E-4969-96AB-1BB92408B452}">
      <dsp:nvSpPr>
        <dsp:cNvPr id="0" name=""/>
        <dsp:cNvSpPr/>
      </dsp:nvSpPr>
      <dsp:spPr>
        <a:xfrm>
          <a:off x="4724402" y="0"/>
          <a:ext cx="2080260" cy="2080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Budgets of administrative-territorial units </a:t>
          </a:r>
          <a:endParaRPr lang="en-US" sz="1600" b="1" kern="1200" dirty="0" smtClean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25952" y="101550"/>
        <a:ext cx="1877160" cy="1877160"/>
      </dsp:txXfrm>
    </dsp:sp>
    <dsp:sp modelId="{EAE2D51F-9999-4744-8753-3BD75A878486}">
      <dsp:nvSpPr>
        <dsp:cNvPr id="0" name=""/>
        <dsp:cNvSpPr/>
      </dsp:nvSpPr>
      <dsp:spPr>
        <a:xfrm>
          <a:off x="683781" y="2795854"/>
          <a:ext cx="2080260" cy="2080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Compulsory Health Insurance Funds</a:t>
          </a:r>
          <a:endParaRPr lang="en-US" sz="1500" b="1" kern="1200" dirty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85331" y="2897404"/>
        <a:ext cx="1877160" cy="1877160"/>
      </dsp:txXfrm>
    </dsp:sp>
    <dsp:sp modelId="{5CF34FF4-49DB-4D0A-881E-1791646FF46F}">
      <dsp:nvSpPr>
        <dsp:cNvPr id="0" name=""/>
        <dsp:cNvSpPr/>
      </dsp:nvSpPr>
      <dsp:spPr>
        <a:xfrm>
          <a:off x="4665759" y="2626396"/>
          <a:ext cx="2080260" cy="2080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Budget of the State Social Insurance</a:t>
          </a:r>
          <a:endParaRPr lang="en-US" sz="1600" b="1" kern="1200" dirty="0">
            <a:effectLst/>
          </a:endParaRPr>
        </a:p>
      </dsp:txBody>
      <dsp:txXfrm>
        <a:off x="4767309" y="2727946"/>
        <a:ext cx="1877160" cy="1877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D22F6-1228-4BAA-881C-8635FBD6244F}">
      <dsp:nvSpPr>
        <dsp:cNvPr id="0" name=""/>
        <dsp:cNvSpPr/>
      </dsp:nvSpPr>
      <dsp:spPr>
        <a:xfrm>
          <a:off x="4564088" y="2312514"/>
          <a:ext cx="3199665" cy="1671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6721"/>
              </a:lnTo>
              <a:lnTo>
                <a:pt x="3199665" y="1496721"/>
              </a:lnTo>
              <a:lnTo>
                <a:pt x="3199665" y="1671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1F6D4-B37D-4077-BB1E-7449B6161AAD}">
      <dsp:nvSpPr>
        <dsp:cNvPr id="0" name=""/>
        <dsp:cNvSpPr/>
      </dsp:nvSpPr>
      <dsp:spPr>
        <a:xfrm>
          <a:off x="4564088" y="2312514"/>
          <a:ext cx="1015197" cy="1716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2242"/>
              </a:lnTo>
              <a:lnTo>
                <a:pt x="1015197" y="1542242"/>
              </a:lnTo>
              <a:lnTo>
                <a:pt x="1015197" y="1716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DFE71-1549-4649-BE25-D419E5130542}">
      <dsp:nvSpPr>
        <dsp:cNvPr id="0" name=""/>
        <dsp:cNvSpPr/>
      </dsp:nvSpPr>
      <dsp:spPr>
        <a:xfrm>
          <a:off x="3113202" y="2312514"/>
          <a:ext cx="1450886" cy="1765585"/>
        </a:xfrm>
        <a:custGeom>
          <a:avLst/>
          <a:gdLst/>
          <a:ahLst/>
          <a:cxnLst/>
          <a:rect l="0" t="0" r="0" b="0"/>
          <a:pathLst>
            <a:path>
              <a:moveTo>
                <a:pt x="1450886" y="0"/>
              </a:moveTo>
              <a:lnTo>
                <a:pt x="1450886" y="1591006"/>
              </a:lnTo>
              <a:lnTo>
                <a:pt x="0" y="1591006"/>
              </a:lnTo>
              <a:lnTo>
                <a:pt x="0" y="17655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DA874-793A-4833-A84F-21EF6416A1D3}">
      <dsp:nvSpPr>
        <dsp:cNvPr id="0" name=""/>
        <dsp:cNvSpPr/>
      </dsp:nvSpPr>
      <dsp:spPr>
        <a:xfrm>
          <a:off x="899756" y="2312514"/>
          <a:ext cx="3664332" cy="1777444"/>
        </a:xfrm>
        <a:custGeom>
          <a:avLst/>
          <a:gdLst/>
          <a:ahLst/>
          <a:cxnLst/>
          <a:rect l="0" t="0" r="0" b="0"/>
          <a:pathLst>
            <a:path>
              <a:moveTo>
                <a:pt x="3664332" y="0"/>
              </a:moveTo>
              <a:lnTo>
                <a:pt x="3664332" y="1602865"/>
              </a:lnTo>
              <a:lnTo>
                <a:pt x="0" y="1602865"/>
              </a:lnTo>
              <a:lnTo>
                <a:pt x="0" y="17774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EEC6A-A401-4FA8-9B01-B69101DDD874}">
      <dsp:nvSpPr>
        <dsp:cNvPr id="0" name=""/>
        <dsp:cNvSpPr/>
      </dsp:nvSpPr>
      <dsp:spPr>
        <a:xfrm>
          <a:off x="1695610" y="-55707"/>
          <a:ext cx="5736957" cy="23682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171301-D33F-4847-B3C9-0EC17F4CCD27}">
      <dsp:nvSpPr>
        <dsp:cNvPr id="0" name=""/>
        <dsp:cNvSpPr/>
      </dsp:nvSpPr>
      <dsp:spPr>
        <a:xfrm>
          <a:off x="1905000" y="143213"/>
          <a:ext cx="5736957" cy="2368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dirty="0" smtClean="0">
              <a:latin typeface="Times New Roman" pitchFamily="18" charset="0"/>
              <a:cs typeface="Times New Roman" pitchFamily="18" charset="0"/>
            </a:rPr>
            <a:t>General Directorate of the State Treasury</a:t>
          </a:r>
          <a:endParaRPr lang="ru-RU" sz="1700" b="1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dirty="0" smtClean="0">
              <a:effectLst/>
              <a:latin typeface="Times New Roman" pitchFamily="18" charset="0"/>
              <a:cs typeface="Times New Roman" pitchFamily="18" charset="0"/>
            </a:rPr>
            <a:t>43</a:t>
          </a:r>
          <a:endParaRPr lang="ru-RU" sz="1700" b="1" i="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i="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dirty="0" smtClean="0">
              <a:effectLst/>
              <a:latin typeface="Times New Roman" pitchFamily="18" charset="0"/>
              <a:cs typeface="Times New Roman" pitchFamily="18" charset="0"/>
            </a:rPr>
            <a:t>Director</a:t>
          </a:r>
          <a:endParaRPr lang="ru-RU" sz="1700" b="1" i="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dirty="0" smtClean="0">
              <a:effectLst/>
              <a:latin typeface="Times New Roman" pitchFamily="18" charset="0"/>
              <a:cs typeface="Times New Roman" pitchFamily="18" charset="0"/>
            </a:rPr>
            <a:t>Deputy Director</a:t>
          </a:r>
          <a:r>
            <a:rPr lang="ru-RU" sz="1700" b="1" i="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i="0" kern="1200" dirty="0" smtClean="0">
              <a:effectLst/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700" b="1" i="0" kern="1200" dirty="0" smtClean="0">
              <a:effectLst/>
              <a:latin typeface="Times New Roman" pitchFamily="18" charset="0"/>
              <a:cs typeface="Times New Roman" pitchFamily="18" charset="0"/>
            </a:rPr>
            <a:t>2</a:t>
          </a:r>
          <a:endParaRPr lang="en-US" sz="17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974363" y="212576"/>
        <a:ext cx="5598231" cy="2229495"/>
      </dsp:txXfrm>
    </dsp:sp>
    <dsp:sp modelId="{A3F915EC-EAD1-4759-A802-2C14B47FFF2E}">
      <dsp:nvSpPr>
        <dsp:cNvPr id="0" name=""/>
        <dsp:cNvSpPr/>
      </dsp:nvSpPr>
      <dsp:spPr>
        <a:xfrm>
          <a:off x="23186" y="4089958"/>
          <a:ext cx="1753140" cy="1349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E97251-BE66-41DC-A465-34D67D159C07}">
      <dsp:nvSpPr>
        <dsp:cNvPr id="0" name=""/>
        <dsp:cNvSpPr/>
      </dsp:nvSpPr>
      <dsp:spPr>
        <a:xfrm>
          <a:off x="232576" y="4288879"/>
          <a:ext cx="1753140" cy="1349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dirty="0" smtClean="0"/>
            <a:t>Liquidity Management Department</a:t>
          </a:r>
          <a:endParaRPr lang="ru-RU" sz="1500" b="1" i="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 smtClean="0"/>
            <a:t>7</a:t>
          </a:r>
          <a:endParaRPr lang="en-US" sz="1500" b="1" kern="1200" dirty="0"/>
        </a:p>
      </dsp:txBody>
      <dsp:txXfrm>
        <a:off x="272114" y="4328417"/>
        <a:ext cx="1674064" cy="1270844"/>
      </dsp:txXfrm>
    </dsp:sp>
    <dsp:sp modelId="{8F9336A7-E3CF-4291-A2AC-09B74C125A82}">
      <dsp:nvSpPr>
        <dsp:cNvPr id="0" name=""/>
        <dsp:cNvSpPr/>
      </dsp:nvSpPr>
      <dsp:spPr>
        <a:xfrm>
          <a:off x="2116372" y="4078099"/>
          <a:ext cx="1993660" cy="13617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9A540C-7749-4499-B72E-1958FB789E17}">
      <dsp:nvSpPr>
        <dsp:cNvPr id="0" name=""/>
        <dsp:cNvSpPr/>
      </dsp:nvSpPr>
      <dsp:spPr>
        <a:xfrm>
          <a:off x="2325762" y="4277020"/>
          <a:ext cx="1993660" cy="136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FF0000"/>
              </a:solidFill>
            </a:rPr>
            <a:t>Operational Management</a:t>
          </a:r>
          <a:endParaRPr lang="ru-RU" sz="1500" b="1" kern="1200" dirty="0" smtClean="0">
            <a:solidFill>
              <a:srgbClr val="FF00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0000"/>
              </a:solidFill>
            </a:rPr>
            <a:t>13</a:t>
          </a:r>
          <a:endParaRPr lang="en-US" sz="1500" b="1" kern="1200" dirty="0">
            <a:solidFill>
              <a:srgbClr val="FF0000"/>
            </a:solidFill>
          </a:endParaRPr>
        </a:p>
      </dsp:txBody>
      <dsp:txXfrm>
        <a:off x="2365647" y="4316905"/>
        <a:ext cx="1913890" cy="1282009"/>
      </dsp:txXfrm>
    </dsp:sp>
    <dsp:sp modelId="{6BD8776F-B84E-4D67-A75C-200F66052FBD}">
      <dsp:nvSpPr>
        <dsp:cNvPr id="0" name=""/>
        <dsp:cNvSpPr/>
      </dsp:nvSpPr>
      <dsp:spPr>
        <a:xfrm>
          <a:off x="4674692" y="4029335"/>
          <a:ext cx="1809186" cy="1410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C099DD-DC51-4CAA-8EF7-B381C06FABB2}">
      <dsp:nvSpPr>
        <dsp:cNvPr id="0" name=""/>
        <dsp:cNvSpPr/>
      </dsp:nvSpPr>
      <dsp:spPr>
        <a:xfrm>
          <a:off x="4884082" y="4228256"/>
          <a:ext cx="1809186" cy="1410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FF0000"/>
              </a:solidFill>
            </a:rPr>
            <a:t>Methodological Department</a:t>
          </a:r>
          <a:endParaRPr lang="ru-RU" sz="1500" b="1" kern="1200" dirty="0" smtClean="0">
            <a:solidFill>
              <a:srgbClr val="FF00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0000"/>
              </a:solidFill>
            </a:rPr>
            <a:t>9</a:t>
          </a:r>
          <a:endParaRPr lang="en-US" sz="1500" b="1" kern="1200" dirty="0">
            <a:solidFill>
              <a:srgbClr val="FF0000"/>
            </a:solidFill>
          </a:endParaRPr>
        </a:p>
      </dsp:txBody>
      <dsp:txXfrm>
        <a:off x="4925395" y="4269569"/>
        <a:ext cx="1726560" cy="1327917"/>
      </dsp:txXfrm>
    </dsp:sp>
    <dsp:sp modelId="{87B1C092-B14D-4849-BBDD-BDCB7F0A59BD}">
      <dsp:nvSpPr>
        <dsp:cNvPr id="0" name=""/>
        <dsp:cNvSpPr/>
      </dsp:nvSpPr>
      <dsp:spPr>
        <a:xfrm>
          <a:off x="6821499" y="3983814"/>
          <a:ext cx="1884510" cy="1456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001D884-570A-435E-BEF2-C6A456E32A0A}">
      <dsp:nvSpPr>
        <dsp:cNvPr id="0" name=""/>
        <dsp:cNvSpPr/>
      </dsp:nvSpPr>
      <dsp:spPr>
        <a:xfrm>
          <a:off x="7030889" y="4182735"/>
          <a:ext cx="1884510" cy="1456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FF0000"/>
              </a:solidFill>
            </a:rPr>
            <a:t>Reporting Department</a:t>
          </a:r>
          <a:endParaRPr lang="ru-RU" sz="1500" b="1" kern="1200" dirty="0" smtClean="0">
            <a:solidFill>
              <a:srgbClr val="FF00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0000"/>
              </a:solidFill>
            </a:rPr>
            <a:t>11</a:t>
          </a:r>
          <a:endParaRPr lang="en-US" sz="1500" b="1" kern="1200" dirty="0">
            <a:solidFill>
              <a:srgbClr val="FF0000"/>
            </a:solidFill>
          </a:endParaRPr>
        </a:p>
      </dsp:txBody>
      <dsp:txXfrm>
        <a:off x="7073536" y="4225382"/>
        <a:ext cx="1799216" cy="1370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5C720115-CE36-4AAB-9319-5879A2EEC32A}" type="datetime1">
              <a:rPr lang="ro-RO" smtClean="0"/>
              <a:pPr/>
              <a:t>13.05.2016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378D0017-A207-4C5C-B543-57756172B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058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056652B6-90C5-42D0-B379-4F6E1A9BCE65}" type="datetime1">
              <a:rPr lang="ro-RO" smtClean="0"/>
              <a:pPr/>
              <a:t>13.05.2016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5B708E65-6172-4D0B-849E-B96CEFA74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96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08E65-6172-4D0B-849E-B96CEFA7488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23AAEB-BC2D-4D69-A710-945ED4A65D96}" type="datetime1">
              <a:rPr lang="ro-RO" smtClean="0"/>
              <a:pPr/>
              <a:t>13.05.2016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0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BA3492-6D72-42B8-BF3F-E7B391D60C86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8D82-915E-4EB2-A3FC-5AE6DAF11CE0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62D-6CE8-476C-B16D-17B9A4BF5D3D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0D798E-DD71-410B-9B43-A45C0436706A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C62328-2421-4316-95D1-2706400B590A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DDB8-F7C7-49D7-B184-2DC725732337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3C5C-F39F-45AD-9F6F-3BC21E5FF569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A3F898-6615-40C5-8446-7CF7925BFB11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0E91-9D49-43F8-8E82-D5830DFC7A18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009F41-06D0-4C66-9608-01623593EFDE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AA133C-05B3-4E65-93F6-2AF41527F459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AB6185-8263-4567-B1DE-996FB9FFE362}" type="datetime1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9B6A05-D476-44F3-9C72-BC69D4B46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85800"/>
            <a:ext cx="7239000" cy="609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Public Expenditure Management Peer Assisted Learning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905000"/>
            <a:ext cx="6172200" cy="3657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 smtClean="0"/>
              <a:t>Improvement of the Treasury System of the Republic of Moldova and </a:t>
            </a:r>
            <a:r>
              <a:rPr lang="en-US" sz="2400" dirty="0" smtClean="0"/>
              <a:t>E</a:t>
            </a:r>
            <a:r>
              <a:rPr lang="en-US" sz="2400" dirty="0" smtClean="0"/>
              <a:t>volving Function of the Treasury Function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b="0" dirty="0" smtClean="0"/>
              <a:t>Ministry of Finance of the Republic of Moldova</a:t>
            </a:r>
          </a:p>
          <a:p>
            <a:pPr algn="ctr"/>
            <a:r>
              <a:rPr lang="en-US" b="0" dirty="0" smtClean="0"/>
              <a:t>General Directorate of the State Treasury </a:t>
            </a:r>
          </a:p>
          <a:p>
            <a:pPr algn="ctr"/>
            <a:r>
              <a:rPr lang="en-US" sz="2000" b="0" dirty="0" smtClean="0"/>
              <a:t>				      June 1-3, 2016</a:t>
            </a:r>
          </a:p>
          <a:p>
            <a:endParaRPr lang="en-US" sz="2000" b="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457200"/>
            <a:ext cx="72390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Single Treasury Account of the Ministry of Finance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838200" y="1981200"/>
            <a:ext cx="1981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from  2015</a:t>
            </a:r>
            <a:endParaRPr lang="en-US" b="1" dirty="0"/>
          </a:p>
        </p:txBody>
      </p:sp>
      <p:sp>
        <p:nvSpPr>
          <p:cNvPr id="5" name="Right Arrow 4"/>
          <p:cNvSpPr/>
          <p:nvPr/>
        </p:nvSpPr>
        <p:spPr>
          <a:xfrm>
            <a:off x="838200" y="3962400"/>
            <a:ext cx="1981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from  2016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124200" y="22860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Public Self-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Governing Institutions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4038600"/>
            <a:ext cx="5410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State Owned Enterprises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Joint Stock Companies</a:t>
            </a:r>
          </a:p>
          <a:p>
            <a:pPr>
              <a:buNone/>
            </a:pPr>
            <a:r>
              <a:rPr lang="en-US" sz="2000" i="1" dirty="0" smtClean="0"/>
              <a:t>(</a:t>
            </a:r>
            <a:r>
              <a:rPr lang="en-US" i="1" dirty="0" smtClean="0"/>
              <a:t>proposals in the Law on the State Budget for 2016</a:t>
            </a:r>
            <a:r>
              <a:rPr lang="en-US" sz="2000" i="1" dirty="0" smtClean="0"/>
              <a:t>)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Structure of the Treasury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365760" indent="-256032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State Treasury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(with the status of a general directorate)			  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- 43 units</a:t>
            </a:r>
            <a:endParaRPr lang="en-US" sz="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Territorial treasuries (38)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	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- 255 units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districts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        	                                  32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ATU Gagauzia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		        3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Balti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municipality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1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Kishinev municipality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	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 </a:t>
            </a:r>
          </a:p>
          <a:p>
            <a:pPr>
              <a:buNone/>
              <a:defRPr/>
            </a:pPr>
            <a:r>
              <a:rPr lang="en-US" sz="1800" dirty="0" smtClean="0"/>
              <a:t>including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TT Kishinev – State Budget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(entities funded from the state budget)</a:t>
            </a:r>
          </a:p>
          <a:p>
            <a:pPr algn="just">
              <a:buNone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TT Kishinev – municipal budget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(entities funded from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local budget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40705140"/>
              </p:ext>
            </p:extLst>
          </p:nvPr>
        </p:nvGraphicFramePr>
        <p:xfrm>
          <a:off x="0" y="838200"/>
          <a:ext cx="8915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Functions of the General Directorate of the State Treasury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001000" cy="4492752"/>
          </a:xfrm>
        </p:spPr>
        <p:txBody>
          <a:bodyPr/>
          <a:lstStyle/>
          <a:p>
            <a:pPr marL="228600" lvl="0" indent="-190499" algn="just">
              <a:spcBef>
                <a:spcPts val="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for revenues of the state budget</a:t>
            </a:r>
            <a:endParaRPr lang="en-US" dirty="0" smtClean="0"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pPr marL="228600" lvl="0" indent="-190499" algn="just">
              <a:spcBef>
                <a:spcPts val="120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for revenues of the state social insurance budget</a:t>
            </a:r>
          </a:p>
          <a:p>
            <a:pPr marL="228600" lvl="0" indent="-190499" algn="just">
              <a:spcBef>
                <a:spcPts val="120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for revenues of compulsory health insurance funds</a:t>
            </a:r>
            <a:endParaRPr lang="en-US" dirty="0" smtClean="0"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pPr marL="228600" lvl="0" indent="-190499" algn="just">
              <a:spcBef>
                <a:spcPts val="120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Carrying out delimitation of the whole-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of-government revenues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190499" algn="just">
              <a:spcBef>
                <a:spcPts val="120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for settlements between the state and local budgets</a:t>
            </a:r>
            <a:endParaRPr lang="en-US" dirty="0" smtClean="0"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Functions of the General Directorate of the State Treasury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of periodic operational forecasts (weekly, monthly, quarterly, semiannual) of state budget cash flows</a:t>
            </a:r>
          </a:p>
          <a:p>
            <a:pPr marL="28575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of periodic and annual reports on execution of budgets that make up the national public budget</a:t>
            </a: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 of execution of budgets of all levels, preparation of periodic operational information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Functions of the General Directorate of the State Treasury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of the methodology for budget execution, accounting and reporting in the budget sector</a:t>
            </a:r>
          </a:p>
          <a:p>
            <a:pPr marL="285750" lvl="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Provision of methodological assistance and consultations</a:t>
            </a:r>
          </a:p>
          <a:p>
            <a:pPr marL="285750" lvl="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ea typeface="Trebuchet MS"/>
                <a:cs typeface="Times New Roman" pitchFamily="18" charset="0"/>
                <a:sym typeface="Trebuchet MS"/>
              </a:rPr>
              <a:t>Organization of training of employees of </a:t>
            </a:r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ea typeface="Trebuchet MS"/>
                <a:cs typeface="Times New Roman" pitchFamily="18" charset="0"/>
                <a:sym typeface="Trebuchet MS"/>
              </a:rPr>
              <a:t>Territorial Treasuries, financial bodies, public institutions</a:t>
            </a:r>
          </a:p>
          <a:p>
            <a:pPr marL="285750" lvl="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Cooperation with the state owned enterprise 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Fintehinform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Territorial Treasuries of the Ministry of Finance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Decentralized services in the territories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the status of a legal entity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Treasury provides methodological support, organization and coordination of activities of Territorial Treasuries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Functions of Territorial Treasuries of the Ministry of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for cash execution of the state and local budgets and also for off-budgetary funds</a:t>
            </a: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for taxes, fees and other local budget revenues</a:t>
            </a: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Registration and accounting for agreements concluded by budget institutions within the limits of budget appropriations approved on the annual basis</a:t>
            </a: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Execution of payment documents needed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institutions to incur expenditures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Execution of implementation documents (opinions, writs of execution of judicial bodies and collection orders)</a:t>
            </a:r>
            <a:endParaRPr lang="en-US" dirty="0" smtClean="0">
              <a:solidFill>
                <a:schemeClr val="dk1"/>
              </a:solidFill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Functions of Territorial Treasuries of the Ministry of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05800" cy="5254752"/>
          </a:xfrm>
        </p:spPr>
        <p:txBody>
          <a:bodyPr>
            <a:normAutofit fontScale="92500"/>
          </a:bodyPr>
          <a:lstStyle/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operational information on execution of budgets of institutions and also of off-budgetary funds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Verification and processing of account statements of Territorial Treasuries; verification and execution of payment documents submitted by tax bodies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Preparation, verification and release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treasury account statements of budget institutions, and also account statements of other clients of the treasury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Preparation, verification and release of monthly reports to clients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Provision of advisory services to institutions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Training of employees of budget and other entities served on the site</a:t>
            </a:r>
            <a:endParaRPr lang="en-US" dirty="0" smtClean="0">
              <a:solidFill>
                <a:schemeClr val="dk1"/>
              </a:solidFill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Evolvement of the Treasury Role and Functions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2151" y="1600200"/>
            <a:ext cx="7617699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u="sng" dirty="0" smtClean="0"/>
              <a:t>Major </a:t>
            </a:r>
            <a:r>
              <a:rPr lang="en-US" sz="2000" b="1" u="sng" dirty="0"/>
              <a:t>Changes</a:t>
            </a:r>
            <a:endParaRPr lang="en-US" sz="2000" b="1" u="sng" dirty="0" smtClean="0"/>
          </a:p>
          <a:p>
            <a:pPr>
              <a:buNone/>
            </a:pPr>
            <a:r>
              <a:rPr lang="en-US" dirty="0" smtClean="0"/>
              <a:t>				      </a:t>
            </a:r>
            <a:r>
              <a:rPr lang="en-US" sz="28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◙ </a:t>
            </a:r>
            <a:r>
              <a:rPr lang="en-US" sz="2000" dirty="0" smtClean="0"/>
              <a:t>expansion of the scope </a:t>
            </a:r>
            <a:r>
              <a:rPr lang="en-US" sz="2000" dirty="0" smtClean="0"/>
              <a:t>(</a:t>
            </a:r>
            <a:r>
              <a:rPr lang="en-US" sz="1800" dirty="0" smtClean="0"/>
              <a:t>SB, </a:t>
            </a:r>
            <a:r>
              <a:rPr lang="en-US" sz="1800" dirty="0" smtClean="0"/>
              <a:t>LB</a:t>
            </a:r>
            <a:r>
              <a:rPr lang="en-US" sz="1800" dirty="0" smtClean="0"/>
              <a:t>, BSSI, CHIF, IP, NPB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◙ </a:t>
            </a:r>
            <a:r>
              <a:rPr lang="en-US" sz="2000" dirty="0" smtClean="0"/>
              <a:t>creation and development of the single treasury account</a:t>
            </a:r>
          </a:p>
          <a:p>
            <a:pPr>
              <a:buNone/>
            </a:pPr>
            <a:r>
              <a:rPr lang="en-US" sz="2000" dirty="0" smtClean="0"/>
              <a:t>				       </a:t>
            </a:r>
            <a:r>
              <a:rPr lang="en-US" sz="2800" dirty="0" smtClean="0">
                <a:solidFill>
                  <a:srgbClr val="C00000"/>
                </a:solidFill>
              </a:rPr>
              <a:t>2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◙ </a:t>
            </a:r>
            <a:r>
              <a:rPr lang="en-US" sz="2000" dirty="0" smtClean="0"/>
              <a:t>direct </a:t>
            </a:r>
            <a:r>
              <a:rPr lang="en-US" sz="2000" dirty="0" smtClean="0"/>
              <a:t>participation in the Automated Interbank Payment System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◙ </a:t>
            </a:r>
            <a:r>
              <a:rPr lang="en-US" dirty="0" smtClean="0">
                <a:latin typeface="Times New Roman"/>
                <a:cs typeface="Times New Roman"/>
              </a:rPr>
              <a:t>electronic signature </a:t>
            </a:r>
            <a:r>
              <a:rPr lang="en-US" sz="2000" dirty="0" smtClean="0"/>
              <a:t>implementation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◙ </a:t>
            </a:r>
            <a:r>
              <a:rPr lang="en-US" sz="2000" dirty="0" smtClean="0"/>
              <a:t>implementation of the “Client – Treasury” module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</a:t>
            </a:r>
            <a:r>
              <a:rPr lang="en-US" sz="2000" dirty="0" smtClean="0"/>
              <a:t>		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na-calimara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667" y="1"/>
            <a:ext cx="2133333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ro-MD" b="1" dirty="0" smtClean="0">
                <a:latin typeface="Times New Roman" pitchFamily="18" charset="0"/>
                <a:cs typeface="Times New Roman" pitchFamily="18" charset="0"/>
              </a:rPr>
              <a:t>Legal Framework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305800" cy="563575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Decree of the President of the Republic of Moldova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“On the State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reasury”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 39, of March 10, 1993.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Decree of the Government of the RM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Establishment of Territorial Offices of the Treasury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# 683, of December 10, 1996.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Decree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Government of the RM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Regulation of Activities of the Ministry of Finance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 1265, of November 14, 2008.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Law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Public Finance and Budget and Tax Responsibility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 181, of July 25, 2014.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Local Public Finance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 397, of October 16, 2003.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Annual Budget Law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Methodological Standards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cash execution of budgets that make up the National Public Budget through the system of treasury bodies of the Ministry of Finance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 215, of December 28, 2015.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Chart of Accounts и Methodological Norms for Organization of Accounting and Financial Reporting of Budget Entities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 216, of December 28, 2015.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Evolvement of the Treasury Role and Functions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                          </a:t>
            </a:r>
            <a:r>
              <a:rPr lang="en-US" sz="2000" b="1" u="sng" dirty="0" smtClean="0"/>
              <a:t>Major Changes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       </a:t>
            </a:r>
            <a:r>
              <a:rPr lang="en-US" sz="2800" dirty="0" smtClean="0">
                <a:solidFill>
                  <a:srgbClr val="C00000"/>
                </a:solidFill>
              </a:rPr>
              <a:t>3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 ◙ </a:t>
            </a:r>
            <a:r>
              <a:rPr lang="en-US" sz="2000" dirty="0" smtClean="0">
                <a:latin typeface="Times New Roman"/>
                <a:cs typeface="Times New Roman"/>
              </a:rPr>
              <a:t>TSA forecasting and liquidity management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    	 ◙ budget execution monitoring and analysis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 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lang="en-US" sz="2000" dirty="0" smtClean="0">
                <a:latin typeface="Times New Roman"/>
                <a:cs typeface="Times New Roman"/>
              </a:rPr>
              <a:t>	 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 ◙ implementation of the module “Entity – Treasury”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 ◙ </a:t>
            </a:r>
            <a:r>
              <a:rPr lang="en-US" sz="2000" dirty="0" smtClean="0"/>
              <a:t>elaboration and implementation of the new PFMIS</a:t>
            </a:r>
          </a:p>
          <a:p>
            <a:pPr>
              <a:buNone/>
            </a:pPr>
            <a:r>
              <a:rPr lang="en-US" sz="2000" dirty="0" smtClean="0"/>
              <a:t>	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5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 ◙ </a:t>
            </a:r>
            <a:r>
              <a:rPr lang="en-US" sz="2000" dirty="0" smtClean="0"/>
              <a:t>training of the budget process participants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Evolvement of the Treasury Role and Functions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	    </a:t>
            </a:r>
            <a:r>
              <a:rPr lang="en-US" b="1" dirty="0" smtClean="0">
                <a:solidFill>
                  <a:srgbClr val="FF0000"/>
                </a:solidFill>
              </a:rPr>
              <a:t>Plans for the Future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♦ </a:t>
            </a:r>
            <a:r>
              <a:rPr lang="en-US" sz="2000" dirty="0" smtClean="0"/>
              <a:t>further improvement of forecasting functions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en-US" sz="2000" dirty="0" smtClean="0"/>
              <a:t>development of the </a:t>
            </a:r>
            <a:r>
              <a:rPr lang="en-US" sz="2000" dirty="0" smtClean="0"/>
              <a:t>budget execution monitoring and analysis function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en-US" sz="2000" dirty="0" smtClean="0"/>
              <a:t>development of the PFMIS and implementation of new modules	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en-US" sz="2000" dirty="0" smtClean="0"/>
              <a:t>risk management (development of potential)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en-US" sz="2000" dirty="0" smtClean="0"/>
              <a:t>further delineation of responsibilities and delegation of functions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en-US" sz="2000" dirty="0" smtClean="0"/>
              <a:t>strengthening of the methodology </a:t>
            </a:r>
            <a:r>
              <a:rPr lang="en-US" sz="2000" dirty="0" smtClean="0"/>
              <a:t>development and improvement function</a:t>
            </a: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en-US" sz="2000" dirty="0" smtClean="0"/>
              <a:t>organization of the training process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en-US" sz="2000" dirty="0" smtClean="0"/>
              <a:t>revision of functional </a:t>
            </a:r>
            <a:r>
              <a:rPr lang="en-US" sz="2000" dirty="0" smtClean="0"/>
              <a:t>duties and the structure of the treasury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2800" dirty="0" smtClean="0"/>
              <a:t>Evolvement</a:t>
            </a:r>
            <a:r>
              <a:rPr lang="en-US" sz="2800" dirty="0" smtClean="0"/>
              <a:t> of the Treasury Role and Functions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b="1" dirty="0" smtClean="0"/>
              <a:t>THANK YOU FOR ATTENTION!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000" dirty="0" smtClean="0"/>
              <a:t>			     </a:t>
            </a:r>
            <a:r>
              <a:rPr lang="en-US" sz="1800" dirty="0"/>
              <a:t> </a:t>
            </a:r>
            <a:r>
              <a:rPr lang="en-US" sz="1800" dirty="0" smtClean="0"/>
              <a:t>General Directorate of the State Treasury</a:t>
            </a:r>
          </a:p>
          <a:p>
            <a:pPr>
              <a:buNone/>
            </a:pPr>
            <a:r>
              <a:rPr lang="en-US" sz="1800" dirty="0" smtClean="0"/>
              <a:t>			           Angela </a:t>
            </a:r>
            <a:r>
              <a:rPr lang="en-US" sz="1800" dirty="0" smtClean="0"/>
              <a:t>Voronin</a:t>
            </a:r>
            <a:r>
              <a:rPr lang="en-US" sz="1800" dirty="0" smtClean="0"/>
              <a:t>, Deputy Director</a:t>
            </a:r>
          </a:p>
          <a:p>
            <a:pPr>
              <a:buNone/>
            </a:pPr>
            <a:r>
              <a:rPr lang="en-US" sz="1800" dirty="0" smtClean="0"/>
              <a:t>					       	   </a:t>
            </a:r>
            <a:r>
              <a:rPr lang="en-US" sz="1400" dirty="0" smtClean="0"/>
              <a:t>angela.voronin@mf.gov.md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STAGES OF DEVELOPMENT OF THE TREASURY SYSTEM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14600"/>
            <a:ext cx="8382000" cy="395935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1993: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State Treasury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(Decree of the President of the Republic of Moldova “On the State Treasury”)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1997-2000: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State Treasury +12 Territorial Treasuries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Starting from 2000: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State Treasury + 38 Territorial Treasuries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8200" y="1447800"/>
            <a:ext cx="7086600" cy="76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00" dirty="0" smtClean="0"/>
              <a:t>1993-2000 </a:t>
            </a:r>
          </a:p>
          <a:p>
            <a:pPr algn="ctr"/>
            <a:r>
              <a:rPr lang="en-US" sz="1900" dirty="0" smtClean="0"/>
              <a:t>Period of development of the treasury system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dder-300x2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685800"/>
            <a:ext cx="2857500" cy="2762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DEVELOPMENT OF THE TREASURY SYSTEM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153400" cy="54071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</a:t>
            </a:r>
            <a:r>
              <a:rPr lang="en-US" sz="2000" b="1" u="sng" dirty="0">
                <a:solidFill>
                  <a:schemeClr val="bg2">
                    <a:lumMod val="50000"/>
                  </a:schemeClr>
                </a:solidFill>
              </a:rPr>
              <a:t>I </a:t>
            </a:r>
            <a:endParaRPr lang="en-US" sz="2000" b="1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State Budget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1993 –1997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Revenues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1998 –1999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Expenditures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en-US" sz="2000" b="1" u="sng" dirty="0">
                <a:solidFill>
                  <a:schemeClr val="bg2">
                    <a:lumMod val="50000"/>
                  </a:schemeClr>
                </a:solidFill>
              </a:rPr>
              <a:t> II </a:t>
            </a:r>
            <a:endParaRPr lang="en-US" sz="2000" b="1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en-US" sz="2000" dirty="0" smtClean="0"/>
              <a:t>Budgets of administrative-territorial units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u="sng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III </a:t>
            </a:r>
            <a:endParaRPr lang="en-US" sz="2000" b="1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2004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Compulsory Health Insurance Funds (revenues)</a:t>
            </a:r>
          </a:p>
          <a:p>
            <a:pPr>
              <a:buFont typeface="Wingdings" pitchFamily="2" charset="2"/>
              <a:buChar char="q"/>
            </a:pPr>
            <a:r>
              <a:rPr lang="en-US" sz="2000" b="1" u="sng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IV </a:t>
            </a:r>
            <a:endParaRPr lang="en-US" sz="2000" b="1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2006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Budget of the State Social Insurance (revenues)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u="sng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V </a:t>
            </a:r>
            <a:endParaRPr lang="en-US" sz="2000" b="1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Single Treasury Account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Coverage of the National Public Budget</a:t>
            </a:r>
            <a:endParaRPr lang="en-US" sz="2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21064637"/>
              </p:ext>
            </p:extLst>
          </p:nvPr>
        </p:nvGraphicFramePr>
        <p:xfrm>
          <a:off x="533400" y="1295400"/>
          <a:ext cx="7467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81400" y="3200400"/>
            <a:ext cx="1295400" cy="838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NPB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DEVELOPMENT OF THE TREASURY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30480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/>
              <a:t>Before </a:t>
            </a:r>
            <a:r>
              <a:rPr lang="en-US" sz="2000" b="1" dirty="0" smtClean="0"/>
              <a:t>2007: </a:t>
            </a:r>
            <a:r>
              <a:rPr lang="en-US" sz="2000" dirty="0" smtClean="0"/>
              <a:t> the Ministry of Finance  is a </a:t>
            </a:r>
            <a:r>
              <a:rPr lang="en-US" sz="2000" b="1" u="sng" dirty="0" smtClean="0"/>
              <a:t>client</a:t>
            </a:r>
            <a:r>
              <a:rPr lang="en-US" sz="2000" b="1" dirty="0" smtClean="0"/>
              <a:t> </a:t>
            </a:r>
            <a:r>
              <a:rPr lang="en-US" sz="2000" dirty="0" smtClean="0"/>
              <a:t>of the bank system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(non-cash payments, cash payments, payments in foreign currency)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/>
              <a:t>from 01.03.2007:  </a:t>
            </a:r>
            <a:r>
              <a:rPr lang="en-US" sz="2000" dirty="0" smtClean="0"/>
              <a:t>the Ministry of Finance  is a </a:t>
            </a:r>
            <a:r>
              <a:rPr lang="en-US" sz="2000" b="1" u="sng" dirty="0" smtClean="0"/>
              <a:t>participant</a:t>
            </a:r>
            <a:r>
              <a:rPr lang="en-US" sz="2000" dirty="0" smtClean="0"/>
              <a:t> </a:t>
            </a:r>
            <a:r>
              <a:rPr lang="en-US" sz="2000" dirty="0" smtClean="0"/>
              <a:t>in the Automated Interbank Payment System (non-cash payments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national currency</a:t>
            </a:r>
            <a:r>
              <a:rPr lang="en-US" sz="2000" dirty="0" smtClean="0"/>
              <a:t>)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Single Treasury Account of the Ministry of Finance 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01.01.2008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/>
          <a:lstStyle/>
          <a:p>
            <a:r>
              <a:rPr lang="en-US" dirty="0" smtClean="0"/>
              <a:t>Closure of bank accounts of Territorial Treasuries </a:t>
            </a:r>
            <a:r>
              <a:rPr lang="en-US" sz="2000" dirty="0" smtClean="0"/>
              <a:t>(</a:t>
            </a:r>
            <a:r>
              <a:rPr lang="en-US" sz="2000" dirty="0" smtClean="0"/>
              <a:t>in order to serve budget entities</a:t>
            </a:r>
            <a:r>
              <a:rPr lang="en-US" sz="2000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BSSI</a:t>
            </a:r>
          </a:p>
          <a:p>
            <a:r>
              <a:rPr lang="en-US" dirty="0" smtClean="0"/>
              <a:t>CHIF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599409">
            <a:off x="2139309" y="3970969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21152760">
            <a:off x="2062778" y="4335753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048000" y="3429000"/>
            <a:ext cx="5257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Services through “Client – Treasury”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DEVELOPMENT OF THE TREASURY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Receipts and expenditures of projects funded from external sources: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before 2007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in commercial banks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(project accounts at commercial banks)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from 2007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through territorial treasuries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(opening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accounts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Territorial Treasuries at a commercial bank)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Projects financed from external sources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Closure of accounts at commercial banks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Opening of accounts with the National Bank of Moldova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2667000" y="1600200"/>
            <a:ext cx="2819400" cy="2057400"/>
          </a:xfrm>
          <a:prstGeom prst="downArrow">
            <a:avLst>
              <a:gd name="adj1" fmla="val 50000"/>
              <a:gd name="adj2" fmla="val 60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from</a:t>
            </a:r>
            <a:r>
              <a:rPr lang="en-US" sz="3200" dirty="0" smtClean="0"/>
              <a:t> 2013</a:t>
            </a: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3657600" y="4343400"/>
            <a:ext cx="838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2314</TotalTime>
  <Words>940</Words>
  <Application>Microsoft Office PowerPoint</Application>
  <PresentationFormat>On-screen Show (4:3)</PresentationFormat>
  <Paragraphs>209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Oriel</vt:lpstr>
      <vt:lpstr>Public Expenditure Management Peer Assisted Learning</vt:lpstr>
      <vt:lpstr>Legal Framework</vt:lpstr>
      <vt:lpstr>STAGES OF DEVELOPMENT OF THE TREASURY SYSTEM</vt:lpstr>
      <vt:lpstr>DEVELOPMENT OF THE TREASURY SYSTEM</vt:lpstr>
      <vt:lpstr>Coverage of the National Public Budget</vt:lpstr>
      <vt:lpstr>DEVELOPMENT OF THE TREASURY SYSTEM</vt:lpstr>
      <vt:lpstr>Single Treasury Account of the Ministry of Finance   01.01.2008</vt:lpstr>
      <vt:lpstr>DEVELOPMENT OF THE TREASURY SYSTEM</vt:lpstr>
      <vt:lpstr>Projects financed from external sources</vt:lpstr>
      <vt:lpstr>PowerPoint Presentation</vt:lpstr>
      <vt:lpstr>The Structure of the Treasury System</vt:lpstr>
      <vt:lpstr>PowerPoint Presentation</vt:lpstr>
      <vt:lpstr>Functions of the General Directorate of the State Treasury</vt:lpstr>
      <vt:lpstr>Functions of the General Directorate of the State Treasury</vt:lpstr>
      <vt:lpstr>Functions of the General Directorate of the State Treasury</vt:lpstr>
      <vt:lpstr>Territorial Treasuries of the Ministry of Finance</vt:lpstr>
      <vt:lpstr>Functions of Territorial Treasuries of the Ministry of Finance</vt:lpstr>
      <vt:lpstr>Functions of Territorial Treasuries of the Ministry of Finance</vt:lpstr>
      <vt:lpstr>Evolvement of the Treasury Role and Functions</vt:lpstr>
      <vt:lpstr>Evolvement of the Treasury Role and Functions</vt:lpstr>
      <vt:lpstr>Evolvement of the Treasury Role and Functions</vt:lpstr>
      <vt:lpstr> Evolvement of the Treasury Role and Functions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roscacrist</dc:creator>
  <cp:lastModifiedBy>Marina Lazo</cp:lastModifiedBy>
  <cp:revision>212</cp:revision>
  <dcterms:created xsi:type="dcterms:W3CDTF">2016-04-11T08:14:49Z</dcterms:created>
  <dcterms:modified xsi:type="dcterms:W3CDTF">2016-05-13T20:20:23Z</dcterms:modified>
</cp:coreProperties>
</file>