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6" r:id="rId4"/>
    <p:sldId id="328" r:id="rId5"/>
    <p:sldId id="325" r:id="rId6"/>
    <p:sldId id="327" r:id="rId7"/>
    <p:sldId id="330" r:id="rId8"/>
    <p:sldId id="326" r:id="rId9"/>
    <p:sldId id="329" r:id="rId10"/>
    <p:sldId id="298" r:id="rId11"/>
    <p:sldId id="331" r:id="rId12"/>
    <p:sldId id="279" r:id="rId13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BPG Nino Mtavruli" panose="020B0604020202020204" charset="0"/>
      <p:regular r:id="rId22"/>
      <p:bold r:id="rId23"/>
    </p:embeddedFont>
    <p:embeddedFont>
      <p:font typeface="DejaVu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6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>
        <p:scale>
          <a:sx n="94" d="100"/>
          <a:sy n="94" d="100"/>
        </p:scale>
        <p:origin x="-12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313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7"/>
            <a:ext cx="9143994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438400" y="3048000"/>
            <a:ext cx="5105400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Electronic Debt Management System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4876800"/>
            <a:ext cx="6895188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 Analytical Service</a:t>
            </a: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 2015</a:t>
            </a: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Giorgi Gurashvili</a:t>
            </a:r>
            <a:endParaRPr lang="ru-RU" sz="1200" b="1" dirty="0" smtClean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8939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D00000"/>
                </a:solidFill>
              </a:rPr>
              <a:t>e</a:t>
            </a:r>
            <a:r>
              <a:rPr lang="en-US" sz="6000" dirty="0" err="1" smtClean="0"/>
              <a:t>DMS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" y="40539"/>
            <a:ext cx="9144000" cy="9065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447800" y="127978"/>
            <a:ext cx="7543799" cy="6707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Live Demo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31243" y="2590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http://www.edms.ge/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0" y="40539"/>
            <a:ext cx="893507" cy="9025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8638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93798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663" y="994576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 You For Attention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Agenda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2954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95699" y="13376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 / Overview of the system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340035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46128" y="238558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produced from the system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3348761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46128" y="339430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Functionality supported by the system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" y="30904"/>
            <a:ext cx="794190" cy="879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" y="4263971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1712" y="430951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2" y="51783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1712" y="5220557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99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Evolution of The System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9" y="16002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33433" y="16424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Started in 2011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4" y="2440387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9845" y="2485935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version launched in 2012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4" y="3449113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69845" y="3494661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version launched in 2015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8" y="4364323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3432" y="4325621"/>
            <a:ext cx="54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Version is being implemented. Expected for launch in the </a:t>
            </a:r>
            <a:r>
              <a:rPr lang="en-US" dirty="0"/>
              <a:t>f</a:t>
            </a:r>
            <a:r>
              <a:rPr lang="en-US" dirty="0" smtClean="0"/>
              <a:t>irst quarter of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1" y="79385"/>
            <a:ext cx="777084" cy="777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4943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Aim of The System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3018" y="1226938"/>
            <a:ext cx="707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integrated set of financial tools for the implementation of advanced computerized state debt and loan management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" y="2644833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53221" y="2606257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Gather all the data regarding state debts, loans and grants in a single system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" y="3653559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53221" y="3699107"/>
            <a:ext cx="645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 reliable and comprehensive financial information needed for policy making purposes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16737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2011" y="4662285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Simplify information sharing among different users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66537"/>
            <a:ext cx="706273" cy="7373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603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System Overview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1" y="942866"/>
            <a:ext cx="368254" cy="368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5065" y="942866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External Debt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5899" y="1407538"/>
            <a:ext cx="209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Investment Projects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08" y="1391227"/>
            <a:ext cx="240152" cy="2786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69281" y="1746855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 Support Projects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2969" y="2131693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Eurobonds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8" y="2701560"/>
            <a:ext cx="342948" cy="3048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24742" y="2580097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Internal Debt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855899" y="3068761"/>
            <a:ext cx="209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Treasury Bills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5899" y="3442148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Treasury Notes &amp; Bonds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855899" y="3767572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 for NBG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35304" y="4111823"/>
            <a:ext cx="318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 for open market operations</a:t>
            </a:r>
            <a:endParaRPr lang="en-US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9" y="1778731"/>
            <a:ext cx="240152" cy="2786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32" y="2143045"/>
            <a:ext cx="240152" cy="2786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5" y="3080748"/>
            <a:ext cx="240152" cy="2786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9" y="3413958"/>
            <a:ext cx="240152" cy="2786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5" y="3776691"/>
            <a:ext cx="240152" cy="2786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4" y="4126378"/>
            <a:ext cx="240152" cy="27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9" y="4637921"/>
            <a:ext cx="342857" cy="34285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25874" y="4563782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Target Grants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0" y="5218254"/>
            <a:ext cx="355556" cy="33015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24742" y="5201531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Budget Planning</a:t>
            </a:r>
            <a:endParaRPr lang="en-US" sz="2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715"/>
            <a:ext cx="675902" cy="6759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694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9" grpId="0"/>
      <p:bldP spid="33" grpId="0"/>
      <p:bldP spid="34" grpId="0"/>
      <p:bldP spid="36" grpId="0"/>
      <p:bldP spid="38" grpId="0"/>
      <p:bldP spid="40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082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System Data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1" y="74067"/>
            <a:ext cx="758379" cy="7583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1378235" y="11623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information on all government securities released by Ministry of Finance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1143000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78235" y="32197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schedule on gov’t securities planned for release </a:t>
            </a:r>
            <a:r>
              <a:rPr lang="en-US" smtClean="0"/>
              <a:t>by Ministry of Finance </a:t>
            </a:r>
            <a:r>
              <a:rPr lang="en-US" dirty="0" smtClean="0"/>
              <a:t>in the future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3200400"/>
            <a:ext cx="396790" cy="46042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78235" y="4118392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investment projects financed by external donors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4099049"/>
            <a:ext cx="396790" cy="4604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5" y="1933716"/>
            <a:ext cx="186062" cy="215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7120" y="18869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Government securities since 1997 </a:t>
            </a:r>
            <a:endParaRPr lang="en-US" sz="1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5" y="2287478"/>
            <a:ext cx="186062" cy="21590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57120" y="2240713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Complete servicing schedule of all emissions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34" y="2676018"/>
            <a:ext cx="186062" cy="21590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38977" y="2628086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Over 800,000 daily accrual records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371898" y="4916269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target grants contracts signed by different government entities starting from 2012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96926"/>
            <a:ext cx="396790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51" grpId="0"/>
      <p:bldP spid="53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Information Produced from the System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131" y="1298125"/>
            <a:ext cx="714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Ability to Instantly generate up-to-date on-demand statistics on public debt within seconds upon request from any office of consolidated public sector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6" y="2576252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71715" y="2563499"/>
            <a:ext cx="645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Flexible reporting with multiple computing methodologies suitable for internal as well as external stakeholders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6" y="4442264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25657" y="4366226"/>
            <a:ext cx="647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Massive amount of panel data giving the ability to compare information </a:t>
            </a:r>
            <a:r>
              <a:rPr lang="en-US" dirty="0"/>
              <a:t>on </a:t>
            </a:r>
            <a:r>
              <a:rPr lang="en-US" dirty="0" smtClean="0"/>
              <a:t>state of portfolio </a:t>
            </a:r>
            <a:r>
              <a:rPr lang="en-US" dirty="0"/>
              <a:t>of public debt since the first public offering in </a:t>
            </a:r>
            <a:r>
              <a:rPr lang="en-US" dirty="0" smtClean="0"/>
              <a:t>1997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9" y="3219873"/>
            <a:ext cx="186062" cy="2159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43324" y="3173108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Based on Nominal Value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521659"/>
            <a:ext cx="186062" cy="2159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821946"/>
            <a:ext cx="186062" cy="2159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43324" y="34841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Cash Based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43324" y="3781799"/>
            <a:ext cx="521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Accrual Based (accounting for daily changes in debt portfolio)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" y="1278782"/>
            <a:ext cx="396790" cy="46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2" y="44031"/>
            <a:ext cx="847791" cy="8477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9098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7" grpId="0"/>
      <p:bldP spid="20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Automated Processes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131" y="1298125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Automation of securities’ servicing process 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6" y="2576252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71715" y="2563499"/>
            <a:ext cx="645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Automation of budget planning process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9" y="3219873"/>
            <a:ext cx="186062" cy="2159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1719" y="3176374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 Components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521659"/>
            <a:ext cx="186062" cy="2159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821946"/>
            <a:ext cx="186062" cy="2159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43324" y="34841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 support projects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43324" y="3781799"/>
            <a:ext cx="521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Purpose Grants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" y="1278782"/>
            <a:ext cx="396790" cy="460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12" y="1743502"/>
            <a:ext cx="186062" cy="2159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17212" y="1700003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Payment order registration with a single click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12" y="2146805"/>
            <a:ext cx="186062" cy="2159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17212" y="2103306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Automated payment registration</a:t>
            </a:r>
            <a:endParaRPr lang="en-US" sz="1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5" y="4317917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06508" y="4368267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Notification system fully tailored to business processes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11" y="4876556"/>
            <a:ext cx="186062" cy="2159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62178" y="4836409"/>
            <a:ext cx="568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Informing appropriate stakeholders about the results of the emissions</a:t>
            </a:r>
            <a:endParaRPr lang="en-US" sz="1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11" y="5218770"/>
            <a:ext cx="186062" cy="2159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62178" y="5178623"/>
            <a:ext cx="55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Notifying users about upcoming payments </a:t>
            </a:r>
            <a:endParaRPr lang="en-US" sz="1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5628406"/>
            <a:ext cx="186062" cy="2159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43324" y="5588259"/>
            <a:ext cx="55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Notifying NBG (National Bank of Georgia) about upcoming emission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0" y="62869"/>
            <a:ext cx="785007" cy="7850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6901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0" grpId="0"/>
      <p:bldP spid="30" grpId="0"/>
      <p:bldP spid="31" grpId="0"/>
      <p:bldP spid="24" grpId="0"/>
      <p:bldP spid="32" grpId="0"/>
      <p:bldP spid="35" grpId="0"/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0"/>
            <a:ext cx="9144000" cy="9065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447800" y="127978"/>
            <a:ext cx="7543799" cy="6707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Handy Features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" y="40539"/>
            <a:ext cx="798698" cy="7986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25847" y="13147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Classification management system controlled entirely by system users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" y="2291447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7764" y="2278694"/>
            <a:ext cx="645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Holliday Management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1295400"/>
            <a:ext cx="396790" cy="460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8" y="3207217"/>
            <a:ext cx="396790" cy="460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5833" y="324839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Bi-Lingual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8" y="4037791"/>
            <a:ext cx="396790" cy="4604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9276" y="407443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Attachment management system oriented on user’s needs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2" y="48735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8490" y="491021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Floating rate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  <p:bldP spid="2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6400</TotalTime>
  <Words>403</Words>
  <Application>Microsoft Office PowerPoint</Application>
  <PresentationFormat>On-screen Show (4:3)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BPG Nino Mtavruli</vt:lpstr>
      <vt:lpstr>DejaVu Sans</vt:lpstr>
      <vt:lpstr>Office Theme</vt:lpstr>
      <vt:lpstr>Storyboard Layouts</vt:lpstr>
      <vt:lpstr>Electronic Debt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Handy Features</vt:lpstr>
      <vt:lpstr>Live Demo</vt:lpstr>
      <vt:lpstr>Thank You For Attention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Ion Chicu</cp:lastModifiedBy>
  <cp:revision>528</cp:revision>
  <cp:lastPrinted>2013-06-10T06:45:23Z</cp:lastPrinted>
  <dcterms:created xsi:type="dcterms:W3CDTF">2010-06-24T14:06:57Z</dcterms:created>
  <dcterms:modified xsi:type="dcterms:W3CDTF">2015-09-16T17:43:56Z</dcterms:modified>
</cp:coreProperties>
</file>