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379" r:id="rId2"/>
    <p:sldId id="800" r:id="rId3"/>
    <p:sldId id="861" r:id="rId4"/>
    <p:sldId id="852" r:id="rId5"/>
    <p:sldId id="851" r:id="rId6"/>
    <p:sldId id="854" r:id="rId7"/>
    <p:sldId id="874" r:id="rId8"/>
    <p:sldId id="855" r:id="rId9"/>
    <p:sldId id="894" r:id="rId10"/>
    <p:sldId id="858" r:id="rId11"/>
    <p:sldId id="864" r:id="rId12"/>
    <p:sldId id="859" r:id="rId13"/>
    <p:sldId id="895" r:id="rId14"/>
    <p:sldId id="862" r:id="rId15"/>
    <p:sldId id="863" r:id="rId16"/>
    <p:sldId id="865" r:id="rId17"/>
    <p:sldId id="867" r:id="rId18"/>
    <p:sldId id="868" r:id="rId19"/>
    <p:sldId id="869" r:id="rId20"/>
    <p:sldId id="870" r:id="rId21"/>
    <p:sldId id="872" r:id="rId22"/>
    <p:sldId id="873" r:id="rId23"/>
  </p:sldIdLst>
  <p:sldSz cx="9144000" cy="6858000" type="screen4x3"/>
  <p:notesSz cx="7026275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EF2FE"/>
    <a:srgbClr val="9DDEE7"/>
    <a:srgbClr val="1F497D"/>
    <a:srgbClr val="0D88B3"/>
    <a:srgbClr val="86FBFE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9" autoAdjust="0"/>
    <p:restoredTop sz="91989" autoAdjust="0"/>
  </p:normalViewPr>
  <p:slideViewPr>
    <p:cSldViewPr>
      <p:cViewPr varScale="1">
        <p:scale>
          <a:sx n="107" d="100"/>
          <a:sy n="107" d="100"/>
        </p:scale>
        <p:origin x="-18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3E5E6-0D1E-4BD0-AC7F-D8EDF16D3BDA}" type="datetimeFigureOut">
              <a:rPr lang="en-US" smtClean="0"/>
              <a:pPr/>
              <a:t>10/13/2016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E945C-41CC-40A5-99A0-A6AF05CBB887}" type="slidenum">
              <a:rPr lang="en-US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7331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93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28" y="4423331"/>
            <a:ext cx="5621020" cy="41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045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930" y="8845045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6398CE-043B-4AE2-B1BF-C04D0A960534}" type="slidenum">
              <a:rPr lang="en-GB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6477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6398CE-043B-4AE2-B1BF-C04D0A960534}" type="slidenum">
              <a:rPr lang="en-GB" smtClean="0"/>
              <a:pPr>
                <a:defRPr/>
              </a:pPr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7638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2F27A-556D-4890-A0E9-D134FDBC4748}" type="slidenum">
              <a:rPr lang="en-GB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hr-H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7725" cy="34925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837" y="4423331"/>
            <a:ext cx="5152602" cy="4190524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2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6398CE-043B-4AE2-B1BF-C04D0A960534}" type="slidenum">
              <a:rPr lang="en-GB" smtClean="0"/>
              <a:pPr>
                <a:defRPr/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7343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5BB7-236F-4C04-934F-B4463AEAF436}" type="slidenum">
              <a:rPr lang="en-US" altLang="en-GB" smtClean="0"/>
              <a:pPr/>
              <a:t>15</a:t>
            </a:fld>
            <a:endParaRPr lang="hr-HR" altLang="en-GB"/>
          </a:p>
        </p:txBody>
      </p:sp>
    </p:spTree>
    <p:extLst>
      <p:ext uri="{BB962C8B-B14F-4D97-AF65-F5344CB8AC3E}">
        <p14:creationId xmlns:p14="http://schemas.microsoft.com/office/powerpoint/2010/main" val="41963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4"/>
          <p:cNvSpPr>
            <a:spLocks noGrp="1"/>
          </p:cNvSpPr>
          <p:nvPr>
            <p:ph type="title"/>
          </p:nvPr>
        </p:nvSpPr>
        <p:spPr>
          <a:xfrm>
            <a:off x="414586" y="332656"/>
            <a:ext cx="7056784" cy="533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2800" b="1" i="0" cap="all">
                <a:solidFill>
                  <a:srgbClr val="1F497D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0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4"/>
          <p:cNvSpPr>
            <a:spLocks noGrp="1"/>
          </p:cNvSpPr>
          <p:nvPr>
            <p:ph type="title"/>
          </p:nvPr>
        </p:nvSpPr>
        <p:spPr>
          <a:xfrm>
            <a:off x="444500" y="260648"/>
            <a:ext cx="6995120" cy="533400"/>
          </a:xfrm>
          <a:prstGeom prst="rect">
            <a:avLst/>
          </a:prstGeom>
          <a:ln>
            <a:noFill/>
          </a:ln>
          <a:effectLst/>
        </p:spPr>
        <p:txBody>
          <a:bodyPr vert="horz" wrap="square" lIns="0" tIns="0" rIns="0" bIns="0" rtlCol="0" anchor="ctr" anchorCtr="0">
            <a:normAutofit/>
          </a:bodyPr>
          <a:lstStyle>
            <a:lvl1pPr algn="l">
              <a:defRPr sz="2800" b="1" i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500" y="1341438"/>
            <a:ext cx="8231188" cy="50403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 baseline="0">
                <a:latin typeface="+mn-lt"/>
              </a:defRPr>
            </a:lvl1pPr>
            <a:lvl2pPr>
              <a:buClr>
                <a:schemeClr val="tx2"/>
              </a:buClr>
              <a:defRPr sz="2200" baseline="0">
                <a:latin typeface="+mn-lt"/>
              </a:defRPr>
            </a:lvl2pPr>
            <a:lvl3pPr>
              <a:buClr>
                <a:schemeClr val="tx2"/>
              </a:buClr>
              <a:defRPr sz="2200" baseline="0">
                <a:latin typeface="+mn-lt"/>
              </a:defRPr>
            </a:lvl3pPr>
            <a:lvl4pPr marL="1600200" indent="-228600">
              <a:buClr>
                <a:schemeClr val="tx2"/>
              </a:buClr>
              <a:buFont typeface="Courier New" pitchFamily="49" charset="0"/>
              <a:buChar char="o"/>
              <a:defRPr sz="2200" baseline="0">
                <a:latin typeface="+mn-lt"/>
              </a:defRPr>
            </a:lvl4pPr>
            <a:lvl5pPr>
              <a:buClr>
                <a:schemeClr val="tx2"/>
              </a:buClr>
              <a:defRPr sz="2200" baseline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8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6473825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C3299E5D-F67E-4282-B62B-78C94A905FF4}" type="slidenum">
              <a:rPr lang="en-GB" sz="1800">
                <a:solidFill>
                  <a:srgbClr val="000099"/>
                </a:solidFill>
                <a:cs typeface="Arial" charset="0"/>
              </a:rPr>
              <a:pPr>
                <a:defRPr/>
              </a:pPr>
              <a:t>‹#›</a:t>
            </a:fld>
            <a:endParaRPr lang="hr-HR" sz="1800">
              <a:solidFill>
                <a:srgbClr val="000099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8454" y="1906725"/>
            <a:ext cx="7399596" cy="1728192"/>
          </a:xfrm>
        </p:spPr>
        <p:txBody>
          <a:bodyPr/>
          <a:lstStyle/>
          <a:p>
            <a:r>
              <a:rPr lang="en-GB" sz="4400" dirty="0" smtClean="0"/>
              <a:t>Instrumenti za upravljanje novčanim sredstvima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6154" y="3861048"/>
            <a:ext cx="7361896" cy="1440880"/>
          </a:xfrm>
        </p:spPr>
        <p:txBody>
          <a:bodyPr/>
          <a:lstStyle/>
          <a:p>
            <a:r>
              <a:rPr lang="en-GB" sz="2800" dirty="0" smtClean="0"/>
              <a:t>PEMPAL-ova Zajednica prakse za riznicu</a:t>
            </a:r>
          </a:p>
          <a:p>
            <a:r>
              <a:rPr lang="en-GB" sz="2800" i="1" dirty="0" smtClean="0">
                <a:solidFill>
                  <a:schemeClr val="tx1"/>
                </a:solidFill>
              </a:rPr>
              <a:t>Webinar, 19. listopada 2016.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220072" y="5733226"/>
            <a:ext cx="36731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altLang="en-GB" dirty="0" smtClean="0">
                <a:solidFill>
                  <a:srgbClr val="3411A5"/>
                </a:solidFill>
                <a:latin typeface="NewBskvll BT" pitchFamily="18" charset="0"/>
              </a:rPr>
              <a:t>Mike Williams</a:t>
            </a:r>
          </a:p>
          <a:p>
            <a:pPr algn="ctr">
              <a:spcBef>
                <a:spcPts val="0"/>
              </a:spcBef>
            </a:pPr>
            <a:r>
              <a:rPr lang="en-GB" altLang="en-GB" dirty="0" smtClean="0">
                <a:solidFill>
                  <a:srgbClr val="3411A5"/>
                </a:solidFill>
                <a:latin typeface="NewBskvll BT" pitchFamily="18" charset="0"/>
              </a:rPr>
              <a:t>mike.williams@mj-w.net</a:t>
            </a:r>
            <a:endParaRPr lang="hr-HR" altLang="en-GB" sz="2800" dirty="0">
              <a:latin typeface="CopprplGoth BT" charset="0"/>
            </a:endParaRPr>
          </a:p>
        </p:txBody>
      </p:sp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54" y="6186238"/>
            <a:ext cx="3584759" cy="377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Instrumenti za upravljanje novčanim sredstvima</a:t>
            </a:r>
            <a:endParaRPr lang="hr-H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800600"/>
          </a:xfrm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 anchorCtr="0">
            <a:normAutofit fontScale="8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en-GB" sz="3600" b="1" dirty="0" smtClean="0"/>
              <a:t>Zaduživanje</a:t>
            </a:r>
          </a:p>
          <a:p>
            <a:pPr>
              <a:spcBef>
                <a:spcPts val="600"/>
              </a:spcBef>
              <a:defRPr/>
            </a:pPr>
            <a:r>
              <a:rPr dirty="0" smtClean="0"/>
              <a:t>Blagajnički zapis obično je glavni instrument kod prijelaza na aktivnije upravljanje novčanim sredstvima </a:t>
            </a:r>
          </a:p>
          <a:p>
            <a:pPr lvl="1">
              <a:spcBef>
                <a:spcPts val="600"/>
              </a:spcBef>
              <a:defRPr/>
            </a:pPr>
            <a:r>
              <a:rPr dirty="0" smtClean="0"/>
              <a:t>Blagajnički zapis igra različite uloge kao instrument </a:t>
            </a:r>
          </a:p>
          <a:p>
            <a:pPr lvl="2">
              <a:spcBef>
                <a:spcPts val="600"/>
              </a:spcBef>
              <a:defRPr/>
            </a:pPr>
            <a:r>
              <a:rPr dirty="0" smtClean="0"/>
              <a:t>upravljanja dugom</a:t>
            </a:r>
          </a:p>
          <a:p>
            <a:pPr lvl="2">
              <a:spcBef>
                <a:spcPts val="600"/>
              </a:spcBef>
              <a:defRPr/>
            </a:pPr>
            <a:r>
              <a:rPr dirty="0" smtClean="0"/>
              <a:t>upravljanja novčanim sredstvima</a:t>
            </a:r>
          </a:p>
          <a:p>
            <a:pPr lvl="2">
              <a:spcBef>
                <a:spcPts val="600"/>
              </a:spcBef>
              <a:defRPr/>
            </a:pPr>
            <a:r>
              <a:rPr dirty="0" smtClean="0"/>
              <a:t>monetarne politike</a:t>
            </a:r>
          </a:p>
          <a:p>
            <a:pPr lvl="1">
              <a:spcBef>
                <a:spcPts val="600"/>
              </a:spcBef>
              <a:defRPr/>
            </a:pPr>
            <a:r>
              <a:rPr dirty="0" smtClean="0"/>
              <a:t>Naglasak na kratkoročnim (npr. jedan mjesec) zapisima za upravljanje novčanim sredstvima</a:t>
            </a:r>
          </a:p>
          <a:p>
            <a:pPr>
              <a:spcBef>
                <a:spcPts val="600"/>
              </a:spcBef>
              <a:defRPr/>
            </a:pPr>
            <a:r>
              <a:rPr dirty="0" smtClean="0"/>
              <a:t>Neke države EU-a izdaju komercijalne papire </a:t>
            </a:r>
          </a:p>
          <a:p>
            <a:pPr>
              <a:spcBef>
                <a:spcPts val="600"/>
              </a:spcBef>
              <a:defRPr/>
            </a:pPr>
            <a:r>
              <a:rPr dirty="0" smtClean="0"/>
              <a:t>Ugovor o povratnoj kupnji obično se upotrebljava za detaljno ujednačenje promjena u JRR-u (</a:t>
            </a:r>
            <a:r>
              <a:rPr i="1" dirty="0" smtClean="0"/>
              <a:t>fine tuning</a:t>
            </a:r>
            <a:r>
              <a:rPr dirty="0" smtClean="0"/>
              <a:t>), ali je za to potrebno likvidno tržište</a:t>
            </a:r>
            <a:endParaRPr lang="hr-HR" dirty="0" smtClean="0"/>
          </a:p>
        </p:txBody>
      </p:sp>
      <p:sp>
        <p:nvSpPr>
          <p:cNvPr id="3" name="Oval 2"/>
          <p:cNvSpPr/>
          <p:nvPr/>
        </p:nvSpPr>
        <p:spPr bwMode="auto">
          <a:xfrm>
            <a:off x="5220072" y="3861048"/>
            <a:ext cx="1656184" cy="648072"/>
          </a:xfrm>
          <a:prstGeom prst="ellipse">
            <a:avLst/>
          </a:prstGeom>
          <a:noFill/>
          <a:ln w="158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8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3576"/>
            <a:ext cx="7772400" cy="1219200"/>
          </a:xfrm>
        </p:spPr>
        <p:txBody>
          <a:bodyPr/>
          <a:lstStyle/>
          <a:p>
            <a:r>
              <a:rPr sz="2400" dirty="0" smtClean="0"/>
              <a:t>Zaliha blagajničkih zapisa Ujedinjene Kraljevine (siječanj 2002. - ožujak 2005.)</a:t>
            </a:r>
            <a:endParaRPr lang="hr-HR" sz="2400" dirty="0"/>
          </a:p>
        </p:txBody>
      </p:sp>
      <p:pic>
        <p:nvPicPr>
          <p:cNvPr id="1026" name="Picture 2" descr="C:\Users\Assi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100000" cy="5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Instrumenti za upravljanje novčanim sredstvima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200" y="1371600"/>
            <a:ext cx="7543800" cy="4114800"/>
          </a:xfrm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 anchorCtr="0">
            <a:normAutofit fontScale="77500" lnSpcReduction="20000"/>
          </a:bodyPr>
          <a:lstStyle/>
          <a:p>
            <a:pPr algn="ctr">
              <a:spcAft>
                <a:spcPts val="600"/>
              </a:spcAft>
              <a:buFontTx/>
              <a:buNone/>
              <a:defRPr/>
            </a:pPr>
            <a:r>
              <a:rPr lang="en-GB" sz="3600" b="1" dirty="0" smtClean="0"/>
              <a:t>Kreditiranje</a:t>
            </a:r>
          </a:p>
          <a:p>
            <a:pPr>
              <a:spcBef>
                <a:spcPts val="600"/>
              </a:spcBef>
              <a:defRPr/>
            </a:pPr>
            <a:r>
              <a:rPr dirty="0" smtClean="0"/>
              <a:t>(Obratni) ugovor o povratnoj kupnji poželjni je instrument ako je tržište dovoljno likvidno</a:t>
            </a:r>
          </a:p>
          <a:p>
            <a:pPr lvl="1">
              <a:spcBef>
                <a:spcPts val="600"/>
              </a:spcBef>
              <a:defRPr/>
            </a:pPr>
            <a:r>
              <a:rPr dirty="0" smtClean="0"/>
              <a:t>Sigurno i fleksibilno</a:t>
            </a:r>
          </a:p>
          <a:p>
            <a:pPr>
              <a:spcBef>
                <a:spcPts val="600"/>
              </a:spcBef>
              <a:defRPr/>
            </a:pPr>
            <a:r>
              <a:rPr dirty="0" smtClean="0"/>
              <a:t>Mnoge se zemlje služe bankovnim depozitima</a:t>
            </a:r>
          </a:p>
          <a:p>
            <a:pPr lvl="1">
              <a:spcBef>
                <a:spcPts val="600"/>
              </a:spcBef>
              <a:defRPr/>
            </a:pPr>
            <a:r>
              <a:rPr dirty="0" smtClean="0"/>
              <a:t>Kredit po tržišnim stopama - terminski ili prekonoćni</a:t>
            </a:r>
          </a:p>
          <a:p>
            <a:pPr lvl="1">
              <a:spcBef>
                <a:spcPts val="600"/>
              </a:spcBef>
              <a:defRPr/>
            </a:pPr>
            <a:r>
              <a:rPr dirty="0" smtClean="0"/>
              <a:t>Konkurentne cijene (javni natječaj ako nema transparentnih cijena)</a:t>
            </a:r>
          </a:p>
          <a:p>
            <a:pPr lvl="1">
              <a:spcBef>
                <a:spcPts val="600"/>
              </a:spcBef>
              <a:defRPr/>
            </a:pPr>
            <a:r>
              <a:rPr dirty="0" smtClean="0"/>
              <a:t>Mora biti kolateraliziran - smanjiti kreditni rizik</a:t>
            </a:r>
          </a:p>
          <a:p>
            <a:pPr>
              <a:spcBef>
                <a:spcPts val="600"/>
              </a:spcBef>
              <a:defRPr/>
            </a:pPr>
            <a:r>
              <a:rPr dirty="0" smtClean="0"/>
              <a:t>Razmotriti (plaćene) depozite u središnjoj banci ako je važno poduprijeti stajalište monetarne politike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5657671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Napomena: kupovinom i prodajom zaliha obveznica MF-a riskira se nanošenje štete tržištu obveznica; upotrebljavati samo kao kolateral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3090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772400" cy="1219200"/>
          </a:xfrm>
        </p:spPr>
        <p:txBody>
          <a:bodyPr/>
          <a:lstStyle/>
          <a:p>
            <a:r>
              <a:rPr dirty="0" smtClean="0"/>
              <a:t>Ostali pristupi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37074"/>
            <a:ext cx="7772400" cy="5344253"/>
          </a:xfrm>
        </p:spPr>
        <p:txBody>
          <a:bodyPr>
            <a:normAutofit fontScale="77500" lnSpcReduction="20000"/>
          </a:bodyPr>
          <a:lstStyle/>
          <a:p>
            <a:r>
              <a:rPr dirty="0" smtClean="0"/>
              <a:t>Upravljanje zaduživanjem i kreditiranjem državnih poduzeća</a:t>
            </a:r>
          </a:p>
          <a:p>
            <a:pPr lvl="1"/>
            <a:r>
              <a:rPr dirty="0" smtClean="0"/>
              <a:t>Novčani tokovi nisu više na novčanom tržištu - ne pomaže razvoju tržišta</a:t>
            </a:r>
          </a:p>
          <a:p>
            <a:pPr lvl="1"/>
            <a:r>
              <a:rPr dirty="0" smtClean="0"/>
              <a:t>Nadilazi poslovanje državnih poduzeća</a:t>
            </a:r>
          </a:p>
          <a:p>
            <a:pPr lvl="1"/>
            <a:r>
              <a:rPr dirty="0" smtClean="0"/>
              <a:t>(Kolumbija prije 10 godina - ne sada)</a:t>
            </a:r>
          </a:p>
          <a:p>
            <a:r>
              <a:rPr dirty="0" smtClean="0"/>
              <a:t>Ciljevi upravljanja novčanim sredstvima izraženi su u domaćoj valuti</a:t>
            </a:r>
          </a:p>
          <a:p>
            <a:pPr lvl="1"/>
            <a:r>
              <a:rPr dirty="0" smtClean="0"/>
              <a:t>Mogu se obuhvatiti domaće i devizne valute - za vrijednosti istog dana</a:t>
            </a:r>
          </a:p>
          <a:p>
            <a:pPr lvl="1"/>
            <a:r>
              <a:rPr dirty="0" smtClean="0"/>
              <a:t>Ovisi o tečajnoj politici središnje banke</a:t>
            </a:r>
          </a:p>
          <a:p>
            <a:pPr lvl="1"/>
            <a:r>
              <a:rPr dirty="0" smtClean="0"/>
              <a:t>Neobično u praksi osim kad služi kao sigurnosna rezerva</a:t>
            </a:r>
          </a:p>
          <a:p>
            <a:r>
              <a:rPr dirty="0" smtClean="0"/>
              <a:t>Rijetko se provode transakcije s nerezidentima (vanjske obveznice)</a:t>
            </a:r>
            <a:endParaRPr lang="hr-HR" dirty="0" smtClean="0"/>
          </a:p>
          <a:p>
            <a:pPr lvl="1"/>
            <a:r>
              <a:rPr dirty="0" smtClean="0"/>
              <a:t>Relevantnije za dugoročne strukturne fondove (vidi u nastavku)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84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31832" cy="1219200"/>
          </a:xfrm>
        </p:spPr>
        <p:txBody>
          <a:bodyPr/>
          <a:lstStyle/>
          <a:p>
            <a:r>
              <a:rPr dirty="0" smtClean="0"/>
              <a:t>Ujednačenje novčanih tokova: državne obveznice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375" y="5600700"/>
            <a:ext cx="3581400" cy="1066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GB" sz="2000" dirty="0" smtClean="0">
                <a:solidFill>
                  <a:srgbClr val="0000CC"/>
                </a:solidFill>
              </a:rPr>
              <a:t>Kako riznica održava gotovinsku rezervu blizu ciljnih vrijednosti (40 u primjeru?)</a:t>
            </a:r>
            <a:endParaRPr lang="hr-HR" sz="2000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1476191"/>
            <a:ext cx="3778976" cy="2333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6477" y="1476191"/>
            <a:ext cx="3886691" cy="2333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799" y="3863959"/>
            <a:ext cx="220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Dnevni novčani tok prije izdavanja obveznice</a:t>
            </a:r>
            <a:endParaRPr lang="hr-HR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512997" y="4113278"/>
            <a:ext cx="220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Kumulativni dnevni novčani tok </a:t>
            </a:r>
            <a:endParaRPr lang="hr-HR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4746617"/>
            <a:ext cx="344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Utjecaj bruto iznosa državnih obveznica izdanih radi ujednačenja (izdani neto iznos=deficit)</a:t>
            </a:r>
            <a:endParaRPr lang="hr-HR" sz="1800" dirty="0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 bwMode="auto">
          <a:xfrm flipH="1" flipV="1">
            <a:off x="2438400" y="3810000"/>
            <a:ext cx="76200" cy="377125"/>
          </a:xfrm>
          <a:prstGeom prst="straightConnector1">
            <a:avLst/>
          </a:prstGeom>
          <a:ln w="15875">
            <a:solidFill>
              <a:srgbClr val="000099"/>
            </a:solidFill>
            <a:headEnd type="none" w="med" len="med"/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V="1">
            <a:off x="4191000" y="3838575"/>
            <a:ext cx="479277" cy="428625"/>
          </a:xfrm>
          <a:prstGeom prst="straightConnector1">
            <a:avLst/>
          </a:prstGeom>
          <a:ln w="15875">
            <a:solidFill>
              <a:srgbClr val="000099"/>
            </a:solidFill>
            <a:headEnd type="none" w="med" len="med"/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V="1">
            <a:off x="4121875" y="5308262"/>
            <a:ext cx="548402" cy="15175"/>
          </a:xfrm>
          <a:prstGeom prst="straightConnector1">
            <a:avLst/>
          </a:prstGeom>
          <a:ln w="15875">
            <a:solidFill>
              <a:srgbClr val="000099"/>
            </a:solidFill>
            <a:headEnd type="none" w="med" len="med"/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C:\Users\Assia\Desktop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8" y="3166595"/>
            <a:ext cx="3820625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ssia\Desktop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63" y="3208534"/>
            <a:ext cx="402171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sia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74" y="4071154"/>
            <a:ext cx="3996000" cy="248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869" y="0"/>
            <a:ext cx="7914931" cy="1219200"/>
          </a:xfrm>
        </p:spPr>
        <p:txBody>
          <a:bodyPr/>
          <a:lstStyle/>
          <a:p>
            <a:r>
              <a:rPr lang="en-GB" sz="2800" dirty="0" smtClean="0"/>
              <a:t>Ujednačenje novčanih tokova: blagajnički zapisi i kratkoročna ulaganja</a:t>
            </a:r>
            <a:endParaRPr lang="hr-H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76300" y="4025067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Ujednačenje  izdvanjem blagajničkih zapisa s rokom dospijeća od jednog do tri mjeseca</a:t>
            </a:r>
            <a:endParaRPr lang="hr-H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029200"/>
            <a:ext cx="266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Dodatna ujednačenja kratkoročnim ulaganjima</a:t>
            </a:r>
            <a:endParaRPr lang="hr-HR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71869" y="3990975"/>
            <a:ext cx="54410" cy="214312"/>
          </a:xfrm>
          <a:prstGeom prst="straightConnector1">
            <a:avLst/>
          </a:prstGeom>
          <a:ln w="15875">
            <a:solidFill>
              <a:srgbClr val="000099"/>
            </a:solidFill>
            <a:headEnd type="none" w="med" len="med"/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flipV="1">
            <a:off x="3483123" y="3886200"/>
            <a:ext cx="860277" cy="442913"/>
          </a:xfrm>
          <a:prstGeom prst="straightConnector1">
            <a:avLst/>
          </a:prstGeom>
          <a:ln w="15875">
            <a:solidFill>
              <a:srgbClr val="000099"/>
            </a:solidFill>
            <a:headEnd type="none" w="med" len="med"/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3952874" y="5248069"/>
            <a:ext cx="520654" cy="23812"/>
          </a:xfrm>
          <a:prstGeom prst="straightConnector1">
            <a:avLst/>
          </a:prstGeom>
          <a:ln w="15875">
            <a:solidFill>
              <a:srgbClr val="000099"/>
            </a:solidFill>
            <a:headEnd type="none" w="med" len="med"/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C:\Users\Assia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8" y="1297751"/>
            <a:ext cx="3852000" cy="249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sia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84999"/>
            <a:ext cx="4320000" cy="26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sia\Desktop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76179"/>
            <a:ext cx="4326566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52520" cy="1219200"/>
          </a:xfrm>
        </p:spPr>
        <p:txBody>
          <a:bodyPr/>
          <a:lstStyle/>
          <a:p>
            <a:r>
              <a:rPr dirty="0" smtClean="0"/>
              <a:t>Ulaganje kratkoročnih viškova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5332"/>
            <a:ext cx="7772400" cy="51800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dirty="0" smtClean="0"/>
              <a:t>Riznica ili upravitelj novčanim sredstvima odgovorni su samo za kratkoročna ulaganja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Ulaganja u novčano tržište </a:t>
            </a:r>
            <a:endParaRPr lang="hr-HR" dirty="0" smtClean="0"/>
          </a:p>
          <a:p>
            <a:pPr lvl="1">
              <a:lnSpc>
                <a:spcPct val="110000"/>
              </a:lnSpc>
            </a:pPr>
            <a:r>
              <a:rPr dirty="0" smtClean="0"/>
              <a:t>Općenito, rokovi dospijeća koji ne premašuju tri mjeseca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Svi strukturni viškovi obrađuju se zasebno</a:t>
            </a:r>
          </a:p>
          <a:p>
            <a:pPr>
              <a:lnSpc>
                <a:spcPct val="110000"/>
              </a:lnSpc>
            </a:pPr>
            <a:r>
              <a:rPr dirty="0" smtClean="0"/>
              <a:t>Ulaganja strukturnih fondova provode se u skladu sa strateškom raspodjelom sredstava (imovine)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Odražava ciljeve, rizik, bilancu (bilance) države i vlasti itd.</a:t>
            </a:r>
            <a:endParaRPr lang="hr-HR" dirty="0"/>
          </a:p>
          <a:p>
            <a:pPr>
              <a:lnSpc>
                <a:spcPct val="110000"/>
              </a:lnSpc>
            </a:pPr>
            <a:r>
              <a:rPr dirty="0" smtClean="0"/>
              <a:t>Ali može postojati i likvidnija tranša stabilizacijskog fonda ili fonda ušteđevina uložena u novčana tržišta - npr. Peru</a:t>
            </a:r>
          </a:p>
        </p:txBody>
      </p:sp>
    </p:spTree>
    <p:extLst>
      <p:ext uri="{BB962C8B-B14F-4D97-AF65-F5344CB8AC3E}">
        <p14:creationId xmlns:p14="http://schemas.microsoft.com/office/powerpoint/2010/main" val="9618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Ulaganje je neizostavan dio modernog upravljanja novčanim sredstvima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8965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dirty="0" smtClean="0"/>
              <a:t>Ulaganje novčanih viškova nije samo proizvoljan dodatak</a:t>
            </a:r>
            <a:endParaRPr lang="hr-HR" dirty="0"/>
          </a:p>
          <a:p>
            <a:pPr lvl="1">
              <a:lnSpc>
                <a:spcPct val="110000"/>
              </a:lnSpc>
            </a:pPr>
            <a:r>
              <a:rPr dirty="0" smtClean="0"/>
              <a:t>Ujednačenje novčanih tokova prouzročenih ulaganjem viškova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Dobro upravljanje investicijama samo je po sebi isplativo: smanjuje kamatnu stopu neto duga</a:t>
            </a:r>
          </a:p>
          <a:p>
            <a:pPr>
              <a:lnSpc>
                <a:spcPct val="110000"/>
              </a:lnSpc>
            </a:pPr>
            <a:r>
              <a:rPr dirty="0" smtClean="0"/>
              <a:t>Različiti modeli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Očekujte ranije tijekom dana posuditi ili kreditirati tog istog dana (ili tjedna)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Poslovanje s viškom (Francuska, Italija)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Poslovanje s manjkom (Nizozemska, Njemačka)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Otprilike ujednačeno (Ujedinjena Kraljevina)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Manjak novca način je uštede - ulaganje sa sobom povlači dodatne troškove (eng. </a:t>
            </a:r>
            <a:r>
              <a:rPr i="1" dirty="0" smtClean="0"/>
              <a:t>cost of carry</a:t>
            </a:r>
            <a:r>
              <a:rPr dirty="0" smtClean="0"/>
              <a:t>) - ali je izvedivo samo ako postoji likvidno tržište</a:t>
            </a:r>
          </a:p>
        </p:txBody>
      </p:sp>
    </p:spTree>
    <p:extLst>
      <p:ext uri="{BB962C8B-B14F-4D97-AF65-F5344CB8AC3E}">
        <p14:creationId xmlns:p14="http://schemas.microsoft.com/office/powerpoint/2010/main" val="21774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dirty="0" smtClean="0"/>
              <a:t>Politika ulaganja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487" y="1052736"/>
            <a:ext cx="7772400" cy="5472608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GB" sz="2800" dirty="0" smtClean="0">
                <a:solidFill>
                  <a:srgbClr val="000000"/>
                </a:solidFill>
              </a:rPr>
              <a:t>Ciljevi upravitelja novčanim sredstvima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2400" dirty="0" smtClean="0"/>
              <a:t>Osigurati dostupnost novčanih sredstava, ujednačiti novčane tokove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2400" dirty="0" smtClean="0"/>
              <a:t>Rezerve moraju biti uvijek dostupne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GB" sz="2000" dirty="0" smtClean="0"/>
              <a:t>JRR ili drugi depoziti po viđenju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GB" sz="2000" dirty="0" smtClean="0"/>
              <a:t>ili oročeni depoziti koji se mogu razročiti (u središnjim bankama ili poslovnim bankama)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2400" dirty="0" smtClean="0"/>
              <a:t>Ulaganje novčanih viškova najčešće u domaćoj valuti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GB" sz="2000" dirty="0" smtClean="0"/>
              <a:t>Rok dospijeća određuje se u skladu s profilom novčanog toka (krediti/depoziti isplaćeni na datum novčanih odljeva) - uključujući prikupljanje sredstava za nadolazeće velike rashode krajem godine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800" dirty="0" smtClean="0"/>
              <a:t>Oprezno pristupiti riziku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400" dirty="0" smtClean="0"/>
              <a:t>Dopustiti samo ulaganja u iznimno likvidne obveznice, visokokvalitetne depozite (kolateralizirane) u primjerenim financijskim institucijama te u ugovore o povratnoj kupnji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696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9394"/>
            <a:ext cx="7772400" cy="1219200"/>
          </a:xfrm>
        </p:spPr>
        <p:txBody>
          <a:bodyPr/>
          <a:lstStyle/>
          <a:p>
            <a:r>
              <a:rPr dirty="0" smtClean="0"/>
              <a:t>Rizici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7724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dirty="0" smtClean="0"/>
              <a:t>Glavni rizici kod upravljanja kratkoročnim ulaganjima: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b="1" dirty="0" smtClean="0"/>
              <a:t>Likvidnosni</a:t>
            </a:r>
            <a:r>
              <a:rPr dirty="0" smtClean="0"/>
              <a:t>: sposobnost pretvaranja ulaganja u novac prije roka dospijeća bez neprihvatljive štete od gubitka glavnice. Potreban je naglasak na utrživim kratkoročnim ulaganjima.</a:t>
            </a:r>
            <a:endParaRPr lang="hr-HR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b="1" dirty="0" smtClean="0"/>
              <a:t>Kreditni</a:t>
            </a:r>
            <a:r>
              <a:rPr dirty="0" smtClean="0"/>
              <a:t>: mogućnost da izdavatelj instrumenta (ili bilo koja druga strana) ne vrati glavnicu i/ili kamatu u potpunosti i na vrijeme. Potrebna je visokokvalitetna imovina i kolateral, diverzifikacija i vrednovanje po tržišnoj vrijednosti (eng. </a:t>
            </a:r>
            <a:r>
              <a:rPr i="1" dirty="0" smtClean="0"/>
              <a:t>mark to market</a:t>
            </a:r>
            <a:r>
              <a:rPr dirty="0" smtClean="0"/>
              <a:t>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dirty="0" smtClean="0"/>
              <a:t>Ostali rizici su važni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b="1" dirty="0" smtClean="0"/>
              <a:t>Tržišni</a:t>
            </a:r>
            <a:r>
              <a:rPr dirty="0" smtClean="0"/>
              <a:t>: rizik dolazi od nepovoljnih promjena tržišnih stopa: bit će malen ako su instrumenti kratkoročni.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b="1" dirty="0" smtClean="0"/>
              <a:t>Pravni</a:t>
            </a:r>
            <a:r>
              <a:rPr dirty="0" smtClean="0"/>
              <a:t>: rizik da ugovori nisu pravno obvezujući: potrebni su jasno dokumentirani sporazumi s partnerima (npr. standardni glavni ugovor o povratnoj kupnji (eng. </a:t>
            </a:r>
            <a:r>
              <a:rPr i="1" dirty="0" smtClean="0"/>
              <a:t>general master repurchase agreement</a:t>
            </a:r>
            <a:r>
              <a:rPr dirty="0" smtClean="0"/>
              <a:t> - GMRA) za ugovore o povratnoj kupnji).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b="1" dirty="0" smtClean="0"/>
              <a:t>Operativni</a:t>
            </a:r>
            <a:r>
              <a:rPr dirty="0" smtClean="0"/>
              <a:t>: posljedica neadekvatnih ili loših unutarnjih postupaka, ljudskog djelovanja i sustava ili vanjskih događaja. Potrebno je definirati postupke, raspodijeliti dužnosti, unutarnju kontrolu i plan poslovnog kontinuiteta.</a:t>
            </a:r>
          </a:p>
        </p:txBody>
      </p:sp>
    </p:spTree>
    <p:extLst>
      <p:ext uri="{BB962C8B-B14F-4D97-AF65-F5344CB8AC3E}">
        <p14:creationId xmlns:p14="http://schemas.microsoft.com/office/powerpoint/2010/main" val="17668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Pregled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1640" y="1628800"/>
            <a:ext cx="6696744" cy="482453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000" dirty="0" smtClean="0"/>
              <a:t>Ciljevi upravljanja novčanim sredstvima</a:t>
            </a:r>
          </a:p>
          <a:p>
            <a:pPr lvl="1">
              <a:spcBef>
                <a:spcPts val="600"/>
              </a:spcBef>
            </a:pPr>
            <a:r>
              <a:rPr lang="en-GB" sz="2000" dirty="0" smtClean="0"/>
              <a:t>Kratki podsjetnik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Upotreba kratkoročnih instrumenata (eng. </a:t>
            </a:r>
            <a:r>
              <a:rPr lang="en-GB" sz="2000" i="1" dirty="0" smtClean="0"/>
              <a:t>rough tuning</a:t>
            </a:r>
            <a:r>
              <a:rPr lang="en-GB" sz="2000" dirty="0" smtClean="0"/>
              <a:t>) te upotreba drugih instrumenata za detaljno ujednačenje promjena u JRR-u (eng. </a:t>
            </a:r>
            <a:r>
              <a:rPr lang="en-GB" sz="2000" i="1" dirty="0" smtClean="0"/>
              <a:t>fine tuning</a:t>
            </a:r>
            <a:r>
              <a:rPr lang="en-GB" sz="20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Instrumenti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Ulaganje viškova kratkoročnih novčanih sredstava</a:t>
            </a:r>
            <a:endParaRPr lang="hr-H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72344"/>
          </a:xfrm>
        </p:spPr>
        <p:txBody>
          <a:bodyPr/>
          <a:lstStyle/>
          <a:p>
            <a:r>
              <a:rPr dirty="0" smtClean="0"/>
              <a:t>Instrumenti novčanog tržišta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55892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dirty="0" smtClean="0"/>
              <a:t>Ugovori o povratnoj kupnji i obratni ugovori o povratnoj kupnji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Važni na većini novčanih tržišta, nude konkurentne kratkoročne kamatne stope (fiksne ili promjenjive), koje upotrebljavaju središnje banke za poslove na otvorenom tržištu</a:t>
            </a:r>
            <a:endParaRPr lang="hr-HR" dirty="0"/>
          </a:p>
          <a:p>
            <a:pPr lvl="1">
              <a:lnSpc>
                <a:spcPct val="110000"/>
              </a:lnSpc>
            </a:pPr>
            <a:r>
              <a:rPr dirty="0" smtClean="0"/>
              <a:t>Prodaja i ponovni otkup temeljne obveznice - služi kao kolateral</a:t>
            </a:r>
          </a:p>
          <a:p>
            <a:pPr>
              <a:lnSpc>
                <a:spcPct val="110000"/>
              </a:lnSpc>
            </a:pPr>
            <a:r>
              <a:rPr dirty="0" smtClean="0"/>
              <a:t>Oročenja u poslovnim bankama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Slična kamatnim stopama ugovora o povratnoj kupnji, ali uključuju plaćanje naknade ako se isplaćuju ranije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Moraju biti kolateralizirana</a:t>
            </a:r>
            <a:endParaRPr lang="hr-HR" dirty="0"/>
          </a:p>
          <a:p>
            <a:pPr lvl="1">
              <a:lnSpc>
                <a:spcPct val="110000"/>
              </a:lnSpc>
            </a:pPr>
            <a:r>
              <a:rPr dirty="0" smtClean="0"/>
              <a:t>Potreban je konkurentni postupak</a:t>
            </a:r>
          </a:p>
          <a:p>
            <a:pPr>
              <a:lnSpc>
                <a:spcPct val="110000"/>
              </a:lnSpc>
            </a:pPr>
            <a:r>
              <a:rPr dirty="0" smtClean="0"/>
              <a:t>Potvrde o depozitu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Nizak likvidnosni rizik (ako se može dogovoriti)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Visoki kreditni rizik - ne može se kolateralizirati</a:t>
            </a:r>
            <a:endParaRPr lang="hr-HR" dirty="0"/>
          </a:p>
          <a:p>
            <a:pPr>
              <a:lnSpc>
                <a:spcPct val="110000"/>
              </a:lnSpc>
            </a:pPr>
            <a:r>
              <a:rPr dirty="0" smtClean="0"/>
              <a:t>Uzajamni fondovi tržišta novca (eng. </a:t>
            </a:r>
            <a:r>
              <a:rPr i="1" dirty="0" smtClean="0"/>
              <a:t>money market mutual funds</a:t>
            </a:r>
            <a:r>
              <a:rPr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Fondovi ulažu u kratkoročne instrumente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Imaju koristi od raznolikog pristupa tržištu, ali učinak varira te postoji rizik</a:t>
            </a:r>
          </a:p>
          <a:p>
            <a:pPr>
              <a:lnSpc>
                <a:spcPct val="110000"/>
              </a:lnSpc>
            </a:pPr>
            <a:r>
              <a:rPr dirty="0" smtClean="0"/>
              <a:t>Komercijalni papiri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Izdaju ih visoko rangirane najveće kreditne banke te nefinancijske korporacije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Veliki učinak, ali potencijalno riskantniji</a:t>
            </a:r>
          </a:p>
        </p:txBody>
      </p:sp>
    </p:spTree>
    <p:extLst>
      <p:ext uri="{BB962C8B-B14F-4D97-AF65-F5344CB8AC3E}">
        <p14:creationId xmlns:p14="http://schemas.microsoft.com/office/powerpoint/2010/main" val="20841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152" y="28476"/>
            <a:ext cx="7772400" cy="1219200"/>
          </a:xfrm>
        </p:spPr>
        <p:txBody>
          <a:bodyPr/>
          <a:lstStyle/>
          <a:p>
            <a:r>
              <a:rPr dirty="0" smtClean="0"/>
              <a:t>Ulaganja u praksi - 1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4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dirty="0" smtClean="0"/>
              <a:t>Rok dospijeća ulaganja ovisi i o profilu tržišta i o profilu novčanih tokova, ali najčešće nije na duže od 30 dana, a rijetko kad 90 dana</a:t>
            </a:r>
          </a:p>
          <a:p>
            <a:pPr>
              <a:lnSpc>
                <a:spcPct val="110000"/>
              </a:lnSpc>
            </a:pPr>
            <a:r>
              <a:rPr dirty="0" smtClean="0"/>
              <a:t>Preferira se obratni ugovor o povratnoj kupnji ako je tržište dovoljno likvidno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Siguran je i fleksibilan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Često osiguran državnim obveznicama (ili ga središnja banka osigurava)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Kolateral se dnevno vrednuje po tržišnoj vrijednosti</a:t>
            </a:r>
          </a:p>
          <a:p>
            <a:pPr>
              <a:lnSpc>
                <a:spcPct val="110000"/>
              </a:lnSpc>
            </a:pPr>
            <a:r>
              <a:rPr dirty="0" smtClean="0"/>
              <a:t>Mnoge zemlje ulažu u bankovne depozite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Krediti po tržišnim stopama: terminski ili prekonoćni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Konkurentni proces (aukcija, ako nema transparentnih tržišnih cijena): mogu biti diferencijalni, uzimajući u obzir npr. stope za prekonoćni kredit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Ali obavezno kolateralizirani: smanjiti kreditni rizik</a:t>
            </a:r>
          </a:p>
        </p:txBody>
      </p:sp>
    </p:spTree>
    <p:extLst>
      <p:ext uri="{BB962C8B-B14F-4D97-AF65-F5344CB8AC3E}">
        <p14:creationId xmlns:p14="http://schemas.microsoft.com/office/powerpoint/2010/main" val="1831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Ulaganja u praksi - 2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28" y="1484784"/>
            <a:ext cx="7772400" cy="49685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dirty="0" smtClean="0"/>
              <a:t>Za ugovore o povratnoj kupnji ili bankovne depozite preporučuje se izrada popisa prethodno odobrenih banaka</a:t>
            </a:r>
            <a:endParaRPr lang="hr-HR" dirty="0"/>
          </a:p>
          <a:p>
            <a:pPr lvl="1">
              <a:lnSpc>
                <a:spcPct val="110000"/>
              </a:lnSpc>
            </a:pPr>
            <a:r>
              <a:rPr dirty="0" smtClean="0"/>
              <a:t>Potpisati sve predmetne dokumente, npr. GMRA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Pojednostavniti svaku aukciju: potrebna je kratka najava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Politika opreza kod kreditnih rizika - ali kolateral znatno smanjuje rizik</a:t>
            </a:r>
          </a:p>
          <a:p>
            <a:pPr>
              <a:lnSpc>
                <a:spcPct val="110000"/>
              </a:lnSpc>
            </a:pPr>
            <a:r>
              <a:rPr dirty="0" smtClean="0"/>
              <a:t>Novčana sredstva u središnjoj banci trebaju biti isplaćena po tržišnoj kamatnoj stopi bez rizika</a:t>
            </a:r>
            <a:endParaRPr lang="hr-HR" dirty="0"/>
          </a:p>
          <a:p>
            <a:pPr lvl="1">
              <a:lnSpc>
                <a:spcPct val="110000"/>
              </a:lnSpc>
            </a:pPr>
            <a:r>
              <a:rPr dirty="0" smtClean="0"/>
              <a:t>Uzimajte u obzir depozite (oročenja i plaćanja) u središnjoj banci samo ako postoji monetarna neravnoteža, tj. kada je riječ o reakciji na strukturni problem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6660232" y="6043300"/>
            <a:ext cx="204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99"/>
                </a:solidFill>
                <a:latin typeface="+mn-lt"/>
              </a:rPr>
              <a:t>Hvala!</a:t>
            </a:r>
            <a:endParaRPr lang="hr-HR" sz="2800" b="1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170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467600" cy="990600"/>
          </a:xfrm>
        </p:spPr>
        <p:txBody>
          <a:bodyPr/>
          <a:lstStyle/>
          <a:p>
            <a:r>
              <a:rPr lang="en-US" sz="2800" dirty="0" smtClean="0"/>
              <a:t>Prisjetimo se prednosti efikasnog upravljanja novčanim sredstvima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001000" cy="4968552"/>
          </a:xfrm>
        </p:spPr>
        <p:txBody>
          <a:bodyPr>
            <a:normAutofit/>
          </a:bodyPr>
          <a:lstStyle/>
          <a:p>
            <a:r>
              <a:rPr lang="en-AU" sz="2400" dirty="0" smtClean="0"/>
              <a:t>Glavni cilj jest osigurati ispunjene obveza na vrijeme</a:t>
            </a:r>
          </a:p>
          <a:p>
            <a:r>
              <a:rPr lang="en-AU" sz="2400" dirty="0" smtClean="0"/>
              <a:t>Ali uz efikasno upravljanje novčanim sredstvima </a:t>
            </a:r>
          </a:p>
          <a:p>
            <a:pPr lvl="1"/>
            <a:r>
              <a:rPr lang="en-GB" sz="2400" dirty="0" smtClean="0"/>
              <a:t>omogućuje uštedu državnih sredstava, minimalizira neangažirana salda te povezane troškove</a:t>
            </a:r>
          </a:p>
          <a:p>
            <a:pPr lvl="1"/>
            <a:r>
              <a:rPr lang="en-AU" sz="2400" dirty="0" smtClean="0"/>
              <a:t>olakšava provođenje monetarne politike (te podupire odvajanje novčanog upravljanja od monetarne politike)</a:t>
            </a:r>
          </a:p>
          <a:p>
            <a:pPr lvl="1"/>
            <a:r>
              <a:rPr lang="en-AU" sz="2400" dirty="0" smtClean="0"/>
              <a:t>podržava upravljanje dugom</a:t>
            </a:r>
          </a:p>
          <a:p>
            <a:pPr lvl="1"/>
            <a:r>
              <a:rPr lang="en-GB" sz="2400" dirty="0"/>
              <a:t>smanjuje rizik</a:t>
            </a:r>
          </a:p>
          <a:p>
            <a:pPr lvl="1"/>
            <a:r>
              <a:rPr lang="en-AU" sz="2400" dirty="0" smtClean="0"/>
              <a:t>doprinosi razvoju kratkoročnih novčanih tržišta i općenito financijskih tržišta</a:t>
            </a:r>
            <a:endParaRPr lang="hr-HR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755576" y="2389075"/>
            <a:ext cx="7920880" cy="2016224"/>
          </a:xfrm>
          <a:prstGeom prst="roundRect">
            <a:avLst/>
          </a:prstGeom>
          <a:noFill/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732240" y="1554551"/>
            <a:ext cx="2520280" cy="792088"/>
          </a:xfrm>
          <a:prstGeom prst="ellipse">
            <a:avLst/>
          </a:prstGeom>
          <a:solidFill>
            <a:srgbClr val="DEF2FE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5200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>
                <a:latin typeface="+mn-lt"/>
              </a:rPr>
              <a:t>podrazumijeva ujednačenje novčanih tokova </a:t>
            </a:r>
            <a:endParaRPr lang="hr-HR" sz="1400" dirty="0">
              <a:latin typeface="+mn-lt"/>
              <a:cs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6" name="Bent-Up Arrow 5"/>
          <p:cNvSpPr/>
          <p:nvPr/>
        </p:nvSpPr>
        <p:spPr bwMode="auto">
          <a:xfrm rot="10800000">
            <a:off x="6458023" y="1838380"/>
            <a:ext cx="720080" cy="576064"/>
          </a:xfrm>
          <a:prstGeom prst="bentUpArrow">
            <a:avLst/>
          </a:prstGeom>
          <a:solidFill>
            <a:srgbClr val="DEF2FE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98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219200"/>
          </a:xfrm>
        </p:spPr>
        <p:txBody>
          <a:bodyPr/>
          <a:lstStyle/>
          <a:p>
            <a:r>
              <a:rPr dirty="0" smtClean="0"/>
              <a:t>Upravljanje rizicima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51845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dirty="0" smtClean="0"/>
              <a:t>Likvidnosni rizik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osigurati dostupnost likvidnih sredstava, izbjegavati prekoračenja</a:t>
            </a:r>
          </a:p>
          <a:p>
            <a:pPr>
              <a:lnSpc>
                <a:spcPct val="110000"/>
              </a:lnSpc>
            </a:pPr>
            <a:r>
              <a:rPr dirty="0" smtClean="0"/>
              <a:t>Rizik kod financiranja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osigurati prikupljanje financijskih sredstava od tržišnih prinosa prema potrebi</a:t>
            </a:r>
          </a:p>
          <a:p>
            <a:pPr>
              <a:lnSpc>
                <a:spcPct val="110000"/>
              </a:lnSpc>
            </a:pPr>
            <a:r>
              <a:rPr dirty="0" smtClean="0"/>
              <a:t>Bolje se nositi s neizvjesnošću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Rizik povezan s procjenama uvjeta zaduženja - nedovoljno informacija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Volatilnost ili „neujednačenost“ novčanih tokova</a:t>
            </a:r>
          </a:p>
          <a:p>
            <a:pPr>
              <a:lnSpc>
                <a:spcPct val="110000"/>
              </a:lnSpc>
            </a:pPr>
            <a:r>
              <a:rPr dirty="0" smtClean="0"/>
              <a:t>Kao i: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Tržišni rizik - povezan s upravljanjem gotovinskih salda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Kreditni rizik - neplaćanje druge ugovorne strane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Operativni rizik - u pogledu transakcija, plaćanja i računa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90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0"/>
            <a:ext cx="8153400" cy="1066800"/>
          </a:xfrm>
        </p:spPr>
        <p:txBody>
          <a:bodyPr/>
          <a:lstStyle/>
          <a:p>
            <a:r>
              <a:rPr lang="en-GB" altLang="en-US" sz="3600" dirty="0" err="1" smtClean="0"/>
              <a:t>Izazovi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politike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su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povezani</a:t>
            </a:r>
            <a:r>
              <a:rPr lang="en-GB" altLang="en-US" sz="3600" dirty="0" smtClean="0"/>
              <a:t>...</a:t>
            </a: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2700338" y="5084763"/>
            <a:ext cx="1368425" cy="646331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Gotovinski</a:t>
            </a:r>
            <a:r>
              <a:rPr lang="en-GB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saldo</a:t>
            </a:r>
            <a:r>
              <a:rPr lang="hr-HR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GB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JRR)</a:t>
            </a:r>
          </a:p>
        </p:txBody>
      </p:sp>
      <p:sp>
        <p:nvSpPr>
          <p:cNvPr id="243716" name="Line 4"/>
          <p:cNvSpPr>
            <a:spLocks noChangeShapeType="1"/>
          </p:cNvSpPr>
          <p:nvPr/>
        </p:nvSpPr>
        <p:spPr bwMode="auto">
          <a:xfrm>
            <a:off x="755650" y="573405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611188" y="5805488"/>
            <a:ext cx="194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Porez i ostali priljevi</a:t>
            </a:r>
          </a:p>
        </p:txBody>
      </p:sp>
      <p:sp>
        <p:nvSpPr>
          <p:cNvPr id="243718" name="Line 6"/>
          <p:cNvSpPr>
            <a:spLocks noChangeShapeType="1"/>
          </p:cNvSpPr>
          <p:nvPr/>
        </p:nvSpPr>
        <p:spPr bwMode="auto">
          <a:xfrm flipH="1">
            <a:off x="755650" y="5516563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179388" y="5013325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Rashodi i ostali odljevi</a:t>
            </a:r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827088" y="3429000"/>
            <a:ext cx="1296987" cy="866621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tIns="154800" bIns="15480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1. Izvršenje proračuna</a:t>
            </a:r>
          </a:p>
        </p:txBody>
      </p:sp>
      <p:sp>
        <p:nvSpPr>
          <p:cNvPr id="243721" name="Line 9"/>
          <p:cNvSpPr>
            <a:spLocks noChangeShapeType="1"/>
          </p:cNvSpPr>
          <p:nvPr/>
        </p:nvSpPr>
        <p:spPr bwMode="auto">
          <a:xfrm>
            <a:off x="3492500" y="2708275"/>
            <a:ext cx="0" cy="223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2700338" y="1700213"/>
            <a:ext cx="1511300" cy="114362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tIns="154800" bIns="15480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2. Određivanje ciljnih salda</a:t>
            </a:r>
          </a:p>
        </p:txBody>
      </p:sp>
      <p:sp>
        <p:nvSpPr>
          <p:cNvPr id="243723" name="Line 11"/>
          <p:cNvSpPr>
            <a:spLocks noChangeShapeType="1"/>
          </p:cNvSpPr>
          <p:nvPr/>
        </p:nvSpPr>
        <p:spPr bwMode="auto">
          <a:xfrm>
            <a:off x="4427538" y="5516563"/>
            <a:ext cx="146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24" name="Line 12"/>
          <p:cNvSpPr>
            <a:spLocks noChangeShapeType="1"/>
          </p:cNvSpPr>
          <p:nvPr/>
        </p:nvSpPr>
        <p:spPr bwMode="auto">
          <a:xfrm flipH="1">
            <a:off x="4356100" y="57340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25" name="Text Box 13"/>
          <p:cNvSpPr txBox="1">
            <a:spLocks noChangeArrowheads="1"/>
          </p:cNvSpPr>
          <p:nvPr/>
        </p:nvSpPr>
        <p:spPr bwMode="auto">
          <a:xfrm>
            <a:off x="4140200" y="4797425"/>
            <a:ext cx="2087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Otplata duga, manje kapitalnih primitaka</a:t>
            </a:r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4284663" y="5876925"/>
            <a:ext cx="194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Zaduživanje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Zajmovi i krediti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6443663" y="5084763"/>
            <a:ext cx="2376487" cy="92333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6. Politika upravljanja dugom (i državna bilanca)</a:t>
            </a:r>
          </a:p>
        </p:txBody>
      </p:sp>
      <p:sp>
        <p:nvSpPr>
          <p:cNvPr id="243728" name="Text Box 16"/>
          <p:cNvSpPr txBox="1">
            <a:spLocks noChangeArrowheads="1"/>
          </p:cNvSpPr>
          <p:nvPr/>
        </p:nvSpPr>
        <p:spPr bwMode="auto">
          <a:xfrm>
            <a:off x="4427538" y="3141663"/>
            <a:ext cx="1727200" cy="147732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4. Upravljanje novčanim tokovima na novčanom tržištu</a:t>
            </a:r>
          </a:p>
        </p:txBody>
      </p:sp>
      <p:sp>
        <p:nvSpPr>
          <p:cNvPr id="243729" name="Text Box 17"/>
          <p:cNvSpPr txBox="1">
            <a:spLocks noChangeArrowheads="1"/>
          </p:cNvSpPr>
          <p:nvPr/>
        </p:nvSpPr>
        <p:spPr bwMode="auto">
          <a:xfrm>
            <a:off x="7164388" y="1628775"/>
            <a:ext cx="1584325" cy="866621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tIns="154800" bIns="15480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3. Monetarna politika</a:t>
            </a:r>
          </a:p>
        </p:txBody>
      </p:sp>
      <p:sp>
        <p:nvSpPr>
          <p:cNvPr id="243730" name="Text Box 18"/>
          <p:cNvSpPr txBox="1">
            <a:spLocks noChangeArrowheads="1"/>
          </p:cNvSpPr>
          <p:nvPr/>
        </p:nvSpPr>
        <p:spPr bwMode="auto">
          <a:xfrm>
            <a:off x="7092950" y="3141663"/>
            <a:ext cx="1655763" cy="866621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tIns="154800" bIns="15480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5. Razvoj tržišta</a:t>
            </a:r>
          </a:p>
        </p:txBody>
      </p:sp>
      <p:sp>
        <p:nvSpPr>
          <p:cNvPr id="243731" name="Line 19"/>
          <p:cNvSpPr>
            <a:spLocks noChangeShapeType="1"/>
          </p:cNvSpPr>
          <p:nvPr/>
        </p:nvSpPr>
        <p:spPr bwMode="auto">
          <a:xfrm flipH="1">
            <a:off x="3635375" y="357346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32" name="Line 20"/>
          <p:cNvSpPr>
            <a:spLocks noChangeShapeType="1"/>
          </p:cNvSpPr>
          <p:nvPr/>
        </p:nvSpPr>
        <p:spPr bwMode="auto">
          <a:xfrm flipV="1">
            <a:off x="6372225" y="2492375"/>
            <a:ext cx="5048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33" name="Line 21"/>
          <p:cNvSpPr>
            <a:spLocks noChangeShapeType="1"/>
          </p:cNvSpPr>
          <p:nvPr/>
        </p:nvSpPr>
        <p:spPr bwMode="auto">
          <a:xfrm>
            <a:off x="6300788" y="41497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34" name="Line 22"/>
          <p:cNvSpPr>
            <a:spLocks noChangeShapeType="1"/>
          </p:cNvSpPr>
          <p:nvPr/>
        </p:nvSpPr>
        <p:spPr bwMode="auto">
          <a:xfrm flipH="1">
            <a:off x="8027988" y="42211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35" name="Line 23"/>
          <p:cNvSpPr>
            <a:spLocks noChangeShapeType="1"/>
          </p:cNvSpPr>
          <p:nvPr/>
        </p:nvSpPr>
        <p:spPr bwMode="auto">
          <a:xfrm>
            <a:off x="4356100" y="2133600"/>
            <a:ext cx="2449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36" name="Line 24"/>
          <p:cNvSpPr>
            <a:spLocks noChangeShapeType="1"/>
          </p:cNvSpPr>
          <p:nvPr/>
        </p:nvSpPr>
        <p:spPr bwMode="auto">
          <a:xfrm>
            <a:off x="1476375" y="45085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37" name="Line 25"/>
          <p:cNvSpPr>
            <a:spLocks noChangeShapeType="1"/>
          </p:cNvSpPr>
          <p:nvPr/>
        </p:nvSpPr>
        <p:spPr bwMode="auto">
          <a:xfrm>
            <a:off x="8027988" y="26368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38" name="Line 26"/>
          <p:cNvSpPr>
            <a:spLocks noChangeShapeType="1"/>
          </p:cNvSpPr>
          <p:nvPr/>
        </p:nvSpPr>
        <p:spPr bwMode="auto">
          <a:xfrm>
            <a:off x="6372225" y="36449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39" name="AutoShape 27"/>
          <p:cNvSpPr>
            <a:spLocks/>
          </p:cNvSpPr>
          <p:nvPr/>
        </p:nvSpPr>
        <p:spPr bwMode="auto">
          <a:xfrm>
            <a:off x="6011863" y="5157788"/>
            <a:ext cx="219075" cy="935037"/>
          </a:xfrm>
          <a:prstGeom prst="rightBracket">
            <a:avLst>
              <a:gd name="adj" fmla="val 35568"/>
            </a:avLst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 sz="1800"/>
          </a:p>
        </p:txBody>
      </p:sp>
      <p:sp>
        <p:nvSpPr>
          <p:cNvPr id="243740" name="Line 28"/>
          <p:cNvSpPr>
            <a:spLocks noChangeShapeType="1"/>
          </p:cNvSpPr>
          <p:nvPr/>
        </p:nvSpPr>
        <p:spPr bwMode="auto">
          <a:xfrm flipH="1">
            <a:off x="6227763" y="55895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41" name="Text Box 29"/>
          <p:cNvSpPr txBox="1">
            <a:spLocks noChangeArrowheads="1"/>
          </p:cNvSpPr>
          <p:nvPr/>
        </p:nvSpPr>
        <p:spPr bwMode="auto">
          <a:xfrm>
            <a:off x="684213" y="1700213"/>
            <a:ext cx="1511300" cy="1420619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tIns="154800" bIns="15480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Izrada projekcija novčanog toka</a:t>
            </a:r>
          </a:p>
        </p:txBody>
      </p:sp>
      <p:sp>
        <p:nvSpPr>
          <p:cNvPr id="243742" name="Line 30"/>
          <p:cNvSpPr>
            <a:spLocks noChangeShapeType="1"/>
          </p:cNvSpPr>
          <p:nvPr/>
        </p:nvSpPr>
        <p:spPr bwMode="auto">
          <a:xfrm flipV="1">
            <a:off x="1476375" y="27813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43" name="Line 31"/>
          <p:cNvSpPr>
            <a:spLocks noChangeShapeType="1"/>
          </p:cNvSpPr>
          <p:nvPr/>
        </p:nvSpPr>
        <p:spPr bwMode="auto">
          <a:xfrm>
            <a:off x="2339975" y="22050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43744" name="Line 32"/>
          <p:cNvSpPr>
            <a:spLocks noChangeShapeType="1"/>
          </p:cNvSpPr>
          <p:nvPr/>
        </p:nvSpPr>
        <p:spPr bwMode="auto">
          <a:xfrm>
            <a:off x="2268538" y="2781300"/>
            <a:ext cx="935037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2" name="Oval 1"/>
          <p:cNvSpPr/>
          <p:nvPr/>
        </p:nvSpPr>
        <p:spPr bwMode="auto">
          <a:xfrm>
            <a:off x="4068763" y="2891791"/>
            <a:ext cx="2449611" cy="1727200"/>
          </a:xfrm>
          <a:prstGeom prst="ellipse">
            <a:avLst/>
          </a:prstGeom>
          <a:noFill/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4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4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4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4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4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animBg="1"/>
      <p:bldP spid="243716" grpId="0" animBg="1"/>
      <p:bldP spid="243717" grpId="0"/>
      <p:bldP spid="243718" grpId="0" animBg="1"/>
      <p:bldP spid="243719" grpId="0"/>
      <p:bldP spid="243720" grpId="0" animBg="1"/>
      <p:bldP spid="243721" grpId="0" animBg="1"/>
      <p:bldP spid="243722" grpId="0" animBg="1"/>
      <p:bldP spid="243723" grpId="0" animBg="1"/>
      <p:bldP spid="243724" grpId="0" animBg="1"/>
      <p:bldP spid="243725" grpId="0"/>
      <p:bldP spid="243726" grpId="0"/>
      <p:bldP spid="243727" grpId="0" animBg="1"/>
      <p:bldP spid="243728" grpId="0" animBg="1"/>
      <p:bldP spid="243729" grpId="0" animBg="1"/>
      <p:bldP spid="243730" grpId="0" animBg="1"/>
      <p:bldP spid="243731" grpId="0" animBg="1"/>
      <p:bldP spid="243732" grpId="0" animBg="1"/>
      <p:bldP spid="243733" grpId="0" animBg="1"/>
      <p:bldP spid="243734" grpId="0" animBg="1"/>
      <p:bldP spid="243735" grpId="0" animBg="1"/>
      <p:bldP spid="243736" grpId="0" animBg="1"/>
      <p:bldP spid="243737" grpId="0" animBg="1"/>
      <p:bldP spid="243738" grpId="0" animBg="1"/>
      <p:bldP spid="243739" grpId="0" animBg="1"/>
      <p:bldP spid="243740" grpId="0" animBg="1"/>
      <p:bldP spid="243741" grpId="0" animBg="1"/>
      <p:bldP spid="243742" grpId="0" animBg="1"/>
      <p:bldP spid="243743" grpId="0" animBg="1"/>
      <p:bldP spid="24374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848600" cy="1219200"/>
          </a:xfrm>
        </p:spPr>
        <p:txBody>
          <a:bodyPr/>
          <a:lstStyle/>
          <a:p>
            <a:r>
              <a:rPr dirty="0" smtClean="0"/>
              <a:t>Upravljanje dnevnim novčanim tokovima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760"/>
            <a:ext cx="7632700" cy="5400328"/>
          </a:xfrm>
        </p:spPr>
        <p:txBody>
          <a:bodyPr>
            <a:normAutofit fontScale="92500"/>
          </a:bodyPr>
          <a:lstStyle/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GB" sz="2400" dirty="0" smtClean="0"/>
              <a:t>Tko je odgovoran za upravljanje svakodnevnim fluktuacijama gotovinskih salda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/>
              <a:t>Središnja banka uzima u obzir fluktuacije u svojem provođenju monetarne politike - kao u Kanadi i nekim zemljama koje primjenjuju EMC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/>
              <a:t>Riznica treba proslijediti projekcije novčanih tokova središnjoj banci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/>
              <a:t>MF/Riznica/Ured za upravljanje dugom aktivno upravljaju vlastitim novcem - ciljajući niski saldo (ili malen raspon) u središnjoj banci kratkoročnim posuđivanjem ili ulaganjem privremenih viškova - kao u Europi te sve više i u ostatku svijeta</a:t>
            </a:r>
            <a:endParaRPr lang="hr-HR" sz="2000" dirty="0"/>
          </a:p>
          <a:p>
            <a:pPr>
              <a:lnSpc>
                <a:spcPct val="90000"/>
              </a:lnSpc>
            </a:pPr>
            <a:r>
              <a:rPr lang="en-GB" sz="2400" dirty="0" smtClean="0"/>
              <a:t>Značajno se razlikuje, tj. potrebno je razlikovati:</a:t>
            </a:r>
          </a:p>
          <a:p>
            <a:pPr lvl="1">
              <a:lnSpc>
                <a:spcPct val="90000"/>
              </a:lnSpc>
            </a:pPr>
            <a:r>
              <a:rPr lang="hr-HR" sz="2000" dirty="0" smtClean="0"/>
              <a:t>Upotrebu</a:t>
            </a:r>
            <a:r>
              <a:rPr lang="en-GB" sz="2000" dirty="0" smtClean="0"/>
              <a:t> </a:t>
            </a:r>
            <a:r>
              <a:rPr lang="en-GB" sz="2000" dirty="0"/>
              <a:t>kratkoročnih instrumenata (eng. </a:t>
            </a:r>
            <a:r>
              <a:rPr lang="en-GB" sz="2000" i="1" dirty="0"/>
              <a:t>rough tuning</a:t>
            </a:r>
            <a:r>
              <a:rPr lang="en-GB" sz="2000" dirty="0"/>
              <a:t>) - izdavanje blagajničkih zapisa (ili drugih kratkoročnih instrumenata) prema shemi izrađenoj da se neutralizira utjecaj državnih neto novčanih tokova na bankarski sektor, tj. da se ujednače promjene u JRR-u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Upotreba drugih instrumenata za detaljno ujednačenje promjena u JRR-u (eng. </a:t>
            </a:r>
            <a:r>
              <a:rPr lang="en-GB" sz="2000" i="1" dirty="0"/>
              <a:t>fine tuning</a:t>
            </a:r>
            <a:r>
              <a:rPr lang="en-GB" sz="2000" dirty="0"/>
              <a:t>) - aktivnije politike šireg opsega, s većim rasponom financijskih instrumenata kako bi se detaljnije prilagodio saldo riznice </a:t>
            </a:r>
            <a:endParaRPr lang="hr-HR" sz="2000" dirty="0"/>
          </a:p>
          <a:p>
            <a:pPr marL="457200" lvl="1" indent="0">
              <a:lnSpc>
                <a:spcPct val="95000"/>
              </a:lnSpc>
              <a:spcBef>
                <a:spcPct val="15000"/>
              </a:spcBef>
              <a:buNone/>
            </a:pP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30603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0" y="638175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Upotreba</a:t>
            </a:r>
            <a:r>
              <a:rPr sz="2800" dirty="0" smtClean="0"/>
              <a:t> </a:t>
            </a:r>
            <a:r>
              <a:rPr sz="2800" dirty="0" smtClean="0"/>
              <a:t>kratkoročnih instrumenata (</a:t>
            </a:r>
            <a:r>
              <a:rPr sz="2800" i="1" dirty="0" smtClean="0"/>
              <a:t>rough tuning</a:t>
            </a:r>
            <a:r>
              <a:rPr sz="2800" dirty="0" smtClean="0"/>
              <a:t>): </a:t>
            </a:r>
            <a:r>
              <a:rPr lang="hr-HR" sz="2800" dirty="0" smtClean="0"/>
              <a:t>p</a:t>
            </a:r>
            <a:r>
              <a:rPr sz="2800" dirty="0" err="1" smtClean="0"/>
              <a:t>rimjer</a:t>
            </a:r>
            <a:endParaRPr lang="hr-HR" sz="2800" dirty="0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46434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538"/>
            <a:ext cx="45720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971550" y="1557338"/>
            <a:ext cx="712946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dirty="0" smtClean="0"/>
              <a:t>Tjedno izdavanje blagajničkih zapisa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99"/>
                </a:solidFill>
              </a:rPr>
              <a:t>Pretvara </a:t>
            </a:r>
            <a:r>
              <a:rPr lang="en-GB" b="1">
                <a:solidFill>
                  <a:srgbClr val="000099"/>
                </a:solidFill>
              </a:rPr>
              <a:t>ovaj profil</a:t>
            </a:r>
            <a:r>
              <a:rPr lang="en-GB">
                <a:solidFill>
                  <a:srgbClr val="000099"/>
                </a:solidFill>
              </a:rPr>
              <a:t> u </a:t>
            </a:r>
            <a:r>
              <a:rPr lang="en-GB" b="1">
                <a:solidFill>
                  <a:srgbClr val="000099"/>
                </a:solidFill>
              </a:rPr>
              <a:t>ovaj profil</a:t>
            </a:r>
            <a:endParaRPr lang="hr-HR">
              <a:solidFill>
                <a:srgbClr val="000099"/>
              </a:solidFill>
            </a:endParaRPr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 flipH="1">
            <a:off x="3348038" y="2636838"/>
            <a:ext cx="43180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5651500" y="2565400"/>
            <a:ext cx="165735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7667625" y="2276475"/>
            <a:ext cx="14763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sz="1600" dirty="0" smtClean="0"/>
              <a:t>(Upotrebom drugih instrumenata ujednačuju se promjene u JRR-u)</a:t>
            </a:r>
            <a:endParaRPr lang="hr-HR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555775" y="6188988"/>
            <a:ext cx="198050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- kumulativni dnevni novčani tok</a:t>
            </a:r>
            <a:endParaRPr lang="hr-HR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110760" y="6088559"/>
            <a:ext cx="198050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100" dirty="0" smtClean="0">
                <a:solidFill>
                  <a:srgbClr val="FF0000"/>
                </a:solidFill>
              </a:rPr>
              <a:t>-- </a:t>
            </a:r>
            <a:r>
              <a:rPr lang="hr-HR" sz="1100" dirty="0" smtClean="0"/>
              <a:t>kumulativni dnevni novčani tok</a:t>
            </a:r>
          </a:p>
          <a:p>
            <a:r>
              <a:rPr lang="hr-HR" sz="1100" dirty="0" smtClean="0"/>
              <a:t>--kumulativni dnevni novčani tok nakon izdavanja zapisa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6208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998"/>
            <a:ext cx="7772400" cy="1219200"/>
          </a:xfrm>
        </p:spPr>
        <p:txBody>
          <a:bodyPr/>
          <a:lstStyle/>
          <a:p>
            <a:r>
              <a:rPr sz="2000" dirty="0" smtClean="0"/>
              <a:t>Upotreba drugih instrumenata za detaljno ujednačenje promjena u JRR-u (</a:t>
            </a:r>
            <a:r>
              <a:rPr sz="2000" i="1" dirty="0" smtClean="0"/>
              <a:t>fine tuning</a:t>
            </a:r>
            <a:r>
              <a:rPr sz="2000" dirty="0" smtClean="0"/>
              <a:t>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7" y="1272198"/>
            <a:ext cx="7847013" cy="532849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400" dirty="0" smtClean="0"/>
              <a:t>Riznica je u potpunosti odgovorna za upravljanje novčanim tokovima</a:t>
            </a:r>
            <a:r>
              <a:rPr lang="en-US" dirty="0" smtClean="0"/>
              <a:t>	</a:t>
            </a:r>
            <a:endParaRPr lang="hr-HR" sz="1300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2000" dirty="0"/>
              <a:t>Povezano s monetarnom politikom neovisnosti središnje banke (koju osigurava)</a:t>
            </a:r>
            <a:endParaRPr lang="hr-HR" sz="6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400" dirty="0"/>
              <a:t>Značajne prednosti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2000" dirty="0" smtClean="0"/>
              <a:t>Jasnoća u pogledu financijskih tržišta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2000" dirty="0" smtClean="0"/>
              <a:t>Olakšava provođenje monetarne politike - središnja banka može podrazumijevati da je promjena salda JRR-a nula ili Riznica / Ured za upravljanje dugom obavješćuje središnju banku o svojim dnevnim ciljnim vrijednostima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400" dirty="0"/>
              <a:t>Ali tehnički zahtjevno</a:t>
            </a:r>
            <a:endParaRPr lang="hr-HR" sz="700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2000" dirty="0" smtClean="0"/>
              <a:t>Potreban je širok spektar financijskih instrumenata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2000" dirty="0" smtClean="0"/>
              <a:t>Relativno malen broj zemalja uspijeva provesti ovaj proces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2000" dirty="0" smtClean="0"/>
              <a:t>Francuska, manje sjeverne zemlje Eurozone, Ujedinjena Kraljevina, Švedska</a:t>
            </a:r>
            <a:r>
              <a:rPr lang="en-US" sz="2000" dirty="0" smtClean="0"/>
              <a:t>	</a:t>
            </a:r>
            <a:endParaRPr lang="hr-HR" sz="20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400" dirty="0" smtClean="0"/>
              <a:t>Važno je imati efikasnu platnu infrastrukturu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2000" dirty="0" smtClean="0"/>
              <a:t>Idealno, namira obveza istog dana na novčanom tržištu</a:t>
            </a:r>
          </a:p>
        </p:txBody>
      </p:sp>
    </p:spTree>
    <p:extLst>
      <p:ext uri="{BB962C8B-B14F-4D97-AF65-F5344CB8AC3E}">
        <p14:creationId xmlns:p14="http://schemas.microsoft.com/office/powerpoint/2010/main" val="26078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0676"/>
            <a:ext cx="8928992" cy="1219200"/>
          </a:xfrm>
        </p:spPr>
        <p:txBody>
          <a:bodyPr/>
          <a:lstStyle/>
          <a:p>
            <a:r>
              <a:rPr dirty="0" smtClean="0"/>
              <a:t>Upravitelji novčanim sredstvima usredotočuju se na JRR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9876"/>
            <a:ext cx="7772400" cy="530948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3400" dirty="0" smtClean="0"/>
              <a:t>Cilj ujednačenja odvojen je od sastavnica JRR-a</a:t>
            </a:r>
          </a:p>
          <a:p>
            <a:pPr lvl="1">
              <a:lnSpc>
                <a:spcPct val="110000"/>
              </a:lnSpc>
            </a:pPr>
            <a:r>
              <a:rPr lang="en-GB" sz="3000" dirty="0" smtClean="0"/>
              <a:t>Proračunski saldo središnje države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Izvanproračunski fondovi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Računi za projekte koje financiraju donatori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Lokalne vlasti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Državna poduzeća</a:t>
            </a:r>
          </a:p>
          <a:p>
            <a:pPr>
              <a:lnSpc>
                <a:spcPct val="110000"/>
              </a:lnSpc>
            </a:pPr>
            <a:r>
              <a:rPr lang="en-GB" sz="3400" dirty="0" smtClean="0"/>
              <a:t>Temeljno načelo: bez obzira na to tko je ovlašten trošiti ili potraživati sredstva, riznica ima pravo služiti se njima sve dok nisu potrebna drugdje</a:t>
            </a:r>
          </a:p>
          <a:p>
            <a:pPr>
              <a:lnSpc>
                <a:spcPct val="110000"/>
              </a:lnSpc>
            </a:pPr>
            <a:r>
              <a:rPr lang="en-GB" sz="3400" dirty="0"/>
              <a:t>Devizni računi obično nisu dio JRR-a</a:t>
            </a:r>
          </a:p>
          <a:p>
            <a:pPr lvl="1">
              <a:lnSpc>
                <a:spcPct val="110000"/>
              </a:lnSpc>
            </a:pPr>
            <a:r>
              <a:rPr lang="en-GB" sz="3000" dirty="0" smtClean="0"/>
              <a:t>Osim ako ne postoji mogućnost potpune zamjene ili zrcalnih računa</a:t>
            </a:r>
          </a:p>
          <a:p>
            <a:pPr>
              <a:lnSpc>
                <a:spcPct val="110000"/>
              </a:lnSpc>
            </a:pPr>
            <a:r>
              <a:rPr lang="en-GB" sz="3400" dirty="0" smtClean="0"/>
              <a:t>Idealno bi bilo da upravitelji novčanim sredstvima raspolažu informacijama o JRR-u u stvarnom vremenu</a:t>
            </a:r>
          </a:p>
          <a:p>
            <a:pPr lvl="1">
              <a:lnSpc>
                <a:spcPct val="110000"/>
              </a:lnSpc>
            </a:pPr>
            <a:r>
              <a:rPr dirty="0" smtClean="0"/>
              <a:t>U praksi treba često donositi odluke na temelju izrađenih projekcija koje se ažuriraju tijekom dana nakon dobivenih informacija o stvarnim tokovima</a:t>
            </a:r>
          </a:p>
          <a:p>
            <a:pPr marL="0" indent="0">
              <a:lnSpc>
                <a:spcPct val="11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27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wpowerpoint.templatev2">
  <a:themeElements>
    <a:clrScheme name="1_mwpowerpoint.templat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wpowerpoint.templatev2">
      <a:majorFont>
        <a:latin typeface="NewBskvll BT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mwpowerpoint.templat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wpowerpoint.templatev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wpowerpoint.templatev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wpowerpoint.templatev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wpowerpoint.templatev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wpowerpoint.templatev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wpowerpoint.templatev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17547</TotalTime>
  <Words>1740</Words>
  <Application>Microsoft Office PowerPoint</Application>
  <PresentationFormat>On-screen Show (4:3)</PresentationFormat>
  <Paragraphs>202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1_mwpowerpoint.templatev2</vt:lpstr>
      <vt:lpstr>Instrumenti za upravljanje novčanim sredstvima</vt:lpstr>
      <vt:lpstr>Pregled</vt:lpstr>
      <vt:lpstr>Prisjetimo se prednosti efikasnog upravljanja novčanim sredstvima</vt:lpstr>
      <vt:lpstr>Upravljanje rizicima</vt:lpstr>
      <vt:lpstr>Izazovi politike su povezani...</vt:lpstr>
      <vt:lpstr>Upravljanje dnevnim novčanim tokovima</vt:lpstr>
      <vt:lpstr>Upotreba kratkoročnih instrumenata (rough tuning): primjer</vt:lpstr>
      <vt:lpstr>Upotreba drugih instrumenata za detaljno ujednačenje promjena u JRR-u (fine tuning)</vt:lpstr>
      <vt:lpstr>Upravitelji novčanim sredstvima usredotočuju se na JRR</vt:lpstr>
      <vt:lpstr>Instrumenti za upravljanje novčanim sredstvima</vt:lpstr>
      <vt:lpstr>Zaliha blagajničkih zapisa Ujedinjene Kraljevine (siječanj 2002. - ožujak 2005.)</vt:lpstr>
      <vt:lpstr>Instrumenti za upravljanje novčanim sredstvima</vt:lpstr>
      <vt:lpstr>Ostali pristupi</vt:lpstr>
      <vt:lpstr>Ujednačenje novčanih tokova: državne obveznice</vt:lpstr>
      <vt:lpstr>Ujednačenje novčanih tokova: blagajnički zapisi i kratkoročna ulaganja</vt:lpstr>
      <vt:lpstr>Ulaganje kratkoročnih viškova</vt:lpstr>
      <vt:lpstr>Ulaganje je neizostavan dio modernog upravljanja novčanim sredstvima</vt:lpstr>
      <vt:lpstr>Politika ulaganja</vt:lpstr>
      <vt:lpstr>Rizici</vt:lpstr>
      <vt:lpstr>Instrumenti novčanog tržišta</vt:lpstr>
      <vt:lpstr>Ulaganja u praksi - 1</vt:lpstr>
      <vt:lpstr>Ulaganja u praksi - 2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CASH MANAGEMENT</dc:title>
  <dc:creator>Mike</dc:creator>
  <cp:lastModifiedBy>Assia</cp:lastModifiedBy>
  <cp:revision>473</cp:revision>
  <dcterms:created xsi:type="dcterms:W3CDTF">2007-09-06T06:35:07Z</dcterms:created>
  <dcterms:modified xsi:type="dcterms:W3CDTF">2016-10-13T15:03:03Z</dcterms:modified>
</cp:coreProperties>
</file>