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405" r:id="rId2"/>
    <p:sldId id="406" r:id="rId3"/>
    <p:sldId id="432" r:id="rId4"/>
    <p:sldId id="444" r:id="rId5"/>
    <p:sldId id="445" r:id="rId6"/>
    <p:sldId id="433" r:id="rId7"/>
    <p:sldId id="434" r:id="rId8"/>
    <p:sldId id="435" r:id="rId9"/>
    <p:sldId id="436" r:id="rId10"/>
    <p:sldId id="437" r:id="rId11"/>
    <p:sldId id="438" r:id="rId12"/>
    <p:sldId id="443" r:id="rId13"/>
    <p:sldId id="441" r:id="rId14"/>
    <p:sldId id="44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 Parry" initials="MJ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91685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B7219-18CD-4E2D-8D47-5B46F2159EA2}" type="slidenum">
              <a:rPr lang="en-US" smtClean="0"/>
              <a:pPr/>
              <a:t>‹#›</a:t>
            </a:fld>
            <a:endParaRPr lang="hr-HR" dirty="0"/>
          </a:p>
        </p:txBody>
      </p:sp>
      <p:pic>
        <p:nvPicPr>
          <p:cNvPr id="6" name="Рисунок 15" descr="pempal-logo-to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694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AB6F2-249B-4AD5-9CB7-0699889A5EE1}" type="datetimeFigureOut">
              <a:rPr lang="en-US" smtClean="0"/>
              <a:pPr/>
              <a:t>9/23/2016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48F76-DF40-4FCB-BA1A-6E42BED63A3B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97131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381D-02DA-4E14-852C-E413D6CB1273}" type="slidenum">
              <a:rPr lang="en-US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96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Izvadak iz izvješća PwC-a (2013.)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Svaka državna razina (središnja, državna ako je primjenjivo, lokalna i ona zadužena za sredstva za socijalno osiguranje) ocijenjena je ocjenom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(maksimalno ukupno 100 bodova) koja odražava njezin stupanj zrelosti s budućim standardima EPSAS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(pri čemu se IPSAS uzimaju kao zamjena za EPSAS, s obzirom na to da EPSAS još ne postoje). Troškovi napora koje tek treba uložiti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kako bi se ostvarila potpuna usklađenost s EPSAS-om procijenjeni su na temelju troška standarda (trošak za postizanje jednog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boda zrelosti) koji je izračunan na temelju podataka o ograničenom određivanju referentnih vrijednosti troškova država članica prije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provedbe računovodstvene reforme i revizije proračuna kako bi se dokučio opseg reforme. Razmatrani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su različiti scenariji pri čemu su se uzimali u obzir procijenjeni kapaciteti IT sustava u potpori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provedbe obračunskog računovodstva. U slučajevima u kojima je IT zrelost niska, razmatrana su dva scenarija: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jedan koji se nadovezuje na postojeću infrastrukturu i drugi koji podrazumijeva provedbu novog IT/ERP sustava. Troškovi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dobiveni za svaku državu članicu zbrojeni su kako bi se procijenio ukupni trošak provedbe EPSAS-a na razini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EU-a.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Ovisno o scenariju i trošku reforme uzetom kao referentno mjerilo, procjene troškova na razini EU-a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određene su u rasponima od 1,2 milijarde i 6,9 milijardi eura, što predstavlja prosječni trošak koji se kreće od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0,009 % do 0,053 % BDP-a. Prosječni trošak po stanovniku unutar EU-a kreće se od 2,35 do 13,58 eura. Taj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procijenjeni trošak samo je indikativan. Kako bi se pouzdano procijenio trošak provedbe EPSAS-a u cijelom EU-u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ili u pojedinačnoj državi, potrebno je provesti dubinsku analizu na razini svake države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članice uzimajući u obzir njezinu specifičnu situaciju i posebnosti.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Izračunani trošak je trošak potreban za provedbu obračunskog računovodstva i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za usklađivanje s EPSAS-om. Ne uključuje trošak provedbe šire financijske reforme. Očekivani trošak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prelaska na EPSAS ne treba se razmatrati samostalno, nego treba uzeti u obzir neto trošak / procjenu koristi.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Troškovi provedbe EPSAS-a uglavnom su jednokratni troškovi, dok su koristi dugoročne. Raspoređivanje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troškova tijekom trajanja projekta (pet godina mogao bi biti dobar pokazatelj) ima manji utjecaj na godišnji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</a:rPr>
              <a:t>državni proračun.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8F76-DF40-4FCB-BA1A-6E42BED63A3B}" type="slidenum">
              <a:rPr lang="en-US" smtClean="0"/>
              <a:pPr/>
              <a:t>11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-25400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41437"/>
            <a:ext cx="80010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1827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11" descr="pempal-logo.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 descr="pempal-logo-top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63246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documents/1015035/4261806/EPSAS-study-final-PwC-repor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://ec.europa.eu/eurostat/web/government-finance-statistics/government-account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circabc.europa.eu/d/a/workspace/SpacesStore/0a6eb86f-959f-4f50-bfdf-3e45b893d5f1/EPSAS%20update%20to%20WG%20%2012092016.pdf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documents/1015035/4261806/study-on-public-accounting-and-auditing-2012.pdf/5ad43e2b-2ba7-4b05-afab-d690fc2ad9d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urostat/documents/1015035/4261806/EPSAS-study-final-PwC-repor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/>
          </a:bodyPr>
          <a:lstStyle/>
          <a:p>
            <a:r>
              <a:rPr dirty="0" smtClean="0"/>
              <a:t>Razvoj računovodstva u javnom sektoru Europske unije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dirty="0" smtClean="0"/>
              <a:t>Minsk, Bjelarus</a:t>
            </a:r>
            <a:endParaRPr lang="hr-HR" dirty="0"/>
          </a:p>
          <a:p>
            <a:r>
              <a:rPr dirty="0" smtClean="0"/>
              <a:t>listopad 2016.</a:t>
            </a:r>
          </a:p>
          <a:p>
            <a:r>
              <a:rPr lang="en-US" sz="2000" dirty="0" smtClean="0"/>
              <a:t>Ranjan Ganguli, konzultant za financijsko upravljanje, ranjan@ganguli.co.uk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728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1143000"/>
          </a:xfrm>
        </p:spPr>
        <p:txBody>
          <a:bodyPr>
            <a:normAutofit/>
          </a:bodyPr>
          <a:lstStyle/>
          <a:p>
            <a:r>
              <a:rPr dirty="0" smtClean="0"/>
              <a:t>Koristi u odnosu na troškove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344156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 smtClean="0"/>
              <a:t>Troškovi: značajni, uglavnom jednokratni i kratkoročni</a:t>
            </a:r>
          </a:p>
          <a:p>
            <a:pPr>
              <a:buNone/>
            </a:pPr>
            <a:r>
              <a:rPr lang="en-GB" sz="2400" dirty="0" smtClean="0"/>
              <a:t>Koristi: održive i od srednjoročnih do dugoročnih, ali teško ih je pobrojiti:</a:t>
            </a:r>
          </a:p>
          <a:p>
            <a:pPr lvl="1"/>
            <a:r>
              <a:rPr lang="en-GB" sz="2000" dirty="0" smtClean="0"/>
              <a:t>veća fiskalna transparentnost na usporedivoj osnovi</a:t>
            </a:r>
          </a:p>
          <a:p>
            <a:pPr lvl="1"/>
            <a:r>
              <a:rPr lang="en-GB" sz="2000" dirty="0" smtClean="0"/>
              <a:t>učinkovitija javna uprava</a:t>
            </a:r>
          </a:p>
          <a:p>
            <a:pPr lvl="1"/>
            <a:r>
              <a:rPr lang="en-GB" sz="2000" dirty="0" smtClean="0"/>
              <a:t>učinkovitija kontrola proračuna</a:t>
            </a:r>
          </a:p>
          <a:p>
            <a:pPr lvl="1"/>
            <a:r>
              <a:rPr lang="en-GB" sz="2000" dirty="0" smtClean="0"/>
              <a:t>veća odgovornost upravitelja javnim novcem</a:t>
            </a:r>
          </a:p>
          <a:p>
            <a:pPr lvl="1"/>
            <a:r>
              <a:rPr lang="en-GB" sz="2000" dirty="0" smtClean="0"/>
              <a:t>stabilnije i održivije javne financije – međugeneracijska pravednost</a:t>
            </a:r>
          </a:p>
          <a:p>
            <a:pPr lvl="1"/>
            <a:r>
              <a:rPr lang="en-GB" sz="2000" dirty="0" smtClean="0"/>
              <a:t>bolji pristup tržištu kapitala</a:t>
            </a:r>
          </a:p>
          <a:p>
            <a:pPr>
              <a:buNone/>
            </a:pPr>
            <a:r>
              <a:rPr lang="en-GB" sz="2400" dirty="0" smtClean="0"/>
              <a:t>Neto koristi nadilaze troškove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1143000"/>
          </a:xfrm>
        </p:spPr>
        <p:txBody>
          <a:bodyPr>
            <a:normAutofit/>
          </a:bodyPr>
          <a:lstStyle/>
          <a:p>
            <a:r>
              <a:rPr dirty="0" smtClean="0"/>
              <a:t>Procijenjeni troškovi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344156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 smtClean="0"/>
              <a:t>Ekstrapolirani troškovi na razini EU-a raspoređuju se na razdoblje reforme uključujući IT (sustave) i ne-IT (politike, procese, ljude) dimenzije</a:t>
            </a:r>
            <a:endParaRPr lang="hr-HR" sz="2400" dirty="0" smtClean="0"/>
          </a:p>
          <a:p>
            <a:r>
              <a:rPr lang="en-GB" sz="2400" dirty="0" smtClean="0"/>
              <a:t>Scenarij 1 – Prilagodba svih postojećih IT sustava u vrijednosti između 1,2 milijarde i 2,1 milijarde eura</a:t>
            </a:r>
          </a:p>
          <a:p>
            <a:r>
              <a:rPr lang="en-GB" sz="2400" dirty="0" smtClean="0"/>
              <a:t>Scenarij 2 – Novi IT sustav za sva poduzeća s niskom IT zrelošću u vrijednosti između 1,8 milijardi i 6,9 milijardi eura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en-GB" sz="2400" dirty="0" smtClean="0">
                <a:hlinkClick r:id="rId3"/>
              </a:rPr>
              <a:t>Istraživanje PwC-a (2013.)</a:t>
            </a:r>
            <a:r>
              <a:rPr lang="en-GB" sz="2400" dirty="0" smtClean="0"/>
              <a:t>: troškovi od 0,009 % do 0,053 % BDP-a</a:t>
            </a:r>
          </a:p>
          <a:p>
            <a:pPr>
              <a:buNone/>
            </a:pPr>
            <a:r>
              <a:rPr lang="en-GB" sz="2400" dirty="0" smtClean="0"/>
              <a:t>Napomena: Tumačiti s iznimnim oprezom</a:t>
            </a: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91400" cy="1143000"/>
          </a:xfrm>
        </p:spPr>
        <p:txBody>
          <a:bodyPr>
            <a:normAutofit/>
          </a:bodyPr>
          <a:lstStyle/>
          <a:p>
            <a:r>
              <a:rPr dirty="0" smtClean="0"/>
              <a:t>Razvoj okvira EPSAS</a:t>
            </a:r>
          </a:p>
        </p:txBody>
      </p:sp>
      <p:sp>
        <p:nvSpPr>
          <p:cNvPr id="5" name="object 2"/>
          <p:cNvSpPr/>
          <p:nvPr/>
        </p:nvSpPr>
        <p:spPr>
          <a:xfrm>
            <a:off x="4883657" y="2914650"/>
            <a:ext cx="2322576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4883657" y="2914650"/>
            <a:ext cx="2322830" cy="866140"/>
          </a:xfrm>
          <a:custGeom>
            <a:avLst/>
            <a:gdLst/>
            <a:ahLst/>
            <a:cxnLst/>
            <a:rect l="l" t="t" r="r" b="b"/>
            <a:pathLst>
              <a:path w="2322829" h="866139">
                <a:moveTo>
                  <a:pt x="0" y="86613"/>
                </a:moveTo>
                <a:lnTo>
                  <a:pt x="17427" y="41024"/>
                </a:lnTo>
                <a:lnTo>
                  <a:pt x="49460" y="15791"/>
                </a:lnTo>
                <a:lnTo>
                  <a:pt x="92957" y="1791"/>
                </a:lnTo>
                <a:lnTo>
                  <a:pt x="2205863" y="0"/>
                </a:lnTo>
                <a:lnTo>
                  <a:pt x="2222466" y="867"/>
                </a:lnTo>
                <a:lnTo>
                  <a:pt x="2267294" y="12932"/>
                </a:lnTo>
                <a:lnTo>
                  <a:pt x="2301296" y="36704"/>
                </a:lnTo>
                <a:lnTo>
                  <a:pt x="2322342" y="81082"/>
                </a:lnTo>
                <a:lnTo>
                  <a:pt x="2322576" y="779018"/>
                </a:lnTo>
                <a:lnTo>
                  <a:pt x="2321406" y="791339"/>
                </a:lnTo>
                <a:lnTo>
                  <a:pt x="2296010" y="834069"/>
                </a:lnTo>
                <a:lnTo>
                  <a:pt x="2259677" y="855913"/>
                </a:lnTo>
                <a:lnTo>
                  <a:pt x="2213316" y="865458"/>
                </a:lnTo>
                <a:lnTo>
                  <a:pt x="116712" y="865632"/>
                </a:lnTo>
                <a:lnTo>
                  <a:pt x="100109" y="864764"/>
                </a:lnTo>
                <a:lnTo>
                  <a:pt x="55281" y="852699"/>
                </a:lnTo>
                <a:lnTo>
                  <a:pt x="21279" y="828927"/>
                </a:lnTo>
                <a:lnTo>
                  <a:pt x="233" y="784549"/>
                </a:lnTo>
                <a:lnTo>
                  <a:pt x="0" y="86613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4980431" y="3174873"/>
            <a:ext cx="19094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</a:rPr>
              <a:t>Okvir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EPSAS-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a</a:t>
            </a:r>
            <a:endParaRPr lang="hr-HR" sz="20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765810" y="1111759"/>
            <a:ext cx="3168396" cy="862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765810" y="1111759"/>
            <a:ext cx="3168650" cy="862965"/>
          </a:xfrm>
          <a:custGeom>
            <a:avLst/>
            <a:gdLst/>
            <a:ahLst/>
            <a:cxnLst/>
            <a:rect l="l" t="t" r="r" b="b"/>
            <a:pathLst>
              <a:path w="3168650" h="862964">
                <a:moveTo>
                  <a:pt x="0" y="86232"/>
                </a:moveTo>
                <a:lnTo>
                  <a:pt x="15660" y="48791"/>
                </a:lnTo>
                <a:lnTo>
                  <a:pt x="57790" y="19613"/>
                </a:lnTo>
                <a:lnTo>
                  <a:pt x="102382" y="5540"/>
                </a:lnTo>
                <a:lnTo>
                  <a:pt x="154704" y="22"/>
                </a:lnTo>
                <a:lnTo>
                  <a:pt x="3010027" y="0"/>
                </a:lnTo>
                <a:lnTo>
                  <a:pt x="3028248" y="564"/>
                </a:lnTo>
                <a:lnTo>
                  <a:pt x="3078806" y="8530"/>
                </a:lnTo>
                <a:lnTo>
                  <a:pt x="3120815" y="24605"/>
                </a:lnTo>
                <a:lnTo>
                  <a:pt x="3158226" y="55756"/>
                </a:lnTo>
                <a:lnTo>
                  <a:pt x="3168396" y="776351"/>
                </a:lnTo>
                <a:lnTo>
                  <a:pt x="3167360" y="786268"/>
                </a:lnTo>
                <a:lnTo>
                  <a:pt x="3144400" y="822016"/>
                </a:lnTo>
                <a:lnTo>
                  <a:pt x="3110605" y="842970"/>
                </a:lnTo>
                <a:lnTo>
                  <a:pt x="3066013" y="857043"/>
                </a:lnTo>
                <a:lnTo>
                  <a:pt x="3013691" y="862561"/>
                </a:lnTo>
                <a:lnTo>
                  <a:pt x="158369" y="862583"/>
                </a:lnTo>
                <a:lnTo>
                  <a:pt x="140147" y="862019"/>
                </a:lnTo>
                <a:lnTo>
                  <a:pt x="89589" y="854053"/>
                </a:lnTo>
                <a:lnTo>
                  <a:pt x="47580" y="837978"/>
                </a:lnTo>
                <a:lnTo>
                  <a:pt x="10169" y="806827"/>
                </a:lnTo>
                <a:lnTo>
                  <a:pt x="0" y="862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732282" y="1994154"/>
            <a:ext cx="3217163" cy="864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732282" y="1994154"/>
            <a:ext cx="3217545" cy="864235"/>
          </a:xfrm>
          <a:custGeom>
            <a:avLst/>
            <a:gdLst/>
            <a:ahLst/>
            <a:cxnLst/>
            <a:rect l="l" t="t" r="r" b="b"/>
            <a:pathLst>
              <a:path w="3217545" h="864235">
                <a:moveTo>
                  <a:pt x="0" y="86360"/>
                </a:moveTo>
                <a:lnTo>
                  <a:pt x="15529" y="49321"/>
                </a:lnTo>
                <a:lnTo>
                  <a:pt x="57374" y="20266"/>
                </a:lnTo>
                <a:lnTo>
                  <a:pt x="101743" y="6031"/>
                </a:lnTo>
                <a:lnTo>
                  <a:pt x="153907" y="80"/>
                </a:lnTo>
                <a:lnTo>
                  <a:pt x="3056255" y="0"/>
                </a:lnTo>
                <a:lnTo>
                  <a:pt x="3074538" y="551"/>
                </a:lnTo>
                <a:lnTo>
                  <a:pt x="3125336" y="8349"/>
                </a:lnTo>
                <a:lnTo>
                  <a:pt x="3167718" y="24095"/>
                </a:lnTo>
                <a:lnTo>
                  <a:pt x="3205947" y="54642"/>
                </a:lnTo>
                <a:lnTo>
                  <a:pt x="3217163" y="777748"/>
                </a:lnTo>
                <a:lnTo>
                  <a:pt x="3216137" y="787545"/>
                </a:lnTo>
                <a:lnTo>
                  <a:pt x="3193361" y="822948"/>
                </a:lnTo>
                <a:lnTo>
                  <a:pt x="3159789" y="843841"/>
                </a:lnTo>
                <a:lnTo>
                  <a:pt x="3115420" y="858076"/>
                </a:lnTo>
                <a:lnTo>
                  <a:pt x="3063256" y="864027"/>
                </a:lnTo>
                <a:lnTo>
                  <a:pt x="160908" y="864108"/>
                </a:lnTo>
                <a:lnTo>
                  <a:pt x="142625" y="863556"/>
                </a:lnTo>
                <a:lnTo>
                  <a:pt x="91827" y="855758"/>
                </a:lnTo>
                <a:lnTo>
                  <a:pt x="49445" y="840012"/>
                </a:lnTo>
                <a:lnTo>
                  <a:pt x="11216" y="809465"/>
                </a:lnTo>
                <a:lnTo>
                  <a:pt x="0" y="863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828420" y="1370457"/>
            <a:ext cx="2534285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3302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 Narrow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SAS</a:t>
            </a:r>
            <a:r>
              <a:rPr dirty="0" smtClean="0"/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adna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Sk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upina</a:t>
            </a:r>
            <a:endParaRPr lang="hr-HR" sz="2000" b="1" dirty="0">
              <a:solidFill>
                <a:srgbClr val="FFFFFF"/>
              </a:solidFill>
              <a:latin typeface="Arial Narrow"/>
            </a:endParaRPr>
          </a:p>
          <a:p>
            <a:pPr>
              <a:lnSpc>
                <a:spcPts val="1700"/>
              </a:lnSpc>
              <a:spcBef>
                <a:spcPts val="42"/>
              </a:spcBef>
            </a:pPr>
            <a:endParaRPr lang="hr-HR" sz="1700" dirty="0"/>
          </a:p>
          <a:p>
            <a:pPr>
              <a:lnSpc>
                <a:spcPts val="2000"/>
              </a:lnSpc>
            </a:pPr>
            <a:endParaRPr lang="hr-HR" sz="2000" dirty="0"/>
          </a:p>
          <a:p>
            <a:pPr marL="12700" marR="6350">
              <a:lnSpc>
                <a:spcPts val="216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 Narrow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SAS</a:t>
            </a:r>
            <a:r>
              <a:rPr dirty="0" smtClean="0"/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o prvoj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Prove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dbi</a:t>
            </a:r>
            <a:endParaRPr lang="hr-HR" sz="20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733805" y="2870455"/>
            <a:ext cx="3195828" cy="865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733805" y="2870455"/>
            <a:ext cx="3195955" cy="866140"/>
          </a:xfrm>
          <a:custGeom>
            <a:avLst/>
            <a:gdLst/>
            <a:ahLst/>
            <a:cxnLst/>
            <a:rect l="l" t="t" r="r" b="b"/>
            <a:pathLst>
              <a:path w="3195954" h="866139">
                <a:moveTo>
                  <a:pt x="0" y="86614"/>
                </a:moveTo>
                <a:lnTo>
                  <a:pt x="15565" y="49252"/>
                </a:lnTo>
                <a:lnTo>
                  <a:pt x="57478" y="20056"/>
                </a:lnTo>
                <a:lnTo>
                  <a:pt x="101888" y="5850"/>
                </a:lnTo>
                <a:lnTo>
                  <a:pt x="154058" y="54"/>
                </a:lnTo>
                <a:lnTo>
                  <a:pt x="3036062" y="0"/>
                </a:lnTo>
                <a:lnTo>
                  <a:pt x="3054302" y="557"/>
                </a:lnTo>
                <a:lnTo>
                  <a:pt x="3104954" y="8433"/>
                </a:lnTo>
                <a:lnTo>
                  <a:pt x="3147151" y="24343"/>
                </a:lnTo>
                <a:lnTo>
                  <a:pt x="3185030" y="55225"/>
                </a:lnTo>
                <a:lnTo>
                  <a:pt x="3195828" y="779018"/>
                </a:lnTo>
                <a:lnTo>
                  <a:pt x="3194799" y="788911"/>
                </a:lnTo>
                <a:lnTo>
                  <a:pt x="3171974" y="824595"/>
                </a:lnTo>
                <a:lnTo>
                  <a:pt x="3138349" y="845575"/>
                </a:lnTo>
                <a:lnTo>
                  <a:pt x="3093939" y="859781"/>
                </a:lnTo>
                <a:lnTo>
                  <a:pt x="3041769" y="865577"/>
                </a:lnTo>
                <a:lnTo>
                  <a:pt x="159766" y="865632"/>
                </a:lnTo>
                <a:lnTo>
                  <a:pt x="141525" y="865074"/>
                </a:lnTo>
                <a:lnTo>
                  <a:pt x="90873" y="857198"/>
                </a:lnTo>
                <a:lnTo>
                  <a:pt x="48676" y="841288"/>
                </a:lnTo>
                <a:lnTo>
                  <a:pt x="10797" y="810406"/>
                </a:lnTo>
                <a:lnTo>
                  <a:pt x="0" y="866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3"/>
          <p:cNvSpPr txBox="1"/>
          <p:nvPr/>
        </p:nvSpPr>
        <p:spPr>
          <a:xfrm>
            <a:off x="830198" y="2955036"/>
            <a:ext cx="2741295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 Narrow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SAS</a:t>
            </a:r>
            <a:r>
              <a:rPr dirty="0" smtClean="0"/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o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definicijam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a</a:t>
            </a:r>
            <a:endParaRPr lang="hr-HR" sz="2000" b="1" dirty="0">
              <a:solidFill>
                <a:srgbClr val="FFFFFF"/>
              </a:solidFill>
              <a:latin typeface="Arial Narrow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</a:rPr>
              <a:t>(ukombina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ciji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sprvom </a:t>
            </a:r>
            <a:r>
              <a:rPr sz="2000" b="1" i="1" spc="5" dirty="0">
                <a:solidFill>
                  <a:srgbClr val="FFFFFF"/>
                </a:solidFill>
                <a:latin typeface="Arial Narrow"/>
              </a:rPr>
              <a:t>provedbom</a:t>
            </a:r>
            <a:r>
              <a:rPr sz="2000" b="1" i="1" dirty="0">
                <a:solidFill>
                  <a:srgbClr val="FFFFFF"/>
                </a:solidFill>
                <a:latin typeface="Arial Narrow"/>
              </a:rPr>
              <a:t>)</a:t>
            </a:r>
            <a:endParaRPr lang="hr-HR" sz="2000" dirty="0">
              <a:latin typeface="Arial Narrow"/>
              <a:cs typeface="Arial Narrow"/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732282" y="3722371"/>
            <a:ext cx="3220211" cy="864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732282" y="3722371"/>
            <a:ext cx="3220720" cy="864235"/>
          </a:xfrm>
          <a:custGeom>
            <a:avLst/>
            <a:gdLst/>
            <a:ahLst/>
            <a:cxnLst/>
            <a:rect l="l" t="t" r="r" b="b"/>
            <a:pathLst>
              <a:path w="3220720" h="864235">
                <a:moveTo>
                  <a:pt x="0" y="86359"/>
                </a:moveTo>
                <a:lnTo>
                  <a:pt x="15535" y="49342"/>
                </a:lnTo>
                <a:lnTo>
                  <a:pt x="57383" y="20295"/>
                </a:lnTo>
                <a:lnTo>
                  <a:pt x="101743" y="6054"/>
                </a:lnTo>
                <a:lnTo>
                  <a:pt x="153876" y="84"/>
                </a:lnTo>
                <a:lnTo>
                  <a:pt x="3059175" y="0"/>
                </a:lnTo>
                <a:lnTo>
                  <a:pt x="3077450" y="551"/>
                </a:lnTo>
                <a:lnTo>
                  <a:pt x="3128243" y="8339"/>
                </a:lnTo>
                <a:lnTo>
                  <a:pt x="3170647" y="24067"/>
                </a:lnTo>
                <a:lnTo>
                  <a:pt x="3208934" y="54583"/>
                </a:lnTo>
                <a:lnTo>
                  <a:pt x="3220211" y="777747"/>
                </a:lnTo>
                <a:lnTo>
                  <a:pt x="3219185" y="787539"/>
                </a:lnTo>
                <a:lnTo>
                  <a:pt x="3196402" y="822924"/>
                </a:lnTo>
                <a:lnTo>
                  <a:pt x="3162828" y="843812"/>
                </a:lnTo>
                <a:lnTo>
                  <a:pt x="3118468" y="858053"/>
                </a:lnTo>
                <a:lnTo>
                  <a:pt x="3066335" y="864023"/>
                </a:lnTo>
                <a:lnTo>
                  <a:pt x="161035" y="864107"/>
                </a:lnTo>
                <a:lnTo>
                  <a:pt x="142761" y="863556"/>
                </a:lnTo>
                <a:lnTo>
                  <a:pt x="91968" y="855768"/>
                </a:lnTo>
                <a:lnTo>
                  <a:pt x="49564" y="840040"/>
                </a:lnTo>
                <a:lnTo>
                  <a:pt x="11277" y="809524"/>
                </a:lnTo>
                <a:lnTo>
                  <a:pt x="0" y="8635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6"/>
          <p:cNvSpPr/>
          <p:nvPr/>
        </p:nvSpPr>
        <p:spPr>
          <a:xfrm>
            <a:off x="3932681" y="1059943"/>
            <a:ext cx="931163" cy="4521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3973830" y="1078231"/>
            <a:ext cx="848867" cy="4437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4038600" y="1143000"/>
            <a:ext cx="719327" cy="43083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762761" y="4586479"/>
            <a:ext cx="3166872" cy="8641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0"/>
          <p:cNvSpPr/>
          <p:nvPr/>
        </p:nvSpPr>
        <p:spPr>
          <a:xfrm>
            <a:off x="762761" y="4586479"/>
            <a:ext cx="3167380" cy="864235"/>
          </a:xfrm>
          <a:custGeom>
            <a:avLst/>
            <a:gdLst/>
            <a:ahLst/>
            <a:cxnLst/>
            <a:rect l="l" t="t" r="r" b="b"/>
            <a:pathLst>
              <a:path w="3167379" h="864235">
                <a:moveTo>
                  <a:pt x="0" y="86410"/>
                </a:moveTo>
                <a:lnTo>
                  <a:pt x="15645" y="48906"/>
                </a:lnTo>
                <a:lnTo>
                  <a:pt x="57740" y="19674"/>
                </a:lnTo>
                <a:lnTo>
                  <a:pt x="102298" y="5568"/>
                </a:lnTo>
                <a:lnTo>
                  <a:pt x="154582" y="24"/>
                </a:lnTo>
                <a:lnTo>
                  <a:pt x="3008503" y="0"/>
                </a:lnTo>
                <a:lnTo>
                  <a:pt x="3026716" y="564"/>
                </a:lnTo>
                <a:lnTo>
                  <a:pt x="3077252" y="8539"/>
                </a:lnTo>
                <a:lnTo>
                  <a:pt x="3119250" y="24633"/>
                </a:lnTo>
                <a:lnTo>
                  <a:pt x="3156669" y="55824"/>
                </a:lnTo>
                <a:lnTo>
                  <a:pt x="3166872" y="777697"/>
                </a:lnTo>
                <a:lnTo>
                  <a:pt x="3165837" y="787631"/>
                </a:lnTo>
                <a:lnTo>
                  <a:pt x="3142898" y="823439"/>
                </a:lnTo>
                <a:lnTo>
                  <a:pt x="3109131" y="844433"/>
                </a:lnTo>
                <a:lnTo>
                  <a:pt x="3064573" y="858539"/>
                </a:lnTo>
                <a:lnTo>
                  <a:pt x="3012289" y="864083"/>
                </a:lnTo>
                <a:lnTo>
                  <a:pt x="158369" y="864108"/>
                </a:lnTo>
                <a:lnTo>
                  <a:pt x="140155" y="863543"/>
                </a:lnTo>
                <a:lnTo>
                  <a:pt x="89619" y="855568"/>
                </a:lnTo>
                <a:lnTo>
                  <a:pt x="47621" y="839474"/>
                </a:lnTo>
                <a:lnTo>
                  <a:pt x="10202" y="808283"/>
                </a:lnTo>
                <a:lnTo>
                  <a:pt x="0" y="864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1"/>
          <p:cNvSpPr txBox="1"/>
          <p:nvPr/>
        </p:nvSpPr>
        <p:spPr>
          <a:xfrm>
            <a:off x="838200" y="3810000"/>
            <a:ext cx="6776084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</a:rPr>
              <a:t>EPSAS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 o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načel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im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a</a:t>
            </a:r>
            <a:endParaRPr lang="hr-HR" sz="2000" b="1" dirty="0">
              <a:solidFill>
                <a:srgbClr val="FFFFFF"/>
              </a:solidFill>
              <a:latin typeface="Arial Narrow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pr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avljanja</a:t>
            </a:r>
            <a:endParaRPr lang="hr-HR" sz="2000" b="1" dirty="0">
              <a:solidFill>
                <a:srgbClr val="FFFFFF"/>
              </a:solidFill>
              <a:latin typeface="Arial Narrow"/>
            </a:endParaRPr>
          </a:p>
          <a:p>
            <a:pPr>
              <a:lnSpc>
                <a:spcPts val="2200"/>
              </a:lnSpc>
              <a:spcBef>
                <a:spcPts val="70"/>
              </a:spcBef>
            </a:pPr>
            <a:endParaRPr lang="hr-HR" sz="2200" dirty="0"/>
          </a:p>
          <a:p>
            <a:pPr marL="12700" marR="4213225"/>
            <a:r>
              <a:rPr sz="2000" b="1" dirty="0">
                <a:solidFill>
                  <a:srgbClr val="FFFFFF"/>
                </a:solidFill>
                <a:latin typeface="Arial Narrow"/>
              </a:rPr>
              <a:t>EPSAS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o načelima u pogledu 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st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and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Arial Narrow"/>
              </a:rPr>
              <a:t>da</a:t>
            </a:r>
            <a:endParaRPr lang="hr-HR" sz="2000" b="1" dirty="0">
              <a:solidFill>
                <a:srgbClr val="FFFFFF"/>
              </a:solidFill>
              <a:latin typeface="Arial Narrow"/>
            </a:endParaRPr>
          </a:p>
          <a:p>
            <a:pPr marR="6350" algn="r">
              <a:lnSpc>
                <a:spcPct val="100000"/>
              </a:lnSpc>
              <a:spcBef>
                <a:spcPts val="105"/>
              </a:spcBef>
            </a:pPr>
            <a:endParaRPr lang="hr-HR" sz="14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1143000"/>
            <a:ext cx="3733800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dirty="0" smtClean="0"/>
              <a:t>Uključuje promatrače iz IPSASB-a, SB-a, OECD-a, ESB-a, ECA-e, FEE-a itd.</a:t>
            </a:r>
          </a:p>
          <a:p>
            <a:endParaRPr lang="hr-HR" dirty="0" smtClean="0"/>
          </a:p>
          <a:p>
            <a:r>
              <a:rPr lang="en-GB" dirty="0" smtClean="0">
                <a:hlinkClick r:id="rId11"/>
              </a:rPr>
              <a:t>Najnoviji izvještaj radne skupine 12.9.2016.</a:t>
            </a:r>
            <a:r>
              <a:rPr dirty="0" smtClean="0"/>
              <a:t> Sve su skupine aktivne i izrađuju nacrte izvještaja.</a:t>
            </a:r>
            <a:endParaRPr lang="hr-HR" dirty="0"/>
          </a:p>
        </p:txBody>
      </p:sp>
      <p:sp>
        <p:nvSpPr>
          <p:cNvPr id="25" name="TextBox 24"/>
          <p:cNvSpPr txBox="1"/>
          <p:nvPr/>
        </p:nvSpPr>
        <p:spPr>
          <a:xfrm>
            <a:off x="4876800" y="40386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Neslužbeni očekivani raspored:</a:t>
            </a:r>
          </a:p>
          <a:p>
            <a:pPr marL="404813" indent="-404813">
              <a:buFont typeface="Arial" pitchFamily="34" charset="0"/>
              <a:buChar char="•"/>
            </a:pPr>
            <a:r>
              <a:rPr dirty="0" smtClean="0"/>
              <a:t>Otvaranje bilanci do 2020.</a:t>
            </a:r>
          </a:p>
          <a:p>
            <a:pPr marL="404813" indent="-404813">
              <a:buFont typeface="Arial" pitchFamily="34" charset="0"/>
              <a:buChar char="•"/>
            </a:pPr>
            <a:r>
              <a:rPr dirty="0" smtClean="0"/>
              <a:t>Prve EPSAS bilance do 2025.</a:t>
            </a:r>
          </a:p>
          <a:p>
            <a:pPr marL="404813" indent="-404813"/>
            <a:endParaRPr lang="hr-HR" dirty="0" smtClean="0"/>
          </a:p>
          <a:p>
            <a:r>
              <a:rPr lang="en-GB" dirty="0" smtClean="0">
                <a:hlinkClick r:id="rId12"/>
              </a:rPr>
              <a:t>Glavno </a:t>
            </a:r>
            <a:r>
              <a:rPr lang="en-GB" i="1" dirty="0" smtClean="0">
                <a:hlinkClick r:id="rId12"/>
              </a:rPr>
              <a:t>web</a:t>
            </a:r>
            <a:r>
              <a:rPr lang="en-GB" dirty="0" smtClean="0">
                <a:hlinkClick r:id="rId12"/>
              </a:rPr>
              <a:t>-mjesto http://ec.europa.eu/eurostat/web/government-finance-statistics/government-accounting</a:t>
            </a:r>
            <a:endParaRPr lang="hr-HR" dirty="0" smtClean="0"/>
          </a:p>
          <a:p>
            <a:pPr marL="404813" indent="-404813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1143000"/>
          </a:xfrm>
        </p:spPr>
        <p:txBody>
          <a:bodyPr>
            <a:normAutofit fontScale="90000"/>
          </a:bodyPr>
          <a:lstStyle/>
          <a:p>
            <a:r>
              <a:rPr dirty="0" smtClean="0"/>
              <a:t>Konačno, odnos EPSAS-a i statističkog izvješćivanja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44156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2000" dirty="0" smtClean="0"/>
              <a:t>EPSAS neće zamijeniti statističko izvješćivanje (npr. ESA2010, Postupak u slučaju prekomjernog deficita (EDP), Statistiku državnih financija (GFS)), nego će nastojati ograničiti razlike</a:t>
            </a:r>
            <a:r>
              <a:rPr dirty="0" smtClean="0"/>
              <a:t>.</a:t>
            </a:r>
            <a:r>
              <a:rPr lang="en-GB" sz="2400" dirty="0" smtClean="0"/>
              <a:t> Neke su razlike neizbježne iz sljedećih razloga:</a:t>
            </a:r>
          </a:p>
          <a:p>
            <a:r>
              <a:rPr lang="en-GB" sz="2000" b="1" dirty="0" smtClean="0"/>
              <a:t>Ciljevi: </a:t>
            </a:r>
            <a:r>
              <a:rPr lang="en-GB" sz="2000" dirty="0" smtClean="0"/>
              <a:t>statistika analizira utjecaj fiskalne politike na gospodarstvo, dok računovodstvo vrednuje financijsku uspješnost i položaj subjekta o kojemu se izvješćuje</a:t>
            </a:r>
          </a:p>
          <a:p>
            <a:r>
              <a:rPr lang="en-GB" sz="2000" b="1" dirty="0" smtClean="0"/>
              <a:t>Subjekt o kojemu se izvješćuje:  </a:t>
            </a:r>
            <a:r>
              <a:rPr lang="en-GB" sz="2000" dirty="0" smtClean="0"/>
              <a:t>statistika je za sektore i institucionalne jedinice koje se primarno ne bave tržišnom aktivnošću, dok se računovodstvo usredotočuje na gospodarske subjekte, a kontrola je osnovni kriterij za konsolidaciju</a:t>
            </a:r>
            <a:endParaRPr lang="hr-HR" sz="2000" dirty="0" smtClean="0"/>
          </a:p>
          <a:p>
            <a:pPr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1143000"/>
          </a:xfrm>
        </p:spPr>
        <p:txBody>
          <a:bodyPr>
            <a:normAutofit fontScale="90000"/>
          </a:bodyPr>
          <a:lstStyle/>
          <a:p>
            <a:r>
              <a:rPr dirty="0" smtClean="0"/>
              <a:t>Konačno, odnos EPSAS-a i statistike (nastavak)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44156" cy="43434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Prepoznavanje: </a:t>
            </a:r>
            <a:r>
              <a:rPr lang="en-GB" sz="2000" dirty="0" smtClean="0"/>
              <a:t>statistika prepoznaje gospodarski događaj pri kojemu se stvara, transformira, razmjenjuje ili prenosi gospodarska vrijednost, dok računovodstvo prepoznaje stavke na temelju prošlih događaja, pouzdanih procjena i vjerojatnosti budućih tokova. </a:t>
            </a:r>
          </a:p>
          <a:p>
            <a:r>
              <a:rPr lang="en-GB" sz="2000" b="1" dirty="0" smtClean="0"/>
              <a:t>Procjena:  </a:t>
            </a:r>
            <a:r>
              <a:rPr lang="en-GB" sz="2000" dirty="0" smtClean="0"/>
              <a:t>statistika upotrebljava trenutačne tržišne cijene, dok računovodstvo upotrebljava povijesne troškove i ostale osnove potrebne za predstavljanje ispravnog i pravednog pregleda</a:t>
            </a:r>
          </a:p>
          <a:p>
            <a:r>
              <a:rPr lang="en-GB" sz="2000" b="1" dirty="0" smtClean="0"/>
              <a:t>Revalorizacija: </a:t>
            </a:r>
            <a:r>
              <a:rPr lang="en-GB" sz="2000" dirty="0" smtClean="0"/>
              <a:t>statistika iznosi sve revalorizacije i promjene količina u „izvještaju o ostalim gospodarskim tokovima” s obzirom na to da se u njemu ne iznose odluke fiskalne politike, dok ih računovodstvo iznosi u izvještaju o financijskoj uspješnosti ili u izvještaju o promjenama kapitala te ih ne razdvaja od trenutačnih događaja</a:t>
            </a: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5400"/>
            <a:ext cx="7391400" cy="1143000"/>
          </a:xfrm>
        </p:spPr>
        <p:txBody>
          <a:bodyPr/>
          <a:lstStyle/>
          <a:p>
            <a:r>
              <a:rPr dirty="0" smtClean="0"/>
              <a:t>Teme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644" y="1143000"/>
            <a:ext cx="7648956" cy="4419600"/>
          </a:xfrm>
        </p:spPr>
        <p:txBody>
          <a:bodyPr>
            <a:normAutofit fontScale="92500" lnSpcReduction="20000"/>
          </a:bodyPr>
          <a:lstStyle/>
          <a:p>
            <a:r>
              <a:rPr dirty="0" smtClean="0"/>
              <a:t>Ključni ciljevi za računovodstvene reforme u javnom sektoru EU-a</a:t>
            </a:r>
            <a:endParaRPr lang="hr-HR" dirty="0" smtClean="0"/>
          </a:p>
          <a:p>
            <a:r>
              <a:rPr dirty="0" smtClean="0"/>
              <a:t>Direktiva o zahtjevima za proračunske okvire iz 2011.</a:t>
            </a:r>
          </a:p>
          <a:p>
            <a:r>
              <a:rPr dirty="0" smtClean="0"/>
              <a:t>Zašto je bolje primjenjivati Europske računovodstvene standarde za javni sektor (EPSAS) nego Međunarodne računovodstvene standarde za javi sektor (IPSAS)?</a:t>
            </a:r>
            <a:endParaRPr lang="hr-HR" dirty="0" smtClean="0"/>
          </a:p>
          <a:p>
            <a:r>
              <a:rPr dirty="0" smtClean="0"/>
              <a:t>Troškovi i koristi provedbe</a:t>
            </a:r>
          </a:p>
          <a:p>
            <a:r>
              <a:rPr dirty="0" smtClean="0"/>
              <a:t>Sljedeći koraci u razvoju EPSAS-a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5400"/>
            <a:ext cx="7391400" cy="1143000"/>
          </a:xfrm>
        </p:spPr>
        <p:txBody>
          <a:bodyPr/>
          <a:lstStyle/>
          <a:p>
            <a:r>
              <a:rPr dirty="0" smtClean="0"/>
              <a:t>Pozadina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644" y="1143000"/>
            <a:ext cx="7344156" cy="4754563"/>
          </a:xfrm>
        </p:spPr>
        <p:txBody>
          <a:bodyPr>
            <a:normAutofit/>
          </a:bodyPr>
          <a:lstStyle/>
          <a:p>
            <a:pPr indent="-53975">
              <a:buNone/>
            </a:pPr>
            <a:r>
              <a:rPr dirty="0" smtClean="0"/>
              <a:t>Kriza državnog duga naglašava potrebu za oštrijim, transparentnim i usporednim izvještavanjem fiskalnih podataka. </a:t>
            </a:r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143001" y="0"/>
            <a:ext cx="39028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392749" y="3281190"/>
            <a:ext cx="484210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 </a:t>
            </a:r>
          </a:p>
          <a:p>
            <a:pPr algn="ctr"/>
            <a:endParaRPr lang="hr-HR" sz="3600" dirty="0">
              <a:ln w="15875">
                <a:noFill/>
                <a:round/>
              </a:ln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1896" y="2576776"/>
            <a:ext cx="4842104" cy="70788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n w="15875">
                <a:noFill/>
                <a:round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76200" stA="15000" endPos="530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3877222" cy="5977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563134">
            <a:off x="550604" y="2207830"/>
            <a:ext cx="5621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Izvanproračunska potrošnja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Nepodmirene i dospjele obveze i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Umanjenje imovine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Odredbe, potencijalne obveze i imovina</a:t>
            </a: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Kvazifiskalne obveze subjekata u državnom vlasništvu</a:t>
            </a:r>
            <a:endParaRPr lang="hr-HR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Obračunate obveze i potencijalne obveze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Povećanje jamstva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Makroekonomski šokovi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0" y="113051"/>
            <a:ext cx="4417764" cy="1325563"/>
          </a:xfrm>
        </p:spPr>
        <p:txBody>
          <a:bodyPr>
            <a:normAutofit/>
          </a:bodyPr>
          <a:lstStyle/>
          <a:p>
            <a:r>
              <a:rPr dirty="0" smtClean="0"/>
              <a:t>Učinak Titanica</a:t>
            </a:r>
            <a:endParaRPr lang="hr-HR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029200" y="1428751"/>
            <a:ext cx="3960564" cy="4683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dirty="0" smtClean="0"/>
              <a:t>Deficit je pokazatelj toga da vlada troši previše novca.</a:t>
            </a:r>
          </a:p>
          <a:p>
            <a:pPr marL="0" indent="0">
              <a:buNone/>
            </a:pPr>
            <a:r>
              <a:rPr dirty="0" smtClean="0"/>
              <a:t>Međutim, Titanic nije potonuo zbog udarca u vrh ledenjaka, nego zbog udarca u 90 % ledenjaka ispod vode. </a:t>
            </a:r>
            <a:endParaRPr lang="hr-HR" dirty="0" smtClean="0"/>
          </a:p>
          <a:p>
            <a:pPr marL="0" indent="0" algn="r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Grover Norquist, predsjednik udruge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1800" i="1" dirty="0" smtClean="0">
                <a:solidFill>
                  <a:srgbClr val="0070C0"/>
                </a:solidFill>
              </a:rPr>
              <a:t>Americans for Tax Reform</a:t>
            </a:r>
            <a:endParaRPr lang="hr-H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91400" cy="1143000"/>
          </a:xfrm>
        </p:spPr>
        <p:txBody>
          <a:bodyPr>
            <a:normAutofit fontScale="90000"/>
          </a:bodyPr>
          <a:lstStyle/>
          <a:p>
            <a:r>
              <a:rPr dirty="0" smtClean="0"/>
              <a:t>Ključni ciljevi za računovodstvene reforme u javnom sektoru EU-a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344156" cy="4754563"/>
          </a:xfrm>
        </p:spPr>
        <p:txBody>
          <a:bodyPr>
            <a:normAutofit fontScale="92500"/>
          </a:bodyPr>
          <a:lstStyle/>
          <a:p>
            <a:r>
              <a:rPr dirty="0" smtClean="0"/>
              <a:t>Ključni ciljevi inicijative jesu:</a:t>
            </a:r>
          </a:p>
          <a:p>
            <a:pPr lvl="1"/>
            <a:r>
              <a:rPr dirty="0" smtClean="0"/>
              <a:t>povećanje fiskalne transparentnosti</a:t>
            </a:r>
            <a:endParaRPr lang="hr-HR" dirty="0" smtClean="0"/>
          </a:p>
          <a:p>
            <a:pPr lvl="1"/>
            <a:r>
              <a:rPr dirty="0" smtClean="0"/>
              <a:t>ostvarenje usporedivosti unutar država članica EU-a </a:t>
            </a:r>
          </a:p>
          <a:p>
            <a:pPr lvl="1"/>
            <a:r>
              <a:rPr dirty="0" smtClean="0"/>
              <a:t>smanjenje nedosljednosti između okvira računovodstva i okvira fiskalnog izvješćivanja</a:t>
            </a:r>
          </a:p>
          <a:p>
            <a:r>
              <a:rPr dirty="0" smtClean="0"/>
              <a:t>EU teži ka ostvarenju</a:t>
            </a:r>
            <a:endParaRPr lang="hr-HR" dirty="0" smtClean="0"/>
          </a:p>
          <a:p>
            <a:pPr lvl="1"/>
            <a:r>
              <a:rPr dirty="0" smtClean="0"/>
              <a:t>dobrog financijskog izvješćivanja</a:t>
            </a:r>
            <a:endParaRPr lang="hr-HR" dirty="0" smtClean="0"/>
          </a:p>
          <a:p>
            <a:pPr lvl="1"/>
            <a:r>
              <a:rPr dirty="0" smtClean="0"/>
              <a:t>dobrog statističkog izvješćivanja</a:t>
            </a:r>
          </a:p>
          <a:p>
            <a:pPr lvl="1"/>
            <a:r>
              <a:rPr dirty="0" smtClean="0"/>
              <a:t>treba se držati obaju skupova pravila.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>
            <a:normAutofit fontScale="90000"/>
          </a:bodyPr>
          <a:lstStyle/>
          <a:p>
            <a:r>
              <a:rPr dirty="0" smtClean="0"/>
              <a:t>Računovodstvo javnog sektora u EU-u</a:t>
            </a:r>
          </a:p>
        </p:txBody>
      </p:sp>
      <p:sp>
        <p:nvSpPr>
          <p:cNvPr id="5" name="object 11"/>
          <p:cNvSpPr/>
          <p:nvPr/>
        </p:nvSpPr>
        <p:spPr>
          <a:xfrm>
            <a:off x="1600200" y="1447800"/>
            <a:ext cx="7075932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9000" y="5105400"/>
            <a:ext cx="1600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hlinkClick r:id="rId3"/>
              </a:rPr>
              <a:t> </a:t>
            </a:r>
            <a:r>
              <a:rPr lang="en-GB" sz="2000" dirty="0" smtClean="0">
                <a:latin typeface="+mj-lt"/>
                <a:hlinkClick r:id="rId3"/>
              </a:rPr>
              <a:t>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hlinkClick r:id="rId3"/>
              </a:rPr>
              <a:t>straživanje EY-a (2012.)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Odražava samoocjenjivanje države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447800"/>
            <a:ext cx="1066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Središnja država</a:t>
            </a:r>
            <a:endParaRPr lang="en-GB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4504267" y="1485444"/>
            <a:ext cx="914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Državna uprava</a:t>
            </a:r>
            <a:endParaRPr lang="en-GB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381304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813048"/>
            <a:ext cx="990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Lokalna uprava</a:t>
            </a:r>
            <a:endParaRPr lang="en-GB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3813048"/>
            <a:ext cx="914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Socijalni fondovi</a:t>
            </a:r>
            <a:endParaRPr lang="en-GB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883400" y="1801055"/>
            <a:ext cx="685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Novac</a:t>
            </a:r>
            <a:endParaRPr lang="en-GB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3400" y="2083263"/>
            <a:ext cx="21950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Kombinacija  obračunskog računovodstva i novčanog računovodstva </a:t>
            </a:r>
            <a:endParaRPr lang="en-GB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83400" y="2421817"/>
            <a:ext cx="2108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Izmijenjeno obračunsko računovodstvo</a:t>
            </a:r>
            <a:endParaRPr lang="en-GB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83400" y="2743200"/>
            <a:ext cx="17927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Obračunsko računovodstvo</a:t>
            </a:r>
            <a:endParaRPr lang="en-GB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883400" y="3048000"/>
            <a:ext cx="1498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Nisu prikupljeni podaci</a:t>
            </a:r>
            <a:endParaRPr lang="en-GB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6324600"/>
            <a:ext cx="2286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Regija Europe i Središnje Azije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2895600" cy="54864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Računovodstvena zrelost</a:t>
            </a:r>
            <a:r>
              <a:t/>
            </a:r>
            <a:br/>
            <a:r>
              <a:t/>
            </a:r>
            <a:br/>
            <a:r>
              <a:rPr lang="en-GB" sz="2400" dirty="0" smtClean="0">
                <a:hlinkClick r:id="rId2"/>
              </a:rPr>
              <a:t>Istraživanje PwC-a (2013)</a:t>
            </a:r>
            <a:r>
              <a:t/>
            </a:r>
            <a:br/>
            <a:r>
              <a:t/>
            </a:r>
            <a:br/>
            <a:r>
              <a:rPr lang="en-GB" sz="2400" dirty="0" smtClean="0"/>
              <a:t>Odražava PwC-ov</a:t>
            </a:r>
            <a:r>
              <a:t/>
            </a:r>
            <a:br/>
            <a:r>
              <a:rPr lang="en-GB" sz="2400" dirty="0" smtClean="0"/>
              <a:t>procijenjeni stupanj usklađenosti državnih računovodstvenih pravila s referentnim mjerilima na temelju standarda</a:t>
            </a:r>
            <a:r>
              <a:t/>
            </a:r>
            <a:br/>
            <a:r>
              <a:rPr lang="en-GB" sz="2400" dirty="0" smtClean="0"/>
              <a:t>IPSAS</a:t>
            </a:r>
            <a:endParaRPr lang="hr-HR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66801"/>
              </p:ext>
            </p:extLst>
          </p:nvPr>
        </p:nvGraphicFramePr>
        <p:xfrm>
          <a:off x="5486400" y="0"/>
          <a:ext cx="2971800" cy="678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990600"/>
              </a:tblGrid>
              <a:tr h="346581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 dirty="0">
                          <a:solidFill>
                            <a:srgbClr val="0F5393"/>
                          </a:solidFill>
                          <a:latin typeface="Verdana"/>
                        </a:rPr>
                        <a:t>Središnja država</a:t>
                      </a:r>
                      <a:r>
                        <a:rPr sz="800" dirty="0"/>
                        <a:t> </a:t>
                      </a:r>
                      <a:endParaRPr lang="hr-HR" sz="800" b="1" i="0" u="none" strike="noStrike" dirty="0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 dirty="0">
                          <a:solidFill>
                            <a:srgbClr val="0F5393"/>
                          </a:solidFill>
                          <a:latin typeface="Verdana"/>
                        </a:rPr>
                        <a:t>Lokalna razina vlasti</a:t>
                      </a:r>
                      <a:r>
                        <a:rPr sz="800"/>
                        <a:t> </a:t>
                      </a:r>
                      <a:endParaRPr lang="hr-HR" sz="800" b="1" i="0" u="none" strike="noStrike" dirty="0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 dirty="0">
                          <a:solidFill>
                            <a:srgbClr val="0F5393"/>
                          </a:solidFill>
                          <a:latin typeface="Verdana"/>
                        </a:rPr>
                        <a:t>UK</a:t>
                      </a:r>
                      <a:r>
                        <a:rPr sz="800" dirty="0"/>
                        <a:t> </a:t>
                      </a:r>
                      <a:endParaRPr lang="hr-HR" sz="800" b="1" i="0" u="none" strike="noStrike" dirty="0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96 %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95 %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Estonija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92 %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92 %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Francuska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89 %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84 %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Litva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88 %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88 %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Švedska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81 %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81 %</a:t>
                      </a:r>
                    </a:p>
                  </a:txBody>
                  <a:tcPr marL="9525" marR="9525" marT="9525" marB="0"/>
                </a:tc>
              </a:tr>
              <a:tr h="346581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Češka Republika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75 %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Slovačka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75 %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75 %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Austrija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73 %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Latvija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73 %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73 %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Danska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72 %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65 %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Finska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72 %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90 %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Španjolska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70 %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68 %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Belgija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67 %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73 %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Mađarska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66 %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66 %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Poljska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66 %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66 %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 dirty="0">
                          <a:solidFill>
                            <a:srgbClr val="0F5393"/>
                          </a:solidFill>
                          <a:latin typeface="Verdana"/>
                        </a:rPr>
                        <a:t>Rumunjska</a:t>
                      </a:r>
                      <a:r>
                        <a:rPr sz="800"/>
                        <a:t> </a:t>
                      </a:r>
                      <a:endParaRPr lang="hr-HR" sz="800" b="1" i="0" u="none" strike="noStrike" dirty="0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63 %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63 %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Slovenija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62 %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62 %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Bugarska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56 %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56 %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Portugal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55 %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80 %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Irska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54 %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71 %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Hrvatska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34 %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34 %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Italija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31 %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30 %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Nizozemska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31 %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58 %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Njemačka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22 %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58 %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Malta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22 %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94 %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Luksemburg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19 %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31 %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Cipar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14 %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75 %</a:t>
                      </a:r>
                    </a:p>
                  </a:txBody>
                  <a:tcPr marL="9525" marR="9525" marT="9525" marB="0"/>
                </a:tc>
              </a:tr>
              <a:tr h="22550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F5393"/>
                          </a:solidFill>
                          <a:latin typeface="Verdana"/>
                        </a:rPr>
                        <a:t>Grčka</a:t>
                      </a:r>
                      <a:r>
                        <a:rPr sz="800"/>
                        <a:t> </a:t>
                      </a:r>
                      <a:endParaRPr lang="hr-HR" sz="800" b="1" i="0" u="none" strike="noStrike">
                        <a:solidFill>
                          <a:srgbClr val="0F5393"/>
                        </a:solidFill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12 %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12 %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91400" cy="1143000"/>
          </a:xfrm>
        </p:spPr>
        <p:txBody>
          <a:bodyPr>
            <a:normAutofit fontScale="90000"/>
          </a:bodyPr>
          <a:lstStyle/>
          <a:p>
            <a:r>
              <a:rPr dirty="0" smtClean="0"/>
              <a:t>Direktiva o zahtjevima za proračunske okvire (2011/85/EU)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644" y="1828800"/>
            <a:ext cx="7344156" cy="4068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dirty="0" smtClean="0"/>
              <a:t>Države članice uspostavljaju:</a:t>
            </a:r>
          </a:p>
          <a:p>
            <a:r>
              <a:rPr dirty="0" smtClean="0"/>
              <a:t>javne računovodstvene sustave koji opširno i dosljedno obuhvaćaju sve podsektore opće države</a:t>
            </a:r>
          </a:p>
          <a:p>
            <a:r>
              <a:rPr dirty="0" smtClean="0"/>
              <a:t>te sadržavaju podatke potrebne za generiranje prikupljenih podataka s ciljem pripreme podataka prema standardu Europskog sustava nacionalnih i regionalnih računa (ESA 95),</a:t>
            </a:r>
          </a:p>
          <a:p>
            <a:r>
              <a:rPr dirty="0" smtClean="0"/>
              <a:t>i podložni su unutarnjoj kontroli i neovisnim revizijama.</a:t>
            </a:r>
          </a:p>
          <a:p>
            <a:pPr>
              <a:buNone/>
            </a:pPr>
            <a:r>
              <a:rPr dirty="0" smtClean="0"/>
              <a:t>EU procjenjuje prikladnost IPSAS-a.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914400"/>
          </a:xfrm>
        </p:spPr>
        <p:txBody>
          <a:bodyPr>
            <a:normAutofit fontScale="90000"/>
          </a:bodyPr>
          <a:lstStyle/>
          <a:p>
            <a:r>
              <a:rPr dirty="0" smtClean="0"/>
              <a:t>Zašto je bolje primjenjivati EPSAS nego IPSAS?</a:t>
            </a:r>
            <a:endParaRPr lang="hr-H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344156" cy="3962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 smtClean="0"/>
              <a:t>Zaključak jednog izvješća EU-a o prikladnosti IPSAS-a:</a:t>
            </a:r>
            <a:endParaRPr lang="hr-HR" sz="2000" dirty="0" smtClean="0"/>
          </a:p>
          <a:p>
            <a:r>
              <a:rPr lang="en-GB" sz="2000" dirty="0" smtClean="0"/>
              <a:t>Snažna potreba za usklađenim sustavom koji se temelji na obračunima</a:t>
            </a:r>
          </a:p>
          <a:p>
            <a:r>
              <a:rPr lang="en-GB" sz="2000" dirty="0" smtClean="0"/>
              <a:t>IPSAS se ne mogu provesti u svojem trenutačnom obliku jer:</a:t>
            </a:r>
          </a:p>
          <a:p>
            <a:pPr lvl="1"/>
            <a:r>
              <a:rPr lang="en-GB" sz="2000" dirty="0" smtClean="0"/>
              <a:t>nekima je potrebna manja prilagodba / nije im potrebna prilagodba,</a:t>
            </a:r>
          </a:p>
          <a:p>
            <a:pPr lvl="1"/>
            <a:r>
              <a:rPr lang="en-GB" sz="2000" dirty="0" smtClean="0"/>
              <a:t>nekima je potrebna selektivna prilagodba, </a:t>
            </a:r>
            <a:endParaRPr lang="hr-HR" sz="2000" dirty="0" smtClean="0"/>
          </a:p>
          <a:p>
            <a:pPr lvl="1"/>
            <a:r>
              <a:rPr lang="en-GB" sz="2000" dirty="0" smtClean="0"/>
              <a:t>neke je potrebno ponovno razmotriti (npr. 6., 28., 29., 30) </a:t>
            </a:r>
            <a:endParaRPr lang="hr-HR" sz="2000" dirty="0" smtClean="0"/>
          </a:p>
          <a:p>
            <a:r>
              <a:rPr lang="en-GB" sz="2000" dirty="0" smtClean="0"/>
              <a:t>Potrebno rješavanje tehničkih i konceptualnih pitanja te pitanja upravljanja u pogledu IPSAS-a</a:t>
            </a:r>
            <a:endParaRPr lang="hr-HR" sz="2000" dirty="0" smtClean="0"/>
          </a:p>
          <a:p>
            <a:r>
              <a:rPr lang="en-GB" sz="2000" dirty="0" smtClean="0"/>
              <a:t>Međutim, IPSAS je prikladan referentni okvir za razvoj EPSAS-a</a:t>
            </a:r>
            <a:endParaRPr lang="hr-HR" sz="2000" dirty="0" smtClean="0"/>
          </a:p>
          <a:p>
            <a:r>
              <a:rPr lang="en-GB" sz="2000" dirty="0" smtClean="0"/>
              <a:t>Usklađivanje na temelju snažnog upravljanja EU-a</a:t>
            </a: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127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MP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PEMPAL.potx</Template>
  <TotalTime>14121</TotalTime>
  <Words>1163</Words>
  <Application>Microsoft Office PowerPoint</Application>
  <PresentationFormat>On-screen Show (4:3)</PresentationFormat>
  <Paragraphs>225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PEMPAL</vt:lpstr>
      <vt:lpstr>Razvoj računovodstva u javnom sektoru Europske unije</vt:lpstr>
      <vt:lpstr>Teme</vt:lpstr>
      <vt:lpstr>Pozadina</vt:lpstr>
      <vt:lpstr>Učinak Titanica</vt:lpstr>
      <vt:lpstr>Ključni ciljevi za računovodstvene reforme u javnom sektoru EU-a</vt:lpstr>
      <vt:lpstr>Računovodstvo javnog sektora u EU-u</vt:lpstr>
      <vt:lpstr>Računovodstvena zrelost  Istraživanje PwC-a (2013)  Odražava PwC-ov procijenjeni stupanj usklađenosti državnih računovodstvenih pravila s referentnim mjerilima na temelju standarda IPSAS</vt:lpstr>
      <vt:lpstr>Direktiva o zahtjevima za proračunske okvire (2011/85/EU)</vt:lpstr>
      <vt:lpstr>Zašto je bolje primjenjivati EPSAS nego IPSAS?</vt:lpstr>
      <vt:lpstr>Koristi u odnosu na troškove</vt:lpstr>
      <vt:lpstr>Procijenjeni troškovi</vt:lpstr>
      <vt:lpstr>Razvoj okvira EPSAS</vt:lpstr>
      <vt:lpstr>Konačno, odnos EPSAS-a i statističkog izvješćivanja</vt:lpstr>
      <vt:lpstr>Konačno, odnos EPSAS-a i statistike (nastavak)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budget classification (BC) used in a country</dc:title>
  <dc:creator>wb76141</dc:creator>
  <cp:lastModifiedBy>Maja P</cp:lastModifiedBy>
  <cp:revision>435</cp:revision>
  <dcterms:created xsi:type="dcterms:W3CDTF">2010-10-04T16:57:49Z</dcterms:created>
  <dcterms:modified xsi:type="dcterms:W3CDTF">2016-09-23T12:07:01Z</dcterms:modified>
</cp:coreProperties>
</file>