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ppt" ContentType="application/vnd.ms-powerpoi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31" r:id="rId1"/>
  </p:sldMasterIdLst>
  <p:notesMasterIdLst>
    <p:notesMasterId r:id="rId19"/>
  </p:notesMasterIdLst>
  <p:handoutMasterIdLst>
    <p:handoutMasterId r:id="rId20"/>
  </p:handoutMasterIdLst>
  <p:sldIdLst>
    <p:sldId id="256" r:id="rId2"/>
    <p:sldId id="379" r:id="rId3"/>
    <p:sldId id="603" r:id="rId4"/>
    <p:sldId id="601" r:id="rId5"/>
    <p:sldId id="602" r:id="rId6"/>
    <p:sldId id="605" r:id="rId7"/>
    <p:sldId id="599" r:id="rId8"/>
    <p:sldId id="604" r:id="rId9"/>
    <p:sldId id="600" r:id="rId10"/>
    <p:sldId id="598" r:id="rId11"/>
    <p:sldId id="591" r:id="rId12"/>
    <p:sldId id="597" r:id="rId13"/>
    <p:sldId id="594" r:id="rId14"/>
    <p:sldId id="595" r:id="rId15"/>
    <p:sldId id="596" r:id="rId16"/>
    <p:sldId id="593" r:id="rId17"/>
    <p:sldId id="567" r:id="rId18"/>
  </p:sldIdLst>
  <p:sldSz cx="9144000" cy="6858000" type="screen4x3"/>
  <p:notesSz cx="6797675" cy="9928225"/>
  <p:defaultTextStyle>
    <a:defPPr>
      <a:defRPr lang="sr-Latn-CS"/>
    </a:defPPr>
    <a:lvl1pPr algn="l" rtl="0" fontAlgn="base">
      <a:spcBef>
        <a:spcPct val="0"/>
      </a:spcBef>
      <a:spcAft>
        <a:spcPct val="0"/>
      </a:spcAft>
      <a:defRPr kern="1200">
        <a:solidFill>
          <a:schemeClr val="tx1"/>
        </a:solidFill>
        <a:latin typeface="Arial" pitchFamily="34" charset="0"/>
        <a:ea typeface="MS PGothic" pitchFamily="34" charset="-128"/>
        <a:cs typeface="+mn-cs"/>
      </a:defRPr>
    </a:lvl1pPr>
    <a:lvl2pPr marL="457200" algn="l" rtl="0" fontAlgn="base">
      <a:spcBef>
        <a:spcPct val="0"/>
      </a:spcBef>
      <a:spcAft>
        <a:spcPct val="0"/>
      </a:spcAft>
      <a:defRPr kern="1200">
        <a:solidFill>
          <a:schemeClr val="tx1"/>
        </a:solidFill>
        <a:latin typeface="Arial" pitchFamily="34" charset="0"/>
        <a:ea typeface="MS PGothic" pitchFamily="34" charset="-128"/>
        <a:cs typeface="+mn-cs"/>
      </a:defRPr>
    </a:lvl2pPr>
    <a:lvl3pPr marL="914400" algn="l" rtl="0" fontAlgn="base">
      <a:spcBef>
        <a:spcPct val="0"/>
      </a:spcBef>
      <a:spcAft>
        <a:spcPct val="0"/>
      </a:spcAft>
      <a:defRPr kern="1200">
        <a:solidFill>
          <a:schemeClr val="tx1"/>
        </a:solidFill>
        <a:latin typeface="Arial" pitchFamily="34" charset="0"/>
        <a:ea typeface="MS PGothic" pitchFamily="34" charset="-128"/>
        <a:cs typeface="+mn-cs"/>
      </a:defRPr>
    </a:lvl3pPr>
    <a:lvl4pPr marL="1371600" algn="l" rtl="0" fontAlgn="base">
      <a:spcBef>
        <a:spcPct val="0"/>
      </a:spcBef>
      <a:spcAft>
        <a:spcPct val="0"/>
      </a:spcAft>
      <a:defRPr kern="1200">
        <a:solidFill>
          <a:schemeClr val="tx1"/>
        </a:solidFill>
        <a:latin typeface="Arial" pitchFamily="34" charset="0"/>
        <a:ea typeface="MS PGothic" pitchFamily="34" charset="-128"/>
        <a:cs typeface="+mn-cs"/>
      </a:defRPr>
    </a:lvl4pPr>
    <a:lvl5pPr marL="1828800" algn="l" rtl="0" fontAlgn="base">
      <a:spcBef>
        <a:spcPct val="0"/>
      </a:spcBef>
      <a:spcAft>
        <a:spcPct val="0"/>
      </a:spcAft>
      <a:defRPr kern="1200">
        <a:solidFill>
          <a:schemeClr val="tx1"/>
        </a:solidFill>
        <a:latin typeface="Arial" pitchFamily="34" charset="0"/>
        <a:ea typeface="MS PGothic" pitchFamily="34" charset="-128"/>
        <a:cs typeface="+mn-cs"/>
      </a:defRPr>
    </a:lvl5pPr>
    <a:lvl6pPr marL="2286000" algn="l" defTabSz="914400" rtl="0" eaLnBrk="1" latinLnBrk="0" hangingPunct="1">
      <a:defRPr kern="1200">
        <a:solidFill>
          <a:schemeClr val="tx1"/>
        </a:solidFill>
        <a:latin typeface="Arial" pitchFamily="34" charset="0"/>
        <a:ea typeface="MS PGothic" pitchFamily="34" charset="-128"/>
        <a:cs typeface="+mn-cs"/>
      </a:defRPr>
    </a:lvl6pPr>
    <a:lvl7pPr marL="2743200" algn="l" defTabSz="914400" rtl="0" eaLnBrk="1" latinLnBrk="0" hangingPunct="1">
      <a:defRPr kern="1200">
        <a:solidFill>
          <a:schemeClr val="tx1"/>
        </a:solidFill>
        <a:latin typeface="Arial" pitchFamily="34" charset="0"/>
        <a:ea typeface="MS PGothic" pitchFamily="34" charset="-128"/>
        <a:cs typeface="+mn-cs"/>
      </a:defRPr>
    </a:lvl7pPr>
    <a:lvl8pPr marL="3200400" algn="l" defTabSz="914400" rtl="0" eaLnBrk="1" latinLnBrk="0" hangingPunct="1">
      <a:defRPr kern="1200">
        <a:solidFill>
          <a:schemeClr val="tx1"/>
        </a:solidFill>
        <a:latin typeface="Arial" pitchFamily="34" charset="0"/>
        <a:ea typeface="MS PGothic" pitchFamily="34" charset="-128"/>
        <a:cs typeface="+mn-cs"/>
      </a:defRPr>
    </a:lvl8pPr>
    <a:lvl9pPr marL="3657600" algn="l" defTabSz="914400" rtl="0" eaLnBrk="1" latinLnBrk="0" hangingPunct="1">
      <a:defRPr kern="1200">
        <a:solidFill>
          <a:schemeClr val="tx1"/>
        </a:solidFill>
        <a:latin typeface="Arial" pitchFamily="34"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66FF"/>
    <a:srgbClr val="00CC00"/>
    <a:srgbClr val="A5074B"/>
    <a:srgbClr val="0F0365"/>
    <a:srgbClr val="3304A8"/>
    <a:srgbClr val="CCC1DA"/>
    <a:srgbClr val="FF3399"/>
    <a:srgbClr val="FFCC99"/>
    <a:srgbClr val="FF99CC"/>
    <a:srgbClr val="FFC5D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0"/>
    <p:restoredTop sz="95314" autoAdjust="0"/>
  </p:normalViewPr>
  <p:slideViewPr>
    <p:cSldViewPr>
      <p:cViewPr varScale="1">
        <p:scale>
          <a:sx n="82" d="100"/>
          <a:sy n="82" d="100"/>
        </p:scale>
        <p:origin x="19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NUL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glavlja 1"/>
          <p:cNvSpPr>
            <a:spLocks noGrp="1"/>
          </p:cNvSpPr>
          <p:nvPr>
            <p:ph type="hdr" sz="quarter"/>
          </p:nvPr>
        </p:nvSpPr>
        <p:spPr>
          <a:xfrm>
            <a:off x="1" y="0"/>
            <a:ext cx="2946400" cy="496888"/>
          </a:xfrm>
          <a:prstGeom prst="rect">
            <a:avLst/>
          </a:prstGeom>
        </p:spPr>
        <p:txBody>
          <a:bodyPr vert="horz" lIns="91440" tIns="45720" rIns="91440" bIns="45720" rtlCol="0"/>
          <a:lstStyle>
            <a:lvl1pPr algn="l">
              <a:defRPr sz="1200">
                <a:ea typeface="ＭＳ Ｐゴシック" pitchFamily="34" charset="-128"/>
              </a:defRPr>
            </a:lvl1pPr>
          </a:lstStyle>
          <a:p>
            <a:pPr>
              <a:defRPr/>
            </a:pPr>
            <a:endParaRPr lang="hr-HR"/>
          </a:p>
        </p:txBody>
      </p:sp>
      <p:sp>
        <p:nvSpPr>
          <p:cNvPr id="3" name="Rezervirano mjesto datuma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ea typeface="ＭＳ Ｐゴシック" pitchFamily="34" charset="-128"/>
              </a:defRPr>
            </a:lvl1pPr>
          </a:lstStyle>
          <a:p>
            <a:pPr>
              <a:defRPr/>
            </a:pPr>
            <a:fld id="{78C909DC-8132-4C6A-8745-7FB68A94094D}" type="datetimeFigureOut">
              <a:rPr lang="hr-HR"/>
              <a:pPr>
                <a:defRPr/>
              </a:pPr>
              <a:t>10.11.2015.</a:t>
            </a:fld>
            <a:endParaRPr lang="hr-HR"/>
          </a:p>
        </p:txBody>
      </p:sp>
      <p:sp>
        <p:nvSpPr>
          <p:cNvPr id="4" name="Rezervirano mjesto podnožja 3"/>
          <p:cNvSpPr>
            <a:spLocks noGrp="1"/>
          </p:cNvSpPr>
          <p:nvPr>
            <p:ph type="ftr" sz="quarter" idx="2"/>
          </p:nvPr>
        </p:nvSpPr>
        <p:spPr>
          <a:xfrm>
            <a:off x="1" y="9429750"/>
            <a:ext cx="2946400" cy="496888"/>
          </a:xfrm>
          <a:prstGeom prst="rect">
            <a:avLst/>
          </a:prstGeom>
        </p:spPr>
        <p:txBody>
          <a:bodyPr vert="horz" lIns="91440" tIns="45720" rIns="91440" bIns="45720" rtlCol="0" anchor="b"/>
          <a:lstStyle>
            <a:lvl1pPr algn="l">
              <a:defRPr sz="1200">
                <a:ea typeface="ＭＳ Ｐゴシック" pitchFamily="34" charset="-128"/>
              </a:defRPr>
            </a:lvl1pPr>
          </a:lstStyle>
          <a:p>
            <a:pPr>
              <a:defRPr/>
            </a:pPr>
            <a:endParaRPr lang="hr-HR"/>
          </a:p>
        </p:txBody>
      </p:sp>
      <p:sp>
        <p:nvSpPr>
          <p:cNvPr id="5" name="Rezervirano mjesto broja slajda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ea typeface="ＭＳ Ｐゴシック" pitchFamily="34" charset="-128"/>
              </a:defRPr>
            </a:lvl1pPr>
          </a:lstStyle>
          <a:p>
            <a:pPr>
              <a:defRPr/>
            </a:pPr>
            <a:fld id="{E7011EB2-95E9-4369-805E-DAD677E100F1}" type="slidenum">
              <a:rPr lang="hr-HR"/>
              <a:pPr>
                <a:defRPr/>
              </a:pPr>
              <a:t>‹#›</a:t>
            </a:fld>
            <a:endParaRPr lang="hr-HR"/>
          </a:p>
        </p:txBody>
      </p:sp>
    </p:spTree>
    <p:extLst>
      <p:ext uri="{BB962C8B-B14F-4D97-AF65-F5344CB8AC3E}">
        <p14:creationId xmlns:p14="http://schemas.microsoft.com/office/powerpoint/2010/main" val="25942262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glavlja 1"/>
          <p:cNvSpPr>
            <a:spLocks noGrp="1"/>
          </p:cNvSpPr>
          <p:nvPr>
            <p:ph type="hdr" sz="quarter"/>
          </p:nvPr>
        </p:nvSpPr>
        <p:spPr>
          <a:xfrm>
            <a:off x="1" y="0"/>
            <a:ext cx="2946400" cy="496888"/>
          </a:xfrm>
          <a:prstGeom prst="rect">
            <a:avLst/>
          </a:prstGeom>
        </p:spPr>
        <p:txBody>
          <a:bodyPr vert="horz" lIns="91440" tIns="45720" rIns="91440" bIns="45720" rtlCol="0"/>
          <a:lstStyle>
            <a:lvl1pPr algn="l">
              <a:defRPr sz="1200">
                <a:ea typeface="ＭＳ Ｐゴシック" pitchFamily="34" charset="-128"/>
              </a:defRPr>
            </a:lvl1pPr>
          </a:lstStyle>
          <a:p>
            <a:pPr>
              <a:defRPr/>
            </a:pPr>
            <a:endParaRPr lang="hr-HR"/>
          </a:p>
        </p:txBody>
      </p:sp>
      <p:sp>
        <p:nvSpPr>
          <p:cNvPr id="3" name="Rezervirano mjesto datuma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ea typeface="ＭＳ Ｐゴシック" pitchFamily="34" charset="-128"/>
              </a:defRPr>
            </a:lvl1pPr>
          </a:lstStyle>
          <a:p>
            <a:pPr>
              <a:defRPr/>
            </a:pPr>
            <a:fld id="{C11052CC-9856-4E40-BADC-AEBF4EB34A64}" type="datetimeFigureOut">
              <a:rPr lang="hr-HR"/>
              <a:pPr>
                <a:defRPr/>
              </a:pPr>
              <a:t>10.11.2015.</a:t>
            </a:fld>
            <a:endParaRPr lang="hr-HR"/>
          </a:p>
        </p:txBody>
      </p:sp>
      <p:sp>
        <p:nvSpPr>
          <p:cNvPr id="4" name="Rezervirano mjesto slike slajda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hr-HR" noProof="0" smtClean="0"/>
          </a:p>
        </p:txBody>
      </p:sp>
      <p:sp>
        <p:nvSpPr>
          <p:cNvPr id="5" name="Rezervirano mjesto bilježaka 4"/>
          <p:cNvSpPr>
            <a:spLocks noGrp="1"/>
          </p:cNvSpPr>
          <p:nvPr>
            <p:ph type="body" sz="quarter" idx="3"/>
          </p:nvPr>
        </p:nvSpPr>
        <p:spPr>
          <a:xfrm>
            <a:off x="679451" y="4716465"/>
            <a:ext cx="5438775" cy="4467225"/>
          </a:xfrm>
          <a:prstGeom prst="rect">
            <a:avLst/>
          </a:prstGeom>
        </p:spPr>
        <p:txBody>
          <a:bodyPr vert="horz" lIns="91440" tIns="45720" rIns="91440" bIns="45720" rtlCol="0"/>
          <a:lstStyle/>
          <a:p>
            <a:pPr lvl="0"/>
            <a:r>
              <a:rPr lang="hr-HR" noProof="0" smtClean="0"/>
              <a:t>Uredite stilove teksta matrice</a:t>
            </a:r>
          </a:p>
          <a:p>
            <a:pPr lvl="1"/>
            <a:r>
              <a:rPr lang="hr-HR" noProof="0" smtClean="0"/>
              <a:t>Druga razina</a:t>
            </a:r>
          </a:p>
          <a:p>
            <a:pPr lvl="2"/>
            <a:r>
              <a:rPr lang="hr-HR" noProof="0" smtClean="0"/>
              <a:t>Treća razina</a:t>
            </a:r>
          </a:p>
          <a:p>
            <a:pPr lvl="3"/>
            <a:r>
              <a:rPr lang="hr-HR" noProof="0" smtClean="0"/>
              <a:t>Četvrta razina</a:t>
            </a:r>
          </a:p>
          <a:p>
            <a:pPr lvl="4"/>
            <a:r>
              <a:rPr lang="hr-HR" noProof="0" smtClean="0"/>
              <a:t>Peta razina</a:t>
            </a:r>
          </a:p>
        </p:txBody>
      </p:sp>
      <p:sp>
        <p:nvSpPr>
          <p:cNvPr id="6" name="Rezervirano mjesto podnožja 5"/>
          <p:cNvSpPr>
            <a:spLocks noGrp="1"/>
          </p:cNvSpPr>
          <p:nvPr>
            <p:ph type="ftr" sz="quarter" idx="4"/>
          </p:nvPr>
        </p:nvSpPr>
        <p:spPr>
          <a:xfrm>
            <a:off x="1" y="9429750"/>
            <a:ext cx="2946400" cy="496888"/>
          </a:xfrm>
          <a:prstGeom prst="rect">
            <a:avLst/>
          </a:prstGeom>
        </p:spPr>
        <p:txBody>
          <a:bodyPr vert="horz" lIns="91440" tIns="45720" rIns="91440" bIns="45720" rtlCol="0" anchor="b"/>
          <a:lstStyle>
            <a:lvl1pPr algn="l">
              <a:defRPr sz="1200">
                <a:ea typeface="ＭＳ Ｐゴシック" pitchFamily="34" charset="-128"/>
              </a:defRPr>
            </a:lvl1pPr>
          </a:lstStyle>
          <a:p>
            <a:pPr>
              <a:defRPr/>
            </a:pPr>
            <a:endParaRPr lang="hr-HR"/>
          </a:p>
        </p:txBody>
      </p:sp>
      <p:sp>
        <p:nvSpPr>
          <p:cNvPr id="7" name="Rezervirano mjesto broja slajda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ea typeface="ＭＳ Ｐゴシック" pitchFamily="34" charset="-128"/>
              </a:defRPr>
            </a:lvl1pPr>
          </a:lstStyle>
          <a:p>
            <a:pPr>
              <a:defRPr/>
            </a:pPr>
            <a:fld id="{21269BAA-D163-432F-91A2-A7E564216E03}" type="slidenum">
              <a:rPr lang="hr-HR"/>
              <a:pPr>
                <a:defRPr/>
              </a:pPr>
              <a:t>‹#›</a:t>
            </a:fld>
            <a:endParaRPr lang="hr-HR"/>
          </a:p>
        </p:txBody>
      </p:sp>
    </p:spTree>
    <p:extLst>
      <p:ext uri="{BB962C8B-B14F-4D97-AF65-F5344CB8AC3E}">
        <p14:creationId xmlns:p14="http://schemas.microsoft.com/office/powerpoint/2010/main" val="23988136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Arial" pitchFamily="34" charset="0"/>
                <a:ea typeface="MS PGothic" pitchFamily="34" charset="-128"/>
              </a:defRPr>
            </a:lvl9pPr>
          </a:lstStyle>
          <a:p>
            <a:pPr eaLnBrk="1" hangingPunct="1"/>
            <a:fld id="{557EB6B9-90AA-4631-994D-77D5B58A53F6}" type="slidenum">
              <a:rPr lang="hr-HR" smtClean="0"/>
              <a:pPr eaLnBrk="1" hangingPunct="1"/>
              <a:t>2</a:t>
            </a:fld>
            <a:endParaRPr lang="hr-HR" smtClean="0"/>
          </a:p>
        </p:txBody>
      </p:sp>
      <p:sp>
        <p:nvSpPr>
          <p:cNvPr id="6041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hr-HR" sz="2400" smtClean="0">
              <a:latin typeface="Tahoma" pitchFamily="34" charset="0"/>
            </a:endParaRPr>
          </a:p>
        </p:txBody>
      </p:sp>
    </p:spTree>
    <p:extLst>
      <p:ext uri="{BB962C8B-B14F-4D97-AF65-F5344CB8AC3E}">
        <p14:creationId xmlns:p14="http://schemas.microsoft.com/office/powerpoint/2010/main" val="2578541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p:spPr>
        <p:txBody>
          <a:bodyPr/>
          <a:lstStyle/>
          <a:p>
            <a:endParaRPr lang="hr-HR" altLang="sr-Latn-RS" dirty="0" smtClean="0">
              <a:latin typeface="Arial" pitchFamily="34" charset="0"/>
              <a:ea typeface="ＭＳ Ｐゴシック" pitchFamily="34" charset="-128"/>
            </a:endParaRPr>
          </a:p>
        </p:txBody>
      </p:sp>
      <p:sp>
        <p:nvSpPr>
          <p:cNvPr id="9220" name="Slide Number Placeholder 3"/>
          <p:cNvSpPr>
            <a:spLocks noGrp="1"/>
          </p:cNvSpPr>
          <p:nvPr>
            <p:ph type="sldNum" sz="quarter" idx="5"/>
          </p:nvPr>
        </p:nvSpPr>
        <p:spPr>
          <a:noFill/>
        </p:spPr>
        <p:txBody>
          <a:bodyPr/>
          <a:lstStyle>
            <a:lvl1pPr>
              <a:defRPr sz="2000">
                <a:solidFill>
                  <a:schemeClr val="tx1"/>
                </a:solidFill>
                <a:latin typeface="Arial" pitchFamily="34" charset="0"/>
                <a:ea typeface="ＭＳ Ｐゴシック" pitchFamily="34" charset="-128"/>
              </a:defRPr>
            </a:lvl1pPr>
            <a:lvl2pPr marL="742950" indent="-285750">
              <a:defRPr sz="2000">
                <a:solidFill>
                  <a:schemeClr val="tx1"/>
                </a:solidFill>
                <a:latin typeface="Arial" pitchFamily="34" charset="0"/>
                <a:ea typeface="ＭＳ Ｐゴシック" pitchFamily="34" charset="-128"/>
              </a:defRPr>
            </a:lvl2pPr>
            <a:lvl3pPr marL="1143000" indent="-228600">
              <a:defRPr sz="2000">
                <a:solidFill>
                  <a:schemeClr val="tx1"/>
                </a:solidFill>
                <a:latin typeface="Arial" pitchFamily="34" charset="0"/>
                <a:ea typeface="ＭＳ Ｐゴシック" pitchFamily="34" charset="-128"/>
              </a:defRPr>
            </a:lvl3pPr>
            <a:lvl4pPr marL="1600200" indent="-228600">
              <a:defRPr sz="2000">
                <a:solidFill>
                  <a:schemeClr val="tx1"/>
                </a:solidFill>
                <a:latin typeface="Arial" pitchFamily="34" charset="0"/>
                <a:ea typeface="ＭＳ Ｐゴシック" pitchFamily="34" charset="-128"/>
              </a:defRPr>
            </a:lvl4pPr>
            <a:lvl5pPr marL="2057400" indent="-228600">
              <a:defRPr sz="20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9pPr>
          </a:lstStyle>
          <a:p>
            <a:fld id="{9E1240BF-7A19-479C-B09C-D4A52452D68B}" type="slidenum">
              <a:rPr lang="hr-HR" altLang="sr-Latn-RS" sz="1200" smtClean="0"/>
              <a:pPr/>
              <a:t>11</a:t>
            </a:fld>
            <a:endParaRPr lang="hr-HR" altLang="sr-Latn-RS" sz="1200" smtClean="0"/>
          </a:p>
        </p:txBody>
      </p:sp>
    </p:spTree>
    <p:extLst>
      <p:ext uri="{BB962C8B-B14F-4D97-AF65-F5344CB8AC3E}">
        <p14:creationId xmlns:p14="http://schemas.microsoft.com/office/powerpoint/2010/main" val="40655360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15"/>
          <p:cNvSpPr>
            <a:spLocks noGrp="1" noChangeArrowheads="1"/>
          </p:cNvSpPr>
          <p:nvPr>
            <p:ph type="sldNum" sz="quarter" idx="5"/>
          </p:nvPr>
        </p:nvSpPr>
        <p:spPr>
          <a:noFill/>
        </p:spPr>
        <p:txBody>
          <a:bodyPr/>
          <a:lstStyle>
            <a:lvl1pPr>
              <a:defRPr sz="2000">
                <a:solidFill>
                  <a:schemeClr val="tx1"/>
                </a:solidFill>
                <a:latin typeface="Arial" pitchFamily="34" charset="0"/>
                <a:ea typeface="ＭＳ Ｐゴシック" pitchFamily="34" charset="-128"/>
              </a:defRPr>
            </a:lvl1pPr>
            <a:lvl2pPr marL="742950" indent="-285750">
              <a:defRPr sz="2000">
                <a:solidFill>
                  <a:schemeClr val="tx1"/>
                </a:solidFill>
                <a:latin typeface="Arial" pitchFamily="34" charset="0"/>
                <a:ea typeface="ＭＳ Ｐゴシック" pitchFamily="34" charset="-128"/>
              </a:defRPr>
            </a:lvl2pPr>
            <a:lvl3pPr marL="1143000" indent="-228600">
              <a:defRPr sz="2000">
                <a:solidFill>
                  <a:schemeClr val="tx1"/>
                </a:solidFill>
                <a:latin typeface="Arial" pitchFamily="34" charset="0"/>
                <a:ea typeface="ＭＳ Ｐゴシック" pitchFamily="34" charset="-128"/>
              </a:defRPr>
            </a:lvl3pPr>
            <a:lvl4pPr marL="1600200" indent="-228600">
              <a:defRPr sz="2000">
                <a:solidFill>
                  <a:schemeClr val="tx1"/>
                </a:solidFill>
                <a:latin typeface="Arial" pitchFamily="34" charset="0"/>
                <a:ea typeface="ＭＳ Ｐゴシック" pitchFamily="34" charset="-128"/>
              </a:defRPr>
            </a:lvl4pPr>
            <a:lvl5pPr marL="2057400" indent="-228600">
              <a:defRPr sz="20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9pPr>
          </a:lstStyle>
          <a:p>
            <a:fld id="{26B92DDA-8870-48E1-A4E5-D57EA2B21FC8}" type="slidenum">
              <a:rPr lang="hr-HR" altLang="sr-Latn-RS" sz="1200" smtClean="0"/>
              <a:pPr/>
              <a:t>16</a:t>
            </a:fld>
            <a:endParaRPr lang="hr-HR" altLang="sr-Latn-RS" sz="1200" smtClean="0"/>
          </a:p>
        </p:txBody>
      </p:sp>
      <p:sp>
        <p:nvSpPr>
          <p:cNvPr id="10243" name="Rectangle 1"/>
          <p:cNvSpPr>
            <a:spLocks noGrp="1" noRot="1" noChangeAspect="1" noChangeArrowheads="1" noTextEdit="1"/>
          </p:cNvSpPr>
          <p:nvPr>
            <p:ph type="sldImg"/>
          </p:nvPr>
        </p:nvSpPr>
        <p:spPr>
          <a:solidFill>
            <a:srgbClr val="FFFFFF"/>
          </a:solidFill>
          <a:ln/>
        </p:spPr>
      </p:sp>
      <p:sp>
        <p:nvSpPr>
          <p:cNvPr id="10244" name="Text Box 2"/>
          <p:cNvSpPr txBox="1">
            <a:spLocks noChangeArrowheads="1"/>
          </p:cNvSpPr>
          <p:nvPr/>
        </p:nvSpPr>
        <p:spPr bwMode="auto">
          <a:xfrm>
            <a:off x="679768" y="4715907"/>
            <a:ext cx="5438140" cy="44677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defRPr sz="2000">
                <a:solidFill>
                  <a:schemeClr val="tx1"/>
                </a:solidFill>
                <a:latin typeface="Arial" pitchFamily="34" charset="0"/>
                <a:ea typeface="ＭＳ Ｐゴシック" pitchFamily="34" charset="-128"/>
              </a:defRPr>
            </a:lvl1pPr>
            <a:lvl2pPr marL="742950" indent="-285750">
              <a:defRPr sz="2000">
                <a:solidFill>
                  <a:schemeClr val="tx1"/>
                </a:solidFill>
                <a:latin typeface="Arial" pitchFamily="34" charset="0"/>
                <a:ea typeface="ＭＳ Ｐゴシック" pitchFamily="34" charset="-128"/>
              </a:defRPr>
            </a:lvl2pPr>
            <a:lvl3pPr marL="1143000" indent="-228600">
              <a:defRPr sz="2000">
                <a:solidFill>
                  <a:schemeClr val="tx1"/>
                </a:solidFill>
                <a:latin typeface="Arial" pitchFamily="34" charset="0"/>
                <a:ea typeface="ＭＳ Ｐゴシック" pitchFamily="34" charset="-128"/>
              </a:defRPr>
            </a:lvl3pPr>
            <a:lvl4pPr marL="1600200" indent="-228600">
              <a:defRPr sz="2000">
                <a:solidFill>
                  <a:schemeClr val="tx1"/>
                </a:solidFill>
                <a:latin typeface="Arial" pitchFamily="34" charset="0"/>
                <a:ea typeface="ＭＳ Ｐゴシック" pitchFamily="34" charset="-128"/>
              </a:defRPr>
            </a:lvl4pPr>
            <a:lvl5pPr marL="2057400" indent="-228600">
              <a:defRPr sz="20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9pPr>
          </a:lstStyle>
          <a:p>
            <a:endParaRPr lang="hr-HR" altLang="sr-Latn-RS"/>
          </a:p>
        </p:txBody>
      </p:sp>
    </p:spTree>
    <p:extLst>
      <p:ext uri="{BB962C8B-B14F-4D97-AF65-F5344CB8AC3E}">
        <p14:creationId xmlns:p14="http://schemas.microsoft.com/office/powerpoint/2010/main" val="253534121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vmlDrawing" Target="../drawings/vmlDrawing1.vml"/><Relationship Id="rId4" Type="http://schemas.openxmlformats.org/officeDocument/2006/relationships/oleObject" Target="../embeddings/Microsoft_PowerPoint_97-2003_Presentation1.ppt"/></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64" descr="Background"/>
          <p:cNvPicPr>
            <a:picLocks noChangeAspect="1" noChangeArrowheads="1"/>
          </p:cNvPicPr>
          <p:nvPr/>
        </p:nvPicPr>
        <p:blipFill>
          <a:blip r:embed="rId3" cstate="print">
            <a:lum bright="60000" contrast="-70000"/>
            <a:extLst>
              <a:ext uri="{28A0092B-C50C-407E-A947-70E740481C1C}">
                <a14:useLocalDpi xmlns:a14="http://schemas.microsoft.com/office/drawing/2010/main" val="0"/>
              </a:ext>
            </a:extLst>
          </a:blip>
          <a:srcRect l="4477" t="4570" r="14610" b="12378"/>
          <a:stretch>
            <a:fillRect/>
          </a:stretch>
        </p:blipFill>
        <p:spPr bwMode="auto">
          <a:xfrm>
            <a:off x="0" y="0"/>
            <a:ext cx="872013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115"/>
          <p:cNvSpPr>
            <a:spLocks noChangeArrowheads="1"/>
          </p:cNvSpPr>
          <p:nvPr/>
        </p:nvSpPr>
        <p:spPr bwMode="auto">
          <a:xfrm>
            <a:off x="7985125" y="3738563"/>
            <a:ext cx="7938" cy="9525"/>
          </a:xfrm>
          <a:prstGeom prst="rect">
            <a:avLst/>
          </a:prstGeom>
          <a:solidFill>
            <a:srgbClr val="FFAE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pPr>
            <a:endParaRPr lang="hr-HR" sz="2400">
              <a:solidFill>
                <a:srgbClr val="000066"/>
              </a:solidFill>
              <a:latin typeface="Verdana" pitchFamily="34" charset="0"/>
            </a:endParaRPr>
          </a:p>
        </p:txBody>
      </p:sp>
      <p:sp>
        <p:nvSpPr>
          <p:cNvPr id="6" name="Rectangle 142"/>
          <p:cNvSpPr>
            <a:spLocks noChangeArrowheads="1"/>
          </p:cNvSpPr>
          <p:nvPr/>
        </p:nvSpPr>
        <p:spPr bwMode="auto">
          <a:xfrm>
            <a:off x="7939088" y="3729038"/>
            <a:ext cx="11112" cy="9525"/>
          </a:xfrm>
          <a:prstGeom prst="rect">
            <a:avLst/>
          </a:prstGeom>
          <a:solidFill>
            <a:srgbClr val="FFAE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pPr>
            <a:endParaRPr lang="hr-HR" sz="2400">
              <a:solidFill>
                <a:srgbClr val="000066"/>
              </a:solidFill>
              <a:latin typeface="Verdana" pitchFamily="34" charset="0"/>
            </a:endParaRPr>
          </a:p>
        </p:txBody>
      </p:sp>
      <p:sp>
        <p:nvSpPr>
          <p:cNvPr id="7" name="Rectangle 156"/>
          <p:cNvSpPr>
            <a:spLocks noChangeArrowheads="1"/>
          </p:cNvSpPr>
          <p:nvPr/>
        </p:nvSpPr>
        <p:spPr bwMode="auto">
          <a:xfrm>
            <a:off x="7780338" y="3738563"/>
            <a:ext cx="7937" cy="9525"/>
          </a:xfrm>
          <a:prstGeom prst="rect">
            <a:avLst/>
          </a:prstGeom>
          <a:solidFill>
            <a:srgbClr val="FFAE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pPr>
            <a:endParaRPr lang="hr-HR" sz="2400">
              <a:solidFill>
                <a:srgbClr val="000066"/>
              </a:solidFill>
              <a:latin typeface="Verdana" pitchFamily="34" charset="0"/>
            </a:endParaRPr>
          </a:p>
        </p:txBody>
      </p:sp>
      <p:sp>
        <p:nvSpPr>
          <p:cNvPr id="8" name="Freeform 190"/>
          <p:cNvSpPr>
            <a:spLocks/>
          </p:cNvSpPr>
          <p:nvPr/>
        </p:nvSpPr>
        <p:spPr bwMode="auto">
          <a:xfrm>
            <a:off x="7886700" y="3941763"/>
            <a:ext cx="9525" cy="9525"/>
          </a:xfrm>
          <a:custGeom>
            <a:avLst/>
            <a:gdLst>
              <a:gd name="T0" fmla="*/ 0 w 19"/>
              <a:gd name="T1" fmla="*/ 2147483647 h 18"/>
              <a:gd name="T2" fmla="*/ 2147483647 w 19"/>
              <a:gd name="T3" fmla="*/ 0 h 18"/>
              <a:gd name="T4" fmla="*/ 2147483647 w 19"/>
              <a:gd name="T5" fmla="*/ 2147483647 h 18"/>
              <a:gd name="T6" fmla="*/ 0 w 19"/>
              <a:gd name="T7" fmla="*/ 2147483647 h 1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 h="18">
                <a:moveTo>
                  <a:pt x="0" y="18"/>
                </a:moveTo>
                <a:lnTo>
                  <a:pt x="19" y="0"/>
                </a:lnTo>
                <a:lnTo>
                  <a:pt x="19" y="18"/>
                </a:lnTo>
                <a:lnTo>
                  <a:pt x="0" y="1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r-HR"/>
          </a:p>
        </p:txBody>
      </p:sp>
      <p:sp>
        <p:nvSpPr>
          <p:cNvPr id="9" name="Rectangle 194"/>
          <p:cNvSpPr>
            <a:spLocks noChangeArrowheads="1"/>
          </p:cNvSpPr>
          <p:nvPr/>
        </p:nvSpPr>
        <p:spPr bwMode="auto">
          <a:xfrm>
            <a:off x="7913688" y="3911600"/>
            <a:ext cx="7937" cy="9525"/>
          </a:xfrm>
          <a:prstGeom prst="rect">
            <a:avLst/>
          </a:prstGeom>
          <a:solidFill>
            <a:srgbClr val="FFAE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pPr>
            <a:endParaRPr lang="hr-HR" sz="2400">
              <a:solidFill>
                <a:srgbClr val="000066"/>
              </a:solidFill>
              <a:latin typeface="Verdana" pitchFamily="34" charset="0"/>
            </a:endParaRPr>
          </a:p>
        </p:txBody>
      </p:sp>
      <p:graphicFrame>
        <p:nvGraphicFramePr>
          <p:cNvPr id="10" name="Base" hidden="1"/>
          <p:cNvGraphicFramePr>
            <a:graphicFrameLocks/>
          </p:cNvGraphicFramePr>
          <p:nvPr/>
        </p:nvGraphicFramePr>
        <p:xfrm>
          <a:off x="1524000" y="1397000"/>
          <a:ext cx="6096000" cy="4064000"/>
        </p:xfrm>
        <a:graphic>
          <a:graphicData uri="http://schemas.openxmlformats.org/presentationml/2006/ole">
            <mc:AlternateContent xmlns:mc="http://schemas.openxmlformats.org/markup-compatibility/2006">
              <mc:Choice xmlns:v="urn:schemas-microsoft-com:vml" Requires="v">
                <p:oleObj spid="_x0000_s124765" name="Presentation" r:id="rId4" imgW="0" imgH="0" progId="PowerPoint.Show.8">
                  <p:embed/>
                </p:oleObj>
              </mc:Choice>
              <mc:Fallback>
                <p:oleObj name="Presentation" r:id="rId4" imgW="0" imgH="0" progId="PowerPoint.Show.8">
                  <p:embed/>
                  <p:pic>
                    <p:nvPicPr>
                      <p:cNvPr id="0" name="AutoShape 853"/>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524000" y="1397000"/>
                        <a:ext cx="6096000" cy="406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61796" name="Rectangle 4"/>
          <p:cNvSpPr>
            <a:spLocks noGrp="1" noChangeArrowheads="1"/>
          </p:cNvSpPr>
          <p:nvPr>
            <p:ph type="subTitle" idx="1"/>
          </p:nvPr>
        </p:nvSpPr>
        <p:spPr bwMode="auto">
          <a:xfrm>
            <a:off x="1371600" y="3886200"/>
            <a:ext cx="6400800" cy="17526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marL="0" indent="0" algn="ctr">
              <a:buFont typeface="Symbol" pitchFamily="18" charset="2"/>
              <a:buNone/>
              <a:defRPr b="1"/>
            </a:lvl1pPr>
          </a:lstStyle>
          <a:p>
            <a:pPr lvl="0"/>
            <a:r>
              <a:rPr lang="en-US" noProof="0" smtClean="0"/>
              <a:t>Click to edit Master subtitle style</a:t>
            </a:r>
          </a:p>
        </p:txBody>
      </p:sp>
      <p:sp>
        <p:nvSpPr>
          <p:cNvPr id="161800" name="Rectangle 8"/>
          <p:cNvSpPr>
            <a:spLocks noGrp="1" noChangeArrowheads="1"/>
          </p:cNvSpPr>
          <p:nvPr>
            <p:ph type="ctrTitle" sz="quarter"/>
          </p:nvPr>
        </p:nvSpPr>
        <p:spPr bwMode="auto">
          <a:xfrm>
            <a:off x="685800" y="2286000"/>
            <a:ext cx="7772400" cy="11430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a:defRPr sz="3200"/>
            </a:lvl1pPr>
          </a:lstStyle>
          <a:p>
            <a:pPr lvl="0"/>
            <a:r>
              <a:rPr lang="en-US" noProof="0" smtClean="0"/>
              <a:t>Click to edit Master title style</a:t>
            </a:r>
          </a:p>
        </p:txBody>
      </p:sp>
    </p:spTree>
    <p:extLst>
      <p:ext uri="{BB962C8B-B14F-4D97-AF65-F5344CB8AC3E}">
        <p14:creationId xmlns:p14="http://schemas.microsoft.com/office/powerpoint/2010/main" val="21970200"/>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hr-HR"/>
          </a:p>
        </p:txBody>
      </p:sp>
      <p:sp>
        <p:nvSpPr>
          <p:cNvPr id="3" name=" 2"/>
          <p:cNvSpPr>
            <a:spLocks noGrp="1"/>
          </p:cNvSpPr>
          <p:nvPr>
            <p:ph type="body" orient="vert" idx="1"/>
          </p:nvPr>
        </p:nvSpPr>
        <p:spPr>
          <a:xfrm>
            <a:off x="457200" y="1600201"/>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Rectangle 16"/>
          <p:cNvSpPr>
            <a:spLocks noGrp="1" noChangeArrowheads="1"/>
          </p:cNvSpPr>
          <p:nvPr>
            <p:ph type="sldNum" sz="quarter" idx="10"/>
          </p:nvPr>
        </p:nvSpPr>
        <p:spPr>
          <a:ln/>
        </p:spPr>
        <p:txBody>
          <a:bodyPr/>
          <a:lstStyle>
            <a:lvl1pPr>
              <a:defRPr/>
            </a:lvl1pPr>
          </a:lstStyle>
          <a:p>
            <a:pPr>
              <a:defRPr/>
            </a:pPr>
            <a:fld id="{9FB68E84-9948-4C36-B9EB-3DD751966C67}" type="slidenum">
              <a:rPr lang="en-US"/>
              <a:pPr>
                <a:defRPr/>
              </a:pPr>
              <a:t>‹#›</a:t>
            </a:fld>
            <a:endParaRPr lang="en-US"/>
          </a:p>
        </p:txBody>
      </p:sp>
    </p:spTree>
    <p:extLst>
      <p:ext uri="{BB962C8B-B14F-4D97-AF65-F5344CB8AC3E}">
        <p14:creationId xmlns:p14="http://schemas.microsoft.com/office/powerpoint/2010/main" val="1403548089"/>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 1"/>
          <p:cNvSpPr>
            <a:spLocks noGrp="1"/>
          </p:cNvSpPr>
          <p:nvPr>
            <p:ph type="title" orient="vert"/>
          </p:nvPr>
        </p:nvSpPr>
        <p:spPr>
          <a:xfrm>
            <a:off x="6629400" y="274639"/>
            <a:ext cx="2057400" cy="5851525"/>
          </a:xfrm>
          <a:prstGeom prst="rect">
            <a:avLst/>
          </a:prstGeom>
        </p:spPr>
        <p:txBody>
          <a:bodyPr vert="eaVert"/>
          <a:lstStyle/>
          <a:p>
            <a:r>
              <a:rPr lang="en-US"/>
              <a:t>Click to edit Master title style</a:t>
            </a:r>
            <a:endParaRPr lang="hr-HR"/>
          </a:p>
        </p:txBody>
      </p:sp>
      <p:sp>
        <p:nvSpPr>
          <p:cNvPr id="3" name=" 2"/>
          <p:cNvSpPr>
            <a:spLocks noGrp="1"/>
          </p:cNvSpPr>
          <p:nvPr>
            <p:ph type="body" orient="vert" idx="1"/>
          </p:nvPr>
        </p:nvSpPr>
        <p:spPr>
          <a:xfrm>
            <a:off x="457200" y="274639"/>
            <a:ext cx="6031523"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Rectangle 16"/>
          <p:cNvSpPr>
            <a:spLocks noGrp="1" noChangeArrowheads="1"/>
          </p:cNvSpPr>
          <p:nvPr>
            <p:ph type="sldNum" sz="quarter" idx="10"/>
          </p:nvPr>
        </p:nvSpPr>
        <p:spPr>
          <a:ln/>
        </p:spPr>
        <p:txBody>
          <a:bodyPr/>
          <a:lstStyle>
            <a:lvl1pPr>
              <a:defRPr/>
            </a:lvl1pPr>
          </a:lstStyle>
          <a:p>
            <a:pPr>
              <a:defRPr/>
            </a:pPr>
            <a:fld id="{49F74BD7-4544-4027-8FE0-68F1B0356BDC}" type="slidenum">
              <a:rPr lang="en-US"/>
              <a:pPr>
                <a:defRPr/>
              </a:pPr>
              <a:t>‹#›</a:t>
            </a:fld>
            <a:endParaRPr lang="en-US"/>
          </a:p>
        </p:txBody>
      </p:sp>
    </p:spTree>
    <p:extLst>
      <p:ext uri="{BB962C8B-B14F-4D97-AF65-F5344CB8AC3E}">
        <p14:creationId xmlns:p14="http://schemas.microsoft.com/office/powerpoint/2010/main" val="782656640"/>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hr-HR"/>
          </a:p>
        </p:txBody>
      </p:sp>
      <p:sp>
        <p:nvSpPr>
          <p:cNvPr id="3" name=" 2"/>
          <p:cNvSpPr>
            <a:spLocks noGrp="1"/>
          </p:cNvSpPr>
          <p:nvPr>
            <p:ph idx="1"/>
          </p:nvPr>
        </p:nvSpPr>
        <p:spPr>
          <a:xfrm>
            <a:off x="457200" y="1600201"/>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Rectangle 16"/>
          <p:cNvSpPr>
            <a:spLocks noGrp="1" noChangeArrowheads="1"/>
          </p:cNvSpPr>
          <p:nvPr>
            <p:ph type="sldNum" sz="quarter" idx="10"/>
          </p:nvPr>
        </p:nvSpPr>
        <p:spPr>
          <a:ln/>
        </p:spPr>
        <p:txBody>
          <a:bodyPr/>
          <a:lstStyle>
            <a:lvl1pPr>
              <a:defRPr/>
            </a:lvl1pPr>
          </a:lstStyle>
          <a:p>
            <a:pPr>
              <a:defRPr/>
            </a:pPr>
            <a:fld id="{8A954024-20CD-4809-B3C6-40465F276753}" type="slidenum">
              <a:rPr lang="en-US"/>
              <a:pPr>
                <a:defRPr/>
              </a:pPr>
              <a:t>‹#›</a:t>
            </a:fld>
            <a:endParaRPr lang="en-US"/>
          </a:p>
        </p:txBody>
      </p:sp>
    </p:spTree>
    <p:extLst>
      <p:ext uri="{BB962C8B-B14F-4D97-AF65-F5344CB8AC3E}">
        <p14:creationId xmlns:p14="http://schemas.microsoft.com/office/powerpoint/2010/main" val="2040344058"/>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 1"/>
          <p:cNvSpPr>
            <a:spLocks noGrp="1"/>
          </p:cNvSpPr>
          <p:nvPr>
            <p:ph type="title"/>
          </p:nvPr>
        </p:nvSpPr>
        <p:spPr>
          <a:xfrm>
            <a:off x="722435" y="4406901"/>
            <a:ext cx="7772400" cy="1362075"/>
          </a:xfrm>
          <a:prstGeom prst="rect">
            <a:avLst/>
          </a:prstGeom>
        </p:spPr>
        <p:txBody>
          <a:bodyPr anchor="t"/>
          <a:lstStyle>
            <a:lvl1pPr algn="l">
              <a:defRPr sz="4000" b="1" cap="all"/>
            </a:lvl1pPr>
          </a:lstStyle>
          <a:p>
            <a:r>
              <a:rPr lang="en-US"/>
              <a:t>Click to edit Master title style</a:t>
            </a:r>
            <a:endParaRPr lang="hr-HR"/>
          </a:p>
        </p:txBody>
      </p:sp>
      <p:sp>
        <p:nvSpPr>
          <p:cNvPr id="3" name=" 2"/>
          <p:cNvSpPr>
            <a:spLocks noGrp="1"/>
          </p:cNvSpPr>
          <p:nvPr>
            <p:ph type="body" idx="1"/>
          </p:nvPr>
        </p:nvSpPr>
        <p:spPr>
          <a:xfrm>
            <a:off x="722435"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6"/>
          <p:cNvSpPr>
            <a:spLocks noGrp="1" noChangeArrowheads="1"/>
          </p:cNvSpPr>
          <p:nvPr>
            <p:ph type="sldNum" sz="quarter" idx="10"/>
          </p:nvPr>
        </p:nvSpPr>
        <p:spPr>
          <a:ln/>
        </p:spPr>
        <p:txBody>
          <a:bodyPr/>
          <a:lstStyle>
            <a:lvl1pPr>
              <a:defRPr/>
            </a:lvl1pPr>
          </a:lstStyle>
          <a:p>
            <a:pPr>
              <a:defRPr/>
            </a:pPr>
            <a:fld id="{F4F468DC-984B-48CD-8CA5-B95ED84C382C}" type="slidenum">
              <a:rPr lang="en-US"/>
              <a:pPr>
                <a:defRPr/>
              </a:pPr>
              <a:t>‹#›</a:t>
            </a:fld>
            <a:endParaRPr lang="en-US"/>
          </a:p>
        </p:txBody>
      </p:sp>
    </p:spTree>
    <p:extLst>
      <p:ext uri="{BB962C8B-B14F-4D97-AF65-F5344CB8AC3E}">
        <p14:creationId xmlns:p14="http://schemas.microsoft.com/office/powerpoint/2010/main" val="3661965862"/>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hr-HR"/>
          </a:p>
        </p:txBody>
      </p:sp>
      <p:sp>
        <p:nvSpPr>
          <p:cNvPr id="3" name=" 2"/>
          <p:cNvSpPr>
            <a:spLocks noGrp="1"/>
          </p:cNvSpPr>
          <p:nvPr>
            <p:ph sz="half" idx="1"/>
          </p:nvPr>
        </p:nvSpPr>
        <p:spPr>
          <a:xfrm>
            <a:off x="457200" y="1600201"/>
            <a:ext cx="4044462"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 3"/>
          <p:cNvSpPr>
            <a:spLocks noGrp="1"/>
          </p:cNvSpPr>
          <p:nvPr>
            <p:ph sz="half" idx="2"/>
          </p:nvPr>
        </p:nvSpPr>
        <p:spPr>
          <a:xfrm>
            <a:off x="4642338" y="1600201"/>
            <a:ext cx="4044462"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5" name="Rectangle 16"/>
          <p:cNvSpPr>
            <a:spLocks noGrp="1" noChangeArrowheads="1"/>
          </p:cNvSpPr>
          <p:nvPr>
            <p:ph type="sldNum" sz="quarter" idx="10"/>
          </p:nvPr>
        </p:nvSpPr>
        <p:spPr>
          <a:ln/>
        </p:spPr>
        <p:txBody>
          <a:bodyPr/>
          <a:lstStyle>
            <a:lvl1pPr>
              <a:defRPr/>
            </a:lvl1pPr>
          </a:lstStyle>
          <a:p>
            <a:pPr>
              <a:defRPr/>
            </a:pPr>
            <a:fld id="{DD7BE2A1-A71B-4244-A71D-BC4CEDC4407C}" type="slidenum">
              <a:rPr lang="en-US"/>
              <a:pPr>
                <a:defRPr/>
              </a:pPr>
              <a:t>‹#›</a:t>
            </a:fld>
            <a:endParaRPr lang="en-US"/>
          </a:p>
        </p:txBody>
      </p:sp>
    </p:spTree>
    <p:extLst>
      <p:ext uri="{BB962C8B-B14F-4D97-AF65-F5344CB8AC3E}">
        <p14:creationId xmlns:p14="http://schemas.microsoft.com/office/powerpoint/2010/main" val="3550589399"/>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endParaRPr lang="hr-HR"/>
          </a:p>
        </p:txBody>
      </p:sp>
      <p:sp>
        <p:nvSpPr>
          <p:cNvPr id="3" name=" 2"/>
          <p:cNvSpPr>
            <a:spLocks noGrp="1"/>
          </p:cNvSpPr>
          <p:nvPr>
            <p:ph type="body" idx="1"/>
          </p:nvPr>
        </p:nvSpPr>
        <p:spPr>
          <a:xfrm>
            <a:off x="457200" y="1535113"/>
            <a:ext cx="4040066"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 3"/>
          <p:cNvSpPr>
            <a:spLocks noGrp="1"/>
          </p:cNvSpPr>
          <p:nvPr>
            <p:ph sz="half" idx="2"/>
          </p:nvPr>
        </p:nvSpPr>
        <p:spPr>
          <a:xfrm>
            <a:off x="457200" y="2174875"/>
            <a:ext cx="4040066"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5" name=" 4"/>
          <p:cNvSpPr>
            <a:spLocks noGrp="1"/>
          </p:cNvSpPr>
          <p:nvPr>
            <p:ph type="body" sz="quarter" idx="3"/>
          </p:nvPr>
        </p:nvSpPr>
        <p:spPr>
          <a:xfrm>
            <a:off x="4645270" y="1535113"/>
            <a:ext cx="4041531"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 5"/>
          <p:cNvSpPr>
            <a:spLocks noGrp="1"/>
          </p:cNvSpPr>
          <p:nvPr>
            <p:ph sz="quarter" idx="4"/>
          </p:nvPr>
        </p:nvSpPr>
        <p:spPr>
          <a:xfrm>
            <a:off x="4645270" y="2174875"/>
            <a:ext cx="4041531"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7" name="Rectangle 16"/>
          <p:cNvSpPr>
            <a:spLocks noGrp="1" noChangeArrowheads="1"/>
          </p:cNvSpPr>
          <p:nvPr>
            <p:ph type="sldNum" sz="quarter" idx="10"/>
          </p:nvPr>
        </p:nvSpPr>
        <p:spPr>
          <a:ln/>
        </p:spPr>
        <p:txBody>
          <a:bodyPr/>
          <a:lstStyle>
            <a:lvl1pPr>
              <a:defRPr/>
            </a:lvl1pPr>
          </a:lstStyle>
          <a:p>
            <a:pPr>
              <a:defRPr/>
            </a:pPr>
            <a:fld id="{9101002B-7B01-4EFF-96B8-02E8A91D42A2}" type="slidenum">
              <a:rPr lang="en-US"/>
              <a:pPr>
                <a:defRPr/>
              </a:pPr>
              <a:t>‹#›</a:t>
            </a:fld>
            <a:endParaRPr lang="en-US"/>
          </a:p>
        </p:txBody>
      </p:sp>
    </p:spTree>
    <p:extLst>
      <p:ext uri="{BB962C8B-B14F-4D97-AF65-F5344CB8AC3E}">
        <p14:creationId xmlns:p14="http://schemas.microsoft.com/office/powerpoint/2010/main" val="2106417575"/>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hr-HR"/>
          </a:p>
        </p:txBody>
      </p:sp>
      <p:sp>
        <p:nvSpPr>
          <p:cNvPr id="3" name="Rectangle 16"/>
          <p:cNvSpPr>
            <a:spLocks noGrp="1" noChangeArrowheads="1"/>
          </p:cNvSpPr>
          <p:nvPr>
            <p:ph type="sldNum" sz="quarter" idx="10"/>
          </p:nvPr>
        </p:nvSpPr>
        <p:spPr>
          <a:ln/>
        </p:spPr>
        <p:txBody>
          <a:bodyPr/>
          <a:lstStyle>
            <a:lvl1pPr>
              <a:defRPr/>
            </a:lvl1pPr>
          </a:lstStyle>
          <a:p>
            <a:pPr>
              <a:defRPr/>
            </a:pPr>
            <a:fld id="{779670AB-8823-47CF-87D3-1D69DFE96D53}" type="slidenum">
              <a:rPr lang="en-US"/>
              <a:pPr>
                <a:defRPr/>
              </a:pPr>
              <a:t>‹#›</a:t>
            </a:fld>
            <a:endParaRPr lang="en-US"/>
          </a:p>
        </p:txBody>
      </p:sp>
    </p:spTree>
    <p:extLst>
      <p:ext uri="{BB962C8B-B14F-4D97-AF65-F5344CB8AC3E}">
        <p14:creationId xmlns:p14="http://schemas.microsoft.com/office/powerpoint/2010/main" val="1070928843"/>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6"/>
          <p:cNvSpPr>
            <a:spLocks noGrp="1" noChangeArrowheads="1"/>
          </p:cNvSpPr>
          <p:nvPr>
            <p:ph type="sldNum" sz="quarter" idx="10"/>
          </p:nvPr>
        </p:nvSpPr>
        <p:spPr>
          <a:ln/>
        </p:spPr>
        <p:txBody>
          <a:bodyPr/>
          <a:lstStyle>
            <a:lvl1pPr>
              <a:defRPr/>
            </a:lvl1pPr>
          </a:lstStyle>
          <a:p>
            <a:pPr>
              <a:defRPr/>
            </a:pPr>
            <a:fld id="{4663C187-D934-41D3-A6E0-016ACCF5A663}" type="slidenum">
              <a:rPr lang="en-US"/>
              <a:pPr>
                <a:defRPr/>
              </a:pPr>
              <a:t>‹#›</a:t>
            </a:fld>
            <a:endParaRPr lang="en-US"/>
          </a:p>
        </p:txBody>
      </p:sp>
    </p:spTree>
    <p:extLst>
      <p:ext uri="{BB962C8B-B14F-4D97-AF65-F5344CB8AC3E}">
        <p14:creationId xmlns:p14="http://schemas.microsoft.com/office/powerpoint/2010/main" val="3642630203"/>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 1"/>
          <p:cNvSpPr>
            <a:spLocks noGrp="1"/>
          </p:cNvSpPr>
          <p:nvPr>
            <p:ph type="title"/>
          </p:nvPr>
        </p:nvSpPr>
        <p:spPr>
          <a:xfrm>
            <a:off x="457200" y="273050"/>
            <a:ext cx="3008435" cy="1162050"/>
          </a:xfrm>
          <a:prstGeom prst="rect">
            <a:avLst/>
          </a:prstGeom>
        </p:spPr>
        <p:txBody>
          <a:bodyPr anchor="b"/>
          <a:lstStyle>
            <a:lvl1pPr algn="l">
              <a:defRPr sz="2000" b="1"/>
            </a:lvl1pPr>
          </a:lstStyle>
          <a:p>
            <a:r>
              <a:rPr lang="en-US"/>
              <a:t>Click to edit Master title style</a:t>
            </a:r>
            <a:endParaRPr lang="hr-HR"/>
          </a:p>
        </p:txBody>
      </p:sp>
      <p:sp>
        <p:nvSpPr>
          <p:cNvPr id="3" name=" 2"/>
          <p:cNvSpPr>
            <a:spLocks noGrp="1"/>
          </p:cNvSpPr>
          <p:nvPr>
            <p:ph idx="1"/>
          </p:nvPr>
        </p:nvSpPr>
        <p:spPr>
          <a:xfrm>
            <a:off x="3575538" y="273051"/>
            <a:ext cx="5111262"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 3"/>
          <p:cNvSpPr>
            <a:spLocks noGrp="1"/>
          </p:cNvSpPr>
          <p:nvPr>
            <p:ph type="body" sz="half" idx="2"/>
          </p:nvPr>
        </p:nvSpPr>
        <p:spPr>
          <a:xfrm>
            <a:off x="457200" y="1435101"/>
            <a:ext cx="3008435"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6"/>
          <p:cNvSpPr>
            <a:spLocks noGrp="1" noChangeArrowheads="1"/>
          </p:cNvSpPr>
          <p:nvPr>
            <p:ph type="sldNum" sz="quarter" idx="10"/>
          </p:nvPr>
        </p:nvSpPr>
        <p:spPr>
          <a:ln/>
        </p:spPr>
        <p:txBody>
          <a:bodyPr/>
          <a:lstStyle>
            <a:lvl1pPr>
              <a:defRPr/>
            </a:lvl1pPr>
          </a:lstStyle>
          <a:p>
            <a:pPr>
              <a:defRPr/>
            </a:pPr>
            <a:fld id="{3B1DD0D6-32F0-4AB6-9F85-3824543687B5}" type="slidenum">
              <a:rPr lang="en-US"/>
              <a:pPr>
                <a:defRPr/>
              </a:pPr>
              <a:t>‹#›</a:t>
            </a:fld>
            <a:endParaRPr lang="en-US"/>
          </a:p>
        </p:txBody>
      </p:sp>
    </p:spTree>
    <p:extLst>
      <p:ext uri="{BB962C8B-B14F-4D97-AF65-F5344CB8AC3E}">
        <p14:creationId xmlns:p14="http://schemas.microsoft.com/office/powerpoint/2010/main" val="3476673720"/>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 1"/>
          <p:cNvSpPr>
            <a:spLocks noGrp="1"/>
          </p:cNvSpPr>
          <p:nvPr>
            <p:ph type="title"/>
          </p:nvPr>
        </p:nvSpPr>
        <p:spPr>
          <a:xfrm>
            <a:off x="1792166" y="4800600"/>
            <a:ext cx="5486400" cy="566738"/>
          </a:xfrm>
          <a:prstGeom prst="rect">
            <a:avLst/>
          </a:prstGeom>
        </p:spPr>
        <p:txBody>
          <a:bodyPr anchor="b"/>
          <a:lstStyle>
            <a:lvl1pPr algn="l">
              <a:defRPr sz="2000" b="1"/>
            </a:lvl1pPr>
          </a:lstStyle>
          <a:p>
            <a:r>
              <a:rPr lang="en-US"/>
              <a:t>Click to edit Master title style</a:t>
            </a:r>
            <a:endParaRPr lang="hr-HR"/>
          </a:p>
        </p:txBody>
      </p:sp>
      <p:sp>
        <p:nvSpPr>
          <p:cNvPr id="3" name=" 2"/>
          <p:cNvSpPr>
            <a:spLocks noGrp="1"/>
          </p:cNvSpPr>
          <p:nvPr>
            <p:ph type="pic" idx="1"/>
          </p:nvPr>
        </p:nvSpPr>
        <p:spPr>
          <a:xfrm>
            <a:off x="1792166"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r-HR" noProof="0"/>
          </a:p>
        </p:txBody>
      </p:sp>
      <p:sp>
        <p:nvSpPr>
          <p:cNvPr id="4" name=" 3"/>
          <p:cNvSpPr>
            <a:spLocks noGrp="1"/>
          </p:cNvSpPr>
          <p:nvPr>
            <p:ph type="body" sz="half" idx="2"/>
          </p:nvPr>
        </p:nvSpPr>
        <p:spPr>
          <a:xfrm>
            <a:off x="1792166"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6"/>
          <p:cNvSpPr>
            <a:spLocks noGrp="1" noChangeArrowheads="1"/>
          </p:cNvSpPr>
          <p:nvPr>
            <p:ph type="sldNum" sz="quarter" idx="10"/>
          </p:nvPr>
        </p:nvSpPr>
        <p:spPr>
          <a:ln/>
        </p:spPr>
        <p:txBody>
          <a:bodyPr/>
          <a:lstStyle>
            <a:lvl1pPr>
              <a:defRPr/>
            </a:lvl1pPr>
          </a:lstStyle>
          <a:p>
            <a:pPr>
              <a:defRPr/>
            </a:pPr>
            <a:fld id="{FDDE639C-275C-4A5E-800A-C76D78ACAB03}" type="slidenum">
              <a:rPr lang="en-US"/>
              <a:pPr>
                <a:defRPr/>
              </a:pPr>
              <a:t>‹#›</a:t>
            </a:fld>
            <a:endParaRPr lang="en-US"/>
          </a:p>
        </p:txBody>
      </p:sp>
    </p:spTree>
    <p:extLst>
      <p:ext uri="{BB962C8B-B14F-4D97-AF65-F5344CB8AC3E}">
        <p14:creationId xmlns:p14="http://schemas.microsoft.com/office/powerpoint/2010/main" val="2481540836"/>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59" descr="Background"/>
          <p:cNvPicPr>
            <a:picLocks noChangeAspect="1" noChangeArrowheads="1"/>
          </p:cNvPicPr>
          <p:nvPr/>
        </p:nvPicPr>
        <p:blipFill>
          <a:blip r:embed="rId13" cstate="print">
            <a:lum bright="70000" contrast="-76000"/>
            <a:extLst>
              <a:ext uri="{28A0092B-C50C-407E-A947-70E740481C1C}">
                <a14:useLocalDpi xmlns:a14="http://schemas.microsoft.com/office/drawing/2010/main" val="0"/>
              </a:ext>
            </a:extLst>
          </a:blip>
          <a:srcRect l="4477" t="4570" r="14610" b="12378"/>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Line 12"/>
          <p:cNvSpPr>
            <a:spLocks noChangeShapeType="1"/>
          </p:cNvSpPr>
          <p:nvPr/>
        </p:nvSpPr>
        <p:spPr bwMode="auto">
          <a:xfrm>
            <a:off x="146050" y="747713"/>
            <a:ext cx="88011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hr-HR"/>
          </a:p>
        </p:txBody>
      </p:sp>
      <p:pic>
        <p:nvPicPr>
          <p:cNvPr id="1028" name="Picture 15" descr="weiler2"/>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8201025" y="5773738"/>
            <a:ext cx="644525" cy="842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40" name="Rectangle 16"/>
          <p:cNvSpPr>
            <a:spLocks noGrp="1" noChangeArrowheads="1"/>
          </p:cNvSpPr>
          <p:nvPr>
            <p:ph type="sldNum" sz="quarter" idx="4"/>
          </p:nvPr>
        </p:nvSpPr>
        <p:spPr bwMode="auto">
          <a:xfrm>
            <a:off x="4521200" y="6348413"/>
            <a:ext cx="125413" cy="123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a:defRPr sz="800">
                <a:solidFill>
                  <a:srgbClr val="000000"/>
                </a:solidFill>
                <a:latin typeface="Frutiger 55 Roman"/>
                <a:ea typeface="+mn-ea"/>
              </a:defRPr>
            </a:lvl1pPr>
          </a:lstStyle>
          <a:p>
            <a:pPr>
              <a:defRPr/>
            </a:pPr>
            <a:fld id="{88F035AD-C59D-4CF1-A902-6BE07F43E532}" type="slidenum">
              <a:rPr lang="en-US"/>
              <a:pPr>
                <a:defRPr/>
              </a:pPr>
              <a:t>‹#›</a:t>
            </a:fld>
            <a:endParaRPr lang="en-US"/>
          </a:p>
        </p:txBody>
      </p:sp>
      <p:sp>
        <p:nvSpPr>
          <p:cNvPr id="2054" name="Text Box 24"/>
          <p:cNvSpPr txBox="1">
            <a:spLocks noChangeArrowheads="1"/>
          </p:cNvSpPr>
          <p:nvPr/>
        </p:nvSpPr>
        <p:spPr bwMode="auto">
          <a:xfrm>
            <a:off x="7880350" y="6643688"/>
            <a:ext cx="1263650"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defRPr/>
            </a:pPr>
            <a:r>
              <a:rPr lang="hr-HR" sz="800" b="1" smtClean="0">
                <a:solidFill>
                  <a:srgbClr val="000066"/>
                </a:solidFill>
                <a:ea typeface="+mn-ea"/>
              </a:rPr>
              <a:t>Ministarstvo financija</a:t>
            </a:r>
            <a:endParaRPr lang="en-US" sz="800" b="1" smtClean="0">
              <a:solidFill>
                <a:srgbClr val="000066"/>
              </a:solidFill>
              <a:ea typeface="+mn-ea"/>
            </a:endParaRPr>
          </a:p>
        </p:txBody>
      </p:sp>
      <p:sp>
        <p:nvSpPr>
          <p:cNvPr id="1031" name="Rectangle 25"/>
          <p:cNvSpPr>
            <a:spLocks noChangeArrowheads="1"/>
          </p:cNvSpPr>
          <p:nvPr/>
        </p:nvSpPr>
        <p:spPr bwMode="auto">
          <a:xfrm>
            <a:off x="-1701800" y="1408113"/>
            <a:ext cx="1393825" cy="441325"/>
          </a:xfrm>
          <a:prstGeom prst="rect">
            <a:avLst/>
          </a:prstGeom>
          <a:solidFill>
            <a:srgbClr val="B2424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50000"/>
              </a:spcBef>
            </a:pPr>
            <a:endParaRPr lang="hr-HR" sz="2400">
              <a:solidFill>
                <a:srgbClr val="000066"/>
              </a:solidFill>
              <a:latin typeface="Verdana" pitchFamily="34" charset="0"/>
            </a:endParaRPr>
          </a:p>
        </p:txBody>
      </p:sp>
      <p:sp>
        <p:nvSpPr>
          <p:cNvPr id="1032" name="Rectangle 26"/>
          <p:cNvSpPr>
            <a:spLocks noChangeArrowheads="1"/>
          </p:cNvSpPr>
          <p:nvPr/>
        </p:nvSpPr>
        <p:spPr bwMode="auto">
          <a:xfrm>
            <a:off x="-1701800" y="2778125"/>
            <a:ext cx="1393825" cy="441325"/>
          </a:xfrm>
          <a:prstGeom prst="rect">
            <a:avLst/>
          </a:prstGeom>
          <a:solidFill>
            <a:srgbClr val="0000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50000"/>
              </a:spcBef>
            </a:pPr>
            <a:endParaRPr lang="hr-HR" sz="2400">
              <a:solidFill>
                <a:srgbClr val="000066"/>
              </a:solidFill>
              <a:latin typeface="Verdana" pitchFamily="34" charset="0"/>
            </a:endParaRPr>
          </a:p>
        </p:txBody>
      </p:sp>
      <p:sp>
        <p:nvSpPr>
          <p:cNvPr id="1033" name="Rectangle 27"/>
          <p:cNvSpPr>
            <a:spLocks noChangeArrowheads="1"/>
          </p:cNvSpPr>
          <p:nvPr/>
        </p:nvSpPr>
        <p:spPr bwMode="auto">
          <a:xfrm>
            <a:off x="-1701800" y="3346450"/>
            <a:ext cx="1393825" cy="441325"/>
          </a:xfrm>
          <a:prstGeom prst="rect">
            <a:avLst/>
          </a:prstGeom>
          <a:solidFill>
            <a:srgbClr val="75AAF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50000"/>
              </a:spcBef>
            </a:pPr>
            <a:endParaRPr lang="hr-HR" sz="2400">
              <a:solidFill>
                <a:srgbClr val="000066"/>
              </a:solidFill>
              <a:latin typeface="Verdana" pitchFamily="34" charset="0"/>
            </a:endParaRPr>
          </a:p>
        </p:txBody>
      </p:sp>
      <p:sp>
        <p:nvSpPr>
          <p:cNvPr id="1034" name="Rectangle 28"/>
          <p:cNvSpPr>
            <a:spLocks noChangeArrowheads="1"/>
          </p:cNvSpPr>
          <p:nvPr/>
        </p:nvSpPr>
        <p:spPr bwMode="auto">
          <a:xfrm>
            <a:off x="-1701800" y="3943350"/>
            <a:ext cx="1393825" cy="441325"/>
          </a:xfrm>
          <a:prstGeom prst="rect">
            <a:avLst/>
          </a:prstGeom>
          <a:solidFill>
            <a:srgbClr val="91DAF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50000"/>
              </a:spcBef>
            </a:pPr>
            <a:endParaRPr lang="hr-HR" sz="2400">
              <a:solidFill>
                <a:srgbClr val="000066"/>
              </a:solidFill>
              <a:latin typeface="Verdana" pitchFamily="34" charset="0"/>
            </a:endParaRPr>
          </a:p>
        </p:txBody>
      </p:sp>
      <p:sp>
        <p:nvSpPr>
          <p:cNvPr id="1035" name="Rectangle 31"/>
          <p:cNvSpPr>
            <a:spLocks noChangeArrowheads="1"/>
          </p:cNvSpPr>
          <p:nvPr/>
        </p:nvSpPr>
        <p:spPr bwMode="auto">
          <a:xfrm>
            <a:off x="-1701800" y="2070100"/>
            <a:ext cx="1393825" cy="441325"/>
          </a:xfrm>
          <a:prstGeom prst="rect">
            <a:avLst/>
          </a:prstGeom>
          <a:solidFill>
            <a:srgbClr val="CB717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50000"/>
              </a:spcBef>
            </a:pPr>
            <a:endParaRPr lang="hr-HR" sz="2400">
              <a:solidFill>
                <a:srgbClr val="000066"/>
              </a:solidFill>
              <a:latin typeface="Verdana" pitchFamily="34" charset="0"/>
            </a:endParaRPr>
          </a:p>
        </p:txBody>
      </p:sp>
      <p:sp>
        <p:nvSpPr>
          <p:cNvPr id="1036" name="Rectangle 32"/>
          <p:cNvSpPr>
            <a:spLocks noChangeArrowheads="1"/>
          </p:cNvSpPr>
          <p:nvPr/>
        </p:nvSpPr>
        <p:spPr bwMode="auto">
          <a:xfrm>
            <a:off x="-1701800" y="293688"/>
            <a:ext cx="1393825" cy="441325"/>
          </a:xfrm>
          <a:prstGeom prst="rect">
            <a:avLst/>
          </a:prstGeom>
          <a:solidFill>
            <a:srgbClr val="6A001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50000"/>
              </a:spcBef>
            </a:pPr>
            <a:endParaRPr lang="hr-HR" sz="2400">
              <a:solidFill>
                <a:srgbClr val="000066"/>
              </a:solidFill>
              <a:latin typeface="Verdana" pitchFamily="34" charset="0"/>
            </a:endParaRPr>
          </a:p>
        </p:txBody>
      </p:sp>
      <p:sp>
        <p:nvSpPr>
          <p:cNvPr id="1037" name="Rectangle 33"/>
          <p:cNvSpPr>
            <a:spLocks noChangeArrowheads="1"/>
          </p:cNvSpPr>
          <p:nvPr/>
        </p:nvSpPr>
        <p:spPr bwMode="auto">
          <a:xfrm>
            <a:off x="-1716088" y="814388"/>
            <a:ext cx="1409700" cy="461962"/>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a:solidFill>
                <a:srgbClr val="FFFFFF"/>
              </a:solidFill>
              <a:latin typeface="Frutiger 55 Roman"/>
            </a:endParaRPr>
          </a:p>
        </p:txBody>
      </p:sp>
      <p:sp>
        <p:nvSpPr>
          <p:cNvPr id="1038" name="Rectangle 34"/>
          <p:cNvSpPr>
            <a:spLocks noChangeArrowheads="1"/>
          </p:cNvSpPr>
          <p:nvPr/>
        </p:nvSpPr>
        <p:spPr bwMode="auto">
          <a:xfrm>
            <a:off x="-1701800" y="4668838"/>
            <a:ext cx="1393825" cy="441325"/>
          </a:xfrm>
          <a:prstGeom prst="rect">
            <a:avLst/>
          </a:prstGeom>
          <a:solidFill>
            <a:srgbClr val="FBF18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50000"/>
              </a:spcBef>
            </a:pPr>
            <a:endParaRPr lang="hr-HR" sz="2400">
              <a:solidFill>
                <a:srgbClr val="000066"/>
              </a:solidFill>
              <a:latin typeface="Verdana" pitchFamily="34" charset="0"/>
            </a:endParaRPr>
          </a:p>
        </p:txBody>
      </p:sp>
      <p:sp>
        <p:nvSpPr>
          <p:cNvPr id="1039" name="Rectangle 35"/>
          <p:cNvSpPr>
            <a:spLocks noChangeArrowheads="1"/>
          </p:cNvSpPr>
          <p:nvPr/>
        </p:nvSpPr>
        <p:spPr bwMode="auto">
          <a:xfrm>
            <a:off x="-1701800" y="5346700"/>
            <a:ext cx="1393825" cy="441325"/>
          </a:xfrm>
          <a:prstGeom prst="rect">
            <a:avLst/>
          </a:prstGeom>
          <a:solidFill>
            <a:srgbClr val="B7F8A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50000"/>
              </a:spcBef>
            </a:pPr>
            <a:endParaRPr lang="hr-HR" sz="2400">
              <a:solidFill>
                <a:srgbClr val="000066"/>
              </a:solidFill>
              <a:latin typeface="Verdana" pitchFamily="34" charset="0"/>
            </a:endParaRPr>
          </a:p>
        </p:txBody>
      </p:sp>
    </p:spTree>
  </p:cSld>
  <p:clrMap bg1="lt1" tx1="dk1" bg2="lt2" tx2="dk2" accent1="accent1" accent2="accent2" accent3="accent3" accent4="accent4" accent5="accent5" accent6="accent6" hlink="hlink" folHlink="folHlink"/>
  <p:sldLayoutIdLst>
    <p:sldLayoutId id="2147484395" r:id="rId1"/>
    <p:sldLayoutId id="2147484385" r:id="rId2"/>
    <p:sldLayoutId id="2147484386" r:id="rId3"/>
    <p:sldLayoutId id="2147484387" r:id="rId4"/>
    <p:sldLayoutId id="2147484388" r:id="rId5"/>
    <p:sldLayoutId id="2147484389" r:id="rId6"/>
    <p:sldLayoutId id="2147484390" r:id="rId7"/>
    <p:sldLayoutId id="2147484391" r:id="rId8"/>
    <p:sldLayoutId id="2147484392" r:id="rId9"/>
    <p:sldLayoutId id="2147484393" r:id="rId10"/>
    <p:sldLayoutId id="2147484394" r:id="rId11"/>
  </p:sldLayoutIdLst>
  <p:transition spd="med"/>
  <p:hf hdr="0" ftr="0" dt="0"/>
  <p:txStyles>
    <p:titleStyle>
      <a:lvl1pPr algn="l" rtl="0" eaLnBrk="0" fontAlgn="base" hangingPunct="0">
        <a:spcBef>
          <a:spcPct val="0"/>
        </a:spcBef>
        <a:spcAft>
          <a:spcPct val="0"/>
        </a:spcAft>
        <a:defRPr sz="2400" b="1">
          <a:solidFill>
            <a:schemeClr val="tx1"/>
          </a:solidFill>
          <a:latin typeface="+mj-lt"/>
          <a:ea typeface="+mj-ea"/>
          <a:cs typeface="+mj-cs"/>
        </a:defRPr>
      </a:lvl1pPr>
      <a:lvl2pPr algn="l" rtl="0" eaLnBrk="0" fontAlgn="base" hangingPunct="0">
        <a:spcBef>
          <a:spcPct val="0"/>
        </a:spcBef>
        <a:spcAft>
          <a:spcPct val="0"/>
        </a:spcAft>
        <a:defRPr sz="2400" b="1">
          <a:solidFill>
            <a:schemeClr val="tx1"/>
          </a:solidFill>
          <a:latin typeface="Frutiger 55 Roman" pitchFamily="34" charset="0"/>
        </a:defRPr>
      </a:lvl2pPr>
      <a:lvl3pPr algn="l" rtl="0" eaLnBrk="0" fontAlgn="base" hangingPunct="0">
        <a:spcBef>
          <a:spcPct val="0"/>
        </a:spcBef>
        <a:spcAft>
          <a:spcPct val="0"/>
        </a:spcAft>
        <a:defRPr sz="2400" b="1">
          <a:solidFill>
            <a:schemeClr val="tx1"/>
          </a:solidFill>
          <a:latin typeface="Frutiger 55 Roman" pitchFamily="34" charset="0"/>
        </a:defRPr>
      </a:lvl3pPr>
      <a:lvl4pPr algn="l" rtl="0" eaLnBrk="0" fontAlgn="base" hangingPunct="0">
        <a:spcBef>
          <a:spcPct val="0"/>
        </a:spcBef>
        <a:spcAft>
          <a:spcPct val="0"/>
        </a:spcAft>
        <a:defRPr sz="2400" b="1">
          <a:solidFill>
            <a:schemeClr val="tx1"/>
          </a:solidFill>
          <a:latin typeface="Frutiger 55 Roman" pitchFamily="34" charset="0"/>
        </a:defRPr>
      </a:lvl4pPr>
      <a:lvl5pPr algn="l" rtl="0" eaLnBrk="0" fontAlgn="base" hangingPunct="0">
        <a:spcBef>
          <a:spcPct val="0"/>
        </a:spcBef>
        <a:spcAft>
          <a:spcPct val="0"/>
        </a:spcAft>
        <a:defRPr sz="2400" b="1">
          <a:solidFill>
            <a:schemeClr val="tx1"/>
          </a:solidFill>
          <a:latin typeface="Frutiger 55 Roman" pitchFamily="34" charset="0"/>
        </a:defRPr>
      </a:lvl5pPr>
      <a:lvl6pPr marL="457200" algn="l" rtl="0" fontAlgn="base">
        <a:spcBef>
          <a:spcPct val="0"/>
        </a:spcBef>
        <a:spcAft>
          <a:spcPct val="0"/>
        </a:spcAft>
        <a:defRPr sz="2400" b="1">
          <a:solidFill>
            <a:schemeClr val="tx1"/>
          </a:solidFill>
          <a:latin typeface="Frutiger 55 Roman" pitchFamily="34" charset="0"/>
        </a:defRPr>
      </a:lvl6pPr>
      <a:lvl7pPr marL="914400" algn="l" rtl="0" fontAlgn="base">
        <a:spcBef>
          <a:spcPct val="0"/>
        </a:spcBef>
        <a:spcAft>
          <a:spcPct val="0"/>
        </a:spcAft>
        <a:defRPr sz="2400" b="1">
          <a:solidFill>
            <a:schemeClr val="tx1"/>
          </a:solidFill>
          <a:latin typeface="Frutiger 55 Roman" pitchFamily="34" charset="0"/>
        </a:defRPr>
      </a:lvl7pPr>
      <a:lvl8pPr marL="1371600" algn="l" rtl="0" fontAlgn="base">
        <a:spcBef>
          <a:spcPct val="0"/>
        </a:spcBef>
        <a:spcAft>
          <a:spcPct val="0"/>
        </a:spcAft>
        <a:defRPr sz="2400" b="1">
          <a:solidFill>
            <a:schemeClr val="tx1"/>
          </a:solidFill>
          <a:latin typeface="Frutiger 55 Roman" pitchFamily="34" charset="0"/>
        </a:defRPr>
      </a:lvl8pPr>
      <a:lvl9pPr marL="1828800" algn="l" rtl="0" fontAlgn="base">
        <a:spcBef>
          <a:spcPct val="0"/>
        </a:spcBef>
        <a:spcAft>
          <a:spcPct val="0"/>
        </a:spcAft>
        <a:defRPr sz="2400" b="1">
          <a:solidFill>
            <a:schemeClr val="tx1"/>
          </a:solidFill>
          <a:latin typeface="Frutiger 55 Roman" pitchFamily="34" charset="0"/>
        </a:defRPr>
      </a:lvl9pPr>
    </p:titleStyle>
    <p:bodyStyle>
      <a:lvl1pPr marL="342900" indent="-342900" algn="l" rtl="0" eaLnBrk="0" fontAlgn="base" hangingPunct="0">
        <a:spcBef>
          <a:spcPts val="2200"/>
        </a:spcBef>
        <a:spcAft>
          <a:spcPct val="0"/>
        </a:spcAft>
        <a:buClr>
          <a:srgbClr val="3783FF"/>
        </a:buClr>
        <a:buSzPct val="123000"/>
        <a:buFont typeface="Symbol" pitchFamily="18" charset="2"/>
        <a:buChar char="¨"/>
        <a:defRPr>
          <a:solidFill>
            <a:schemeClr val="tx1"/>
          </a:solidFill>
          <a:latin typeface="+mn-lt"/>
          <a:ea typeface="MS PGothic" pitchFamily="34" charset="-128"/>
          <a:cs typeface="+mn-cs"/>
        </a:defRPr>
      </a:lvl1pPr>
      <a:lvl2pPr marL="742950" indent="-285750" algn="l" rtl="0" eaLnBrk="0" fontAlgn="base" hangingPunct="0">
        <a:spcBef>
          <a:spcPts val="400"/>
        </a:spcBef>
        <a:spcAft>
          <a:spcPct val="0"/>
        </a:spcAft>
        <a:buClr>
          <a:schemeClr val="tx1"/>
        </a:buClr>
        <a:buSzPct val="77000"/>
        <a:buChar char="—"/>
        <a:defRPr sz="1600">
          <a:solidFill>
            <a:schemeClr val="tx1"/>
          </a:solidFill>
          <a:latin typeface="+mn-lt"/>
          <a:ea typeface="MS PGothic" pitchFamily="34" charset="-128"/>
        </a:defRPr>
      </a:lvl2pPr>
      <a:lvl3pPr marL="1143000" indent="-228600" algn="l" rtl="0" eaLnBrk="0" fontAlgn="base" hangingPunct="0">
        <a:spcBef>
          <a:spcPts val="400"/>
        </a:spcBef>
        <a:spcAft>
          <a:spcPct val="0"/>
        </a:spcAft>
        <a:buClr>
          <a:schemeClr val="tx1"/>
        </a:buClr>
        <a:buSzPct val="84000"/>
        <a:buChar char="–"/>
        <a:defRPr sz="1600">
          <a:solidFill>
            <a:schemeClr val="tx1"/>
          </a:solidFill>
          <a:latin typeface="+mn-lt"/>
          <a:ea typeface="MS PGothic" pitchFamily="34" charset="-128"/>
        </a:defRPr>
      </a:lvl3pPr>
      <a:lvl4pPr marL="1600200" indent="-228600" algn="l" rtl="0" eaLnBrk="0" fontAlgn="base" hangingPunct="0">
        <a:spcBef>
          <a:spcPts val="400"/>
        </a:spcBef>
        <a:spcAft>
          <a:spcPct val="0"/>
        </a:spcAft>
        <a:buClr>
          <a:schemeClr val="tx1"/>
        </a:buClr>
        <a:buSzPct val="84000"/>
        <a:buChar char="–"/>
        <a:defRPr sz="1600">
          <a:solidFill>
            <a:schemeClr val="tx1"/>
          </a:solidFill>
          <a:latin typeface="+mn-lt"/>
          <a:ea typeface="MS PGothic" pitchFamily="34" charset="-128"/>
        </a:defRPr>
      </a:lvl4pPr>
      <a:lvl5pPr marL="2057400" indent="-228600" algn="l" rtl="0" eaLnBrk="0" fontAlgn="base" hangingPunct="0">
        <a:spcBef>
          <a:spcPts val="400"/>
        </a:spcBef>
        <a:spcAft>
          <a:spcPct val="0"/>
        </a:spcAft>
        <a:buClr>
          <a:schemeClr val="tx1"/>
        </a:buClr>
        <a:buSzPct val="84000"/>
        <a:buChar char="–"/>
        <a:defRPr sz="1600">
          <a:solidFill>
            <a:schemeClr val="tx1"/>
          </a:solidFill>
          <a:latin typeface="+mn-lt"/>
          <a:ea typeface="MS PGothic" pitchFamily="34" charset="-128"/>
        </a:defRPr>
      </a:lvl5pPr>
      <a:lvl6pPr marL="2514600" indent="-228600" algn="l" rtl="0" eaLnBrk="0" fontAlgn="base" hangingPunct="0">
        <a:spcBef>
          <a:spcPts val="400"/>
        </a:spcBef>
        <a:spcAft>
          <a:spcPct val="0"/>
        </a:spcAft>
        <a:buClr>
          <a:schemeClr val="tx1"/>
        </a:buClr>
        <a:buSzPct val="84000"/>
        <a:buChar char="–"/>
        <a:defRPr sz="1600">
          <a:solidFill>
            <a:schemeClr val="tx1"/>
          </a:solidFill>
          <a:latin typeface="+mn-lt"/>
          <a:ea typeface="+mn-ea"/>
        </a:defRPr>
      </a:lvl6pPr>
      <a:lvl7pPr marL="2971800" indent="-228600" algn="l" rtl="0" eaLnBrk="0" fontAlgn="base" hangingPunct="0">
        <a:spcBef>
          <a:spcPts val="400"/>
        </a:spcBef>
        <a:spcAft>
          <a:spcPct val="0"/>
        </a:spcAft>
        <a:buClr>
          <a:schemeClr val="tx1"/>
        </a:buClr>
        <a:buSzPct val="84000"/>
        <a:buChar char="–"/>
        <a:defRPr sz="1600">
          <a:solidFill>
            <a:schemeClr val="tx1"/>
          </a:solidFill>
          <a:latin typeface="+mn-lt"/>
          <a:ea typeface="+mn-ea"/>
        </a:defRPr>
      </a:lvl7pPr>
      <a:lvl8pPr marL="3429000" indent="-228600" algn="l" rtl="0" eaLnBrk="0" fontAlgn="base" hangingPunct="0">
        <a:spcBef>
          <a:spcPts val="400"/>
        </a:spcBef>
        <a:spcAft>
          <a:spcPct val="0"/>
        </a:spcAft>
        <a:buClr>
          <a:schemeClr val="tx1"/>
        </a:buClr>
        <a:buSzPct val="84000"/>
        <a:buChar char="–"/>
        <a:defRPr sz="1600">
          <a:solidFill>
            <a:schemeClr val="tx1"/>
          </a:solidFill>
          <a:latin typeface="+mn-lt"/>
          <a:ea typeface="+mn-ea"/>
        </a:defRPr>
      </a:lvl8pPr>
      <a:lvl9pPr marL="3886200" indent="-228600" algn="l" rtl="0" eaLnBrk="0" fontAlgn="base" hangingPunct="0">
        <a:spcBef>
          <a:spcPts val="400"/>
        </a:spcBef>
        <a:spcAft>
          <a:spcPct val="0"/>
        </a:spcAft>
        <a:buClr>
          <a:schemeClr val="tx1"/>
        </a:buClr>
        <a:buSzPct val="84000"/>
        <a:buChar char="–"/>
        <a:defRPr sz="1600">
          <a:solidFill>
            <a:schemeClr val="tx1"/>
          </a:solidFill>
          <a:latin typeface="+mn-lt"/>
          <a:ea typeface="+mn-ea"/>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ubtitle 2"/>
          <p:cNvSpPr>
            <a:spLocks noGrp="1"/>
          </p:cNvSpPr>
          <p:nvPr>
            <p:ph type="subTitle" idx="1"/>
          </p:nvPr>
        </p:nvSpPr>
        <p:spPr>
          <a:xfrm>
            <a:off x="684213" y="1484784"/>
            <a:ext cx="7488187" cy="3384079"/>
          </a:xfrm>
          <a:noFill/>
        </p:spPr>
        <p:txBody>
          <a:bodyPr/>
          <a:lstStyle/>
          <a:p>
            <a:pPr eaLnBrk="1" hangingPunct="1">
              <a:spcBef>
                <a:spcPts val="600"/>
              </a:spcBef>
            </a:pPr>
            <a:r>
              <a:rPr lang="en-US" sz="4400" b="0" dirty="0" smtClean="0">
                <a:latin typeface="Arial" panose="020B0604020202020204" pitchFamily="34" charset="0"/>
                <a:cs typeface="Arial" panose="020B0604020202020204" pitchFamily="34" charset="0"/>
              </a:rPr>
              <a:t>Wage Bill in State and Public Services in Croatia</a:t>
            </a:r>
            <a:endParaRPr lang="hr-HR" sz="4400" b="0" dirty="0" smtClean="0">
              <a:latin typeface="Arial" panose="020B0604020202020204" pitchFamily="34" charset="0"/>
              <a:cs typeface="Arial" panose="020B0604020202020204" pitchFamily="34" charset="0"/>
            </a:endParaRPr>
          </a:p>
        </p:txBody>
      </p:sp>
      <p:sp>
        <p:nvSpPr>
          <p:cNvPr id="3075" name="Subtitle 2"/>
          <p:cNvSpPr txBox="1">
            <a:spLocks/>
          </p:cNvSpPr>
          <p:nvPr/>
        </p:nvSpPr>
        <p:spPr bwMode="auto">
          <a:xfrm>
            <a:off x="683568" y="5732463"/>
            <a:ext cx="7488832"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Arial" pitchFamily="34" charset="0"/>
                <a:ea typeface="MS PGothic" pitchFamily="34" charset="-128"/>
              </a:defRPr>
            </a:lvl9pPr>
          </a:lstStyle>
          <a:p>
            <a:pPr algn="ctr" eaLnBrk="1" hangingPunct="1">
              <a:buClr>
                <a:srgbClr val="3783FF"/>
              </a:buClr>
              <a:buSzPct val="123000"/>
              <a:buFont typeface="Symbol" pitchFamily="18" charset="2"/>
              <a:buNone/>
            </a:pPr>
            <a:r>
              <a:rPr lang="hr-HR" sz="2400" dirty="0" smtClean="0">
                <a:cs typeface="Arial" panose="020B0604020202020204" pitchFamily="34" charset="0"/>
              </a:rPr>
              <a:t>Mladenka Karačić, </a:t>
            </a:r>
            <a:r>
              <a:rPr lang="en-US" sz="2400" dirty="0" smtClean="0">
                <a:cs typeface="Arial" panose="020B0604020202020204" pitchFamily="34" charset="0"/>
              </a:rPr>
              <a:t>Ministry of Finance</a:t>
            </a:r>
            <a:endParaRPr lang="hr-HR" sz="2400" dirty="0">
              <a:cs typeface="Arial" panose="020B0604020202020204" pitchFamily="34" charset="0"/>
            </a:endParaRPr>
          </a:p>
          <a:p>
            <a:pPr algn="ctr" eaLnBrk="1" hangingPunct="1">
              <a:buClr>
                <a:srgbClr val="3783FF"/>
              </a:buClr>
              <a:buSzPct val="123000"/>
              <a:buFont typeface="Symbol" pitchFamily="18" charset="2"/>
              <a:buNone/>
            </a:pPr>
            <a:r>
              <a:rPr lang="hr-HR" sz="2000" dirty="0" smtClean="0">
                <a:cs typeface="Arial" panose="020B0604020202020204" pitchFamily="34" charset="0"/>
              </a:rPr>
              <a:t>Zagreb, </a:t>
            </a:r>
            <a:r>
              <a:rPr lang="en-US" sz="2000" dirty="0" smtClean="0">
                <a:cs typeface="Arial" panose="020B0604020202020204" pitchFamily="34" charset="0"/>
              </a:rPr>
              <a:t>November 11, </a:t>
            </a:r>
            <a:r>
              <a:rPr lang="hr-HR" sz="2000" dirty="0" smtClean="0">
                <a:cs typeface="Arial" panose="020B0604020202020204" pitchFamily="34" charset="0"/>
              </a:rPr>
              <a:t>2015</a:t>
            </a:r>
            <a:r>
              <a:rPr lang="en-US" sz="2000" dirty="0" smtClean="0">
                <a:cs typeface="Arial" panose="020B0604020202020204" pitchFamily="34" charset="0"/>
              </a:rPr>
              <a:t>.</a:t>
            </a:r>
            <a:endParaRPr lang="hr-HR" sz="2000" dirty="0">
              <a:cs typeface="Arial" panose="020B0604020202020204" pitchFamily="34" charset="0"/>
            </a:endParaRP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576064"/>
          </a:xfrm>
        </p:spPr>
        <p:txBody>
          <a:bodyPr/>
          <a:lstStyle/>
          <a:p>
            <a:r>
              <a:rPr lang="en-US" sz="3200" b="0" dirty="0" smtClean="0">
                <a:latin typeface="Verdana" pitchFamily="34" charset="0"/>
                <a:ea typeface="Verdana" pitchFamily="34" charset="0"/>
                <a:cs typeface="Verdana" pitchFamily="34" charset="0"/>
              </a:rPr>
              <a:t>The Need for New Legislation</a:t>
            </a:r>
            <a:endParaRPr lang="hr-HR" sz="3200" b="0" dirty="0">
              <a:latin typeface="Verdana" pitchFamily="34" charset="0"/>
              <a:ea typeface="Verdana" pitchFamily="34" charset="0"/>
              <a:cs typeface="Verdana" pitchFamily="34" charset="0"/>
            </a:endParaRPr>
          </a:p>
        </p:txBody>
      </p:sp>
      <p:sp>
        <p:nvSpPr>
          <p:cNvPr id="3" name="Content Placeholder 2"/>
          <p:cNvSpPr>
            <a:spLocks noGrp="1"/>
          </p:cNvSpPr>
          <p:nvPr>
            <p:ph idx="1"/>
          </p:nvPr>
        </p:nvSpPr>
        <p:spPr>
          <a:xfrm>
            <a:off x="457200" y="836713"/>
            <a:ext cx="8229600" cy="5289452"/>
          </a:xfrm>
        </p:spPr>
        <p:txBody>
          <a:bodyPr/>
          <a:lstStyle/>
          <a:p>
            <a:pPr>
              <a:spcBef>
                <a:spcPts val="0"/>
              </a:spcBef>
              <a:buFont typeface="Wingdings" pitchFamily="2" charset="2"/>
              <a:buChar char="§"/>
            </a:pPr>
            <a:r>
              <a:rPr lang="en-US" sz="1750" dirty="0" smtClean="0">
                <a:latin typeface="Verdana" pitchFamily="34" charset="0"/>
                <a:ea typeface="Verdana" pitchFamily="34" charset="0"/>
                <a:cs typeface="Verdana" pitchFamily="34" charset="0"/>
              </a:rPr>
              <a:t>Workers with equal qualifications who do the same job in the civil and public services are paid differently</a:t>
            </a:r>
          </a:p>
          <a:p>
            <a:pPr>
              <a:spcBef>
                <a:spcPts val="0"/>
              </a:spcBef>
              <a:buNone/>
            </a:pPr>
            <a:endParaRPr lang="hr-HR" sz="1750" dirty="0" smtClean="0">
              <a:latin typeface="Verdana" pitchFamily="34" charset="0"/>
              <a:ea typeface="Verdana" pitchFamily="34" charset="0"/>
              <a:cs typeface="Verdana" pitchFamily="34" charset="0"/>
            </a:endParaRPr>
          </a:p>
          <a:p>
            <a:pPr>
              <a:spcBef>
                <a:spcPts val="0"/>
              </a:spcBef>
              <a:buFont typeface="Wingdings" pitchFamily="2" charset="2"/>
              <a:buChar char="§"/>
            </a:pPr>
            <a:r>
              <a:rPr lang="en-US" sz="1750" dirty="0" smtClean="0">
                <a:latin typeface="Verdana" pitchFamily="34" charset="0"/>
                <a:ea typeface="Verdana" pitchFamily="34" charset="0"/>
                <a:cs typeface="Verdana" pitchFamily="34" charset="0"/>
              </a:rPr>
              <a:t>For example, the salary calculation coefficients are higher in state agencies than in ministries</a:t>
            </a:r>
          </a:p>
          <a:p>
            <a:pPr>
              <a:spcBef>
                <a:spcPts val="0"/>
              </a:spcBef>
              <a:buNone/>
            </a:pPr>
            <a:endParaRPr lang="hr-HR" sz="1750" dirty="0" smtClean="0">
              <a:latin typeface="Verdana" pitchFamily="34" charset="0"/>
              <a:ea typeface="Verdana" pitchFamily="34" charset="0"/>
              <a:cs typeface="Verdana" pitchFamily="34" charset="0"/>
            </a:endParaRPr>
          </a:p>
          <a:p>
            <a:pPr>
              <a:spcBef>
                <a:spcPts val="0"/>
              </a:spcBef>
              <a:buFont typeface="Wingdings" pitchFamily="2" charset="2"/>
              <a:buChar char="§"/>
            </a:pPr>
            <a:r>
              <a:rPr lang="en-US" sz="1750" dirty="0" smtClean="0">
                <a:latin typeface="Verdana" pitchFamily="34" charset="0"/>
                <a:ea typeface="Verdana" pitchFamily="34" charset="0"/>
                <a:cs typeface="Verdana" pitchFamily="34" charset="0"/>
              </a:rPr>
              <a:t>There was also a large number of </a:t>
            </a:r>
            <a:r>
              <a:rPr lang="en-US" sz="1750" dirty="0" smtClean="0">
                <a:latin typeface="Verdana" pitchFamily="34" charset="0"/>
                <a:ea typeface="Verdana" pitchFamily="34" charset="0"/>
                <a:cs typeface="Verdana" pitchFamily="34" charset="0"/>
              </a:rPr>
              <a:t>allowances </a:t>
            </a:r>
            <a:r>
              <a:rPr lang="en-US" sz="1750" dirty="0" smtClean="0">
                <a:latin typeface="Verdana" pitchFamily="34" charset="0"/>
                <a:ea typeface="Verdana" pitchFamily="34" charset="0"/>
                <a:cs typeface="Verdana" pitchFamily="34" charset="0"/>
              </a:rPr>
              <a:t>which were gradually abolished or suspended with Government regulations due to the difficult economic situation</a:t>
            </a:r>
            <a:endParaRPr lang="vi-VN" sz="1750" dirty="0">
              <a:latin typeface="Verdana" pitchFamily="34" charset="0"/>
              <a:ea typeface="Verdana" pitchFamily="34" charset="0"/>
              <a:cs typeface="Verdana" pitchFamily="34" charset="0"/>
            </a:endParaRPr>
          </a:p>
          <a:p>
            <a:pPr>
              <a:spcBef>
                <a:spcPts val="0"/>
              </a:spcBef>
              <a:buNone/>
            </a:pPr>
            <a:endParaRPr lang="hr-HR" sz="1750" dirty="0" smtClean="0">
              <a:latin typeface="Verdana" pitchFamily="34" charset="0"/>
              <a:ea typeface="Verdana" pitchFamily="34" charset="0"/>
              <a:cs typeface="Verdana" pitchFamily="34" charset="0"/>
            </a:endParaRPr>
          </a:p>
          <a:p>
            <a:pPr>
              <a:spcBef>
                <a:spcPts val="0"/>
              </a:spcBef>
              <a:buFont typeface="Wingdings" pitchFamily="2" charset="2"/>
              <a:buChar char="§"/>
            </a:pPr>
            <a:r>
              <a:rPr lang="en-US" sz="1750" dirty="0" smtClean="0">
                <a:latin typeface="Verdana" pitchFamily="34" charset="0"/>
                <a:ea typeface="Verdana" pitchFamily="34" charset="0"/>
                <a:cs typeface="Verdana" pitchFamily="34" charset="0"/>
              </a:rPr>
              <a:t>A uniform </a:t>
            </a:r>
            <a:r>
              <a:rPr lang="en-US" sz="1750" dirty="0" smtClean="0">
                <a:latin typeface="Verdana" pitchFamily="34" charset="0"/>
                <a:ea typeface="Verdana" pitchFamily="34" charset="0"/>
                <a:cs typeface="Verdana" pitchFamily="34" charset="0"/>
              </a:rPr>
              <a:t>Public Service </a:t>
            </a:r>
            <a:r>
              <a:rPr lang="en-US" sz="1750" dirty="0" smtClean="0">
                <a:latin typeface="Verdana" pitchFamily="34" charset="0"/>
                <a:ea typeface="Verdana" pitchFamily="34" charset="0"/>
                <a:cs typeface="Verdana" pitchFamily="34" charset="0"/>
              </a:rPr>
              <a:t>Salary </a:t>
            </a:r>
            <a:r>
              <a:rPr lang="en-US" sz="1750" dirty="0" smtClean="0">
                <a:latin typeface="Verdana" pitchFamily="34" charset="0"/>
                <a:ea typeface="Verdana" pitchFamily="34" charset="0"/>
                <a:cs typeface="Verdana" pitchFamily="34" charset="0"/>
              </a:rPr>
              <a:t>Act is in the making, and the coefficients will be translated into pay grades which would form a uniform basis for salary calculations</a:t>
            </a:r>
          </a:p>
          <a:p>
            <a:pPr>
              <a:spcBef>
                <a:spcPts val="0"/>
              </a:spcBef>
              <a:buNone/>
            </a:pPr>
            <a:endParaRPr lang="hr-HR" sz="1750" dirty="0" smtClean="0">
              <a:latin typeface="Verdana" pitchFamily="34" charset="0"/>
              <a:ea typeface="Verdana" pitchFamily="34" charset="0"/>
              <a:cs typeface="Verdana" pitchFamily="34" charset="0"/>
            </a:endParaRPr>
          </a:p>
          <a:p>
            <a:pPr>
              <a:spcBef>
                <a:spcPts val="0"/>
              </a:spcBef>
              <a:buFont typeface="Wingdings" pitchFamily="2" charset="2"/>
              <a:buChar char="§"/>
            </a:pPr>
            <a:r>
              <a:rPr lang="en-US" sz="1750" dirty="0" smtClean="0">
                <a:latin typeface="Verdana" pitchFamily="34" charset="0"/>
                <a:ea typeface="Verdana" pitchFamily="34" charset="0"/>
                <a:cs typeface="Verdana" pitchFamily="34" charset="0"/>
              </a:rPr>
              <a:t>Since promotion to a higher pay grade entails a higher salary, the seniority bonus of 0.5 % becomes irrelevant</a:t>
            </a:r>
          </a:p>
          <a:p>
            <a:pPr>
              <a:spcBef>
                <a:spcPts val="0"/>
              </a:spcBef>
              <a:buNone/>
            </a:pPr>
            <a:endParaRPr lang="hr-HR" sz="1750" dirty="0" smtClean="0">
              <a:latin typeface="Verdana" pitchFamily="34" charset="0"/>
              <a:ea typeface="Verdana" pitchFamily="34" charset="0"/>
              <a:cs typeface="Verdana" pitchFamily="34" charset="0"/>
            </a:endParaRPr>
          </a:p>
          <a:p>
            <a:pPr>
              <a:spcBef>
                <a:spcPts val="0"/>
              </a:spcBef>
              <a:buFont typeface="Wingdings" pitchFamily="2" charset="2"/>
              <a:buChar char="§"/>
            </a:pPr>
            <a:r>
              <a:rPr lang="en-US" sz="1750" dirty="0" smtClean="0">
                <a:latin typeface="Verdana" pitchFamily="34" charset="0"/>
                <a:ea typeface="Verdana" pitchFamily="34" charset="0"/>
                <a:cs typeface="Verdana" pitchFamily="34" charset="0"/>
              </a:rPr>
              <a:t>In case of the implementation of pay grades, trade unions do not object to the abolition of this bonus, provided that the initial classification of pay grades is done objectively during the </a:t>
            </a:r>
            <a:r>
              <a:rPr lang="en-US" sz="1750" dirty="0" smtClean="0">
                <a:latin typeface="Verdana" pitchFamily="34" charset="0"/>
                <a:ea typeface="Verdana" pitchFamily="34" charset="0"/>
                <a:cs typeface="Verdana" pitchFamily="34" charset="0"/>
              </a:rPr>
              <a:t>process of its ‘translation’ into </a:t>
            </a:r>
            <a:r>
              <a:rPr lang="en-US" sz="1750" dirty="0" smtClean="0">
                <a:latin typeface="Verdana" pitchFamily="34" charset="0"/>
                <a:ea typeface="Verdana" pitchFamily="34" charset="0"/>
                <a:cs typeface="Verdana" pitchFamily="34" charset="0"/>
              </a:rPr>
              <a:t>new legislation</a:t>
            </a:r>
            <a:endParaRPr lang="vi-VN" sz="1750" dirty="0">
              <a:latin typeface="Verdana" pitchFamily="34" charset="0"/>
              <a:ea typeface="Verdana" pitchFamily="34" charset="0"/>
              <a:cs typeface="Verdana" pitchFamily="34" charset="0"/>
            </a:endParaRPr>
          </a:p>
          <a:p>
            <a:endParaRPr lang="hr-HR" dirty="0"/>
          </a:p>
        </p:txBody>
      </p:sp>
      <p:sp>
        <p:nvSpPr>
          <p:cNvPr id="4" name="Slide Number Placeholder 3"/>
          <p:cNvSpPr>
            <a:spLocks noGrp="1"/>
          </p:cNvSpPr>
          <p:nvPr>
            <p:ph type="sldNum" sz="quarter" idx="10"/>
          </p:nvPr>
        </p:nvSpPr>
        <p:spPr/>
        <p:txBody>
          <a:bodyPr/>
          <a:lstStyle/>
          <a:p>
            <a:pPr>
              <a:defRPr/>
            </a:pPr>
            <a:fld id="{8A954024-20CD-4809-B3C6-40465F276753}" type="slidenum">
              <a:rPr lang="en-US" smtClean="0"/>
              <a:pPr>
                <a:defRPr/>
              </a:pPr>
              <a:t>10</a:t>
            </a:fld>
            <a:endParaRPr lang="en-US"/>
          </a:p>
        </p:txBody>
      </p:sp>
    </p:spTree>
    <p:extLst>
      <p:ext uri="{BB962C8B-B14F-4D97-AF65-F5344CB8AC3E}">
        <p14:creationId xmlns:p14="http://schemas.microsoft.com/office/powerpoint/2010/main" val="2368737564"/>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188640"/>
            <a:ext cx="8229600" cy="576064"/>
          </a:xfrm>
        </p:spPr>
        <p:txBody>
          <a:bodyPr/>
          <a:lstStyle/>
          <a:p>
            <a:r>
              <a:rPr lang="en-US" sz="2800" b="0" dirty="0" smtClean="0">
                <a:latin typeface="Verdana" pitchFamily="34" charset="0"/>
                <a:ea typeface="Verdana" pitchFamily="34" charset="0"/>
                <a:cs typeface="Verdana" pitchFamily="34" charset="0"/>
              </a:rPr>
              <a:t>The Register of Public Sector Employees </a:t>
            </a:r>
            <a:r>
              <a:rPr lang="hr-HR" sz="2800" b="0" dirty="0" smtClean="0">
                <a:latin typeface="Verdana" pitchFamily="34" charset="0"/>
                <a:ea typeface="Verdana" pitchFamily="34" charset="0"/>
                <a:cs typeface="Verdana" pitchFamily="34" charset="0"/>
              </a:rPr>
              <a:t>(1)</a:t>
            </a:r>
            <a:endParaRPr lang="hr-HR" altLang="sr-Latn-RS" sz="2800" b="0" dirty="0" smtClean="0"/>
          </a:p>
        </p:txBody>
      </p:sp>
      <p:sp>
        <p:nvSpPr>
          <p:cNvPr id="4099" name="Content Placeholder 2"/>
          <p:cNvSpPr>
            <a:spLocks noGrp="1"/>
          </p:cNvSpPr>
          <p:nvPr>
            <p:ph idx="1"/>
          </p:nvPr>
        </p:nvSpPr>
        <p:spPr>
          <a:xfrm>
            <a:off x="457200" y="908720"/>
            <a:ext cx="8507288" cy="5544615"/>
          </a:xfrm>
        </p:spPr>
        <p:txBody>
          <a:bodyPr/>
          <a:lstStyle/>
          <a:p>
            <a:pPr>
              <a:spcBef>
                <a:spcPts val="0"/>
              </a:spcBef>
              <a:buFont typeface="Wingdings" pitchFamily="2" charset="2"/>
              <a:buChar char="§"/>
              <a:defRPr/>
            </a:pPr>
            <a:r>
              <a:rPr lang="en-US" sz="1750" dirty="0" smtClean="0">
                <a:latin typeface="Verdana" pitchFamily="34" charset="0"/>
                <a:ea typeface="Verdana" pitchFamily="34" charset="0"/>
                <a:cs typeface="Verdana" pitchFamily="34" charset="0"/>
              </a:rPr>
              <a:t>Pursuant to the Government Decision of June 10, 2010, the Financial Agency was entrusted with the establishment and management of the information system of the Register of Public Sector Employees</a:t>
            </a:r>
            <a:endParaRPr lang="hr-HR" sz="1750" dirty="0" smtClean="0">
              <a:latin typeface="Verdana" pitchFamily="34" charset="0"/>
              <a:ea typeface="Verdana" pitchFamily="34" charset="0"/>
              <a:cs typeface="Verdana" pitchFamily="34" charset="0"/>
            </a:endParaRPr>
          </a:p>
          <a:p>
            <a:pPr>
              <a:spcBef>
                <a:spcPts val="0"/>
              </a:spcBef>
              <a:buFont typeface="Wingdings" pitchFamily="2" charset="2"/>
              <a:buChar char="§"/>
              <a:defRPr/>
            </a:pPr>
            <a:endParaRPr lang="hr-HR" sz="1750" dirty="0" smtClean="0">
              <a:latin typeface="Verdana" pitchFamily="34" charset="0"/>
              <a:ea typeface="Verdana" pitchFamily="34" charset="0"/>
              <a:cs typeface="Verdana" pitchFamily="34" charset="0"/>
            </a:endParaRPr>
          </a:p>
          <a:p>
            <a:pPr>
              <a:spcBef>
                <a:spcPts val="0"/>
              </a:spcBef>
              <a:buFont typeface="Wingdings" pitchFamily="2" charset="2"/>
              <a:buChar char="§"/>
              <a:defRPr/>
            </a:pPr>
            <a:r>
              <a:rPr lang="en-US" sz="1750" dirty="0" smtClean="0">
                <a:latin typeface="Verdana" pitchFamily="34" charset="0"/>
                <a:ea typeface="Verdana" pitchFamily="34" charset="0"/>
                <a:cs typeface="Verdana" pitchFamily="34" charset="0"/>
              </a:rPr>
              <a:t>The Register combines data on civil servants and employees and public service servants and employees, ensuring data monitoring and modification in one place </a:t>
            </a:r>
          </a:p>
          <a:p>
            <a:pPr>
              <a:spcBef>
                <a:spcPts val="0"/>
              </a:spcBef>
              <a:buNone/>
              <a:defRPr/>
            </a:pPr>
            <a:endParaRPr lang="hr-HR" sz="1750" dirty="0" smtClean="0">
              <a:latin typeface="Verdana" pitchFamily="34" charset="0"/>
              <a:ea typeface="Verdana" pitchFamily="34" charset="0"/>
              <a:cs typeface="Verdana" pitchFamily="34" charset="0"/>
            </a:endParaRPr>
          </a:p>
          <a:p>
            <a:pPr>
              <a:spcBef>
                <a:spcPts val="0"/>
              </a:spcBef>
              <a:buFont typeface="Wingdings" pitchFamily="2" charset="2"/>
              <a:buChar char="§"/>
              <a:defRPr/>
            </a:pPr>
            <a:r>
              <a:rPr lang="en-US" sz="1750" dirty="0" smtClean="0">
                <a:latin typeface="Verdana" pitchFamily="34" charset="0"/>
                <a:ea typeface="Verdana" pitchFamily="34" charset="0"/>
                <a:cs typeface="Verdana" pitchFamily="34" charset="0"/>
              </a:rPr>
              <a:t>Users of the Register are all institutions that are budget beneficiaries, i.e. civil and public services whose employee expenditures are covered by the state budget</a:t>
            </a:r>
            <a:endParaRPr lang="hr-HR" sz="1750" dirty="0">
              <a:latin typeface="Verdana" pitchFamily="34" charset="0"/>
              <a:ea typeface="Verdana" pitchFamily="34" charset="0"/>
              <a:cs typeface="Verdana" pitchFamily="34" charset="0"/>
            </a:endParaRPr>
          </a:p>
          <a:p>
            <a:pPr>
              <a:spcBef>
                <a:spcPts val="0"/>
              </a:spcBef>
              <a:buFont typeface="Wingdings" pitchFamily="2" charset="2"/>
              <a:buChar char="§"/>
              <a:defRPr/>
            </a:pPr>
            <a:endParaRPr lang="hr-HR" sz="1750" dirty="0" smtClean="0">
              <a:latin typeface="Verdana" pitchFamily="34" charset="0"/>
              <a:ea typeface="Verdana" pitchFamily="34" charset="0"/>
              <a:cs typeface="Verdana" pitchFamily="34" charset="0"/>
            </a:endParaRPr>
          </a:p>
          <a:p>
            <a:pPr>
              <a:spcBef>
                <a:spcPts val="0"/>
              </a:spcBef>
              <a:buFont typeface="Wingdings" pitchFamily="2" charset="2"/>
              <a:buChar char="§"/>
              <a:defRPr/>
            </a:pPr>
            <a:r>
              <a:rPr lang="en-US" sz="1750" dirty="0" smtClean="0">
                <a:latin typeface="Verdana" pitchFamily="34" charset="0"/>
                <a:ea typeface="Verdana" pitchFamily="34" charset="0"/>
                <a:cs typeface="Verdana" pitchFamily="34" charset="0"/>
              </a:rPr>
              <a:t>By May 2012, the necessary IT infrastructure was established for the centralized database of 250 000 employees</a:t>
            </a:r>
          </a:p>
          <a:p>
            <a:pPr>
              <a:spcBef>
                <a:spcPts val="0"/>
              </a:spcBef>
              <a:buNone/>
              <a:defRPr/>
            </a:pPr>
            <a:endParaRPr lang="hr-HR" sz="1750" dirty="0" smtClean="0">
              <a:latin typeface="Verdana" pitchFamily="34" charset="0"/>
              <a:ea typeface="Verdana" pitchFamily="34" charset="0"/>
              <a:cs typeface="Verdana" pitchFamily="34" charset="0"/>
            </a:endParaRPr>
          </a:p>
          <a:p>
            <a:pPr>
              <a:spcBef>
                <a:spcPts val="0"/>
              </a:spcBef>
              <a:buFont typeface="Wingdings" pitchFamily="2" charset="2"/>
              <a:buChar char="§"/>
              <a:defRPr/>
            </a:pPr>
            <a:r>
              <a:rPr lang="en-US" sz="1750" dirty="0" smtClean="0">
                <a:latin typeface="Verdana" pitchFamily="34" charset="0"/>
                <a:ea typeface="Verdana" pitchFamily="34" charset="0"/>
                <a:cs typeface="Verdana" pitchFamily="34" charset="0"/>
              </a:rPr>
              <a:t>At that moment there were 4000 registered users of the system</a:t>
            </a:r>
            <a:endParaRPr lang="hr-HR" sz="1750" dirty="0">
              <a:latin typeface="Verdana" pitchFamily="34" charset="0"/>
              <a:ea typeface="Verdana" pitchFamily="34" charset="0"/>
              <a:cs typeface="Verdana" pitchFamily="34" charset="0"/>
            </a:endParaRPr>
          </a:p>
          <a:p>
            <a:pPr>
              <a:spcBef>
                <a:spcPts val="0"/>
              </a:spcBef>
              <a:buFont typeface="Wingdings" pitchFamily="2" charset="2"/>
              <a:buChar char="§"/>
              <a:defRPr/>
            </a:pPr>
            <a:endParaRPr lang="hr-HR" sz="1750" dirty="0" smtClean="0">
              <a:latin typeface="Verdana" pitchFamily="34" charset="0"/>
              <a:ea typeface="Verdana" pitchFamily="34" charset="0"/>
              <a:cs typeface="Verdana" pitchFamily="34" charset="0"/>
            </a:endParaRPr>
          </a:p>
          <a:p>
            <a:pPr>
              <a:spcBef>
                <a:spcPts val="0"/>
              </a:spcBef>
              <a:buFont typeface="Wingdings" pitchFamily="2" charset="2"/>
              <a:buChar char="§"/>
              <a:defRPr/>
            </a:pPr>
            <a:r>
              <a:rPr lang="en-US" sz="1750" dirty="0" smtClean="0">
                <a:latin typeface="Verdana" pitchFamily="34" charset="0"/>
                <a:ea typeface="Verdana" pitchFamily="34" charset="0"/>
                <a:cs typeface="Verdana" pitchFamily="34" charset="0"/>
              </a:rPr>
              <a:t>A web application was developed for data entry and an organized user support system </a:t>
            </a:r>
            <a:endParaRPr lang="hr-HR" sz="1750" dirty="0" smtClean="0">
              <a:latin typeface="Verdana" pitchFamily="34" charset="0"/>
              <a:ea typeface="Verdana" pitchFamily="34" charset="0"/>
              <a:cs typeface="Verdana" pitchFamily="34" charset="0"/>
            </a:endParaRPr>
          </a:p>
          <a:p>
            <a:pPr marL="0" indent="0">
              <a:defRPr/>
            </a:pPr>
            <a:endParaRPr lang="hr-HR" sz="1600" dirty="0" smtClean="0">
              <a:latin typeface="Arial" charset="0"/>
              <a:cs typeface="Arial" charset="0"/>
            </a:endParaRPr>
          </a:p>
          <a:p>
            <a:pPr marL="0" indent="0">
              <a:buFontTx/>
              <a:buNone/>
              <a:defRPr/>
            </a:pPr>
            <a:endParaRPr lang="hr-HR" sz="1600" b="1" dirty="0" smtClean="0">
              <a:latin typeface="Arial" charset="0"/>
              <a:cs typeface="Arial" charset="0"/>
            </a:endParaRPr>
          </a:p>
        </p:txBody>
      </p:sp>
      <p:sp>
        <p:nvSpPr>
          <p:cNvPr id="2" name="Slide Number Placeholder 1"/>
          <p:cNvSpPr>
            <a:spLocks noGrp="1"/>
          </p:cNvSpPr>
          <p:nvPr>
            <p:ph type="sldNum" sz="quarter" idx="10"/>
          </p:nvPr>
        </p:nvSpPr>
        <p:spPr/>
        <p:txBody>
          <a:bodyPr/>
          <a:lstStyle/>
          <a:p>
            <a:pPr>
              <a:defRPr/>
            </a:pPr>
            <a:fld id="{8A954024-20CD-4809-B3C6-40465F276753}" type="slidenum">
              <a:rPr lang="en-US" smtClean="0"/>
              <a:pPr>
                <a:defRPr/>
              </a:pPr>
              <a:t>11</a:t>
            </a:fld>
            <a:endParaRPr lang="en-US"/>
          </a:p>
        </p:txBody>
      </p:sp>
    </p:spTree>
    <p:extLst>
      <p:ext uri="{BB962C8B-B14F-4D97-AF65-F5344CB8AC3E}">
        <p14:creationId xmlns:p14="http://schemas.microsoft.com/office/powerpoint/2010/main" val="310073795"/>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576064"/>
          </a:xfrm>
        </p:spPr>
        <p:txBody>
          <a:bodyPr/>
          <a:lstStyle/>
          <a:p>
            <a:r>
              <a:rPr lang="en-US" sz="2800" b="0" dirty="0" smtClean="0">
                <a:latin typeface="Verdana" pitchFamily="34" charset="0"/>
                <a:ea typeface="Verdana" pitchFamily="34" charset="0"/>
                <a:cs typeface="Verdana" pitchFamily="34" charset="0"/>
              </a:rPr>
              <a:t>The Register of Public Sector Employees</a:t>
            </a:r>
            <a:r>
              <a:rPr lang="hr-HR" sz="2800" b="0" dirty="0" smtClean="0">
                <a:latin typeface="Verdana" pitchFamily="34" charset="0"/>
                <a:ea typeface="Verdana" pitchFamily="34" charset="0"/>
                <a:cs typeface="Verdana" pitchFamily="34" charset="0"/>
              </a:rPr>
              <a:t>(2)</a:t>
            </a:r>
            <a:endParaRPr lang="hr-HR" sz="2800" dirty="0"/>
          </a:p>
        </p:txBody>
      </p:sp>
      <p:sp>
        <p:nvSpPr>
          <p:cNvPr id="3" name="Content Placeholder 2"/>
          <p:cNvSpPr>
            <a:spLocks noGrp="1"/>
          </p:cNvSpPr>
          <p:nvPr>
            <p:ph idx="1"/>
          </p:nvPr>
        </p:nvSpPr>
        <p:spPr>
          <a:xfrm>
            <a:off x="457200" y="836712"/>
            <a:ext cx="8229600" cy="5289453"/>
          </a:xfrm>
        </p:spPr>
        <p:txBody>
          <a:bodyPr/>
          <a:lstStyle/>
          <a:p>
            <a:pPr>
              <a:buFont typeface="Wingdings" pitchFamily="2" charset="2"/>
              <a:buChar char="§"/>
            </a:pPr>
            <a:r>
              <a:rPr lang="en-US" sz="2000" dirty="0" smtClean="0">
                <a:latin typeface="Verdana" pitchFamily="34" charset="0"/>
                <a:ea typeface="Verdana" pitchFamily="34" charset="0"/>
                <a:cs typeface="Verdana" pitchFamily="34" charset="0"/>
              </a:rPr>
              <a:t>Users have the option of data input via</a:t>
            </a:r>
            <a:r>
              <a:rPr lang="hr-HR" sz="2000" dirty="0" smtClean="0">
                <a:latin typeface="Verdana" pitchFamily="34" charset="0"/>
                <a:ea typeface="Verdana" pitchFamily="34" charset="0"/>
                <a:cs typeface="Verdana" pitchFamily="34" charset="0"/>
              </a:rPr>
              <a:t>:</a:t>
            </a:r>
            <a:endParaRPr lang="hr-HR" sz="2000" dirty="0">
              <a:latin typeface="Verdana" pitchFamily="34" charset="0"/>
              <a:ea typeface="Verdana" pitchFamily="34" charset="0"/>
              <a:cs typeface="Verdana" pitchFamily="34" charset="0"/>
            </a:endParaRPr>
          </a:p>
          <a:p>
            <a:pPr lvl="1">
              <a:buFont typeface="Wingdings" pitchFamily="2" charset="2"/>
              <a:buChar char="§"/>
            </a:pPr>
            <a:r>
              <a:rPr lang="en-US" sz="1800" dirty="0" smtClean="0">
                <a:latin typeface="Verdana" pitchFamily="34" charset="0"/>
                <a:ea typeface="Verdana" pitchFamily="34" charset="0"/>
                <a:cs typeface="Verdana" pitchFamily="34" charset="0"/>
              </a:rPr>
              <a:t>web interface single manual entry and/or</a:t>
            </a:r>
            <a:r>
              <a:rPr lang="hr-HR" sz="1800" dirty="0" smtClean="0">
                <a:latin typeface="Verdana" pitchFamily="34" charset="0"/>
                <a:ea typeface="Verdana" pitchFamily="34" charset="0"/>
                <a:cs typeface="Verdana" pitchFamily="34" charset="0"/>
              </a:rPr>
              <a:t> </a:t>
            </a:r>
            <a:endParaRPr lang="hr-HR" sz="1800" dirty="0">
              <a:latin typeface="Verdana" pitchFamily="34" charset="0"/>
              <a:ea typeface="Verdana" pitchFamily="34" charset="0"/>
              <a:cs typeface="Verdana" pitchFamily="34" charset="0"/>
            </a:endParaRPr>
          </a:p>
          <a:p>
            <a:pPr lvl="1">
              <a:buFont typeface="Wingdings" pitchFamily="2" charset="2"/>
              <a:buChar char="§"/>
            </a:pPr>
            <a:r>
              <a:rPr lang="en-US" sz="1800" dirty="0" smtClean="0">
                <a:latin typeface="Verdana" pitchFamily="34" charset="0"/>
                <a:ea typeface="Verdana" pitchFamily="34" charset="0"/>
                <a:cs typeface="Verdana" pitchFamily="34" charset="0"/>
              </a:rPr>
              <a:t>multiple entry </a:t>
            </a:r>
            <a:r>
              <a:rPr lang="hr-HR" sz="1800" dirty="0" smtClean="0">
                <a:latin typeface="Verdana" pitchFamily="34" charset="0"/>
                <a:ea typeface="Verdana" pitchFamily="34" charset="0"/>
                <a:cs typeface="Verdana" pitchFamily="34" charset="0"/>
              </a:rPr>
              <a:t>(upload) </a:t>
            </a:r>
            <a:r>
              <a:rPr lang="en-US" sz="1800" dirty="0" smtClean="0">
                <a:latin typeface="Verdana" pitchFamily="34" charset="0"/>
                <a:ea typeface="Verdana" pitchFamily="34" charset="0"/>
                <a:cs typeface="Verdana" pitchFamily="34" charset="0"/>
              </a:rPr>
              <a:t>of digitally signed files of predefined format</a:t>
            </a:r>
            <a:endParaRPr lang="hr-HR" sz="1800" dirty="0" smtClean="0">
              <a:latin typeface="Verdana" pitchFamily="34" charset="0"/>
              <a:ea typeface="Verdana" pitchFamily="34" charset="0"/>
              <a:cs typeface="Verdana" pitchFamily="34" charset="0"/>
            </a:endParaRPr>
          </a:p>
          <a:p>
            <a:pPr>
              <a:buFont typeface="Wingdings" pitchFamily="2" charset="2"/>
              <a:buChar char="§"/>
            </a:pPr>
            <a:r>
              <a:rPr lang="hr-HR" sz="2000" dirty="0" err="1" smtClean="0">
                <a:latin typeface="Verdana" pitchFamily="34" charset="0"/>
                <a:ea typeface="Verdana" pitchFamily="34" charset="0"/>
                <a:cs typeface="Verdana" pitchFamily="34" charset="0"/>
              </a:rPr>
              <a:t>Regardless</a:t>
            </a:r>
            <a:r>
              <a:rPr lang="hr-HR" sz="2000" dirty="0" smtClean="0">
                <a:latin typeface="Verdana" pitchFamily="34" charset="0"/>
                <a:ea typeface="Verdana" pitchFamily="34" charset="0"/>
                <a:cs typeface="Verdana" pitchFamily="34" charset="0"/>
              </a:rPr>
              <a:t> </a:t>
            </a:r>
            <a:r>
              <a:rPr lang="hr-HR" sz="2000" dirty="0" err="1" smtClean="0">
                <a:latin typeface="Verdana" pitchFamily="34" charset="0"/>
                <a:ea typeface="Verdana" pitchFamily="34" charset="0"/>
                <a:cs typeface="Verdana" pitchFamily="34" charset="0"/>
              </a:rPr>
              <a:t>of</a:t>
            </a:r>
            <a:r>
              <a:rPr lang="hr-HR" sz="2000" dirty="0" smtClean="0">
                <a:latin typeface="Verdana" pitchFamily="34" charset="0"/>
                <a:ea typeface="Verdana" pitchFamily="34" charset="0"/>
                <a:cs typeface="Verdana" pitchFamily="34" charset="0"/>
              </a:rPr>
              <a:t> </a:t>
            </a:r>
            <a:r>
              <a:rPr lang="hr-HR" sz="2000" dirty="0" err="1" smtClean="0">
                <a:latin typeface="Verdana" pitchFamily="34" charset="0"/>
                <a:ea typeface="Verdana" pitchFamily="34" charset="0"/>
                <a:cs typeface="Verdana" pitchFamily="34" charset="0"/>
              </a:rPr>
              <a:t>the</a:t>
            </a:r>
            <a:r>
              <a:rPr lang="hr-HR" sz="2000" dirty="0" smtClean="0">
                <a:latin typeface="Verdana" pitchFamily="34" charset="0"/>
                <a:ea typeface="Verdana" pitchFamily="34" charset="0"/>
                <a:cs typeface="Verdana" pitchFamily="34" charset="0"/>
              </a:rPr>
              <a:t> </a:t>
            </a:r>
            <a:r>
              <a:rPr lang="hr-HR" sz="2000" dirty="0" err="1" smtClean="0">
                <a:latin typeface="Verdana" pitchFamily="34" charset="0"/>
                <a:ea typeface="Verdana" pitchFamily="34" charset="0"/>
                <a:cs typeface="Verdana" pitchFamily="34" charset="0"/>
              </a:rPr>
              <a:t>manner</a:t>
            </a:r>
            <a:r>
              <a:rPr lang="hr-HR" sz="2000" dirty="0" smtClean="0">
                <a:latin typeface="Verdana" pitchFamily="34" charset="0"/>
                <a:ea typeface="Verdana" pitchFamily="34" charset="0"/>
                <a:cs typeface="Verdana" pitchFamily="34" charset="0"/>
              </a:rPr>
              <a:t> </a:t>
            </a:r>
            <a:r>
              <a:rPr lang="hr-HR" sz="2000" dirty="0" err="1" smtClean="0">
                <a:latin typeface="Verdana" pitchFamily="34" charset="0"/>
                <a:ea typeface="Verdana" pitchFamily="34" charset="0"/>
                <a:cs typeface="Verdana" pitchFamily="34" charset="0"/>
              </a:rPr>
              <a:t>of</a:t>
            </a:r>
            <a:r>
              <a:rPr lang="hr-HR" sz="2000" dirty="0" smtClean="0">
                <a:latin typeface="Verdana" pitchFamily="34" charset="0"/>
                <a:ea typeface="Verdana" pitchFamily="34" charset="0"/>
                <a:cs typeface="Verdana" pitchFamily="34" charset="0"/>
              </a:rPr>
              <a:t> </a:t>
            </a:r>
            <a:r>
              <a:rPr lang="hr-HR" sz="2000" dirty="0" err="1" smtClean="0">
                <a:latin typeface="Verdana" pitchFamily="34" charset="0"/>
                <a:ea typeface="Verdana" pitchFamily="34" charset="0"/>
                <a:cs typeface="Verdana" pitchFamily="34" charset="0"/>
              </a:rPr>
              <a:t>entering</a:t>
            </a:r>
            <a:r>
              <a:rPr lang="hr-HR" sz="2000" dirty="0" smtClean="0">
                <a:latin typeface="Verdana" pitchFamily="34" charset="0"/>
                <a:ea typeface="Verdana" pitchFamily="34" charset="0"/>
                <a:cs typeface="Verdana" pitchFamily="34" charset="0"/>
              </a:rPr>
              <a:t> </a:t>
            </a:r>
            <a:r>
              <a:rPr lang="hr-HR" sz="2000" dirty="0" err="1" smtClean="0">
                <a:latin typeface="Verdana" pitchFamily="34" charset="0"/>
                <a:ea typeface="Verdana" pitchFamily="34" charset="0"/>
                <a:cs typeface="Verdana" pitchFamily="34" charset="0"/>
              </a:rPr>
              <a:t>the</a:t>
            </a:r>
            <a:r>
              <a:rPr lang="hr-HR" sz="2000" dirty="0" smtClean="0">
                <a:latin typeface="Verdana" pitchFamily="34" charset="0"/>
                <a:ea typeface="Verdana" pitchFamily="34" charset="0"/>
                <a:cs typeface="Verdana" pitchFamily="34" charset="0"/>
              </a:rPr>
              <a:t> dana, </a:t>
            </a:r>
            <a:r>
              <a:rPr lang="hr-HR" sz="2000" dirty="0" err="1" smtClean="0">
                <a:latin typeface="Verdana" pitchFamily="34" charset="0"/>
                <a:ea typeface="Verdana" pitchFamily="34" charset="0"/>
                <a:cs typeface="Verdana" pitchFamily="34" charset="0"/>
              </a:rPr>
              <a:t>be</a:t>
            </a:r>
            <a:r>
              <a:rPr lang="hr-HR" sz="2000" dirty="0" smtClean="0">
                <a:latin typeface="Verdana" pitchFamily="34" charset="0"/>
                <a:ea typeface="Verdana" pitchFamily="34" charset="0"/>
                <a:cs typeface="Verdana" pitchFamily="34" charset="0"/>
              </a:rPr>
              <a:t> it </a:t>
            </a:r>
            <a:r>
              <a:rPr lang="en-US" sz="2000" dirty="0" smtClean="0">
                <a:latin typeface="Verdana" pitchFamily="34" charset="0"/>
                <a:ea typeface="Verdana" pitchFamily="34" charset="0"/>
                <a:cs typeface="Verdana" pitchFamily="34" charset="0"/>
              </a:rPr>
              <a:t>manual entry via the web application or file entry of data, the Financial Agency smart card and reader or USB token are necessary</a:t>
            </a:r>
            <a:endParaRPr lang="hr-HR" sz="2000" dirty="0">
              <a:latin typeface="Verdana" pitchFamily="34" charset="0"/>
              <a:ea typeface="Verdana" pitchFamily="34" charset="0"/>
              <a:cs typeface="Verdana" pitchFamily="34" charset="0"/>
            </a:endParaRPr>
          </a:p>
          <a:p>
            <a:pPr>
              <a:buFont typeface="Wingdings" pitchFamily="2" charset="2"/>
              <a:buChar char="§"/>
            </a:pPr>
            <a:r>
              <a:rPr lang="en-US" sz="2000" dirty="0" smtClean="0">
                <a:latin typeface="Verdana" pitchFamily="34" charset="0"/>
                <a:ea typeface="Verdana" pitchFamily="34" charset="0"/>
                <a:cs typeface="Verdana" pitchFamily="34" charset="0"/>
              </a:rPr>
              <a:t>The prerequisite for the use of this system is to ensure the minimal technical standards described in the document “Minimal technical user requirements  for </a:t>
            </a:r>
            <a:r>
              <a:rPr lang="en-US" sz="2000" dirty="0" err="1" smtClean="0">
                <a:latin typeface="Verdana" pitchFamily="34" charset="0"/>
                <a:ea typeface="Verdana" pitchFamily="34" charset="0"/>
                <a:cs typeface="Verdana" pitchFamily="34" charset="0"/>
              </a:rPr>
              <a:t>RegZap</a:t>
            </a:r>
            <a:r>
              <a:rPr lang="en-US" sz="2000" dirty="0" smtClean="0">
                <a:latin typeface="Verdana" pitchFamily="34" charset="0"/>
                <a:ea typeface="Verdana" pitchFamily="34" charset="0"/>
                <a:cs typeface="Verdana" pitchFamily="34" charset="0"/>
              </a:rPr>
              <a:t> system use”</a:t>
            </a:r>
          </a:p>
          <a:p>
            <a:pPr>
              <a:buFont typeface="Wingdings" pitchFamily="2" charset="2"/>
              <a:buChar char="§"/>
            </a:pPr>
            <a:r>
              <a:rPr lang="en-US" sz="2000" dirty="0" smtClean="0">
                <a:latin typeface="Verdana" pitchFamily="34" charset="0"/>
                <a:ea typeface="Verdana" pitchFamily="34" charset="0"/>
                <a:cs typeface="Verdana" pitchFamily="34" charset="0"/>
              </a:rPr>
              <a:t>An educational and production environment was set up for file testing and practicing</a:t>
            </a:r>
            <a:endParaRPr lang="hr-HR" dirty="0"/>
          </a:p>
        </p:txBody>
      </p:sp>
      <p:sp>
        <p:nvSpPr>
          <p:cNvPr id="4" name="Slide Number Placeholder 3"/>
          <p:cNvSpPr>
            <a:spLocks noGrp="1"/>
          </p:cNvSpPr>
          <p:nvPr>
            <p:ph type="sldNum" sz="quarter" idx="10"/>
          </p:nvPr>
        </p:nvSpPr>
        <p:spPr/>
        <p:txBody>
          <a:bodyPr/>
          <a:lstStyle/>
          <a:p>
            <a:pPr>
              <a:defRPr/>
            </a:pPr>
            <a:fld id="{8A954024-20CD-4809-B3C6-40465F276753}" type="slidenum">
              <a:rPr lang="en-US" smtClean="0"/>
              <a:pPr>
                <a:defRPr/>
              </a:pPr>
              <a:t>12</a:t>
            </a:fld>
            <a:endParaRPr lang="en-US"/>
          </a:p>
        </p:txBody>
      </p:sp>
    </p:spTree>
    <p:extLst>
      <p:ext uri="{BB962C8B-B14F-4D97-AF65-F5344CB8AC3E}">
        <p14:creationId xmlns:p14="http://schemas.microsoft.com/office/powerpoint/2010/main" val="2184940847"/>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720080"/>
          </a:xfrm>
        </p:spPr>
        <p:txBody>
          <a:bodyPr/>
          <a:lstStyle/>
          <a:p>
            <a:r>
              <a:rPr lang="en-US" sz="3200" b="0" dirty="0" smtClean="0">
                <a:latin typeface="Verdana" pitchFamily="34" charset="0"/>
                <a:ea typeface="Verdana" pitchFamily="34" charset="0"/>
                <a:cs typeface="Verdana" pitchFamily="34" charset="0"/>
              </a:rPr>
              <a:t>Centralized payroll </a:t>
            </a:r>
            <a:r>
              <a:rPr lang="hr-HR" sz="3200" b="0" dirty="0" err="1" smtClean="0">
                <a:latin typeface="Verdana" pitchFamily="34" charset="0"/>
                <a:ea typeface="Verdana" pitchFamily="34" charset="0"/>
                <a:cs typeface="Verdana" pitchFamily="34" charset="0"/>
              </a:rPr>
              <a:t>Accounting</a:t>
            </a:r>
            <a:r>
              <a:rPr lang="hr-HR" sz="3200" b="0" dirty="0" smtClean="0">
                <a:latin typeface="Verdana" pitchFamily="34" charset="0"/>
                <a:ea typeface="Verdana" pitchFamily="34" charset="0"/>
                <a:cs typeface="Verdana" pitchFamily="34" charset="0"/>
              </a:rPr>
              <a:t> (1)</a:t>
            </a:r>
            <a:endParaRPr lang="hr-HR" sz="3200" b="0" dirty="0">
              <a:latin typeface="Verdana" pitchFamily="34" charset="0"/>
              <a:ea typeface="Verdana" pitchFamily="34" charset="0"/>
              <a:cs typeface="Verdana" pitchFamily="34" charset="0"/>
            </a:endParaRPr>
          </a:p>
        </p:txBody>
      </p:sp>
      <p:sp>
        <p:nvSpPr>
          <p:cNvPr id="3" name="Content Placeholder 2"/>
          <p:cNvSpPr>
            <a:spLocks noGrp="1"/>
          </p:cNvSpPr>
          <p:nvPr>
            <p:ph idx="1"/>
          </p:nvPr>
        </p:nvSpPr>
        <p:spPr>
          <a:xfrm>
            <a:off x="457200" y="836713"/>
            <a:ext cx="8435280" cy="5400600"/>
          </a:xfrm>
        </p:spPr>
        <p:txBody>
          <a:bodyPr/>
          <a:lstStyle/>
          <a:p>
            <a:pPr>
              <a:spcBef>
                <a:spcPts val="0"/>
              </a:spcBef>
              <a:buFont typeface="Wingdings" pitchFamily="2" charset="2"/>
              <a:buChar char="§"/>
              <a:defRPr/>
            </a:pPr>
            <a:r>
              <a:rPr lang="en-US" sz="2200" dirty="0" smtClean="0">
                <a:latin typeface="Verdana" pitchFamily="34" charset="0"/>
                <a:ea typeface="Verdana" pitchFamily="34" charset="0"/>
                <a:cs typeface="Verdana" pitchFamily="34" charset="0"/>
              </a:rPr>
              <a:t>By setting up the Register, prerequisites were </a:t>
            </a:r>
            <a:r>
              <a:rPr lang="en-US" sz="2200" dirty="0" smtClean="0">
                <a:latin typeface="Verdana" pitchFamily="34" charset="0"/>
                <a:ea typeface="Verdana" pitchFamily="34" charset="0"/>
                <a:cs typeface="Verdana" pitchFamily="34" charset="0"/>
              </a:rPr>
              <a:t>set for</a:t>
            </a:r>
          </a:p>
          <a:p>
            <a:pPr marL="0" indent="0">
              <a:spcBef>
                <a:spcPts val="0"/>
              </a:spcBef>
              <a:buNone/>
              <a:defRPr/>
            </a:pPr>
            <a:endParaRPr lang="hr-HR" sz="2200" dirty="0" smtClean="0">
              <a:latin typeface="Verdana" pitchFamily="34" charset="0"/>
              <a:ea typeface="Verdana" pitchFamily="34" charset="0"/>
              <a:cs typeface="Verdana" pitchFamily="34" charset="0"/>
            </a:endParaRPr>
          </a:p>
          <a:p>
            <a:pPr lvl="1">
              <a:spcBef>
                <a:spcPts val="0"/>
              </a:spcBef>
              <a:buFont typeface="Wingdings" pitchFamily="2" charset="2"/>
              <a:buChar char="§"/>
              <a:defRPr/>
            </a:pPr>
            <a:r>
              <a:rPr lang="en-US" sz="2000" dirty="0" smtClean="0">
                <a:latin typeface="Verdana" pitchFamily="34" charset="0"/>
                <a:ea typeface="Verdana" pitchFamily="34" charset="0"/>
                <a:cs typeface="Verdana" pitchFamily="34" charset="0"/>
              </a:rPr>
              <a:t>the development of a system which will enable effective and efficient management of human resources in civil and public services, and</a:t>
            </a:r>
            <a:endParaRPr lang="hr-HR" sz="2000" dirty="0" smtClean="0">
              <a:latin typeface="Verdana" pitchFamily="34" charset="0"/>
              <a:ea typeface="Verdana" pitchFamily="34" charset="0"/>
              <a:cs typeface="Verdana" pitchFamily="34" charset="0"/>
            </a:endParaRPr>
          </a:p>
          <a:p>
            <a:pPr lvl="1">
              <a:spcBef>
                <a:spcPts val="0"/>
              </a:spcBef>
              <a:buFont typeface="Wingdings" pitchFamily="2" charset="2"/>
              <a:buChar char="§"/>
              <a:defRPr/>
            </a:pPr>
            <a:r>
              <a:rPr lang="en-US" sz="2000" dirty="0" smtClean="0">
                <a:latin typeface="Verdana" pitchFamily="34" charset="0"/>
                <a:ea typeface="Verdana" pitchFamily="34" charset="0"/>
                <a:cs typeface="Verdana" pitchFamily="34" charset="0"/>
              </a:rPr>
              <a:t>centralized payroll </a:t>
            </a:r>
            <a:r>
              <a:rPr lang="hr-HR" sz="2000" dirty="0" err="1" smtClean="0">
                <a:latin typeface="Verdana" pitchFamily="34" charset="0"/>
                <a:ea typeface="Verdana" pitchFamily="34" charset="0"/>
                <a:cs typeface="Verdana" pitchFamily="34" charset="0"/>
              </a:rPr>
              <a:t>accounting</a:t>
            </a:r>
            <a:r>
              <a:rPr lang="hr-HR" sz="2000" dirty="0" smtClean="0">
                <a:latin typeface="Verdana" pitchFamily="34" charset="0"/>
                <a:ea typeface="Verdana" pitchFamily="34" charset="0"/>
                <a:cs typeface="Verdana" pitchFamily="34" charset="0"/>
              </a:rPr>
              <a:t> </a:t>
            </a:r>
            <a:r>
              <a:rPr lang="en-US" sz="2000" dirty="0" smtClean="0">
                <a:latin typeface="Verdana" pitchFamily="34" charset="0"/>
                <a:ea typeface="Verdana" pitchFamily="34" charset="0"/>
                <a:cs typeface="Verdana" pitchFamily="34" charset="0"/>
              </a:rPr>
              <a:t>for users whose employee expenditures are </a:t>
            </a:r>
            <a:r>
              <a:rPr lang="hr-HR" sz="2000" dirty="0" err="1" smtClean="0">
                <a:latin typeface="Verdana" pitchFamily="34" charset="0"/>
                <a:ea typeface="Verdana" pitchFamily="34" charset="0"/>
                <a:cs typeface="Verdana" pitchFamily="34" charset="0"/>
              </a:rPr>
              <a:t>provided</a:t>
            </a:r>
            <a:r>
              <a:rPr lang="hr-HR" sz="2000" dirty="0" smtClean="0">
                <a:latin typeface="Verdana" pitchFamily="34" charset="0"/>
                <a:ea typeface="Verdana" pitchFamily="34" charset="0"/>
                <a:cs typeface="Verdana" pitchFamily="34" charset="0"/>
              </a:rPr>
              <a:t> </a:t>
            </a:r>
            <a:r>
              <a:rPr lang="hr-HR" sz="2000" dirty="0" err="1" smtClean="0">
                <a:latin typeface="Verdana" pitchFamily="34" charset="0"/>
                <a:ea typeface="Verdana" pitchFamily="34" charset="0"/>
                <a:cs typeface="Verdana" pitchFamily="34" charset="0"/>
              </a:rPr>
              <a:t>from</a:t>
            </a:r>
            <a:r>
              <a:rPr lang="hr-HR" sz="2000" dirty="0" smtClean="0">
                <a:latin typeface="Verdana" pitchFamily="34" charset="0"/>
                <a:ea typeface="Verdana" pitchFamily="34" charset="0"/>
                <a:cs typeface="Verdana" pitchFamily="34" charset="0"/>
              </a:rPr>
              <a:t> </a:t>
            </a:r>
            <a:r>
              <a:rPr lang="en-US" sz="2000" dirty="0" smtClean="0">
                <a:latin typeface="Verdana" pitchFamily="34" charset="0"/>
                <a:ea typeface="Verdana" pitchFamily="34" charset="0"/>
                <a:cs typeface="Verdana" pitchFamily="34" charset="0"/>
              </a:rPr>
              <a:t>the state budget </a:t>
            </a:r>
            <a:r>
              <a:rPr lang="hr-HR" sz="2000" dirty="0" smtClean="0">
                <a:latin typeface="Verdana" pitchFamily="34" charset="0"/>
                <a:ea typeface="Verdana" pitchFamily="34" charset="0"/>
                <a:cs typeface="Verdana" pitchFamily="34" charset="0"/>
              </a:rPr>
              <a:t>(</a:t>
            </a:r>
            <a:r>
              <a:rPr lang="en-US" sz="2000" dirty="0" smtClean="0">
                <a:latin typeface="Verdana" pitchFamily="34" charset="0"/>
                <a:ea typeface="Verdana" pitchFamily="34" charset="0"/>
                <a:cs typeface="Verdana" pitchFamily="34" charset="0"/>
              </a:rPr>
              <a:t>CP</a:t>
            </a:r>
            <a:r>
              <a:rPr lang="hr-HR" sz="2000" dirty="0" smtClean="0">
                <a:latin typeface="Verdana" pitchFamily="34" charset="0"/>
                <a:ea typeface="Verdana" pitchFamily="34" charset="0"/>
                <a:cs typeface="Verdana" pitchFamily="34" charset="0"/>
              </a:rPr>
              <a:t>A</a:t>
            </a:r>
            <a:r>
              <a:rPr lang="en-US" sz="2000" dirty="0" smtClean="0">
                <a:latin typeface="Verdana" pitchFamily="34" charset="0"/>
                <a:ea typeface="Verdana" pitchFamily="34" charset="0"/>
                <a:cs typeface="Verdana" pitchFamily="34" charset="0"/>
              </a:rPr>
              <a:t> information system</a:t>
            </a:r>
            <a:r>
              <a:rPr lang="hr-HR" sz="2000" dirty="0" smtClean="0">
                <a:latin typeface="Verdana" pitchFamily="34" charset="0"/>
                <a:ea typeface="Verdana" pitchFamily="34" charset="0"/>
                <a:cs typeface="Verdana" pitchFamily="34" charset="0"/>
              </a:rPr>
              <a:t>)</a:t>
            </a:r>
            <a:endParaRPr lang="en-US" sz="2000" dirty="0" smtClean="0">
              <a:latin typeface="Verdana" pitchFamily="34" charset="0"/>
              <a:ea typeface="Verdana" pitchFamily="34" charset="0"/>
              <a:cs typeface="Verdana" pitchFamily="34" charset="0"/>
            </a:endParaRPr>
          </a:p>
          <a:p>
            <a:pPr marL="457200" lvl="1" indent="0">
              <a:spcBef>
                <a:spcPts val="0"/>
              </a:spcBef>
              <a:buNone/>
              <a:defRPr/>
            </a:pPr>
            <a:endParaRPr lang="hr-HR" sz="2000" dirty="0" smtClean="0"/>
          </a:p>
          <a:p>
            <a:pPr>
              <a:spcBef>
                <a:spcPts val="0"/>
              </a:spcBef>
              <a:buFont typeface="Wingdings" pitchFamily="2" charset="2"/>
              <a:buChar char="§"/>
              <a:defRPr/>
            </a:pPr>
            <a:r>
              <a:rPr lang="en-US" sz="2200" dirty="0" smtClean="0">
                <a:latin typeface="Verdana" pitchFamily="34" charset="0"/>
                <a:ea typeface="Verdana" pitchFamily="34" charset="0"/>
                <a:cs typeface="Verdana" pitchFamily="34" charset="0"/>
              </a:rPr>
              <a:t>With its Contract on providing services for centralized payroll</a:t>
            </a:r>
            <a:r>
              <a:rPr lang="hr-HR" sz="2200" dirty="0" smtClean="0">
                <a:latin typeface="Verdana" pitchFamily="34" charset="0"/>
                <a:ea typeface="Verdana" pitchFamily="34" charset="0"/>
                <a:cs typeface="Verdana" pitchFamily="34" charset="0"/>
              </a:rPr>
              <a:t> </a:t>
            </a:r>
            <a:r>
              <a:rPr lang="hr-HR" sz="2200" dirty="0" err="1" smtClean="0">
                <a:latin typeface="Verdana" pitchFamily="34" charset="0"/>
                <a:ea typeface="Verdana" pitchFamily="34" charset="0"/>
                <a:cs typeface="Verdana" pitchFamily="34" charset="0"/>
              </a:rPr>
              <a:t>accounting</a:t>
            </a:r>
            <a:r>
              <a:rPr lang="en-US" sz="2200" dirty="0" smtClean="0">
                <a:latin typeface="Verdana" pitchFamily="34" charset="0"/>
                <a:ea typeface="Verdana" pitchFamily="34" charset="0"/>
                <a:cs typeface="Verdana" pitchFamily="34" charset="0"/>
              </a:rPr>
              <a:t> and human resource management from October 25, 2013, the Government of the Republic of Croatia entrusted the Financial Agency with the establishment and IT support of the centralized payroll </a:t>
            </a:r>
            <a:r>
              <a:rPr lang="hr-HR" sz="2200" dirty="0" err="1" smtClean="0">
                <a:latin typeface="Verdana" pitchFamily="34" charset="0"/>
                <a:ea typeface="Verdana" pitchFamily="34" charset="0"/>
                <a:cs typeface="Verdana" pitchFamily="34" charset="0"/>
              </a:rPr>
              <a:t>accounting</a:t>
            </a:r>
            <a:r>
              <a:rPr lang="hr-HR" sz="2200" dirty="0" smtClean="0">
                <a:latin typeface="Verdana" pitchFamily="34" charset="0"/>
                <a:ea typeface="Verdana" pitchFamily="34" charset="0"/>
                <a:cs typeface="Verdana" pitchFamily="34" charset="0"/>
              </a:rPr>
              <a:t> </a:t>
            </a:r>
            <a:r>
              <a:rPr lang="en-US" sz="2200" dirty="0" smtClean="0">
                <a:latin typeface="Verdana" pitchFamily="34" charset="0"/>
                <a:ea typeface="Verdana" pitchFamily="34" charset="0"/>
                <a:cs typeface="Verdana" pitchFamily="34" charset="0"/>
              </a:rPr>
              <a:t>system and human resource management in the public sector</a:t>
            </a:r>
          </a:p>
          <a:p>
            <a:endParaRPr lang="hr-HR" dirty="0"/>
          </a:p>
        </p:txBody>
      </p:sp>
      <p:sp>
        <p:nvSpPr>
          <p:cNvPr id="4" name="Slide Number Placeholder 3"/>
          <p:cNvSpPr>
            <a:spLocks noGrp="1"/>
          </p:cNvSpPr>
          <p:nvPr>
            <p:ph type="sldNum" sz="quarter" idx="10"/>
          </p:nvPr>
        </p:nvSpPr>
        <p:spPr/>
        <p:txBody>
          <a:bodyPr/>
          <a:lstStyle/>
          <a:p>
            <a:pPr>
              <a:defRPr/>
            </a:pPr>
            <a:fld id="{8A954024-20CD-4809-B3C6-40465F276753}" type="slidenum">
              <a:rPr lang="en-US" smtClean="0"/>
              <a:pPr>
                <a:defRPr/>
              </a:pPr>
              <a:t>13</a:t>
            </a:fld>
            <a:endParaRPr lang="en-US"/>
          </a:p>
        </p:txBody>
      </p:sp>
    </p:spTree>
    <p:extLst>
      <p:ext uri="{BB962C8B-B14F-4D97-AF65-F5344CB8AC3E}">
        <p14:creationId xmlns:p14="http://schemas.microsoft.com/office/powerpoint/2010/main" val="3452456647"/>
      </p:ext>
    </p:extLst>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720080"/>
          </a:xfrm>
        </p:spPr>
        <p:txBody>
          <a:bodyPr/>
          <a:lstStyle/>
          <a:p>
            <a:r>
              <a:rPr lang="en-US" sz="3200" b="0" dirty="0" smtClean="0">
                <a:latin typeface="Verdana" pitchFamily="34" charset="0"/>
                <a:ea typeface="Verdana" pitchFamily="34" charset="0"/>
                <a:cs typeface="Verdana" pitchFamily="34" charset="0"/>
              </a:rPr>
              <a:t>Centralized Payroll </a:t>
            </a:r>
            <a:r>
              <a:rPr lang="hr-HR" sz="3200" b="0" dirty="0" err="1" smtClean="0">
                <a:latin typeface="Verdana" pitchFamily="34" charset="0"/>
                <a:ea typeface="Verdana" pitchFamily="34" charset="0"/>
                <a:cs typeface="Verdana" pitchFamily="34" charset="0"/>
              </a:rPr>
              <a:t>Accounting</a:t>
            </a:r>
            <a:r>
              <a:rPr lang="hr-HR" sz="3200" b="0" dirty="0" smtClean="0">
                <a:latin typeface="Verdana" pitchFamily="34" charset="0"/>
                <a:ea typeface="Verdana" pitchFamily="34" charset="0"/>
                <a:cs typeface="Verdana" pitchFamily="34" charset="0"/>
              </a:rPr>
              <a:t> (2)</a:t>
            </a:r>
            <a:endParaRPr lang="hr-HR" sz="3200" b="0" dirty="0">
              <a:latin typeface="Verdana" pitchFamily="34" charset="0"/>
              <a:ea typeface="Verdana" pitchFamily="34" charset="0"/>
              <a:cs typeface="Verdana" pitchFamily="34" charset="0"/>
            </a:endParaRPr>
          </a:p>
        </p:txBody>
      </p:sp>
      <p:sp>
        <p:nvSpPr>
          <p:cNvPr id="3" name="Content Placeholder 2"/>
          <p:cNvSpPr>
            <a:spLocks noGrp="1"/>
          </p:cNvSpPr>
          <p:nvPr>
            <p:ph idx="1"/>
          </p:nvPr>
        </p:nvSpPr>
        <p:spPr>
          <a:xfrm>
            <a:off x="457200" y="908721"/>
            <a:ext cx="8229600" cy="5217444"/>
          </a:xfrm>
        </p:spPr>
        <p:txBody>
          <a:bodyPr/>
          <a:lstStyle/>
          <a:p>
            <a:pPr>
              <a:buFont typeface="Wingdings" pitchFamily="2" charset="2"/>
              <a:buChar char="§"/>
            </a:pPr>
            <a:r>
              <a:rPr lang="en-US" sz="2000" dirty="0" smtClean="0">
                <a:latin typeface="Verdana" pitchFamily="34" charset="0"/>
                <a:ea typeface="Verdana" pitchFamily="34" charset="0"/>
                <a:cs typeface="Verdana" pitchFamily="34" charset="0"/>
              </a:rPr>
              <a:t>The aim of the project is to establish a unified, centralized, business-information system for the support of public sector business, related to the management of employee expenditure and human resources (civil and public officials and employees), i.e. building a system that will, in addition to the payroll for all public sector institutions according to uniform rules, enable quality reports on paid salaries at the level of the entire system, group of institutions, institutions and individual employees with their analytics </a:t>
            </a:r>
          </a:p>
          <a:p>
            <a:pPr>
              <a:buFont typeface="Wingdings" pitchFamily="2" charset="2"/>
              <a:buChar char="§"/>
            </a:pPr>
            <a:r>
              <a:rPr lang="en-US" sz="2000" dirty="0" smtClean="0">
                <a:latin typeface="Verdana" pitchFamily="34" charset="0"/>
                <a:ea typeface="Verdana" pitchFamily="34" charset="0"/>
                <a:cs typeface="Verdana" pitchFamily="34" charset="0"/>
              </a:rPr>
              <a:t>The system will ultimately enable</a:t>
            </a:r>
            <a:r>
              <a:rPr lang="hr-HR" sz="2000" dirty="0" smtClean="0">
                <a:latin typeface="Verdana" pitchFamily="34" charset="0"/>
                <a:ea typeface="Verdana" pitchFamily="34" charset="0"/>
                <a:cs typeface="Verdana" pitchFamily="34" charset="0"/>
              </a:rPr>
              <a:t>:</a:t>
            </a:r>
            <a:endParaRPr lang="hr-HR" sz="2000" dirty="0">
              <a:latin typeface="Verdana" pitchFamily="34" charset="0"/>
              <a:ea typeface="Verdana" pitchFamily="34" charset="0"/>
              <a:cs typeface="Verdana" pitchFamily="34" charset="0"/>
            </a:endParaRPr>
          </a:p>
          <a:p>
            <a:pPr lvl="1">
              <a:buFont typeface="Wingdings" pitchFamily="2" charset="2"/>
              <a:buChar char="§"/>
            </a:pPr>
            <a:r>
              <a:rPr lang="en-US" sz="1800" dirty="0" smtClean="0">
                <a:latin typeface="Verdana" pitchFamily="34" charset="0"/>
                <a:ea typeface="Verdana" pitchFamily="34" charset="0"/>
                <a:cs typeface="Verdana" pitchFamily="34" charset="0"/>
              </a:rPr>
              <a:t>centralized payroll </a:t>
            </a:r>
            <a:r>
              <a:rPr lang="hr-HR" sz="1800" dirty="0" err="1" smtClean="0">
                <a:latin typeface="Verdana" pitchFamily="34" charset="0"/>
                <a:ea typeface="Verdana" pitchFamily="34" charset="0"/>
                <a:cs typeface="Verdana" pitchFamily="34" charset="0"/>
              </a:rPr>
              <a:t>accounting</a:t>
            </a:r>
            <a:r>
              <a:rPr lang="hr-HR" sz="1800" dirty="0" smtClean="0">
                <a:latin typeface="Verdana" pitchFamily="34" charset="0"/>
                <a:ea typeface="Verdana" pitchFamily="34" charset="0"/>
                <a:cs typeface="Verdana" pitchFamily="34" charset="0"/>
              </a:rPr>
              <a:t> </a:t>
            </a:r>
            <a:r>
              <a:rPr lang="en-US" sz="1800" dirty="0" smtClean="0">
                <a:latin typeface="Verdana" pitchFamily="34" charset="0"/>
                <a:ea typeface="Verdana" pitchFamily="34" charset="0"/>
                <a:cs typeface="Verdana" pitchFamily="34" charset="0"/>
              </a:rPr>
              <a:t>which includes payroll control, reports on elements </a:t>
            </a:r>
            <a:r>
              <a:rPr lang="hr-HR" sz="1800" dirty="0" err="1" smtClean="0">
                <a:latin typeface="Verdana" pitchFamily="34" charset="0"/>
                <a:ea typeface="Verdana" pitchFamily="34" charset="0"/>
                <a:cs typeface="Verdana" pitchFamily="34" charset="0"/>
              </a:rPr>
              <a:t>crucial</a:t>
            </a:r>
            <a:r>
              <a:rPr lang="hr-HR" sz="1800" dirty="0" smtClean="0">
                <a:latin typeface="Verdana" pitchFamily="34" charset="0"/>
                <a:ea typeface="Verdana" pitchFamily="34" charset="0"/>
                <a:cs typeface="Verdana" pitchFamily="34" charset="0"/>
              </a:rPr>
              <a:t> </a:t>
            </a:r>
            <a:r>
              <a:rPr lang="en-US" sz="1800" dirty="0" smtClean="0">
                <a:latin typeface="Verdana" pitchFamily="34" charset="0"/>
                <a:ea typeface="Verdana" pitchFamily="34" charset="0"/>
                <a:cs typeface="Verdana" pitchFamily="34" charset="0"/>
              </a:rPr>
              <a:t>for the </a:t>
            </a:r>
            <a:r>
              <a:rPr lang="hr-HR" sz="1800" dirty="0" smtClean="0">
                <a:latin typeface="Verdana" pitchFamily="34" charset="0"/>
                <a:ea typeface="Verdana" pitchFamily="34" charset="0"/>
                <a:cs typeface="Verdana" pitchFamily="34" charset="0"/>
              </a:rPr>
              <a:t>state </a:t>
            </a:r>
            <a:r>
              <a:rPr lang="hr-HR" sz="1800" dirty="0" err="1" smtClean="0">
                <a:latin typeface="Verdana" pitchFamily="34" charset="0"/>
                <a:ea typeface="Verdana" pitchFamily="34" charset="0"/>
                <a:cs typeface="Verdana" pitchFamily="34" charset="0"/>
              </a:rPr>
              <a:t>budget</a:t>
            </a:r>
            <a:r>
              <a:rPr lang="hr-HR" sz="1800" dirty="0" smtClean="0">
                <a:latin typeface="Verdana" pitchFamily="34" charset="0"/>
                <a:ea typeface="Verdana" pitchFamily="34" charset="0"/>
                <a:cs typeface="Verdana" pitchFamily="34" charset="0"/>
              </a:rPr>
              <a:t> </a:t>
            </a:r>
            <a:r>
              <a:rPr lang="en-US" sz="1800" dirty="0" smtClean="0">
                <a:latin typeface="Verdana" pitchFamily="34" charset="0"/>
                <a:ea typeface="Verdana" pitchFamily="34" charset="0"/>
                <a:cs typeface="Verdana" pitchFamily="34" charset="0"/>
              </a:rPr>
              <a:t>planning and monitoring, and payroll simulations</a:t>
            </a:r>
            <a:endParaRPr lang="hr-HR" sz="1800" dirty="0">
              <a:latin typeface="Verdana" pitchFamily="34" charset="0"/>
              <a:ea typeface="Verdana" pitchFamily="34" charset="0"/>
              <a:cs typeface="Verdana" pitchFamily="34" charset="0"/>
            </a:endParaRPr>
          </a:p>
          <a:p>
            <a:pPr lvl="1">
              <a:buFont typeface="Wingdings" pitchFamily="2" charset="2"/>
              <a:buChar char="§"/>
            </a:pPr>
            <a:r>
              <a:rPr lang="en-US" sz="1800" dirty="0" smtClean="0">
                <a:latin typeface="Verdana" pitchFamily="34" charset="0"/>
                <a:ea typeface="Verdana" pitchFamily="34" charset="0"/>
                <a:cs typeface="Verdana" pitchFamily="34" charset="0"/>
              </a:rPr>
              <a:t>centralized human resource management</a:t>
            </a:r>
            <a:endParaRPr lang="hr-HR" sz="1800" dirty="0" smtClean="0">
              <a:latin typeface="Verdana" pitchFamily="34" charset="0"/>
              <a:ea typeface="Verdana" pitchFamily="34" charset="0"/>
              <a:cs typeface="Verdana" pitchFamily="34" charset="0"/>
            </a:endParaRPr>
          </a:p>
          <a:p>
            <a:pPr marL="0" indent="0">
              <a:buNone/>
            </a:pPr>
            <a:endParaRPr lang="hr-HR" dirty="0"/>
          </a:p>
        </p:txBody>
      </p:sp>
      <p:sp>
        <p:nvSpPr>
          <p:cNvPr id="4" name="Slide Number Placeholder 3"/>
          <p:cNvSpPr>
            <a:spLocks noGrp="1"/>
          </p:cNvSpPr>
          <p:nvPr>
            <p:ph type="sldNum" sz="quarter" idx="10"/>
          </p:nvPr>
        </p:nvSpPr>
        <p:spPr/>
        <p:txBody>
          <a:bodyPr/>
          <a:lstStyle/>
          <a:p>
            <a:pPr>
              <a:defRPr/>
            </a:pPr>
            <a:fld id="{8A954024-20CD-4809-B3C6-40465F276753}" type="slidenum">
              <a:rPr lang="en-US" smtClean="0"/>
              <a:pPr>
                <a:defRPr/>
              </a:pPr>
              <a:t>14</a:t>
            </a:fld>
            <a:endParaRPr lang="en-US"/>
          </a:p>
        </p:txBody>
      </p:sp>
    </p:spTree>
    <p:extLst>
      <p:ext uri="{BB962C8B-B14F-4D97-AF65-F5344CB8AC3E}">
        <p14:creationId xmlns:p14="http://schemas.microsoft.com/office/powerpoint/2010/main" val="1108961901"/>
      </p:ext>
    </p:extLst>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648072"/>
          </a:xfrm>
        </p:spPr>
        <p:txBody>
          <a:bodyPr/>
          <a:lstStyle/>
          <a:p>
            <a:r>
              <a:rPr lang="en-US" sz="3200" b="0" dirty="0" smtClean="0">
                <a:latin typeface="Verdana" pitchFamily="34" charset="0"/>
                <a:ea typeface="Verdana" pitchFamily="34" charset="0"/>
                <a:cs typeface="Verdana" pitchFamily="34" charset="0"/>
              </a:rPr>
              <a:t>Centralized </a:t>
            </a:r>
            <a:r>
              <a:rPr lang="hr-HR" sz="3200" b="0" dirty="0" smtClean="0">
                <a:latin typeface="Verdana" pitchFamily="34" charset="0"/>
                <a:ea typeface="Verdana" pitchFamily="34" charset="0"/>
                <a:cs typeface="Verdana" pitchFamily="34" charset="0"/>
              </a:rPr>
              <a:t>P</a:t>
            </a:r>
            <a:r>
              <a:rPr lang="en-US" sz="3200" b="0" dirty="0" err="1" smtClean="0">
                <a:latin typeface="Verdana" pitchFamily="34" charset="0"/>
                <a:ea typeface="Verdana" pitchFamily="34" charset="0"/>
                <a:cs typeface="Verdana" pitchFamily="34" charset="0"/>
              </a:rPr>
              <a:t>ayroll</a:t>
            </a:r>
            <a:r>
              <a:rPr lang="en-US" sz="3200" b="0" dirty="0" smtClean="0">
                <a:latin typeface="Verdana" pitchFamily="34" charset="0"/>
                <a:ea typeface="Verdana" pitchFamily="34" charset="0"/>
                <a:cs typeface="Verdana" pitchFamily="34" charset="0"/>
              </a:rPr>
              <a:t> </a:t>
            </a:r>
            <a:r>
              <a:rPr lang="hr-HR" sz="3200" b="0" dirty="0" err="1" smtClean="0">
                <a:latin typeface="Verdana" pitchFamily="34" charset="0"/>
                <a:ea typeface="Verdana" pitchFamily="34" charset="0"/>
                <a:cs typeface="Verdana" pitchFamily="34" charset="0"/>
              </a:rPr>
              <a:t>Accounting</a:t>
            </a:r>
            <a:r>
              <a:rPr lang="hr-HR" sz="3200" b="0" dirty="0" smtClean="0">
                <a:latin typeface="Verdana" pitchFamily="34" charset="0"/>
                <a:ea typeface="Verdana" pitchFamily="34" charset="0"/>
                <a:cs typeface="Verdana" pitchFamily="34" charset="0"/>
              </a:rPr>
              <a:t> (3)</a:t>
            </a:r>
            <a:endParaRPr lang="hr-HR" sz="3200" b="0" dirty="0">
              <a:latin typeface="Verdana" pitchFamily="34" charset="0"/>
              <a:ea typeface="Verdana" pitchFamily="34" charset="0"/>
              <a:cs typeface="Verdana" pitchFamily="34" charset="0"/>
            </a:endParaRPr>
          </a:p>
        </p:txBody>
      </p:sp>
      <p:sp>
        <p:nvSpPr>
          <p:cNvPr id="3" name="Content Placeholder 2"/>
          <p:cNvSpPr>
            <a:spLocks noGrp="1"/>
          </p:cNvSpPr>
          <p:nvPr>
            <p:ph idx="1"/>
          </p:nvPr>
        </p:nvSpPr>
        <p:spPr>
          <a:xfrm>
            <a:off x="457200" y="908721"/>
            <a:ext cx="8229600" cy="5217444"/>
          </a:xfrm>
        </p:spPr>
        <p:txBody>
          <a:bodyPr/>
          <a:lstStyle/>
          <a:p>
            <a:pPr>
              <a:buFont typeface="Wingdings" pitchFamily="2" charset="2"/>
              <a:buChar char="§"/>
            </a:pPr>
            <a:r>
              <a:rPr lang="hr-HR" sz="2000" dirty="0" smtClean="0">
                <a:latin typeface="Verdana" pitchFamily="34" charset="0"/>
                <a:ea typeface="Verdana" pitchFamily="34" charset="0"/>
                <a:cs typeface="Verdana" pitchFamily="34" charset="0"/>
              </a:rPr>
              <a:t>As </a:t>
            </a:r>
            <a:r>
              <a:rPr lang="hr-HR" sz="2000" dirty="0" err="1" smtClean="0">
                <a:latin typeface="Verdana" pitchFamily="34" charset="0"/>
                <a:ea typeface="Verdana" pitchFamily="34" charset="0"/>
                <a:cs typeface="Verdana" pitchFamily="34" charset="0"/>
              </a:rPr>
              <a:t>the</a:t>
            </a:r>
            <a:r>
              <a:rPr lang="hr-HR" sz="2000" dirty="0" smtClean="0">
                <a:latin typeface="Verdana" pitchFamily="34" charset="0"/>
                <a:ea typeface="Verdana" pitchFamily="34" charset="0"/>
                <a:cs typeface="Verdana" pitchFamily="34" charset="0"/>
              </a:rPr>
              <a:t> </a:t>
            </a:r>
            <a:r>
              <a:rPr lang="hr-HR" sz="2000" dirty="0" err="1" smtClean="0">
                <a:latin typeface="Verdana" pitchFamily="34" charset="0"/>
                <a:ea typeface="Verdana" pitchFamily="34" charset="0"/>
                <a:cs typeface="Verdana" pitchFamily="34" charset="0"/>
              </a:rPr>
              <a:t>contracting</a:t>
            </a:r>
            <a:r>
              <a:rPr lang="hr-HR" sz="2000" dirty="0" smtClean="0">
                <a:latin typeface="Verdana" pitchFamily="34" charset="0"/>
                <a:ea typeface="Verdana" pitchFamily="34" charset="0"/>
                <a:cs typeface="Verdana" pitchFamily="34" charset="0"/>
              </a:rPr>
              <a:t> </a:t>
            </a:r>
            <a:r>
              <a:rPr lang="hr-HR" sz="2000" dirty="0" err="1" smtClean="0">
                <a:latin typeface="Verdana" pitchFamily="34" charset="0"/>
                <a:ea typeface="Verdana" pitchFamily="34" charset="0"/>
                <a:cs typeface="Verdana" pitchFamily="34" charset="0"/>
              </a:rPr>
              <a:t>authority</a:t>
            </a:r>
            <a:r>
              <a:rPr lang="hr-HR" sz="2000" dirty="0" smtClean="0">
                <a:latin typeface="Verdana" pitchFamily="34" charset="0"/>
                <a:ea typeface="Verdana" pitchFamily="34" charset="0"/>
                <a:cs typeface="Verdana" pitchFamily="34" charset="0"/>
              </a:rPr>
              <a:t>, t</a:t>
            </a:r>
            <a:r>
              <a:rPr lang="en-US" sz="2000" dirty="0" smtClean="0">
                <a:latin typeface="Verdana" pitchFamily="34" charset="0"/>
                <a:ea typeface="Verdana" pitchFamily="34" charset="0"/>
                <a:cs typeface="Verdana" pitchFamily="34" charset="0"/>
              </a:rPr>
              <a:t>he Croatian Government receives the entire system </a:t>
            </a:r>
            <a:r>
              <a:rPr lang="hr-HR" sz="2000" dirty="0" smtClean="0">
                <a:latin typeface="Verdana" pitchFamily="34" charset="0"/>
                <a:ea typeface="Verdana" pitchFamily="34" charset="0"/>
                <a:cs typeface="Verdana" pitchFamily="34" charset="0"/>
              </a:rPr>
              <a:t>w</a:t>
            </a:r>
            <a:r>
              <a:rPr lang="en-US" sz="2000" dirty="0" err="1" smtClean="0">
                <a:latin typeface="Verdana" pitchFamily="34" charset="0"/>
                <a:ea typeface="Verdana" pitchFamily="34" charset="0"/>
                <a:cs typeface="Verdana" pitchFamily="34" charset="0"/>
              </a:rPr>
              <a:t>hich</a:t>
            </a:r>
            <a:r>
              <a:rPr lang="en-US" sz="2000" dirty="0" smtClean="0">
                <a:latin typeface="Verdana" pitchFamily="34" charset="0"/>
                <a:ea typeface="Verdana" pitchFamily="34" charset="0"/>
                <a:cs typeface="Verdana" pitchFamily="34" charset="0"/>
              </a:rPr>
              <a:t> </a:t>
            </a:r>
            <a:r>
              <a:rPr lang="hr-HR" sz="2000" dirty="0" err="1" smtClean="0">
                <a:latin typeface="Verdana" pitchFamily="34" charset="0"/>
                <a:ea typeface="Verdana" pitchFamily="34" charset="0"/>
                <a:cs typeface="Verdana" pitchFamily="34" charset="0"/>
              </a:rPr>
              <a:t>enables</a:t>
            </a:r>
            <a:r>
              <a:rPr lang="hr-HR" sz="2000" dirty="0" smtClean="0">
                <a:latin typeface="Verdana" pitchFamily="34" charset="0"/>
                <a:ea typeface="Verdana" pitchFamily="34" charset="0"/>
                <a:cs typeface="Verdana" pitchFamily="34" charset="0"/>
              </a:rPr>
              <a:t> </a:t>
            </a:r>
            <a:r>
              <a:rPr lang="en-US" sz="2000" dirty="0" smtClean="0">
                <a:latin typeface="Verdana" pitchFamily="34" charset="0"/>
                <a:ea typeface="Verdana" pitchFamily="34" charset="0"/>
                <a:cs typeface="Verdana" pitchFamily="34" charset="0"/>
              </a:rPr>
              <a:t>it </a:t>
            </a:r>
            <a:r>
              <a:rPr lang="hr-HR" sz="2000" dirty="0" smtClean="0">
                <a:latin typeface="Verdana" pitchFamily="34" charset="0"/>
                <a:ea typeface="Verdana" pitchFamily="34" charset="0"/>
                <a:cs typeface="Verdana" pitchFamily="34" charset="0"/>
              </a:rPr>
              <a:t>to</a:t>
            </a:r>
            <a:r>
              <a:rPr lang="en-US" sz="2000" dirty="0" smtClean="0">
                <a:latin typeface="Verdana" pitchFamily="34" charset="0"/>
                <a:ea typeface="Verdana" pitchFamily="34" charset="0"/>
                <a:cs typeface="Verdana" pitchFamily="34" charset="0"/>
              </a:rPr>
              <a:t> monitor expenditures for public sector employees </a:t>
            </a:r>
            <a:r>
              <a:rPr lang="hr-HR" sz="2000" dirty="0" err="1" smtClean="0">
                <a:latin typeface="Verdana" pitchFamily="34" charset="0"/>
                <a:ea typeface="Verdana" pitchFamily="34" charset="0"/>
                <a:cs typeface="Verdana" pitchFamily="34" charset="0"/>
              </a:rPr>
              <a:t>provided</a:t>
            </a:r>
            <a:r>
              <a:rPr lang="hr-HR" sz="2000" dirty="0" smtClean="0">
                <a:latin typeface="Verdana" pitchFamily="34" charset="0"/>
                <a:ea typeface="Verdana" pitchFamily="34" charset="0"/>
                <a:cs typeface="Verdana" pitchFamily="34" charset="0"/>
              </a:rPr>
              <a:t> </a:t>
            </a:r>
            <a:r>
              <a:rPr lang="hr-HR" sz="2000" dirty="0" err="1" smtClean="0">
                <a:latin typeface="Verdana" pitchFamily="34" charset="0"/>
                <a:ea typeface="Verdana" pitchFamily="34" charset="0"/>
                <a:cs typeface="Verdana" pitchFamily="34" charset="0"/>
              </a:rPr>
              <a:t>from</a:t>
            </a:r>
            <a:r>
              <a:rPr lang="en-US" sz="2000" dirty="0" smtClean="0">
                <a:latin typeface="Verdana" pitchFamily="34" charset="0"/>
                <a:ea typeface="Verdana" pitchFamily="34" charset="0"/>
                <a:cs typeface="Verdana" pitchFamily="34" charset="0"/>
              </a:rPr>
              <a:t> the state budget</a:t>
            </a:r>
            <a:endParaRPr lang="hr-HR" sz="2000" dirty="0" smtClean="0">
              <a:latin typeface="Verdana" pitchFamily="34" charset="0"/>
              <a:ea typeface="Verdana" pitchFamily="34" charset="0"/>
              <a:cs typeface="Verdana" pitchFamily="34" charset="0"/>
            </a:endParaRPr>
          </a:p>
          <a:p>
            <a:pPr>
              <a:buFont typeface="Wingdings" pitchFamily="2" charset="2"/>
              <a:buChar char="§"/>
            </a:pPr>
            <a:r>
              <a:rPr lang="en-US" sz="2000" dirty="0" smtClean="0">
                <a:latin typeface="Verdana" pitchFamily="34" charset="0"/>
                <a:ea typeface="Verdana" pitchFamily="34" charset="0"/>
                <a:cs typeface="Verdana" pitchFamily="34" charset="0"/>
              </a:rPr>
              <a:t>The system ensures different types of reports and payroll simulation possibilities under different circumstances, all of which provides the basis for clear and transparent employee expenditure management</a:t>
            </a:r>
            <a:endParaRPr lang="hr-HR" sz="2000" dirty="0" smtClean="0">
              <a:latin typeface="Verdana" pitchFamily="34" charset="0"/>
              <a:ea typeface="Verdana" pitchFamily="34" charset="0"/>
              <a:cs typeface="Verdana" pitchFamily="34" charset="0"/>
            </a:endParaRPr>
          </a:p>
          <a:p>
            <a:pPr>
              <a:buFont typeface="Wingdings" pitchFamily="2" charset="2"/>
              <a:buChar char="§"/>
            </a:pPr>
            <a:r>
              <a:rPr lang="en-US" sz="2000" dirty="0" smtClean="0">
                <a:latin typeface="Verdana" pitchFamily="34" charset="0"/>
                <a:ea typeface="Verdana" pitchFamily="34" charset="0"/>
                <a:cs typeface="Verdana" pitchFamily="34" charset="0"/>
              </a:rPr>
              <a:t>Apart from expenditure management, the Government has access to complete personnel records of employees in the public sector</a:t>
            </a:r>
            <a:endParaRPr lang="hr-HR" sz="2000" dirty="0" smtClean="0">
              <a:latin typeface="Verdana" pitchFamily="34" charset="0"/>
              <a:ea typeface="Verdana" pitchFamily="34" charset="0"/>
              <a:cs typeface="Verdana" pitchFamily="34" charset="0"/>
            </a:endParaRPr>
          </a:p>
          <a:p>
            <a:pPr>
              <a:buFont typeface="Wingdings" pitchFamily="2" charset="2"/>
              <a:buChar char="§"/>
            </a:pPr>
            <a:r>
              <a:rPr lang="en-US" sz="2000" dirty="0" smtClean="0">
                <a:latin typeface="Verdana" pitchFamily="34" charset="0"/>
                <a:ea typeface="Verdana" pitchFamily="34" charset="0"/>
                <a:cs typeface="Verdana" pitchFamily="34" charset="0"/>
              </a:rPr>
              <a:t>The first users were the Ministry of Finance and Ministry of Public Administration (pilot institutions), who as establishment coordinators take part in defining the standards and business rules of CP</a:t>
            </a:r>
            <a:r>
              <a:rPr lang="hr-HR" sz="2000" dirty="0" smtClean="0">
                <a:latin typeface="Verdana" pitchFamily="34" charset="0"/>
                <a:ea typeface="Verdana" pitchFamily="34" charset="0"/>
                <a:cs typeface="Verdana" pitchFamily="34" charset="0"/>
              </a:rPr>
              <a:t>A</a:t>
            </a:r>
            <a:endParaRPr lang="en-US" sz="2000" dirty="0" smtClean="0">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0"/>
          </p:nvPr>
        </p:nvSpPr>
        <p:spPr/>
        <p:txBody>
          <a:bodyPr/>
          <a:lstStyle/>
          <a:p>
            <a:pPr>
              <a:defRPr/>
            </a:pPr>
            <a:fld id="{8A954024-20CD-4809-B3C6-40465F276753}" type="slidenum">
              <a:rPr lang="en-US" smtClean="0"/>
              <a:pPr>
                <a:defRPr/>
              </a:pPr>
              <a:t>15</a:t>
            </a:fld>
            <a:endParaRPr lang="en-US"/>
          </a:p>
        </p:txBody>
      </p:sp>
    </p:spTree>
    <p:extLst>
      <p:ext uri="{BB962C8B-B14F-4D97-AF65-F5344CB8AC3E}">
        <p14:creationId xmlns:p14="http://schemas.microsoft.com/office/powerpoint/2010/main" val="4030763124"/>
      </p:ext>
    </p:extLst>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1"/>
          <p:cNvSpPr txBox="1">
            <a:spLocks noChangeArrowheads="1"/>
          </p:cNvSpPr>
          <p:nvPr/>
        </p:nvSpPr>
        <p:spPr bwMode="auto">
          <a:xfrm>
            <a:off x="250825" y="116632"/>
            <a:ext cx="8569325" cy="5760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12A58"/>
                </a:solidFill>
                <a:latin typeface="Arial" pitchFamily="34" charset="0"/>
                <a:cs typeface="Arial"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12A58"/>
                </a:solidFill>
                <a:latin typeface="Arial" pitchFamily="34" charset="0"/>
                <a:ea typeface="ＭＳ Ｐゴシック" pitchFamily="34" charset="-128"/>
                <a:cs typeface="Arial"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12A58"/>
                </a:solidFill>
                <a:latin typeface="Arial" pitchFamily="34" charset="0"/>
                <a:ea typeface="ＭＳ Ｐゴシック" pitchFamily="34" charset="-128"/>
                <a:cs typeface="Arial"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12A58"/>
                </a:solidFill>
                <a:latin typeface="Arial" pitchFamily="34" charset="0"/>
                <a:ea typeface="ＭＳ Ｐゴシック" pitchFamily="34" charset="-128"/>
                <a:cs typeface="Arial"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12A58"/>
                </a:solidFill>
                <a:latin typeface="Arial" pitchFamily="34" charset="0"/>
                <a:ea typeface="ＭＳ Ｐゴシック" pitchFamily="34" charset="-128"/>
                <a:cs typeface="Arial" pitchFamily="34" charset="0"/>
              </a:defRPr>
            </a:lvl5pPr>
            <a:lvl6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12A58"/>
                </a:solidFill>
                <a:latin typeface="Arial" pitchFamily="34" charset="0"/>
                <a:ea typeface="ＭＳ Ｐゴシック" pitchFamily="34" charset="-128"/>
                <a:cs typeface="Arial" pitchFamily="34" charset="0"/>
              </a:defRPr>
            </a:lvl6pPr>
            <a:lvl7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12A58"/>
                </a:solidFill>
                <a:latin typeface="Arial" pitchFamily="34" charset="0"/>
                <a:ea typeface="ＭＳ Ｐゴシック" pitchFamily="34" charset="-128"/>
                <a:cs typeface="Arial" pitchFamily="34" charset="0"/>
              </a:defRPr>
            </a:lvl7pPr>
            <a:lvl8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12A58"/>
                </a:solidFill>
                <a:latin typeface="Arial" pitchFamily="34" charset="0"/>
                <a:ea typeface="ＭＳ Ｐゴシック" pitchFamily="34" charset="-128"/>
                <a:cs typeface="Arial" pitchFamily="34" charset="0"/>
              </a:defRPr>
            </a:lvl8pPr>
            <a:lvl9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12A58"/>
                </a:solidFill>
                <a:latin typeface="Arial" pitchFamily="34" charset="0"/>
                <a:ea typeface="ＭＳ Ｐゴシック" pitchFamily="34" charset="-128"/>
                <a:cs typeface="Arial" pitchFamily="34" charset="0"/>
              </a:defRPr>
            </a:lvl9pPr>
          </a:lstStyle>
          <a:p>
            <a:r>
              <a:rPr lang="en-US" sz="3200" dirty="0" smtClean="0">
                <a:latin typeface="Verdana" pitchFamily="34" charset="0"/>
                <a:ea typeface="Verdana" pitchFamily="34" charset="0"/>
                <a:cs typeface="Verdana" pitchFamily="34" charset="0"/>
              </a:rPr>
              <a:t>Centralized </a:t>
            </a:r>
            <a:r>
              <a:rPr lang="hr-HR" sz="3200" dirty="0" smtClean="0">
                <a:latin typeface="Verdana" pitchFamily="34" charset="0"/>
                <a:ea typeface="Verdana" pitchFamily="34" charset="0"/>
                <a:cs typeface="Verdana" pitchFamily="34" charset="0"/>
              </a:rPr>
              <a:t>P</a:t>
            </a:r>
            <a:r>
              <a:rPr lang="en-US" sz="3200" dirty="0" err="1" smtClean="0">
                <a:latin typeface="Verdana" pitchFamily="34" charset="0"/>
                <a:ea typeface="Verdana" pitchFamily="34" charset="0"/>
                <a:cs typeface="Verdana" pitchFamily="34" charset="0"/>
              </a:rPr>
              <a:t>ayroll</a:t>
            </a:r>
            <a:r>
              <a:rPr lang="hr-HR" sz="3200" dirty="0" smtClean="0">
                <a:latin typeface="Verdana" pitchFamily="34" charset="0"/>
                <a:ea typeface="Verdana" pitchFamily="34" charset="0"/>
                <a:cs typeface="Verdana" pitchFamily="34" charset="0"/>
              </a:rPr>
              <a:t> </a:t>
            </a:r>
            <a:r>
              <a:rPr lang="hr-HR" sz="3200" dirty="0" err="1" smtClean="0">
                <a:latin typeface="Verdana" pitchFamily="34" charset="0"/>
                <a:ea typeface="Verdana" pitchFamily="34" charset="0"/>
                <a:cs typeface="Verdana" pitchFamily="34" charset="0"/>
              </a:rPr>
              <a:t>Accounting</a:t>
            </a:r>
            <a:r>
              <a:rPr lang="en-US" sz="3200" dirty="0" smtClean="0">
                <a:latin typeface="Verdana" pitchFamily="34" charset="0"/>
                <a:ea typeface="Verdana" pitchFamily="34" charset="0"/>
                <a:cs typeface="Verdana" pitchFamily="34" charset="0"/>
              </a:rPr>
              <a:t> - results</a:t>
            </a:r>
            <a:endParaRPr lang="hr-HR" altLang="sr-Latn-RS" sz="3200" dirty="0">
              <a:latin typeface="Verdana" pitchFamily="34" charset="0"/>
              <a:ea typeface="Verdana" pitchFamily="34" charset="0"/>
              <a:cs typeface="Verdana" pitchFamily="34" charset="0"/>
            </a:endParaRPr>
          </a:p>
        </p:txBody>
      </p:sp>
      <p:sp>
        <p:nvSpPr>
          <p:cNvPr id="2" name="Text Box 2"/>
          <p:cNvSpPr txBox="1">
            <a:spLocks noChangeArrowheads="1"/>
          </p:cNvSpPr>
          <p:nvPr/>
        </p:nvSpPr>
        <p:spPr bwMode="auto">
          <a:xfrm>
            <a:off x="209550" y="836712"/>
            <a:ext cx="8610600" cy="5544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34963" indent="-328613">
              <a:tabLst>
                <a:tab pos="334963" algn="l"/>
                <a:tab pos="782638" algn="l"/>
                <a:tab pos="1231900" algn="l"/>
                <a:tab pos="1681163" algn="l"/>
                <a:tab pos="2130425" algn="l"/>
                <a:tab pos="2579688" algn="l"/>
                <a:tab pos="3028950" algn="l"/>
                <a:tab pos="3478213" algn="l"/>
                <a:tab pos="3927475" algn="l"/>
                <a:tab pos="4376738" algn="l"/>
                <a:tab pos="4826000" algn="l"/>
                <a:tab pos="5275263" algn="l"/>
                <a:tab pos="5724525" algn="l"/>
                <a:tab pos="6173788" algn="l"/>
                <a:tab pos="6623050" algn="l"/>
                <a:tab pos="7072313" algn="l"/>
                <a:tab pos="7521575" algn="l"/>
                <a:tab pos="7970838" algn="l"/>
                <a:tab pos="8420100" algn="l"/>
                <a:tab pos="8869363" algn="l"/>
                <a:tab pos="9318625" algn="l"/>
              </a:tabLst>
              <a:defRPr sz="2000">
                <a:solidFill>
                  <a:srgbClr val="000000"/>
                </a:solidFill>
                <a:latin typeface="Arial" charset="0"/>
                <a:ea typeface="ＭＳ Ｐゴシック" pitchFamily="-48" charset="-128"/>
              </a:defRPr>
            </a:lvl1pPr>
            <a:lvl2pPr>
              <a:tabLst>
                <a:tab pos="334963" algn="l"/>
                <a:tab pos="782638" algn="l"/>
                <a:tab pos="1231900" algn="l"/>
                <a:tab pos="1681163" algn="l"/>
                <a:tab pos="2130425" algn="l"/>
                <a:tab pos="2579688" algn="l"/>
                <a:tab pos="3028950" algn="l"/>
                <a:tab pos="3478213" algn="l"/>
                <a:tab pos="3927475" algn="l"/>
                <a:tab pos="4376738" algn="l"/>
                <a:tab pos="4826000" algn="l"/>
                <a:tab pos="5275263" algn="l"/>
                <a:tab pos="5724525" algn="l"/>
                <a:tab pos="6173788" algn="l"/>
                <a:tab pos="6623050" algn="l"/>
                <a:tab pos="7072313" algn="l"/>
                <a:tab pos="7521575" algn="l"/>
                <a:tab pos="7970838" algn="l"/>
                <a:tab pos="8420100" algn="l"/>
                <a:tab pos="8869363" algn="l"/>
                <a:tab pos="9318625" algn="l"/>
              </a:tabLst>
              <a:defRPr sz="2000">
                <a:solidFill>
                  <a:srgbClr val="000000"/>
                </a:solidFill>
                <a:latin typeface="Arial" charset="0"/>
                <a:ea typeface="ＭＳ Ｐゴシック" pitchFamily="-48" charset="-128"/>
              </a:defRPr>
            </a:lvl2pPr>
            <a:lvl3pPr>
              <a:tabLst>
                <a:tab pos="334963" algn="l"/>
                <a:tab pos="782638" algn="l"/>
                <a:tab pos="1231900" algn="l"/>
                <a:tab pos="1681163" algn="l"/>
                <a:tab pos="2130425" algn="l"/>
                <a:tab pos="2579688" algn="l"/>
                <a:tab pos="3028950" algn="l"/>
                <a:tab pos="3478213" algn="l"/>
                <a:tab pos="3927475" algn="l"/>
                <a:tab pos="4376738" algn="l"/>
                <a:tab pos="4826000" algn="l"/>
                <a:tab pos="5275263" algn="l"/>
                <a:tab pos="5724525" algn="l"/>
                <a:tab pos="6173788" algn="l"/>
                <a:tab pos="6623050" algn="l"/>
                <a:tab pos="7072313" algn="l"/>
                <a:tab pos="7521575" algn="l"/>
                <a:tab pos="7970838" algn="l"/>
                <a:tab pos="8420100" algn="l"/>
                <a:tab pos="8869363" algn="l"/>
                <a:tab pos="9318625" algn="l"/>
              </a:tabLst>
              <a:defRPr sz="2000">
                <a:solidFill>
                  <a:srgbClr val="000000"/>
                </a:solidFill>
                <a:latin typeface="Arial" charset="0"/>
                <a:ea typeface="ＭＳ Ｐゴシック" pitchFamily="-48" charset="-128"/>
              </a:defRPr>
            </a:lvl3pPr>
            <a:lvl4pPr>
              <a:tabLst>
                <a:tab pos="334963" algn="l"/>
                <a:tab pos="782638" algn="l"/>
                <a:tab pos="1231900" algn="l"/>
                <a:tab pos="1681163" algn="l"/>
                <a:tab pos="2130425" algn="l"/>
                <a:tab pos="2579688" algn="l"/>
                <a:tab pos="3028950" algn="l"/>
                <a:tab pos="3478213" algn="l"/>
                <a:tab pos="3927475" algn="l"/>
                <a:tab pos="4376738" algn="l"/>
                <a:tab pos="4826000" algn="l"/>
                <a:tab pos="5275263" algn="l"/>
                <a:tab pos="5724525" algn="l"/>
                <a:tab pos="6173788" algn="l"/>
                <a:tab pos="6623050" algn="l"/>
                <a:tab pos="7072313" algn="l"/>
                <a:tab pos="7521575" algn="l"/>
                <a:tab pos="7970838" algn="l"/>
                <a:tab pos="8420100" algn="l"/>
                <a:tab pos="8869363" algn="l"/>
                <a:tab pos="9318625" algn="l"/>
              </a:tabLst>
              <a:defRPr sz="2000">
                <a:solidFill>
                  <a:srgbClr val="000000"/>
                </a:solidFill>
                <a:latin typeface="Arial" charset="0"/>
                <a:ea typeface="ＭＳ Ｐゴシック" pitchFamily="-48" charset="-128"/>
              </a:defRPr>
            </a:lvl4pPr>
            <a:lvl5pPr>
              <a:tabLst>
                <a:tab pos="334963" algn="l"/>
                <a:tab pos="782638" algn="l"/>
                <a:tab pos="1231900" algn="l"/>
                <a:tab pos="1681163" algn="l"/>
                <a:tab pos="2130425" algn="l"/>
                <a:tab pos="2579688" algn="l"/>
                <a:tab pos="3028950" algn="l"/>
                <a:tab pos="3478213" algn="l"/>
                <a:tab pos="3927475" algn="l"/>
                <a:tab pos="4376738" algn="l"/>
                <a:tab pos="4826000" algn="l"/>
                <a:tab pos="5275263" algn="l"/>
                <a:tab pos="5724525" algn="l"/>
                <a:tab pos="6173788" algn="l"/>
                <a:tab pos="6623050" algn="l"/>
                <a:tab pos="7072313" algn="l"/>
                <a:tab pos="7521575" algn="l"/>
                <a:tab pos="7970838" algn="l"/>
                <a:tab pos="8420100" algn="l"/>
                <a:tab pos="8869363" algn="l"/>
                <a:tab pos="9318625" algn="l"/>
              </a:tabLst>
              <a:defRPr sz="2000">
                <a:solidFill>
                  <a:srgbClr val="000000"/>
                </a:solidFill>
                <a:latin typeface="Arial" charset="0"/>
                <a:ea typeface="ＭＳ Ｐゴシック" pitchFamily="-48" charset="-128"/>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334963" algn="l"/>
                <a:tab pos="782638" algn="l"/>
                <a:tab pos="1231900" algn="l"/>
                <a:tab pos="1681163" algn="l"/>
                <a:tab pos="2130425" algn="l"/>
                <a:tab pos="2579688" algn="l"/>
                <a:tab pos="3028950" algn="l"/>
                <a:tab pos="3478213" algn="l"/>
                <a:tab pos="3927475" algn="l"/>
                <a:tab pos="4376738" algn="l"/>
                <a:tab pos="4826000" algn="l"/>
                <a:tab pos="5275263" algn="l"/>
                <a:tab pos="5724525" algn="l"/>
                <a:tab pos="6173788" algn="l"/>
                <a:tab pos="6623050" algn="l"/>
                <a:tab pos="7072313" algn="l"/>
                <a:tab pos="7521575" algn="l"/>
                <a:tab pos="7970838" algn="l"/>
                <a:tab pos="8420100" algn="l"/>
                <a:tab pos="8869363" algn="l"/>
                <a:tab pos="9318625" algn="l"/>
              </a:tabLst>
              <a:defRPr sz="2000">
                <a:solidFill>
                  <a:srgbClr val="000000"/>
                </a:solidFill>
                <a:latin typeface="Arial" charset="0"/>
                <a:ea typeface="ＭＳ Ｐゴシック" pitchFamily="-48" charset="-128"/>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334963" algn="l"/>
                <a:tab pos="782638" algn="l"/>
                <a:tab pos="1231900" algn="l"/>
                <a:tab pos="1681163" algn="l"/>
                <a:tab pos="2130425" algn="l"/>
                <a:tab pos="2579688" algn="l"/>
                <a:tab pos="3028950" algn="l"/>
                <a:tab pos="3478213" algn="l"/>
                <a:tab pos="3927475" algn="l"/>
                <a:tab pos="4376738" algn="l"/>
                <a:tab pos="4826000" algn="l"/>
                <a:tab pos="5275263" algn="l"/>
                <a:tab pos="5724525" algn="l"/>
                <a:tab pos="6173788" algn="l"/>
                <a:tab pos="6623050" algn="l"/>
                <a:tab pos="7072313" algn="l"/>
                <a:tab pos="7521575" algn="l"/>
                <a:tab pos="7970838" algn="l"/>
                <a:tab pos="8420100" algn="l"/>
                <a:tab pos="8869363" algn="l"/>
                <a:tab pos="9318625" algn="l"/>
              </a:tabLst>
              <a:defRPr sz="2000">
                <a:solidFill>
                  <a:srgbClr val="000000"/>
                </a:solidFill>
                <a:latin typeface="Arial" charset="0"/>
                <a:ea typeface="ＭＳ Ｐゴシック" pitchFamily="-48" charset="-128"/>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334963" algn="l"/>
                <a:tab pos="782638" algn="l"/>
                <a:tab pos="1231900" algn="l"/>
                <a:tab pos="1681163" algn="l"/>
                <a:tab pos="2130425" algn="l"/>
                <a:tab pos="2579688" algn="l"/>
                <a:tab pos="3028950" algn="l"/>
                <a:tab pos="3478213" algn="l"/>
                <a:tab pos="3927475" algn="l"/>
                <a:tab pos="4376738" algn="l"/>
                <a:tab pos="4826000" algn="l"/>
                <a:tab pos="5275263" algn="l"/>
                <a:tab pos="5724525" algn="l"/>
                <a:tab pos="6173788" algn="l"/>
                <a:tab pos="6623050" algn="l"/>
                <a:tab pos="7072313" algn="l"/>
                <a:tab pos="7521575" algn="l"/>
                <a:tab pos="7970838" algn="l"/>
                <a:tab pos="8420100" algn="l"/>
                <a:tab pos="8869363" algn="l"/>
                <a:tab pos="9318625" algn="l"/>
              </a:tabLst>
              <a:defRPr sz="2000">
                <a:solidFill>
                  <a:srgbClr val="000000"/>
                </a:solidFill>
                <a:latin typeface="Arial" charset="0"/>
                <a:ea typeface="ＭＳ Ｐゴシック" pitchFamily="-48" charset="-128"/>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334963" algn="l"/>
                <a:tab pos="782638" algn="l"/>
                <a:tab pos="1231900" algn="l"/>
                <a:tab pos="1681163" algn="l"/>
                <a:tab pos="2130425" algn="l"/>
                <a:tab pos="2579688" algn="l"/>
                <a:tab pos="3028950" algn="l"/>
                <a:tab pos="3478213" algn="l"/>
                <a:tab pos="3927475" algn="l"/>
                <a:tab pos="4376738" algn="l"/>
                <a:tab pos="4826000" algn="l"/>
                <a:tab pos="5275263" algn="l"/>
                <a:tab pos="5724525" algn="l"/>
                <a:tab pos="6173788" algn="l"/>
                <a:tab pos="6623050" algn="l"/>
                <a:tab pos="7072313" algn="l"/>
                <a:tab pos="7521575" algn="l"/>
                <a:tab pos="7970838" algn="l"/>
                <a:tab pos="8420100" algn="l"/>
                <a:tab pos="8869363" algn="l"/>
                <a:tab pos="9318625" algn="l"/>
              </a:tabLst>
              <a:defRPr sz="2000">
                <a:solidFill>
                  <a:srgbClr val="000000"/>
                </a:solidFill>
                <a:latin typeface="Arial" charset="0"/>
                <a:ea typeface="ＭＳ Ｐゴシック" pitchFamily="-48" charset="-128"/>
              </a:defRPr>
            </a:lvl9pPr>
          </a:lstStyle>
          <a:p>
            <a:pPr marL="349250" indent="-342900">
              <a:spcBef>
                <a:spcPts val="500"/>
              </a:spcBef>
              <a:buClr>
                <a:srgbClr val="012A58"/>
              </a:buClr>
              <a:buFont typeface="Wingdings" pitchFamily="2" charset="2"/>
              <a:buChar char="§"/>
              <a:defRPr/>
            </a:pPr>
            <a:r>
              <a:rPr lang="en-US" sz="1800" dirty="0" smtClean="0">
                <a:solidFill>
                  <a:srgbClr val="012A58"/>
                </a:solidFill>
                <a:latin typeface="Verdana" pitchFamily="34" charset="0"/>
                <a:ea typeface="Verdana" pitchFamily="34" charset="0"/>
                <a:cs typeface="Verdana" pitchFamily="34" charset="0"/>
              </a:rPr>
              <a:t>The </a:t>
            </a:r>
            <a:r>
              <a:rPr lang="en-US" sz="1800" dirty="0" smtClean="0">
                <a:solidFill>
                  <a:srgbClr val="012A58"/>
                </a:solidFill>
                <a:latin typeface="Verdana" pitchFamily="34" charset="0"/>
                <a:ea typeface="Verdana" pitchFamily="34" charset="0"/>
                <a:cs typeface="Verdana" pitchFamily="34" charset="0"/>
              </a:rPr>
              <a:t>first salary payment through CP</a:t>
            </a:r>
            <a:r>
              <a:rPr lang="hr-HR" sz="1800" dirty="0" smtClean="0">
                <a:solidFill>
                  <a:srgbClr val="012A58"/>
                </a:solidFill>
                <a:latin typeface="Verdana" pitchFamily="34" charset="0"/>
                <a:ea typeface="Verdana" pitchFamily="34" charset="0"/>
                <a:cs typeface="Verdana" pitchFamily="34" charset="0"/>
              </a:rPr>
              <a:t>A</a:t>
            </a:r>
            <a:r>
              <a:rPr lang="en-US" sz="1800" dirty="0" smtClean="0">
                <a:solidFill>
                  <a:srgbClr val="012A58"/>
                </a:solidFill>
                <a:latin typeface="Verdana" pitchFamily="34" charset="0"/>
                <a:ea typeface="Verdana" pitchFamily="34" charset="0"/>
                <a:cs typeface="Verdana" pitchFamily="34" charset="0"/>
              </a:rPr>
              <a:t> was </a:t>
            </a:r>
            <a:r>
              <a:rPr lang="hr-HR" sz="1800" dirty="0" err="1" smtClean="0">
                <a:solidFill>
                  <a:srgbClr val="012A58"/>
                </a:solidFill>
                <a:latin typeface="Verdana" pitchFamily="34" charset="0"/>
                <a:ea typeface="Verdana" pitchFamily="34" charset="0"/>
                <a:cs typeface="Verdana" pitchFamily="34" charset="0"/>
              </a:rPr>
              <a:t>conducted</a:t>
            </a:r>
            <a:r>
              <a:rPr lang="hr-HR" sz="1800" dirty="0" smtClean="0">
                <a:solidFill>
                  <a:srgbClr val="012A58"/>
                </a:solidFill>
                <a:latin typeface="Verdana" pitchFamily="34" charset="0"/>
                <a:ea typeface="Verdana" pitchFamily="34" charset="0"/>
                <a:cs typeface="Verdana" pitchFamily="34" charset="0"/>
              </a:rPr>
              <a:t> </a:t>
            </a:r>
            <a:r>
              <a:rPr lang="en-US" sz="1800" dirty="0" smtClean="0">
                <a:solidFill>
                  <a:srgbClr val="012A58"/>
                </a:solidFill>
                <a:latin typeface="Verdana" pitchFamily="34" charset="0"/>
                <a:ea typeface="Verdana" pitchFamily="34" charset="0"/>
                <a:cs typeface="Verdana" pitchFamily="34" charset="0"/>
              </a:rPr>
              <a:t>in February 2013, followed by the organized entry of institutions across departments</a:t>
            </a:r>
          </a:p>
          <a:p>
            <a:pPr marL="349250" indent="-342900">
              <a:spcBef>
                <a:spcPts val="500"/>
              </a:spcBef>
              <a:buClr>
                <a:srgbClr val="012A58"/>
              </a:buClr>
              <a:buFont typeface="Wingdings" pitchFamily="2" charset="2"/>
              <a:buChar char="§"/>
              <a:defRPr/>
            </a:pPr>
            <a:r>
              <a:rPr lang="en-US" sz="1800" dirty="0" smtClean="0">
                <a:solidFill>
                  <a:srgbClr val="012A58"/>
                </a:solidFill>
                <a:latin typeface="Verdana" pitchFamily="34" charset="0"/>
                <a:ea typeface="Verdana" pitchFamily="34" charset="0"/>
                <a:cs typeface="Verdana" pitchFamily="34" charset="0"/>
              </a:rPr>
              <a:t>By the end of 2013, 473 institutions used CP</a:t>
            </a:r>
            <a:r>
              <a:rPr lang="hr-HR" sz="1800" dirty="0" smtClean="0">
                <a:solidFill>
                  <a:srgbClr val="012A58"/>
                </a:solidFill>
                <a:latin typeface="Verdana" pitchFamily="34" charset="0"/>
                <a:ea typeface="Verdana" pitchFamily="34" charset="0"/>
                <a:cs typeface="Verdana" pitchFamily="34" charset="0"/>
              </a:rPr>
              <a:t>A</a:t>
            </a:r>
            <a:r>
              <a:rPr lang="en-US" sz="1800" dirty="0" smtClean="0">
                <a:solidFill>
                  <a:srgbClr val="012A58"/>
                </a:solidFill>
                <a:latin typeface="Verdana" pitchFamily="34" charset="0"/>
                <a:ea typeface="Verdana" pitchFamily="34" charset="0"/>
                <a:cs typeface="Verdana" pitchFamily="34" charset="0"/>
              </a:rPr>
              <a:t> for their salaries</a:t>
            </a:r>
            <a:endParaRPr lang="hr-HR" sz="1800" dirty="0" smtClean="0">
              <a:solidFill>
                <a:srgbClr val="012A58"/>
              </a:solidFill>
              <a:latin typeface="Verdana" pitchFamily="34" charset="0"/>
              <a:ea typeface="Verdana" pitchFamily="34" charset="0"/>
              <a:cs typeface="Verdana" pitchFamily="34" charset="0"/>
            </a:endParaRPr>
          </a:p>
          <a:p>
            <a:pPr marL="349250" indent="-342900">
              <a:spcBef>
                <a:spcPts val="500"/>
              </a:spcBef>
              <a:buClr>
                <a:srgbClr val="012A58"/>
              </a:buClr>
              <a:buFont typeface="Wingdings" pitchFamily="2" charset="2"/>
              <a:buChar char="§"/>
              <a:defRPr/>
            </a:pPr>
            <a:r>
              <a:rPr lang="en-US" sz="1800" b="1" dirty="0" smtClean="0">
                <a:solidFill>
                  <a:srgbClr val="012A58"/>
                </a:solidFill>
                <a:latin typeface="Verdana" pitchFamily="34" charset="0"/>
                <a:ea typeface="Verdana" pitchFamily="34" charset="0"/>
                <a:cs typeface="Verdana" pitchFamily="34" charset="0"/>
              </a:rPr>
              <a:t>In November 2015, </a:t>
            </a:r>
            <a:r>
              <a:rPr lang="hr-HR" sz="1800" b="1" dirty="0" smtClean="0">
                <a:solidFill>
                  <a:srgbClr val="012A58"/>
                </a:solidFill>
                <a:latin typeface="Verdana" pitchFamily="34" charset="0"/>
                <a:ea typeface="Verdana" pitchFamily="34" charset="0"/>
                <a:cs typeface="Verdana" pitchFamily="34" charset="0"/>
              </a:rPr>
              <a:t>CPA is used for accounting </a:t>
            </a:r>
            <a:r>
              <a:rPr lang="en-US" sz="1800" b="1" dirty="0" smtClean="0">
                <a:solidFill>
                  <a:srgbClr val="012A58"/>
                </a:solidFill>
                <a:latin typeface="Verdana" pitchFamily="34" charset="0"/>
                <a:ea typeface="Verdana" pitchFamily="34" charset="0"/>
                <a:cs typeface="Verdana" pitchFamily="34" charset="0"/>
              </a:rPr>
              <a:t>of </a:t>
            </a:r>
            <a:r>
              <a:rPr lang="hr-HR" sz="1800" b="1" dirty="0" smtClean="0">
                <a:solidFill>
                  <a:srgbClr val="012A58"/>
                </a:solidFill>
                <a:latin typeface="Verdana" pitchFamily="34" charset="0"/>
                <a:ea typeface="Verdana" pitchFamily="34" charset="0"/>
                <a:cs typeface="Verdana" pitchFamily="34" charset="0"/>
              </a:rPr>
              <a:t>salaries </a:t>
            </a:r>
            <a:r>
              <a:rPr lang="hr-HR" sz="1800" b="1" dirty="0" smtClean="0">
                <a:solidFill>
                  <a:srgbClr val="012A58"/>
                </a:solidFill>
                <a:latin typeface="Verdana" pitchFamily="34" charset="0"/>
                <a:ea typeface="Verdana" pitchFamily="34" charset="0"/>
                <a:cs typeface="Verdana" pitchFamily="34" charset="0"/>
              </a:rPr>
              <a:t>in </a:t>
            </a:r>
            <a:r>
              <a:rPr lang="en-US" sz="1800" b="1" dirty="0" smtClean="0">
                <a:solidFill>
                  <a:srgbClr val="012A58"/>
                </a:solidFill>
                <a:latin typeface="Verdana" pitchFamily="34" charset="0"/>
                <a:ea typeface="Verdana" pitchFamily="34" charset="0"/>
                <a:cs typeface="Verdana" pitchFamily="34" charset="0"/>
              </a:rPr>
              <a:t>2,100 institutions with over 248,000 employees</a:t>
            </a:r>
            <a:endParaRPr lang="hr-HR" sz="1800" b="1" dirty="0">
              <a:solidFill>
                <a:srgbClr val="012A58"/>
              </a:solidFill>
              <a:latin typeface="Verdana" pitchFamily="34" charset="0"/>
              <a:ea typeface="Verdana" pitchFamily="34" charset="0"/>
              <a:cs typeface="Verdana" pitchFamily="34" charset="0"/>
            </a:endParaRPr>
          </a:p>
          <a:p>
            <a:pPr marL="349250" indent="-342900">
              <a:spcBef>
                <a:spcPts val="500"/>
              </a:spcBef>
              <a:buClr>
                <a:srgbClr val="012A58"/>
              </a:buClr>
              <a:buFont typeface="Wingdings" pitchFamily="2" charset="2"/>
              <a:buChar char="§"/>
              <a:defRPr/>
            </a:pPr>
            <a:r>
              <a:rPr lang="en-US" sz="1800" dirty="0" smtClean="0">
                <a:solidFill>
                  <a:srgbClr val="012A58"/>
                </a:solidFill>
                <a:latin typeface="Verdana" pitchFamily="34" charset="0"/>
                <a:ea typeface="Verdana" pitchFamily="34" charset="0"/>
                <a:cs typeface="Verdana" pitchFamily="34" charset="0"/>
              </a:rPr>
              <a:t>CP</a:t>
            </a:r>
            <a:r>
              <a:rPr lang="hr-HR" sz="1800" dirty="0" smtClean="0">
                <a:solidFill>
                  <a:srgbClr val="012A58"/>
                </a:solidFill>
                <a:latin typeface="Verdana" pitchFamily="34" charset="0"/>
                <a:ea typeface="Verdana" pitchFamily="34" charset="0"/>
                <a:cs typeface="Verdana" pitchFamily="34" charset="0"/>
              </a:rPr>
              <a:t>A</a:t>
            </a:r>
            <a:r>
              <a:rPr lang="en-US" sz="1800" dirty="0" smtClean="0">
                <a:solidFill>
                  <a:srgbClr val="012A58"/>
                </a:solidFill>
                <a:latin typeface="Verdana" pitchFamily="34" charset="0"/>
                <a:ea typeface="Verdana" pitchFamily="34" charset="0"/>
                <a:cs typeface="Verdana" pitchFamily="34" charset="0"/>
              </a:rPr>
              <a:t> is used by various different departments (government bodies, health services, education, science and higher education, the justice administration, social services, culture, environmental protection, Ministry of Defense, Ministry of the Interior, agencies and other public bodies)</a:t>
            </a:r>
            <a:endParaRPr lang="hr-HR" sz="1800" dirty="0" smtClean="0">
              <a:solidFill>
                <a:srgbClr val="012A58"/>
              </a:solidFill>
              <a:latin typeface="Verdana" pitchFamily="34" charset="0"/>
              <a:ea typeface="Verdana" pitchFamily="34" charset="0"/>
              <a:cs typeface="Verdana" pitchFamily="34" charset="0"/>
            </a:endParaRPr>
          </a:p>
          <a:p>
            <a:pPr marL="349250" indent="-342900">
              <a:spcBef>
                <a:spcPts val="500"/>
              </a:spcBef>
              <a:buClr>
                <a:srgbClr val="012A58"/>
              </a:buClr>
              <a:buFont typeface="Wingdings" pitchFamily="2" charset="2"/>
              <a:buChar char="§"/>
              <a:defRPr/>
            </a:pPr>
            <a:r>
              <a:rPr lang="en-US" sz="1800" dirty="0" smtClean="0">
                <a:solidFill>
                  <a:srgbClr val="012A58"/>
                </a:solidFill>
                <a:latin typeface="Verdana" pitchFamily="34" charset="0"/>
                <a:ea typeface="Verdana" pitchFamily="34" charset="0"/>
                <a:cs typeface="Verdana" pitchFamily="34" charset="0"/>
              </a:rPr>
              <a:t>To be applied</a:t>
            </a:r>
            <a:r>
              <a:rPr lang="hr-HR" sz="1800" dirty="0" smtClean="0">
                <a:solidFill>
                  <a:srgbClr val="012A58"/>
                </a:solidFill>
                <a:latin typeface="Verdana" pitchFamily="34" charset="0"/>
                <a:ea typeface="Verdana" pitchFamily="34" charset="0"/>
                <a:cs typeface="Verdana" pitchFamily="34" charset="0"/>
              </a:rPr>
              <a:t>: </a:t>
            </a:r>
            <a:endParaRPr lang="hr-HR" sz="1800" dirty="0">
              <a:solidFill>
                <a:srgbClr val="012A58"/>
              </a:solidFill>
              <a:latin typeface="Verdana" pitchFamily="34" charset="0"/>
              <a:ea typeface="Verdana" pitchFamily="34" charset="0"/>
              <a:cs typeface="Verdana" pitchFamily="34" charset="0"/>
            </a:endParaRPr>
          </a:p>
          <a:p>
            <a:pPr marL="922337" lvl="2" indent="-342900">
              <a:buSzPct val="45000"/>
              <a:buFont typeface="Wingdings" pitchFamily="2" charset="2"/>
              <a:buChar char="§"/>
              <a:tabLst>
                <a:tab pos="209550" algn="l"/>
                <a:tab pos="314325" algn="l"/>
                <a:tab pos="763588" algn="l"/>
                <a:tab pos="1212850" algn="l"/>
                <a:tab pos="1662113" algn="l"/>
                <a:tab pos="2111375" algn="l"/>
                <a:tab pos="2560638" algn="l"/>
                <a:tab pos="3009900" algn="l"/>
                <a:tab pos="3459163" algn="l"/>
                <a:tab pos="3908425" algn="l"/>
                <a:tab pos="4357688" algn="l"/>
                <a:tab pos="4806950" algn="l"/>
                <a:tab pos="5256213" algn="l"/>
                <a:tab pos="5705475" algn="l"/>
                <a:tab pos="6154738" algn="l"/>
                <a:tab pos="6604000" algn="l"/>
                <a:tab pos="7053263" algn="l"/>
                <a:tab pos="7502525" algn="l"/>
                <a:tab pos="7951788" algn="l"/>
                <a:tab pos="8401050" algn="l"/>
                <a:tab pos="8850313" algn="l"/>
              </a:tabLst>
              <a:defRPr/>
            </a:pPr>
            <a:r>
              <a:rPr lang="hr-HR" sz="1800" dirty="0" smtClean="0">
                <a:solidFill>
                  <a:srgbClr val="012A58"/>
                </a:solidFill>
                <a:latin typeface="Verdana" pitchFamily="34" charset="0"/>
                <a:ea typeface="Verdana" pitchFamily="34" charset="0"/>
                <a:cs typeface="Verdana" pitchFamily="34" charset="0"/>
              </a:rPr>
              <a:t>3</a:t>
            </a:r>
            <a:r>
              <a:rPr lang="en-US" sz="1800" dirty="0" smtClean="0">
                <a:solidFill>
                  <a:srgbClr val="012A58"/>
                </a:solidFill>
                <a:latin typeface="Verdana" pitchFamily="34" charset="0"/>
                <a:ea typeface="Verdana" pitchFamily="34" charset="0"/>
                <a:cs typeface="Verdana" pitchFamily="34" charset="0"/>
              </a:rPr>
              <a:t>,</a:t>
            </a:r>
            <a:r>
              <a:rPr lang="hr-HR" sz="1800" dirty="0" smtClean="0">
                <a:solidFill>
                  <a:srgbClr val="012A58"/>
                </a:solidFill>
                <a:latin typeface="Verdana" pitchFamily="34" charset="0"/>
                <a:ea typeface="Verdana" pitchFamily="34" charset="0"/>
                <a:cs typeface="Verdana" pitchFamily="34" charset="0"/>
              </a:rPr>
              <a:t>372 </a:t>
            </a:r>
            <a:r>
              <a:rPr lang="en-US" sz="1800" dirty="0" smtClean="0">
                <a:solidFill>
                  <a:srgbClr val="012A58"/>
                </a:solidFill>
                <a:latin typeface="Verdana" pitchFamily="34" charset="0"/>
                <a:ea typeface="Verdana" pitchFamily="34" charset="0"/>
                <a:cs typeface="Verdana" pitchFamily="34" charset="0"/>
              </a:rPr>
              <a:t>jobs</a:t>
            </a:r>
            <a:endParaRPr lang="hr-HR" sz="1800" dirty="0">
              <a:solidFill>
                <a:srgbClr val="012A58"/>
              </a:solidFill>
              <a:latin typeface="Verdana" pitchFamily="34" charset="0"/>
              <a:ea typeface="Verdana" pitchFamily="34" charset="0"/>
              <a:cs typeface="Verdana" pitchFamily="34" charset="0"/>
            </a:endParaRPr>
          </a:p>
          <a:p>
            <a:pPr marL="922337" lvl="2" indent="-342900">
              <a:buSzPct val="45000"/>
              <a:buFont typeface="Wingdings" pitchFamily="2" charset="2"/>
              <a:buChar char="§"/>
              <a:tabLst>
                <a:tab pos="209550" algn="l"/>
                <a:tab pos="314325" algn="l"/>
                <a:tab pos="763588" algn="l"/>
                <a:tab pos="1212850" algn="l"/>
                <a:tab pos="1662113" algn="l"/>
                <a:tab pos="2111375" algn="l"/>
                <a:tab pos="2560638" algn="l"/>
                <a:tab pos="3009900" algn="l"/>
                <a:tab pos="3459163" algn="l"/>
                <a:tab pos="3908425" algn="l"/>
                <a:tab pos="4357688" algn="l"/>
                <a:tab pos="4806950" algn="l"/>
                <a:tab pos="5256213" algn="l"/>
                <a:tab pos="5705475" algn="l"/>
                <a:tab pos="6154738" algn="l"/>
                <a:tab pos="6604000" algn="l"/>
                <a:tab pos="7053263" algn="l"/>
                <a:tab pos="7502525" algn="l"/>
                <a:tab pos="7951788" algn="l"/>
                <a:tab pos="8401050" algn="l"/>
                <a:tab pos="8850313" algn="l"/>
              </a:tabLst>
              <a:defRPr/>
            </a:pPr>
            <a:r>
              <a:rPr lang="hr-HR" sz="1800" dirty="0">
                <a:solidFill>
                  <a:srgbClr val="012A58"/>
                </a:solidFill>
                <a:latin typeface="Verdana" pitchFamily="34" charset="0"/>
                <a:ea typeface="Verdana" pitchFamily="34" charset="0"/>
                <a:cs typeface="Verdana" pitchFamily="34" charset="0"/>
              </a:rPr>
              <a:t>300 </a:t>
            </a:r>
            <a:r>
              <a:rPr lang="en-US" sz="1800" dirty="0" smtClean="0">
                <a:solidFill>
                  <a:srgbClr val="012A58"/>
                </a:solidFill>
                <a:latin typeface="Verdana" pitchFamily="34" charset="0"/>
                <a:ea typeface="Verdana" pitchFamily="34" charset="0"/>
                <a:cs typeface="Verdana" pitchFamily="34" charset="0"/>
              </a:rPr>
              <a:t>various additions</a:t>
            </a:r>
            <a:endParaRPr lang="hr-HR" sz="1800" dirty="0">
              <a:solidFill>
                <a:srgbClr val="012A58"/>
              </a:solidFill>
              <a:latin typeface="Verdana" pitchFamily="34" charset="0"/>
              <a:ea typeface="Verdana" pitchFamily="34" charset="0"/>
              <a:cs typeface="Verdana" pitchFamily="34" charset="0"/>
            </a:endParaRPr>
          </a:p>
          <a:p>
            <a:pPr marL="922337" lvl="2" indent="-342900">
              <a:buSzPct val="45000"/>
              <a:buFont typeface="Wingdings" pitchFamily="2" charset="2"/>
              <a:buChar char="§"/>
              <a:tabLst>
                <a:tab pos="209550" algn="l"/>
                <a:tab pos="314325" algn="l"/>
                <a:tab pos="763588" algn="l"/>
                <a:tab pos="1212850" algn="l"/>
                <a:tab pos="1662113" algn="l"/>
                <a:tab pos="2111375" algn="l"/>
                <a:tab pos="2560638" algn="l"/>
                <a:tab pos="3009900" algn="l"/>
                <a:tab pos="3459163" algn="l"/>
                <a:tab pos="3908425" algn="l"/>
                <a:tab pos="4357688" algn="l"/>
                <a:tab pos="4806950" algn="l"/>
                <a:tab pos="5256213" algn="l"/>
                <a:tab pos="5705475" algn="l"/>
                <a:tab pos="6154738" algn="l"/>
                <a:tab pos="6604000" algn="l"/>
                <a:tab pos="7053263" algn="l"/>
                <a:tab pos="7502525" algn="l"/>
                <a:tab pos="7951788" algn="l"/>
                <a:tab pos="8401050" algn="l"/>
                <a:tab pos="8850313" algn="l"/>
              </a:tabLst>
              <a:defRPr/>
            </a:pPr>
            <a:r>
              <a:rPr lang="en-US" sz="1800" dirty="0" smtClean="0">
                <a:solidFill>
                  <a:srgbClr val="012A58"/>
                </a:solidFill>
                <a:latin typeface="Verdana" pitchFamily="34" charset="0"/>
                <a:ea typeface="Verdana" pitchFamily="34" charset="0"/>
                <a:cs typeface="Verdana" pitchFamily="34" charset="0"/>
              </a:rPr>
              <a:t>31 implemented regulations, all collective agreements and legal acts</a:t>
            </a:r>
            <a:r>
              <a:rPr lang="hr-HR" sz="1800" dirty="0" smtClean="0">
                <a:solidFill>
                  <a:srgbClr val="012A58"/>
                </a:solidFill>
                <a:latin typeface="Verdana" pitchFamily="34" charset="0"/>
                <a:ea typeface="Verdana" pitchFamily="34" charset="0"/>
                <a:cs typeface="Verdana" pitchFamily="34" charset="0"/>
              </a:rPr>
              <a:t>…. </a:t>
            </a:r>
            <a:endParaRPr lang="hr-HR" sz="1800" dirty="0">
              <a:solidFill>
                <a:srgbClr val="012A58"/>
              </a:solidFill>
              <a:latin typeface="Verdana" pitchFamily="34" charset="0"/>
              <a:ea typeface="Verdana" pitchFamily="34" charset="0"/>
              <a:cs typeface="Verdana" pitchFamily="34" charset="0"/>
            </a:endParaRPr>
          </a:p>
          <a:p>
            <a:pPr marL="922337" lvl="2" indent="-342900">
              <a:buSzPct val="45000"/>
              <a:buFont typeface="Wingdings" pitchFamily="2" charset="2"/>
              <a:buChar char="§"/>
              <a:tabLst>
                <a:tab pos="209550" algn="l"/>
                <a:tab pos="314325" algn="l"/>
                <a:tab pos="763588" algn="l"/>
                <a:tab pos="1212850" algn="l"/>
                <a:tab pos="1662113" algn="l"/>
                <a:tab pos="2111375" algn="l"/>
                <a:tab pos="2560638" algn="l"/>
                <a:tab pos="3009900" algn="l"/>
                <a:tab pos="3459163" algn="l"/>
                <a:tab pos="3908425" algn="l"/>
                <a:tab pos="4357688" algn="l"/>
                <a:tab pos="4806950" algn="l"/>
                <a:tab pos="5256213" algn="l"/>
                <a:tab pos="5705475" algn="l"/>
                <a:tab pos="6154738" algn="l"/>
                <a:tab pos="6604000" algn="l"/>
                <a:tab pos="7053263" algn="l"/>
                <a:tab pos="7502525" algn="l"/>
                <a:tab pos="7951788" algn="l"/>
                <a:tab pos="8401050" algn="l"/>
                <a:tab pos="8850313" algn="l"/>
              </a:tabLst>
              <a:defRPr/>
            </a:pPr>
            <a:r>
              <a:rPr lang="en-US" sz="1800" dirty="0" smtClean="0">
                <a:solidFill>
                  <a:srgbClr val="012A58"/>
                </a:solidFill>
                <a:latin typeface="Verdana" pitchFamily="34" charset="0"/>
                <a:ea typeface="Verdana" pitchFamily="34" charset="0"/>
                <a:cs typeface="Verdana" pitchFamily="34" charset="0"/>
              </a:rPr>
              <a:t>numerous controls and user restrictions built in, pursuant to legal acts</a:t>
            </a:r>
            <a:endParaRPr lang="hr-HR" sz="1400" dirty="0">
              <a:solidFill>
                <a:srgbClr val="012A58"/>
              </a:solidFill>
              <a:latin typeface="Arial" panose="020B0604020202020204" pitchFamily="34" charset="0"/>
              <a:ea typeface="+mj-ea"/>
              <a:cs typeface="Arial" panose="020B0604020202020204" pitchFamily="34" charset="0"/>
            </a:endParaRPr>
          </a:p>
          <a:p>
            <a:pPr>
              <a:spcBef>
                <a:spcPts val="500"/>
              </a:spcBef>
              <a:defRPr/>
            </a:pPr>
            <a:endParaRPr lang="hr-HR" sz="1600" dirty="0" smtClean="0">
              <a:solidFill>
                <a:srgbClr val="012A58"/>
              </a:solidFill>
              <a:cs typeface="Arial" charset="0"/>
            </a:endParaRPr>
          </a:p>
          <a:p>
            <a:pPr>
              <a:spcBef>
                <a:spcPts val="500"/>
              </a:spcBef>
              <a:defRPr/>
            </a:pPr>
            <a:endParaRPr lang="hr-HR" sz="1600" dirty="0" smtClean="0">
              <a:solidFill>
                <a:srgbClr val="012A58"/>
              </a:solidFill>
              <a:cs typeface="Arial" charset="0"/>
            </a:endParaRPr>
          </a:p>
        </p:txBody>
      </p:sp>
      <p:sp>
        <p:nvSpPr>
          <p:cNvPr id="3" name="Slide Number Placeholder 2"/>
          <p:cNvSpPr>
            <a:spLocks noGrp="1"/>
          </p:cNvSpPr>
          <p:nvPr>
            <p:ph type="sldNum" sz="quarter" idx="10"/>
          </p:nvPr>
        </p:nvSpPr>
        <p:spPr/>
        <p:txBody>
          <a:bodyPr/>
          <a:lstStyle/>
          <a:p>
            <a:pPr>
              <a:defRPr/>
            </a:pPr>
            <a:fld id="{4663C187-D934-41D3-A6E0-016ACCF5A663}" type="slidenum">
              <a:rPr lang="en-US" smtClean="0"/>
              <a:pPr>
                <a:defRPr/>
              </a:pPr>
              <a:t>16</a:t>
            </a:fld>
            <a:endParaRPr lang="en-US"/>
          </a:p>
        </p:txBody>
      </p:sp>
    </p:spTree>
    <p:extLst>
      <p:ext uri="{BB962C8B-B14F-4D97-AF65-F5344CB8AC3E}">
        <p14:creationId xmlns:p14="http://schemas.microsoft.com/office/powerpoint/2010/main" val="220010308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3"/>
          <p:cNvSpPr txBox="1">
            <a:spLocks noChangeArrowheads="1"/>
          </p:cNvSpPr>
          <p:nvPr/>
        </p:nvSpPr>
        <p:spPr bwMode="auto">
          <a:xfrm>
            <a:off x="493712" y="540607"/>
            <a:ext cx="8254751" cy="6065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4291" tIns="32146" rIns="93577" bIns="32146"/>
          <a:lstStyle>
            <a:lvl1pPr marL="387350"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Arial" pitchFamily="34" charset="0"/>
                <a:ea typeface="MS PGothic" pitchFamily="34" charset="-128"/>
              </a:defRPr>
            </a:lvl9pPr>
          </a:lstStyle>
          <a:p>
            <a:pPr algn="ctr" eaLnBrk="1" hangingPunct="1">
              <a:buClr>
                <a:srgbClr val="3783FF"/>
              </a:buClr>
              <a:buSzPct val="123000"/>
              <a:buFont typeface="Symbol" pitchFamily="18" charset="2"/>
              <a:buNone/>
            </a:pPr>
            <a:endParaRPr lang="hr-HR" b="1" dirty="0">
              <a:solidFill>
                <a:srgbClr val="000066"/>
              </a:solidFill>
              <a:latin typeface="Helvetica" charset="0"/>
              <a:sym typeface="Helvetica" charset="0"/>
            </a:endParaRPr>
          </a:p>
          <a:p>
            <a:pPr algn="ctr" eaLnBrk="1" hangingPunct="1">
              <a:buClr>
                <a:srgbClr val="3783FF"/>
              </a:buClr>
              <a:buSzPct val="123000"/>
              <a:buFont typeface="Symbol" pitchFamily="18" charset="2"/>
              <a:buNone/>
            </a:pPr>
            <a:endParaRPr lang="en-US" b="1" dirty="0">
              <a:solidFill>
                <a:srgbClr val="000066"/>
              </a:solidFill>
              <a:latin typeface="Helvetica" charset="0"/>
              <a:sym typeface="Helvetica" charset="0"/>
            </a:endParaRPr>
          </a:p>
          <a:p>
            <a:pPr algn="ctr" eaLnBrk="1" hangingPunct="1">
              <a:spcBef>
                <a:spcPts val="425"/>
              </a:spcBef>
              <a:buClr>
                <a:srgbClr val="3783FF"/>
              </a:buClr>
              <a:buSzPct val="123000"/>
              <a:buFont typeface="Symbol" pitchFamily="18" charset="2"/>
              <a:buNone/>
            </a:pPr>
            <a:endParaRPr lang="hr-HR" sz="1700" b="1" dirty="0">
              <a:solidFill>
                <a:srgbClr val="CC0000"/>
              </a:solidFill>
              <a:latin typeface="Frutiger 55 Roman"/>
              <a:sym typeface="Symbol" pitchFamily="18" charset="2"/>
            </a:endParaRPr>
          </a:p>
          <a:p>
            <a:pPr algn="ctr" eaLnBrk="1" hangingPunct="1">
              <a:spcBef>
                <a:spcPts val="425"/>
              </a:spcBef>
              <a:buClr>
                <a:srgbClr val="3783FF"/>
              </a:buClr>
              <a:buSzPct val="123000"/>
              <a:buFont typeface="Symbol" pitchFamily="18" charset="2"/>
              <a:buNone/>
            </a:pPr>
            <a:endParaRPr lang="hr-HR" sz="5600" dirty="0">
              <a:solidFill>
                <a:srgbClr val="C00000"/>
              </a:solidFill>
              <a:cs typeface="Arial" pitchFamily="34" charset="0"/>
              <a:sym typeface="Symbol" pitchFamily="18" charset="2"/>
            </a:endParaRPr>
          </a:p>
          <a:p>
            <a:pPr algn="ctr" eaLnBrk="1" hangingPunct="1">
              <a:spcBef>
                <a:spcPts val="425"/>
              </a:spcBef>
              <a:buClr>
                <a:srgbClr val="3783FF"/>
              </a:buClr>
              <a:buSzPct val="123000"/>
              <a:buFont typeface="Symbol" pitchFamily="18" charset="2"/>
              <a:buNone/>
            </a:pPr>
            <a:r>
              <a:rPr lang="en-US" sz="5600" dirty="0" smtClean="0">
                <a:solidFill>
                  <a:srgbClr val="C00000"/>
                </a:solidFill>
                <a:cs typeface="Arial" pitchFamily="34" charset="0"/>
                <a:sym typeface="Symbol" pitchFamily="18" charset="2"/>
              </a:rPr>
              <a:t>Questions</a:t>
            </a:r>
            <a:r>
              <a:rPr lang="hr-HR" sz="5600" dirty="0" smtClean="0">
                <a:solidFill>
                  <a:srgbClr val="C00000"/>
                </a:solidFill>
                <a:cs typeface="Arial" pitchFamily="34" charset="0"/>
                <a:sym typeface="Symbol" pitchFamily="18" charset="2"/>
              </a:rPr>
              <a:t> </a:t>
            </a:r>
            <a:r>
              <a:rPr lang="hr-HR" sz="9600" dirty="0" smtClean="0">
                <a:solidFill>
                  <a:srgbClr val="C00000"/>
                </a:solidFill>
                <a:cs typeface="Arial" pitchFamily="34" charset="0"/>
                <a:sym typeface="Symbol" pitchFamily="18" charset="2"/>
              </a:rPr>
              <a:t></a:t>
            </a:r>
            <a:endParaRPr lang="hr-HR" sz="9600" b="1" dirty="0">
              <a:solidFill>
                <a:srgbClr val="C00000"/>
              </a:solidFill>
              <a:cs typeface="Arial" pitchFamily="34" charset="0"/>
              <a:sym typeface="Helvetica" charset="0"/>
            </a:endParaRPr>
          </a:p>
          <a:p>
            <a:pPr algn="ctr" eaLnBrk="1" hangingPunct="1">
              <a:buFont typeface="Symbol" pitchFamily="18" charset="2"/>
              <a:buNone/>
            </a:pPr>
            <a:endParaRPr lang="hr-HR" sz="800" b="1" dirty="0">
              <a:solidFill>
                <a:srgbClr val="313233"/>
              </a:solidFill>
              <a:cs typeface="Arial" pitchFamily="34" charset="0"/>
            </a:endParaRPr>
          </a:p>
          <a:p>
            <a:pPr algn="ctr" eaLnBrk="1" hangingPunct="1">
              <a:buFont typeface="Symbol" pitchFamily="18" charset="2"/>
              <a:buNone/>
            </a:pPr>
            <a:endParaRPr lang="hr-HR" sz="1300" b="1" dirty="0">
              <a:solidFill>
                <a:srgbClr val="313233"/>
              </a:solidFill>
              <a:cs typeface="Arial" pitchFamily="34" charset="0"/>
            </a:endParaRPr>
          </a:p>
          <a:p>
            <a:pPr algn="ctr" eaLnBrk="1" hangingPunct="1">
              <a:buFont typeface="Symbol" pitchFamily="18" charset="2"/>
              <a:buNone/>
            </a:pPr>
            <a:r>
              <a:rPr lang="hr-HR" sz="1300" b="1" dirty="0">
                <a:solidFill>
                  <a:srgbClr val="C00000"/>
                </a:solidFill>
                <a:cs typeface="Arial" pitchFamily="34" charset="0"/>
                <a:sym typeface="Symbol" pitchFamily="18" charset="2"/>
              </a:rPr>
              <a:t>		</a:t>
            </a:r>
            <a:endParaRPr lang="hr-HR" sz="3600" b="1" dirty="0">
              <a:solidFill>
                <a:srgbClr val="C00000"/>
              </a:solidFill>
              <a:cs typeface="Arial" pitchFamily="34" charset="0"/>
              <a:sym typeface="Symbol" pitchFamily="18" charset="2"/>
            </a:endParaRPr>
          </a:p>
          <a:p>
            <a:pPr eaLnBrk="1" hangingPunct="1"/>
            <a:endParaRPr lang="hr-HR" sz="1300" dirty="0" smtClean="0">
              <a:solidFill>
                <a:srgbClr val="000066"/>
              </a:solidFill>
              <a:cs typeface="Arial" pitchFamily="34" charset="0"/>
            </a:endParaRPr>
          </a:p>
          <a:p>
            <a:pPr eaLnBrk="1" hangingPunct="1"/>
            <a:endParaRPr lang="hr-HR" sz="1300" dirty="0">
              <a:solidFill>
                <a:srgbClr val="000066"/>
              </a:solidFill>
              <a:cs typeface="Arial" pitchFamily="34" charset="0"/>
            </a:endParaRPr>
          </a:p>
          <a:p>
            <a:pPr eaLnBrk="1" hangingPunct="1"/>
            <a:endParaRPr lang="hr-HR" sz="1300" dirty="0" smtClean="0">
              <a:solidFill>
                <a:srgbClr val="000066"/>
              </a:solidFill>
              <a:cs typeface="Arial" pitchFamily="34" charset="0"/>
            </a:endParaRPr>
          </a:p>
          <a:p>
            <a:pPr eaLnBrk="1" hangingPunct="1"/>
            <a:endParaRPr lang="hr-HR" sz="1300" dirty="0" smtClean="0">
              <a:solidFill>
                <a:srgbClr val="000066"/>
              </a:solidFill>
              <a:cs typeface="Arial" pitchFamily="34" charset="0"/>
            </a:endParaRPr>
          </a:p>
          <a:p>
            <a:pPr eaLnBrk="1" hangingPunct="1"/>
            <a:endParaRPr lang="hr-HR" sz="1300" dirty="0" smtClean="0">
              <a:solidFill>
                <a:srgbClr val="000066"/>
              </a:solidFill>
              <a:cs typeface="Arial" pitchFamily="34" charset="0"/>
            </a:endParaRPr>
          </a:p>
          <a:p>
            <a:pPr marL="0" eaLnBrk="1" hangingPunct="1">
              <a:spcAft>
                <a:spcPts val="0"/>
              </a:spcAft>
            </a:pPr>
            <a:r>
              <a:rPr lang="hr-HR" sz="1600" dirty="0">
                <a:cs typeface="Arial" pitchFamily="34" charset="0"/>
              </a:rPr>
              <a:t>			      </a:t>
            </a:r>
            <a:br>
              <a:rPr lang="hr-HR" sz="1600" dirty="0">
                <a:cs typeface="Arial" pitchFamily="34" charset="0"/>
              </a:rPr>
            </a:br>
            <a:endParaRPr lang="en-US" sz="1600" dirty="0">
              <a:cs typeface="Arial" pitchFamily="34" charset="0"/>
              <a:sym typeface="Helvetica" charset="0"/>
            </a:endParaRPr>
          </a:p>
        </p:txBody>
      </p:sp>
      <p:pic>
        <p:nvPicPr>
          <p:cNvPr id="58372" name="Picture 8"/>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07704" y="3892277"/>
            <a:ext cx="973137" cy="1243012"/>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25400">
                <a:solidFill>
                  <a:srgbClr val="44422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8373" name="Picture 8"/>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15834" y="894739"/>
            <a:ext cx="1580876" cy="2016000"/>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25400">
                <a:solidFill>
                  <a:srgbClr val="44422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8374" name="Picture 8"/>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01539" y="804739"/>
            <a:ext cx="1552098" cy="1980000"/>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25400">
                <a:solidFill>
                  <a:srgbClr val="44422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8"/>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04248" y="3990950"/>
            <a:ext cx="1213886" cy="1548000"/>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25400">
                <a:solidFill>
                  <a:srgbClr val="44422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40675872"/>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179388" y="188640"/>
            <a:ext cx="8785225" cy="57653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3200" b="0" dirty="0" smtClean="0">
                <a:latin typeface="Arial" panose="020B0604020202020204" pitchFamily="34" charset="0"/>
                <a:cs typeface="Arial" panose="020B0604020202020204" pitchFamily="34" charset="0"/>
              </a:rPr>
              <a:t>Contents</a:t>
            </a:r>
            <a:endParaRPr lang="hr-HR" sz="3200" b="0" dirty="0" smtClean="0">
              <a:latin typeface="Arial" panose="020B0604020202020204" pitchFamily="34" charset="0"/>
              <a:cs typeface="Arial" panose="020B0604020202020204" pitchFamily="34" charset="0"/>
            </a:endParaRPr>
          </a:p>
        </p:txBody>
      </p:sp>
      <p:sp>
        <p:nvSpPr>
          <p:cNvPr id="4099" name="Rectangle 3"/>
          <p:cNvSpPr>
            <a:spLocks noGrp="1" noChangeArrowheads="1"/>
          </p:cNvSpPr>
          <p:nvPr>
            <p:ph idx="1"/>
          </p:nvPr>
        </p:nvSpPr>
        <p:spPr bwMode="auto">
          <a:xfrm>
            <a:off x="467544" y="1052736"/>
            <a:ext cx="8065269" cy="554461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Wingdings" pitchFamily="2" charset="2"/>
              <a:buChar char="§"/>
            </a:pPr>
            <a:r>
              <a:rPr lang="en-US" sz="2200" dirty="0" smtClean="0">
                <a:latin typeface="Verdana" pitchFamily="34" charset="0"/>
                <a:ea typeface="Verdana" pitchFamily="34" charset="0"/>
                <a:cs typeface="Verdana" pitchFamily="34" charset="0"/>
              </a:rPr>
              <a:t>Employee expenditures in the state budget</a:t>
            </a:r>
            <a:endParaRPr lang="hr-HR" sz="2200" dirty="0">
              <a:latin typeface="Verdana" pitchFamily="34" charset="0"/>
              <a:ea typeface="Verdana" pitchFamily="34" charset="0"/>
              <a:cs typeface="Verdana" pitchFamily="34" charset="0"/>
            </a:endParaRPr>
          </a:p>
          <a:p>
            <a:pPr>
              <a:buFont typeface="Wingdings" pitchFamily="2" charset="2"/>
              <a:buChar char="§"/>
            </a:pPr>
            <a:r>
              <a:rPr lang="en-US" sz="2200" dirty="0" smtClean="0">
                <a:latin typeface="Verdana" pitchFamily="34" charset="0"/>
                <a:ea typeface="Verdana" pitchFamily="34" charset="0"/>
                <a:cs typeface="Verdana" pitchFamily="34" charset="0"/>
              </a:rPr>
              <a:t>National reform program 2015</a:t>
            </a:r>
            <a:endParaRPr lang="hr-HR" sz="2200" dirty="0">
              <a:latin typeface="Verdana" pitchFamily="34" charset="0"/>
              <a:ea typeface="Verdana" pitchFamily="34" charset="0"/>
              <a:cs typeface="Verdana" pitchFamily="34" charset="0"/>
            </a:endParaRPr>
          </a:p>
          <a:p>
            <a:pPr>
              <a:buFont typeface="Wingdings" pitchFamily="2" charset="2"/>
              <a:buChar char="§"/>
            </a:pPr>
            <a:r>
              <a:rPr lang="en-US" sz="2200" dirty="0" smtClean="0">
                <a:latin typeface="Verdana" pitchFamily="34" charset="0"/>
                <a:ea typeface="Verdana" pitchFamily="34" charset="0"/>
                <a:cs typeface="Verdana" pitchFamily="34" charset="0"/>
              </a:rPr>
              <a:t>The results of in-depth analysis</a:t>
            </a:r>
            <a:endParaRPr lang="hr-HR" sz="2200" dirty="0">
              <a:latin typeface="Verdana" pitchFamily="34" charset="0"/>
              <a:ea typeface="Verdana" pitchFamily="34" charset="0"/>
              <a:cs typeface="Verdana" pitchFamily="34" charset="0"/>
            </a:endParaRPr>
          </a:p>
          <a:p>
            <a:pPr>
              <a:buFont typeface="Wingdings" pitchFamily="2" charset="2"/>
              <a:buChar char="§"/>
            </a:pPr>
            <a:r>
              <a:rPr lang="en-US" sz="2200" dirty="0" smtClean="0">
                <a:latin typeface="Verdana" pitchFamily="34" charset="0"/>
                <a:ea typeface="Verdana" pitchFamily="34" charset="0"/>
                <a:cs typeface="Verdana" pitchFamily="34" charset="0"/>
              </a:rPr>
              <a:t>Salary regulations</a:t>
            </a:r>
            <a:endParaRPr lang="hr-HR" sz="2200" dirty="0">
              <a:latin typeface="Verdana" pitchFamily="34" charset="0"/>
              <a:ea typeface="Verdana" pitchFamily="34" charset="0"/>
              <a:cs typeface="Verdana" pitchFamily="34" charset="0"/>
            </a:endParaRPr>
          </a:p>
          <a:p>
            <a:pPr>
              <a:buFont typeface="Wingdings" pitchFamily="2" charset="2"/>
              <a:buChar char="§"/>
            </a:pPr>
            <a:r>
              <a:rPr lang="en-US" sz="2200" dirty="0" smtClean="0">
                <a:latin typeface="Verdana" pitchFamily="34" charset="0"/>
                <a:ea typeface="Verdana" pitchFamily="34" charset="0"/>
                <a:cs typeface="Verdana" pitchFamily="34" charset="0"/>
              </a:rPr>
              <a:t>Basic salary</a:t>
            </a:r>
            <a:endParaRPr lang="hr-HR" sz="2200" dirty="0">
              <a:latin typeface="Verdana" pitchFamily="34" charset="0"/>
              <a:ea typeface="Verdana" pitchFamily="34" charset="0"/>
              <a:cs typeface="Verdana" pitchFamily="34" charset="0"/>
            </a:endParaRPr>
          </a:p>
          <a:p>
            <a:pPr>
              <a:buFont typeface="Wingdings" pitchFamily="2" charset="2"/>
              <a:buChar char="§"/>
            </a:pPr>
            <a:r>
              <a:rPr lang="en-US" sz="2200" dirty="0" smtClean="0">
                <a:latin typeface="Verdana" pitchFamily="34" charset="0"/>
                <a:ea typeface="Verdana" pitchFamily="34" charset="0"/>
                <a:cs typeface="Verdana" pitchFamily="34" charset="0"/>
              </a:rPr>
              <a:t>Payroll accounting</a:t>
            </a:r>
            <a:r>
              <a:rPr lang="hr-HR" sz="2200" dirty="0" smtClean="0">
                <a:latin typeface="Verdana" pitchFamily="34" charset="0"/>
                <a:ea typeface="Verdana" pitchFamily="34" charset="0"/>
                <a:cs typeface="Verdana" pitchFamily="34" charset="0"/>
              </a:rPr>
              <a:t> – </a:t>
            </a:r>
            <a:r>
              <a:rPr lang="hr-HR" sz="2200" dirty="0" err="1" smtClean="0">
                <a:latin typeface="Verdana" pitchFamily="34" charset="0"/>
                <a:ea typeface="Verdana" pitchFamily="34" charset="0"/>
                <a:cs typeface="Verdana" pitchFamily="34" charset="0"/>
              </a:rPr>
              <a:t>an</a:t>
            </a:r>
            <a:r>
              <a:rPr lang="hr-HR" sz="2200" dirty="0" smtClean="0">
                <a:latin typeface="Verdana" pitchFamily="34" charset="0"/>
                <a:ea typeface="Verdana" pitchFamily="34" charset="0"/>
                <a:cs typeface="Verdana" pitchFamily="34" charset="0"/>
              </a:rPr>
              <a:t> </a:t>
            </a:r>
            <a:r>
              <a:rPr lang="hr-HR" sz="2200" dirty="0" err="1" smtClean="0">
                <a:latin typeface="Verdana" pitchFamily="34" charset="0"/>
                <a:ea typeface="Verdana" pitchFamily="34" charset="0"/>
                <a:cs typeface="Verdana" pitchFamily="34" charset="0"/>
              </a:rPr>
              <a:t>example</a:t>
            </a:r>
            <a:endParaRPr lang="hr-HR" sz="2200" dirty="0">
              <a:latin typeface="Verdana" pitchFamily="34" charset="0"/>
              <a:ea typeface="Verdana" pitchFamily="34" charset="0"/>
              <a:cs typeface="Verdana" pitchFamily="34" charset="0"/>
            </a:endParaRPr>
          </a:p>
          <a:p>
            <a:pPr>
              <a:buFont typeface="Wingdings" pitchFamily="2" charset="2"/>
              <a:buChar char="§"/>
            </a:pPr>
            <a:r>
              <a:rPr lang="en-US" sz="2200" dirty="0" smtClean="0">
                <a:latin typeface="Verdana" pitchFamily="34" charset="0"/>
                <a:ea typeface="Verdana" pitchFamily="34" charset="0"/>
                <a:cs typeface="Verdana" pitchFamily="34" charset="0"/>
              </a:rPr>
              <a:t>The need for new legislation</a:t>
            </a:r>
            <a:endParaRPr lang="hr-HR" sz="2200" dirty="0">
              <a:latin typeface="Verdana" pitchFamily="34" charset="0"/>
              <a:ea typeface="Verdana" pitchFamily="34" charset="0"/>
              <a:cs typeface="Verdana" pitchFamily="34" charset="0"/>
            </a:endParaRPr>
          </a:p>
          <a:p>
            <a:pPr>
              <a:buFont typeface="Wingdings" pitchFamily="2" charset="2"/>
              <a:buChar char="§"/>
            </a:pPr>
            <a:r>
              <a:rPr lang="hr-HR" sz="2200" dirty="0" err="1" smtClean="0">
                <a:latin typeface="Verdana" pitchFamily="34" charset="0"/>
                <a:ea typeface="Verdana" pitchFamily="34" charset="0"/>
                <a:cs typeface="Verdana" pitchFamily="34" charset="0"/>
              </a:rPr>
              <a:t>Register</a:t>
            </a:r>
            <a:r>
              <a:rPr lang="hr-HR" sz="2200" dirty="0" smtClean="0">
                <a:latin typeface="Verdana" pitchFamily="34" charset="0"/>
                <a:ea typeface="Verdana" pitchFamily="34" charset="0"/>
                <a:cs typeface="Verdana" pitchFamily="34" charset="0"/>
              </a:rPr>
              <a:t> </a:t>
            </a:r>
            <a:r>
              <a:rPr lang="hr-HR" sz="2200" dirty="0" err="1" smtClean="0">
                <a:latin typeface="Verdana" pitchFamily="34" charset="0"/>
                <a:ea typeface="Verdana" pitchFamily="34" charset="0"/>
                <a:cs typeface="Verdana" pitchFamily="34" charset="0"/>
              </a:rPr>
              <a:t>of</a:t>
            </a:r>
            <a:r>
              <a:rPr lang="hr-HR" sz="2200" dirty="0" smtClean="0">
                <a:latin typeface="Verdana" pitchFamily="34" charset="0"/>
                <a:ea typeface="Verdana" pitchFamily="34" charset="0"/>
                <a:cs typeface="Verdana" pitchFamily="34" charset="0"/>
              </a:rPr>
              <a:t> </a:t>
            </a:r>
            <a:r>
              <a:rPr lang="hr-HR" sz="2200" dirty="0" err="1" smtClean="0">
                <a:latin typeface="Verdana" pitchFamily="34" charset="0"/>
                <a:ea typeface="Verdana" pitchFamily="34" charset="0"/>
                <a:cs typeface="Verdana" pitchFamily="34" charset="0"/>
              </a:rPr>
              <a:t>public</a:t>
            </a:r>
            <a:r>
              <a:rPr lang="hr-HR" sz="2200" dirty="0" smtClean="0">
                <a:latin typeface="Verdana" pitchFamily="34" charset="0"/>
                <a:ea typeface="Verdana" pitchFamily="34" charset="0"/>
                <a:cs typeface="Verdana" pitchFamily="34" charset="0"/>
              </a:rPr>
              <a:t> </a:t>
            </a:r>
            <a:r>
              <a:rPr lang="hr-HR" sz="2200" dirty="0" err="1" smtClean="0">
                <a:latin typeface="Verdana" pitchFamily="34" charset="0"/>
                <a:ea typeface="Verdana" pitchFamily="34" charset="0"/>
                <a:cs typeface="Verdana" pitchFamily="34" charset="0"/>
              </a:rPr>
              <a:t>sector</a:t>
            </a:r>
            <a:r>
              <a:rPr lang="hr-HR" sz="2200" dirty="0" smtClean="0">
                <a:latin typeface="Verdana" pitchFamily="34" charset="0"/>
                <a:ea typeface="Verdana" pitchFamily="34" charset="0"/>
                <a:cs typeface="Verdana" pitchFamily="34" charset="0"/>
              </a:rPr>
              <a:t> </a:t>
            </a:r>
            <a:r>
              <a:rPr lang="hr-HR" sz="2200" dirty="0" err="1" smtClean="0">
                <a:latin typeface="Verdana" pitchFamily="34" charset="0"/>
                <a:ea typeface="Verdana" pitchFamily="34" charset="0"/>
                <a:cs typeface="Verdana" pitchFamily="34" charset="0"/>
              </a:rPr>
              <a:t>employees</a:t>
            </a:r>
            <a:endParaRPr lang="hr-HR" sz="2200" dirty="0">
              <a:latin typeface="Verdana" pitchFamily="34" charset="0"/>
              <a:ea typeface="Verdana" pitchFamily="34" charset="0"/>
              <a:cs typeface="Verdana" pitchFamily="34" charset="0"/>
            </a:endParaRPr>
          </a:p>
          <a:p>
            <a:pPr>
              <a:buFont typeface="Wingdings" pitchFamily="2" charset="2"/>
              <a:buChar char="§"/>
            </a:pPr>
            <a:r>
              <a:rPr lang="en-US" sz="2200" dirty="0" smtClean="0">
                <a:latin typeface="Verdana" pitchFamily="34" charset="0"/>
                <a:ea typeface="Verdana" pitchFamily="34" charset="0"/>
                <a:cs typeface="Verdana" pitchFamily="34" charset="0"/>
              </a:rPr>
              <a:t>Centralized </a:t>
            </a:r>
            <a:r>
              <a:rPr lang="en-US" sz="2200" dirty="0" smtClean="0">
                <a:latin typeface="Verdana" pitchFamily="34" charset="0"/>
                <a:ea typeface="Verdana" pitchFamily="34" charset="0"/>
                <a:cs typeface="Verdana" pitchFamily="34" charset="0"/>
              </a:rPr>
              <a:t>payroll</a:t>
            </a:r>
            <a:r>
              <a:rPr lang="hr-HR" sz="2200" dirty="0" smtClean="0">
                <a:latin typeface="Verdana" pitchFamily="34" charset="0"/>
                <a:ea typeface="Verdana" pitchFamily="34" charset="0"/>
                <a:cs typeface="Verdana" pitchFamily="34" charset="0"/>
              </a:rPr>
              <a:t> accounting</a:t>
            </a:r>
            <a:endParaRPr lang="hr-HR" sz="2200" dirty="0">
              <a:latin typeface="Verdana" pitchFamily="34" charset="0"/>
              <a:ea typeface="Verdana" pitchFamily="34" charset="0"/>
              <a:cs typeface="Verdana" pitchFamily="34" charset="0"/>
            </a:endParaRPr>
          </a:p>
        </p:txBody>
      </p:sp>
      <p:sp>
        <p:nvSpPr>
          <p:cNvPr id="2" name="Rezervirano mjesto broja slajda 1"/>
          <p:cNvSpPr>
            <a:spLocks noGrp="1"/>
          </p:cNvSpPr>
          <p:nvPr>
            <p:ph type="sldNum" sz="quarter" idx="10"/>
          </p:nvPr>
        </p:nvSpPr>
        <p:spPr/>
        <p:txBody>
          <a:bodyPr/>
          <a:lstStyle/>
          <a:p>
            <a:pPr>
              <a:defRPr/>
            </a:pPr>
            <a:fld id="{CA0885DA-E98B-4056-BBE9-9AB50426C0FD}" type="slidenum">
              <a:rPr lang="en-US" smtClean="0"/>
              <a:pPr>
                <a:defRPr/>
              </a:pPr>
              <a:t>2</a:t>
            </a:fld>
            <a:endParaRPr lang="en-US"/>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91264" cy="936104"/>
          </a:xfrm>
        </p:spPr>
        <p:txBody>
          <a:bodyPr/>
          <a:lstStyle/>
          <a:p>
            <a:r>
              <a:rPr lang="en-US" b="0" dirty="0" smtClean="0">
                <a:latin typeface="Verdana" pitchFamily="34" charset="0"/>
                <a:ea typeface="Verdana" pitchFamily="34" charset="0"/>
                <a:cs typeface="Verdana" pitchFamily="34" charset="0"/>
              </a:rPr>
              <a:t>Employee Expenditures in the State Budget</a:t>
            </a:r>
            <a:endParaRPr lang="hr-HR" b="0" dirty="0">
              <a:latin typeface="Verdana" pitchFamily="34" charset="0"/>
              <a:ea typeface="Verdana" pitchFamily="34" charset="0"/>
              <a:cs typeface="Verdana" pitchFamily="34" charset="0"/>
            </a:endParaRPr>
          </a:p>
        </p:txBody>
      </p:sp>
      <p:sp>
        <p:nvSpPr>
          <p:cNvPr id="3" name="Content Placeholder 2"/>
          <p:cNvSpPr>
            <a:spLocks noGrp="1"/>
          </p:cNvSpPr>
          <p:nvPr>
            <p:ph idx="1"/>
          </p:nvPr>
        </p:nvSpPr>
        <p:spPr>
          <a:xfrm>
            <a:off x="457200" y="1052735"/>
            <a:ext cx="8229600" cy="5073429"/>
          </a:xfrm>
        </p:spPr>
        <p:txBody>
          <a:bodyPr/>
          <a:lstStyle/>
          <a:p>
            <a:pPr>
              <a:spcBef>
                <a:spcPts val="0"/>
              </a:spcBef>
              <a:buFont typeface="Wingdings" pitchFamily="2" charset="2"/>
              <a:buChar char="§"/>
            </a:pPr>
            <a:r>
              <a:rPr lang="en-US" sz="2000" dirty="0" smtClean="0">
                <a:latin typeface="Verdana" pitchFamily="34" charset="0"/>
                <a:ea typeface="Verdana" pitchFamily="34" charset="0"/>
                <a:cs typeface="Verdana" pitchFamily="34" charset="0"/>
              </a:rPr>
              <a:t>Total state budget expenditure for 2014 amounted to </a:t>
            </a:r>
            <a:r>
              <a:rPr lang="hr-HR" sz="2000" dirty="0" smtClean="0">
                <a:latin typeface="Verdana" pitchFamily="34" charset="0"/>
                <a:ea typeface="Verdana" pitchFamily="34" charset="0"/>
                <a:cs typeface="Verdana" pitchFamily="34" charset="0"/>
              </a:rPr>
              <a:t>HRK 127</a:t>
            </a:r>
            <a:r>
              <a:rPr lang="en-US" sz="2000" dirty="0" smtClean="0">
                <a:latin typeface="Verdana" pitchFamily="34" charset="0"/>
                <a:ea typeface="Verdana" pitchFamily="34" charset="0"/>
                <a:cs typeface="Verdana" pitchFamily="34" charset="0"/>
              </a:rPr>
              <a:t>.</a:t>
            </a:r>
            <a:r>
              <a:rPr lang="hr-HR" sz="2000" dirty="0" smtClean="0">
                <a:latin typeface="Verdana" pitchFamily="34" charset="0"/>
                <a:ea typeface="Verdana" pitchFamily="34" charset="0"/>
                <a:cs typeface="Verdana" pitchFamily="34" charset="0"/>
              </a:rPr>
              <a:t>5 </a:t>
            </a:r>
            <a:r>
              <a:rPr lang="en-US" sz="2000" dirty="0" smtClean="0">
                <a:latin typeface="Verdana" pitchFamily="34" charset="0"/>
                <a:ea typeface="Verdana" pitchFamily="34" charset="0"/>
                <a:cs typeface="Verdana" pitchFamily="34" charset="0"/>
              </a:rPr>
              <a:t>billion</a:t>
            </a:r>
            <a:r>
              <a:rPr lang="hr-HR" sz="2000" dirty="0" smtClean="0">
                <a:latin typeface="Verdana" pitchFamily="34" charset="0"/>
                <a:ea typeface="Verdana" pitchFamily="34" charset="0"/>
                <a:cs typeface="Verdana" pitchFamily="34" charset="0"/>
              </a:rPr>
              <a:t> (</a:t>
            </a:r>
            <a:r>
              <a:rPr lang="en-US" sz="2000" dirty="0" smtClean="0">
                <a:latin typeface="Verdana" pitchFamily="34" charset="0"/>
                <a:ea typeface="Verdana" pitchFamily="34" charset="0"/>
                <a:cs typeface="Verdana" pitchFamily="34" charset="0"/>
              </a:rPr>
              <a:t>around</a:t>
            </a:r>
            <a:r>
              <a:rPr lang="hr-HR" sz="2000" dirty="0" smtClean="0">
                <a:latin typeface="Verdana" pitchFamily="34" charset="0"/>
                <a:ea typeface="Verdana" pitchFamily="34" charset="0"/>
                <a:cs typeface="Verdana" pitchFamily="34" charset="0"/>
              </a:rPr>
              <a:t> EUR 16</a:t>
            </a:r>
            <a:r>
              <a:rPr lang="en-US" sz="2000" dirty="0" smtClean="0">
                <a:latin typeface="Verdana" pitchFamily="34" charset="0"/>
                <a:ea typeface="Verdana" pitchFamily="34" charset="0"/>
                <a:cs typeface="Verdana" pitchFamily="34" charset="0"/>
              </a:rPr>
              <a:t>.</a:t>
            </a:r>
            <a:r>
              <a:rPr lang="hr-HR" sz="2000" dirty="0" smtClean="0">
                <a:latin typeface="Verdana" pitchFamily="34" charset="0"/>
                <a:ea typeface="Verdana" pitchFamily="34" charset="0"/>
                <a:cs typeface="Verdana" pitchFamily="34" charset="0"/>
              </a:rPr>
              <a:t>8 </a:t>
            </a:r>
            <a:r>
              <a:rPr lang="en-US" sz="2000" dirty="0" err="1" smtClean="0">
                <a:latin typeface="Verdana" pitchFamily="34" charset="0"/>
                <a:ea typeface="Verdana" pitchFamily="34" charset="0"/>
                <a:cs typeface="Verdana" pitchFamily="34" charset="0"/>
              </a:rPr>
              <a:t>billio</a:t>
            </a:r>
            <a:r>
              <a:rPr lang="hr-HR" sz="2000" dirty="0" smtClean="0">
                <a:latin typeface="Verdana" pitchFamily="34" charset="0"/>
                <a:ea typeface="Verdana" pitchFamily="34" charset="0"/>
                <a:cs typeface="Verdana" pitchFamily="34" charset="0"/>
              </a:rPr>
              <a:t>n)</a:t>
            </a:r>
          </a:p>
          <a:p>
            <a:pPr>
              <a:spcBef>
                <a:spcPts val="0"/>
              </a:spcBef>
              <a:buFont typeface="Wingdings" pitchFamily="2" charset="2"/>
              <a:buChar char="§"/>
            </a:pPr>
            <a:endParaRPr lang="hr-HR" sz="2000" dirty="0" smtClean="0">
              <a:latin typeface="Verdana" pitchFamily="34" charset="0"/>
              <a:ea typeface="Verdana" pitchFamily="34" charset="0"/>
              <a:cs typeface="Verdana" pitchFamily="34" charset="0"/>
            </a:endParaRPr>
          </a:p>
          <a:p>
            <a:pPr>
              <a:spcBef>
                <a:spcPts val="0"/>
              </a:spcBef>
              <a:buFont typeface="Wingdings" pitchFamily="2" charset="2"/>
              <a:buChar char="§"/>
            </a:pPr>
            <a:r>
              <a:rPr lang="en-US" sz="2000" dirty="0" smtClean="0">
                <a:latin typeface="Verdana" pitchFamily="34" charset="0"/>
                <a:ea typeface="Verdana" pitchFamily="34" charset="0"/>
                <a:cs typeface="Verdana" pitchFamily="34" charset="0"/>
              </a:rPr>
              <a:t>Employee expenditures for 2014 amounted to </a:t>
            </a:r>
            <a:r>
              <a:rPr lang="hr-HR" sz="2000" dirty="0" smtClean="0">
                <a:latin typeface="Verdana" pitchFamily="34" charset="0"/>
                <a:ea typeface="Verdana" pitchFamily="34" charset="0"/>
                <a:cs typeface="Verdana" pitchFamily="34" charset="0"/>
              </a:rPr>
              <a:t>HRK 21</a:t>
            </a:r>
            <a:r>
              <a:rPr lang="en-US" sz="2000" dirty="0" smtClean="0">
                <a:latin typeface="Verdana" pitchFamily="34" charset="0"/>
                <a:ea typeface="Verdana" pitchFamily="34" charset="0"/>
                <a:cs typeface="Verdana" pitchFamily="34" charset="0"/>
              </a:rPr>
              <a:t>.</a:t>
            </a:r>
            <a:r>
              <a:rPr lang="hr-HR" sz="2000" dirty="0" smtClean="0">
                <a:latin typeface="Verdana" pitchFamily="34" charset="0"/>
                <a:ea typeface="Verdana" pitchFamily="34" charset="0"/>
                <a:cs typeface="Verdana" pitchFamily="34" charset="0"/>
              </a:rPr>
              <a:t>5 </a:t>
            </a:r>
            <a:r>
              <a:rPr lang="en-US" sz="2000" dirty="0" smtClean="0">
                <a:latin typeface="Verdana" pitchFamily="34" charset="0"/>
                <a:ea typeface="Verdana" pitchFamily="34" charset="0"/>
                <a:cs typeface="Verdana" pitchFamily="34" charset="0"/>
              </a:rPr>
              <a:t>billion</a:t>
            </a:r>
            <a:r>
              <a:rPr lang="hr-HR" sz="2000" dirty="0" smtClean="0">
                <a:latin typeface="Verdana" pitchFamily="34" charset="0"/>
                <a:ea typeface="Verdana" pitchFamily="34" charset="0"/>
                <a:cs typeface="Verdana" pitchFamily="34" charset="0"/>
              </a:rPr>
              <a:t> (</a:t>
            </a:r>
            <a:r>
              <a:rPr lang="en-US" sz="2000" dirty="0" smtClean="0">
                <a:latin typeface="Verdana" pitchFamily="34" charset="0"/>
                <a:ea typeface="Verdana" pitchFamily="34" charset="0"/>
                <a:cs typeface="Verdana" pitchFamily="34" charset="0"/>
              </a:rPr>
              <a:t>around</a:t>
            </a:r>
            <a:r>
              <a:rPr lang="hr-HR" sz="2000" dirty="0" smtClean="0">
                <a:latin typeface="Verdana" pitchFamily="34" charset="0"/>
                <a:ea typeface="Verdana" pitchFamily="34" charset="0"/>
                <a:cs typeface="Verdana" pitchFamily="34" charset="0"/>
              </a:rPr>
              <a:t> EUR 2</a:t>
            </a:r>
            <a:r>
              <a:rPr lang="en-US" sz="2000" dirty="0" smtClean="0">
                <a:latin typeface="Verdana" pitchFamily="34" charset="0"/>
                <a:ea typeface="Verdana" pitchFamily="34" charset="0"/>
                <a:cs typeface="Verdana" pitchFamily="34" charset="0"/>
              </a:rPr>
              <a:t>.</a:t>
            </a:r>
            <a:r>
              <a:rPr lang="hr-HR" sz="2000" dirty="0" smtClean="0">
                <a:latin typeface="Verdana" pitchFamily="34" charset="0"/>
                <a:ea typeface="Verdana" pitchFamily="34" charset="0"/>
                <a:cs typeface="Verdana" pitchFamily="34" charset="0"/>
              </a:rPr>
              <a:t>8 </a:t>
            </a:r>
            <a:r>
              <a:rPr lang="en-US" sz="2000" dirty="0" smtClean="0">
                <a:latin typeface="Verdana" pitchFamily="34" charset="0"/>
                <a:ea typeface="Verdana" pitchFamily="34" charset="0"/>
                <a:cs typeface="Verdana" pitchFamily="34" charset="0"/>
              </a:rPr>
              <a:t>billion</a:t>
            </a:r>
            <a:r>
              <a:rPr lang="hr-HR" sz="2000" dirty="0" smtClean="0">
                <a:latin typeface="Verdana" pitchFamily="34" charset="0"/>
                <a:ea typeface="Verdana" pitchFamily="34" charset="0"/>
                <a:cs typeface="Verdana" pitchFamily="34" charset="0"/>
              </a:rPr>
              <a:t>) </a:t>
            </a:r>
            <a:r>
              <a:rPr lang="en-US" sz="2000" dirty="0" smtClean="0">
                <a:latin typeface="Verdana" pitchFamily="34" charset="0"/>
                <a:ea typeface="Verdana" pitchFamily="34" charset="0"/>
                <a:cs typeface="Verdana" pitchFamily="34" charset="0"/>
              </a:rPr>
              <a:t>which represents </a:t>
            </a:r>
            <a:r>
              <a:rPr lang="hr-HR" sz="2000" dirty="0" smtClean="0">
                <a:latin typeface="Verdana" pitchFamily="34" charset="0"/>
                <a:ea typeface="Verdana" pitchFamily="34" charset="0"/>
                <a:cs typeface="Verdana" pitchFamily="34" charset="0"/>
              </a:rPr>
              <a:t>16</a:t>
            </a:r>
            <a:r>
              <a:rPr lang="en-US" sz="2000" dirty="0" smtClean="0">
                <a:latin typeface="Verdana" pitchFamily="34" charset="0"/>
                <a:ea typeface="Verdana" pitchFamily="34" charset="0"/>
                <a:cs typeface="Verdana" pitchFamily="34" charset="0"/>
              </a:rPr>
              <a:t>.</a:t>
            </a:r>
            <a:r>
              <a:rPr lang="hr-HR" sz="2000" dirty="0" smtClean="0">
                <a:latin typeface="Verdana" pitchFamily="34" charset="0"/>
                <a:ea typeface="Verdana" pitchFamily="34" charset="0"/>
                <a:cs typeface="Verdana" pitchFamily="34" charset="0"/>
              </a:rPr>
              <a:t>6</a:t>
            </a:r>
            <a:r>
              <a:rPr lang="hr-HR" sz="2000" dirty="0">
                <a:latin typeface="Verdana" pitchFamily="34" charset="0"/>
                <a:ea typeface="Verdana" pitchFamily="34" charset="0"/>
                <a:cs typeface="Verdana" pitchFamily="34" charset="0"/>
              </a:rPr>
              <a:t>% </a:t>
            </a:r>
            <a:r>
              <a:rPr lang="en-US" sz="2000" dirty="0" smtClean="0">
                <a:latin typeface="Verdana" pitchFamily="34" charset="0"/>
                <a:ea typeface="Verdana" pitchFamily="34" charset="0"/>
                <a:cs typeface="Verdana" pitchFamily="34" charset="0"/>
              </a:rPr>
              <a:t>of total expenditure</a:t>
            </a:r>
            <a:r>
              <a:rPr lang="hr-HR" sz="2000" dirty="0" smtClean="0">
                <a:latin typeface="Verdana" pitchFamily="34" charset="0"/>
                <a:ea typeface="Verdana" pitchFamily="34" charset="0"/>
                <a:cs typeface="Verdana" pitchFamily="34" charset="0"/>
              </a:rPr>
              <a:t>s</a:t>
            </a:r>
          </a:p>
          <a:p>
            <a:pPr>
              <a:spcBef>
                <a:spcPts val="0"/>
              </a:spcBef>
              <a:buFont typeface="Wingdings" pitchFamily="2" charset="2"/>
              <a:buChar char="§"/>
            </a:pPr>
            <a:endParaRPr lang="hr-HR" sz="2000" dirty="0" smtClean="0">
              <a:latin typeface="Verdana" pitchFamily="34" charset="0"/>
              <a:ea typeface="Verdana" pitchFamily="34" charset="0"/>
              <a:cs typeface="Verdana" pitchFamily="34" charset="0"/>
            </a:endParaRPr>
          </a:p>
          <a:p>
            <a:pPr>
              <a:spcBef>
                <a:spcPts val="0"/>
              </a:spcBef>
              <a:buFont typeface="Wingdings" pitchFamily="2" charset="2"/>
              <a:buChar char="§"/>
            </a:pPr>
            <a:r>
              <a:rPr lang="en-US" sz="2000" dirty="0" smtClean="0">
                <a:latin typeface="Verdana" pitchFamily="34" charset="0"/>
                <a:ea typeface="Verdana" pitchFamily="34" charset="0"/>
                <a:cs typeface="Verdana" pitchFamily="34" charset="0"/>
              </a:rPr>
              <a:t>Employee expenditures were decreased by 1% compared to the same period of the previous year, which is primarily the result of</a:t>
            </a:r>
            <a:r>
              <a:rPr lang="hr-HR" sz="2000" dirty="0" smtClean="0">
                <a:latin typeface="Verdana" pitchFamily="34" charset="0"/>
                <a:ea typeface="Verdana" pitchFamily="34" charset="0"/>
                <a:cs typeface="Verdana" pitchFamily="34" charset="0"/>
              </a:rPr>
              <a:t>:</a:t>
            </a:r>
            <a:endParaRPr lang="hr-HR" sz="2000" dirty="0">
              <a:latin typeface="Verdana" pitchFamily="34" charset="0"/>
              <a:ea typeface="Verdana" pitchFamily="34" charset="0"/>
              <a:cs typeface="Verdana" pitchFamily="34" charset="0"/>
            </a:endParaRPr>
          </a:p>
          <a:p>
            <a:pPr lvl="1">
              <a:spcBef>
                <a:spcPts val="0"/>
              </a:spcBef>
              <a:buFont typeface="Wingdings" pitchFamily="2" charset="2"/>
              <a:buChar char="§"/>
            </a:pPr>
            <a:r>
              <a:rPr lang="en-US" sz="1800" dirty="0" smtClean="0">
                <a:latin typeface="Verdana" pitchFamily="34" charset="0"/>
                <a:ea typeface="Verdana" pitchFamily="34" charset="0"/>
                <a:cs typeface="Verdana" pitchFamily="34" charset="0"/>
              </a:rPr>
              <a:t>abolishing salary bonuses of </a:t>
            </a:r>
            <a:r>
              <a:rPr lang="hr-HR" sz="1800" dirty="0" smtClean="0">
                <a:latin typeface="Verdana" pitchFamily="34" charset="0"/>
                <a:ea typeface="Verdana" pitchFamily="34" charset="0"/>
                <a:cs typeface="Verdana" pitchFamily="34" charset="0"/>
              </a:rPr>
              <a:t>4</a:t>
            </a:r>
            <a:r>
              <a:rPr lang="hr-HR" sz="1800" dirty="0">
                <a:latin typeface="Verdana" pitchFamily="34" charset="0"/>
                <a:ea typeface="Verdana" pitchFamily="34" charset="0"/>
                <a:cs typeface="Verdana" pitchFamily="34" charset="0"/>
              </a:rPr>
              <a:t>, 8 </a:t>
            </a:r>
            <a:r>
              <a:rPr lang="en-US" sz="1800" dirty="0" smtClean="0">
                <a:latin typeface="Verdana" pitchFamily="34" charset="0"/>
                <a:ea typeface="Verdana" pitchFamily="34" charset="0"/>
                <a:cs typeface="Verdana" pitchFamily="34" charset="0"/>
              </a:rPr>
              <a:t>and</a:t>
            </a:r>
            <a:r>
              <a:rPr lang="hr-HR" sz="1800" dirty="0" smtClean="0">
                <a:latin typeface="Verdana" pitchFamily="34" charset="0"/>
                <a:ea typeface="Verdana" pitchFamily="34" charset="0"/>
                <a:cs typeface="Verdana" pitchFamily="34" charset="0"/>
              </a:rPr>
              <a:t> </a:t>
            </a:r>
            <a:r>
              <a:rPr lang="hr-HR" sz="1800" dirty="0">
                <a:latin typeface="Verdana" pitchFamily="34" charset="0"/>
                <a:ea typeface="Verdana" pitchFamily="34" charset="0"/>
                <a:cs typeface="Verdana" pitchFamily="34" charset="0"/>
              </a:rPr>
              <a:t>10% </a:t>
            </a:r>
            <a:r>
              <a:rPr lang="en-US" sz="1800" dirty="0" smtClean="0">
                <a:latin typeface="Verdana" pitchFamily="34" charset="0"/>
                <a:ea typeface="Verdana" pitchFamily="34" charset="0"/>
                <a:cs typeface="Verdana" pitchFamily="34" charset="0"/>
              </a:rPr>
              <a:t>for seniority</a:t>
            </a:r>
            <a:endParaRPr lang="hr-HR" sz="1800" dirty="0">
              <a:latin typeface="Verdana" pitchFamily="34" charset="0"/>
              <a:ea typeface="Verdana" pitchFamily="34" charset="0"/>
              <a:cs typeface="Verdana" pitchFamily="34" charset="0"/>
            </a:endParaRPr>
          </a:p>
          <a:p>
            <a:pPr lvl="1">
              <a:spcBef>
                <a:spcPts val="0"/>
              </a:spcBef>
              <a:buFont typeface="Wingdings" pitchFamily="2" charset="2"/>
              <a:buChar char="§"/>
            </a:pPr>
            <a:r>
              <a:rPr lang="en-US" sz="1800" dirty="0" smtClean="0">
                <a:latin typeface="Verdana" pitchFamily="34" charset="0"/>
                <a:ea typeface="Verdana" pitchFamily="34" charset="0"/>
                <a:cs typeface="Verdana" pitchFamily="34" charset="0"/>
              </a:rPr>
              <a:t>reducing </a:t>
            </a:r>
            <a:r>
              <a:rPr lang="en-US" sz="1800" dirty="0" smtClean="0">
                <a:latin typeface="Verdana" pitchFamily="34" charset="0"/>
                <a:ea typeface="Verdana" pitchFamily="34" charset="0"/>
                <a:cs typeface="Verdana" pitchFamily="34" charset="0"/>
              </a:rPr>
              <a:t>officials’ salaries by </a:t>
            </a:r>
            <a:r>
              <a:rPr lang="hr-HR" sz="1800" dirty="0" smtClean="0">
                <a:latin typeface="Verdana" pitchFamily="34" charset="0"/>
                <a:ea typeface="Verdana" pitchFamily="34" charset="0"/>
                <a:cs typeface="Verdana" pitchFamily="34" charset="0"/>
              </a:rPr>
              <a:t>6%</a:t>
            </a:r>
            <a:endParaRPr lang="hr-HR" sz="1800" dirty="0">
              <a:latin typeface="Verdana" pitchFamily="34" charset="0"/>
              <a:ea typeface="Verdana" pitchFamily="34" charset="0"/>
              <a:cs typeface="Verdana" pitchFamily="34" charset="0"/>
            </a:endParaRPr>
          </a:p>
          <a:p>
            <a:pPr lvl="1">
              <a:spcBef>
                <a:spcPts val="0"/>
              </a:spcBef>
              <a:buFont typeface="Wingdings" pitchFamily="2" charset="2"/>
              <a:buChar char="§"/>
            </a:pPr>
            <a:r>
              <a:rPr lang="en-US" sz="1800" dirty="0" smtClean="0">
                <a:latin typeface="Verdana" pitchFamily="34" charset="0"/>
                <a:ea typeface="Verdana" pitchFamily="34" charset="0"/>
                <a:cs typeface="Verdana" pitchFamily="34" charset="0"/>
              </a:rPr>
              <a:t>implementation of the central payroll</a:t>
            </a:r>
            <a:r>
              <a:rPr lang="hr-HR" sz="1800" dirty="0" smtClean="0">
                <a:latin typeface="Verdana" pitchFamily="34" charset="0"/>
                <a:ea typeface="Verdana" pitchFamily="34" charset="0"/>
                <a:cs typeface="Verdana" pitchFamily="34" charset="0"/>
              </a:rPr>
              <a:t> </a:t>
            </a:r>
            <a:r>
              <a:rPr lang="hr-HR" sz="1800" dirty="0" err="1" smtClean="0">
                <a:latin typeface="Verdana" pitchFamily="34" charset="0"/>
                <a:ea typeface="Verdana" pitchFamily="34" charset="0"/>
                <a:cs typeface="Verdana" pitchFamily="34" charset="0"/>
              </a:rPr>
              <a:t>accounting</a:t>
            </a:r>
            <a:r>
              <a:rPr lang="hr-HR" sz="1800" dirty="0" smtClean="0">
                <a:latin typeface="Verdana" pitchFamily="34" charset="0"/>
                <a:ea typeface="Verdana" pitchFamily="34" charset="0"/>
                <a:cs typeface="Verdana" pitchFamily="34" charset="0"/>
              </a:rPr>
              <a:t> </a:t>
            </a:r>
            <a:r>
              <a:rPr lang="hr-HR" sz="1800" dirty="0" err="1" smtClean="0">
                <a:latin typeface="Verdana" pitchFamily="34" charset="0"/>
                <a:ea typeface="Verdana" pitchFamily="34" charset="0"/>
                <a:cs typeface="Verdana" pitchFamily="34" charset="0"/>
              </a:rPr>
              <a:t>system</a:t>
            </a:r>
            <a:r>
              <a:rPr lang="en-US" sz="1800" dirty="0" smtClean="0">
                <a:latin typeface="Verdana" pitchFamily="34" charset="0"/>
                <a:ea typeface="Verdana" pitchFamily="34" charset="0"/>
                <a:cs typeface="Verdana" pitchFamily="34" charset="0"/>
              </a:rPr>
              <a:t> and</a:t>
            </a:r>
            <a:endParaRPr lang="hr-HR" sz="1800" dirty="0">
              <a:latin typeface="Verdana" pitchFamily="34" charset="0"/>
              <a:ea typeface="Verdana" pitchFamily="34" charset="0"/>
              <a:cs typeface="Verdana" pitchFamily="34" charset="0"/>
            </a:endParaRPr>
          </a:p>
          <a:p>
            <a:pPr lvl="1">
              <a:spcBef>
                <a:spcPts val="0"/>
              </a:spcBef>
              <a:buFont typeface="Wingdings" pitchFamily="2" charset="2"/>
              <a:buChar char="§"/>
            </a:pPr>
            <a:r>
              <a:rPr lang="en-US" sz="1800" dirty="0" smtClean="0">
                <a:latin typeface="Verdana" pitchFamily="34" charset="0"/>
                <a:ea typeface="Verdana" pitchFamily="34" charset="0"/>
                <a:cs typeface="Verdana" pitchFamily="34" charset="0"/>
              </a:rPr>
              <a:t>increasing health insurance contributions from 13 to 15% of the gross salary</a:t>
            </a:r>
            <a:endParaRPr lang="hr-HR" dirty="0" smtClean="0">
              <a:latin typeface="Verdana" pitchFamily="34" charset="0"/>
              <a:ea typeface="Verdana" pitchFamily="34" charset="0"/>
              <a:cs typeface="Verdana" pitchFamily="34" charset="0"/>
            </a:endParaRPr>
          </a:p>
          <a:p>
            <a:pPr lvl="1">
              <a:buFont typeface="Wingdings" pitchFamily="2" charset="2"/>
              <a:buChar char="§"/>
            </a:pPr>
            <a:endParaRPr lang="hr-HR" dirty="0"/>
          </a:p>
        </p:txBody>
      </p:sp>
      <p:sp>
        <p:nvSpPr>
          <p:cNvPr id="4" name="Slide Number Placeholder 3"/>
          <p:cNvSpPr>
            <a:spLocks noGrp="1"/>
          </p:cNvSpPr>
          <p:nvPr>
            <p:ph type="sldNum" sz="quarter" idx="10"/>
          </p:nvPr>
        </p:nvSpPr>
        <p:spPr/>
        <p:txBody>
          <a:bodyPr/>
          <a:lstStyle/>
          <a:p>
            <a:pPr>
              <a:defRPr/>
            </a:pPr>
            <a:fld id="{8A954024-20CD-4809-B3C6-40465F276753}" type="slidenum">
              <a:rPr lang="en-US" smtClean="0"/>
              <a:pPr>
                <a:defRPr/>
              </a:pPr>
              <a:t>3</a:t>
            </a:fld>
            <a:endParaRPr lang="en-US"/>
          </a:p>
        </p:txBody>
      </p:sp>
    </p:spTree>
    <p:extLst>
      <p:ext uri="{BB962C8B-B14F-4D97-AF65-F5344CB8AC3E}">
        <p14:creationId xmlns:p14="http://schemas.microsoft.com/office/powerpoint/2010/main" val="2601808219"/>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504056"/>
          </a:xfrm>
        </p:spPr>
        <p:txBody>
          <a:bodyPr/>
          <a:lstStyle/>
          <a:p>
            <a:r>
              <a:rPr lang="en-US" sz="3200" b="0" dirty="0" smtClean="0">
                <a:latin typeface="Verdana" pitchFamily="34" charset="0"/>
                <a:ea typeface="Verdana" pitchFamily="34" charset="0"/>
                <a:cs typeface="Verdana" pitchFamily="34" charset="0"/>
              </a:rPr>
              <a:t>The </a:t>
            </a:r>
            <a:r>
              <a:rPr lang="hr-HR" sz="3200" b="0" dirty="0" smtClean="0">
                <a:latin typeface="Verdana" pitchFamily="34" charset="0"/>
                <a:ea typeface="Verdana" pitchFamily="34" charset="0"/>
                <a:cs typeface="Verdana" pitchFamily="34" charset="0"/>
              </a:rPr>
              <a:t>2015 </a:t>
            </a:r>
            <a:r>
              <a:rPr lang="en-US" sz="3200" b="0" dirty="0" smtClean="0">
                <a:latin typeface="Verdana" pitchFamily="34" charset="0"/>
                <a:ea typeface="Verdana" pitchFamily="34" charset="0"/>
                <a:cs typeface="Verdana" pitchFamily="34" charset="0"/>
              </a:rPr>
              <a:t>National Reform Program </a:t>
            </a:r>
            <a:endParaRPr lang="hr-HR" sz="3200" b="0" dirty="0">
              <a:latin typeface="Verdana" pitchFamily="34" charset="0"/>
              <a:ea typeface="Verdana" pitchFamily="34" charset="0"/>
              <a:cs typeface="Verdana" pitchFamily="34" charset="0"/>
            </a:endParaRPr>
          </a:p>
        </p:txBody>
      </p:sp>
      <p:sp>
        <p:nvSpPr>
          <p:cNvPr id="3" name="Content Placeholder 2"/>
          <p:cNvSpPr>
            <a:spLocks noGrp="1"/>
          </p:cNvSpPr>
          <p:nvPr>
            <p:ph idx="1"/>
          </p:nvPr>
        </p:nvSpPr>
        <p:spPr>
          <a:xfrm>
            <a:off x="457200" y="908721"/>
            <a:ext cx="8229600" cy="5949280"/>
          </a:xfrm>
        </p:spPr>
        <p:txBody>
          <a:bodyPr/>
          <a:lstStyle/>
          <a:p>
            <a:pPr>
              <a:spcBef>
                <a:spcPts val="0"/>
              </a:spcBef>
              <a:buFont typeface="Wingdings" pitchFamily="2" charset="2"/>
              <a:buChar char="§"/>
            </a:pPr>
            <a:r>
              <a:rPr lang="en-US" dirty="0" smtClean="0">
                <a:latin typeface="Verdana" pitchFamily="34" charset="0"/>
                <a:ea typeface="Verdana" pitchFamily="34" charset="0"/>
                <a:cs typeface="Verdana" pitchFamily="34" charset="0"/>
              </a:rPr>
              <a:t>Describes the measures undertaken by the Government of the Republic of Croatia in order to resolve the structural challenges </a:t>
            </a:r>
            <a:r>
              <a:rPr lang="hr-HR" dirty="0" smtClean="0">
                <a:latin typeface="Verdana" pitchFamily="34" charset="0"/>
                <a:ea typeface="Verdana" pitchFamily="34" charset="0"/>
                <a:cs typeface="Verdana" pitchFamily="34" charset="0"/>
              </a:rPr>
              <a:t>t</a:t>
            </a:r>
            <a:r>
              <a:rPr lang="en-US" dirty="0" smtClean="0">
                <a:latin typeface="Verdana" pitchFamily="34" charset="0"/>
                <a:ea typeface="Verdana" pitchFamily="34" charset="0"/>
                <a:cs typeface="Verdana" pitchFamily="34" charset="0"/>
              </a:rPr>
              <a:t>he </a:t>
            </a:r>
            <a:r>
              <a:rPr lang="hr-HR" dirty="0" err="1" smtClean="0">
                <a:latin typeface="Verdana" pitchFamily="34" charset="0"/>
                <a:ea typeface="Verdana" pitchFamily="34" charset="0"/>
                <a:cs typeface="Verdana" pitchFamily="34" charset="0"/>
              </a:rPr>
              <a:t>country</a:t>
            </a:r>
            <a:r>
              <a:rPr lang="hr-HR" dirty="0" smtClean="0">
                <a:latin typeface="Verdana" pitchFamily="34" charset="0"/>
                <a:ea typeface="Verdana" pitchFamily="34" charset="0"/>
                <a:cs typeface="Verdana" pitchFamily="34" charset="0"/>
              </a:rPr>
              <a:t> is </a:t>
            </a:r>
            <a:r>
              <a:rPr lang="hr-HR" dirty="0" err="1" smtClean="0">
                <a:latin typeface="Verdana" pitchFamily="34" charset="0"/>
                <a:ea typeface="Verdana" pitchFamily="34" charset="0"/>
                <a:cs typeface="Verdana" pitchFamily="34" charset="0"/>
              </a:rPr>
              <a:t>facing</a:t>
            </a:r>
            <a:r>
              <a:rPr lang="en-US" dirty="0" smtClean="0">
                <a:latin typeface="Verdana" pitchFamily="34" charset="0"/>
                <a:ea typeface="Verdana" pitchFamily="34" charset="0"/>
                <a:cs typeface="Verdana" pitchFamily="34" charset="0"/>
              </a:rPr>
              <a:t>, in accordance with the recommendations </a:t>
            </a:r>
            <a:r>
              <a:rPr lang="hr-HR" dirty="0" err="1" smtClean="0">
                <a:latin typeface="Verdana" pitchFamily="34" charset="0"/>
                <a:ea typeface="Verdana" pitchFamily="34" charset="0"/>
                <a:cs typeface="Verdana" pitchFamily="34" charset="0"/>
              </a:rPr>
              <a:t>by</a:t>
            </a:r>
            <a:r>
              <a:rPr lang="hr-HR" dirty="0" smtClean="0">
                <a:latin typeface="Verdana" pitchFamily="34" charset="0"/>
                <a:ea typeface="Verdana" pitchFamily="34" charset="0"/>
                <a:cs typeface="Verdana" pitchFamily="34" charset="0"/>
              </a:rPr>
              <a:t> </a:t>
            </a:r>
            <a:r>
              <a:rPr lang="en-US" dirty="0" smtClean="0">
                <a:latin typeface="Verdana" pitchFamily="34" charset="0"/>
                <a:ea typeface="Verdana" pitchFamily="34" charset="0"/>
                <a:cs typeface="Verdana" pitchFamily="34" charset="0"/>
              </a:rPr>
              <a:t>the Council of the European Union from July 2014</a:t>
            </a:r>
          </a:p>
          <a:p>
            <a:pPr>
              <a:spcBef>
                <a:spcPts val="0"/>
              </a:spcBef>
              <a:buFont typeface="Wingdings" pitchFamily="2" charset="2"/>
              <a:buChar char="§"/>
            </a:pPr>
            <a:r>
              <a:rPr lang="en-US" dirty="0" smtClean="0">
                <a:latin typeface="Verdana" pitchFamily="34" charset="0"/>
                <a:ea typeface="Verdana" pitchFamily="34" charset="0"/>
                <a:cs typeface="Verdana" pitchFamily="34" charset="0"/>
              </a:rPr>
              <a:t>In order to </a:t>
            </a:r>
            <a:r>
              <a:rPr lang="hr-HR" dirty="0" err="1" smtClean="0">
                <a:latin typeface="Verdana" pitchFamily="34" charset="0"/>
                <a:ea typeface="Verdana" pitchFamily="34" charset="0"/>
                <a:cs typeface="Verdana" pitchFamily="34" charset="0"/>
              </a:rPr>
              <a:t>deal</a:t>
            </a:r>
            <a:r>
              <a:rPr lang="hr-HR" dirty="0" smtClean="0">
                <a:latin typeface="Verdana" pitchFamily="34" charset="0"/>
                <a:ea typeface="Verdana" pitchFamily="34" charset="0"/>
                <a:cs typeface="Verdana" pitchFamily="34" charset="0"/>
              </a:rPr>
              <a:t> </a:t>
            </a:r>
            <a:r>
              <a:rPr lang="hr-HR" dirty="0" err="1" smtClean="0">
                <a:latin typeface="Verdana" pitchFamily="34" charset="0"/>
                <a:ea typeface="Verdana" pitchFamily="34" charset="0"/>
                <a:cs typeface="Verdana" pitchFamily="34" charset="0"/>
              </a:rPr>
              <a:t>with</a:t>
            </a:r>
            <a:r>
              <a:rPr lang="hr-HR" dirty="0" smtClean="0">
                <a:latin typeface="Verdana" pitchFamily="34" charset="0"/>
                <a:ea typeface="Verdana" pitchFamily="34" charset="0"/>
                <a:cs typeface="Verdana" pitchFamily="34" charset="0"/>
              </a:rPr>
              <a:t> </a:t>
            </a:r>
            <a:r>
              <a:rPr lang="hr-HR" dirty="0" err="1" smtClean="0">
                <a:latin typeface="Verdana" pitchFamily="34" charset="0"/>
                <a:ea typeface="Verdana" pitchFamily="34" charset="0"/>
                <a:cs typeface="Verdana" pitchFamily="34" charset="0"/>
              </a:rPr>
              <a:t>the</a:t>
            </a:r>
            <a:r>
              <a:rPr lang="hr-HR" dirty="0" smtClean="0">
                <a:latin typeface="Verdana" pitchFamily="34" charset="0"/>
                <a:ea typeface="Verdana" pitchFamily="34" charset="0"/>
                <a:cs typeface="Verdana" pitchFamily="34" charset="0"/>
              </a:rPr>
              <a:t> </a:t>
            </a:r>
            <a:r>
              <a:rPr lang="en-US" dirty="0" smtClean="0">
                <a:latin typeface="Verdana" pitchFamily="34" charset="0"/>
                <a:ea typeface="Verdana" pitchFamily="34" charset="0"/>
                <a:cs typeface="Verdana" pitchFamily="34" charset="0"/>
              </a:rPr>
              <a:t>weaknesses in public sector </a:t>
            </a:r>
            <a:r>
              <a:rPr lang="en-US" dirty="0" smtClean="0">
                <a:latin typeface="Verdana" pitchFamily="34" charset="0"/>
                <a:ea typeface="Verdana" pitchFamily="34" charset="0"/>
                <a:cs typeface="Verdana" pitchFamily="34" charset="0"/>
              </a:rPr>
              <a:t>management and </a:t>
            </a:r>
            <a:r>
              <a:rPr lang="en-US" dirty="0" smtClean="0">
                <a:latin typeface="Verdana" pitchFamily="34" charset="0"/>
                <a:ea typeface="Verdana" pitchFamily="34" charset="0"/>
                <a:cs typeface="Verdana" pitchFamily="34" charset="0"/>
              </a:rPr>
              <a:t>increase public sector efficiency, the following measures need to be implemented</a:t>
            </a:r>
            <a:r>
              <a:rPr lang="hr-HR" dirty="0" smtClean="0">
                <a:latin typeface="Verdana" pitchFamily="34" charset="0"/>
                <a:ea typeface="Verdana" pitchFamily="34" charset="0"/>
                <a:cs typeface="Verdana" pitchFamily="34" charset="0"/>
              </a:rPr>
              <a:t>:</a:t>
            </a:r>
          </a:p>
          <a:p>
            <a:pPr marL="800100" lvl="1" indent="-342900">
              <a:buFont typeface="+mj-lt"/>
              <a:buAutoNum type="arabicPeriod"/>
            </a:pPr>
            <a:r>
              <a:rPr lang="en-US" sz="1500" dirty="0" smtClean="0">
                <a:latin typeface="Verdana" pitchFamily="34" charset="0"/>
                <a:ea typeface="Verdana" pitchFamily="34" charset="0"/>
                <a:cs typeface="Verdana" pitchFamily="34" charset="0"/>
              </a:rPr>
              <a:t>Rationalization of the system of legal entities with public authority and their unified legal regulation</a:t>
            </a:r>
          </a:p>
          <a:p>
            <a:pPr marL="800100" lvl="1" indent="-342900">
              <a:buFont typeface="+mj-lt"/>
              <a:buAutoNum type="arabicPeriod"/>
            </a:pPr>
            <a:r>
              <a:rPr lang="en-US" sz="1500" dirty="0" smtClean="0">
                <a:latin typeface="Verdana" pitchFamily="34" charset="0"/>
                <a:ea typeface="Verdana" pitchFamily="34" charset="0"/>
                <a:cs typeface="Verdana" pitchFamily="34" charset="0"/>
              </a:rPr>
              <a:t>Rationalization of the </a:t>
            </a:r>
            <a:r>
              <a:rPr lang="hr-HR" sz="1500" dirty="0" smtClean="0">
                <a:latin typeface="Verdana" pitchFamily="34" charset="0"/>
                <a:ea typeface="Verdana" pitchFamily="34" charset="0"/>
                <a:cs typeface="Verdana" pitchFamily="34" charset="0"/>
              </a:rPr>
              <a:t>state </a:t>
            </a:r>
            <a:r>
              <a:rPr lang="hr-HR" sz="1500" dirty="0" err="1" smtClean="0">
                <a:latin typeface="Verdana" pitchFamily="34" charset="0"/>
                <a:ea typeface="Verdana" pitchFamily="34" charset="0"/>
                <a:cs typeface="Verdana" pitchFamily="34" charset="0"/>
              </a:rPr>
              <a:t>administration</a:t>
            </a:r>
            <a:r>
              <a:rPr lang="hr-HR" sz="1500" dirty="0" smtClean="0">
                <a:latin typeface="Verdana" pitchFamily="34" charset="0"/>
                <a:ea typeface="Verdana" pitchFamily="34" charset="0"/>
                <a:cs typeface="Verdana" pitchFamily="34" charset="0"/>
              </a:rPr>
              <a:t> central </a:t>
            </a:r>
            <a:r>
              <a:rPr lang="hr-HR" sz="1500" dirty="0" err="1" smtClean="0">
                <a:latin typeface="Verdana" pitchFamily="34" charset="0"/>
                <a:ea typeface="Verdana" pitchFamily="34" charset="0"/>
                <a:cs typeface="Verdana" pitchFamily="34" charset="0"/>
              </a:rPr>
              <a:t>bodies</a:t>
            </a:r>
            <a:r>
              <a:rPr lang="hr-HR" sz="1500" dirty="0" smtClean="0">
                <a:latin typeface="Verdana" pitchFamily="34" charset="0"/>
                <a:ea typeface="Verdana" pitchFamily="34" charset="0"/>
                <a:cs typeface="Verdana" pitchFamily="34" charset="0"/>
              </a:rPr>
              <a:t>’ </a:t>
            </a:r>
            <a:r>
              <a:rPr lang="en-US" sz="1500" dirty="0" smtClean="0">
                <a:latin typeface="Verdana" pitchFamily="34" charset="0"/>
                <a:ea typeface="Verdana" pitchFamily="34" charset="0"/>
                <a:cs typeface="Verdana" pitchFamily="34" charset="0"/>
              </a:rPr>
              <a:t>regional units</a:t>
            </a:r>
            <a:endParaRPr lang="vi-VN" sz="1500" dirty="0" smtClean="0">
              <a:latin typeface="Verdana" pitchFamily="34" charset="0"/>
              <a:ea typeface="Verdana" pitchFamily="34" charset="0"/>
              <a:cs typeface="Verdana" pitchFamily="34" charset="0"/>
            </a:endParaRPr>
          </a:p>
          <a:p>
            <a:pPr marL="800100" lvl="1" indent="-342900">
              <a:buFont typeface="+mj-lt"/>
              <a:buAutoNum type="arabicPeriod"/>
            </a:pPr>
            <a:r>
              <a:rPr lang="en-US" sz="1500" dirty="0" smtClean="0">
                <a:latin typeface="Verdana" pitchFamily="34" charset="0"/>
                <a:ea typeface="Verdana" pitchFamily="34" charset="0"/>
                <a:cs typeface="Verdana" pitchFamily="34" charset="0"/>
              </a:rPr>
              <a:t>Commencement of the process of functional, fiscal and territorial decentralization</a:t>
            </a:r>
            <a:r>
              <a:rPr lang="hr-HR" sz="1500" dirty="0" smtClean="0">
                <a:latin typeface="Verdana" pitchFamily="34" charset="0"/>
                <a:ea typeface="Verdana" pitchFamily="34" charset="0"/>
                <a:cs typeface="Verdana" pitchFamily="34" charset="0"/>
              </a:rPr>
              <a:t>,</a:t>
            </a:r>
            <a:r>
              <a:rPr lang="en-US" sz="1500" dirty="0" smtClean="0">
                <a:latin typeface="Verdana" pitchFamily="34" charset="0"/>
                <a:ea typeface="Verdana" pitchFamily="34" charset="0"/>
                <a:cs typeface="Verdana" pitchFamily="34" charset="0"/>
              </a:rPr>
              <a:t> with the aim of rationalizing the LS(R)CGU system</a:t>
            </a:r>
            <a:endParaRPr lang="vi-VN" sz="1500" dirty="0" smtClean="0">
              <a:latin typeface="Verdana" pitchFamily="34" charset="0"/>
              <a:ea typeface="Verdana" pitchFamily="34" charset="0"/>
              <a:cs typeface="Verdana" pitchFamily="34" charset="0"/>
            </a:endParaRPr>
          </a:p>
          <a:p>
            <a:pPr marL="800100" lvl="1" indent="-342900">
              <a:buFont typeface="+mj-lt"/>
              <a:buAutoNum type="arabicPeriod"/>
            </a:pPr>
            <a:r>
              <a:rPr lang="en-US" sz="1500" b="1" dirty="0" smtClean="0">
                <a:latin typeface="Verdana" pitchFamily="34" charset="0"/>
                <a:ea typeface="Verdana" pitchFamily="34" charset="0"/>
                <a:cs typeface="Verdana" pitchFamily="34" charset="0"/>
              </a:rPr>
              <a:t>Revision of the  salary setting system and regulation of the system of salaries in public administration and public services</a:t>
            </a:r>
            <a:endParaRPr lang="vi-VN" sz="1500" b="1" dirty="0" smtClean="0">
              <a:latin typeface="Verdana" pitchFamily="34" charset="0"/>
              <a:ea typeface="Verdana" pitchFamily="34" charset="0"/>
              <a:cs typeface="Verdana" pitchFamily="34" charset="0"/>
            </a:endParaRPr>
          </a:p>
          <a:p>
            <a:pPr marL="800100" lvl="1" indent="-342900">
              <a:buFont typeface="+mj-lt"/>
              <a:buAutoNum type="arabicPeriod"/>
            </a:pPr>
            <a:r>
              <a:rPr lang="en-US" sz="1500" b="1" dirty="0" smtClean="0">
                <a:latin typeface="Verdana" pitchFamily="34" charset="0"/>
                <a:ea typeface="Verdana" pitchFamily="34" charset="0"/>
                <a:cs typeface="Verdana" pitchFamily="34" charset="0"/>
              </a:rPr>
              <a:t>Improvement of human resource management in public administration</a:t>
            </a:r>
            <a:endParaRPr lang="hr-HR" sz="1500" b="1" dirty="0" smtClean="0">
              <a:latin typeface="Verdana" pitchFamily="34" charset="0"/>
              <a:ea typeface="Verdana" pitchFamily="34" charset="0"/>
              <a:cs typeface="Verdana" pitchFamily="34" charset="0"/>
            </a:endParaRPr>
          </a:p>
          <a:p>
            <a:pPr marL="800100" lvl="1" indent="-342900">
              <a:buFont typeface="+mj-lt"/>
              <a:buAutoNum type="arabicPeriod"/>
            </a:pPr>
            <a:r>
              <a:rPr lang="en-US" sz="1500" dirty="0" smtClean="0">
                <a:latin typeface="Verdana" pitchFamily="34" charset="0"/>
                <a:ea typeface="Verdana" pitchFamily="34" charset="0"/>
                <a:cs typeface="Verdana" pitchFamily="34" charset="0"/>
              </a:rPr>
              <a:t>Improvement of the public administration e-business and provision of electronic services to citizens and businesses</a:t>
            </a:r>
            <a:endParaRPr lang="vi-VN" sz="1500" dirty="0" smtClean="0">
              <a:latin typeface="Verdana" pitchFamily="34" charset="0"/>
              <a:ea typeface="Verdana" pitchFamily="34" charset="0"/>
              <a:cs typeface="Verdana" pitchFamily="34" charset="0"/>
            </a:endParaRPr>
          </a:p>
          <a:p>
            <a:pPr marL="800100" lvl="1" indent="-342900">
              <a:buFont typeface="+mj-lt"/>
              <a:buAutoNum type="arabicPeriod"/>
            </a:pPr>
            <a:r>
              <a:rPr lang="en-US" sz="1500" dirty="0" smtClean="0">
                <a:latin typeface="Verdana" pitchFamily="34" charset="0"/>
                <a:ea typeface="Verdana" pitchFamily="34" charset="0"/>
                <a:cs typeface="Verdana" pitchFamily="34" charset="0"/>
              </a:rPr>
              <a:t>Development of the Open Data Portal at the web address data.gov.hr </a:t>
            </a:r>
            <a:endParaRPr lang="vi-VN" sz="1500" dirty="0" smtClean="0">
              <a:latin typeface="Verdana" pitchFamily="34" charset="0"/>
              <a:ea typeface="Verdana" pitchFamily="34" charset="0"/>
              <a:cs typeface="Verdana" pitchFamily="34" charset="0"/>
            </a:endParaRPr>
          </a:p>
          <a:p>
            <a:pPr>
              <a:spcBef>
                <a:spcPts val="0"/>
              </a:spcBef>
            </a:pPr>
            <a:endParaRPr lang="hr-HR" sz="2000" dirty="0">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0"/>
          </p:nvPr>
        </p:nvSpPr>
        <p:spPr/>
        <p:txBody>
          <a:bodyPr/>
          <a:lstStyle/>
          <a:p>
            <a:pPr>
              <a:defRPr/>
            </a:pPr>
            <a:fld id="{8A954024-20CD-4809-B3C6-40465F276753}" type="slidenum">
              <a:rPr lang="en-US" smtClean="0"/>
              <a:pPr>
                <a:defRPr/>
              </a:pPr>
              <a:t>4</a:t>
            </a:fld>
            <a:endParaRPr lang="en-US"/>
          </a:p>
        </p:txBody>
      </p:sp>
    </p:spTree>
    <p:extLst>
      <p:ext uri="{BB962C8B-B14F-4D97-AF65-F5344CB8AC3E}">
        <p14:creationId xmlns:p14="http://schemas.microsoft.com/office/powerpoint/2010/main" val="4124373321"/>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576064"/>
          </a:xfrm>
        </p:spPr>
        <p:txBody>
          <a:bodyPr/>
          <a:lstStyle/>
          <a:p>
            <a:r>
              <a:rPr lang="en-US" sz="3200" b="0" dirty="0" smtClean="0">
                <a:latin typeface="Verdana" pitchFamily="34" charset="0"/>
                <a:ea typeface="Verdana" pitchFamily="34" charset="0"/>
                <a:cs typeface="Verdana" pitchFamily="34" charset="0"/>
              </a:rPr>
              <a:t>The Results of In-Depth Analysis</a:t>
            </a:r>
            <a:endParaRPr lang="hr-HR" sz="3200" b="0" dirty="0">
              <a:latin typeface="Verdana" pitchFamily="34" charset="0"/>
              <a:ea typeface="Verdana" pitchFamily="34" charset="0"/>
              <a:cs typeface="Verdana" pitchFamily="34" charset="0"/>
            </a:endParaRPr>
          </a:p>
        </p:txBody>
      </p:sp>
      <p:sp>
        <p:nvSpPr>
          <p:cNvPr id="3" name="Content Placeholder 2"/>
          <p:cNvSpPr>
            <a:spLocks noGrp="1"/>
          </p:cNvSpPr>
          <p:nvPr>
            <p:ph idx="1"/>
          </p:nvPr>
        </p:nvSpPr>
        <p:spPr>
          <a:xfrm>
            <a:off x="457200" y="908721"/>
            <a:ext cx="8229600" cy="5217444"/>
          </a:xfrm>
        </p:spPr>
        <p:txBody>
          <a:bodyPr/>
          <a:lstStyle/>
          <a:p>
            <a:pPr>
              <a:spcBef>
                <a:spcPts val="0"/>
              </a:spcBef>
              <a:buFont typeface="Wingdings" pitchFamily="2" charset="2"/>
              <a:buChar char="§"/>
            </a:pPr>
            <a:r>
              <a:rPr lang="hr-HR" sz="1600" dirty="0" err="1" smtClean="0">
                <a:latin typeface="Verdana" pitchFamily="34" charset="0"/>
                <a:ea typeface="Verdana" pitchFamily="34" charset="0"/>
                <a:cs typeface="Verdana" pitchFamily="34" charset="0"/>
              </a:rPr>
              <a:t>Pursuant</a:t>
            </a:r>
            <a:r>
              <a:rPr lang="hr-HR" sz="1600" dirty="0" smtClean="0">
                <a:latin typeface="Verdana" pitchFamily="34" charset="0"/>
                <a:ea typeface="Verdana" pitchFamily="34" charset="0"/>
                <a:cs typeface="Verdana" pitchFamily="34" charset="0"/>
              </a:rPr>
              <a:t> to </a:t>
            </a:r>
            <a:r>
              <a:rPr lang="en-US" sz="1600" dirty="0" smtClean="0">
                <a:latin typeface="Verdana" pitchFamily="34" charset="0"/>
                <a:ea typeface="Verdana" pitchFamily="34" charset="0"/>
                <a:cs typeface="Verdana" pitchFamily="34" charset="0"/>
              </a:rPr>
              <a:t>the findings of in-depth analysis </a:t>
            </a:r>
            <a:r>
              <a:rPr lang="hr-HR" sz="1600" dirty="0" err="1" smtClean="0">
                <a:latin typeface="Verdana" pitchFamily="34" charset="0"/>
                <a:ea typeface="Verdana" pitchFamily="34" charset="0"/>
                <a:cs typeface="Verdana" pitchFamily="34" charset="0"/>
              </a:rPr>
              <a:t>regarding</a:t>
            </a:r>
            <a:r>
              <a:rPr lang="hr-HR" sz="1600" dirty="0" smtClean="0">
                <a:latin typeface="Verdana" pitchFamily="34" charset="0"/>
                <a:ea typeface="Verdana" pitchFamily="34" charset="0"/>
                <a:cs typeface="Verdana" pitchFamily="34" charset="0"/>
              </a:rPr>
              <a:t> </a:t>
            </a:r>
            <a:r>
              <a:rPr lang="en-US" sz="1600" dirty="0" smtClean="0">
                <a:latin typeface="Verdana" pitchFamily="34" charset="0"/>
                <a:ea typeface="Verdana" pitchFamily="34" charset="0"/>
                <a:cs typeface="Verdana" pitchFamily="34" charset="0"/>
              </a:rPr>
              <a:t>the business operations of agencies, institutes, funds and other legal persons with public authorities, the Government is initiating the rationalization of the system of legal entities with public authorities and their unique legal regulation</a:t>
            </a:r>
            <a:endParaRPr lang="vi-VN" sz="1600" dirty="0">
              <a:latin typeface="Verdana" pitchFamily="34" charset="0"/>
              <a:ea typeface="Verdana" pitchFamily="34" charset="0"/>
              <a:cs typeface="Verdana" pitchFamily="34" charset="0"/>
            </a:endParaRPr>
          </a:p>
          <a:p>
            <a:pPr>
              <a:spcBef>
                <a:spcPts val="0"/>
              </a:spcBef>
              <a:buFont typeface="Wingdings" pitchFamily="2" charset="2"/>
              <a:buChar char="§"/>
            </a:pPr>
            <a:r>
              <a:rPr lang="en-US" sz="1600" dirty="0" smtClean="0">
                <a:latin typeface="Verdana" pitchFamily="34" charset="0"/>
                <a:ea typeface="Verdana" pitchFamily="34" charset="0"/>
                <a:cs typeface="Verdana" pitchFamily="34" charset="0"/>
              </a:rPr>
              <a:t>The action plan for the implementation of the rationalization of the system of legal entities with public authorities of agencies has been established, which will reduce the number of agencies by 9, from the current 57</a:t>
            </a:r>
            <a:endParaRPr lang="hr-HR" sz="1600" dirty="0" smtClean="0">
              <a:latin typeface="Verdana" pitchFamily="34" charset="0"/>
              <a:ea typeface="Verdana" pitchFamily="34" charset="0"/>
              <a:cs typeface="Verdana" pitchFamily="34" charset="0"/>
            </a:endParaRPr>
          </a:p>
          <a:p>
            <a:pPr>
              <a:spcBef>
                <a:spcPts val="0"/>
              </a:spcBef>
              <a:buFont typeface="Wingdings" pitchFamily="2" charset="2"/>
              <a:buChar char="§"/>
            </a:pPr>
            <a:r>
              <a:rPr lang="en-US" sz="1600" dirty="0" smtClean="0">
                <a:latin typeface="Verdana" pitchFamily="34" charset="0"/>
                <a:ea typeface="Verdana" pitchFamily="34" charset="0"/>
                <a:cs typeface="Verdana" pitchFamily="34" charset="0"/>
              </a:rPr>
              <a:t>The in-depth analysis of the expenditure for employees paid from the State Budget from March 2015 has </a:t>
            </a:r>
            <a:r>
              <a:rPr lang="hr-HR" sz="1600" dirty="0" smtClean="0">
                <a:latin typeface="Verdana" pitchFamily="34" charset="0"/>
                <a:ea typeface="Verdana" pitchFamily="34" charset="0"/>
                <a:cs typeface="Verdana" pitchFamily="34" charset="0"/>
              </a:rPr>
              <a:t>indicated that the </a:t>
            </a:r>
            <a:r>
              <a:rPr lang="hr-HR" sz="1600" dirty="0" smtClean="0">
                <a:latin typeface="Verdana" pitchFamily="34" charset="0"/>
                <a:ea typeface="Verdana" pitchFamily="34" charset="0"/>
                <a:cs typeface="Verdana" pitchFamily="34" charset="0"/>
              </a:rPr>
              <a:t>salar</a:t>
            </a:r>
            <a:r>
              <a:rPr lang="en-US" sz="1600" dirty="0" smtClean="0">
                <a:latin typeface="Verdana" pitchFamily="34" charset="0"/>
                <a:ea typeface="Verdana" pitchFamily="34" charset="0"/>
                <a:cs typeface="Verdana" pitchFamily="34" charset="0"/>
              </a:rPr>
              <a:t>y </a:t>
            </a:r>
            <a:r>
              <a:rPr lang="hr-HR" sz="1600" dirty="0" smtClean="0">
                <a:latin typeface="Verdana" pitchFamily="34" charset="0"/>
                <a:ea typeface="Verdana" pitchFamily="34" charset="0"/>
                <a:cs typeface="Verdana" pitchFamily="34" charset="0"/>
              </a:rPr>
              <a:t>system </a:t>
            </a:r>
            <a:r>
              <a:rPr lang="hr-HR" sz="1600" dirty="0" smtClean="0">
                <a:latin typeface="Verdana" pitchFamily="34" charset="0"/>
                <a:ea typeface="Verdana" pitchFamily="34" charset="0"/>
                <a:cs typeface="Verdana" pitchFamily="34" charset="0"/>
              </a:rPr>
              <a:t>contains many unfair and illogical elements</a:t>
            </a:r>
            <a:r>
              <a:rPr lang="en-US" sz="1600" dirty="0" smtClean="0">
                <a:latin typeface="Verdana" pitchFamily="34" charset="0"/>
                <a:ea typeface="Verdana" pitchFamily="34" charset="0"/>
                <a:cs typeface="Verdana" pitchFamily="34" charset="0"/>
              </a:rPr>
              <a:t>, thus a revision of the salary setting system and the regulation of salaries in public administration and the civil service, i.e. the implementation of a comprehensive reform of the </a:t>
            </a:r>
            <a:r>
              <a:rPr lang="en-US" sz="1600" dirty="0" smtClean="0">
                <a:latin typeface="Verdana" pitchFamily="34" charset="0"/>
                <a:ea typeface="Verdana" pitchFamily="34" charset="0"/>
                <a:cs typeface="Verdana" pitchFamily="34" charset="0"/>
              </a:rPr>
              <a:t>salary </a:t>
            </a:r>
            <a:r>
              <a:rPr lang="en-US" sz="1600" dirty="0" smtClean="0">
                <a:latin typeface="Verdana" pitchFamily="34" charset="0"/>
                <a:ea typeface="Verdana" pitchFamily="34" charset="0"/>
                <a:cs typeface="Verdana" pitchFamily="34" charset="0"/>
              </a:rPr>
              <a:t>system, is initiated, which needs to be implemented in the medium-term</a:t>
            </a:r>
            <a:endParaRPr lang="hr-HR" sz="1600" dirty="0" smtClean="0">
              <a:latin typeface="Verdana" pitchFamily="34" charset="0"/>
              <a:ea typeface="Verdana" pitchFamily="34" charset="0"/>
              <a:cs typeface="Verdana" pitchFamily="34" charset="0"/>
            </a:endParaRPr>
          </a:p>
          <a:p>
            <a:pPr>
              <a:spcBef>
                <a:spcPts val="0"/>
              </a:spcBef>
              <a:buFont typeface="Wingdings" pitchFamily="2" charset="2"/>
              <a:buChar char="§"/>
            </a:pPr>
            <a:r>
              <a:rPr lang="en-US" sz="1600" dirty="0" smtClean="0">
                <a:latin typeface="Verdana" pitchFamily="34" charset="0"/>
                <a:ea typeface="Verdana" pitchFamily="34" charset="0"/>
                <a:cs typeface="Verdana" pitchFamily="34" charset="0"/>
              </a:rPr>
              <a:t>The goal is to regulate the </a:t>
            </a:r>
            <a:r>
              <a:rPr lang="en-US" sz="1600" dirty="0" smtClean="0">
                <a:latin typeface="Verdana" pitchFamily="34" charset="0"/>
                <a:ea typeface="Verdana" pitchFamily="34" charset="0"/>
                <a:cs typeface="Verdana" pitchFamily="34" charset="0"/>
              </a:rPr>
              <a:t>salary </a:t>
            </a:r>
            <a:r>
              <a:rPr lang="en-US" sz="1600" dirty="0" smtClean="0">
                <a:latin typeface="Verdana" pitchFamily="34" charset="0"/>
                <a:ea typeface="Verdana" pitchFamily="34" charset="0"/>
                <a:cs typeface="Verdana" pitchFamily="34" charset="0"/>
              </a:rPr>
              <a:t>system in the civil service, legal persons with public authorities and public services according to the principles of transparency and unified approach to equal remuneration for equal work, through the introduction of pay grades and variable salary parts, which will allow the differentiation between higher quality and lower quality work. </a:t>
            </a:r>
            <a:endParaRPr lang="vi-VN" sz="1600" dirty="0">
              <a:latin typeface="Verdana" pitchFamily="34" charset="0"/>
              <a:ea typeface="Verdana" pitchFamily="34" charset="0"/>
              <a:cs typeface="Verdana" pitchFamily="34" charset="0"/>
            </a:endParaRPr>
          </a:p>
          <a:p>
            <a:pPr>
              <a:spcBef>
                <a:spcPts val="0"/>
              </a:spcBef>
            </a:pPr>
            <a:endParaRPr lang="vi-VN" sz="1400" dirty="0">
              <a:latin typeface="Verdana" pitchFamily="34" charset="0"/>
              <a:ea typeface="Verdana" pitchFamily="34" charset="0"/>
              <a:cs typeface="Verdana" pitchFamily="34" charset="0"/>
            </a:endParaRPr>
          </a:p>
          <a:p>
            <a:endParaRPr lang="hr-HR" sz="1600" dirty="0"/>
          </a:p>
        </p:txBody>
      </p:sp>
      <p:sp>
        <p:nvSpPr>
          <p:cNvPr id="4" name="Slide Number Placeholder 3"/>
          <p:cNvSpPr>
            <a:spLocks noGrp="1"/>
          </p:cNvSpPr>
          <p:nvPr>
            <p:ph type="sldNum" sz="quarter" idx="10"/>
          </p:nvPr>
        </p:nvSpPr>
        <p:spPr/>
        <p:txBody>
          <a:bodyPr/>
          <a:lstStyle/>
          <a:p>
            <a:pPr>
              <a:defRPr/>
            </a:pPr>
            <a:fld id="{8A954024-20CD-4809-B3C6-40465F276753}" type="slidenum">
              <a:rPr lang="en-US" smtClean="0"/>
              <a:pPr>
                <a:defRPr/>
              </a:pPr>
              <a:t>5</a:t>
            </a:fld>
            <a:endParaRPr lang="en-US" dirty="0"/>
          </a:p>
        </p:txBody>
      </p:sp>
    </p:spTree>
    <p:extLst>
      <p:ext uri="{BB962C8B-B14F-4D97-AF65-F5344CB8AC3E}">
        <p14:creationId xmlns:p14="http://schemas.microsoft.com/office/powerpoint/2010/main" val="2955028294"/>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792088"/>
          </a:xfrm>
        </p:spPr>
        <p:txBody>
          <a:bodyPr/>
          <a:lstStyle/>
          <a:p>
            <a:r>
              <a:rPr lang="en-US" sz="2600" b="0" dirty="0" smtClean="0">
                <a:latin typeface="Verdana" pitchFamily="34" charset="0"/>
                <a:ea typeface="Verdana" pitchFamily="34" charset="0"/>
                <a:cs typeface="Verdana" pitchFamily="34" charset="0"/>
              </a:rPr>
              <a:t>Committee </a:t>
            </a:r>
            <a:r>
              <a:rPr lang="en-US" sz="2600" b="0" dirty="0" smtClean="0">
                <a:latin typeface="Verdana" pitchFamily="34" charset="0"/>
                <a:ea typeface="Verdana" pitchFamily="34" charset="0"/>
                <a:cs typeface="Verdana" pitchFamily="34" charset="0"/>
              </a:rPr>
              <a:t>for the Analysis of State Budget Employee Expenditures</a:t>
            </a:r>
            <a:r>
              <a:rPr lang="hr-HR" dirty="0">
                <a:latin typeface="Verdana" pitchFamily="34" charset="0"/>
                <a:ea typeface="Verdana" pitchFamily="34" charset="0"/>
                <a:cs typeface="Verdana" pitchFamily="34" charset="0"/>
              </a:rPr>
              <a:t/>
            </a:r>
            <a:br>
              <a:rPr lang="hr-HR" dirty="0">
                <a:latin typeface="Verdana" pitchFamily="34" charset="0"/>
                <a:ea typeface="Verdana" pitchFamily="34" charset="0"/>
                <a:cs typeface="Verdana" pitchFamily="34" charset="0"/>
              </a:rPr>
            </a:br>
            <a:endParaRPr lang="hr-HR" dirty="0"/>
          </a:p>
        </p:txBody>
      </p:sp>
      <p:sp>
        <p:nvSpPr>
          <p:cNvPr id="3" name="Content Placeholder 2"/>
          <p:cNvSpPr>
            <a:spLocks noGrp="1"/>
          </p:cNvSpPr>
          <p:nvPr>
            <p:ph idx="1"/>
          </p:nvPr>
        </p:nvSpPr>
        <p:spPr>
          <a:xfrm>
            <a:off x="179512" y="1196752"/>
            <a:ext cx="8507288" cy="5400600"/>
          </a:xfrm>
        </p:spPr>
        <p:txBody>
          <a:bodyPr/>
          <a:lstStyle/>
          <a:p>
            <a:pPr>
              <a:spcBef>
                <a:spcPts val="0"/>
              </a:spcBef>
              <a:buFont typeface="Wingdings" panose="05000000000000000000" pitchFamily="2" charset="2"/>
              <a:buChar char="§"/>
            </a:pPr>
            <a:r>
              <a:rPr lang="en-US" sz="2000" dirty="0" smtClean="0">
                <a:latin typeface="Verdana" pitchFamily="34" charset="0"/>
                <a:ea typeface="Verdana" pitchFamily="34" charset="0"/>
                <a:cs typeface="Verdana" pitchFamily="34" charset="0"/>
              </a:rPr>
              <a:t>Committee proposes three packages of measures:</a:t>
            </a:r>
          </a:p>
          <a:p>
            <a:pPr marL="0" indent="0">
              <a:spcBef>
                <a:spcPts val="0"/>
              </a:spcBef>
              <a:buNone/>
            </a:pPr>
            <a:endParaRPr lang="en-US" sz="2000" dirty="0" smtClean="0">
              <a:latin typeface="Verdana" pitchFamily="34" charset="0"/>
              <a:ea typeface="Verdana" pitchFamily="34" charset="0"/>
              <a:cs typeface="Verdana" pitchFamily="34" charset="0"/>
            </a:endParaRPr>
          </a:p>
          <a:p>
            <a:pPr marL="457200" indent="-457200">
              <a:spcBef>
                <a:spcPts val="0"/>
              </a:spcBef>
              <a:buFont typeface="+mj-lt"/>
              <a:buAutoNum type="arabicPeriod"/>
            </a:pPr>
            <a:r>
              <a:rPr lang="en-US" sz="2000" dirty="0" smtClean="0">
                <a:latin typeface="Verdana" pitchFamily="34" charset="0"/>
                <a:ea typeface="Verdana" pitchFamily="34" charset="0"/>
                <a:cs typeface="Verdana" pitchFamily="34" charset="0"/>
              </a:rPr>
              <a:t>BASIC </a:t>
            </a:r>
            <a:r>
              <a:rPr lang="en-US" sz="2000" dirty="0" smtClean="0">
                <a:latin typeface="Verdana" pitchFamily="34" charset="0"/>
                <a:ea typeface="Verdana" pitchFamily="34" charset="0"/>
                <a:cs typeface="Verdana" pitchFamily="34" charset="0"/>
              </a:rPr>
              <a:t>SALARY </a:t>
            </a:r>
            <a:r>
              <a:rPr lang="en-US" sz="2000" dirty="0" smtClean="0">
                <a:latin typeface="Verdana" pitchFamily="34" charset="0"/>
                <a:ea typeface="Verdana" pitchFamily="34" charset="0"/>
                <a:cs typeface="Verdana" pitchFamily="34" charset="0"/>
              </a:rPr>
              <a:t>ADJUSTMENT</a:t>
            </a:r>
            <a:endParaRPr lang="hr-HR" sz="2000" dirty="0" smtClean="0">
              <a:latin typeface="Verdana" pitchFamily="34" charset="0"/>
              <a:ea typeface="Verdana" pitchFamily="34" charset="0"/>
              <a:cs typeface="Verdana" pitchFamily="34" charset="0"/>
            </a:endParaRPr>
          </a:p>
          <a:p>
            <a:pPr lvl="1">
              <a:spcBef>
                <a:spcPts val="0"/>
              </a:spcBef>
              <a:buFont typeface="Wingdings" pitchFamily="2" charset="2"/>
              <a:buChar char="§"/>
            </a:pPr>
            <a:r>
              <a:rPr lang="en-US" dirty="0" smtClean="0">
                <a:latin typeface="Verdana" pitchFamily="34" charset="0"/>
                <a:ea typeface="Verdana" pitchFamily="34" charset="0"/>
                <a:cs typeface="Verdana" pitchFamily="34" charset="0"/>
              </a:rPr>
              <a:t>The progressive reduction of job complexity coefficients in the range from </a:t>
            </a:r>
            <a:r>
              <a:rPr lang="hr-HR" dirty="0" smtClean="0">
                <a:latin typeface="Verdana" pitchFamily="34" charset="0"/>
                <a:ea typeface="Verdana" pitchFamily="34" charset="0"/>
                <a:cs typeface="Verdana" pitchFamily="34" charset="0"/>
              </a:rPr>
              <a:t>0</a:t>
            </a:r>
            <a:r>
              <a:rPr lang="hr-HR" dirty="0">
                <a:latin typeface="Verdana" pitchFamily="34" charset="0"/>
                <a:ea typeface="Verdana" pitchFamily="34" charset="0"/>
                <a:cs typeface="Verdana" pitchFamily="34" charset="0"/>
              </a:rPr>
              <a:t>% </a:t>
            </a:r>
            <a:r>
              <a:rPr lang="en-US" dirty="0" smtClean="0">
                <a:latin typeface="Verdana" pitchFamily="34" charset="0"/>
                <a:ea typeface="Verdana" pitchFamily="34" charset="0"/>
                <a:cs typeface="Verdana" pitchFamily="34" charset="0"/>
              </a:rPr>
              <a:t>to</a:t>
            </a:r>
            <a:r>
              <a:rPr lang="hr-HR" dirty="0" smtClean="0">
                <a:latin typeface="Verdana" pitchFamily="34" charset="0"/>
                <a:ea typeface="Verdana" pitchFamily="34" charset="0"/>
                <a:cs typeface="Verdana" pitchFamily="34" charset="0"/>
              </a:rPr>
              <a:t> </a:t>
            </a:r>
            <a:r>
              <a:rPr lang="hr-HR" dirty="0">
                <a:latin typeface="Verdana" pitchFamily="34" charset="0"/>
                <a:ea typeface="Verdana" pitchFamily="34" charset="0"/>
                <a:cs typeface="Verdana" pitchFamily="34" charset="0"/>
              </a:rPr>
              <a:t>10</a:t>
            </a:r>
            <a:r>
              <a:rPr lang="hr-HR" dirty="0" smtClean="0">
                <a:latin typeface="Verdana" pitchFamily="34" charset="0"/>
                <a:ea typeface="Verdana" pitchFamily="34" charset="0"/>
                <a:cs typeface="Verdana" pitchFamily="34" charset="0"/>
              </a:rPr>
              <a:t>%</a:t>
            </a:r>
          </a:p>
          <a:p>
            <a:pPr lvl="1">
              <a:spcBef>
                <a:spcPts val="0"/>
              </a:spcBef>
              <a:buFont typeface="Wingdings" pitchFamily="2" charset="2"/>
              <a:buChar char="§"/>
            </a:pPr>
            <a:r>
              <a:rPr lang="en-US" dirty="0" smtClean="0">
                <a:latin typeface="Verdana" pitchFamily="34" charset="0"/>
                <a:ea typeface="Verdana" pitchFamily="34" charset="0"/>
                <a:cs typeface="Verdana" pitchFamily="34" charset="0"/>
              </a:rPr>
              <a:t>Reduction of salary increases based on seniority from </a:t>
            </a:r>
            <a:r>
              <a:rPr lang="hr-HR" dirty="0" smtClean="0">
                <a:latin typeface="Verdana" pitchFamily="34" charset="0"/>
                <a:ea typeface="Verdana" pitchFamily="34" charset="0"/>
                <a:cs typeface="Verdana" pitchFamily="34" charset="0"/>
              </a:rPr>
              <a:t>0,5</a:t>
            </a:r>
            <a:r>
              <a:rPr lang="hr-HR" dirty="0">
                <a:latin typeface="Verdana" pitchFamily="34" charset="0"/>
                <a:ea typeface="Verdana" pitchFamily="34" charset="0"/>
                <a:cs typeface="Verdana" pitchFamily="34" charset="0"/>
              </a:rPr>
              <a:t>% </a:t>
            </a:r>
            <a:r>
              <a:rPr lang="en-US" dirty="0" smtClean="0">
                <a:latin typeface="Verdana" pitchFamily="34" charset="0"/>
                <a:ea typeface="Verdana" pitchFamily="34" charset="0"/>
                <a:cs typeface="Verdana" pitchFamily="34" charset="0"/>
              </a:rPr>
              <a:t>to</a:t>
            </a:r>
            <a:r>
              <a:rPr lang="hr-HR" dirty="0" smtClean="0">
                <a:latin typeface="Verdana" pitchFamily="34" charset="0"/>
                <a:ea typeface="Verdana" pitchFamily="34" charset="0"/>
                <a:cs typeface="Verdana" pitchFamily="34" charset="0"/>
              </a:rPr>
              <a:t> </a:t>
            </a:r>
            <a:r>
              <a:rPr lang="hr-HR" dirty="0">
                <a:latin typeface="Verdana" pitchFamily="34" charset="0"/>
                <a:ea typeface="Verdana" pitchFamily="34" charset="0"/>
                <a:cs typeface="Verdana" pitchFamily="34" charset="0"/>
              </a:rPr>
              <a:t>0,3% </a:t>
            </a:r>
            <a:r>
              <a:rPr lang="en-US" dirty="0" smtClean="0">
                <a:latin typeface="Verdana" pitchFamily="34" charset="0"/>
                <a:ea typeface="Verdana" pitchFamily="34" charset="0"/>
                <a:cs typeface="Verdana" pitchFamily="34" charset="0"/>
              </a:rPr>
              <a:t>per year of service</a:t>
            </a:r>
          </a:p>
          <a:p>
            <a:pPr lvl="1">
              <a:spcBef>
                <a:spcPts val="0"/>
              </a:spcBef>
              <a:buNone/>
            </a:pPr>
            <a:endParaRPr lang="hr-HR" sz="2400" dirty="0" smtClean="0">
              <a:latin typeface="Verdana" pitchFamily="34" charset="0"/>
              <a:ea typeface="Verdana" pitchFamily="34" charset="0"/>
              <a:cs typeface="Verdana" pitchFamily="34" charset="0"/>
            </a:endParaRPr>
          </a:p>
          <a:p>
            <a:pPr marL="457200" indent="-457200">
              <a:spcBef>
                <a:spcPts val="0"/>
              </a:spcBef>
              <a:buFont typeface="+mj-lt"/>
              <a:buAutoNum type="arabicPeriod"/>
            </a:pPr>
            <a:r>
              <a:rPr lang="en-US" sz="2000" dirty="0" smtClean="0">
                <a:latin typeface="Verdana" pitchFamily="34" charset="0"/>
                <a:ea typeface="Verdana" pitchFamily="34" charset="0"/>
                <a:cs typeface="Verdana" pitchFamily="34" charset="0"/>
              </a:rPr>
              <a:t>REDUCTION OF BONUSES AND </a:t>
            </a:r>
            <a:r>
              <a:rPr lang="en-US" sz="2000" dirty="0" smtClean="0">
                <a:latin typeface="Verdana" pitchFamily="34" charset="0"/>
                <a:ea typeface="Verdana" pitchFamily="34" charset="0"/>
                <a:cs typeface="Verdana" pitchFamily="34" charset="0"/>
              </a:rPr>
              <a:t>ALLOWANCES</a:t>
            </a:r>
            <a:endParaRPr lang="hr-HR" sz="2000" dirty="0" smtClean="0">
              <a:latin typeface="Verdana" pitchFamily="34" charset="0"/>
              <a:ea typeface="Verdana" pitchFamily="34" charset="0"/>
              <a:cs typeface="Verdana" pitchFamily="34" charset="0"/>
            </a:endParaRPr>
          </a:p>
          <a:p>
            <a:pPr marL="857250" lvl="1" indent="-457200">
              <a:spcBef>
                <a:spcPts val="0"/>
              </a:spcBef>
              <a:buFont typeface="Wingdings" pitchFamily="2" charset="2"/>
              <a:buChar char="§"/>
            </a:pPr>
            <a:r>
              <a:rPr lang="en-US" dirty="0" smtClean="0">
                <a:latin typeface="Verdana" pitchFamily="34" charset="0"/>
                <a:ea typeface="Verdana" pitchFamily="34" charset="0"/>
                <a:cs typeface="Verdana" pitchFamily="34" charset="0"/>
              </a:rPr>
              <a:t>established mostly by</a:t>
            </a:r>
            <a:r>
              <a:rPr lang="hr-HR" dirty="0" smtClean="0">
                <a:latin typeface="Verdana" pitchFamily="34" charset="0"/>
                <a:ea typeface="Verdana" pitchFamily="34" charset="0"/>
                <a:cs typeface="Verdana" pitchFamily="34" charset="0"/>
              </a:rPr>
              <a:t> </a:t>
            </a:r>
            <a:r>
              <a:rPr lang="en-US" b="1" dirty="0" smtClean="0">
                <a:latin typeface="Verdana" pitchFamily="34" charset="0"/>
                <a:ea typeface="Verdana" pitchFamily="34" charset="0"/>
                <a:cs typeface="Verdana" pitchFamily="34" charset="0"/>
              </a:rPr>
              <a:t>collective agreements</a:t>
            </a:r>
            <a:endParaRPr lang="hr-HR" b="1" dirty="0" smtClean="0">
              <a:latin typeface="Verdana" pitchFamily="34" charset="0"/>
              <a:ea typeface="Verdana" pitchFamily="34" charset="0"/>
              <a:cs typeface="Verdana" pitchFamily="34" charset="0"/>
            </a:endParaRPr>
          </a:p>
          <a:p>
            <a:pPr marL="857250" lvl="1" indent="-457200">
              <a:spcBef>
                <a:spcPts val="0"/>
              </a:spcBef>
              <a:buFont typeface="Wingdings" pitchFamily="2" charset="2"/>
              <a:buChar char="§"/>
            </a:pPr>
            <a:r>
              <a:rPr lang="en-US" dirty="0" smtClean="0">
                <a:latin typeface="Verdana" pitchFamily="34" charset="0"/>
                <a:ea typeface="Verdana" pitchFamily="34" charset="0"/>
                <a:cs typeface="Verdana" pitchFamily="34" charset="0"/>
              </a:rPr>
              <a:t>the bonus for </a:t>
            </a:r>
            <a:r>
              <a:rPr lang="en-US" dirty="0" smtClean="0">
                <a:latin typeface="Verdana" pitchFamily="34" charset="0"/>
                <a:ea typeface="Verdana" pitchFamily="34" charset="0"/>
                <a:cs typeface="Verdana" pitchFamily="34" charset="0"/>
              </a:rPr>
              <a:t>good performance cannot </a:t>
            </a:r>
            <a:r>
              <a:rPr lang="en-US" dirty="0" smtClean="0">
                <a:latin typeface="Verdana" pitchFamily="34" charset="0"/>
                <a:ea typeface="Verdana" pitchFamily="34" charset="0"/>
                <a:cs typeface="Verdana" pitchFamily="34" charset="0"/>
              </a:rPr>
              <a:t>be applied to civil and public services because the Government has not passed any regulations which would prescribe the criteria for the recognition of outstanding results or for the payment method of the bonus</a:t>
            </a:r>
            <a:r>
              <a:rPr lang="hr-HR" dirty="0" smtClean="0">
                <a:latin typeface="Verdana" pitchFamily="34" charset="0"/>
                <a:ea typeface="Verdana" pitchFamily="34" charset="0"/>
                <a:cs typeface="Verdana" pitchFamily="34" charset="0"/>
              </a:rPr>
              <a:t> </a:t>
            </a:r>
            <a:r>
              <a:rPr lang="en-US" dirty="0" smtClean="0">
                <a:latin typeface="Verdana" pitchFamily="34" charset="0"/>
                <a:ea typeface="Verdana" pitchFamily="34" charset="0"/>
                <a:cs typeface="Verdana" pitchFamily="34" charset="0"/>
              </a:rPr>
              <a:t>since 2001 </a:t>
            </a:r>
          </a:p>
          <a:p>
            <a:pPr marL="857250" lvl="1" indent="-457200">
              <a:spcBef>
                <a:spcPts val="0"/>
              </a:spcBef>
              <a:buNone/>
            </a:pPr>
            <a:endParaRPr lang="hr-HR" dirty="0">
              <a:latin typeface="Verdana" pitchFamily="34" charset="0"/>
              <a:ea typeface="Verdana" pitchFamily="34" charset="0"/>
              <a:cs typeface="Verdana" pitchFamily="34" charset="0"/>
            </a:endParaRPr>
          </a:p>
          <a:p>
            <a:pPr marL="457200" indent="-457200">
              <a:spcBef>
                <a:spcPts val="0"/>
              </a:spcBef>
              <a:buFont typeface="+mj-lt"/>
              <a:buAutoNum type="arabicPeriod"/>
            </a:pPr>
            <a:r>
              <a:rPr lang="en-US" sz="2000" dirty="0" smtClean="0">
                <a:latin typeface="Verdana" pitchFamily="34" charset="0"/>
                <a:ea typeface="Verdana" pitchFamily="34" charset="0"/>
                <a:cs typeface="Verdana" pitchFamily="34" charset="0"/>
              </a:rPr>
              <a:t>COMPREHENSIVE SALARY SYSTEM REFORM</a:t>
            </a:r>
            <a:endParaRPr lang="hr-HR" sz="2000" dirty="0" smtClean="0">
              <a:latin typeface="Verdana" pitchFamily="34" charset="0"/>
              <a:ea typeface="Verdana" pitchFamily="34" charset="0"/>
              <a:cs typeface="Verdana" pitchFamily="34" charset="0"/>
            </a:endParaRPr>
          </a:p>
          <a:p>
            <a:pPr lvl="1">
              <a:spcBef>
                <a:spcPts val="0"/>
              </a:spcBef>
              <a:buFont typeface="Wingdings" pitchFamily="2" charset="2"/>
              <a:buChar char="§"/>
            </a:pPr>
            <a:r>
              <a:rPr lang="en-US" dirty="0" smtClean="0">
                <a:latin typeface="Verdana" pitchFamily="34" charset="0"/>
                <a:ea typeface="Verdana" pitchFamily="34" charset="0"/>
                <a:cs typeface="Verdana" pitchFamily="34" charset="0"/>
              </a:rPr>
              <a:t>the new public sector salary system will be implemented in all institutions where employees are paid from the state budget</a:t>
            </a:r>
            <a:endParaRPr lang="hr-HR" dirty="0">
              <a:latin typeface="Verdana" pitchFamily="34" charset="0"/>
              <a:ea typeface="Verdana" pitchFamily="34" charset="0"/>
              <a:cs typeface="Verdana" pitchFamily="34" charset="0"/>
            </a:endParaRPr>
          </a:p>
          <a:p>
            <a:pPr lvl="1">
              <a:spcBef>
                <a:spcPts val="0"/>
              </a:spcBef>
              <a:buFont typeface="Wingdings" pitchFamily="2" charset="2"/>
              <a:buChar char="§"/>
            </a:pPr>
            <a:r>
              <a:rPr lang="en-US" dirty="0" smtClean="0">
                <a:latin typeface="Verdana" pitchFamily="34" charset="0"/>
                <a:ea typeface="Verdana" pitchFamily="34" charset="0"/>
                <a:cs typeface="Verdana" pitchFamily="34" charset="0"/>
              </a:rPr>
              <a:t>a uniform collective negotiation system – equal conditions for all activities</a:t>
            </a:r>
            <a:endParaRPr lang="hr-HR" dirty="0">
              <a:latin typeface="Verdana" pitchFamily="34" charset="0"/>
              <a:ea typeface="Verdana" pitchFamily="34" charset="0"/>
              <a:cs typeface="Verdana" pitchFamily="34" charset="0"/>
            </a:endParaRPr>
          </a:p>
          <a:p>
            <a:endParaRPr lang="hr-HR" dirty="0"/>
          </a:p>
        </p:txBody>
      </p:sp>
      <p:sp>
        <p:nvSpPr>
          <p:cNvPr id="4" name="Slide Number Placeholder 3"/>
          <p:cNvSpPr>
            <a:spLocks noGrp="1"/>
          </p:cNvSpPr>
          <p:nvPr>
            <p:ph type="sldNum" sz="quarter" idx="10"/>
          </p:nvPr>
        </p:nvSpPr>
        <p:spPr/>
        <p:txBody>
          <a:bodyPr/>
          <a:lstStyle/>
          <a:p>
            <a:pPr>
              <a:defRPr/>
            </a:pPr>
            <a:fld id="{8A954024-20CD-4809-B3C6-40465F276753}" type="slidenum">
              <a:rPr lang="en-US" smtClean="0"/>
              <a:pPr>
                <a:defRPr/>
              </a:pPr>
              <a:t>6</a:t>
            </a:fld>
            <a:endParaRPr lang="en-US"/>
          </a:p>
        </p:txBody>
      </p:sp>
    </p:spTree>
    <p:extLst>
      <p:ext uri="{BB962C8B-B14F-4D97-AF65-F5344CB8AC3E}">
        <p14:creationId xmlns:p14="http://schemas.microsoft.com/office/powerpoint/2010/main" val="2233854194"/>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576064"/>
          </a:xfrm>
        </p:spPr>
        <p:txBody>
          <a:bodyPr/>
          <a:lstStyle/>
          <a:p>
            <a:r>
              <a:rPr lang="en-US" sz="3200" b="0" dirty="0" smtClean="0">
                <a:latin typeface="Verdana" pitchFamily="34" charset="0"/>
                <a:ea typeface="Verdana" pitchFamily="34" charset="0"/>
                <a:cs typeface="Verdana" pitchFamily="34" charset="0"/>
              </a:rPr>
              <a:t>Salary Regulations</a:t>
            </a:r>
            <a:endParaRPr lang="hr-HR" sz="3200" b="0" dirty="0">
              <a:latin typeface="Verdana" pitchFamily="34" charset="0"/>
              <a:ea typeface="Verdana" pitchFamily="34" charset="0"/>
              <a:cs typeface="Verdana" pitchFamily="34" charset="0"/>
            </a:endParaRPr>
          </a:p>
        </p:txBody>
      </p:sp>
      <p:sp>
        <p:nvSpPr>
          <p:cNvPr id="3" name="Content Placeholder 2"/>
          <p:cNvSpPr>
            <a:spLocks noGrp="1"/>
          </p:cNvSpPr>
          <p:nvPr>
            <p:ph idx="1"/>
          </p:nvPr>
        </p:nvSpPr>
        <p:spPr>
          <a:xfrm>
            <a:off x="457200" y="908720"/>
            <a:ext cx="8229600" cy="5688632"/>
          </a:xfrm>
        </p:spPr>
        <p:txBody>
          <a:bodyPr/>
          <a:lstStyle/>
          <a:p>
            <a:pPr>
              <a:spcBef>
                <a:spcPts val="0"/>
              </a:spcBef>
              <a:buFont typeface="Wingdings" pitchFamily="2" charset="2"/>
              <a:buChar char="§"/>
            </a:pPr>
            <a:r>
              <a:rPr lang="en-US" dirty="0" smtClean="0">
                <a:latin typeface="Verdana" pitchFamily="34" charset="0"/>
                <a:ea typeface="Verdana" pitchFamily="34" charset="0"/>
                <a:cs typeface="Verdana" pitchFamily="34" charset="0"/>
              </a:rPr>
              <a:t>Salaries from the public sector of the Republic of Croatia are regulated by around 15 different acts, regulations and collective agreements, among them:</a:t>
            </a:r>
            <a:endParaRPr lang="hr-HR" dirty="0">
              <a:latin typeface="Verdana" pitchFamily="34" charset="0"/>
              <a:ea typeface="Verdana" pitchFamily="34" charset="0"/>
              <a:cs typeface="Verdana" pitchFamily="34" charset="0"/>
            </a:endParaRPr>
          </a:p>
          <a:p>
            <a:pPr lvl="1">
              <a:spcBef>
                <a:spcPts val="0"/>
              </a:spcBef>
              <a:buFont typeface="Wingdings" pitchFamily="2" charset="2"/>
              <a:buChar char="§"/>
            </a:pPr>
            <a:r>
              <a:rPr lang="en-US" dirty="0" smtClean="0">
                <a:latin typeface="Verdana" pitchFamily="34" charset="0"/>
                <a:ea typeface="Verdana" pitchFamily="34" charset="0"/>
                <a:cs typeface="Verdana" pitchFamily="34" charset="0"/>
              </a:rPr>
              <a:t>The Contributions Act</a:t>
            </a:r>
            <a:endParaRPr lang="hr-HR" dirty="0">
              <a:latin typeface="Verdana" pitchFamily="34" charset="0"/>
              <a:ea typeface="Verdana" pitchFamily="34" charset="0"/>
              <a:cs typeface="Verdana" pitchFamily="34" charset="0"/>
            </a:endParaRPr>
          </a:p>
          <a:p>
            <a:pPr lvl="1">
              <a:spcBef>
                <a:spcPts val="0"/>
              </a:spcBef>
              <a:buFont typeface="Wingdings" pitchFamily="2" charset="2"/>
              <a:buChar char="§"/>
            </a:pPr>
            <a:r>
              <a:rPr lang="en-US" dirty="0" smtClean="0">
                <a:latin typeface="Verdana" pitchFamily="34" charset="0"/>
                <a:ea typeface="Verdana" pitchFamily="34" charset="0"/>
                <a:cs typeface="Verdana" pitchFamily="34" charset="0"/>
              </a:rPr>
              <a:t>The Income Tax Act</a:t>
            </a:r>
            <a:endParaRPr lang="hr-HR" dirty="0">
              <a:latin typeface="Verdana" pitchFamily="34" charset="0"/>
              <a:ea typeface="Verdana" pitchFamily="34" charset="0"/>
              <a:cs typeface="Verdana" pitchFamily="34" charset="0"/>
            </a:endParaRPr>
          </a:p>
          <a:p>
            <a:pPr lvl="1">
              <a:spcBef>
                <a:spcPts val="0"/>
              </a:spcBef>
              <a:buFont typeface="Wingdings" pitchFamily="2" charset="2"/>
              <a:buChar char="§"/>
            </a:pPr>
            <a:r>
              <a:rPr lang="en-US" dirty="0" smtClean="0">
                <a:latin typeface="Verdana" pitchFamily="34" charset="0"/>
                <a:ea typeface="Verdana" pitchFamily="34" charset="0"/>
                <a:cs typeface="Verdana" pitchFamily="34" charset="0"/>
              </a:rPr>
              <a:t>The </a:t>
            </a:r>
            <a:r>
              <a:rPr lang="hr-HR" dirty="0" smtClean="0">
                <a:latin typeface="Verdana" pitchFamily="34" charset="0"/>
                <a:ea typeface="Verdana" pitchFamily="34" charset="0"/>
                <a:cs typeface="Verdana" pitchFamily="34" charset="0"/>
              </a:rPr>
              <a:t>Employment Incentives </a:t>
            </a:r>
            <a:r>
              <a:rPr lang="en-US" dirty="0" smtClean="0">
                <a:latin typeface="Verdana" pitchFamily="34" charset="0"/>
                <a:ea typeface="Verdana" pitchFamily="34" charset="0"/>
                <a:cs typeface="Verdana" pitchFamily="34" charset="0"/>
              </a:rPr>
              <a:t>Act</a:t>
            </a:r>
            <a:endParaRPr lang="hr-HR" dirty="0" smtClean="0">
              <a:latin typeface="Verdana" pitchFamily="34" charset="0"/>
              <a:ea typeface="Verdana" pitchFamily="34" charset="0"/>
              <a:cs typeface="Verdana" pitchFamily="34" charset="0"/>
            </a:endParaRPr>
          </a:p>
          <a:p>
            <a:pPr lvl="1">
              <a:spcBef>
                <a:spcPts val="0"/>
              </a:spcBef>
              <a:buFont typeface="Wingdings" pitchFamily="2" charset="2"/>
              <a:buChar char="§"/>
            </a:pPr>
            <a:r>
              <a:rPr lang="en-US" dirty="0" smtClean="0">
                <a:latin typeface="Verdana" pitchFamily="34" charset="0"/>
                <a:ea typeface="Verdana" pitchFamily="34" charset="0"/>
                <a:cs typeface="Verdana" pitchFamily="34" charset="0"/>
              </a:rPr>
              <a:t>The Civil Servants and State Employees Act</a:t>
            </a:r>
          </a:p>
          <a:p>
            <a:pPr lvl="1">
              <a:spcBef>
                <a:spcPts val="0"/>
              </a:spcBef>
              <a:buFont typeface="Wingdings" pitchFamily="2" charset="2"/>
              <a:buChar char="§"/>
            </a:pPr>
            <a:r>
              <a:rPr lang="en-US" dirty="0" smtClean="0">
                <a:latin typeface="Verdana" pitchFamily="34" charset="0"/>
                <a:ea typeface="Verdana" pitchFamily="34" charset="0"/>
                <a:cs typeface="Verdana" pitchFamily="34" charset="0"/>
              </a:rPr>
              <a:t>The Public Service Salaries Act</a:t>
            </a:r>
            <a:endParaRPr lang="hr-HR" dirty="0" smtClean="0">
              <a:latin typeface="Verdana" pitchFamily="34" charset="0"/>
              <a:ea typeface="Verdana" pitchFamily="34" charset="0"/>
              <a:cs typeface="Verdana" pitchFamily="34" charset="0"/>
            </a:endParaRPr>
          </a:p>
          <a:p>
            <a:pPr lvl="1">
              <a:spcBef>
                <a:spcPts val="0"/>
              </a:spcBef>
              <a:buFont typeface="Wingdings" pitchFamily="2" charset="2"/>
              <a:buChar char="§"/>
            </a:pPr>
            <a:r>
              <a:rPr lang="en-US" dirty="0" smtClean="0">
                <a:latin typeface="Verdana" pitchFamily="34" charset="0"/>
                <a:ea typeface="Verdana" pitchFamily="34" charset="0"/>
                <a:cs typeface="Verdana" pitchFamily="34" charset="0"/>
              </a:rPr>
              <a:t>The Act on the Denial of the Right to Increase Salaries Based on Seniority</a:t>
            </a:r>
          </a:p>
          <a:p>
            <a:pPr lvl="1">
              <a:spcBef>
                <a:spcPts val="0"/>
              </a:spcBef>
              <a:buFont typeface="Wingdings" pitchFamily="2" charset="2"/>
              <a:buChar char="§"/>
            </a:pPr>
            <a:r>
              <a:rPr lang="en-US" dirty="0" smtClean="0">
                <a:latin typeface="Verdana" pitchFamily="34" charset="0"/>
                <a:ea typeface="Verdana" pitchFamily="34" charset="0"/>
                <a:cs typeface="Verdana" pitchFamily="34" charset="0"/>
              </a:rPr>
              <a:t>Regulation on Job Titles and Job Complexity Coefficients in Civil Services</a:t>
            </a:r>
            <a:endParaRPr lang="hr-HR" dirty="0">
              <a:latin typeface="Verdana" pitchFamily="34" charset="0"/>
              <a:ea typeface="Verdana" pitchFamily="34" charset="0"/>
              <a:cs typeface="Verdana" pitchFamily="34" charset="0"/>
            </a:endParaRPr>
          </a:p>
          <a:p>
            <a:pPr lvl="1">
              <a:spcBef>
                <a:spcPts val="0"/>
              </a:spcBef>
              <a:buFont typeface="Wingdings" pitchFamily="2" charset="2"/>
              <a:buChar char="§"/>
            </a:pPr>
            <a:r>
              <a:rPr lang="en-US" dirty="0" smtClean="0">
                <a:latin typeface="Verdana" pitchFamily="34" charset="0"/>
                <a:ea typeface="Verdana" pitchFamily="34" charset="0"/>
                <a:cs typeface="Verdana" pitchFamily="34" charset="0"/>
              </a:rPr>
              <a:t>Regulation on Job Titles and Job Complexity Coefficients in Public Services </a:t>
            </a:r>
          </a:p>
          <a:p>
            <a:pPr lvl="1">
              <a:spcBef>
                <a:spcPts val="0"/>
              </a:spcBef>
              <a:buFont typeface="Wingdings" pitchFamily="2" charset="2"/>
              <a:buChar char="§"/>
            </a:pPr>
            <a:r>
              <a:rPr lang="en-US" dirty="0" smtClean="0">
                <a:latin typeface="Verdana" pitchFamily="34" charset="0"/>
                <a:ea typeface="Verdana" pitchFamily="34" charset="0"/>
                <a:cs typeface="Verdana" pitchFamily="34" charset="0"/>
              </a:rPr>
              <a:t>The Collective Agreement for Civil Servants and Employees</a:t>
            </a:r>
            <a:endParaRPr lang="hr-HR" dirty="0">
              <a:latin typeface="Verdana" pitchFamily="34" charset="0"/>
              <a:ea typeface="Verdana" pitchFamily="34" charset="0"/>
              <a:cs typeface="Verdana" pitchFamily="34" charset="0"/>
            </a:endParaRPr>
          </a:p>
          <a:p>
            <a:pPr lvl="1">
              <a:spcBef>
                <a:spcPts val="0"/>
              </a:spcBef>
              <a:buFont typeface="Wingdings" pitchFamily="2" charset="2"/>
              <a:buChar char="§"/>
            </a:pPr>
            <a:r>
              <a:rPr lang="en-US" dirty="0" smtClean="0">
                <a:latin typeface="Verdana" pitchFamily="34" charset="0"/>
                <a:ea typeface="Verdana" pitchFamily="34" charset="0"/>
                <a:cs typeface="Verdana" pitchFamily="34" charset="0"/>
              </a:rPr>
              <a:t>The Basic Collective Agreement for Civil Servants and Employees in Public Services</a:t>
            </a:r>
          </a:p>
          <a:p>
            <a:pPr lvl="1">
              <a:spcBef>
                <a:spcPts val="0"/>
              </a:spcBef>
              <a:buFont typeface="Wingdings" pitchFamily="2" charset="2"/>
              <a:buChar char="§"/>
            </a:pPr>
            <a:r>
              <a:rPr lang="en-US" dirty="0" smtClean="0">
                <a:latin typeface="Verdana" pitchFamily="34" charset="0"/>
                <a:ea typeface="Verdana" pitchFamily="34" charset="0"/>
                <a:cs typeface="Verdana" pitchFamily="34" charset="0"/>
              </a:rPr>
              <a:t>The Collective Agreement for Primary Education</a:t>
            </a:r>
            <a:endParaRPr lang="hr-HR" dirty="0" smtClean="0">
              <a:latin typeface="Verdana" pitchFamily="34" charset="0"/>
              <a:ea typeface="Verdana" pitchFamily="34" charset="0"/>
              <a:cs typeface="Verdana" pitchFamily="34" charset="0"/>
            </a:endParaRPr>
          </a:p>
          <a:p>
            <a:pPr lvl="1">
              <a:spcBef>
                <a:spcPts val="0"/>
              </a:spcBef>
              <a:buFont typeface="Wingdings" pitchFamily="2" charset="2"/>
              <a:buChar char="§"/>
            </a:pPr>
            <a:r>
              <a:rPr lang="en-US" dirty="0" smtClean="0">
                <a:latin typeface="Verdana" pitchFamily="34" charset="0"/>
                <a:ea typeface="Verdana" pitchFamily="34" charset="0"/>
                <a:cs typeface="Verdana" pitchFamily="34" charset="0"/>
              </a:rPr>
              <a:t>The Collective Agreement for Secondary Education</a:t>
            </a:r>
            <a:endParaRPr lang="hr-HR" dirty="0" smtClean="0">
              <a:latin typeface="Verdana" pitchFamily="34" charset="0"/>
              <a:ea typeface="Verdana" pitchFamily="34" charset="0"/>
              <a:cs typeface="Verdana" pitchFamily="34" charset="0"/>
            </a:endParaRPr>
          </a:p>
          <a:p>
            <a:pPr lvl="1">
              <a:spcBef>
                <a:spcPts val="0"/>
              </a:spcBef>
              <a:buFont typeface="Wingdings" pitchFamily="2" charset="2"/>
              <a:buChar char="§"/>
            </a:pPr>
            <a:r>
              <a:rPr lang="en-US" dirty="0" smtClean="0">
                <a:latin typeface="Verdana" pitchFamily="34" charset="0"/>
                <a:ea typeface="Verdana" pitchFamily="34" charset="0"/>
                <a:cs typeface="Verdana" pitchFamily="34" charset="0"/>
              </a:rPr>
              <a:t>The Collective Agreement for Social Welfare Services</a:t>
            </a:r>
            <a:endParaRPr lang="hr-HR" dirty="0" smtClean="0">
              <a:latin typeface="Verdana" pitchFamily="34" charset="0"/>
              <a:ea typeface="Verdana" pitchFamily="34" charset="0"/>
              <a:cs typeface="Verdana" pitchFamily="34" charset="0"/>
            </a:endParaRPr>
          </a:p>
          <a:p>
            <a:pPr lvl="1">
              <a:spcBef>
                <a:spcPts val="0"/>
              </a:spcBef>
              <a:buFont typeface="Wingdings" pitchFamily="2" charset="2"/>
              <a:buChar char="§"/>
            </a:pPr>
            <a:r>
              <a:rPr lang="en-US" dirty="0" smtClean="0">
                <a:latin typeface="Verdana" pitchFamily="34" charset="0"/>
                <a:ea typeface="Verdana" pitchFamily="34" charset="0"/>
                <a:cs typeface="Verdana" pitchFamily="34" charset="0"/>
              </a:rPr>
              <a:t>The Branch Collective Agreement for Employees in Cultural Institutions Financed from the State Budget</a:t>
            </a:r>
            <a:endParaRPr lang="hr-HR" dirty="0" smtClean="0">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0"/>
          </p:nvPr>
        </p:nvSpPr>
        <p:spPr/>
        <p:txBody>
          <a:bodyPr/>
          <a:lstStyle/>
          <a:p>
            <a:pPr>
              <a:defRPr/>
            </a:pPr>
            <a:fld id="{8A954024-20CD-4809-B3C6-40465F276753}" type="slidenum">
              <a:rPr lang="en-US" smtClean="0"/>
              <a:pPr>
                <a:defRPr/>
              </a:pPr>
              <a:t>7</a:t>
            </a:fld>
            <a:endParaRPr lang="en-US"/>
          </a:p>
        </p:txBody>
      </p:sp>
    </p:spTree>
    <p:extLst>
      <p:ext uri="{BB962C8B-B14F-4D97-AF65-F5344CB8AC3E}">
        <p14:creationId xmlns:p14="http://schemas.microsoft.com/office/powerpoint/2010/main" val="928092785"/>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648072"/>
          </a:xfrm>
        </p:spPr>
        <p:txBody>
          <a:bodyPr/>
          <a:lstStyle/>
          <a:p>
            <a:r>
              <a:rPr lang="en-US" sz="3200" b="0" dirty="0" smtClean="0">
                <a:latin typeface="Verdana" pitchFamily="34" charset="0"/>
                <a:ea typeface="Verdana" pitchFamily="34" charset="0"/>
                <a:cs typeface="Verdana" pitchFamily="34" charset="0"/>
              </a:rPr>
              <a:t>Basic Salary</a:t>
            </a:r>
            <a:endParaRPr lang="hr-HR" sz="3200" b="0" dirty="0">
              <a:latin typeface="Verdana" pitchFamily="34" charset="0"/>
              <a:ea typeface="Verdana" pitchFamily="34" charset="0"/>
              <a:cs typeface="Verdana" pitchFamily="34" charset="0"/>
            </a:endParaRPr>
          </a:p>
        </p:txBody>
      </p:sp>
      <p:sp>
        <p:nvSpPr>
          <p:cNvPr id="3" name="Content Placeholder 2"/>
          <p:cNvSpPr>
            <a:spLocks noGrp="1"/>
          </p:cNvSpPr>
          <p:nvPr>
            <p:ph idx="1"/>
          </p:nvPr>
        </p:nvSpPr>
        <p:spPr>
          <a:xfrm>
            <a:off x="457200" y="1052737"/>
            <a:ext cx="8229600" cy="5073428"/>
          </a:xfrm>
        </p:spPr>
        <p:txBody>
          <a:bodyPr/>
          <a:lstStyle/>
          <a:p>
            <a:pPr>
              <a:buFont typeface="Wingdings" pitchFamily="2" charset="2"/>
              <a:buChar char="§"/>
            </a:pPr>
            <a:r>
              <a:rPr lang="en-US" sz="2000" dirty="0" smtClean="0">
                <a:latin typeface="Verdana" pitchFamily="34" charset="0"/>
                <a:ea typeface="Verdana" pitchFamily="34" charset="0"/>
                <a:cs typeface="Verdana" pitchFamily="34" charset="0"/>
              </a:rPr>
              <a:t>The basic salary is the product of the job complexity coefficient </a:t>
            </a:r>
            <a:r>
              <a:rPr lang="hr-HR" sz="2000" dirty="0" smtClean="0">
                <a:latin typeface="Verdana" pitchFamily="34" charset="0"/>
                <a:ea typeface="Verdana" pitchFamily="34" charset="0"/>
                <a:cs typeface="Verdana" pitchFamily="34" charset="0"/>
              </a:rPr>
              <a:t>(</a:t>
            </a:r>
            <a:r>
              <a:rPr lang="en-US" sz="2000" dirty="0" smtClean="0">
                <a:latin typeface="Verdana" pitchFamily="34" charset="0"/>
                <a:ea typeface="Verdana" pitchFamily="34" charset="0"/>
                <a:cs typeface="Verdana" pitchFamily="34" charset="0"/>
              </a:rPr>
              <a:t>from</a:t>
            </a:r>
            <a:r>
              <a:rPr lang="hr-HR" sz="2000" dirty="0" smtClean="0">
                <a:latin typeface="Verdana" pitchFamily="34" charset="0"/>
                <a:ea typeface="Verdana" pitchFamily="34" charset="0"/>
                <a:cs typeface="Verdana" pitchFamily="34" charset="0"/>
              </a:rPr>
              <a:t> 0</a:t>
            </a:r>
            <a:r>
              <a:rPr lang="en-US" sz="2000" dirty="0" smtClean="0">
                <a:latin typeface="Verdana" pitchFamily="34" charset="0"/>
                <a:ea typeface="Verdana" pitchFamily="34" charset="0"/>
                <a:cs typeface="Verdana" pitchFamily="34" charset="0"/>
              </a:rPr>
              <a:t>.</a:t>
            </a:r>
            <a:r>
              <a:rPr lang="hr-HR" sz="2000" dirty="0" smtClean="0">
                <a:latin typeface="Verdana" pitchFamily="34" charset="0"/>
                <a:ea typeface="Verdana" pitchFamily="34" charset="0"/>
                <a:cs typeface="Verdana" pitchFamily="34" charset="0"/>
              </a:rPr>
              <a:t>50 </a:t>
            </a:r>
            <a:r>
              <a:rPr lang="en-US" sz="2000" dirty="0" smtClean="0">
                <a:latin typeface="Verdana" pitchFamily="34" charset="0"/>
                <a:ea typeface="Verdana" pitchFamily="34" charset="0"/>
                <a:cs typeface="Verdana" pitchFamily="34" charset="0"/>
              </a:rPr>
              <a:t>t</a:t>
            </a:r>
            <a:r>
              <a:rPr lang="hr-HR" sz="2000" dirty="0" smtClean="0">
                <a:latin typeface="Verdana" pitchFamily="34" charset="0"/>
                <a:ea typeface="Verdana" pitchFamily="34" charset="0"/>
                <a:cs typeface="Verdana" pitchFamily="34" charset="0"/>
              </a:rPr>
              <a:t>o 3</a:t>
            </a:r>
            <a:r>
              <a:rPr lang="en-US" sz="2000" dirty="0" smtClean="0">
                <a:latin typeface="Verdana" pitchFamily="34" charset="0"/>
                <a:ea typeface="Verdana" pitchFamily="34" charset="0"/>
                <a:cs typeface="Verdana" pitchFamily="34" charset="0"/>
              </a:rPr>
              <a:t>.</a:t>
            </a:r>
            <a:r>
              <a:rPr lang="hr-HR" sz="2000" dirty="0" smtClean="0">
                <a:latin typeface="Verdana" pitchFamily="34" charset="0"/>
                <a:ea typeface="Verdana" pitchFamily="34" charset="0"/>
                <a:cs typeface="Verdana" pitchFamily="34" charset="0"/>
              </a:rPr>
              <a:t>50</a:t>
            </a:r>
            <a:r>
              <a:rPr lang="hr-HR" sz="2000" dirty="0">
                <a:latin typeface="Verdana" pitchFamily="34" charset="0"/>
                <a:ea typeface="Verdana" pitchFamily="34" charset="0"/>
                <a:cs typeface="Verdana" pitchFamily="34" charset="0"/>
              </a:rPr>
              <a:t>)</a:t>
            </a:r>
            <a:r>
              <a:rPr lang="hr-HR" sz="2000" dirty="0" smtClean="0">
                <a:latin typeface="Verdana" pitchFamily="34" charset="0"/>
                <a:ea typeface="Verdana" pitchFamily="34" charset="0"/>
                <a:cs typeface="Verdana" pitchFamily="34" charset="0"/>
              </a:rPr>
              <a:t> </a:t>
            </a:r>
            <a:r>
              <a:rPr lang="en-US" sz="2000" dirty="0" smtClean="0">
                <a:latin typeface="Verdana" pitchFamily="34" charset="0"/>
                <a:ea typeface="Verdana" pitchFamily="34" charset="0"/>
                <a:cs typeface="Verdana" pitchFamily="34" charset="0"/>
              </a:rPr>
              <a:t>multiplied by the basis for salary calculation</a:t>
            </a:r>
            <a:r>
              <a:rPr lang="hr-HR" sz="2000" dirty="0" smtClean="0">
                <a:latin typeface="Verdana" pitchFamily="34" charset="0"/>
                <a:ea typeface="Verdana" pitchFamily="34" charset="0"/>
                <a:cs typeface="Verdana" pitchFamily="34" charset="0"/>
              </a:rPr>
              <a:t>, </a:t>
            </a:r>
            <a:r>
              <a:rPr lang="en-US" sz="2000" dirty="0" smtClean="0">
                <a:latin typeface="Verdana" pitchFamily="34" charset="0"/>
                <a:ea typeface="Verdana" pitchFamily="34" charset="0"/>
                <a:cs typeface="Verdana" pitchFamily="34" charset="0"/>
              </a:rPr>
              <a:t>increased by </a:t>
            </a:r>
            <a:r>
              <a:rPr lang="hr-HR" sz="2000" dirty="0" smtClean="0">
                <a:latin typeface="Verdana" pitchFamily="34" charset="0"/>
                <a:ea typeface="Verdana" pitchFamily="34" charset="0"/>
                <a:cs typeface="Verdana" pitchFamily="34" charset="0"/>
              </a:rPr>
              <a:t>0</a:t>
            </a:r>
            <a:r>
              <a:rPr lang="en-US" sz="2000" dirty="0" smtClean="0">
                <a:latin typeface="Verdana" pitchFamily="34" charset="0"/>
                <a:ea typeface="Verdana" pitchFamily="34" charset="0"/>
                <a:cs typeface="Verdana" pitchFamily="34" charset="0"/>
              </a:rPr>
              <a:t>.</a:t>
            </a:r>
            <a:r>
              <a:rPr lang="hr-HR" sz="2000" dirty="0" smtClean="0">
                <a:latin typeface="Verdana" pitchFamily="34" charset="0"/>
                <a:ea typeface="Verdana" pitchFamily="34" charset="0"/>
                <a:cs typeface="Verdana" pitchFamily="34" charset="0"/>
              </a:rPr>
              <a:t>5</a:t>
            </a:r>
            <a:r>
              <a:rPr lang="hr-HR" sz="2000" dirty="0">
                <a:latin typeface="Verdana" pitchFamily="34" charset="0"/>
                <a:ea typeface="Verdana" pitchFamily="34" charset="0"/>
                <a:cs typeface="Verdana" pitchFamily="34" charset="0"/>
              </a:rPr>
              <a:t>% </a:t>
            </a:r>
            <a:r>
              <a:rPr lang="en-US" sz="2000" dirty="0" smtClean="0">
                <a:latin typeface="Verdana" pitchFamily="34" charset="0"/>
                <a:ea typeface="Verdana" pitchFamily="34" charset="0"/>
                <a:cs typeface="Verdana" pitchFamily="34" charset="0"/>
              </a:rPr>
              <a:t>for each year of service</a:t>
            </a:r>
            <a:endParaRPr lang="hr-HR" sz="2000" dirty="0">
              <a:latin typeface="Verdana" pitchFamily="34" charset="0"/>
              <a:ea typeface="Verdana" pitchFamily="34" charset="0"/>
              <a:cs typeface="Verdana" pitchFamily="34" charset="0"/>
            </a:endParaRPr>
          </a:p>
          <a:p>
            <a:pPr lvl="1">
              <a:buNone/>
            </a:pPr>
            <a:endParaRPr lang="hr-HR" dirty="0" smtClean="0">
              <a:latin typeface="Verdana" pitchFamily="34" charset="0"/>
              <a:ea typeface="Verdana" pitchFamily="34" charset="0"/>
              <a:cs typeface="Verdana" pitchFamily="34" charset="0"/>
            </a:endParaRPr>
          </a:p>
          <a:p>
            <a:pPr lvl="1">
              <a:buFont typeface="Wingdings" pitchFamily="2" charset="2"/>
              <a:buChar char="§"/>
            </a:pPr>
            <a:r>
              <a:rPr lang="en-US" dirty="0" smtClean="0">
                <a:latin typeface="Verdana" pitchFamily="34" charset="0"/>
                <a:ea typeface="Verdana" pitchFamily="34" charset="0"/>
                <a:cs typeface="Verdana" pitchFamily="34" charset="0"/>
              </a:rPr>
              <a:t>Decree </a:t>
            </a:r>
            <a:r>
              <a:rPr lang="en-US" dirty="0" smtClean="0">
                <a:latin typeface="Verdana" pitchFamily="34" charset="0"/>
                <a:ea typeface="Verdana" pitchFamily="34" charset="0"/>
                <a:cs typeface="Verdana" pitchFamily="34" charset="0"/>
              </a:rPr>
              <a:t>on the basis for salary calculation for civil servants and employees HRK </a:t>
            </a:r>
            <a:r>
              <a:rPr lang="hr-HR" dirty="0" smtClean="0">
                <a:latin typeface="Verdana" pitchFamily="34" charset="0"/>
                <a:ea typeface="Verdana" pitchFamily="34" charset="0"/>
                <a:cs typeface="Verdana" pitchFamily="34" charset="0"/>
              </a:rPr>
              <a:t>5</a:t>
            </a:r>
            <a:r>
              <a:rPr lang="en-US" dirty="0" smtClean="0">
                <a:latin typeface="Verdana" pitchFamily="34" charset="0"/>
                <a:ea typeface="Verdana" pitchFamily="34" charset="0"/>
                <a:cs typeface="Verdana" pitchFamily="34" charset="0"/>
              </a:rPr>
              <a:t>,</a:t>
            </a:r>
            <a:r>
              <a:rPr lang="hr-HR" dirty="0" smtClean="0">
                <a:latin typeface="Verdana" pitchFamily="34" charset="0"/>
                <a:ea typeface="Verdana" pitchFamily="34" charset="0"/>
                <a:cs typeface="Verdana" pitchFamily="34" charset="0"/>
              </a:rPr>
              <a:t>108</a:t>
            </a:r>
            <a:r>
              <a:rPr lang="en-US" dirty="0" smtClean="0">
                <a:latin typeface="Verdana" pitchFamily="34" charset="0"/>
                <a:ea typeface="Verdana" pitchFamily="34" charset="0"/>
                <a:cs typeface="Verdana" pitchFamily="34" charset="0"/>
              </a:rPr>
              <a:t>.</a:t>
            </a:r>
            <a:r>
              <a:rPr lang="hr-HR" dirty="0" smtClean="0">
                <a:latin typeface="Verdana" pitchFamily="34" charset="0"/>
                <a:ea typeface="Verdana" pitchFamily="34" charset="0"/>
                <a:cs typeface="Verdana" pitchFamily="34" charset="0"/>
              </a:rPr>
              <a:t>84 </a:t>
            </a:r>
            <a:endParaRPr lang="hr-HR" dirty="0">
              <a:latin typeface="Verdana" pitchFamily="34" charset="0"/>
              <a:ea typeface="Verdana" pitchFamily="34" charset="0"/>
              <a:cs typeface="Verdana" pitchFamily="34" charset="0"/>
            </a:endParaRPr>
          </a:p>
          <a:p>
            <a:pPr lvl="1">
              <a:buFont typeface="Wingdings" pitchFamily="2" charset="2"/>
              <a:buChar char="§"/>
            </a:pPr>
            <a:r>
              <a:rPr lang="en-US" dirty="0" smtClean="0">
                <a:latin typeface="Verdana" pitchFamily="34" charset="0"/>
                <a:ea typeface="Verdana" pitchFamily="34" charset="0"/>
                <a:cs typeface="Verdana" pitchFamily="34" charset="0"/>
              </a:rPr>
              <a:t>Decree </a:t>
            </a:r>
            <a:r>
              <a:rPr lang="en-US" dirty="0" smtClean="0">
                <a:latin typeface="Verdana" pitchFamily="34" charset="0"/>
                <a:ea typeface="Verdana" pitchFamily="34" charset="0"/>
                <a:cs typeface="Verdana" pitchFamily="34" charset="0"/>
              </a:rPr>
              <a:t>on the basis for salary calculation for public services HRK </a:t>
            </a:r>
            <a:r>
              <a:rPr lang="hr-HR" dirty="0" smtClean="0">
                <a:latin typeface="Verdana" pitchFamily="34" charset="0"/>
                <a:ea typeface="Verdana" pitchFamily="34" charset="0"/>
                <a:cs typeface="Verdana" pitchFamily="34" charset="0"/>
              </a:rPr>
              <a:t>5</a:t>
            </a:r>
            <a:r>
              <a:rPr lang="en-US" dirty="0" smtClean="0">
                <a:latin typeface="Verdana" pitchFamily="34" charset="0"/>
                <a:ea typeface="Verdana" pitchFamily="34" charset="0"/>
                <a:cs typeface="Verdana" pitchFamily="34" charset="0"/>
              </a:rPr>
              <a:t>,</a:t>
            </a:r>
            <a:r>
              <a:rPr lang="hr-HR" dirty="0" smtClean="0">
                <a:latin typeface="Verdana" pitchFamily="34" charset="0"/>
                <a:ea typeface="Verdana" pitchFamily="34" charset="0"/>
                <a:cs typeface="Verdana" pitchFamily="34" charset="0"/>
              </a:rPr>
              <a:t>108</a:t>
            </a:r>
            <a:r>
              <a:rPr lang="en-US" dirty="0" smtClean="0">
                <a:latin typeface="Verdana" pitchFamily="34" charset="0"/>
                <a:ea typeface="Verdana" pitchFamily="34" charset="0"/>
                <a:cs typeface="Verdana" pitchFamily="34" charset="0"/>
              </a:rPr>
              <a:t>.</a:t>
            </a:r>
            <a:r>
              <a:rPr lang="hr-HR" dirty="0" smtClean="0">
                <a:latin typeface="Verdana" pitchFamily="34" charset="0"/>
                <a:ea typeface="Verdana" pitchFamily="34" charset="0"/>
                <a:cs typeface="Verdana" pitchFamily="34" charset="0"/>
              </a:rPr>
              <a:t>84 </a:t>
            </a:r>
            <a:endParaRPr lang="hr-HR" dirty="0">
              <a:latin typeface="Verdana" pitchFamily="34" charset="0"/>
              <a:ea typeface="Verdana" pitchFamily="34" charset="0"/>
              <a:cs typeface="Verdana" pitchFamily="34" charset="0"/>
            </a:endParaRPr>
          </a:p>
          <a:p>
            <a:pPr lvl="1">
              <a:buFont typeface="Wingdings" pitchFamily="2" charset="2"/>
              <a:buChar char="§"/>
            </a:pPr>
            <a:r>
              <a:rPr lang="en-US" dirty="0" smtClean="0">
                <a:latin typeface="Verdana" pitchFamily="34" charset="0"/>
                <a:ea typeface="Verdana" pitchFamily="34" charset="0"/>
                <a:cs typeface="Verdana" pitchFamily="34" charset="0"/>
              </a:rPr>
              <a:t>Decree </a:t>
            </a:r>
            <a:r>
              <a:rPr lang="en-US" dirty="0" smtClean="0">
                <a:latin typeface="Verdana" pitchFamily="34" charset="0"/>
                <a:ea typeface="Verdana" pitchFamily="34" charset="0"/>
                <a:cs typeface="Verdana" pitchFamily="34" charset="0"/>
              </a:rPr>
              <a:t>on the basis for salary calculation for state officials HRK </a:t>
            </a:r>
            <a:r>
              <a:rPr lang="hr-HR" dirty="0" smtClean="0">
                <a:latin typeface="Verdana" pitchFamily="34" charset="0"/>
                <a:ea typeface="Verdana" pitchFamily="34" charset="0"/>
                <a:cs typeface="Verdana" pitchFamily="34" charset="0"/>
              </a:rPr>
              <a:t>3</a:t>
            </a:r>
            <a:r>
              <a:rPr lang="en-US" dirty="0" smtClean="0">
                <a:latin typeface="Verdana" pitchFamily="34" charset="0"/>
                <a:ea typeface="Verdana" pitchFamily="34" charset="0"/>
                <a:cs typeface="Verdana" pitchFamily="34" charset="0"/>
              </a:rPr>
              <a:t>,</a:t>
            </a:r>
            <a:r>
              <a:rPr lang="hr-HR" dirty="0" smtClean="0">
                <a:latin typeface="Verdana" pitchFamily="34" charset="0"/>
                <a:ea typeface="Verdana" pitchFamily="34" charset="0"/>
                <a:cs typeface="Verdana" pitchFamily="34" charset="0"/>
              </a:rPr>
              <a:t>890</a:t>
            </a:r>
            <a:r>
              <a:rPr lang="en-US" dirty="0" smtClean="0">
                <a:latin typeface="Verdana" pitchFamily="34" charset="0"/>
                <a:ea typeface="Verdana" pitchFamily="34" charset="0"/>
                <a:cs typeface="Verdana" pitchFamily="34" charset="0"/>
              </a:rPr>
              <a:t>.</a:t>
            </a:r>
            <a:r>
              <a:rPr lang="hr-HR" dirty="0" smtClean="0">
                <a:latin typeface="Verdana" pitchFamily="34" charset="0"/>
                <a:ea typeface="Verdana" pitchFamily="34" charset="0"/>
                <a:cs typeface="Verdana" pitchFamily="34" charset="0"/>
              </a:rPr>
              <a:t>00 </a:t>
            </a:r>
            <a:endParaRPr lang="hr-HR" dirty="0">
              <a:latin typeface="Verdana" pitchFamily="34" charset="0"/>
              <a:ea typeface="Verdana" pitchFamily="34" charset="0"/>
              <a:cs typeface="Verdana" pitchFamily="34" charset="0"/>
            </a:endParaRPr>
          </a:p>
          <a:p>
            <a:pPr lvl="1">
              <a:buFont typeface="Wingdings" pitchFamily="2" charset="2"/>
              <a:buChar char="§"/>
            </a:pPr>
            <a:r>
              <a:rPr lang="en-US" dirty="0" smtClean="0">
                <a:latin typeface="Verdana" pitchFamily="34" charset="0"/>
                <a:ea typeface="Verdana" pitchFamily="34" charset="0"/>
                <a:cs typeface="Verdana" pitchFamily="34" charset="0"/>
              </a:rPr>
              <a:t>Act on the salaries of judges and other judicial officials HRK </a:t>
            </a:r>
            <a:r>
              <a:rPr lang="hr-HR" dirty="0" smtClean="0">
                <a:latin typeface="Verdana" pitchFamily="34" charset="0"/>
                <a:ea typeface="Verdana" pitchFamily="34" charset="0"/>
                <a:cs typeface="Verdana" pitchFamily="34" charset="0"/>
              </a:rPr>
              <a:t>4</a:t>
            </a:r>
            <a:r>
              <a:rPr lang="en-US" dirty="0" smtClean="0">
                <a:latin typeface="Verdana" pitchFamily="34" charset="0"/>
                <a:ea typeface="Verdana" pitchFamily="34" charset="0"/>
                <a:cs typeface="Verdana" pitchFamily="34" charset="0"/>
              </a:rPr>
              <a:t>,</a:t>
            </a:r>
            <a:r>
              <a:rPr lang="hr-HR" dirty="0" smtClean="0">
                <a:latin typeface="Verdana" pitchFamily="34" charset="0"/>
                <a:ea typeface="Verdana" pitchFamily="34" charset="0"/>
                <a:cs typeface="Verdana" pitchFamily="34" charset="0"/>
              </a:rPr>
              <a:t>443</a:t>
            </a:r>
            <a:r>
              <a:rPr lang="en-US" dirty="0" smtClean="0">
                <a:latin typeface="Verdana" pitchFamily="34" charset="0"/>
                <a:ea typeface="Verdana" pitchFamily="34" charset="0"/>
                <a:cs typeface="Verdana" pitchFamily="34" charset="0"/>
              </a:rPr>
              <a:t>.</a:t>
            </a:r>
            <a:r>
              <a:rPr lang="hr-HR" dirty="0" smtClean="0">
                <a:latin typeface="Verdana" pitchFamily="34" charset="0"/>
                <a:ea typeface="Verdana" pitchFamily="34" charset="0"/>
                <a:cs typeface="Verdana" pitchFamily="34" charset="0"/>
              </a:rPr>
              <a:t>958</a:t>
            </a:r>
            <a:endParaRPr lang="hr-HR" dirty="0">
              <a:latin typeface="Verdana" pitchFamily="34" charset="0"/>
              <a:ea typeface="Verdana" pitchFamily="34" charset="0"/>
              <a:cs typeface="Verdana" pitchFamily="34" charset="0"/>
            </a:endParaRPr>
          </a:p>
          <a:p>
            <a:pPr>
              <a:buFont typeface="Wingdings" pitchFamily="2" charset="2"/>
              <a:buChar char="§"/>
            </a:pPr>
            <a:r>
              <a:rPr lang="en-US" sz="2000" dirty="0" smtClean="0">
                <a:latin typeface="Verdana" pitchFamily="34" charset="0"/>
                <a:ea typeface="Verdana" pitchFamily="34" charset="0"/>
                <a:cs typeface="Verdana" pitchFamily="34" charset="0"/>
              </a:rPr>
              <a:t>For the duration of the internship, the intern is entitled to 85% of the aforementioned salary</a:t>
            </a:r>
            <a:endParaRPr lang="hr-HR" dirty="0"/>
          </a:p>
          <a:p>
            <a:endParaRPr lang="hr-HR" dirty="0"/>
          </a:p>
          <a:p>
            <a:endParaRPr lang="hr-HR" dirty="0"/>
          </a:p>
          <a:p>
            <a:endParaRPr lang="hr-HR" dirty="0"/>
          </a:p>
        </p:txBody>
      </p:sp>
      <p:sp>
        <p:nvSpPr>
          <p:cNvPr id="4" name="Slide Number Placeholder 3"/>
          <p:cNvSpPr>
            <a:spLocks noGrp="1"/>
          </p:cNvSpPr>
          <p:nvPr>
            <p:ph type="sldNum" sz="quarter" idx="10"/>
          </p:nvPr>
        </p:nvSpPr>
        <p:spPr/>
        <p:txBody>
          <a:bodyPr/>
          <a:lstStyle/>
          <a:p>
            <a:pPr>
              <a:defRPr/>
            </a:pPr>
            <a:fld id="{8A954024-20CD-4809-B3C6-40465F276753}" type="slidenum">
              <a:rPr lang="en-US" smtClean="0"/>
              <a:pPr>
                <a:defRPr/>
              </a:pPr>
              <a:t>8</a:t>
            </a:fld>
            <a:endParaRPr lang="en-US"/>
          </a:p>
        </p:txBody>
      </p:sp>
    </p:spTree>
    <p:extLst>
      <p:ext uri="{BB962C8B-B14F-4D97-AF65-F5344CB8AC3E}">
        <p14:creationId xmlns:p14="http://schemas.microsoft.com/office/powerpoint/2010/main" val="2847990700"/>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504056"/>
          </a:xfrm>
        </p:spPr>
        <p:txBody>
          <a:bodyPr/>
          <a:lstStyle/>
          <a:p>
            <a:r>
              <a:rPr lang="en-US" sz="3200" b="0" dirty="0" smtClean="0">
                <a:latin typeface="Verdana" pitchFamily="34" charset="0"/>
                <a:ea typeface="Verdana" pitchFamily="34" charset="0"/>
                <a:cs typeface="Verdana" pitchFamily="34" charset="0"/>
              </a:rPr>
              <a:t>Payroll</a:t>
            </a:r>
            <a:r>
              <a:rPr lang="hr-HR" sz="3200" b="0" dirty="0" smtClean="0">
                <a:latin typeface="Verdana" pitchFamily="34" charset="0"/>
                <a:ea typeface="Verdana" pitchFamily="34" charset="0"/>
                <a:cs typeface="Verdana" pitchFamily="34" charset="0"/>
              </a:rPr>
              <a:t>- </a:t>
            </a:r>
            <a:r>
              <a:rPr lang="en-US" sz="3200" b="0" dirty="0" smtClean="0">
                <a:latin typeface="Verdana" pitchFamily="34" charset="0"/>
                <a:ea typeface="Verdana" pitchFamily="34" charset="0"/>
                <a:cs typeface="Verdana" pitchFamily="34" charset="0"/>
              </a:rPr>
              <a:t>Example</a:t>
            </a:r>
            <a:endParaRPr lang="hr-HR" sz="3200" b="0" dirty="0">
              <a:latin typeface="Verdana" pitchFamily="34" charset="0"/>
              <a:ea typeface="Verdana" pitchFamily="34" charset="0"/>
              <a:cs typeface="Verdana"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600618285"/>
              </p:ext>
            </p:extLst>
          </p:nvPr>
        </p:nvGraphicFramePr>
        <p:xfrm>
          <a:off x="827584" y="908723"/>
          <a:ext cx="7704857" cy="5406339"/>
        </p:xfrm>
        <a:graphic>
          <a:graphicData uri="http://schemas.openxmlformats.org/drawingml/2006/table">
            <a:tbl>
              <a:tblPr/>
              <a:tblGrid>
                <a:gridCol w="2417216"/>
                <a:gridCol w="1435212"/>
                <a:gridCol w="963107"/>
                <a:gridCol w="740852"/>
                <a:gridCol w="939867"/>
                <a:gridCol w="1208603"/>
              </a:tblGrid>
              <a:tr h="208698">
                <a:tc>
                  <a:txBody>
                    <a:bodyPr/>
                    <a:lstStyle/>
                    <a:p>
                      <a:r>
                        <a:rPr lang="en-US" sz="1200" b="1" dirty="0" smtClean="0">
                          <a:latin typeface="Verdana" pitchFamily="34" charset="0"/>
                          <a:ea typeface="Verdana" pitchFamily="34" charset="0"/>
                          <a:cs typeface="Verdana" pitchFamily="34" charset="0"/>
                        </a:rPr>
                        <a:t>Gross</a:t>
                      </a:r>
                      <a:r>
                        <a:rPr lang="en-US" sz="1200" b="1" baseline="0" dirty="0" smtClean="0">
                          <a:latin typeface="Verdana" pitchFamily="34" charset="0"/>
                          <a:ea typeface="Verdana" pitchFamily="34" charset="0"/>
                          <a:cs typeface="Verdana" pitchFamily="34" charset="0"/>
                        </a:rPr>
                        <a:t> salary</a:t>
                      </a:r>
                      <a:endParaRPr lang="hr-HR" sz="1200" dirty="0">
                        <a:latin typeface="Verdana" pitchFamily="34" charset="0"/>
                        <a:ea typeface="Verdana" pitchFamily="34" charset="0"/>
                        <a:cs typeface="Verdana" pitchFamily="34" charset="0"/>
                      </a:endParaRPr>
                    </a:p>
                  </a:txBody>
                  <a:tcPr marL="25863" marR="25863" marT="12931" marB="12931" anchor="ctr">
                    <a:lnL>
                      <a:noFill/>
                    </a:lnL>
                    <a:lnR>
                      <a:noFill/>
                    </a:lnR>
                    <a:lnT>
                      <a:noFill/>
                    </a:lnT>
                    <a:lnB>
                      <a:noFill/>
                    </a:lnB>
                  </a:tcPr>
                </a:tc>
                <a:tc>
                  <a:txBody>
                    <a:bodyPr/>
                    <a:lstStyle/>
                    <a:p>
                      <a:pPr algn="r"/>
                      <a:r>
                        <a:rPr lang="en-US" sz="1200" b="1" dirty="0" smtClean="0">
                          <a:latin typeface="Verdana" pitchFamily="34" charset="0"/>
                          <a:ea typeface="Verdana" pitchFamily="34" charset="0"/>
                          <a:cs typeface="Verdana" pitchFamily="34" charset="0"/>
                        </a:rPr>
                        <a:t>HRK </a:t>
                      </a:r>
                      <a:r>
                        <a:rPr lang="hr-HR" sz="1200" b="1" dirty="0" smtClean="0">
                          <a:latin typeface="Verdana" pitchFamily="34" charset="0"/>
                          <a:ea typeface="Verdana" pitchFamily="34" charset="0"/>
                          <a:cs typeface="Verdana" pitchFamily="34" charset="0"/>
                        </a:rPr>
                        <a:t>6</a:t>
                      </a:r>
                      <a:r>
                        <a:rPr lang="en-US" sz="1200" b="1" dirty="0" smtClean="0">
                          <a:latin typeface="Verdana" pitchFamily="34" charset="0"/>
                          <a:ea typeface="Verdana" pitchFamily="34" charset="0"/>
                          <a:cs typeface="Verdana" pitchFamily="34" charset="0"/>
                        </a:rPr>
                        <a:t>,</a:t>
                      </a:r>
                      <a:r>
                        <a:rPr lang="hr-HR" sz="1200" b="1" dirty="0" smtClean="0">
                          <a:latin typeface="Verdana" pitchFamily="34" charset="0"/>
                          <a:ea typeface="Verdana" pitchFamily="34" charset="0"/>
                          <a:cs typeface="Verdana" pitchFamily="34" charset="0"/>
                        </a:rPr>
                        <a:t>845</a:t>
                      </a:r>
                      <a:r>
                        <a:rPr lang="en-US" sz="1200" b="1" dirty="0" smtClean="0">
                          <a:latin typeface="Verdana" pitchFamily="34" charset="0"/>
                          <a:ea typeface="Verdana" pitchFamily="34" charset="0"/>
                          <a:cs typeface="Verdana" pitchFamily="34" charset="0"/>
                        </a:rPr>
                        <a:t>.</a:t>
                      </a:r>
                      <a:r>
                        <a:rPr lang="hr-HR" sz="1200" b="1" dirty="0" smtClean="0">
                          <a:latin typeface="Verdana" pitchFamily="34" charset="0"/>
                          <a:ea typeface="Verdana" pitchFamily="34" charset="0"/>
                          <a:cs typeface="Verdana" pitchFamily="34" charset="0"/>
                        </a:rPr>
                        <a:t>52</a:t>
                      </a:r>
                      <a:endParaRPr lang="hr-HR" sz="1200" dirty="0">
                        <a:latin typeface="Verdana" pitchFamily="34" charset="0"/>
                        <a:ea typeface="Verdana" pitchFamily="34" charset="0"/>
                        <a:cs typeface="Verdana" pitchFamily="34" charset="0"/>
                      </a:endParaRPr>
                    </a:p>
                  </a:txBody>
                  <a:tcPr marL="25863" marR="25863" marT="12931" marB="12931" anchor="ctr">
                    <a:lnL>
                      <a:noFill/>
                    </a:lnL>
                    <a:lnR>
                      <a:noFill/>
                    </a:lnR>
                    <a:lnT>
                      <a:noFill/>
                    </a:lnT>
                    <a:lnB>
                      <a:noFill/>
                    </a:lnB>
                  </a:tcPr>
                </a:tc>
                <a:tc>
                  <a:txBody>
                    <a:bodyPr/>
                    <a:lstStyle/>
                    <a:p>
                      <a:r>
                        <a:rPr lang="hr-HR" sz="1200" dirty="0">
                          <a:latin typeface="Verdana" pitchFamily="34" charset="0"/>
                          <a:ea typeface="Verdana" pitchFamily="34" charset="0"/>
                          <a:cs typeface="Verdana" pitchFamily="34" charset="0"/>
                        </a:rPr>
                        <a:t> </a:t>
                      </a:r>
                    </a:p>
                  </a:txBody>
                  <a:tcPr marL="25863" marR="25863" marT="12931" marB="12931" anchor="ctr">
                    <a:lnL>
                      <a:noFill/>
                    </a:lnL>
                    <a:lnR>
                      <a:noFill/>
                    </a:lnR>
                    <a:lnT>
                      <a:noFill/>
                    </a:lnT>
                    <a:lnB>
                      <a:noFill/>
                    </a:lnB>
                  </a:tcPr>
                </a:tc>
                <a:tc>
                  <a:txBody>
                    <a:bodyPr/>
                    <a:lstStyle/>
                    <a:p>
                      <a:r>
                        <a:rPr lang="hr-HR" sz="1200">
                          <a:latin typeface="Verdana" pitchFamily="34" charset="0"/>
                          <a:ea typeface="Verdana" pitchFamily="34" charset="0"/>
                          <a:cs typeface="Verdana" pitchFamily="34" charset="0"/>
                        </a:rPr>
                        <a:t> </a:t>
                      </a:r>
                    </a:p>
                  </a:txBody>
                  <a:tcPr marL="25863" marR="25863" marT="12931" marB="12931" anchor="ctr">
                    <a:lnL>
                      <a:noFill/>
                    </a:lnL>
                    <a:lnR>
                      <a:noFill/>
                    </a:lnR>
                    <a:lnT>
                      <a:noFill/>
                    </a:lnT>
                    <a:lnB>
                      <a:noFill/>
                    </a:lnB>
                  </a:tcPr>
                </a:tc>
                <a:tc>
                  <a:txBody>
                    <a:bodyPr/>
                    <a:lstStyle/>
                    <a:p>
                      <a:r>
                        <a:rPr lang="hr-HR" sz="1200" dirty="0">
                          <a:latin typeface="Verdana" pitchFamily="34" charset="0"/>
                          <a:ea typeface="Verdana" pitchFamily="34" charset="0"/>
                          <a:cs typeface="Verdana" pitchFamily="34" charset="0"/>
                        </a:rPr>
                        <a:t> </a:t>
                      </a:r>
                    </a:p>
                  </a:txBody>
                  <a:tcPr marL="25863" marR="25863" marT="12931" marB="12931" anchor="ctr">
                    <a:lnL>
                      <a:noFill/>
                    </a:lnL>
                    <a:lnR>
                      <a:noFill/>
                    </a:lnR>
                    <a:lnT>
                      <a:noFill/>
                    </a:lnT>
                    <a:lnB>
                      <a:noFill/>
                    </a:lnB>
                  </a:tcPr>
                </a:tc>
                <a:tc>
                  <a:txBody>
                    <a:bodyPr/>
                    <a:lstStyle/>
                    <a:p>
                      <a:r>
                        <a:rPr lang="hr-HR" sz="1200">
                          <a:latin typeface="Verdana" pitchFamily="34" charset="0"/>
                          <a:ea typeface="Verdana" pitchFamily="34" charset="0"/>
                          <a:cs typeface="Verdana" pitchFamily="34" charset="0"/>
                        </a:rPr>
                        <a:t> </a:t>
                      </a:r>
                    </a:p>
                  </a:txBody>
                  <a:tcPr marL="25863" marR="25863" marT="12931" marB="12931" anchor="ctr">
                    <a:lnL>
                      <a:noFill/>
                    </a:lnL>
                    <a:lnR>
                      <a:noFill/>
                    </a:lnR>
                    <a:lnT>
                      <a:noFill/>
                    </a:lnT>
                    <a:lnB>
                      <a:noFill/>
                    </a:lnB>
                  </a:tcPr>
                </a:tc>
              </a:tr>
              <a:tr h="298139">
                <a:tc>
                  <a:txBody>
                    <a:bodyPr/>
                    <a:lstStyle/>
                    <a:p>
                      <a:r>
                        <a:rPr lang="en-US" sz="1200" dirty="0" smtClean="0">
                          <a:latin typeface="Verdana" pitchFamily="34" charset="0"/>
                          <a:ea typeface="Verdana" pitchFamily="34" charset="0"/>
                          <a:cs typeface="Verdana" pitchFamily="34" charset="0"/>
                        </a:rPr>
                        <a:t>Pension</a:t>
                      </a:r>
                      <a:r>
                        <a:rPr lang="en-US" sz="1200" baseline="0" dirty="0" smtClean="0">
                          <a:latin typeface="Verdana" pitchFamily="34" charset="0"/>
                          <a:ea typeface="Verdana" pitchFamily="34" charset="0"/>
                          <a:cs typeface="Verdana" pitchFamily="34" charset="0"/>
                        </a:rPr>
                        <a:t> Insurance</a:t>
                      </a:r>
                      <a:r>
                        <a:rPr lang="hr-HR" sz="1200" dirty="0" smtClean="0">
                          <a:latin typeface="Verdana" pitchFamily="34" charset="0"/>
                          <a:ea typeface="Verdana" pitchFamily="34" charset="0"/>
                          <a:cs typeface="Verdana" pitchFamily="34" charset="0"/>
                        </a:rPr>
                        <a:t> </a:t>
                      </a:r>
                      <a:r>
                        <a:rPr lang="en-US" sz="1200" dirty="0" smtClean="0">
                          <a:latin typeface="Verdana" pitchFamily="34" charset="0"/>
                          <a:ea typeface="Verdana" pitchFamily="34" charset="0"/>
                          <a:cs typeface="Verdana" pitchFamily="34" charset="0"/>
                        </a:rPr>
                        <a:t>Pillar</a:t>
                      </a:r>
                      <a:r>
                        <a:rPr lang="en-US" sz="1200" baseline="0" dirty="0" smtClean="0">
                          <a:latin typeface="Verdana" pitchFamily="34" charset="0"/>
                          <a:ea typeface="Verdana" pitchFamily="34" charset="0"/>
                          <a:cs typeface="Verdana" pitchFamily="34" charset="0"/>
                        </a:rPr>
                        <a:t> I</a:t>
                      </a:r>
                      <a:endParaRPr lang="hr-HR" sz="1200" dirty="0">
                        <a:latin typeface="Verdana" pitchFamily="34" charset="0"/>
                        <a:ea typeface="Verdana" pitchFamily="34" charset="0"/>
                        <a:cs typeface="Verdana" pitchFamily="34" charset="0"/>
                      </a:endParaRPr>
                    </a:p>
                  </a:txBody>
                  <a:tcPr marL="25863" marR="25863" marT="12931" marB="12931" anchor="ctr">
                    <a:lnL>
                      <a:noFill/>
                    </a:lnL>
                    <a:lnR>
                      <a:noFill/>
                    </a:lnR>
                    <a:lnT>
                      <a:noFill/>
                    </a:lnT>
                    <a:lnB>
                      <a:noFill/>
                    </a:lnB>
                  </a:tcPr>
                </a:tc>
                <a:tc>
                  <a:txBody>
                    <a:bodyPr/>
                    <a:lstStyle/>
                    <a:p>
                      <a:pPr algn="r"/>
                      <a:r>
                        <a:rPr lang="en-US" sz="1200" dirty="0" smtClean="0">
                          <a:latin typeface="Verdana" pitchFamily="34" charset="0"/>
                          <a:ea typeface="Verdana" pitchFamily="34" charset="0"/>
                          <a:cs typeface="Verdana" pitchFamily="34" charset="0"/>
                        </a:rPr>
                        <a:t>HRK </a:t>
                      </a:r>
                      <a:r>
                        <a:rPr lang="hr-HR" sz="1200" dirty="0" smtClean="0">
                          <a:latin typeface="Verdana" pitchFamily="34" charset="0"/>
                          <a:ea typeface="Verdana" pitchFamily="34" charset="0"/>
                          <a:cs typeface="Verdana" pitchFamily="34" charset="0"/>
                        </a:rPr>
                        <a:t>1</a:t>
                      </a:r>
                      <a:r>
                        <a:rPr lang="en-US" sz="1200" dirty="0" smtClean="0">
                          <a:latin typeface="Verdana" pitchFamily="34" charset="0"/>
                          <a:ea typeface="Verdana" pitchFamily="34" charset="0"/>
                          <a:cs typeface="Verdana" pitchFamily="34" charset="0"/>
                        </a:rPr>
                        <a:t>,</a:t>
                      </a:r>
                      <a:r>
                        <a:rPr lang="hr-HR" sz="1200" dirty="0" smtClean="0">
                          <a:latin typeface="Verdana" pitchFamily="34" charset="0"/>
                          <a:ea typeface="Verdana" pitchFamily="34" charset="0"/>
                          <a:cs typeface="Verdana" pitchFamily="34" charset="0"/>
                        </a:rPr>
                        <a:t>026</a:t>
                      </a:r>
                      <a:r>
                        <a:rPr lang="en-US" sz="1200" dirty="0" smtClean="0">
                          <a:latin typeface="Verdana" pitchFamily="34" charset="0"/>
                          <a:ea typeface="Verdana" pitchFamily="34" charset="0"/>
                          <a:cs typeface="Verdana" pitchFamily="34" charset="0"/>
                        </a:rPr>
                        <a:t>.</a:t>
                      </a:r>
                      <a:r>
                        <a:rPr lang="hr-HR" sz="1200" dirty="0" smtClean="0">
                          <a:latin typeface="Verdana" pitchFamily="34" charset="0"/>
                          <a:ea typeface="Verdana" pitchFamily="34" charset="0"/>
                          <a:cs typeface="Verdana" pitchFamily="34" charset="0"/>
                        </a:rPr>
                        <a:t>83</a:t>
                      </a:r>
                      <a:endParaRPr lang="hr-HR" sz="1200" dirty="0">
                        <a:latin typeface="Verdana" pitchFamily="34" charset="0"/>
                        <a:ea typeface="Verdana" pitchFamily="34" charset="0"/>
                        <a:cs typeface="Verdana" pitchFamily="34" charset="0"/>
                      </a:endParaRPr>
                    </a:p>
                  </a:txBody>
                  <a:tcPr marL="25863" marR="25863" marT="12931" marB="12931" anchor="ctr">
                    <a:lnL>
                      <a:noFill/>
                    </a:lnL>
                    <a:lnR>
                      <a:noFill/>
                    </a:lnR>
                    <a:lnT>
                      <a:noFill/>
                    </a:lnT>
                    <a:lnB>
                      <a:noFill/>
                    </a:lnB>
                  </a:tcPr>
                </a:tc>
                <a:tc>
                  <a:txBody>
                    <a:bodyPr/>
                    <a:lstStyle/>
                    <a:p>
                      <a:pPr algn="r"/>
                      <a:r>
                        <a:rPr lang="en-US" sz="1200" dirty="0" smtClean="0">
                          <a:latin typeface="Verdana" pitchFamily="34" charset="0"/>
                          <a:ea typeface="Verdana" pitchFamily="34" charset="0"/>
                          <a:cs typeface="Verdana" pitchFamily="34" charset="0"/>
                        </a:rPr>
                        <a:t>rate</a:t>
                      </a:r>
                      <a:endParaRPr lang="hr-HR" sz="1200" dirty="0">
                        <a:latin typeface="Verdana" pitchFamily="34" charset="0"/>
                        <a:ea typeface="Verdana" pitchFamily="34" charset="0"/>
                        <a:cs typeface="Verdana" pitchFamily="34" charset="0"/>
                      </a:endParaRPr>
                    </a:p>
                  </a:txBody>
                  <a:tcPr marL="25863" marR="25863" marT="12931" marB="12931" anchor="ctr">
                    <a:lnL>
                      <a:noFill/>
                    </a:lnL>
                    <a:lnR>
                      <a:noFill/>
                    </a:lnR>
                    <a:lnT>
                      <a:noFill/>
                    </a:lnT>
                    <a:lnB>
                      <a:noFill/>
                    </a:lnB>
                  </a:tcPr>
                </a:tc>
                <a:tc>
                  <a:txBody>
                    <a:bodyPr/>
                    <a:lstStyle/>
                    <a:p>
                      <a:pPr algn="r"/>
                      <a:r>
                        <a:rPr lang="hr-HR" sz="1200" dirty="0" smtClean="0">
                          <a:latin typeface="Verdana" pitchFamily="34" charset="0"/>
                          <a:ea typeface="Verdana" pitchFamily="34" charset="0"/>
                          <a:cs typeface="Verdana" pitchFamily="34" charset="0"/>
                        </a:rPr>
                        <a:t>15</a:t>
                      </a:r>
                      <a:r>
                        <a:rPr lang="en-US" sz="1200" dirty="0" smtClean="0">
                          <a:latin typeface="Verdana" pitchFamily="34" charset="0"/>
                          <a:ea typeface="Verdana" pitchFamily="34" charset="0"/>
                          <a:cs typeface="Verdana" pitchFamily="34" charset="0"/>
                        </a:rPr>
                        <a:t>.</a:t>
                      </a:r>
                      <a:r>
                        <a:rPr lang="hr-HR" sz="1200" dirty="0" smtClean="0">
                          <a:latin typeface="Verdana" pitchFamily="34" charset="0"/>
                          <a:ea typeface="Verdana" pitchFamily="34" charset="0"/>
                          <a:cs typeface="Verdana" pitchFamily="34" charset="0"/>
                        </a:rPr>
                        <a:t>00%</a:t>
                      </a:r>
                      <a:endParaRPr lang="hr-HR" sz="1200" dirty="0">
                        <a:latin typeface="Verdana" pitchFamily="34" charset="0"/>
                        <a:ea typeface="Verdana" pitchFamily="34" charset="0"/>
                        <a:cs typeface="Verdana" pitchFamily="34" charset="0"/>
                      </a:endParaRPr>
                    </a:p>
                  </a:txBody>
                  <a:tcPr marL="25863" marR="25863" marT="12931" marB="12931" anchor="ctr">
                    <a:lnL>
                      <a:noFill/>
                    </a:lnL>
                    <a:lnR>
                      <a:noFill/>
                    </a:lnR>
                    <a:lnT>
                      <a:noFill/>
                    </a:lnT>
                    <a:lnB>
                      <a:noFill/>
                    </a:lnB>
                  </a:tcPr>
                </a:tc>
                <a:tc>
                  <a:txBody>
                    <a:bodyPr/>
                    <a:lstStyle/>
                    <a:p>
                      <a:pPr algn="r"/>
                      <a:endParaRPr lang="hr-HR" sz="1200" dirty="0">
                        <a:latin typeface="Verdana" pitchFamily="34" charset="0"/>
                        <a:ea typeface="Verdana" pitchFamily="34" charset="0"/>
                        <a:cs typeface="Verdana" pitchFamily="34" charset="0"/>
                      </a:endParaRPr>
                    </a:p>
                  </a:txBody>
                  <a:tcPr marL="25863" marR="25863" marT="12931" marB="12931" anchor="ctr">
                    <a:lnL>
                      <a:noFill/>
                    </a:lnL>
                    <a:lnR>
                      <a:noFill/>
                    </a:lnR>
                    <a:lnT>
                      <a:noFill/>
                    </a:lnT>
                    <a:lnB>
                      <a:noFill/>
                    </a:lnB>
                  </a:tcPr>
                </a:tc>
                <a:tc>
                  <a:txBody>
                    <a:bodyPr/>
                    <a:lstStyle/>
                    <a:p>
                      <a:pPr algn="r"/>
                      <a:endParaRPr lang="hr-HR" sz="1200" dirty="0">
                        <a:latin typeface="Verdana" pitchFamily="34" charset="0"/>
                        <a:ea typeface="Verdana" pitchFamily="34" charset="0"/>
                        <a:cs typeface="Verdana" pitchFamily="34" charset="0"/>
                      </a:endParaRPr>
                    </a:p>
                  </a:txBody>
                  <a:tcPr marL="25863" marR="25863" marT="12931" marB="12931" anchor="ctr">
                    <a:lnL>
                      <a:noFill/>
                    </a:lnL>
                    <a:lnR>
                      <a:noFill/>
                    </a:lnR>
                    <a:lnT>
                      <a:noFill/>
                    </a:lnT>
                    <a:lnB>
                      <a:noFill/>
                    </a:lnB>
                  </a:tcPr>
                </a:tc>
              </a:tr>
              <a:tr h="298139">
                <a:tc>
                  <a:txBody>
                    <a:bodyPr/>
                    <a:lstStyle/>
                    <a:p>
                      <a:r>
                        <a:rPr lang="en-US" sz="1200" dirty="0" smtClean="0">
                          <a:latin typeface="Verdana" pitchFamily="34" charset="0"/>
                          <a:ea typeface="Verdana" pitchFamily="34" charset="0"/>
                          <a:cs typeface="Verdana" pitchFamily="34" charset="0"/>
                        </a:rPr>
                        <a:t>Pension Insurance Pillar II</a:t>
                      </a:r>
                      <a:endParaRPr lang="hr-HR" sz="1200" dirty="0">
                        <a:latin typeface="Verdana" pitchFamily="34" charset="0"/>
                        <a:ea typeface="Verdana" pitchFamily="34" charset="0"/>
                        <a:cs typeface="Verdana" pitchFamily="34" charset="0"/>
                      </a:endParaRPr>
                    </a:p>
                  </a:txBody>
                  <a:tcPr marL="25863" marR="25863" marT="12931" marB="12931" anchor="ctr">
                    <a:lnL>
                      <a:noFill/>
                    </a:lnL>
                    <a:lnR>
                      <a:noFill/>
                    </a:lnR>
                    <a:lnT>
                      <a:noFill/>
                    </a:lnT>
                    <a:lnB>
                      <a:noFill/>
                    </a:lnB>
                  </a:tcPr>
                </a:tc>
                <a:tc>
                  <a:txBody>
                    <a:bodyPr/>
                    <a:lstStyle/>
                    <a:p>
                      <a:pPr algn="r"/>
                      <a:r>
                        <a:rPr lang="en-US" sz="1200" dirty="0" smtClean="0">
                          <a:latin typeface="Verdana" pitchFamily="34" charset="0"/>
                          <a:ea typeface="Verdana" pitchFamily="34" charset="0"/>
                          <a:cs typeface="Verdana" pitchFamily="34" charset="0"/>
                        </a:rPr>
                        <a:t>HRK </a:t>
                      </a:r>
                      <a:r>
                        <a:rPr lang="hr-HR" sz="1200" dirty="0" smtClean="0">
                          <a:latin typeface="Verdana" pitchFamily="34" charset="0"/>
                          <a:ea typeface="Verdana" pitchFamily="34" charset="0"/>
                          <a:cs typeface="Verdana" pitchFamily="34" charset="0"/>
                        </a:rPr>
                        <a:t>342</a:t>
                      </a:r>
                      <a:r>
                        <a:rPr lang="en-US" sz="1200" dirty="0" smtClean="0">
                          <a:latin typeface="Verdana" pitchFamily="34" charset="0"/>
                          <a:ea typeface="Verdana" pitchFamily="34" charset="0"/>
                          <a:cs typeface="Verdana" pitchFamily="34" charset="0"/>
                        </a:rPr>
                        <a:t>.</a:t>
                      </a:r>
                      <a:r>
                        <a:rPr lang="hr-HR" sz="1200" dirty="0" smtClean="0">
                          <a:latin typeface="Verdana" pitchFamily="34" charset="0"/>
                          <a:ea typeface="Verdana" pitchFamily="34" charset="0"/>
                          <a:cs typeface="Verdana" pitchFamily="34" charset="0"/>
                        </a:rPr>
                        <a:t>28</a:t>
                      </a:r>
                      <a:endParaRPr lang="hr-HR" sz="1200" dirty="0">
                        <a:latin typeface="Verdana" pitchFamily="34" charset="0"/>
                        <a:ea typeface="Verdana" pitchFamily="34" charset="0"/>
                        <a:cs typeface="Verdana" pitchFamily="34" charset="0"/>
                      </a:endParaRPr>
                    </a:p>
                  </a:txBody>
                  <a:tcPr marL="25863" marR="25863" marT="12931" marB="12931" anchor="ctr">
                    <a:lnL>
                      <a:noFill/>
                    </a:lnL>
                    <a:lnR>
                      <a:noFill/>
                    </a:lnR>
                    <a:lnT>
                      <a:noFill/>
                    </a:lnT>
                    <a:lnB>
                      <a:noFill/>
                    </a:lnB>
                  </a:tcPr>
                </a:tc>
                <a:tc>
                  <a:txBody>
                    <a:bodyPr/>
                    <a:lstStyle/>
                    <a:p>
                      <a:pPr algn="r"/>
                      <a:r>
                        <a:rPr lang="en-US" sz="1200" dirty="0" smtClean="0">
                          <a:latin typeface="Verdana" pitchFamily="34" charset="0"/>
                          <a:ea typeface="Verdana" pitchFamily="34" charset="0"/>
                          <a:cs typeface="Verdana" pitchFamily="34" charset="0"/>
                        </a:rPr>
                        <a:t>rate</a:t>
                      </a:r>
                      <a:endParaRPr lang="hr-HR" sz="1200" dirty="0">
                        <a:latin typeface="Verdana" pitchFamily="34" charset="0"/>
                        <a:ea typeface="Verdana" pitchFamily="34" charset="0"/>
                        <a:cs typeface="Verdana" pitchFamily="34" charset="0"/>
                      </a:endParaRPr>
                    </a:p>
                  </a:txBody>
                  <a:tcPr marL="25863" marR="25863" marT="12931" marB="12931" anchor="ctr">
                    <a:lnL>
                      <a:noFill/>
                    </a:lnL>
                    <a:lnR>
                      <a:noFill/>
                    </a:lnR>
                    <a:lnT>
                      <a:noFill/>
                    </a:lnT>
                    <a:lnB>
                      <a:noFill/>
                    </a:lnB>
                  </a:tcPr>
                </a:tc>
                <a:tc>
                  <a:txBody>
                    <a:bodyPr/>
                    <a:lstStyle/>
                    <a:p>
                      <a:pPr algn="r"/>
                      <a:r>
                        <a:rPr lang="hr-HR" sz="1200" dirty="0" smtClean="0">
                          <a:latin typeface="Verdana" pitchFamily="34" charset="0"/>
                          <a:ea typeface="Verdana" pitchFamily="34" charset="0"/>
                          <a:cs typeface="Verdana" pitchFamily="34" charset="0"/>
                        </a:rPr>
                        <a:t>5</a:t>
                      </a:r>
                      <a:r>
                        <a:rPr lang="en-US" sz="1200" dirty="0" smtClean="0">
                          <a:latin typeface="Verdana" pitchFamily="34" charset="0"/>
                          <a:ea typeface="Verdana" pitchFamily="34" charset="0"/>
                          <a:cs typeface="Verdana" pitchFamily="34" charset="0"/>
                        </a:rPr>
                        <a:t>.</a:t>
                      </a:r>
                      <a:r>
                        <a:rPr lang="hr-HR" sz="1200" dirty="0" smtClean="0">
                          <a:latin typeface="Verdana" pitchFamily="34" charset="0"/>
                          <a:ea typeface="Verdana" pitchFamily="34" charset="0"/>
                          <a:cs typeface="Verdana" pitchFamily="34" charset="0"/>
                        </a:rPr>
                        <a:t>00%</a:t>
                      </a:r>
                      <a:endParaRPr lang="hr-HR" sz="1200" dirty="0">
                        <a:latin typeface="Verdana" pitchFamily="34" charset="0"/>
                        <a:ea typeface="Verdana" pitchFamily="34" charset="0"/>
                        <a:cs typeface="Verdana" pitchFamily="34" charset="0"/>
                      </a:endParaRPr>
                    </a:p>
                  </a:txBody>
                  <a:tcPr marL="25863" marR="25863" marT="12931" marB="12931" anchor="ctr">
                    <a:lnL>
                      <a:noFill/>
                    </a:lnL>
                    <a:lnR>
                      <a:noFill/>
                    </a:lnR>
                    <a:lnT>
                      <a:noFill/>
                    </a:lnT>
                    <a:lnB>
                      <a:noFill/>
                    </a:lnB>
                  </a:tcPr>
                </a:tc>
                <a:tc>
                  <a:txBody>
                    <a:bodyPr/>
                    <a:lstStyle/>
                    <a:p>
                      <a:pPr algn="r"/>
                      <a:endParaRPr lang="hr-HR" sz="1200">
                        <a:latin typeface="Verdana" pitchFamily="34" charset="0"/>
                        <a:ea typeface="Verdana" pitchFamily="34" charset="0"/>
                        <a:cs typeface="Verdana" pitchFamily="34" charset="0"/>
                      </a:endParaRPr>
                    </a:p>
                  </a:txBody>
                  <a:tcPr marL="25863" marR="25863" marT="12931" marB="12931" anchor="ctr">
                    <a:lnL>
                      <a:noFill/>
                    </a:lnL>
                    <a:lnR>
                      <a:noFill/>
                    </a:lnR>
                    <a:lnT>
                      <a:noFill/>
                    </a:lnT>
                    <a:lnB>
                      <a:noFill/>
                    </a:lnB>
                  </a:tcPr>
                </a:tc>
                <a:tc>
                  <a:txBody>
                    <a:bodyPr/>
                    <a:lstStyle/>
                    <a:p>
                      <a:pPr algn="r"/>
                      <a:endParaRPr lang="hr-HR" sz="1200" dirty="0">
                        <a:latin typeface="Verdana" pitchFamily="34" charset="0"/>
                        <a:ea typeface="Verdana" pitchFamily="34" charset="0"/>
                        <a:cs typeface="Verdana" pitchFamily="34" charset="0"/>
                      </a:endParaRPr>
                    </a:p>
                  </a:txBody>
                  <a:tcPr marL="25863" marR="25863" marT="12931" marB="12931" anchor="ctr">
                    <a:lnL>
                      <a:noFill/>
                    </a:lnL>
                    <a:lnR>
                      <a:noFill/>
                    </a:lnR>
                    <a:lnT>
                      <a:noFill/>
                    </a:lnT>
                    <a:lnB>
                      <a:noFill/>
                    </a:lnB>
                  </a:tcPr>
                </a:tc>
              </a:tr>
              <a:tr h="208698">
                <a:tc>
                  <a:txBody>
                    <a:bodyPr/>
                    <a:lstStyle/>
                    <a:p>
                      <a:r>
                        <a:rPr lang="en-US" sz="1200" b="1" dirty="0" smtClean="0">
                          <a:latin typeface="Verdana" pitchFamily="34" charset="0"/>
                          <a:ea typeface="Verdana" pitchFamily="34" charset="0"/>
                          <a:cs typeface="Verdana" pitchFamily="34" charset="0"/>
                        </a:rPr>
                        <a:t>Income</a:t>
                      </a:r>
                      <a:endParaRPr lang="hr-HR" sz="1200" dirty="0">
                        <a:latin typeface="Verdana" pitchFamily="34" charset="0"/>
                        <a:ea typeface="Verdana" pitchFamily="34" charset="0"/>
                        <a:cs typeface="Verdana" pitchFamily="34" charset="0"/>
                      </a:endParaRPr>
                    </a:p>
                  </a:txBody>
                  <a:tcPr marL="25863" marR="25863" marT="12931" marB="12931" anchor="ctr">
                    <a:lnL>
                      <a:noFill/>
                    </a:lnL>
                    <a:lnR>
                      <a:noFill/>
                    </a:lnR>
                    <a:lnT>
                      <a:noFill/>
                    </a:lnT>
                    <a:lnB>
                      <a:noFill/>
                    </a:lnB>
                  </a:tcPr>
                </a:tc>
                <a:tc>
                  <a:txBody>
                    <a:bodyPr/>
                    <a:lstStyle/>
                    <a:p>
                      <a:pPr algn="r"/>
                      <a:r>
                        <a:rPr lang="en-US" sz="1200" b="1" dirty="0" smtClean="0">
                          <a:latin typeface="Verdana" pitchFamily="34" charset="0"/>
                          <a:ea typeface="Verdana" pitchFamily="34" charset="0"/>
                          <a:cs typeface="Verdana" pitchFamily="34" charset="0"/>
                        </a:rPr>
                        <a:t>HRK </a:t>
                      </a:r>
                      <a:r>
                        <a:rPr lang="hr-HR" sz="1200" b="1" dirty="0" smtClean="0">
                          <a:latin typeface="Verdana" pitchFamily="34" charset="0"/>
                          <a:ea typeface="Verdana" pitchFamily="34" charset="0"/>
                          <a:cs typeface="Verdana" pitchFamily="34" charset="0"/>
                        </a:rPr>
                        <a:t>5</a:t>
                      </a:r>
                      <a:r>
                        <a:rPr lang="en-US" sz="1200" b="1" dirty="0" smtClean="0">
                          <a:latin typeface="Verdana" pitchFamily="34" charset="0"/>
                          <a:ea typeface="Verdana" pitchFamily="34" charset="0"/>
                          <a:cs typeface="Verdana" pitchFamily="34" charset="0"/>
                        </a:rPr>
                        <a:t>,</a:t>
                      </a:r>
                      <a:r>
                        <a:rPr lang="hr-HR" sz="1200" b="1" dirty="0" smtClean="0">
                          <a:latin typeface="Verdana" pitchFamily="34" charset="0"/>
                          <a:ea typeface="Verdana" pitchFamily="34" charset="0"/>
                          <a:cs typeface="Verdana" pitchFamily="34" charset="0"/>
                        </a:rPr>
                        <a:t>476</a:t>
                      </a:r>
                      <a:r>
                        <a:rPr lang="en-US" sz="1200" b="1" dirty="0" smtClean="0">
                          <a:latin typeface="Verdana" pitchFamily="34" charset="0"/>
                          <a:ea typeface="Verdana" pitchFamily="34" charset="0"/>
                          <a:cs typeface="Verdana" pitchFamily="34" charset="0"/>
                        </a:rPr>
                        <a:t>.</a:t>
                      </a:r>
                      <a:r>
                        <a:rPr lang="hr-HR" sz="1200" b="1" dirty="0" smtClean="0">
                          <a:latin typeface="Verdana" pitchFamily="34" charset="0"/>
                          <a:ea typeface="Verdana" pitchFamily="34" charset="0"/>
                          <a:cs typeface="Verdana" pitchFamily="34" charset="0"/>
                        </a:rPr>
                        <a:t>41</a:t>
                      </a:r>
                      <a:endParaRPr lang="hr-HR" sz="1200" dirty="0">
                        <a:latin typeface="Verdana" pitchFamily="34" charset="0"/>
                        <a:ea typeface="Verdana" pitchFamily="34" charset="0"/>
                        <a:cs typeface="Verdana" pitchFamily="34" charset="0"/>
                      </a:endParaRPr>
                    </a:p>
                  </a:txBody>
                  <a:tcPr marL="25863" marR="25863" marT="12931" marB="12931" anchor="ctr">
                    <a:lnL>
                      <a:noFill/>
                    </a:lnL>
                    <a:lnR>
                      <a:noFill/>
                    </a:lnR>
                    <a:lnT>
                      <a:noFill/>
                    </a:lnT>
                    <a:lnB>
                      <a:noFill/>
                    </a:lnB>
                  </a:tcPr>
                </a:tc>
                <a:tc>
                  <a:txBody>
                    <a:bodyPr/>
                    <a:lstStyle/>
                    <a:p>
                      <a:r>
                        <a:rPr lang="hr-HR" sz="1200">
                          <a:latin typeface="Verdana" pitchFamily="34" charset="0"/>
                          <a:ea typeface="Verdana" pitchFamily="34" charset="0"/>
                          <a:cs typeface="Verdana" pitchFamily="34" charset="0"/>
                        </a:rPr>
                        <a:t> </a:t>
                      </a:r>
                    </a:p>
                  </a:txBody>
                  <a:tcPr marL="25863" marR="25863" marT="12931" marB="12931" anchor="ctr">
                    <a:lnL>
                      <a:noFill/>
                    </a:lnL>
                    <a:lnR>
                      <a:noFill/>
                    </a:lnR>
                    <a:lnT>
                      <a:noFill/>
                    </a:lnT>
                    <a:lnB>
                      <a:noFill/>
                    </a:lnB>
                  </a:tcPr>
                </a:tc>
                <a:tc>
                  <a:txBody>
                    <a:bodyPr/>
                    <a:lstStyle/>
                    <a:p>
                      <a:r>
                        <a:rPr lang="hr-HR" sz="1200">
                          <a:latin typeface="Verdana" pitchFamily="34" charset="0"/>
                          <a:ea typeface="Verdana" pitchFamily="34" charset="0"/>
                          <a:cs typeface="Verdana" pitchFamily="34" charset="0"/>
                        </a:rPr>
                        <a:t> </a:t>
                      </a:r>
                    </a:p>
                  </a:txBody>
                  <a:tcPr marL="25863" marR="25863" marT="12931" marB="12931" anchor="ctr">
                    <a:lnL>
                      <a:noFill/>
                    </a:lnL>
                    <a:lnR>
                      <a:noFill/>
                    </a:lnR>
                    <a:lnT>
                      <a:noFill/>
                    </a:lnT>
                    <a:lnB>
                      <a:noFill/>
                    </a:lnB>
                  </a:tcPr>
                </a:tc>
                <a:tc>
                  <a:txBody>
                    <a:bodyPr/>
                    <a:lstStyle/>
                    <a:p>
                      <a:r>
                        <a:rPr lang="hr-HR" sz="1200">
                          <a:latin typeface="Verdana" pitchFamily="34" charset="0"/>
                          <a:ea typeface="Verdana" pitchFamily="34" charset="0"/>
                          <a:cs typeface="Verdana" pitchFamily="34" charset="0"/>
                        </a:rPr>
                        <a:t> </a:t>
                      </a:r>
                    </a:p>
                  </a:txBody>
                  <a:tcPr marL="25863" marR="25863" marT="12931" marB="12931" anchor="ctr">
                    <a:lnL>
                      <a:noFill/>
                    </a:lnL>
                    <a:lnR>
                      <a:noFill/>
                    </a:lnR>
                    <a:lnT>
                      <a:noFill/>
                    </a:lnT>
                    <a:lnB>
                      <a:noFill/>
                    </a:lnB>
                  </a:tcPr>
                </a:tc>
                <a:tc>
                  <a:txBody>
                    <a:bodyPr/>
                    <a:lstStyle/>
                    <a:p>
                      <a:r>
                        <a:rPr lang="hr-HR" sz="1200" dirty="0">
                          <a:latin typeface="Verdana" pitchFamily="34" charset="0"/>
                          <a:ea typeface="Verdana" pitchFamily="34" charset="0"/>
                          <a:cs typeface="Verdana" pitchFamily="34" charset="0"/>
                        </a:rPr>
                        <a:t> </a:t>
                      </a:r>
                    </a:p>
                  </a:txBody>
                  <a:tcPr marL="25863" marR="25863" marT="12931" marB="12931" anchor="ctr">
                    <a:lnL>
                      <a:noFill/>
                    </a:lnL>
                    <a:lnR>
                      <a:noFill/>
                    </a:lnR>
                    <a:lnT>
                      <a:noFill/>
                    </a:lnT>
                    <a:lnB>
                      <a:noFill/>
                    </a:lnB>
                  </a:tcPr>
                </a:tc>
              </a:tr>
              <a:tr h="208698">
                <a:tc>
                  <a:txBody>
                    <a:bodyPr/>
                    <a:lstStyle/>
                    <a:p>
                      <a:r>
                        <a:rPr lang="en-US" sz="1200" dirty="0" smtClean="0">
                          <a:latin typeface="Verdana" pitchFamily="34" charset="0"/>
                          <a:ea typeface="Verdana" pitchFamily="34" charset="0"/>
                          <a:cs typeface="Verdana" pitchFamily="34" charset="0"/>
                        </a:rPr>
                        <a:t>Personal</a:t>
                      </a:r>
                      <a:r>
                        <a:rPr lang="en-US" sz="1200" baseline="0" dirty="0" smtClean="0">
                          <a:latin typeface="Verdana" pitchFamily="34" charset="0"/>
                          <a:ea typeface="Verdana" pitchFamily="34" charset="0"/>
                          <a:cs typeface="Verdana" pitchFamily="34" charset="0"/>
                        </a:rPr>
                        <a:t> ta</a:t>
                      </a:r>
                      <a:r>
                        <a:rPr lang="en-US" sz="1200" dirty="0" smtClean="0">
                          <a:latin typeface="Verdana" pitchFamily="34" charset="0"/>
                          <a:ea typeface="Verdana" pitchFamily="34" charset="0"/>
                          <a:cs typeface="Verdana" pitchFamily="34" charset="0"/>
                        </a:rPr>
                        <a:t>x </a:t>
                      </a:r>
                      <a:r>
                        <a:rPr lang="en-US" sz="1200" dirty="0" smtClean="0">
                          <a:latin typeface="Verdana" pitchFamily="34" charset="0"/>
                          <a:ea typeface="Verdana" pitchFamily="34" charset="0"/>
                          <a:cs typeface="Verdana" pitchFamily="34" charset="0"/>
                        </a:rPr>
                        <a:t>exemption</a:t>
                      </a:r>
                      <a:endParaRPr lang="hr-HR" sz="1200" dirty="0">
                        <a:latin typeface="Verdana" pitchFamily="34" charset="0"/>
                        <a:ea typeface="Verdana" pitchFamily="34" charset="0"/>
                        <a:cs typeface="Verdana" pitchFamily="34" charset="0"/>
                      </a:endParaRPr>
                    </a:p>
                  </a:txBody>
                  <a:tcPr marL="25863" marR="25863" marT="12931" marB="12931" anchor="ctr">
                    <a:lnL>
                      <a:noFill/>
                    </a:lnL>
                    <a:lnR>
                      <a:noFill/>
                    </a:lnR>
                    <a:lnT>
                      <a:noFill/>
                    </a:lnT>
                    <a:lnB>
                      <a:noFill/>
                    </a:lnB>
                  </a:tcPr>
                </a:tc>
                <a:tc>
                  <a:txBody>
                    <a:bodyPr/>
                    <a:lstStyle/>
                    <a:p>
                      <a:pPr algn="r"/>
                      <a:r>
                        <a:rPr lang="en-US" sz="1200" dirty="0" smtClean="0">
                          <a:latin typeface="Verdana" pitchFamily="34" charset="0"/>
                          <a:ea typeface="Verdana" pitchFamily="34" charset="0"/>
                          <a:cs typeface="Verdana" pitchFamily="34" charset="0"/>
                        </a:rPr>
                        <a:t>HRK </a:t>
                      </a:r>
                      <a:r>
                        <a:rPr lang="hr-HR" sz="1200" dirty="0" smtClean="0">
                          <a:latin typeface="Verdana" pitchFamily="34" charset="0"/>
                          <a:ea typeface="Verdana" pitchFamily="34" charset="0"/>
                          <a:cs typeface="Verdana" pitchFamily="34" charset="0"/>
                        </a:rPr>
                        <a:t>2</a:t>
                      </a:r>
                      <a:r>
                        <a:rPr lang="en-US" sz="1200" dirty="0" smtClean="0">
                          <a:latin typeface="Verdana" pitchFamily="34" charset="0"/>
                          <a:ea typeface="Verdana" pitchFamily="34" charset="0"/>
                          <a:cs typeface="Verdana" pitchFamily="34" charset="0"/>
                        </a:rPr>
                        <a:t>,</a:t>
                      </a:r>
                      <a:r>
                        <a:rPr lang="hr-HR" sz="1200" dirty="0" smtClean="0">
                          <a:latin typeface="Verdana" pitchFamily="34" charset="0"/>
                          <a:ea typeface="Verdana" pitchFamily="34" charset="0"/>
                          <a:cs typeface="Verdana" pitchFamily="34" charset="0"/>
                        </a:rPr>
                        <a:t>600</a:t>
                      </a:r>
                      <a:r>
                        <a:rPr lang="en-US" sz="1200" dirty="0" smtClean="0">
                          <a:latin typeface="Verdana" pitchFamily="34" charset="0"/>
                          <a:ea typeface="Verdana" pitchFamily="34" charset="0"/>
                          <a:cs typeface="Verdana" pitchFamily="34" charset="0"/>
                        </a:rPr>
                        <a:t>.</a:t>
                      </a:r>
                      <a:r>
                        <a:rPr lang="hr-HR" sz="1200" dirty="0" smtClean="0">
                          <a:latin typeface="Verdana" pitchFamily="34" charset="0"/>
                          <a:ea typeface="Verdana" pitchFamily="34" charset="0"/>
                          <a:cs typeface="Verdana" pitchFamily="34" charset="0"/>
                        </a:rPr>
                        <a:t>00 </a:t>
                      </a:r>
                      <a:endParaRPr lang="hr-HR" sz="1200" dirty="0">
                        <a:latin typeface="Verdana" pitchFamily="34" charset="0"/>
                        <a:ea typeface="Verdana" pitchFamily="34" charset="0"/>
                        <a:cs typeface="Verdana" pitchFamily="34" charset="0"/>
                      </a:endParaRPr>
                    </a:p>
                  </a:txBody>
                  <a:tcPr marL="25863" marR="25863" marT="12931" marB="12931" anchor="ctr">
                    <a:lnL>
                      <a:noFill/>
                    </a:lnL>
                    <a:lnR>
                      <a:noFill/>
                    </a:lnR>
                    <a:lnT>
                      <a:noFill/>
                    </a:lnT>
                    <a:lnB>
                      <a:noFill/>
                    </a:lnB>
                  </a:tcPr>
                </a:tc>
                <a:tc>
                  <a:txBody>
                    <a:bodyPr/>
                    <a:lstStyle/>
                    <a:p>
                      <a:pPr algn="r"/>
                      <a:r>
                        <a:rPr lang="en-US" sz="1200" dirty="0" smtClean="0">
                          <a:latin typeface="Verdana" pitchFamily="34" charset="0"/>
                          <a:ea typeface="Verdana" pitchFamily="34" charset="0"/>
                          <a:cs typeface="Verdana" pitchFamily="34" charset="0"/>
                        </a:rPr>
                        <a:t>factor</a:t>
                      </a:r>
                      <a:endParaRPr lang="hr-HR" sz="1200" dirty="0">
                        <a:latin typeface="Verdana" pitchFamily="34" charset="0"/>
                        <a:ea typeface="Verdana" pitchFamily="34" charset="0"/>
                        <a:cs typeface="Verdana" pitchFamily="34" charset="0"/>
                      </a:endParaRPr>
                    </a:p>
                  </a:txBody>
                  <a:tcPr marL="25863" marR="25863" marT="12931" marB="12931" anchor="ctr">
                    <a:lnL>
                      <a:noFill/>
                    </a:lnL>
                    <a:lnR>
                      <a:noFill/>
                    </a:lnR>
                    <a:lnT>
                      <a:noFill/>
                    </a:lnT>
                    <a:lnB>
                      <a:noFill/>
                    </a:lnB>
                  </a:tcPr>
                </a:tc>
                <a:tc>
                  <a:txBody>
                    <a:bodyPr/>
                    <a:lstStyle/>
                    <a:p>
                      <a:pPr algn="r"/>
                      <a:r>
                        <a:rPr lang="hr-HR" sz="1200">
                          <a:latin typeface="Verdana" pitchFamily="34" charset="0"/>
                          <a:ea typeface="Verdana" pitchFamily="34" charset="0"/>
                          <a:cs typeface="Verdana" pitchFamily="34" charset="0"/>
                        </a:rPr>
                        <a:t>1</a:t>
                      </a:r>
                    </a:p>
                  </a:txBody>
                  <a:tcPr marL="25863" marR="25863" marT="12931" marB="12931" anchor="ctr">
                    <a:lnL>
                      <a:noFill/>
                    </a:lnL>
                    <a:lnR>
                      <a:noFill/>
                    </a:lnR>
                    <a:lnT>
                      <a:noFill/>
                    </a:lnT>
                    <a:lnB>
                      <a:noFill/>
                    </a:lnB>
                  </a:tcPr>
                </a:tc>
                <a:tc>
                  <a:txBody>
                    <a:bodyPr/>
                    <a:lstStyle/>
                    <a:p>
                      <a:pPr algn="r"/>
                      <a:r>
                        <a:rPr lang="en-US" sz="1200" dirty="0" smtClean="0">
                          <a:latin typeface="Verdana" pitchFamily="34" charset="0"/>
                          <a:ea typeface="Verdana" pitchFamily="34" charset="0"/>
                          <a:cs typeface="Verdana" pitchFamily="34" charset="0"/>
                        </a:rPr>
                        <a:t>basis</a:t>
                      </a:r>
                      <a:endParaRPr lang="hr-HR" sz="1200" dirty="0">
                        <a:latin typeface="Verdana" pitchFamily="34" charset="0"/>
                        <a:ea typeface="Verdana" pitchFamily="34" charset="0"/>
                        <a:cs typeface="Verdana" pitchFamily="34" charset="0"/>
                      </a:endParaRPr>
                    </a:p>
                  </a:txBody>
                  <a:tcPr marL="25863" marR="25863" marT="12931" marB="12931" anchor="ctr">
                    <a:lnL>
                      <a:noFill/>
                    </a:lnL>
                    <a:lnR>
                      <a:noFill/>
                    </a:lnR>
                    <a:lnT>
                      <a:noFill/>
                    </a:lnT>
                    <a:lnB>
                      <a:noFill/>
                    </a:lnB>
                  </a:tcPr>
                </a:tc>
                <a:tc>
                  <a:txBody>
                    <a:bodyPr/>
                    <a:lstStyle/>
                    <a:p>
                      <a:pPr algn="r"/>
                      <a:r>
                        <a:rPr lang="en-US" sz="1200" dirty="0" smtClean="0">
                          <a:latin typeface="Verdana" pitchFamily="34" charset="0"/>
                          <a:ea typeface="Verdana" pitchFamily="34" charset="0"/>
                          <a:cs typeface="Verdana" pitchFamily="34" charset="0"/>
                        </a:rPr>
                        <a:t>HRK </a:t>
                      </a:r>
                      <a:r>
                        <a:rPr lang="hr-HR" sz="1200" dirty="0" smtClean="0">
                          <a:latin typeface="Verdana" pitchFamily="34" charset="0"/>
                          <a:ea typeface="Verdana" pitchFamily="34" charset="0"/>
                          <a:cs typeface="Verdana" pitchFamily="34" charset="0"/>
                        </a:rPr>
                        <a:t>2</a:t>
                      </a:r>
                      <a:r>
                        <a:rPr lang="en-US" sz="1200" dirty="0" smtClean="0">
                          <a:latin typeface="Verdana" pitchFamily="34" charset="0"/>
                          <a:ea typeface="Verdana" pitchFamily="34" charset="0"/>
                          <a:cs typeface="Verdana" pitchFamily="34" charset="0"/>
                        </a:rPr>
                        <a:t>,</a:t>
                      </a:r>
                      <a:r>
                        <a:rPr lang="hr-HR" sz="1200" dirty="0" smtClean="0">
                          <a:latin typeface="Verdana" pitchFamily="34" charset="0"/>
                          <a:ea typeface="Verdana" pitchFamily="34" charset="0"/>
                          <a:cs typeface="Verdana" pitchFamily="34" charset="0"/>
                        </a:rPr>
                        <a:t>600</a:t>
                      </a:r>
                      <a:r>
                        <a:rPr lang="en-US" sz="1200" dirty="0" smtClean="0">
                          <a:latin typeface="Verdana" pitchFamily="34" charset="0"/>
                          <a:ea typeface="Verdana" pitchFamily="34" charset="0"/>
                          <a:cs typeface="Verdana" pitchFamily="34" charset="0"/>
                        </a:rPr>
                        <a:t>.</a:t>
                      </a:r>
                      <a:r>
                        <a:rPr lang="hr-HR" sz="1200" dirty="0" smtClean="0">
                          <a:latin typeface="Verdana" pitchFamily="34" charset="0"/>
                          <a:ea typeface="Verdana" pitchFamily="34" charset="0"/>
                          <a:cs typeface="Verdana" pitchFamily="34" charset="0"/>
                        </a:rPr>
                        <a:t>00</a:t>
                      </a:r>
                      <a:endParaRPr lang="hr-HR" sz="1200" dirty="0">
                        <a:latin typeface="Verdana" pitchFamily="34" charset="0"/>
                        <a:ea typeface="Verdana" pitchFamily="34" charset="0"/>
                        <a:cs typeface="Verdana" pitchFamily="34" charset="0"/>
                      </a:endParaRPr>
                    </a:p>
                  </a:txBody>
                  <a:tcPr marL="25863" marR="25863" marT="12931" marB="12931" anchor="ctr">
                    <a:lnL>
                      <a:noFill/>
                    </a:lnL>
                    <a:lnR>
                      <a:noFill/>
                    </a:lnR>
                    <a:lnT>
                      <a:noFill/>
                    </a:lnT>
                    <a:lnB>
                      <a:noFill/>
                    </a:lnB>
                  </a:tcPr>
                </a:tc>
              </a:tr>
              <a:tr h="387581">
                <a:tc>
                  <a:txBody>
                    <a:bodyPr/>
                    <a:lstStyle/>
                    <a:p>
                      <a:r>
                        <a:rPr lang="en-US" sz="1200" b="1" dirty="0" smtClean="0">
                          <a:latin typeface="Verdana" pitchFamily="34" charset="0"/>
                          <a:ea typeface="Verdana" pitchFamily="34" charset="0"/>
                          <a:cs typeface="Verdana" pitchFamily="34" charset="0"/>
                        </a:rPr>
                        <a:t>Tax base</a:t>
                      </a:r>
                      <a:endParaRPr lang="hr-HR" sz="1200" dirty="0">
                        <a:latin typeface="Verdana" pitchFamily="34" charset="0"/>
                        <a:ea typeface="Verdana" pitchFamily="34" charset="0"/>
                        <a:cs typeface="Verdana" pitchFamily="34" charset="0"/>
                      </a:endParaRPr>
                    </a:p>
                  </a:txBody>
                  <a:tcPr marL="25863" marR="25863" marT="12931" marB="12931" anchor="ctr">
                    <a:lnL>
                      <a:noFill/>
                    </a:lnL>
                    <a:lnR>
                      <a:noFill/>
                    </a:lnR>
                    <a:lnT>
                      <a:noFill/>
                    </a:lnT>
                    <a:lnB>
                      <a:noFill/>
                    </a:lnB>
                  </a:tcPr>
                </a:tc>
                <a:tc>
                  <a:txBody>
                    <a:bodyPr/>
                    <a:lstStyle/>
                    <a:p>
                      <a:pPr algn="r"/>
                      <a:r>
                        <a:rPr lang="en-US" sz="1200" b="1" dirty="0" smtClean="0">
                          <a:latin typeface="Verdana" pitchFamily="34" charset="0"/>
                          <a:ea typeface="Verdana" pitchFamily="34" charset="0"/>
                          <a:cs typeface="Verdana" pitchFamily="34" charset="0"/>
                        </a:rPr>
                        <a:t>HRK </a:t>
                      </a:r>
                      <a:r>
                        <a:rPr lang="hr-HR" sz="1200" b="1" dirty="0" smtClean="0">
                          <a:latin typeface="Verdana" pitchFamily="34" charset="0"/>
                          <a:ea typeface="Verdana" pitchFamily="34" charset="0"/>
                          <a:cs typeface="Verdana" pitchFamily="34" charset="0"/>
                        </a:rPr>
                        <a:t>2</a:t>
                      </a:r>
                      <a:r>
                        <a:rPr lang="en-US" sz="1200" b="1" dirty="0" smtClean="0">
                          <a:latin typeface="Verdana" pitchFamily="34" charset="0"/>
                          <a:ea typeface="Verdana" pitchFamily="34" charset="0"/>
                          <a:cs typeface="Verdana" pitchFamily="34" charset="0"/>
                        </a:rPr>
                        <a:t>,</a:t>
                      </a:r>
                      <a:r>
                        <a:rPr lang="hr-HR" sz="1200" b="1" dirty="0" smtClean="0">
                          <a:latin typeface="Verdana" pitchFamily="34" charset="0"/>
                          <a:ea typeface="Verdana" pitchFamily="34" charset="0"/>
                          <a:cs typeface="Verdana" pitchFamily="34" charset="0"/>
                        </a:rPr>
                        <a:t>876</a:t>
                      </a:r>
                      <a:r>
                        <a:rPr lang="en-US" sz="1200" b="1" dirty="0" smtClean="0">
                          <a:latin typeface="Verdana" pitchFamily="34" charset="0"/>
                          <a:ea typeface="Verdana" pitchFamily="34" charset="0"/>
                          <a:cs typeface="Verdana" pitchFamily="34" charset="0"/>
                        </a:rPr>
                        <a:t>.</a:t>
                      </a:r>
                      <a:r>
                        <a:rPr lang="hr-HR" sz="1200" b="1" dirty="0" smtClean="0">
                          <a:latin typeface="Verdana" pitchFamily="34" charset="0"/>
                          <a:ea typeface="Verdana" pitchFamily="34" charset="0"/>
                          <a:cs typeface="Verdana" pitchFamily="34" charset="0"/>
                        </a:rPr>
                        <a:t>41</a:t>
                      </a:r>
                      <a:endParaRPr lang="hr-HR" sz="1200" dirty="0">
                        <a:latin typeface="Verdana" pitchFamily="34" charset="0"/>
                        <a:ea typeface="Verdana" pitchFamily="34" charset="0"/>
                        <a:cs typeface="Verdana" pitchFamily="34" charset="0"/>
                      </a:endParaRPr>
                    </a:p>
                  </a:txBody>
                  <a:tcPr marL="25863" marR="25863" marT="12931" marB="12931" anchor="ctr">
                    <a:lnL>
                      <a:noFill/>
                    </a:lnL>
                    <a:lnR>
                      <a:noFill/>
                    </a:lnR>
                    <a:lnT>
                      <a:noFill/>
                    </a:lnT>
                    <a:lnB>
                      <a:noFill/>
                    </a:lnB>
                  </a:tcPr>
                </a:tc>
                <a:tc>
                  <a:txBody>
                    <a:bodyPr/>
                    <a:lstStyle/>
                    <a:p>
                      <a:r>
                        <a:rPr lang="hr-HR" sz="1200">
                          <a:latin typeface="Verdana" pitchFamily="34" charset="0"/>
                          <a:ea typeface="Verdana" pitchFamily="34" charset="0"/>
                          <a:cs typeface="Verdana" pitchFamily="34" charset="0"/>
                        </a:rPr>
                        <a:t> </a:t>
                      </a:r>
                    </a:p>
                  </a:txBody>
                  <a:tcPr marL="25863" marR="25863" marT="12931" marB="12931" anchor="ctr">
                    <a:lnL>
                      <a:noFill/>
                    </a:lnL>
                    <a:lnR>
                      <a:noFill/>
                    </a:lnR>
                    <a:lnT>
                      <a:noFill/>
                    </a:lnT>
                    <a:lnB>
                      <a:noFill/>
                    </a:lnB>
                  </a:tcPr>
                </a:tc>
                <a:tc>
                  <a:txBody>
                    <a:bodyPr/>
                    <a:lstStyle/>
                    <a:p>
                      <a:r>
                        <a:rPr lang="hr-HR" sz="1200">
                          <a:latin typeface="Verdana" pitchFamily="34" charset="0"/>
                          <a:ea typeface="Verdana" pitchFamily="34" charset="0"/>
                          <a:cs typeface="Verdana" pitchFamily="34" charset="0"/>
                        </a:rPr>
                        <a:t> </a:t>
                      </a:r>
                    </a:p>
                  </a:txBody>
                  <a:tcPr marL="25863" marR="25863" marT="12931" marB="12931" anchor="ctr">
                    <a:lnL>
                      <a:noFill/>
                    </a:lnL>
                    <a:lnR>
                      <a:noFill/>
                    </a:lnR>
                    <a:lnT>
                      <a:noFill/>
                    </a:lnT>
                    <a:lnB>
                      <a:noFill/>
                    </a:lnB>
                  </a:tcPr>
                </a:tc>
                <a:tc>
                  <a:txBody>
                    <a:bodyPr/>
                    <a:lstStyle/>
                    <a:p>
                      <a:r>
                        <a:rPr lang="hr-HR" sz="1200">
                          <a:latin typeface="Verdana" pitchFamily="34" charset="0"/>
                          <a:ea typeface="Verdana" pitchFamily="34" charset="0"/>
                          <a:cs typeface="Verdana" pitchFamily="34" charset="0"/>
                        </a:rPr>
                        <a:t> </a:t>
                      </a:r>
                    </a:p>
                  </a:txBody>
                  <a:tcPr marL="25863" marR="25863" marT="12931" marB="12931" anchor="ctr">
                    <a:lnL>
                      <a:noFill/>
                    </a:lnL>
                    <a:lnR>
                      <a:noFill/>
                    </a:lnR>
                    <a:lnT>
                      <a:noFill/>
                    </a:lnT>
                    <a:lnB>
                      <a:noFill/>
                    </a:lnB>
                  </a:tcPr>
                </a:tc>
                <a:tc>
                  <a:txBody>
                    <a:bodyPr/>
                    <a:lstStyle/>
                    <a:p>
                      <a:r>
                        <a:rPr lang="hr-HR" sz="1200" dirty="0">
                          <a:latin typeface="Verdana" pitchFamily="34" charset="0"/>
                          <a:ea typeface="Verdana" pitchFamily="34" charset="0"/>
                          <a:cs typeface="Verdana" pitchFamily="34" charset="0"/>
                        </a:rPr>
                        <a:t> </a:t>
                      </a:r>
                    </a:p>
                  </a:txBody>
                  <a:tcPr marL="25863" marR="25863" marT="12931" marB="12931" anchor="ctr">
                    <a:lnL>
                      <a:noFill/>
                    </a:lnL>
                    <a:lnR>
                      <a:noFill/>
                    </a:lnR>
                    <a:lnT>
                      <a:noFill/>
                    </a:lnT>
                    <a:lnB>
                      <a:noFill/>
                    </a:lnB>
                  </a:tcPr>
                </a:tc>
              </a:tr>
              <a:tr h="298139">
                <a:tc>
                  <a:txBody>
                    <a:bodyPr/>
                    <a:lstStyle/>
                    <a:p>
                      <a:r>
                        <a:rPr lang="hr-HR" sz="1200" dirty="0" smtClean="0">
                          <a:latin typeface="Verdana" pitchFamily="34" charset="0"/>
                          <a:ea typeface="Verdana" pitchFamily="34" charset="0"/>
                          <a:cs typeface="Verdana" pitchFamily="34" charset="0"/>
                        </a:rPr>
                        <a:t>12%</a:t>
                      </a:r>
                      <a:r>
                        <a:rPr lang="en-US" sz="1200" dirty="0" smtClean="0">
                          <a:latin typeface="Verdana" pitchFamily="34" charset="0"/>
                          <a:ea typeface="Verdana" pitchFamily="34" charset="0"/>
                          <a:cs typeface="Verdana" pitchFamily="34" charset="0"/>
                        </a:rPr>
                        <a:t> tax rate</a:t>
                      </a:r>
                      <a:endParaRPr lang="hr-HR" sz="1200" dirty="0">
                        <a:latin typeface="Verdana" pitchFamily="34" charset="0"/>
                        <a:ea typeface="Verdana" pitchFamily="34" charset="0"/>
                        <a:cs typeface="Verdana" pitchFamily="34" charset="0"/>
                      </a:endParaRPr>
                    </a:p>
                  </a:txBody>
                  <a:tcPr marL="25863" marR="25863" marT="12931" marB="12931" anchor="ctr">
                    <a:lnL>
                      <a:noFill/>
                    </a:lnL>
                    <a:lnR>
                      <a:noFill/>
                    </a:lnR>
                    <a:lnT>
                      <a:noFill/>
                    </a:lnT>
                    <a:lnB>
                      <a:noFill/>
                    </a:lnB>
                  </a:tcPr>
                </a:tc>
                <a:tc>
                  <a:txBody>
                    <a:bodyPr/>
                    <a:lstStyle/>
                    <a:p>
                      <a:pPr algn="r"/>
                      <a:r>
                        <a:rPr lang="en-US" sz="1200" dirty="0" smtClean="0">
                          <a:latin typeface="Verdana" pitchFamily="34" charset="0"/>
                          <a:ea typeface="Verdana" pitchFamily="34" charset="0"/>
                          <a:cs typeface="Verdana" pitchFamily="34" charset="0"/>
                        </a:rPr>
                        <a:t>HRK </a:t>
                      </a:r>
                      <a:r>
                        <a:rPr lang="hr-HR" sz="1200" dirty="0" smtClean="0">
                          <a:latin typeface="Verdana" pitchFamily="34" charset="0"/>
                          <a:ea typeface="Verdana" pitchFamily="34" charset="0"/>
                          <a:cs typeface="Verdana" pitchFamily="34" charset="0"/>
                        </a:rPr>
                        <a:t>264</a:t>
                      </a:r>
                      <a:r>
                        <a:rPr lang="en-US" sz="1200" dirty="0" smtClean="0">
                          <a:latin typeface="Verdana" pitchFamily="34" charset="0"/>
                          <a:ea typeface="Verdana" pitchFamily="34" charset="0"/>
                          <a:cs typeface="Verdana" pitchFamily="34" charset="0"/>
                        </a:rPr>
                        <a:t>.</a:t>
                      </a:r>
                      <a:r>
                        <a:rPr lang="hr-HR" sz="1200" dirty="0" smtClean="0">
                          <a:latin typeface="Verdana" pitchFamily="34" charset="0"/>
                          <a:ea typeface="Verdana" pitchFamily="34" charset="0"/>
                          <a:cs typeface="Verdana" pitchFamily="34" charset="0"/>
                        </a:rPr>
                        <a:t>00</a:t>
                      </a:r>
                      <a:endParaRPr lang="hr-HR" sz="1200" dirty="0">
                        <a:latin typeface="Verdana" pitchFamily="34" charset="0"/>
                        <a:ea typeface="Verdana" pitchFamily="34" charset="0"/>
                        <a:cs typeface="Verdana" pitchFamily="34" charset="0"/>
                      </a:endParaRPr>
                    </a:p>
                  </a:txBody>
                  <a:tcPr marL="25863" marR="25863" marT="12931" marB="12931" anchor="ctr">
                    <a:lnL>
                      <a:noFill/>
                    </a:lnL>
                    <a:lnR>
                      <a:noFill/>
                    </a:lnR>
                    <a:lnT>
                      <a:noFill/>
                    </a:lnT>
                    <a:lnB>
                      <a:noFill/>
                    </a:lnB>
                  </a:tcPr>
                </a:tc>
                <a:tc>
                  <a:txBody>
                    <a:bodyPr/>
                    <a:lstStyle/>
                    <a:p>
                      <a:pPr algn="r"/>
                      <a:r>
                        <a:rPr lang="en-US" sz="1200" dirty="0" smtClean="0">
                          <a:latin typeface="Verdana" pitchFamily="34" charset="0"/>
                          <a:ea typeface="Verdana" pitchFamily="34" charset="0"/>
                          <a:cs typeface="Verdana" pitchFamily="34" charset="0"/>
                        </a:rPr>
                        <a:t>rate </a:t>
                      </a:r>
                      <a:endParaRPr lang="hr-HR" sz="1200" dirty="0">
                        <a:latin typeface="Verdana" pitchFamily="34" charset="0"/>
                        <a:ea typeface="Verdana" pitchFamily="34" charset="0"/>
                        <a:cs typeface="Verdana" pitchFamily="34" charset="0"/>
                      </a:endParaRPr>
                    </a:p>
                  </a:txBody>
                  <a:tcPr marL="25863" marR="25863" marT="12931" marB="12931" anchor="ctr">
                    <a:lnL>
                      <a:noFill/>
                    </a:lnL>
                    <a:lnR>
                      <a:noFill/>
                    </a:lnR>
                    <a:lnT>
                      <a:noFill/>
                    </a:lnT>
                    <a:lnB>
                      <a:noFill/>
                    </a:lnB>
                  </a:tcPr>
                </a:tc>
                <a:tc>
                  <a:txBody>
                    <a:bodyPr/>
                    <a:lstStyle/>
                    <a:p>
                      <a:pPr algn="r"/>
                      <a:r>
                        <a:rPr lang="hr-HR" sz="1200" dirty="0" smtClean="0">
                          <a:latin typeface="Verdana" pitchFamily="34" charset="0"/>
                          <a:ea typeface="Verdana" pitchFamily="34" charset="0"/>
                          <a:cs typeface="Verdana" pitchFamily="34" charset="0"/>
                        </a:rPr>
                        <a:t>12</a:t>
                      </a:r>
                      <a:r>
                        <a:rPr lang="en-US" sz="1200" dirty="0" smtClean="0">
                          <a:latin typeface="Verdana" pitchFamily="34" charset="0"/>
                          <a:ea typeface="Verdana" pitchFamily="34" charset="0"/>
                          <a:cs typeface="Verdana" pitchFamily="34" charset="0"/>
                        </a:rPr>
                        <a:t>.</a:t>
                      </a:r>
                      <a:r>
                        <a:rPr lang="hr-HR" sz="1200" dirty="0" smtClean="0">
                          <a:latin typeface="Verdana" pitchFamily="34" charset="0"/>
                          <a:ea typeface="Verdana" pitchFamily="34" charset="0"/>
                          <a:cs typeface="Verdana" pitchFamily="34" charset="0"/>
                        </a:rPr>
                        <a:t>00%</a:t>
                      </a:r>
                      <a:endParaRPr lang="hr-HR" sz="1200" dirty="0">
                        <a:latin typeface="Verdana" pitchFamily="34" charset="0"/>
                        <a:ea typeface="Verdana" pitchFamily="34" charset="0"/>
                        <a:cs typeface="Verdana" pitchFamily="34" charset="0"/>
                      </a:endParaRPr>
                    </a:p>
                  </a:txBody>
                  <a:tcPr marL="25863" marR="25863" marT="12931" marB="12931" anchor="ctr">
                    <a:lnL>
                      <a:noFill/>
                    </a:lnL>
                    <a:lnR>
                      <a:noFill/>
                    </a:lnR>
                    <a:lnT>
                      <a:noFill/>
                    </a:lnT>
                    <a:lnB>
                      <a:noFill/>
                    </a:lnB>
                  </a:tcPr>
                </a:tc>
                <a:tc>
                  <a:txBody>
                    <a:bodyPr/>
                    <a:lstStyle/>
                    <a:p>
                      <a:pPr algn="r"/>
                      <a:r>
                        <a:rPr lang="en-US" sz="1200" dirty="0" smtClean="0">
                          <a:latin typeface="Verdana" pitchFamily="34" charset="0"/>
                          <a:ea typeface="Verdana" pitchFamily="34" charset="0"/>
                          <a:cs typeface="Verdana" pitchFamily="34" charset="0"/>
                        </a:rPr>
                        <a:t>basis</a:t>
                      </a:r>
                      <a:endParaRPr lang="hr-HR" sz="1200" dirty="0">
                        <a:latin typeface="Verdana" pitchFamily="34" charset="0"/>
                        <a:ea typeface="Verdana" pitchFamily="34" charset="0"/>
                        <a:cs typeface="Verdana" pitchFamily="34" charset="0"/>
                      </a:endParaRPr>
                    </a:p>
                  </a:txBody>
                  <a:tcPr marL="25863" marR="25863" marT="12931" marB="12931" anchor="ctr">
                    <a:lnL>
                      <a:noFill/>
                    </a:lnL>
                    <a:lnR>
                      <a:noFill/>
                    </a:lnR>
                    <a:lnT>
                      <a:noFill/>
                    </a:lnT>
                    <a:lnB>
                      <a:noFill/>
                    </a:lnB>
                  </a:tcPr>
                </a:tc>
                <a:tc>
                  <a:txBody>
                    <a:bodyPr/>
                    <a:lstStyle/>
                    <a:p>
                      <a:pPr algn="r"/>
                      <a:r>
                        <a:rPr lang="en-US" sz="1200" dirty="0" smtClean="0">
                          <a:latin typeface="Verdana" pitchFamily="34" charset="0"/>
                          <a:ea typeface="Verdana" pitchFamily="34" charset="0"/>
                          <a:cs typeface="Verdana" pitchFamily="34" charset="0"/>
                        </a:rPr>
                        <a:t>HRK </a:t>
                      </a:r>
                      <a:r>
                        <a:rPr lang="hr-HR" sz="1200" dirty="0" smtClean="0">
                          <a:latin typeface="Verdana" pitchFamily="34" charset="0"/>
                          <a:ea typeface="Verdana" pitchFamily="34" charset="0"/>
                          <a:cs typeface="Verdana" pitchFamily="34" charset="0"/>
                        </a:rPr>
                        <a:t>2</a:t>
                      </a:r>
                      <a:r>
                        <a:rPr lang="en-US" sz="1200" dirty="0" smtClean="0">
                          <a:latin typeface="Verdana" pitchFamily="34" charset="0"/>
                          <a:ea typeface="Verdana" pitchFamily="34" charset="0"/>
                          <a:cs typeface="Verdana" pitchFamily="34" charset="0"/>
                        </a:rPr>
                        <a:t>,</a:t>
                      </a:r>
                      <a:r>
                        <a:rPr lang="hr-HR" sz="1200" dirty="0" smtClean="0">
                          <a:latin typeface="Verdana" pitchFamily="34" charset="0"/>
                          <a:ea typeface="Verdana" pitchFamily="34" charset="0"/>
                          <a:cs typeface="Verdana" pitchFamily="34" charset="0"/>
                        </a:rPr>
                        <a:t>200</a:t>
                      </a:r>
                      <a:r>
                        <a:rPr lang="en-US" sz="1200" dirty="0" smtClean="0">
                          <a:latin typeface="Verdana" pitchFamily="34" charset="0"/>
                          <a:ea typeface="Verdana" pitchFamily="34" charset="0"/>
                          <a:cs typeface="Verdana" pitchFamily="34" charset="0"/>
                        </a:rPr>
                        <a:t>.</a:t>
                      </a:r>
                      <a:r>
                        <a:rPr lang="hr-HR" sz="1200" dirty="0" smtClean="0">
                          <a:latin typeface="Verdana" pitchFamily="34" charset="0"/>
                          <a:ea typeface="Verdana" pitchFamily="34" charset="0"/>
                          <a:cs typeface="Verdana" pitchFamily="34" charset="0"/>
                        </a:rPr>
                        <a:t>00 </a:t>
                      </a:r>
                      <a:endParaRPr lang="hr-HR" sz="1200" dirty="0">
                        <a:latin typeface="Verdana" pitchFamily="34" charset="0"/>
                        <a:ea typeface="Verdana" pitchFamily="34" charset="0"/>
                        <a:cs typeface="Verdana" pitchFamily="34" charset="0"/>
                      </a:endParaRPr>
                    </a:p>
                  </a:txBody>
                  <a:tcPr marL="25863" marR="25863" marT="12931" marB="12931" anchor="ctr">
                    <a:lnL>
                      <a:noFill/>
                    </a:lnL>
                    <a:lnR>
                      <a:noFill/>
                    </a:lnR>
                    <a:lnT>
                      <a:noFill/>
                    </a:lnT>
                    <a:lnB>
                      <a:noFill/>
                    </a:lnB>
                  </a:tcPr>
                </a:tc>
              </a:tr>
              <a:tr h="298139">
                <a:tc>
                  <a:txBody>
                    <a:bodyPr/>
                    <a:lstStyle/>
                    <a:p>
                      <a:r>
                        <a:rPr lang="hr-HR" sz="1200" dirty="0" smtClean="0">
                          <a:latin typeface="Verdana" pitchFamily="34" charset="0"/>
                          <a:ea typeface="Verdana" pitchFamily="34" charset="0"/>
                          <a:cs typeface="Verdana" pitchFamily="34" charset="0"/>
                        </a:rPr>
                        <a:t>25%</a:t>
                      </a:r>
                      <a:r>
                        <a:rPr lang="en-US" sz="1200" dirty="0" smtClean="0">
                          <a:latin typeface="Verdana" pitchFamily="34" charset="0"/>
                          <a:ea typeface="Verdana" pitchFamily="34" charset="0"/>
                          <a:cs typeface="Verdana" pitchFamily="34" charset="0"/>
                        </a:rPr>
                        <a:t> tax rate</a:t>
                      </a:r>
                      <a:endParaRPr lang="hr-HR" sz="1200" dirty="0">
                        <a:latin typeface="Verdana" pitchFamily="34" charset="0"/>
                        <a:ea typeface="Verdana" pitchFamily="34" charset="0"/>
                        <a:cs typeface="Verdana" pitchFamily="34" charset="0"/>
                      </a:endParaRPr>
                    </a:p>
                  </a:txBody>
                  <a:tcPr marL="25863" marR="25863" marT="12931" marB="12931" anchor="ctr">
                    <a:lnL>
                      <a:noFill/>
                    </a:lnL>
                    <a:lnR>
                      <a:noFill/>
                    </a:lnR>
                    <a:lnT>
                      <a:noFill/>
                    </a:lnT>
                    <a:lnB>
                      <a:noFill/>
                    </a:lnB>
                  </a:tcPr>
                </a:tc>
                <a:tc>
                  <a:txBody>
                    <a:bodyPr/>
                    <a:lstStyle/>
                    <a:p>
                      <a:pPr algn="r"/>
                      <a:r>
                        <a:rPr lang="en-US" sz="1200" dirty="0" smtClean="0">
                          <a:latin typeface="Verdana" pitchFamily="34" charset="0"/>
                          <a:ea typeface="Verdana" pitchFamily="34" charset="0"/>
                          <a:cs typeface="Verdana" pitchFamily="34" charset="0"/>
                        </a:rPr>
                        <a:t>HRK </a:t>
                      </a:r>
                      <a:r>
                        <a:rPr lang="hr-HR" sz="1200" dirty="0" smtClean="0">
                          <a:latin typeface="Verdana" pitchFamily="34" charset="0"/>
                          <a:ea typeface="Verdana" pitchFamily="34" charset="0"/>
                          <a:cs typeface="Verdana" pitchFamily="34" charset="0"/>
                        </a:rPr>
                        <a:t>169</a:t>
                      </a:r>
                      <a:r>
                        <a:rPr lang="en-US" sz="1200" dirty="0" smtClean="0">
                          <a:latin typeface="Verdana" pitchFamily="34" charset="0"/>
                          <a:ea typeface="Verdana" pitchFamily="34" charset="0"/>
                          <a:cs typeface="Verdana" pitchFamily="34" charset="0"/>
                        </a:rPr>
                        <a:t>.</a:t>
                      </a:r>
                      <a:r>
                        <a:rPr lang="hr-HR" sz="1200" dirty="0" smtClean="0">
                          <a:latin typeface="Verdana" pitchFamily="34" charset="0"/>
                          <a:ea typeface="Verdana" pitchFamily="34" charset="0"/>
                          <a:cs typeface="Verdana" pitchFamily="34" charset="0"/>
                        </a:rPr>
                        <a:t>10</a:t>
                      </a:r>
                      <a:endParaRPr lang="hr-HR" sz="1200" dirty="0">
                        <a:latin typeface="Verdana" pitchFamily="34" charset="0"/>
                        <a:ea typeface="Verdana" pitchFamily="34" charset="0"/>
                        <a:cs typeface="Verdana" pitchFamily="34" charset="0"/>
                      </a:endParaRPr>
                    </a:p>
                  </a:txBody>
                  <a:tcPr marL="25863" marR="25863" marT="12931" marB="12931" anchor="ctr">
                    <a:lnL>
                      <a:noFill/>
                    </a:lnL>
                    <a:lnR>
                      <a:noFill/>
                    </a:lnR>
                    <a:lnT>
                      <a:noFill/>
                    </a:lnT>
                    <a:lnB>
                      <a:noFill/>
                    </a:lnB>
                  </a:tcPr>
                </a:tc>
                <a:tc>
                  <a:txBody>
                    <a:bodyPr/>
                    <a:lstStyle/>
                    <a:p>
                      <a:pPr algn="r"/>
                      <a:r>
                        <a:rPr lang="en-US" sz="1200" dirty="0" smtClean="0">
                          <a:latin typeface="Verdana" pitchFamily="34" charset="0"/>
                          <a:ea typeface="Verdana" pitchFamily="34" charset="0"/>
                          <a:cs typeface="Verdana" pitchFamily="34" charset="0"/>
                        </a:rPr>
                        <a:t>rate </a:t>
                      </a:r>
                      <a:endParaRPr lang="hr-HR" sz="1200" dirty="0">
                        <a:latin typeface="Verdana" pitchFamily="34" charset="0"/>
                        <a:ea typeface="Verdana" pitchFamily="34" charset="0"/>
                        <a:cs typeface="Verdana" pitchFamily="34" charset="0"/>
                      </a:endParaRPr>
                    </a:p>
                  </a:txBody>
                  <a:tcPr marL="25863" marR="25863" marT="12931" marB="12931" anchor="ctr">
                    <a:lnL>
                      <a:noFill/>
                    </a:lnL>
                    <a:lnR>
                      <a:noFill/>
                    </a:lnR>
                    <a:lnT>
                      <a:noFill/>
                    </a:lnT>
                    <a:lnB>
                      <a:noFill/>
                    </a:lnB>
                  </a:tcPr>
                </a:tc>
                <a:tc>
                  <a:txBody>
                    <a:bodyPr/>
                    <a:lstStyle/>
                    <a:p>
                      <a:pPr algn="r"/>
                      <a:r>
                        <a:rPr lang="hr-HR" sz="1200" dirty="0" smtClean="0">
                          <a:latin typeface="Verdana" pitchFamily="34" charset="0"/>
                          <a:ea typeface="Verdana" pitchFamily="34" charset="0"/>
                          <a:cs typeface="Verdana" pitchFamily="34" charset="0"/>
                        </a:rPr>
                        <a:t>25</a:t>
                      </a:r>
                      <a:r>
                        <a:rPr lang="en-US" sz="1200" dirty="0" smtClean="0">
                          <a:latin typeface="Verdana" pitchFamily="34" charset="0"/>
                          <a:ea typeface="Verdana" pitchFamily="34" charset="0"/>
                          <a:cs typeface="Verdana" pitchFamily="34" charset="0"/>
                        </a:rPr>
                        <a:t>.</a:t>
                      </a:r>
                      <a:r>
                        <a:rPr lang="hr-HR" sz="1200" dirty="0" smtClean="0">
                          <a:latin typeface="Verdana" pitchFamily="34" charset="0"/>
                          <a:ea typeface="Verdana" pitchFamily="34" charset="0"/>
                          <a:cs typeface="Verdana" pitchFamily="34" charset="0"/>
                        </a:rPr>
                        <a:t>00%</a:t>
                      </a:r>
                      <a:endParaRPr lang="hr-HR" sz="1200" dirty="0">
                        <a:latin typeface="Verdana" pitchFamily="34" charset="0"/>
                        <a:ea typeface="Verdana" pitchFamily="34" charset="0"/>
                        <a:cs typeface="Verdana" pitchFamily="34" charset="0"/>
                      </a:endParaRPr>
                    </a:p>
                  </a:txBody>
                  <a:tcPr marL="25863" marR="25863" marT="12931" marB="12931" anchor="ctr">
                    <a:lnL>
                      <a:noFill/>
                    </a:lnL>
                    <a:lnR>
                      <a:noFill/>
                    </a:lnR>
                    <a:lnT>
                      <a:noFill/>
                    </a:lnT>
                    <a:lnB>
                      <a:noFill/>
                    </a:lnB>
                  </a:tcPr>
                </a:tc>
                <a:tc>
                  <a:txBody>
                    <a:bodyPr/>
                    <a:lstStyle/>
                    <a:p>
                      <a:pPr algn="r"/>
                      <a:r>
                        <a:rPr lang="en-US" sz="1200" dirty="0" smtClean="0">
                          <a:latin typeface="Verdana" pitchFamily="34" charset="0"/>
                          <a:ea typeface="Verdana" pitchFamily="34" charset="0"/>
                          <a:cs typeface="Verdana" pitchFamily="34" charset="0"/>
                        </a:rPr>
                        <a:t>basis</a:t>
                      </a:r>
                      <a:endParaRPr lang="hr-HR" sz="1200" dirty="0">
                        <a:latin typeface="Verdana" pitchFamily="34" charset="0"/>
                        <a:ea typeface="Verdana" pitchFamily="34" charset="0"/>
                        <a:cs typeface="Verdana" pitchFamily="34" charset="0"/>
                      </a:endParaRPr>
                    </a:p>
                  </a:txBody>
                  <a:tcPr marL="25863" marR="25863" marT="12931" marB="12931" anchor="ctr">
                    <a:lnL>
                      <a:noFill/>
                    </a:lnL>
                    <a:lnR>
                      <a:noFill/>
                    </a:lnR>
                    <a:lnT>
                      <a:noFill/>
                    </a:lnT>
                    <a:lnB>
                      <a:noFill/>
                    </a:lnB>
                  </a:tcPr>
                </a:tc>
                <a:tc>
                  <a:txBody>
                    <a:bodyPr/>
                    <a:lstStyle/>
                    <a:p>
                      <a:pPr algn="r"/>
                      <a:r>
                        <a:rPr lang="en-US" sz="1200" dirty="0" smtClean="0">
                          <a:latin typeface="Verdana" pitchFamily="34" charset="0"/>
                          <a:ea typeface="Verdana" pitchFamily="34" charset="0"/>
                          <a:cs typeface="Verdana" pitchFamily="34" charset="0"/>
                        </a:rPr>
                        <a:t>HRK </a:t>
                      </a:r>
                      <a:r>
                        <a:rPr lang="hr-HR" sz="1200" dirty="0" smtClean="0">
                          <a:latin typeface="Verdana" pitchFamily="34" charset="0"/>
                          <a:ea typeface="Verdana" pitchFamily="34" charset="0"/>
                          <a:cs typeface="Verdana" pitchFamily="34" charset="0"/>
                        </a:rPr>
                        <a:t>676</a:t>
                      </a:r>
                      <a:r>
                        <a:rPr lang="en-US" sz="1200" dirty="0" smtClean="0">
                          <a:latin typeface="Verdana" pitchFamily="34" charset="0"/>
                          <a:ea typeface="Verdana" pitchFamily="34" charset="0"/>
                          <a:cs typeface="Verdana" pitchFamily="34" charset="0"/>
                        </a:rPr>
                        <a:t>.</a:t>
                      </a:r>
                      <a:r>
                        <a:rPr lang="hr-HR" sz="1200" dirty="0" smtClean="0">
                          <a:latin typeface="Verdana" pitchFamily="34" charset="0"/>
                          <a:ea typeface="Verdana" pitchFamily="34" charset="0"/>
                          <a:cs typeface="Verdana" pitchFamily="34" charset="0"/>
                        </a:rPr>
                        <a:t>41</a:t>
                      </a:r>
                      <a:endParaRPr lang="hr-HR" sz="1200" dirty="0">
                        <a:latin typeface="Verdana" pitchFamily="34" charset="0"/>
                        <a:ea typeface="Verdana" pitchFamily="34" charset="0"/>
                        <a:cs typeface="Verdana" pitchFamily="34" charset="0"/>
                      </a:endParaRPr>
                    </a:p>
                  </a:txBody>
                  <a:tcPr marL="25863" marR="25863" marT="12931" marB="12931" anchor="ctr">
                    <a:lnL>
                      <a:noFill/>
                    </a:lnL>
                    <a:lnR>
                      <a:noFill/>
                    </a:lnR>
                    <a:lnT>
                      <a:noFill/>
                    </a:lnT>
                    <a:lnB>
                      <a:noFill/>
                    </a:lnB>
                  </a:tcPr>
                </a:tc>
              </a:tr>
              <a:tr h="298139">
                <a:tc>
                  <a:txBody>
                    <a:bodyPr/>
                    <a:lstStyle/>
                    <a:p>
                      <a:r>
                        <a:rPr lang="hr-HR" sz="1200" dirty="0" smtClean="0">
                          <a:latin typeface="Verdana" pitchFamily="34" charset="0"/>
                          <a:ea typeface="Verdana" pitchFamily="34" charset="0"/>
                          <a:cs typeface="Verdana" pitchFamily="34" charset="0"/>
                        </a:rPr>
                        <a:t>40%</a:t>
                      </a:r>
                      <a:r>
                        <a:rPr lang="en-US" sz="1200" dirty="0" smtClean="0">
                          <a:latin typeface="Verdana" pitchFamily="34" charset="0"/>
                          <a:ea typeface="Verdana" pitchFamily="34" charset="0"/>
                          <a:cs typeface="Verdana" pitchFamily="34" charset="0"/>
                        </a:rPr>
                        <a:t> tax rate</a:t>
                      </a:r>
                      <a:endParaRPr lang="hr-HR" sz="1200" dirty="0">
                        <a:latin typeface="Verdana" pitchFamily="34" charset="0"/>
                        <a:ea typeface="Verdana" pitchFamily="34" charset="0"/>
                        <a:cs typeface="Verdana" pitchFamily="34" charset="0"/>
                      </a:endParaRPr>
                    </a:p>
                  </a:txBody>
                  <a:tcPr marL="25863" marR="25863" marT="12931" marB="12931" anchor="ctr">
                    <a:lnL>
                      <a:noFill/>
                    </a:lnL>
                    <a:lnR>
                      <a:noFill/>
                    </a:lnR>
                    <a:lnT>
                      <a:noFill/>
                    </a:lnT>
                    <a:lnB>
                      <a:noFill/>
                    </a:lnB>
                  </a:tcPr>
                </a:tc>
                <a:tc>
                  <a:txBody>
                    <a:bodyPr/>
                    <a:lstStyle/>
                    <a:p>
                      <a:pPr algn="r"/>
                      <a:r>
                        <a:rPr lang="en-US" sz="1200" dirty="0" smtClean="0">
                          <a:latin typeface="Verdana" pitchFamily="34" charset="0"/>
                          <a:ea typeface="Verdana" pitchFamily="34" charset="0"/>
                          <a:cs typeface="Verdana" pitchFamily="34" charset="0"/>
                        </a:rPr>
                        <a:t>HRK </a:t>
                      </a:r>
                      <a:r>
                        <a:rPr lang="hr-HR" sz="1200" dirty="0" smtClean="0">
                          <a:latin typeface="Verdana" pitchFamily="34" charset="0"/>
                          <a:ea typeface="Verdana" pitchFamily="34" charset="0"/>
                          <a:cs typeface="Verdana" pitchFamily="34" charset="0"/>
                        </a:rPr>
                        <a:t>0</a:t>
                      </a:r>
                      <a:r>
                        <a:rPr lang="en-US" sz="1200" dirty="0" smtClean="0">
                          <a:latin typeface="Verdana" pitchFamily="34" charset="0"/>
                          <a:ea typeface="Verdana" pitchFamily="34" charset="0"/>
                          <a:cs typeface="Verdana" pitchFamily="34" charset="0"/>
                        </a:rPr>
                        <a:t>.</a:t>
                      </a:r>
                      <a:r>
                        <a:rPr lang="hr-HR" sz="1200" dirty="0" smtClean="0">
                          <a:latin typeface="Verdana" pitchFamily="34" charset="0"/>
                          <a:ea typeface="Verdana" pitchFamily="34" charset="0"/>
                          <a:cs typeface="Verdana" pitchFamily="34" charset="0"/>
                        </a:rPr>
                        <a:t>00 </a:t>
                      </a:r>
                      <a:endParaRPr lang="hr-HR" sz="1200" dirty="0">
                        <a:latin typeface="Verdana" pitchFamily="34" charset="0"/>
                        <a:ea typeface="Verdana" pitchFamily="34" charset="0"/>
                        <a:cs typeface="Verdana" pitchFamily="34" charset="0"/>
                      </a:endParaRPr>
                    </a:p>
                  </a:txBody>
                  <a:tcPr marL="25863" marR="25863" marT="12931" marB="12931" anchor="ctr">
                    <a:lnL>
                      <a:noFill/>
                    </a:lnL>
                    <a:lnR>
                      <a:noFill/>
                    </a:lnR>
                    <a:lnT>
                      <a:noFill/>
                    </a:lnT>
                    <a:lnB>
                      <a:noFill/>
                    </a:lnB>
                  </a:tcPr>
                </a:tc>
                <a:tc>
                  <a:txBody>
                    <a:bodyPr/>
                    <a:lstStyle/>
                    <a:p>
                      <a:pPr algn="r"/>
                      <a:r>
                        <a:rPr lang="en-US" sz="1200" dirty="0" smtClean="0">
                          <a:latin typeface="Verdana" pitchFamily="34" charset="0"/>
                          <a:ea typeface="Verdana" pitchFamily="34" charset="0"/>
                          <a:cs typeface="Verdana" pitchFamily="34" charset="0"/>
                        </a:rPr>
                        <a:t>rate </a:t>
                      </a:r>
                      <a:endParaRPr lang="hr-HR" sz="1200" dirty="0">
                        <a:latin typeface="Verdana" pitchFamily="34" charset="0"/>
                        <a:ea typeface="Verdana" pitchFamily="34" charset="0"/>
                        <a:cs typeface="Verdana" pitchFamily="34" charset="0"/>
                      </a:endParaRPr>
                    </a:p>
                  </a:txBody>
                  <a:tcPr marL="25863" marR="25863" marT="12931" marB="12931" anchor="ctr">
                    <a:lnL>
                      <a:noFill/>
                    </a:lnL>
                    <a:lnR>
                      <a:noFill/>
                    </a:lnR>
                    <a:lnT>
                      <a:noFill/>
                    </a:lnT>
                    <a:lnB>
                      <a:noFill/>
                    </a:lnB>
                  </a:tcPr>
                </a:tc>
                <a:tc>
                  <a:txBody>
                    <a:bodyPr/>
                    <a:lstStyle/>
                    <a:p>
                      <a:pPr algn="r"/>
                      <a:r>
                        <a:rPr lang="hr-HR" sz="1200" dirty="0" smtClean="0">
                          <a:latin typeface="Verdana" pitchFamily="34" charset="0"/>
                          <a:ea typeface="Verdana" pitchFamily="34" charset="0"/>
                          <a:cs typeface="Verdana" pitchFamily="34" charset="0"/>
                        </a:rPr>
                        <a:t>40</a:t>
                      </a:r>
                      <a:r>
                        <a:rPr lang="en-US" sz="1200" dirty="0" smtClean="0">
                          <a:latin typeface="Verdana" pitchFamily="34" charset="0"/>
                          <a:ea typeface="Verdana" pitchFamily="34" charset="0"/>
                          <a:cs typeface="Verdana" pitchFamily="34" charset="0"/>
                        </a:rPr>
                        <a:t>.</a:t>
                      </a:r>
                      <a:r>
                        <a:rPr lang="hr-HR" sz="1200" dirty="0" smtClean="0">
                          <a:latin typeface="Verdana" pitchFamily="34" charset="0"/>
                          <a:ea typeface="Verdana" pitchFamily="34" charset="0"/>
                          <a:cs typeface="Verdana" pitchFamily="34" charset="0"/>
                        </a:rPr>
                        <a:t>00%</a:t>
                      </a:r>
                      <a:endParaRPr lang="hr-HR" sz="1200" dirty="0">
                        <a:latin typeface="Verdana" pitchFamily="34" charset="0"/>
                        <a:ea typeface="Verdana" pitchFamily="34" charset="0"/>
                        <a:cs typeface="Verdana" pitchFamily="34" charset="0"/>
                      </a:endParaRPr>
                    </a:p>
                  </a:txBody>
                  <a:tcPr marL="25863" marR="25863" marT="12931" marB="12931" anchor="ctr">
                    <a:lnL>
                      <a:noFill/>
                    </a:lnL>
                    <a:lnR>
                      <a:noFill/>
                    </a:lnR>
                    <a:lnT>
                      <a:noFill/>
                    </a:lnT>
                    <a:lnB>
                      <a:noFill/>
                    </a:lnB>
                  </a:tcPr>
                </a:tc>
                <a:tc>
                  <a:txBody>
                    <a:bodyPr/>
                    <a:lstStyle/>
                    <a:p>
                      <a:pPr algn="r"/>
                      <a:r>
                        <a:rPr lang="en-US" sz="1200" dirty="0" smtClean="0">
                          <a:latin typeface="Verdana" pitchFamily="34" charset="0"/>
                          <a:ea typeface="Verdana" pitchFamily="34" charset="0"/>
                          <a:cs typeface="Verdana" pitchFamily="34" charset="0"/>
                        </a:rPr>
                        <a:t>basis</a:t>
                      </a:r>
                      <a:endParaRPr lang="hr-HR" sz="1200" dirty="0">
                        <a:latin typeface="Verdana" pitchFamily="34" charset="0"/>
                        <a:ea typeface="Verdana" pitchFamily="34" charset="0"/>
                        <a:cs typeface="Verdana" pitchFamily="34" charset="0"/>
                      </a:endParaRPr>
                    </a:p>
                  </a:txBody>
                  <a:tcPr marL="25863" marR="25863" marT="12931" marB="12931" anchor="ctr">
                    <a:lnL>
                      <a:noFill/>
                    </a:lnL>
                    <a:lnR>
                      <a:noFill/>
                    </a:lnR>
                    <a:lnT>
                      <a:noFill/>
                    </a:lnT>
                    <a:lnB>
                      <a:noFill/>
                    </a:lnB>
                  </a:tcPr>
                </a:tc>
                <a:tc>
                  <a:txBody>
                    <a:bodyPr/>
                    <a:lstStyle/>
                    <a:p>
                      <a:pPr algn="r"/>
                      <a:r>
                        <a:rPr lang="en-US" sz="1200" dirty="0" smtClean="0">
                          <a:latin typeface="Verdana" pitchFamily="34" charset="0"/>
                          <a:ea typeface="Verdana" pitchFamily="34" charset="0"/>
                          <a:cs typeface="Verdana" pitchFamily="34" charset="0"/>
                        </a:rPr>
                        <a:t>HRK </a:t>
                      </a:r>
                      <a:r>
                        <a:rPr lang="hr-HR" sz="1200" dirty="0" smtClean="0">
                          <a:latin typeface="Verdana" pitchFamily="34" charset="0"/>
                          <a:ea typeface="Verdana" pitchFamily="34" charset="0"/>
                          <a:cs typeface="Verdana" pitchFamily="34" charset="0"/>
                        </a:rPr>
                        <a:t>0</a:t>
                      </a:r>
                      <a:r>
                        <a:rPr lang="en-US" sz="1200" dirty="0" smtClean="0">
                          <a:latin typeface="Verdana" pitchFamily="34" charset="0"/>
                          <a:ea typeface="Verdana" pitchFamily="34" charset="0"/>
                          <a:cs typeface="Verdana" pitchFamily="34" charset="0"/>
                        </a:rPr>
                        <a:t>.</a:t>
                      </a:r>
                      <a:r>
                        <a:rPr lang="hr-HR" sz="1200" dirty="0" smtClean="0">
                          <a:latin typeface="Verdana" pitchFamily="34" charset="0"/>
                          <a:ea typeface="Verdana" pitchFamily="34" charset="0"/>
                          <a:cs typeface="Verdana" pitchFamily="34" charset="0"/>
                        </a:rPr>
                        <a:t>00 </a:t>
                      </a:r>
                      <a:endParaRPr lang="hr-HR" sz="1200" dirty="0">
                        <a:latin typeface="Verdana" pitchFamily="34" charset="0"/>
                        <a:ea typeface="Verdana" pitchFamily="34" charset="0"/>
                        <a:cs typeface="Verdana" pitchFamily="34" charset="0"/>
                      </a:endParaRPr>
                    </a:p>
                  </a:txBody>
                  <a:tcPr marL="25863" marR="25863" marT="12931" marB="12931" anchor="ctr">
                    <a:lnL>
                      <a:noFill/>
                    </a:lnL>
                    <a:lnR>
                      <a:noFill/>
                    </a:lnR>
                    <a:lnT>
                      <a:noFill/>
                    </a:lnT>
                    <a:lnB>
                      <a:noFill/>
                    </a:lnB>
                  </a:tcPr>
                </a:tc>
              </a:tr>
              <a:tr h="303807">
                <a:tc>
                  <a:txBody>
                    <a:bodyPr/>
                    <a:lstStyle/>
                    <a:p>
                      <a:r>
                        <a:rPr lang="en-US" sz="1200" b="1" dirty="0" smtClean="0">
                          <a:latin typeface="Verdana" pitchFamily="34" charset="0"/>
                          <a:ea typeface="Verdana" pitchFamily="34" charset="0"/>
                          <a:cs typeface="Verdana" pitchFamily="34" charset="0"/>
                        </a:rPr>
                        <a:t>Total tax</a:t>
                      </a:r>
                      <a:endParaRPr lang="hr-HR" sz="1200" dirty="0">
                        <a:latin typeface="Verdana" pitchFamily="34" charset="0"/>
                        <a:ea typeface="Verdana" pitchFamily="34" charset="0"/>
                        <a:cs typeface="Verdana" pitchFamily="34" charset="0"/>
                      </a:endParaRPr>
                    </a:p>
                  </a:txBody>
                  <a:tcPr marL="25863" marR="25863" marT="12931" marB="12931" anchor="ctr">
                    <a:lnL>
                      <a:noFill/>
                    </a:lnL>
                    <a:lnR>
                      <a:noFill/>
                    </a:lnR>
                    <a:lnT>
                      <a:noFill/>
                    </a:lnT>
                    <a:lnB>
                      <a:noFill/>
                    </a:lnB>
                  </a:tcPr>
                </a:tc>
                <a:tc>
                  <a:txBody>
                    <a:bodyPr/>
                    <a:lstStyle/>
                    <a:p>
                      <a:pPr algn="r"/>
                      <a:r>
                        <a:rPr lang="en-US" sz="1200" b="1" dirty="0" smtClean="0">
                          <a:latin typeface="Verdana" pitchFamily="34" charset="0"/>
                          <a:ea typeface="Verdana" pitchFamily="34" charset="0"/>
                          <a:cs typeface="Verdana" pitchFamily="34" charset="0"/>
                        </a:rPr>
                        <a:t>HRK </a:t>
                      </a:r>
                      <a:r>
                        <a:rPr lang="hr-HR" sz="1200" b="1" dirty="0" smtClean="0">
                          <a:latin typeface="Verdana" pitchFamily="34" charset="0"/>
                          <a:ea typeface="Verdana" pitchFamily="34" charset="0"/>
                          <a:cs typeface="Verdana" pitchFamily="34" charset="0"/>
                        </a:rPr>
                        <a:t>433</a:t>
                      </a:r>
                      <a:r>
                        <a:rPr lang="en-US" sz="1200" b="1" dirty="0" smtClean="0">
                          <a:latin typeface="Verdana" pitchFamily="34" charset="0"/>
                          <a:ea typeface="Verdana" pitchFamily="34" charset="0"/>
                          <a:cs typeface="Verdana" pitchFamily="34" charset="0"/>
                        </a:rPr>
                        <a:t>.</a:t>
                      </a:r>
                      <a:r>
                        <a:rPr lang="hr-HR" sz="1200" b="1" dirty="0" smtClean="0">
                          <a:latin typeface="Verdana" pitchFamily="34" charset="0"/>
                          <a:ea typeface="Verdana" pitchFamily="34" charset="0"/>
                          <a:cs typeface="Verdana" pitchFamily="34" charset="0"/>
                        </a:rPr>
                        <a:t>10</a:t>
                      </a:r>
                      <a:endParaRPr lang="hr-HR" sz="1200" dirty="0">
                        <a:latin typeface="Verdana" pitchFamily="34" charset="0"/>
                        <a:ea typeface="Verdana" pitchFamily="34" charset="0"/>
                        <a:cs typeface="Verdana" pitchFamily="34" charset="0"/>
                      </a:endParaRPr>
                    </a:p>
                  </a:txBody>
                  <a:tcPr marL="25863" marR="25863" marT="12931" marB="12931" anchor="ctr">
                    <a:lnL>
                      <a:noFill/>
                    </a:lnL>
                    <a:lnR>
                      <a:noFill/>
                    </a:lnR>
                    <a:lnT>
                      <a:noFill/>
                    </a:lnT>
                    <a:lnB>
                      <a:noFill/>
                    </a:lnB>
                  </a:tcPr>
                </a:tc>
                <a:tc>
                  <a:txBody>
                    <a:bodyPr/>
                    <a:lstStyle/>
                    <a:p>
                      <a:r>
                        <a:rPr lang="hr-HR" sz="1200">
                          <a:latin typeface="Verdana" pitchFamily="34" charset="0"/>
                          <a:ea typeface="Verdana" pitchFamily="34" charset="0"/>
                          <a:cs typeface="Verdana" pitchFamily="34" charset="0"/>
                        </a:rPr>
                        <a:t> </a:t>
                      </a:r>
                    </a:p>
                  </a:txBody>
                  <a:tcPr marL="25863" marR="25863" marT="12931" marB="12931" anchor="ctr">
                    <a:lnL>
                      <a:noFill/>
                    </a:lnL>
                    <a:lnR>
                      <a:noFill/>
                    </a:lnR>
                    <a:lnT>
                      <a:noFill/>
                    </a:lnT>
                    <a:lnB>
                      <a:noFill/>
                    </a:lnB>
                  </a:tcPr>
                </a:tc>
                <a:tc>
                  <a:txBody>
                    <a:bodyPr/>
                    <a:lstStyle/>
                    <a:p>
                      <a:r>
                        <a:rPr lang="hr-HR" sz="1200">
                          <a:latin typeface="Verdana" pitchFamily="34" charset="0"/>
                          <a:ea typeface="Verdana" pitchFamily="34" charset="0"/>
                          <a:cs typeface="Verdana" pitchFamily="34" charset="0"/>
                        </a:rPr>
                        <a:t> </a:t>
                      </a:r>
                    </a:p>
                  </a:txBody>
                  <a:tcPr marL="25863" marR="25863" marT="12931" marB="12931" anchor="ctr">
                    <a:lnL>
                      <a:noFill/>
                    </a:lnL>
                    <a:lnR>
                      <a:noFill/>
                    </a:lnR>
                    <a:lnT>
                      <a:noFill/>
                    </a:lnT>
                    <a:lnB>
                      <a:noFill/>
                    </a:lnB>
                  </a:tcPr>
                </a:tc>
                <a:tc>
                  <a:txBody>
                    <a:bodyPr/>
                    <a:lstStyle/>
                    <a:p>
                      <a:r>
                        <a:rPr lang="hr-HR" sz="1200">
                          <a:latin typeface="Verdana" pitchFamily="34" charset="0"/>
                          <a:ea typeface="Verdana" pitchFamily="34" charset="0"/>
                          <a:cs typeface="Verdana" pitchFamily="34" charset="0"/>
                        </a:rPr>
                        <a:t> </a:t>
                      </a:r>
                    </a:p>
                  </a:txBody>
                  <a:tcPr marL="25863" marR="25863" marT="12931" marB="12931" anchor="ctr">
                    <a:lnL>
                      <a:noFill/>
                    </a:lnL>
                    <a:lnR>
                      <a:noFill/>
                    </a:lnR>
                    <a:lnT>
                      <a:noFill/>
                    </a:lnT>
                    <a:lnB>
                      <a:noFill/>
                    </a:lnB>
                  </a:tcPr>
                </a:tc>
                <a:tc>
                  <a:txBody>
                    <a:bodyPr/>
                    <a:lstStyle/>
                    <a:p>
                      <a:r>
                        <a:rPr lang="hr-HR" sz="1200" dirty="0">
                          <a:latin typeface="Verdana" pitchFamily="34" charset="0"/>
                          <a:ea typeface="Verdana" pitchFamily="34" charset="0"/>
                          <a:cs typeface="Verdana" pitchFamily="34" charset="0"/>
                        </a:rPr>
                        <a:t> </a:t>
                      </a:r>
                    </a:p>
                  </a:txBody>
                  <a:tcPr marL="25863" marR="25863" marT="12931" marB="12931" anchor="ctr">
                    <a:lnL>
                      <a:noFill/>
                    </a:lnL>
                    <a:lnR>
                      <a:noFill/>
                    </a:lnR>
                    <a:lnT>
                      <a:noFill/>
                    </a:lnT>
                    <a:lnB>
                      <a:noFill/>
                    </a:lnB>
                  </a:tcPr>
                </a:tc>
              </a:tr>
              <a:tr h="208698">
                <a:tc>
                  <a:txBody>
                    <a:bodyPr/>
                    <a:lstStyle/>
                    <a:p>
                      <a:r>
                        <a:rPr lang="en-US" sz="1200" dirty="0" smtClean="0">
                          <a:latin typeface="Verdana" pitchFamily="34" charset="0"/>
                          <a:ea typeface="Verdana" pitchFamily="34" charset="0"/>
                          <a:cs typeface="Verdana" pitchFamily="34" charset="0"/>
                        </a:rPr>
                        <a:t>Surtax</a:t>
                      </a:r>
                      <a:endParaRPr lang="hr-HR" sz="1200" dirty="0">
                        <a:latin typeface="Verdana" pitchFamily="34" charset="0"/>
                        <a:ea typeface="Verdana" pitchFamily="34" charset="0"/>
                        <a:cs typeface="Verdana" pitchFamily="34" charset="0"/>
                      </a:endParaRPr>
                    </a:p>
                  </a:txBody>
                  <a:tcPr marL="25863" marR="25863" marT="12931" marB="12931" anchor="ctr">
                    <a:lnL>
                      <a:noFill/>
                    </a:lnL>
                    <a:lnR>
                      <a:noFill/>
                    </a:lnR>
                    <a:lnT>
                      <a:noFill/>
                    </a:lnT>
                    <a:lnB>
                      <a:noFill/>
                    </a:lnB>
                  </a:tcPr>
                </a:tc>
                <a:tc>
                  <a:txBody>
                    <a:bodyPr/>
                    <a:lstStyle/>
                    <a:p>
                      <a:pPr algn="r"/>
                      <a:r>
                        <a:rPr lang="en-US" sz="1200" dirty="0" smtClean="0">
                          <a:latin typeface="Verdana" pitchFamily="34" charset="0"/>
                          <a:ea typeface="Verdana" pitchFamily="34" charset="0"/>
                          <a:cs typeface="Verdana" pitchFamily="34" charset="0"/>
                        </a:rPr>
                        <a:t>HRK </a:t>
                      </a:r>
                      <a:r>
                        <a:rPr lang="hr-HR" sz="1200" dirty="0" smtClean="0">
                          <a:latin typeface="Verdana" pitchFamily="34" charset="0"/>
                          <a:ea typeface="Verdana" pitchFamily="34" charset="0"/>
                          <a:cs typeface="Verdana" pitchFamily="34" charset="0"/>
                        </a:rPr>
                        <a:t>43</a:t>
                      </a:r>
                      <a:r>
                        <a:rPr lang="en-US" sz="1200" dirty="0" smtClean="0">
                          <a:latin typeface="Verdana" pitchFamily="34" charset="0"/>
                          <a:ea typeface="Verdana" pitchFamily="34" charset="0"/>
                          <a:cs typeface="Verdana" pitchFamily="34" charset="0"/>
                        </a:rPr>
                        <a:t>.</a:t>
                      </a:r>
                      <a:r>
                        <a:rPr lang="hr-HR" sz="1200" dirty="0" smtClean="0">
                          <a:latin typeface="Verdana" pitchFamily="34" charset="0"/>
                          <a:ea typeface="Verdana" pitchFamily="34" charset="0"/>
                          <a:cs typeface="Verdana" pitchFamily="34" charset="0"/>
                        </a:rPr>
                        <a:t>31</a:t>
                      </a:r>
                      <a:endParaRPr lang="hr-HR" sz="1200" dirty="0">
                        <a:latin typeface="Verdana" pitchFamily="34" charset="0"/>
                        <a:ea typeface="Verdana" pitchFamily="34" charset="0"/>
                        <a:cs typeface="Verdana" pitchFamily="34" charset="0"/>
                      </a:endParaRPr>
                    </a:p>
                  </a:txBody>
                  <a:tcPr marL="25863" marR="25863" marT="12931" marB="12931" anchor="ctr">
                    <a:lnL>
                      <a:noFill/>
                    </a:lnL>
                    <a:lnR>
                      <a:noFill/>
                    </a:lnR>
                    <a:lnT>
                      <a:noFill/>
                    </a:lnT>
                    <a:lnB>
                      <a:noFill/>
                    </a:lnB>
                  </a:tcPr>
                </a:tc>
                <a:tc>
                  <a:txBody>
                    <a:bodyPr/>
                    <a:lstStyle/>
                    <a:p>
                      <a:pPr algn="r"/>
                      <a:r>
                        <a:rPr lang="en-US" sz="1200" dirty="0" smtClean="0">
                          <a:latin typeface="Verdana" pitchFamily="34" charset="0"/>
                          <a:ea typeface="Verdana" pitchFamily="34" charset="0"/>
                          <a:cs typeface="Verdana" pitchFamily="34" charset="0"/>
                        </a:rPr>
                        <a:t>rate</a:t>
                      </a:r>
                      <a:endParaRPr lang="hr-HR" sz="1200" dirty="0">
                        <a:latin typeface="Verdana" pitchFamily="34" charset="0"/>
                        <a:ea typeface="Verdana" pitchFamily="34" charset="0"/>
                        <a:cs typeface="Verdana" pitchFamily="34" charset="0"/>
                      </a:endParaRPr>
                    </a:p>
                  </a:txBody>
                  <a:tcPr marL="25863" marR="25863" marT="12931" marB="12931" anchor="ctr">
                    <a:lnL>
                      <a:noFill/>
                    </a:lnL>
                    <a:lnR>
                      <a:noFill/>
                    </a:lnR>
                    <a:lnT>
                      <a:noFill/>
                    </a:lnT>
                    <a:lnB>
                      <a:noFill/>
                    </a:lnB>
                  </a:tcPr>
                </a:tc>
                <a:tc>
                  <a:txBody>
                    <a:bodyPr/>
                    <a:lstStyle/>
                    <a:p>
                      <a:pPr algn="r"/>
                      <a:r>
                        <a:rPr lang="hr-HR" sz="1200" dirty="0" smtClean="0">
                          <a:latin typeface="Verdana" pitchFamily="34" charset="0"/>
                          <a:ea typeface="Verdana" pitchFamily="34" charset="0"/>
                          <a:cs typeface="Verdana" pitchFamily="34" charset="0"/>
                        </a:rPr>
                        <a:t>10</a:t>
                      </a:r>
                      <a:r>
                        <a:rPr lang="en-US" sz="1200" dirty="0" smtClean="0">
                          <a:latin typeface="Verdana" pitchFamily="34" charset="0"/>
                          <a:ea typeface="Verdana" pitchFamily="34" charset="0"/>
                          <a:cs typeface="Verdana" pitchFamily="34" charset="0"/>
                        </a:rPr>
                        <a:t>.</a:t>
                      </a:r>
                      <a:r>
                        <a:rPr lang="hr-HR" sz="1200" dirty="0" smtClean="0">
                          <a:latin typeface="Verdana" pitchFamily="34" charset="0"/>
                          <a:ea typeface="Verdana" pitchFamily="34" charset="0"/>
                          <a:cs typeface="Verdana" pitchFamily="34" charset="0"/>
                        </a:rPr>
                        <a:t>00</a:t>
                      </a:r>
                      <a:r>
                        <a:rPr lang="hr-HR" sz="1200" dirty="0">
                          <a:latin typeface="Verdana" pitchFamily="34" charset="0"/>
                          <a:ea typeface="Verdana" pitchFamily="34" charset="0"/>
                          <a:cs typeface="Verdana" pitchFamily="34" charset="0"/>
                        </a:rPr>
                        <a:t>%</a:t>
                      </a:r>
                    </a:p>
                  </a:txBody>
                  <a:tcPr marL="25863" marR="25863" marT="12931" marB="12931" anchor="ctr">
                    <a:lnL>
                      <a:noFill/>
                    </a:lnL>
                    <a:lnR>
                      <a:noFill/>
                    </a:lnR>
                    <a:lnT>
                      <a:noFill/>
                    </a:lnT>
                    <a:lnB>
                      <a:noFill/>
                    </a:lnB>
                  </a:tcPr>
                </a:tc>
                <a:tc>
                  <a:txBody>
                    <a:bodyPr/>
                    <a:lstStyle/>
                    <a:p>
                      <a:pPr algn="r"/>
                      <a:r>
                        <a:rPr lang="en-US" sz="1200" dirty="0" smtClean="0">
                          <a:latin typeface="Verdana" pitchFamily="34" charset="0"/>
                          <a:ea typeface="Verdana" pitchFamily="34" charset="0"/>
                          <a:cs typeface="Verdana" pitchFamily="34" charset="0"/>
                        </a:rPr>
                        <a:t>basis</a:t>
                      </a:r>
                      <a:endParaRPr lang="hr-HR" sz="1200" dirty="0">
                        <a:latin typeface="Verdana" pitchFamily="34" charset="0"/>
                        <a:ea typeface="Verdana" pitchFamily="34" charset="0"/>
                        <a:cs typeface="Verdana" pitchFamily="34" charset="0"/>
                      </a:endParaRPr>
                    </a:p>
                  </a:txBody>
                  <a:tcPr marL="25863" marR="25863" marT="12931" marB="12931" anchor="ctr">
                    <a:lnL>
                      <a:noFill/>
                    </a:lnL>
                    <a:lnR>
                      <a:noFill/>
                    </a:lnR>
                    <a:lnT>
                      <a:noFill/>
                    </a:lnT>
                    <a:lnB>
                      <a:noFill/>
                    </a:lnB>
                  </a:tcPr>
                </a:tc>
                <a:tc>
                  <a:txBody>
                    <a:bodyPr/>
                    <a:lstStyle/>
                    <a:p>
                      <a:pPr algn="r"/>
                      <a:r>
                        <a:rPr lang="en-US" sz="1200" dirty="0" smtClean="0">
                          <a:latin typeface="Verdana" pitchFamily="34" charset="0"/>
                          <a:ea typeface="Verdana" pitchFamily="34" charset="0"/>
                          <a:cs typeface="Verdana" pitchFamily="34" charset="0"/>
                        </a:rPr>
                        <a:t>HRK </a:t>
                      </a:r>
                      <a:r>
                        <a:rPr lang="hr-HR" sz="1200" dirty="0" smtClean="0">
                          <a:latin typeface="Verdana" pitchFamily="34" charset="0"/>
                          <a:ea typeface="Verdana" pitchFamily="34" charset="0"/>
                          <a:cs typeface="Verdana" pitchFamily="34" charset="0"/>
                        </a:rPr>
                        <a:t>433</a:t>
                      </a:r>
                      <a:r>
                        <a:rPr lang="en-US" sz="1200" dirty="0" smtClean="0">
                          <a:latin typeface="Verdana" pitchFamily="34" charset="0"/>
                          <a:ea typeface="Verdana" pitchFamily="34" charset="0"/>
                          <a:cs typeface="Verdana" pitchFamily="34" charset="0"/>
                        </a:rPr>
                        <a:t>.</a:t>
                      </a:r>
                      <a:r>
                        <a:rPr lang="hr-HR" sz="1200" dirty="0" smtClean="0">
                          <a:latin typeface="Verdana" pitchFamily="34" charset="0"/>
                          <a:ea typeface="Verdana" pitchFamily="34" charset="0"/>
                          <a:cs typeface="Verdana" pitchFamily="34" charset="0"/>
                        </a:rPr>
                        <a:t>10</a:t>
                      </a:r>
                      <a:endParaRPr lang="hr-HR" sz="1200" dirty="0">
                        <a:latin typeface="Verdana" pitchFamily="34" charset="0"/>
                        <a:ea typeface="Verdana" pitchFamily="34" charset="0"/>
                        <a:cs typeface="Verdana" pitchFamily="34" charset="0"/>
                      </a:endParaRPr>
                    </a:p>
                  </a:txBody>
                  <a:tcPr marL="25863" marR="25863" marT="12931" marB="12931" anchor="ctr">
                    <a:lnL>
                      <a:noFill/>
                    </a:lnL>
                    <a:lnR>
                      <a:noFill/>
                    </a:lnR>
                    <a:lnT>
                      <a:noFill/>
                    </a:lnT>
                    <a:lnB>
                      <a:noFill/>
                    </a:lnB>
                  </a:tcPr>
                </a:tc>
              </a:tr>
              <a:tr h="298139">
                <a:tc>
                  <a:txBody>
                    <a:bodyPr/>
                    <a:lstStyle/>
                    <a:p>
                      <a:r>
                        <a:rPr lang="en-US" sz="1200" b="1" dirty="0" smtClean="0">
                          <a:latin typeface="Verdana" pitchFamily="34" charset="0"/>
                          <a:ea typeface="Verdana" pitchFamily="34" charset="0"/>
                          <a:cs typeface="Verdana" pitchFamily="34" charset="0"/>
                        </a:rPr>
                        <a:t>Total</a:t>
                      </a:r>
                      <a:r>
                        <a:rPr lang="en-US" sz="1200" b="1" baseline="0" dirty="0" smtClean="0">
                          <a:latin typeface="Verdana" pitchFamily="34" charset="0"/>
                          <a:ea typeface="Verdana" pitchFamily="34" charset="0"/>
                          <a:cs typeface="Verdana" pitchFamily="34" charset="0"/>
                        </a:rPr>
                        <a:t> tax and surtax</a:t>
                      </a:r>
                      <a:endParaRPr lang="hr-HR" sz="1200" dirty="0">
                        <a:latin typeface="Verdana" pitchFamily="34" charset="0"/>
                        <a:ea typeface="Verdana" pitchFamily="34" charset="0"/>
                        <a:cs typeface="Verdana" pitchFamily="34" charset="0"/>
                      </a:endParaRPr>
                    </a:p>
                  </a:txBody>
                  <a:tcPr marL="25863" marR="25863" marT="12931" marB="12931" anchor="ctr">
                    <a:lnL>
                      <a:noFill/>
                    </a:lnL>
                    <a:lnR>
                      <a:noFill/>
                    </a:lnR>
                    <a:lnT>
                      <a:noFill/>
                    </a:lnT>
                    <a:lnB>
                      <a:noFill/>
                    </a:lnB>
                  </a:tcPr>
                </a:tc>
                <a:tc>
                  <a:txBody>
                    <a:bodyPr/>
                    <a:lstStyle/>
                    <a:p>
                      <a:pPr algn="r"/>
                      <a:r>
                        <a:rPr lang="en-US" sz="1200" b="1" dirty="0" smtClean="0">
                          <a:latin typeface="Verdana" pitchFamily="34" charset="0"/>
                          <a:ea typeface="Verdana" pitchFamily="34" charset="0"/>
                          <a:cs typeface="Verdana" pitchFamily="34" charset="0"/>
                        </a:rPr>
                        <a:t>HRK </a:t>
                      </a:r>
                      <a:r>
                        <a:rPr lang="hr-HR" sz="1200" b="1" dirty="0" smtClean="0">
                          <a:latin typeface="Verdana" pitchFamily="34" charset="0"/>
                          <a:ea typeface="Verdana" pitchFamily="34" charset="0"/>
                          <a:cs typeface="Verdana" pitchFamily="34" charset="0"/>
                        </a:rPr>
                        <a:t>476</a:t>
                      </a:r>
                      <a:r>
                        <a:rPr lang="en-US" sz="1200" b="1" dirty="0" smtClean="0">
                          <a:latin typeface="Verdana" pitchFamily="34" charset="0"/>
                          <a:ea typeface="Verdana" pitchFamily="34" charset="0"/>
                          <a:cs typeface="Verdana" pitchFamily="34" charset="0"/>
                        </a:rPr>
                        <a:t>.</a:t>
                      </a:r>
                      <a:r>
                        <a:rPr lang="hr-HR" sz="1200" b="1" dirty="0" smtClean="0">
                          <a:latin typeface="Verdana" pitchFamily="34" charset="0"/>
                          <a:ea typeface="Verdana" pitchFamily="34" charset="0"/>
                          <a:cs typeface="Verdana" pitchFamily="34" charset="0"/>
                        </a:rPr>
                        <a:t>41</a:t>
                      </a:r>
                      <a:endParaRPr lang="hr-HR" sz="1200" dirty="0">
                        <a:latin typeface="Verdana" pitchFamily="34" charset="0"/>
                        <a:ea typeface="Verdana" pitchFamily="34" charset="0"/>
                        <a:cs typeface="Verdana" pitchFamily="34" charset="0"/>
                      </a:endParaRPr>
                    </a:p>
                  </a:txBody>
                  <a:tcPr marL="25863" marR="25863" marT="12931" marB="12931" anchor="ctr">
                    <a:lnL>
                      <a:noFill/>
                    </a:lnL>
                    <a:lnR>
                      <a:noFill/>
                    </a:lnR>
                    <a:lnT>
                      <a:noFill/>
                    </a:lnT>
                    <a:lnB>
                      <a:noFill/>
                    </a:lnB>
                  </a:tcPr>
                </a:tc>
                <a:tc>
                  <a:txBody>
                    <a:bodyPr/>
                    <a:lstStyle/>
                    <a:p>
                      <a:r>
                        <a:rPr lang="hr-HR" sz="1200">
                          <a:latin typeface="Verdana" pitchFamily="34" charset="0"/>
                          <a:ea typeface="Verdana" pitchFamily="34" charset="0"/>
                          <a:cs typeface="Verdana" pitchFamily="34" charset="0"/>
                        </a:rPr>
                        <a:t> </a:t>
                      </a:r>
                    </a:p>
                  </a:txBody>
                  <a:tcPr marL="25863" marR="25863" marT="12931" marB="12931" anchor="ctr">
                    <a:lnL>
                      <a:noFill/>
                    </a:lnL>
                    <a:lnR>
                      <a:noFill/>
                    </a:lnR>
                    <a:lnT>
                      <a:noFill/>
                    </a:lnT>
                    <a:lnB>
                      <a:noFill/>
                    </a:lnB>
                  </a:tcPr>
                </a:tc>
                <a:tc>
                  <a:txBody>
                    <a:bodyPr/>
                    <a:lstStyle/>
                    <a:p>
                      <a:r>
                        <a:rPr lang="hr-HR" sz="1200">
                          <a:latin typeface="Verdana" pitchFamily="34" charset="0"/>
                          <a:ea typeface="Verdana" pitchFamily="34" charset="0"/>
                          <a:cs typeface="Verdana" pitchFamily="34" charset="0"/>
                        </a:rPr>
                        <a:t> </a:t>
                      </a:r>
                    </a:p>
                  </a:txBody>
                  <a:tcPr marL="25863" marR="25863" marT="12931" marB="12931" anchor="ctr">
                    <a:lnL>
                      <a:noFill/>
                    </a:lnL>
                    <a:lnR>
                      <a:noFill/>
                    </a:lnR>
                    <a:lnT>
                      <a:noFill/>
                    </a:lnT>
                    <a:lnB>
                      <a:noFill/>
                    </a:lnB>
                  </a:tcPr>
                </a:tc>
                <a:tc>
                  <a:txBody>
                    <a:bodyPr/>
                    <a:lstStyle/>
                    <a:p>
                      <a:r>
                        <a:rPr lang="hr-HR" sz="1200" dirty="0">
                          <a:latin typeface="Verdana" pitchFamily="34" charset="0"/>
                          <a:ea typeface="Verdana" pitchFamily="34" charset="0"/>
                          <a:cs typeface="Verdana" pitchFamily="34" charset="0"/>
                        </a:rPr>
                        <a:t> </a:t>
                      </a:r>
                    </a:p>
                  </a:txBody>
                  <a:tcPr marL="25863" marR="25863" marT="12931" marB="12931" anchor="ctr">
                    <a:lnL>
                      <a:noFill/>
                    </a:lnL>
                    <a:lnR>
                      <a:noFill/>
                    </a:lnR>
                    <a:lnT>
                      <a:noFill/>
                    </a:lnT>
                    <a:lnB>
                      <a:noFill/>
                    </a:lnB>
                  </a:tcPr>
                </a:tc>
                <a:tc>
                  <a:txBody>
                    <a:bodyPr/>
                    <a:lstStyle/>
                    <a:p>
                      <a:r>
                        <a:rPr lang="hr-HR" sz="1200" dirty="0">
                          <a:latin typeface="Verdana" pitchFamily="34" charset="0"/>
                          <a:ea typeface="Verdana" pitchFamily="34" charset="0"/>
                          <a:cs typeface="Verdana" pitchFamily="34" charset="0"/>
                        </a:rPr>
                        <a:t> </a:t>
                      </a:r>
                    </a:p>
                  </a:txBody>
                  <a:tcPr marL="25863" marR="25863" marT="12931" marB="12931" anchor="ctr">
                    <a:lnL>
                      <a:noFill/>
                    </a:lnL>
                    <a:lnR>
                      <a:noFill/>
                    </a:lnR>
                    <a:lnT>
                      <a:noFill/>
                    </a:lnT>
                    <a:lnB>
                      <a:noFill/>
                    </a:lnB>
                  </a:tcPr>
                </a:tc>
              </a:tr>
              <a:tr h="208698">
                <a:tc>
                  <a:txBody>
                    <a:bodyPr/>
                    <a:lstStyle/>
                    <a:p>
                      <a:r>
                        <a:rPr lang="hr-HR" sz="1200" b="1" dirty="0" smtClean="0">
                          <a:latin typeface="Verdana" pitchFamily="34" charset="0"/>
                          <a:ea typeface="Verdana" pitchFamily="34" charset="0"/>
                          <a:cs typeface="Verdana" pitchFamily="34" charset="0"/>
                        </a:rPr>
                        <a:t>Net</a:t>
                      </a:r>
                      <a:r>
                        <a:rPr lang="en-US" sz="1200" b="1" baseline="0" dirty="0" smtClean="0">
                          <a:latin typeface="Verdana" pitchFamily="34" charset="0"/>
                          <a:ea typeface="Verdana" pitchFamily="34" charset="0"/>
                          <a:cs typeface="Verdana" pitchFamily="34" charset="0"/>
                        </a:rPr>
                        <a:t> </a:t>
                      </a:r>
                      <a:endParaRPr lang="hr-HR" sz="1200" dirty="0">
                        <a:latin typeface="Verdana" pitchFamily="34" charset="0"/>
                        <a:ea typeface="Verdana" pitchFamily="34" charset="0"/>
                        <a:cs typeface="Verdana" pitchFamily="34" charset="0"/>
                      </a:endParaRPr>
                    </a:p>
                  </a:txBody>
                  <a:tcPr marL="25863" marR="25863" marT="12931" marB="12931" anchor="ctr">
                    <a:lnL>
                      <a:noFill/>
                    </a:lnL>
                    <a:lnR>
                      <a:noFill/>
                    </a:lnR>
                    <a:lnT>
                      <a:noFill/>
                    </a:lnT>
                    <a:lnB>
                      <a:noFill/>
                    </a:lnB>
                  </a:tcPr>
                </a:tc>
                <a:tc>
                  <a:txBody>
                    <a:bodyPr/>
                    <a:lstStyle/>
                    <a:p>
                      <a:pPr algn="r"/>
                      <a:r>
                        <a:rPr lang="en-US" sz="1200" b="1" dirty="0" smtClean="0">
                          <a:latin typeface="Verdana" pitchFamily="34" charset="0"/>
                          <a:ea typeface="Verdana" pitchFamily="34" charset="0"/>
                          <a:cs typeface="Verdana" pitchFamily="34" charset="0"/>
                        </a:rPr>
                        <a:t>HRK </a:t>
                      </a:r>
                      <a:r>
                        <a:rPr lang="hr-HR" sz="1200" b="1" dirty="0" smtClean="0">
                          <a:latin typeface="Verdana" pitchFamily="34" charset="0"/>
                          <a:ea typeface="Verdana" pitchFamily="34" charset="0"/>
                          <a:cs typeface="Verdana" pitchFamily="34" charset="0"/>
                        </a:rPr>
                        <a:t>5</a:t>
                      </a:r>
                      <a:r>
                        <a:rPr lang="en-US" sz="1200" b="1" dirty="0" smtClean="0">
                          <a:latin typeface="Verdana" pitchFamily="34" charset="0"/>
                          <a:ea typeface="Verdana" pitchFamily="34" charset="0"/>
                          <a:cs typeface="Verdana" pitchFamily="34" charset="0"/>
                        </a:rPr>
                        <a:t>,</a:t>
                      </a:r>
                      <a:r>
                        <a:rPr lang="hr-HR" sz="1200" b="1" dirty="0" smtClean="0">
                          <a:latin typeface="Verdana" pitchFamily="34" charset="0"/>
                          <a:ea typeface="Verdana" pitchFamily="34" charset="0"/>
                          <a:cs typeface="Verdana" pitchFamily="34" charset="0"/>
                        </a:rPr>
                        <a:t>000</a:t>
                      </a:r>
                      <a:r>
                        <a:rPr lang="en-US" sz="1200" b="1" dirty="0" smtClean="0">
                          <a:latin typeface="Verdana" pitchFamily="34" charset="0"/>
                          <a:ea typeface="Verdana" pitchFamily="34" charset="0"/>
                          <a:cs typeface="Verdana" pitchFamily="34" charset="0"/>
                        </a:rPr>
                        <a:t>.</a:t>
                      </a:r>
                      <a:r>
                        <a:rPr lang="hr-HR" sz="1200" b="1" dirty="0" smtClean="0">
                          <a:latin typeface="Verdana" pitchFamily="34" charset="0"/>
                          <a:ea typeface="Verdana" pitchFamily="34" charset="0"/>
                          <a:cs typeface="Verdana" pitchFamily="34" charset="0"/>
                        </a:rPr>
                        <a:t>00</a:t>
                      </a:r>
                      <a:endParaRPr lang="hr-HR" sz="1200" dirty="0">
                        <a:latin typeface="Verdana" pitchFamily="34" charset="0"/>
                        <a:ea typeface="Verdana" pitchFamily="34" charset="0"/>
                        <a:cs typeface="Verdana" pitchFamily="34" charset="0"/>
                      </a:endParaRPr>
                    </a:p>
                  </a:txBody>
                  <a:tcPr marL="25863" marR="25863" marT="12931" marB="12931" anchor="ctr">
                    <a:lnL>
                      <a:noFill/>
                    </a:lnL>
                    <a:lnR>
                      <a:noFill/>
                    </a:lnR>
                    <a:lnT>
                      <a:noFill/>
                    </a:lnT>
                    <a:lnB>
                      <a:noFill/>
                    </a:lnB>
                  </a:tcPr>
                </a:tc>
                <a:tc>
                  <a:txBody>
                    <a:bodyPr/>
                    <a:lstStyle/>
                    <a:p>
                      <a:r>
                        <a:rPr lang="hr-HR" sz="1200">
                          <a:latin typeface="Verdana" pitchFamily="34" charset="0"/>
                          <a:ea typeface="Verdana" pitchFamily="34" charset="0"/>
                          <a:cs typeface="Verdana" pitchFamily="34" charset="0"/>
                        </a:rPr>
                        <a:t> </a:t>
                      </a:r>
                    </a:p>
                  </a:txBody>
                  <a:tcPr marL="25863" marR="25863" marT="12931" marB="12931" anchor="ctr">
                    <a:lnL>
                      <a:noFill/>
                    </a:lnL>
                    <a:lnR>
                      <a:noFill/>
                    </a:lnR>
                    <a:lnT>
                      <a:noFill/>
                    </a:lnT>
                    <a:lnB>
                      <a:noFill/>
                    </a:lnB>
                  </a:tcPr>
                </a:tc>
                <a:tc>
                  <a:txBody>
                    <a:bodyPr/>
                    <a:lstStyle/>
                    <a:p>
                      <a:r>
                        <a:rPr lang="hr-HR" sz="1200">
                          <a:latin typeface="Verdana" pitchFamily="34" charset="0"/>
                          <a:ea typeface="Verdana" pitchFamily="34" charset="0"/>
                          <a:cs typeface="Verdana" pitchFamily="34" charset="0"/>
                        </a:rPr>
                        <a:t> </a:t>
                      </a:r>
                    </a:p>
                  </a:txBody>
                  <a:tcPr marL="25863" marR="25863" marT="12931" marB="12931" anchor="ctr">
                    <a:lnL>
                      <a:noFill/>
                    </a:lnL>
                    <a:lnR>
                      <a:noFill/>
                    </a:lnR>
                    <a:lnT>
                      <a:noFill/>
                    </a:lnT>
                    <a:lnB>
                      <a:noFill/>
                    </a:lnB>
                  </a:tcPr>
                </a:tc>
                <a:tc>
                  <a:txBody>
                    <a:bodyPr/>
                    <a:lstStyle/>
                    <a:p>
                      <a:r>
                        <a:rPr lang="hr-HR" sz="1200">
                          <a:latin typeface="Verdana" pitchFamily="34" charset="0"/>
                          <a:ea typeface="Verdana" pitchFamily="34" charset="0"/>
                          <a:cs typeface="Verdana" pitchFamily="34" charset="0"/>
                        </a:rPr>
                        <a:t> </a:t>
                      </a:r>
                    </a:p>
                  </a:txBody>
                  <a:tcPr marL="25863" marR="25863" marT="12931" marB="12931" anchor="ctr">
                    <a:lnL>
                      <a:noFill/>
                    </a:lnL>
                    <a:lnR>
                      <a:noFill/>
                    </a:lnR>
                    <a:lnT>
                      <a:noFill/>
                    </a:lnT>
                    <a:lnB>
                      <a:noFill/>
                    </a:lnB>
                  </a:tcPr>
                </a:tc>
                <a:tc>
                  <a:txBody>
                    <a:bodyPr/>
                    <a:lstStyle/>
                    <a:p>
                      <a:r>
                        <a:rPr lang="hr-HR" sz="1200" dirty="0">
                          <a:latin typeface="Verdana" pitchFamily="34" charset="0"/>
                          <a:ea typeface="Verdana" pitchFamily="34" charset="0"/>
                          <a:cs typeface="Verdana" pitchFamily="34" charset="0"/>
                        </a:rPr>
                        <a:t> </a:t>
                      </a:r>
                    </a:p>
                  </a:txBody>
                  <a:tcPr marL="25863" marR="25863" marT="12931" marB="12931" anchor="ctr">
                    <a:lnL>
                      <a:noFill/>
                    </a:lnL>
                    <a:lnR>
                      <a:noFill/>
                    </a:lnR>
                    <a:lnT>
                      <a:noFill/>
                    </a:lnT>
                    <a:lnB>
                      <a:noFill/>
                    </a:lnB>
                  </a:tcPr>
                </a:tc>
              </a:tr>
              <a:tr h="119256">
                <a:tc>
                  <a:txBody>
                    <a:bodyPr/>
                    <a:lstStyle/>
                    <a:p>
                      <a:r>
                        <a:rPr lang="hr-HR" sz="1200">
                          <a:latin typeface="Verdana" pitchFamily="34" charset="0"/>
                          <a:ea typeface="Verdana" pitchFamily="34" charset="0"/>
                          <a:cs typeface="Verdana" pitchFamily="34" charset="0"/>
                        </a:rPr>
                        <a:t> </a:t>
                      </a:r>
                    </a:p>
                  </a:txBody>
                  <a:tcPr marL="25863" marR="25863" marT="12931" marB="12931" anchor="ctr">
                    <a:lnL>
                      <a:noFill/>
                    </a:lnL>
                    <a:lnR>
                      <a:noFill/>
                    </a:lnR>
                    <a:lnT>
                      <a:noFill/>
                    </a:lnT>
                    <a:lnB>
                      <a:noFill/>
                    </a:lnB>
                  </a:tcPr>
                </a:tc>
                <a:tc>
                  <a:txBody>
                    <a:bodyPr/>
                    <a:lstStyle/>
                    <a:p>
                      <a:r>
                        <a:rPr lang="hr-HR" sz="1200">
                          <a:latin typeface="Verdana" pitchFamily="34" charset="0"/>
                          <a:ea typeface="Verdana" pitchFamily="34" charset="0"/>
                          <a:cs typeface="Verdana" pitchFamily="34" charset="0"/>
                        </a:rPr>
                        <a:t> </a:t>
                      </a:r>
                    </a:p>
                  </a:txBody>
                  <a:tcPr marL="25863" marR="25863" marT="12931" marB="12931" anchor="ctr">
                    <a:lnL>
                      <a:noFill/>
                    </a:lnL>
                    <a:lnR>
                      <a:noFill/>
                    </a:lnR>
                    <a:lnT>
                      <a:noFill/>
                    </a:lnT>
                    <a:lnB>
                      <a:noFill/>
                    </a:lnB>
                  </a:tcPr>
                </a:tc>
                <a:tc>
                  <a:txBody>
                    <a:bodyPr/>
                    <a:lstStyle/>
                    <a:p>
                      <a:r>
                        <a:rPr lang="hr-HR" sz="1200">
                          <a:latin typeface="Verdana" pitchFamily="34" charset="0"/>
                          <a:ea typeface="Verdana" pitchFamily="34" charset="0"/>
                          <a:cs typeface="Verdana" pitchFamily="34" charset="0"/>
                        </a:rPr>
                        <a:t> </a:t>
                      </a:r>
                    </a:p>
                  </a:txBody>
                  <a:tcPr marL="25863" marR="25863" marT="12931" marB="12931" anchor="ctr">
                    <a:lnL>
                      <a:noFill/>
                    </a:lnL>
                    <a:lnR>
                      <a:noFill/>
                    </a:lnR>
                    <a:lnT>
                      <a:noFill/>
                    </a:lnT>
                    <a:lnB>
                      <a:noFill/>
                    </a:lnB>
                  </a:tcPr>
                </a:tc>
                <a:tc>
                  <a:txBody>
                    <a:bodyPr/>
                    <a:lstStyle/>
                    <a:p>
                      <a:r>
                        <a:rPr lang="hr-HR" sz="1200">
                          <a:latin typeface="Verdana" pitchFamily="34" charset="0"/>
                          <a:ea typeface="Verdana" pitchFamily="34" charset="0"/>
                          <a:cs typeface="Verdana" pitchFamily="34" charset="0"/>
                        </a:rPr>
                        <a:t> </a:t>
                      </a:r>
                    </a:p>
                  </a:txBody>
                  <a:tcPr marL="25863" marR="25863" marT="12931" marB="12931" anchor="ctr">
                    <a:lnL>
                      <a:noFill/>
                    </a:lnL>
                    <a:lnR>
                      <a:noFill/>
                    </a:lnR>
                    <a:lnT>
                      <a:noFill/>
                    </a:lnT>
                    <a:lnB>
                      <a:noFill/>
                    </a:lnB>
                  </a:tcPr>
                </a:tc>
                <a:tc>
                  <a:txBody>
                    <a:bodyPr/>
                    <a:lstStyle/>
                    <a:p>
                      <a:r>
                        <a:rPr lang="hr-HR" sz="1200" dirty="0">
                          <a:latin typeface="Verdana" pitchFamily="34" charset="0"/>
                          <a:ea typeface="Verdana" pitchFamily="34" charset="0"/>
                          <a:cs typeface="Verdana" pitchFamily="34" charset="0"/>
                        </a:rPr>
                        <a:t> </a:t>
                      </a:r>
                    </a:p>
                  </a:txBody>
                  <a:tcPr marL="25863" marR="25863" marT="12931" marB="12931" anchor="ctr">
                    <a:lnL>
                      <a:noFill/>
                    </a:lnL>
                    <a:lnR>
                      <a:noFill/>
                    </a:lnR>
                    <a:lnT>
                      <a:noFill/>
                    </a:lnT>
                    <a:lnB>
                      <a:noFill/>
                    </a:lnB>
                  </a:tcPr>
                </a:tc>
                <a:tc>
                  <a:txBody>
                    <a:bodyPr/>
                    <a:lstStyle/>
                    <a:p>
                      <a:r>
                        <a:rPr lang="hr-HR" sz="1200" dirty="0">
                          <a:latin typeface="Verdana" pitchFamily="34" charset="0"/>
                          <a:ea typeface="Verdana" pitchFamily="34" charset="0"/>
                          <a:cs typeface="Verdana" pitchFamily="34" charset="0"/>
                        </a:rPr>
                        <a:t> </a:t>
                      </a:r>
                    </a:p>
                  </a:txBody>
                  <a:tcPr marL="25863" marR="25863" marT="12931" marB="12931" anchor="ctr">
                    <a:lnL>
                      <a:noFill/>
                    </a:lnL>
                    <a:lnR>
                      <a:noFill/>
                    </a:lnR>
                    <a:lnT>
                      <a:noFill/>
                    </a:lnT>
                    <a:lnB>
                      <a:noFill/>
                    </a:lnB>
                  </a:tcPr>
                </a:tc>
              </a:tr>
              <a:tr h="208698">
                <a:tc>
                  <a:txBody>
                    <a:bodyPr/>
                    <a:lstStyle/>
                    <a:p>
                      <a:r>
                        <a:rPr lang="en-US" sz="1200" b="1" dirty="0" smtClean="0">
                          <a:latin typeface="Verdana" pitchFamily="34" charset="0"/>
                          <a:ea typeface="Verdana" pitchFamily="34" charset="0"/>
                          <a:cs typeface="Verdana" pitchFamily="34" charset="0"/>
                        </a:rPr>
                        <a:t>Gross salary</a:t>
                      </a:r>
                      <a:endParaRPr lang="hr-HR" sz="1200" dirty="0">
                        <a:latin typeface="Verdana" pitchFamily="34" charset="0"/>
                        <a:ea typeface="Verdana" pitchFamily="34" charset="0"/>
                        <a:cs typeface="Verdana" pitchFamily="34" charset="0"/>
                      </a:endParaRPr>
                    </a:p>
                  </a:txBody>
                  <a:tcPr marL="25863" marR="25863" marT="12931" marB="12931" anchor="ctr">
                    <a:lnL>
                      <a:noFill/>
                    </a:lnL>
                    <a:lnR>
                      <a:noFill/>
                    </a:lnR>
                    <a:lnT>
                      <a:noFill/>
                    </a:lnT>
                    <a:lnB>
                      <a:noFill/>
                    </a:lnB>
                  </a:tcPr>
                </a:tc>
                <a:tc>
                  <a:txBody>
                    <a:bodyPr/>
                    <a:lstStyle/>
                    <a:p>
                      <a:pPr algn="r"/>
                      <a:r>
                        <a:rPr lang="en-US" sz="1200" b="1" dirty="0" smtClean="0">
                          <a:latin typeface="Verdana" pitchFamily="34" charset="0"/>
                          <a:ea typeface="Verdana" pitchFamily="34" charset="0"/>
                          <a:cs typeface="Verdana" pitchFamily="34" charset="0"/>
                        </a:rPr>
                        <a:t>HRK </a:t>
                      </a:r>
                      <a:r>
                        <a:rPr lang="hr-HR" sz="1200" b="1" dirty="0" smtClean="0">
                          <a:latin typeface="Verdana" pitchFamily="34" charset="0"/>
                          <a:ea typeface="Verdana" pitchFamily="34" charset="0"/>
                          <a:cs typeface="Verdana" pitchFamily="34" charset="0"/>
                        </a:rPr>
                        <a:t>6</a:t>
                      </a:r>
                      <a:r>
                        <a:rPr lang="en-US" sz="1200" b="1" dirty="0" smtClean="0">
                          <a:latin typeface="Verdana" pitchFamily="34" charset="0"/>
                          <a:ea typeface="Verdana" pitchFamily="34" charset="0"/>
                          <a:cs typeface="Verdana" pitchFamily="34" charset="0"/>
                        </a:rPr>
                        <a:t>,</a:t>
                      </a:r>
                      <a:r>
                        <a:rPr lang="hr-HR" sz="1200" b="1" dirty="0" smtClean="0">
                          <a:latin typeface="Verdana" pitchFamily="34" charset="0"/>
                          <a:ea typeface="Verdana" pitchFamily="34" charset="0"/>
                          <a:cs typeface="Verdana" pitchFamily="34" charset="0"/>
                        </a:rPr>
                        <a:t>845</a:t>
                      </a:r>
                      <a:r>
                        <a:rPr lang="en-US" sz="1200" b="1" dirty="0" smtClean="0">
                          <a:latin typeface="Verdana" pitchFamily="34" charset="0"/>
                          <a:ea typeface="Verdana" pitchFamily="34" charset="0"/>
                          <a:cs typeface="Verdana" pitchFamily="34" charset="0"/>
                        </a:rPr>
                        <a:t>.</a:t>
                      </a:r>
                      <a:r>
                        <a:rPr lang="hr-HR" sz="1200" b="1" dirty="0" smtClean="0">
                          <a:latin typeface="Verdana" pitchFamily="34" charset="0"/>
                          <a:ea typeface="Verdana" pitchFamily="34" charset="0"/>
                          <a:cs typeface="Verdana" pitchFamily="34" charset="0"/>
                        </a:rPr>
                        <a:t>52</a:t>
                      </a:r>
                      <a:endParaRPr lang="hr-HR" sz="1200" dirty="0">
                        <a:latin typeface="Verdana" pitchFamily="34" charset="0"/>
                        <a:ea typeface="Verdana" pitchFamily="34" charset="0"/>
                        <a:cs typeface="Verdana" pitchFamily="34" charset="0"/>
                      </a:endParaRPr>
                    </a:p>
                  </a:txBody>
                  <a:tcPr marL="25863" marR="25863" marT="12931" marB="12931" anchor="ctr">
                    <a:lnL>
                      <a:noFill/>
                    </a:lnL>
                    <a:lnR>
                      <a:noFill/>
                    </a:lnR>
                    <a:lnT>
                      <a:noFill/>
                    </a:lnT>
                    <a:lnB>
                      <a:noFill/>
                    </a:lnB>
                  </a:tcPr>
                </a:tc>
                <a:tc>
                  <a:txBody>
                    <a:bodyPr/>
                    <a:lstStyle/>
                    <a:p>
                      <a:r>
                        <a:rPr lang="hr-HR" sz="1200">
                          <a:latin typeface="Verdana" pitchFamily="34" charset="0"/>
                          <a:ea typeface="Verdana" pitchFamily="34" charset="0"/>
                          <a:cs typeface="Verdana" pitchFamily="34" charset="0"/>
                        </a:rPr>
                        <a:t> </a:t>
                      </a:r>
                    </a:p>
                  </a:txBody>
                  <a:tcPr marL="25863" marR="25863" marT="12931" marB="12931" anchor="ctr">
                    <a:lnL>
                      <a:noFill/>
                    </a:lnL>
                    <a:lnR>
                      <a:noFill/>
                    </a:lnR>
                    <a:lnT>
                      <a:noFill/>
                    </a:lnT>
                    <a:lnB>
                      <a:noFill/>
                    </a:lnB>
                  </a:tcPr>
                </a:tc>
                <a:tc>
                  <a:txBody>
                    <a:bodyPr/>
                    <a:lstStyle/>
                    <a:p>
                      <a:r>
                        <a:rPr lang="hr-HR" sz="1200">
                          <a:latin typeface="Verdana" pitchFamily="34" charset="0"/>
                          <a:ea typeface="Verdana" pitchFamily="34" charset="0"/>
                          <a:cs typeface="Verdana" pitchFamily="34" charset="0"/>
                        </a:rPr>
                        <a:t> </a:t>
                      </a:r>
                    </a:p>
                  </a:txBody>
                  <a:tcPr marL="25863" marR="25863" marT="12931" marB="12931" anchor="ctr">
                    <a:lnL>
                      <a:noFill/>
                    </a:lnL>
                    <a:lnR>
                      <a:noFill/>
                    </a:lnR>
                    <a:lnT>
                      <a:noFill/>
                    </a:lnT>
                    <a:lnB>
                      <a:noFill/>
                    </a:lnB>
                  </a:tcPr>
                </a:tc>
                <a:tc>
                  <a:txBody>
                    <a:bodyPr/>
                    <a:lstStyle/>
                    <a:p>
                      <a:r>
                        <a:rPr lang="hr-HR" sz="1200" dirty="0">
                          <a:latin typeface="Verdana" pitchFamily="34" charset="0"/>
                          <a:ea typeface="Verdana" pitchFamily="34" charset="0"/>
                          <a:cs typeface="Verdana" pitchFamily="34" charset="0"/>
                        </a:rPr>
                        <a:t> </a:t>
                      </a:r>
                    </a:p>
                  </a:txBody>
                  <a:tcPr marL="25863" marR="25863" marT="12931" marB="12931" anchor="ctr">
                    <a:lnL>
                      <a:noFill/>
                    </a:lnL>
                    <a:lnR>
                      <a:noFill/>
                    </a:lnR>
                    <a:lnT>
                      <a:noFill/>
                    </a:lnT>
                    <a:lnB>
                      <a:noFill/>
                    </a:lnB>
                  </a:tcPr>
                </a:tc>
                <a:tc>
                  <a:txBody>
                    <a:bodyPr/>
                    <a:lstStyle/>
                    <a:p>
                      <a:r>
                        <a:rPr lang="hr-HR" sz="1200" dirty="0">
                          <a:latin typeface="Verdana" pitchFamily="34" charset="0"/>
                          <a:ea typeface="Verdana" pitchFamily="34" charset="0"/>
                          <a:cs typeface="Verdana" pitchFamily="34" charset="0"/>
                        </a:rPr>
                        <a:t> </a:t>
                      </a:r>
                    </a:p>
                  </a:txBody>
                  <a:tcPr marL="25863" marR="25863" marT="12931" marB="12931" anchor="ctr">
                    <a:lnL>
                      <a:noFill/>
                    </a:lnL>
                    <a:lnR>
                      <a:noFill/>
                    </a:lnR>
                    <a:lnT>
                      <a:noFill/>
                    </a:lnT>
                    <a:lnB>
                      <a:noFill/>
                    </a:lnB>
                  </a:tcPr>
                </a:tc>
              </a:tr>
              <a:tr h="387581">
                <a:tc>
                  <a:txBody>
                    <a:bodyPr/>
                    <a:lstStyle/>
                    <a:p>
                      <a:r>
                        <a:rPr lang="en-US" sz="1200" dirty="0" smtClean="0">
                          <a:latin typeface="Verdana" pitchFamily="34" charset="0"/>
                          <a:ea typeface="Verdana" pitchFamily="34" charset="0"/>
                          <a:cs typeface="Verdana" pitchFamily="34" charset="0"/>
                        </a:rPr>
                        <a:t>Contribution</a:t>
                      </a:r>
                      <a:r>
                        <a:rPr lang="en-US" sz="1200" baseline="0" dirty="0" smtClean="0">
                          <a:latin typeface="Verdana" pitchFamily="34" charset="0"/>
                          <a:ea typeface="Verdana" pitchFamily="34" charset="0"/>
                          <a:cs typeface="Verdana" pitchFamily="34" charset="0"/>
                        </a:rPr>
                        <a:t> for health insurance</a:t>
                      </a:r>
                      <a:endParaRPr lang="hr-HR" sz="1200" dirty="0">
                        <a:latin typeface="Verdana" pitchFamily="34" charset="0"/>
                        <a:ea typeface="Verdana" pitchFamily="34" charset="0"/>
                        <a:cs typeface="Verdana" pitchFamily="34" charset="0"/>
                      </a:endParaRPr>
                    </a:p>
                  </a:txBody>
                  <a:tcPr marL="25863" marR="25863" marT="12931" marB="12931" anchor="ctr">
                    <a:lnL>
                      <a:noFill/>
                    </a:lnL>
                    <a:lnR>
                      <a:noFill/>
                    </a:lnR>
                    <a:lnT>
                      <a:noFill/>
                    </a:lnT>
                    <a:lnB>
                      <a:noFill/>
                    </a:lnB>
                  </a:tcPr>
                </a:tc>
                <a:tc>
                  <a:txBody>
                    <a:bodyPr/>
                    <a:lstStyle/>
                    <a:p>
                      <a:pPr algn="r"/>
                      <a:r>
                        <a:rPr lang="en-US" sz="1200" dirty="0" smtClean="0">
                          <a:latin typeface="Verdana" pitchFamily="34" charset="0"/>
                          <a:ea typeface="Verdana" pitchFamily="34" charset="0"/>
                          <a:cs typeface="Verdana" pitchFamily="34" charset="0"/>
                        </a:rPr>
                        <a:t>HRK </a:t>
                      </a:r>
                      <a:r>
                        <a:rPr lang="hr-HR" sz="1200" dirty="0" smtClean="0">
                          <a:latin typeface="Verdana" pitchFamily="34" charset="0"/>
                          <a:ea typeface="Verdana" pitchFamily="34" charset="0"/>
                          <a:cs typeface="Verdana" pitchFamily="34" charset="0"/>
                        </a:rPr>
                        <a:t>1</a:t>
                      </a:r>
                      <a:r>
                        <a:rPr lang="en-US" sz="1200" dirty="0" smtClean="0">
                          <a:latin typeface="Verdana" pitchFamily="34" charset="0"/>
                          <a:ea typeface="Verdana" pitchFamily="34" charset="0"/>
                          <a:cs typeface="Verdana" pitchFamily="34" charset="0"/>
                        </a:rPr>
                        <a:t>,</a:t>
                      </a:r>
                      <a:r>
                        <a:rPr lang="hr-HR" sz="1200" dirty="0" smtClean="0">
                          <a:latin typeface="Verdana" pitchFamily="34" charset="0"/>
                          <a:ea typeface="Verdana" pitchFamily="34" charset="0"/>
                          <a:cs typeface="Verdana" pitchFamily="34" charset="0"/>
                        </a:rPr>
                        <a:t>026</a:t>
                      </a:r>
                      <a:r>
                        <a:rPr lang="en-US" sz="1200" dirty="0" smtClean="0">
                          <a:latin typeface="Verdana" pitchFamily="34" charset="0"/>
                          <a:ea typeface="Verdana" pitchFamily="34" charset="0"/>
                          <a:cs typeface="Verdana" pitchFamily="34" charset="0"/>
                        </a:rPr>
                        <a:t>.</a:t>
                      </a:r>
                      <a:r>
                        <a:rPr lang="hr-HR" sz="1200" dirty="0" smtClean="0">
                          <a:latin typeface="Verdana" pitchFamily="34" charset="0"/>
                          <a:ea typeface="Verdana" pitchFamily="34" charset="0"/>
                          <a:cs typeface="Verdana" pitchFamily="34" charset="0"/>
                        </a:rPr>
                        <a:t>83</a:t>
                      </a:r>
                      <a:endParaRPr lang="hr-HR" sz="1200" dirty="0">
                        <a:latin typeface="Verdana" pitchFamily="34" charset="0"/>
                        <a:ea typeface="Verdana" pitchFamily="34" charset="0"/>
                        <a:cs typeface="Verdana" pitchFamily="34" charset="0"/>
                      </a:endParaRPr>
                    </a:p>
                  </a:txBody>
                  <a:tcPr marL="25863" marR="25863" marT="12931" marB="12931" anchor="ctr">
                    <a:lnL>
                      <a:noFill/>
                    </a:lnL>
                    <a:lnR>
                      <a:noFill/>
                    </a:lnR>
                    <a:lnT>
                      <a:noFill/>
                    </a:lnT>
                    <a:lnB>
                      <a:noFill/>
                    </a:lnB>
                  </a:tcPr>
                </a:tc>
                <a:tc>
                  <a:txBody>
                    <a:bodyPr/>
                    <a:lstStyle/>
                    <a:p>
                      <a:pPr algn="r"/>
                      <a:r>
                        <a:rPr lang="en-US" sz="1200" dirty="0" smtClean="0">
                          <a:latin typeface="Verdana" pitchFamily="34" charset="0"/>
                          <a:ea typeface="Verdana" pitchFamily="34" charset="0"/>
                          <a:cs typeface="Verdana" pitchFamily="34" charset="0"/>
                        </a:rPr>
                        <a:t>rate</a:t>
                      </a:r>
                      <a:endParaRPr lang="hr-HR" sz="1200" dirty="0">
                        <a:latin typeface="Verdana" pitchFamily="34" charset="0"/>
                        <a:ea typeface="Verdana" pitchFamily="34" charset="0"/>
                        <a:cs typeface="Verdana" pitchFamily="34" charset="0"/>
                      </a:endParaRPr>
                    </a:p>
                  </a:txBody>
                  <a:tcPr marL="25863" marR="25863" marT="12931" marB="12931" anchor="ctr">
                    <a:lnL>
                      <a:noFill/>
                    </a:lnL>
                    <a:lnR>
                      <a:noFill/>
                    </a:lnR>
                    <a:lnT>
                      <a:noFill/>
                    </a:lnT>
                    <a:lnB>
                      <a:noFill/>
                    </a:lnB>
                  </a:tcPr>
                </a:tc>
                <a:tc>
                  <a:txBody>
                    <a:bodyPr/>
                    <a:lstStyle/>
                    <a:p>
                      <a:pPr algn="r"/>
                      <a:r>
                        <a:rPr lang="hr-HR" sz="1200" dirty="0" smtClean="0">
                          <a:latin typeface="Verdana" pitchFamily="34" charset="0"/>
                          <a:ea typeface="Verdana" pitchFamily="34" charset="0"/>
                          <a:cs typeface="Verdana" pitchFamily="34" charset="0"/>
                        </a:rPr>
                        <a:t>15</a:t>
                      </a:r>
                      <a:r>
                        <a:rPr lang="en-US" sz="1200" dirty="0" smtClean="0">
                          <a:latin typeface="Verdana" pitchFamily="34" charset="0"/>
                          <a:ea typeface="Verdana" pitchFamily="34" charset="0"/>
                          <a:cs typeface="Verdana" pitchFamily="34" charset="0"/>
                        </a:rPr>
                        <a:t>.</a:t>
                      </a:r>
                      <a:r>
                        <a:rPr lang="hr-HR" sz="1200" dirty="0" smtClean="0">
                          <a:latin typeface="Verdana" pitchFamily="34" charset="0"/>
                          <a:ea typeface="Verdana" pitchFamily="34" charset="0"/>
                          <a:cs typeface="Verdana" pitchFamily="34" charset="0"/>
                        </a:rPr>
                        <a:t>00%</a:t>
                      </a:r>
                      <a:endParaRPr lang="hr-HR" sz="1200" dirty="0">
                        <a:latin typeface="Verdana" pitchFamily="34" charset="0"/>
                        <a:ea typeface="Verdana" pitchFamily="34" charset="0"/>
                        <a:cs typeface="Verdana" pitchFamily="34" charset="0"/>
                      </a:endParaRPr>
                    </a:p>
                  </a:txBody>
                  <a:tcPr marL="25863" marR="25863" marT="12931" marB="12931" anchor="ctr">
                    <a:lnL>
                      <a:noFill/>
                    </a:lnL>
                    <a:lnR>
                      <a:noFill/>
                    </a:lnR>
                    <a:lnT>
                      <a:noFill/>
                    </a:lnT>
                    <a:lnB>
                      <a:noFill/>
                    </a:lnB>
                  </a:tcPr>
                </a:tc>
                <a:tc>
                  <a:txBody>
                    <a:bodyPr/>
                    <a:lstStyle/>
                    <a:p>
                      <a:r>
                        <a:rPr lang="hr-HR" sz="1200">
                          <a:latin typeface="Verdana" pitchFamily="34" charset="0"/>
                          <a:ea typeface="Verdana" pitchFamily="34" charset="0"/>
                          <a:cs typeface="Verdana" pitchFamily="34" charset="0"/>
                        </a:rPr>
                        <a:t> </a:t>
                      </a:r>
                    </a:p>
                  </a:txBody>
                  <a:tcPr marL="25863" marR="25863" marT="12931" marB="12931" anchor="ctr">
                    <a:lnL>
                      <a:noFill/>
                    </a:lnL>
                    <a:lnR>
                      <a:noFill/>
                    </a:lnR>
                    <a:lnT>
                      <a:noFill/>
                    </a:lnT>
                    <a:lnB>
                      <a:noFill/>
                    </a:lnB>
                  </a:tcPr>
                </a:tc>
                <a:tc>
                  <a:txBody>
                    <a:bodyPr/>
                    <a:lstStyle/>
                    <a:p>
                      <a:r>
                        <a:rPr lang="hr-HR" sz="1200" dirty="0">
                          <a:latin typeface="Verdana" pitchFamily="34" charset="0"/>
                          <a:ea typeface="Verdana" pitchFamily="34" charset="0"/>
                          <a:cs typeface="Verdana" pitchFamily="34" charset="0"/>
                        </a:rPr>
                        <a:t> </a:t>
                      </a:r>
                    </a:p>
                  </a:txBody>
                  <a:tcPr marL="25863" marR="25863" marT="12931" marB="12931" anchor="ctr">
                    <a:lnL>
                      <a:noFill/>
                    </a:lnL>
                    <a:lnR>
                      <a:noFill/>
                    </a:lnR>
                    <a:lnT>
                      <a:noFill/>
                    </a:lnT>
                    <a:lnB>
                      <a:noFill/>
                    </a:lnB>
                  </a:tcPr>
                </a:tc>
              </a:tr>
              <a:tr h="387581">
                <a:tc>
                  <a:txBody>
                    <a:bodyPr/>
                    <a:lstStyle/>
                    <a:p>
                      <a:r>
                        <a:rPr lang="en-US" sz="1200" dirty="0" smtClean="0">
                          <a:latin typeface="Verdana" pitchFamily="34" charset="0"/>
                          <a:ea typeface="Verdana" pitchFamily="34" charset="0"/>
                          <a:cs typeface="Verdana" pitchFamily="34" charset="0"/>
                        </a:rPr>
                        <a:t>Contribution in case of injury</a:t>
                      </a:r>
                      <a:endParaRPr lang="hr-HR" sz="1200" dirty="0">
                        <a:latin typeface="Verdana" pitchFamily="34" charset="0"/>
                        <a:ea typeface="Verdana" pitchFamily="34" charset="0"/>
                        <a:cs typeface="Verdana" pitchFamily="34" charset="0"/>
                      </a:endParaRPr>
                    </a:p>
                  </a:txBody>
                  <a:tcPr marL="25863" marR="25863" marT="12931" marB="12931" anchor="ctr">
                    <a:lnL>
                      <a:noFill/>
                    </a:lnL>
                    <a:lnR>
                      <a:noFill/>
                    </a:lnR>
                    <a:lnT>
                      <a:noFill/>
                    </a:lnT>
                    <a:lnB>
                      <a:noFill/>
                    </a:lnB>
                  </a:tcPr>
                </a:tc>
                <a:tc>
                  <a:txBody>
                    <a:bodyPr/>
                    <a:lstStyle/>
                    <a:p>
                      <a:pPr algn="r"/>
                      <a:r>
                        <a:rPr lang="en-US" sz="1200" dirty="0" smtClean="0">
                          <a:latin typeface="Verdana" pitchFamily="34" charset="0"/>
                          <a:ea typeface="Verdana" pitchFamily="34" charset="0"/>
                          <a:cs typeface="Verdana" pitchFamily="34" charset="0"/>
                        </a:rPr>
                        <a:t>HRK </a:t>
                      </a:r>
                      <a:r>
                        <a:rPr lang="hr-HR" sz="1200" dirty="0" smtClean="0">
                          <a:latin typeface="Verdana" pitchFamily="34" charset="0"/>
                          <a:ea typeface="Verdana" pitchFamily="34" charset="0"/>
                          <a:cs typeface="Verdana" pitchFamily="34" charset="0"/>
                        </a:rPr>
                        <a:t>34</a:t>
                      </a:r>
                      <a:r>
                        <a:rPr lang="en-US" sz="1200" dirty="0" smtClean="0">
                          <a:latin typeface="Verdana" pitchFamily="34" charset="0"/>
                          <a:ea typeface="Verdana" pitchFamily="34" charset="0"/>
                          <a:cs typeface="Verdana" pitchFamily="34" charset="0"/>
                        </a:rPr>
                        <a:t>.</a:t>
                      </a:r>
                      <a:r>
                        <a:rPr lang="hr-HR" sz="1200" dirty="0" smtClean="0">
                          <a:latin typeface="Verdana" pitchFamily="34" charset="0"/>
                          <a:ea typeface="Verdana" pitchFamily="34" charset="0"/>
                          <a:cs typeface="Verdana" pitchFamily="34" charset="0"/>
                        </a:rPr>
                        <a:t>23</a:t>
                      </a:r>
                      <a:endParaRPr lang="hr-HR" sz="1200" dirty="0">
                        <a:latin typeface="Verdana" pitchFamily="34" charset="0"/>
                        <a:ea typeface="Verdana" pitchFamily="34" charset="0"/>
                        <a:cs typeface="Verdana" pitchFamily="34" charset="0"/>
                      </a:endParaRPr>
                    </a:p>
                  </a:txBody>
                  <a:tcPr marL="25863" marR="25863" marT="12931" marB="12931" anchor="ctr">
                    <a:lnL>
                      <a:noFill/>
                    </a:lnL>
                    <a:lnR>
                      <a:noFill/>
                    </a:lnR>
                    <a:lnT>
                      <a:noFill/>
                    </a:lnT>
                    <a:lnB>
                      <a:noFill/>
                    </a:lnB>
                  </a:tcPr>
                </a:tc>
                <a:tc>
                  <a:txBody>
                    <a:bodyPr/>
                    <a:lstStyle/>
                    <a:p>
                      <a:pPr algn="r"/>
                      <a:r>
                        <a:rPr lang="en-US" sz="1200" dirty="0" smtClean="0">
                          <a:latin typeface="Verdana" pitchFamily="34" charset="0"/>
                          <a:ea typeface="Verdana" pitchFamily="34" charset="0"/>
                          <a:cs typeface="Verdana" pitchFamily="34" charset="0"/>
                        </a:rPr>
                        <a:t>rate</a:t>
                      </a:r>
                      <a:endParaRPr lang="hr-HR" sz="1200" dirty="0">
                        <a:latin typeface="Verdana" pitchFamily="34" charset="0"/>
                        <a:ea typeface="Verdana" pitchFamily="34" charset="0"/>
                        <a:cs typeface="Verdana" pitchFamily="34" charset="0"/>
                      </a:endParaRPr>
                    </a:p>
                  </a:txBody>
                  <a:tcPr marL="25863" marR="25863" marT="12931" marB="12931" anchor="ctr">
                    <a:lnL>
                      <a:noFill/>
                    </a:lnL>
                    <a:lnR>
                      <a:noFill/>
                    </a:lnR>
                    <a:lnT>
                      <a:noFill/>
                    </a:lnT>
                    <a:lnB>
                      <a:noFill/>
                    </a:lnB>
                  </a:tcPr>
                </a:tc>
                <a:tc>
                  <a:txBody>
                    <a:bodyPr/>
                    <a:lstStyle/>
                    <a:p>
                      <a:pPr algn="r"/>
                      <a:r>
                        <a:rPr lang="hr-HR" sz="1200" dirty="0" smtClean="0">
                          <a:latin typeface="Verdana" pitchFamily="34" charset="0"/>
                          <a:ea typeface="Verdana" pitchFamily="34" charset="0"/>
                          <a:cs typeface="Verdana" pitchFamily="34" charset="0"/>
                        </a:rPr>
                        <a:t>0</a:t>
                      </a:r>
                      <a:r>
                        <a:rPr lang="en-US" sz="1200" dirty="0" smtClean="0">
                          <a:latin typeface="Verdana" pitchFamily="34" charset="0"/>
                          <a:ea typeface="Verdana" pitchFamily="34" charset="0"/>
                          <a:cs typeface="Verdana" pitchFamily="34" charset="0"/>
                        </a:rPr>
                        <a:t>.</a:t>
                      </a:r>
                      <a:r>
                        <a:rPr lang="hr-HR" sz="1200" dirty="0" smtClean="0">
                          <a:latin typeface="Verdana" pitchFamily="34" charset="0"/>
                          <a:ea typeface="Verdana" pitchFamily="34" charset="0"/>
                          <a:cs typeface="Verdana" pitchFamily="34" charset="0"/>
                        </a:rPr>
                        <a:t>50%</a:t>
                      </a:r>
                      <a:endParaRPr lang="hr-HR" sz="1200" dirty="0">
                        <a:latin typeface="Verdana" pitchFamily="34" charset="0"/>
                        <a:ea typeface="Verdana" pitchFamily="34" charset="0"/>
                        <a:cs typeface="Verdana" pitchFamily="34" charset="0"/>
                      </a:endParaRPr>
                    </a:p>
                  </a:txBody>
                  <a:tcPr marL="25863" marR="25863" marT="12931" marB="12931" anchor="ctr">
                    <a:lnL>
                      <a:noFill/>
                    </a:lnL>
                    <a:lnR>
                      <a:noFill/>
                    </a:lnR>
                    <a:lnT>
                      <a:noFill/>
                    </a:lnT>
                    <a:lnB>
                      <a:noFill/>
                    </a:lnB>
                  </a:tcPr>
                </a:tc>
                <a:tc>
                  <a:txBody>
                    <a:bodyPr/>
                    <a:lstStyle/>
                    <a:p>
                      <a:r>
                        <a:rPr lang="hr-HR" sz="1200">
                          <a:latin typeface="Verdana" pitchFamily="34" charset="0"/>
                          <a:ea typeface="Verdana" pitchFamily="34" charset="0"/>
                          <a:cs typeface="Verdana" pitchFamily="34" charset="0"/>
                        </a:rPr>
                        <a:t> </a:t>
                      </a:r>
                    </a:p>
                  </a:txBody>
                  <a:tcPr marL="25863" marR="25863" marT="12931" marB="12931" anchor="ctr">
                    <a:lnL>
                      <a:noFill/>
                    </a:lnL>
                    <a:lnR>
                      <a:noFill/>
                    </a:lnR>
                    <a:lnT>
                      <a:noFill/>
                    </a:lnT>
                    <a:lnB>
                      <a:noFill/>
                    </a:lnB>
                  </a:tcPr>
                </a:tc>
                <a:tc>
                  <a:txBody>
                    <a:bodyPr/>
                    <a:lstStyle/>
                    <a:p>
                      <a:r>
                        <a:rPr lang="hr-HR" sz="1200" dirty="0">
                          <a:latin typeface="Verdana" pitchFamily="34" charset="0"/>
                          <a:ea typeface="Verdana" pitchFamily="34" charset="0"/>
                          <a:cs typeface="Verdana" pitchFamily="34" charset="0"/>
                        </a:rPr>
                        <a:t> </a:t>
                      </a:r>
                    </a:p>
                  </a:txBody>
                  <a:tcPr marL="25863" marR="25863" marT="12931" marB="12931" anchor="ctr">
                    <a:lnL>
                      <a:noFill/>
                    </a:lnL>
                    <a:lnR>
                      <a:noFill/>
                    </a:lnR>
                    <a:lnT>
                      <a:noFill/>
                    </a:lnT>
                    <a:lnB>
                      <a:noFill/>
                    </a:lnB>
                  </a:tcPr>
                </a:tc>
              </a:tr>
              <a:tr h="387581">
                <a:tc>
                  <a:txBody>
                    <a:bodyPr/>
                    <a:lstStyle/>
                    <a:p>
                      <a:r>
                        <a:rPr lang="en-US" sz="1200" dirty="0" smtClean="0">
                          <a:latin typeface="Verdana" pitchFamily="34" charset="0"/>
                          <a:ea typeface="Verdana" pitchFamily="34" charset="0"/>
                          <a:cs typeface="Verdana" pitchFamily="34" charset="0"/>
                        </a:rPr>
                        <a:t>Contribution to</a:t>
                      </a:r>
                      <a:r>
                        <a:rPr lang="en-US" sz="1200" baseline="0" dirty="0" smtClean="0">
                          <a:latin typeface="Verdana" pitchFamily="34" charset="0"/>
                          <a:ea typeface="Verdana" pitchFamily="34" charset="0"/>
                          <a:cs typeface="Verdana" pitchFamily="34" charset="0"/>
                        </a:rPr>
                        <a:t> employment</a:t>
                      </a:r>
                      <a:endParaRPr lang="hr-HR" sz="1200" dirty="0">
                        <a:latin typeface="Verdana" pitchFamily="34" charset="0"/>
                        <a:ea typeface="Verdana" pitchFamily="34" charset="0"/>
                        <a:cs typeface="Verdana" pitchFamily="34" charset="0"/>
                      </a:endParaRPr>
                    </a:p>
                  </a:txBody>
                  <a:tcPr marL="25863" marR="25863" marT="12931" marB="12931" anchor="ctr">
                    <a:lnL>
                      <a:noFill/>
                    </a:lnL>
                    <a:lnR>
                      <a:noFill/>
                    </a:lnR>
                    <a:lnT>
                      <a:noFill/>
                    </a:lnT>
                    <a:lnB>
                      <a:noFill/>
                    </a:lnB>
                  </a:tcPr>
                </a:tc>
                <a:tc>
                  <a:txBody>
                    <a:bodyPr/>
                    <a:lstStyle/>
                    <a:p>
                      <a:pPr algn="r"/>
                      <a:r>
                        <a:rPr lang="en-US" sz="1200" dirty="0" smtClean="0">
                          <a:latin typeface="Verdana" pitchFamily="34" charset="0"/>
                          <a:ea typeface="Verdana" pitchFamily="34" charset="0"/>
                          <a:cs typeface="Verdana" pitchFamily="34" charset="0"/>
                        </a:rPr>
                        <a:t>HRK </a:t>
                      </a:r>
                      <a:r>
                        <a:rPr lang="hr-HR" sz="1200" dirty="0" smtClean="0">
                          <a:latin typeface="Verdana" pitchFamily="34" charset="0"/>
                          <a:ea typeface="Verdana" pitchFamily="34" charset="0"/>
                          <a:cs typeface="Verdana" pitchFamily="34" charset="0"/>
                        </a:rPr>
                        <a:t>116</a:t>
                      </a:r>
                      <a:r>
                        <a:rPr lang="en-US" sz="1200" dirty="0" smtClean="0">
                          <a:latin typeface="Verdana" pitchFamily="34" charset="0"/>
                          <a:ea typeface="Verdana" pitchFamily="34" charset="0"/>
                          <a:cs typeface="Verdana" pitchFamily="34" charset="0"/>
                        </a:rPr>
                        <a:t>.</a:t>
                      </a:r>
                      <a:r>
                        <a:rPr lang="hr-HR" sz="1200" dirty="0" smtClean="0">
                          <a:latin typeface="Verdana" pitchFamily="34" charset="0"/>
                          <a:ea typeface="Verdana" pitchFamily="34" charset="0"/>
                          <a:cs typeface="Verdana" pitchFamily="34" charset="0"/>
                        </a:rPr>
                        <a:t>37</a:t>
                      </a:r>
                      <a:endParaRPr lang="hr-HR" sz="1200" dirty="0">
                        <a:latin typeface="Verdana" pitchFamily="34" charset="0"/>
                        <a:ea typeface="Verdana" pitchFamily="34" charset="0"/>
                        <a:cs typeface="Verdana" pitchFamily="34" charset="0"/>
                      </a:endParaRPr>
                    </a:p>
                  </a:txBody>
                  <a:tcPr marL="25863" marR="25863" marT="12931" marB="12931" anchor="ctr">
                    <a:lnL>
                      <a:noFill/>
                    </a:lnL>
                    <a:lnR>
                      <a:noFill/>
                    </a:lnR>
                    <a:lnT>
                      <a:noFill/>
                    </a:lnT>
                    <a:lnB>
                      <a:noFill/>
                    </a:lnB>
                  </a:tcPr>
                </a:tc>
                <a:tc>
                  <a:txBody>
                    <a:bodyPr/>
                    <a:lstStyle/>
                    <a:p>
                      <a:pPr algn="r"/>
                      <a:r>
                        <a:rPr lang="en-US" sz="1200" dirty="0" smtClean="0">
                          <a:latin typeface="Verdana" pitchFamily="34" charset="0"/>
                          <a:ea typeface="Verdana" pitchFamily="34" charset="0"/>
                          <a:cs typeface="Verdana" pitchFamily="34" charset="0"/>
                        </a:rPr>
                        <a:t>rate </a:t>
                      </a:r>
                      <a:endParaRPr lang="hr-HR" sz="1200" dirty="0">
                        <a:latin typeface="Verdana" pitchFamily="34" charset="0"/>
                        <a:ea typeface="Verdana" pitchFamily="34" charset="0"/>
                        <a:cs typeface="Verdana" pitchFamily="34" charset="0"/>
                      </a:endParaRPr>
                    </a:p>
                  </a:txBody>
                  <a:tcPr marL="25863" marR="25863" marT="12931" marB="12931" anchor="ctr">
                    <a:lnL>
                      <a:noFill/>
                    </a:lnL>
                    <a:lnR>
                      <a:noFill/>
                    </a:lnR>
                    <a:lnT>
                      <a:noFill/>
                    </a:lnT>
                    <a:lnB>
                      <a:noFill/>
                    </a:lnB>
                  </a:tcPr>
                </a:tc>
                <a:tc>
                  <a:txBody>
                    <a:bodyPr/>
                    <a:lstStyle/>
                    <a:p>
                      <a:pPr algn="r"/>
                      <a:r>
                        <a:rPr lang="hr-HR" sz="1200" dirty="0" smtClean="0">
                          <a:latin typeface="Verdana" pitchFamily="34" charset="0"/>
                          <a:ea typeface="Verdana" pitchFamily="34" charset="0"/>
                          <a:cs typeface="Verdana" pitchFamily="34" charset="0"/>
                        </a:rPr>
                        <a:t>1</a:t>
                      </a:r>
                      <a:r>
                        <a:rPr lang="en-US" sz="1200" dirty="0" smtClean="0">
                          <a:latin typeface="Verdana" pitchFamily="34" charset="0"/>
                          <a:ea typeface="Verdana" pitchFamily="34" charset="0"/>
                          <a:cs typeface="Verdana" pitchFamily="34" charset="0"/>
                        </a:rPr>
                        <a:t>.</a:t>
                      </a:r>
                      <a:r>
                        <a:rPr lang="hr-HR" sz="1200" dirty="0" smtClean="0">
                          <a:latin typeface="Verdana" pitchFamily="34" charset="0"/>
                          <a:ea typeface="Verdana" pitchFamily="34" charset="0"/>
                          <a:cs typeface="Verdana" pitchFamily="34" charset="0"/>
                        </a:rPr>
                        <a:t>70%</a:t>
                      </a:r>
                      <a:endParaRPr lang="hr-HR" sz="1200" dirty="0">
                        <a:latin typeface="Verdana" pitchFamily="34" charset="0"/>
                        <a:ea typeface="Verdana" pitchFamily="34" charset="0"/>
                        <a:cs typeface="Verdana" pitchFamily="34" charset="0"/>
                      </a:endParaRPr>
                    </a:p>
                  </a:txBody>
                  <a:tcPr marL="25863" marR="25863" marT="12931" marB="12931" anchor="ctr">
                    <a:lnL>
                      <a:noFill/>
                    </a:lnL>
                    <a:lnR>
                      <a:noFill/>
                    </a:lnR>
                    <a:lnT>
                      <a:noFill/>
                    </a:lnT>
                    <a:lnB>
                      <a:noFill/>
                    </a:lnB>
                  </a:tcPr>
                </a:tc>
                <a:tc>
                  <a:txBody>
                    <a:bodyPr/>
                    <a:lstStyle/>
                    <a:p>
                      <a:r>
                        <a:rPr lang="hr-HR" sz="1200" dirty="0">
                          <a:latin typeface="Verdana" pitchFamily="34" charset="0"/>
                          <a:ea typeface="Verdana" pitchFamily="34" charset="0"/>
                          <a:cs typeface="Verdana" pitchFamily="34" charset="0"/>
                        </a:rPr>
                        <a:t> </a:t>
                      </a:r>
                    </a:p>
                  </a:txBody>
                  <a:tcPr marL="25863" marR="25863" marT="12931" marB="12931" anchor="ctr">
                    <a:lnL>
                      <a:noFill/>
                    </a:lnL>
                    <a:lnR>
                      <a:noFill/>
                    </a:lnR>
                    <a:lnT>
                      <a:noFill/>
                    </a:lnT>
                    <a:lnB>
                      <a:noFill/>
                    </a:lnB>
                  </a:tcPr>
                </a:tc>
                <a:tc>
                  <a:txBody>
                    <a:bodyPr/>
                    <a:lstStyle/>
                    <a:p>
                      <a:r>
                        <a:rPr lang="hr-HR" sz="1200" dirty="0">
                          <a:latin typeface="Verdana" pitchFamily="34" charset="0"/>
                          <a:ea typeface="Verdana" pitchFamily="34" charset="0"/>
                          <a:cs typeface="Verdana" pitchFamily="34" charset="0"/>
                        </a:rPr>
                        <a:t> </a:t>
                      </a:r>
                    </a:p>
                  </a:txBody>
                  <a:tcPr marL="25863" marR="25863" marT="12931" marB="12931" anchor="ctr">
                    <a:lnL>
                      <a:noFill/>
                    </a:lnL>
                    <a:lnR>
                      <a:noFill/>
                    </a:lnR>
                    <a:lnT>
                      <a:noFill/>
                    </a:lnT>
                    <a:lnB>
                      <a:noFill/>
                    </a:lnB>
                  </a:tcPr>
                </a:tc>
              </a:tr>
              <a:tr h="298139">
                <a:tc>
                  <a:txBody>
                    <a:bodyPr/>
                    <a:lstStyle/>
                    <a:p>
                      <a:r>
                        <a:rPr lang="en-US" sz="1200" b="1" dirty="0" smtClean="0">
                          <a:latin typeface="Verdana" pitchFamily="34" charset="0"/>
                          <a:ea typeface="Verdana" pitchFamily="34" charset="0"/>
                          <a:cs typeface="Verdana" pitchFamily="34" charset="0"/>
                        </a:rPr>
                        <a:t>Total salary cost</a:t>
                      </a:r>
                      <a:endParaRPr lang="hr-HR" sz="1200" dirty="0">
                        <a:latin typeface="Verdana" pitchFamily="34" charset="0"/>
                        <a:ea typeface="Verdana" pitchFamily="34" charset="0"/>
                        <a:cs typeface="Verdana" pitchFamily="34" charset="0"/>
                      </a:endParaRPr>
                    </a:p>
                  </a:txBody>
                  <a:tcPr marL="25863" marR="25863" marT="12931" marB="12931" anchor="ctr">
                    <a:lnL>
                      <a:noFill/>
                    </a:lnL>
                    <a:lnR>
                      <a:noFill/>
                    </a:lnR>
                    <a:lnT>
                      <a:noFill/>
                    </a:lnT>
                    <a:lnB>
                      <a:noFill/>
                    </a:lnB>
                  </a:tcPr>
                </a:tc>
                <a:tc>
                  <a:txBody>
                    <a:bodyPr/>
                    <a:lstStyle/>
                    <a:p>
                      <a:pPr algn="r"/>
                      <a:r>
                        <a:rPr lang="en-US" sz="1200" b="1" dirty="0" smtClean="0">
                          <a:latin typeface="Verdana" pitchFamily="34" charset="0"/>
                          <a:ea typeface="Verdana" pitchFamily="34" charset="0"/>
                          <a:cs typeface="Verdana" pitchFamily="34" charset="0"/>
                        </a:rPr>
                        <a:t>HRK </a:t>
                      </a:r>
                      <a:r>
                        <a:rPr lang="hr-HR" sz="1200" b="1" dirty="0" smtClean="0">
                          <a:latin typeface="Verdana" pitchFamily="34" charset="0"/>
                          <a:ea typeface="Verdana" pitchFamily="34" charset="0"/>
                          <a:cs typeface="Verdana" pitchFamily="34" charset="0"/>
                        </a:rPr>
                        <a:t>8</a:t>
                      </a:r>
                      <a:r>
                        <a:rPr lang="en-US" sz="1200" b="1" dirty="0" smtClean="0">
                          <a:latin typeface="Verdana" pitchFamily="34" charset="0"/>
                          <a:ea typeface="Verdana" pitchFamily="34" charset="0"/>
                          <a:cs typeface="Verdana" pitchFamily="34" charset="0"/>
                        </a:rPr>
                        <a:t>,</a:t>
                      </a:r>
                      <a:r>
                        <a:rPr lang="hr-HR" sz="1200" b="1" dirty="0" smtClean="0">
                          <a:latin typeface="Verdana" pitchFamily="34" charset="0"/>
                          <a:ea typeface="Verdana" pitchFamily="34" charset="0"/>
                          <a:cs typeface="Verdana" pitchFamily="34" charset="0"/>
                        </a:rPr>
                        <a:t>022</a:t>
                      </a:r>
                      <a:r>
                        <a:rPr lang="en-US" sz="1200" b="1" dirty="0" smtClean="0">
                          <a:latin typeface="Verdana" pitchFamily="34" charset="0"/>
                          <a:ea typeface="Verdana" pitchFamily="34" charset="0"/>
                          <a:cs typeface="Verdana" pitchFamily="34" charset="0"/>
                        </a:rPr>
                        <a:t>.</a:t>
                      </a:r>
                      <a:r>
                        <a:rPr lang="hr-HR" sz="1200" b="1" dirty="0" smtClean="0">
                          <a:latin typeface="Verdana" pitchFamily="34" charset="0"/>
                          <a:ea typeface="Verdana" pitchFamily="34" charset="0"/>
                          <a:cs typeface="Verdana" pitchFamily="34" charset="0"/>
                        </a:rPr>
                        <a:t>95</a:t>
                      </a:r>
                      <a:endParaRPr lang="hr-HR" sz="1200" dirty="0">
                        <a:latin typeface="Verdana" pitchFamily="34" charset="0"/>
                        <a:ea typeface="Verdana" pitchFamily="34" charset="0"/>
                        <a:cs typeface="Verdana" pitchFamily="34" charset="0"/>
                      </a:endParaRPr>
                    </a:p>
                  </a:txBody>
                  <a:tcPr marL="25863" marR="25863" marT="12931" marB="12931" anchor="ctr">
                    <a:lnL>
                      <a:noFill/>
                    </a:lnL>
                    <a:lnR>
                      <a:noFill/>
                    </a:lnR>
                    <a:lnT>
                      <a:noFill/>
                    </a:lnT>
                    <a:lnB>
                      <a:noFill/>
                    </a:lnB>
                  </a:tcPr>
                </a:tc>
                <a:tc>
                  <a:txBody>
                    <a:bodyPr/>
                    <a:lstStyle/>
                    <a:p>
                      <a:pPr algn="r"/>
                      <a:r>
                        <a:rPr lang="en-US" sz="1200" dirty="0" smtClean="0">
                          <a:latin typeface="Verdana" pitchFamily="34" charset="0"/>
                          <a:ea typeface="Verdana" pitchFamily="34" charset="0"/>
                          <a:cs typeface="Verdana" pitchFamily="34" charset="0"/>
                        </a:rPr>
                        <a:t>factor</a:t>
                      </a:r>
                      <a:endParaRPr lang="hr-HR" sz="1200" dirty="0">
                        <a:latin typeface="Verdana" pitchFamily="34" charset="0"/>
                        <a:ea typeface="Verdana" pitchFamily="34" charset="0"/>
                        <a:cs typeface="Verdana" pitchFamily="34" charset="0"/>
                      </a:endParaRPr>
                    </a:p>
                  </a:txBody>
                  <a:tcPr marL="25863" marR="25863" marT="12931" marB="12931" anchor="ctr">
                    <a:lnL>
                      <a:noFill/>
                    </a:lnL>
                    <a:lnR>
                      <a:noFill/>
                    </a:lnR>
                    <a:lnT>
                      <a:noFill/>
                    </a:lnT>
                    <a:lnB>
                      <a:noFill/>
                    </a:lnB>
                  </a:tcPr>
                </a:tc>
                <a:tc>
                  <a:txBody>
                    <a:bodyPr/>
                    <a:lstStyle/>
                    <a:p>
                      <a:pPr algn="r"/>
                      <a:r>
                        <a:rPr lang="hr-HR" sz="1200" dirty="0" smtClean="0">
                          <a:latin typeface="Verdana" pitchFamily="34" charset="0"/>
                          <a:ea typeface="Verdana" pitchFamily="34" charset="0"/>
                          <a:cs typeface="Verdana" pitchFamily="34" charset="0"/>
                        </a:rPr>
                        <a:t>1</a:t>
                      </a:r>
                      <a:r>
                        <a:rPr lang="en-US" sz="1200" dirty="0" smtClean="0">
                          <a:latin typeface="Verdana" pitchFamily="34" charset="0"/>
                          <a:ea typeface="Verdana" pitchFamily="34" charset="0"/>
                          <a:cs typeface="Verdana" pitchFamily="34" charset="0"/>
                        </a:rPr>
                        <a:t>.</a:t>
                      </a:r>
                      <a:r>
                        <a:rPr lang="hr-HR" sz="1200" dirty="0" smtClean="0">
                          <a:latin typeface="Verdana" pitchFamily="34" charset="0"/>
                          <a:ea typeface="Verdana" pitchFamily="34" charset="0"/>
                          <a:cs typeface="Verdana" pitchFamily="34" charset="0"/>
                        </a:rPr>
                        <a:t>62</a:t>
                      </a:r>
                      <a:endParaRPr lang="hr-HR" sz="1200" dirty="0">
                        <a:latin typeface="Verdana" pitchFamily="34" charset="0"/>
                        <a:ea typeface="Verdana" pitchFamily="34" charset="0"/>
                        <a:cs typeface="Verdana" pitchFamily="34" charset="0"/>
                      </a:endParaRPr>
                    </a:p>
                  </a:txBody>
                  <a:tcPr marL="25863" marR="25863" marT="12931" marB="12931" anchor="ctr">
                    <a:lnL>
                      <a:noFill/>
                    </a:lnL>
                    <a:lnR>
                      <a:noFill/>
                    </a:lnR>
                    <a:lnT>
                      <a:noFill/>
                    </a:lnT>
                    <a:lnB>
                      <a:noFill/>
                    </a:lnB>
                  </a:tcPr>
                </a:tc>
                <a:tc>
                  <a:txBody>
                    <a:bodyPr/>
                    <a:lstStyle/>
                    <a:p>
                      <a:r>
                        <a:rPr lang="hr-HR" sz="1200" dirty="0">
                          <a:latin typeface="Verdana" pitchFamily="34" charset="0"/>
                          <a:ea typeface="Verdana" pitchFamily="34" charset="0"/>
                          <a:cs typeface="Verdana" pitchFamily="34" charset="0"/>
                        </a:rPr>
                        <a:t> </a:t>
                      </a:r>
                    </a:p>
                  </a:txBody>
                  <a:tcPr marL="25863" marR="25863" marT="12931" marB="12931" anchor="ctr">
                    <a:lnL>
                      <a:noFill/>
                    </a:lnL>
                    <a:lnR>
                      <a:noFill/>
                    </a:lnR>
                    <a:lnT>
                      <a:noFill/>
                    </a:lnT>
                    <a:lnB>
                      <a:noFill/>
                    </a:lnB>
                  </a:tcPr>
                </a:tc>
                <a:tc>
                  <a:txBody>
                    <a:bodyPr/>
                    <a:lstStyle/>
                    <a:p>
                      <a:r>
                        <a:rPr lang="hr-HR" sz="1200" dirty="0">
                          <a:latin typeface="Verdana" pitchFamily="34" charset="0"/>
                          <a:ea typeface="Verdana" pitchFamily="34" charset="0"/>
                          <a:cs typeface="Verdana" pitchFamily="34" charset="0"/>
                        </a:rPr>
                        <a:t> </a:t>
                      </a:r>
                    </a:p>
                  </a:txBody>
                  <a:tcPr marL="25863" marR="25863" marT="12931" marB="12931" anchor="ctr">
                    <a:lnL>
                      <a:noFill/>
                    </a:lnL>
                    <a:lnR>
                      <a:noFill/>
                    </a:lnR>
                    <a:lnT>
                      <a:noFill/>
                    </a:lnT>
                    <a:lnB>
                      <a:noFill/>
                    </a:lnB>
                  </a:tcPr>
                </a:tc>
              </a:tr>
            </a:tbl>
          </a:graphicData>
        </a:graphic>
      </p:graphicFrame>
      <p:sp>
        <p:nvSpPr>
          <p:cNvPr id="4" name="Slide Number Placeholder 3"/>
          <p:cNvSpPr>
            <a:spLocks noGrp="1"/>
          </p:cNvSpPr>
          <p:nvPr>
            <p:ph type="sldNum" sz="quarter" idx="10"/>
          </p:nvPr>
        </p:nvSpPr>
        <p:spPr/>
        <p:txBody>
          <a:bodyPr/>
          <a:lstStyle/>
          <a:p>
            <a:pPr>
              <a:defRPr/>
            </a:pPr>
            <a:fld id="{8A954024-20CD-4809-B3C6-40465F276753}" type="slidenum">
              <a:rPr lang="en-US" smtClean="0"/>
              <a:pPr>
                <a:defRPr/>
              </a:pPr>
              <a:t>9</a:t>
            </a:fld>
            <a:endParaRPr lang="en-US"/>
          </a:p>
        </p:txBody>
      </p:sp>
    </p:spTree>
    <p:extLst>
      <p:ext uri="{BB962C8B-B14F-4D97-AF65-F5344CB8AC3E}">
        <p14:creationId xmlns:p14="http://schemas.microsoft.com/office/powerpoint/2010/main" val="3788124497"/>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66"/>
      </a:dk1>
      <a:lt1>
        <a:srgbClr val="FFFFFF"/>
      </a:lt1>
      <a:dk2>
        <a:srgbClr val="000066"/>
      </a:dk2>
      <a:lt2>
        <a:srgbClr val="DDDDDD"/>
      </a:lt2>
      <a:accent1>
        <a:srgbClr val="BC0327"/>
      </a:accent1>
      <a:accent2>
        <a:srgbClr val="10A5E1"/>
      </a:accent2>
      <a:accent3>
        <a:srgbClr val="FFFFFF"/>
      </a:accent3>
      <a:accent4>
        <a:srgbClr val="000056"/>
      </a:accent4>
      <a:accent5>
        <a:srgbClr val="DAAAAC"/>
      </a:accent5>
      <a:accent6>
        <a:srgbClr val="0D95CC"/>
      </a:accent6>
      <a:hlink>
        <a:srgbClr val="F8E530"/>
      </a:hlink>
      <a:folHlink>
        <a:srgbClr val="47E210"/>
      </a:folHlink>
    </a:clrScheme>
    <a:fontScheme name="Default Design">
      <a:majorFont>
        <a:latin typeface="Frutiger 55 Roman"/>
        <a:ea typeface=""/>
        <a:cs typeface=""/>
      </a:majorFont>
      <a:minorFont>
        <a:latin typeface="Frutiger 55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hr-HR" sz="24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bg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hr-HR" sz="24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sustava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sustava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11587</TotalTime>
  <Words>2019</Words>
  <Application>Microsoft Office PowerPoint</Application>
  <PresentationFormat>On-screen Show (4:3)</PresentationFormat>
  <Paragraphs>278</Paragraphs>
  <Slides>17</Slides>
  <Notes>3</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9" baseType="lpstr">
      <vt:lpstr>ＭＳ Ｐゴシック</vt:lpstr>
      <vt:lpstr>ＭＳ Ｐゴシック</vt:lpstr>
      <vt:lpstr>Arial</vt:lpstr>
      <vt:lpstr>Calibri</vt:lpstr>
      <vt:lpstr>Frutiger 55 Roman</vt:lpstr>
      <vt:lpstr>Helvetica</vt:lpstr>
      <vt:lpstr>Symbol</vt:lpstr>
      <vt:lpstr>Tahoma</vt:lpstr>
      <vt:lpstr>Verdana</vt:lpstr>
      <vt:lpstr>Wingdings</vt:lpstr>
      <vt:lpstr>Default Design</vt:lpstr>
      <vt:lpstr>Presentation</vt:lpstr>
      <vt:lpstr>PowerPoint Presentation</vt:lpstr>
      <vt:lpstr>Contents</vt:lpstr>
      <vt:lpstr>Employee Expenditures in the State Budget</vt:lpstr>
      <vt:lpstr>The 2015 National Reform Program </vt:lpstr>
      <vt:lpstr>The Results of In-Depth Analysis</vt:lpstr>
      <vt:lpstr>Committee for the Analysis of State Budget Employee Expenditures </vt:lpstr>
      <vt:lpstr>Salary Regulations</vt:lpstr>
      <vt:lpstr>Basic Salary</vt:lpstr>
      <vt:lpstr>Payroll- Example</vt:lpstr>
      <vt:lpstr>The Need for New Legislation</vt:lpstr>
      <vt:lpstr>The Register of Public Sector Employees (1)</vt:lpstr>
      <vt:lpstr>The Register of Public Sector Employees(2)</vt:lpstr>
      <vt:lpstr>Centralized payroll Accounting (1)</vt:lpstr>
      <vt:lpstr>Centralized Payroll Accounting (2)</vt:lpstr>
      <vt:lpstr>Centralized Payroll Accounting (3)</vt:lpstr>
      <vt:lpstr>PowerPoint Presentation</vt:lpstr>
      <vt:lpstr>PowerPoint Presentation</vt:lpstr>
    </vt:vector>
  </TitlesOfParts>
  <Company>APIS IT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Primjena novog Zakona o lokalnim izborima</dc:title>
  <dc:creator>apisit</dc:creator>
  <cp:lastModifiedBy>Naida Čaršimamović</cp:lastModifiedBy>
  <cp:revision>1290</cp:revision>
  <cp:lastPrinted>2015-09-04T13:37:25Z</cp:lastPrinted>
  <dcterms:created xsi:type="dcterms:W3CDTF">2013-04-05T08:40:20Z</dcterms:created>
  <dcterms:modified xsi:type="dcterms:W3CDTF">2015-11-10T13:12:24Z</dcterms:modified>
</cp:coreProperties>
</file>