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57" r:id="rId14"/>
  </p:sldIdLst>
  <p:sldSz cx="9144000" cy="6858000" type="screen4x3"/>
  <p:notesSz cx="6797675" cy="9928225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66" autoAdjust="0"/>
  </p:normalViewPr>
  <p:slideViewPr>
    <p:cSldViewPr>
      <p:cViewPr varScale="1">
        <p:scale>
          <a:sx n="78" d="100"/>
          <a:sy n="78" d="100"/>
        </p:scale>
        <p:origin x="17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68517-16F4-4CC2-BEDA-B033F3415971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DB76-F439-453A-A52A-93EC936B6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Ежегодные допущения, лежащие в основе экономического роста,</a:t>
            </a:r>
            <a:r>
              <a:rPr lang="ru-RU" baseline="0" dirty="0" smtClean="0"/>
              <a:t> на 2016-2030 гг.:</a:t>
            </a:r>
            <a:endParaRPr lang="ru-RU" dirty="0" smtClean="0"/>
          </a:p>
          <a:p>
            <a:r>
              <a:rPr lang="ru-RU" dirty="0" smtClean="0"/>
              <a:t>Реальный рост</a:t>
            </a:r>
          </a:p>
          <a:p>
            <a:r>
              <a:rPr lang="ru-RU" dirty="0" smtClean="0"/>
              <a:t>Дефлятор</a:t>
            </a:r>
          </a:p>
          <a:p>
            <a:r>
              <a:rPr lang="ru-RU" dirty="0" smtClean="0"/>
              <a:t>Номинальный рост</a:t>
            </a:r>
          </a:p>
          <a:p>
            <a:endParaRPr lang="ru-RU" dirty="0" smtClean="0"/>
          </a:p>
          <a:p>
            <a:r>
              <a:rPr lang="ru-RU" dirty="0" smtClean="0"/>
              <a:t>Целевой показатель долга и ежегодный уровень дефицита для достижения цели по долгу</a:t>
            </a:r>
          </a:p>
          <a:p>
            <a:r>
              <a:rPr lang="ru-RU" dirty="0" smtClean="0"/>
              <a:t>Черная</a:t>
            </a:r>
            <a:r>
              <a:rPr lang="ru-RU" baseline="0" dirty="0" smtClean="0"/>
              <a:t> кривая:  ежегодная траектория динамики долга/ ориентиры для достижения конечной цели </a:t>
            </a:r>
          </a:p>
          <a:p>
            <a:r>
              <a:rPr lang="ru-RU" baseline="0" dirty="0" smtClean="0"/>
              <a:t>Красная кривая:  средний ежегодный размер дефицита бюджета для достижения конечной цели по долгу в 45% ВВП к 2030 г.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DB76-F439-453A-A52A-93EC936B69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57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DB76-F439-453A-A52A-93EC936B69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98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98742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19258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14442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73648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06467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78374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45067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030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3188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918329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22159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BBF95-E3AB-4B30-A7CD-60C4B8DDBC2E}" type="datetimeFigureOut">
              <a:rPr lang="sq-AL" smtClean="0"/>
              <a:t>2016-02-17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AAEDB-E89E-4497-8474-DFE9F51DD279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7118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 бюджетных правил в законодательстве </a:t>
            </a:r>
            <a:br>
              <a:rPr 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/>
              <a:t>П</a:t>
            </a:r>
            <a:r>
              <a:rPr lang="ru-RU" dirty="0" smtClean="0"/>
              <a:t>ример Албании </a:t>
            </a:r>
            <a:r>
              <a:rPr lang="en-US" dirty="0" smtClean="0"/>
              <a:t> </a:t>
            </a:r>
            <a:endParaRPr lang="sq-A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Гелардина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Продани</a:t>
            </a:r>
            <a:r>
              <a:rPr lang="ru-RU" sz="2000" dirty="0" smtClean="0"/>
              <a:t> </a:t>
            </a:r>
            <a:endParaRPr lang="sq-AL" sz="2000" dirty="0" smtClean="0"/>
          </a:p>
          <a:p>
            <a:r>
              <a:rPr lang="ru-RU" sz="1400" dirty="0" smtClean="0"/>
              <a:t>Генеральный секретарь </a:t>
            </a:r>
            <a:endParaRPr lang="sq-AL" sz="1400" dirty="0" smtClean="0"/>
          </a:p>
          <a:p>
            <a:r>
              <a:rPr lang="ru-RU" sz="1400" dirty="0" smtClean="0"/>
              <a:t>Министерство финансов </a:t>
            </a:r>
            <a:r>
              <a:rPr lang="ru-RU" sz="1400" dirty="0"/>
              <a:t>А</a:t>
            </a:r>
            <a:r>
              <a:rPr lang="ru-RU" sz="1400" dirty="0" smtClean="0"/>
              <a:t>лбании </a:t>
            </a:r>
            <a:endParaRPr lang="sq-AL" sz="1400" dirty="0"/>
          </a:p>
        </p:txBody>
      </p:sp>
    </p:spTree>
    <p:extLst>
      <p:ext uri="{BB962C8B-B14F-4D97-AF65-F5344CB8AC3E}">
        <p14:creationId xmlns:p14="http://schemas.microsoft.com/office/powerpoint/2010/main" val="363627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784976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характеристики предлагаемого бюджетного правила в Албании </a:t>
            </a:r>
            <a:endParaRPr lang="en-US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208" y="131338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ru-RU" sz="2400" dirty="0" smtClean="0"/>
              <a:t>Учитывая сложившийся в прошлые периоды необъективный подход правительства к </a:t>
            </a:r>
            <a:r>
              <a:rPr lang="ru-RU" sz="2400" dirty="0" err="1" smtClean="0"/>
              <a:t>макропрогнозам</a:t>
            </a:r>
            <a:r>
              <a:rPr lang="ru-RU" sz="2400" dirty="0" smtClean="0"/>
              <a:t>, мы предусмотрели в Кодексе положение </a:t>
            </a:r>
            <a:r>
              <a:rPr lang="ru-RU" sz="2400" dirty="0"/>
              <a:t>о </a:t>
            </a:r>
            <a:r>
              <a:rPr lang="ru-RU" sz="2400" dirty="0" smtClean="0"/>
              <a:t>том, что в качестве </a:t>
            </a:r>
            <a:r>
              <a:rPr lang="ru-RU" sz="2400" dirty="0"/>
              <a:t>прогноза </a:t>
            </a:r>
            <a:r>
              <a:rPr lang="ru-RU" sz="2400" dirty="0" smtClean="0"/>
              <a:t>номинального </a:t>
            </a:r>
            <a:r>
              <a:rPr lang="ru-RU" sz="2400" dirty="0"/>
              <a:t>ВВП </a:t>
            </a:r>
            <a:r>
              <a:rPr lang="ru-RU" sz="2400" dirty="0" smtClean="0"/>
              <a:t>для определения долга к ВВП в Стратегии и установления ежегодного номинального целевого показателя сальдо бюджета будут использоваться значения, публикуемые в наиболее последнем докладе МВФ «</a:t>
            </a:r>
            <a:r>
              <a:rPr lang="ru-RU" sz="2400" dirty="0"/>
              <a:t>Прогноз </a:t>
            </a:r>
            <a:r>
              <a:rPr lang="ru-RU" sz="2400" dirty="0" smtClean="0"/>
              <a:t>мировой экономики»</a:t>
            </a:r>
            <a:r>
              <a:rPr lang="en-US" sz="2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Это означает, что если фактические экономические показатели (фактический номинальный ВВП) окажутся ниже или выше прогнозов МВФ, которые изначально использовались в Стратегии, то масштаб сокращения долга в течение срока полномочий правительства будет меньше или больше, чем пропорциональное сокращение на </a:t>
            </a:r>
            <a:r>
              <a:rPr lang="en-US" sz="2400" dirty="0" smtClean="0"/>
              <a:t>7% </a:t>
            </a:r>
            <a:r>
              <a:rPr lang="ru-RU" sz="2400" dirty="0" smtClean="0"/>
              <a:t>ВВП</a:t>
            </a:r>
            <a:r>
              <a:rPr lang="en-US" sz="2400" dirty="0" smtClean="0"/>
              <a:t>. </a:t>
            </a:r>
            <a:r>
              <a:rPr lang="ru-RU" sz="2400" dirty="0" smtClean="0"/>
              <a:t>Таким образом, это положение выполняет роль </a:t>
            </a:r>
            <a:r>
              <a:rPr lang="ru-RU" sz="2400" dirty="0" err="1" smtClean="0"/>
              <a:t>контр-циклического</a:t>
            </a:r>
            <a:r>
              <a:rPr lang="ru-RU" sz="2400" dirty="0" smtClean="0"/>
              <a:t> компонента бюджетного правила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1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243408"/>
            <a:ext cx="8784976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Гипотетический пример правила 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7783513" cy="515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32" y="518567"/>
            <a:ext cx="444134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445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784976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характеристики предлагаемого бюджетного правила в Албании </a:t>
            </a:r>
            <a:endParaRPr lang="en-US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376" y="1112606"/>
            <a:ext cx="8291264" cy="5616624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ru-RU" sz="2400" dirty="0" smtClean="0"/>
              <a:t>Мы полагаем, что разработанное бюджетное правило содержит некоторые важные желательные характеристики, которыми должны обладать бюджетные правила, особенно в условиях Албании, и такие характеристики хорошо увязаны друг с другом и образуют оптимальный баланс</a:t>
            </a:r>
            <a:r>
              <a:rPr lang="en-US" sz="2400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Оно эффективно для долгосрочного сокращения государственного долга и укрепления долгосрочной устойчивости государственных финансов </a:t>
            </a: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ru-RU" sz="2400" dirty="0" smtClean="0"/>
              <a:t>Оно является достаточно простым и доступным для понимания и толкования и </a:t>
            </a:r>
            <a:r>
              <a:rPr lang="ru-RU" sz="2400" u="sng" dirty="0" smtClean="0"/>
              <a:t>недвусмысленным, </a:t>
            </a:r>
            <a:r>
              <a:rPr lang="ru-RU" sz="2400" dirty="0" smtClean="0"/>
              <a:t>что важно не только для экспертов, но, прежде всего, для политиков, общественности и соответствующих ведомств, отвечающих за оценку соблюдения закона </a:t>
            </a:r>
            <a:r>
              <a:rPr lang="en-US" sz="2400" dirty="0" smtClean="0"/>
              <a:t>(</a:t>
            </a:r>
            <a:r>
              <a:rPr lang="ru-RU" sz="2400" dirty="0" smtClean="0"/>
              <a:t>суды, прокуратура, высший орган аудита и пр.)</a:t>
            </a:r>
            <a:r>
              <a:rPr lang="en-US" sz="2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Оно предоставляет разумное пространство для мер </a:t>
            </a:r>
            <a:r>
              <a:rPr lang="ru-RU" sz="2400" dirty="0" err="1" smtClean="0"/>
              <a:t>контр-циклической</a:t>
            </a:r>
            <a:r>
              <a:rPr lang="ru-RU" sz="2400" dirty="0" smtClean="0"/>
              <a:t> стабилизации бюджета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0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98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Несколько слов об общих функциях бюджетных правил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Правила – это </a:t>
            </a:r>
            <a:r>
              <a:rPr lang="ru-RU" sz="2800" dirty="0" smtClean="0">
                <a:solidFill>
                  <a:schemeClr val="hlink"/>
                </a:solidFill>
              </a:rPr>
              <a:t>инструменты, </a:t>
            </a:r>
            <a:r>
              <a:rPr lang="ru-RU" sz="2800" dirty="0">
                <a:solidFill>
                  <a:schemeClr val="hlink"/>
                </a:solidFill>
              </a:rPr>
              <a:t>з</a:t>
            </a:r>
            <a:r>
              <a:rPr lang="ru-RU" sz="2800" dirty="0" smtClean="0">
                <a:solidFill>
                  <a:schemeClr val="hlink"/>
                </a:solidFill>
              </a:rPr>
              <a:t>акрепляющие  обязательства</a:t>
            </a:r>
            <a:r>
              <a:rPr lang="en-US" sz="2800" dirty="0" smtClean="0">
                <a:solidFill>
                  <a:schemeClr val="hlink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ru-RU" sz="2800" dirty="0" smtClean="0"/>
              <a:t>они делают отступления от социально обоснованных целей слишком дорогостоящими для разработчиков государственной политики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Правила служат </a:t>
            </a:r>
            <a:r>
              <a:rPr lang="ru-RU" sz="2800" dirty="0" smtClean="0">
                <a:solidFill>
                  <a:schemeClr val="hlink"/>
                </a:solidFill>
              </a:rPr>
              <a:t>сигналом</a:t>
            </a:r>
            <a:r>
              <a:rPr lang="en-US" sz="2800" dirty="0" smtClean="0">
                <a:solidFill>
                  <a:schemeClr val="hlink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ru-RU" sz="2800" dirty="0" smtClean="0"/>
              <a:t>с их помощью разработчики государственной политики могут продемонстрировать свою истинную приверженность политике устойчивости и стабилизации</a:t>
            </a:r>
            <a:r>
              <a:rPr lang="en-US" sz="2800" dirty="0" smtClean="0"/>
              <a:t>. 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ru-RU" sz="2800" dirty="0" smtClean="0"/>
              <a:t>Правила также выполняют функцию </a:t>
            </a:r>
            <a:r>
              <a:rPr lang="ru-RU" sz="2800" dirty="0" smtClean="0">
                <a:solidFill>
                  <a:schemeClr val="hlink"/>
                </a:solidFill>
              </a:rPr>
              <a:t>ориентира для формирования ожиданий</a:t>
            </a:r>
            <a:r>
              <a:rPr lang="en-US" sz="2800" dirty="0" smtClean="0"/>
              <a:t>, </a:t>
            </a:r>
            <a:r>
              <a:rPr lang="ru-RU" sz="2800" dirty="0" smtClean="0"/>
              <a:t>что позволяет снизить неопределенность и премию за риск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99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Принципы классификации 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sz="2800" dirty="0"/>
              <a:t>П</a:t>
            </a:r>
            <a:r>
              <a:rPr lang="ru-RU" sz="2800" dirty="0" smtClean="0"/>
              <a:t>ри разработке фактических бюджетных </a:t>
            </a:r>
            <a:r>
              <a:rPr lang="ru-RU" sz="2800" dirty="0"/>
              <a:t>правил учитываются м</a:t>
            </a:r>
            <a:r>
              <a:rPr lang="ru-RU" sz="2800" dirty="0" smtClean="0"/>
              <a:t>ногие параметры</a:t>
            </a:r>
            <a:r>
              <a:rPr lang="en-US" sz="2800" dirty="0" smtClean="0"/>
              <a:t>: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ru-RU" sz="2400" dirty="0" smtClean="0"/>
              <a:t>Цель (цели) бюджета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ru-RU" sz="2400" dirty="0" smtClean="0"/>
              <a:t>Характер издержек в случае отступления от правил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ru-RU" sz="2400" dirty="0" smtClean="0"/>
              <a:t>Мониторинг/</a:t>
            </a:r>
            <a:r>
              <a:rPr lang="ru-RU" sz="2400" dirty="0" err="1" smtClean="0"/>
              <a:t>правоприменение</a:t>
            </a:r>
            <a:r>
              <a:rPr lang="ru-RU" sz="2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ru-RU" sz="2400" dirty="0" smtClean="0"/>
              <a:t>Положения об освобождении от исполнения и пр. 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ru-RU" sz="2800" dirty="0" smtClean="0"/>
              <a:t>Качественное правило предполагает проведение качественных мер политики в большинстве </a:t>
            </a:r>
            <a:r>
              <a:rPr lang="ru-RU" sz="2800" dirty="0"/>
              <a:t>случаев (</a:t>
            </a:r>
            <a:r>
              <a:rPr lang="ru-RU" sz="2800" dirty="0" smtClean="0"/>
              <a:t>если не во всех случаях) </a:t>
            </a: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rgbClr val="FF0000"/>
                </a:solidFill>
                <a:sym typeface="Wingdings" pitchFamily="2" charset="2"/>
              </a:rPr>
              <a:t>	 	</a:t>
            </a:r>
            <a:r>
              <a:rPr lang="ru-RU" sz="2800" dirty="0" smtClean="0">
                <a:solidFill>
                  <a:srgbClr val="FF0000"/>
                </a:solidFill>
                <a:sym typeface="Wingdings" pitchFamily="2" charset="2"/>
              </a:rPr>
              <a:t>поэтому </a:t>
            </a:r>
            <a:r>
              <a:rPr lang="ru-RU" sz="2800" dirty="0">
                <a:solidFill>
                  <a:srgbClr val="FF0000"/>
                </a:solidFill>
                <a:sym typeface="Wingdings" pitchFamily="2" charset="2"/>
              </a:rPr>
              <a:t>применение ответных мер государственной политики, обусловленных </a:t>
            </a:r>
            <a:r>
              <a:rPr lang="ru-RU" sz="2800" dirty="0" smtClean="0">
                <a:solidFill>
                  <a:srgbClr val="FF0000"/>
                </a:solidFill>
                <a:sym typeface="Wingdings" pitchFamily="2" charset="2"/>
              </a:rPr>
              <a:t>правилом, является ключевым условием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0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Разработка бюджетных правил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solidFill>
                  <a:schemeClr val="hlink"/>
                </a:solidFill>
              </a:rPr>
              <a:t>Универсального </a:t>
            </a:r>
            <a:r>
              <a:rPr lang="ru-RU" sz="2800" dirty="0" smtClean="0">
                <a:solidFill>
                  <a:schemeClr val="hlink"/>
                </a:solidFill>
              </a:rPr>
              <a:t>принципа разработки бюджетных </a:t>
            </a:r>
            <a:r>
              <a:rPr lang="ru-RU" sz="2800" dirty="0">
                <a:solidFill>
                  <a:schemeClr val="hlink"/>
                </a:solidFill>
              </a:rPr>
              <a:t>правил не </a:t>
            </a:r>
            <a:r>
              <a:rPr lang="ru-RU" sz="2800" dirty="0" smtClean="0">
                <a:solidFill>
                  <a:schemeClr val="hlink"/>
                </a:solidFill>
              </a:rPr>
              <a:t>существует</a:t>
            </a:r>
            <a:r>
              <a:rPr lang="en-US" sz="2800" dirty="0" smtClean="0"/>
              <a:t>. </a:t>
            </a:r>
            <a:r>
              <a:rPr lang="ru-RU" sz="2800" dirty="0"/>
              <a:t>Многое </a:t>
            </a:r>
            <a:r>
              <a:rPr lang="ru-RU" sz="2800" dirty="0" smtClean="0"/>
              <a:t>зависит от</a:t>
            </a:r>
            <a:r>
              <a:rPr lang="en-US" sz="2800" dirty="0" smtClean="0"/>
              <a:t>: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ru-RU" sz="2400" dirty="0" smtClean="0"/>
              <a:t>Преобладающего в экономике многообразия шоков,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ru-RU" sz="2400" dirty="0" smtClean="0"/>
              <a:t>Характера и общего направления политики расходов государственного бюджета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ru-RU" sz="2800" dirty="0" smtClean="0">
                <a:solidFill>
                  <a:schemeClr val="hlink"/>
                </a:solidFill>
              </a:rPr>
              <a:t>Хорошее правило </a:t>
            </a:r>
            <a:r>
              <a:rPr lang="en-US" sz="2800" dirty="0" smtClean="0">
                <a:solidFill>
                  <a:schemeClr val="hlink"/>
                </a:solidFill>
              </a:rPr>
              <a:t>(</a:t>
            </a:r>
            <a:r>
              <a:rPr lang="en-US" sz="2800" dirty="0" err="1">
                <a:solidFill>
                  <a:schemeClr val="hlink"/>
                </a:solidFill>
              </a:rPr>
              <a:t>Kopits</a:t>
            </a:r>
            <a:r>
              <a:rPr lang="en-US" sz="2800" dirty="0">
                <a:solidFill>
                  <a:schemeClr val="hlink"/>
                </a:solidFill>
              </a:rPr>
              <a:t> and </a:t>
            </a:r>
            <a:r>
              <a:rPr lang="en-US" sz="2800" dirty="0" err="1">
                <a:solidFill>
                  <a:schemeClr val="hlink"/>
                </a:solidFill>
              </a:rPr>
              <a:t>Symansky</a:t>
            </a:r>
            <a:r>
              <a:rPr lang="en-US" sz="2800" dirty="0">
                <a:solidFill>
                  <a:schemeClr val="hlink"/>
                </a:solidFill>
              </a:rPr>
              <a:t>, 1998):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…</a:t>
            </a:r>
            <a:r>
              <a:rPr lang="ru-RU" sz="2400" dirty="0" smtClean="0"/>
              <a:t>простое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…</a:t>
            </a:r>
            <a:r>
              <a:rPr lang="ru-RU" sz="2400" dirty="0" smtClean="0"/>
              <a:t>прозрачное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…</a:t>
            </a:r>
            <a:r>
              <a:rPr lang="ru-RU" sz="2400" dirty="0" smtClean="0"/>
              <a:t>соответствует конечной цели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…</a:t>
            </a:r>
            <a:r>
              <a:rPr lang="ru-RU" sz="2400" dirty="0" smtClean="0"/>
              <a:t>при этом учитывает другие цели государственной политики</a:t>
            </a:r>
            <a:r>
              <a:rPr lang="en-US" sz="2400" dirty="0" smtClean="0"/>
              <a:t>: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ru-RU" sz="2000" dirty="0" smtClean="0"/>
              <a:t>Не препятствует проведению структурных реформ 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ru-RU" sz="2000" dirty="0" smtClean="0"/>
              <a:t>Дает возможность осуществлять бюджетную стабилизацию (сроки, экономические циклы</a:t>
            </a:r>
            <a:r>
              <a:rPr lang="en-US" sz="2000" dirty="0" smtClean="0"/>
              <a:t>)</a:t>
            </a: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ru-RU" sz="2000" dirty="0" smtClean="0"/>
              <a:t>Не допускает проведения низкокачественного ужесточения  бюджетной политики </a:t>
            </a:r>
            <a:r>
              <a:rPr lang="en-US" sz="2000" dirty="0" smtClean="0"/>
              <a:t>(</a:t>
            </a:r>
            <a:r>
              <a:rPr lang="ru-RU" sz="2000" dirty="0" smtClean="0"/>
              <a:t>неоправданное повышение налогов, сокращение качественных/приоритетных расходов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>
              <a:lnSpc>
                <a:spcPct val="80000"/>
              </a:lnSpc>
            </a:pPr>
            <a:endParaRPr lang="en-US" sz="24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Два основных компромисса 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hlink"/>
                </a:solidFill>
              </a:rPr>
              <a:t>доверие-гибкость: </a:t>
            </a:r>
            <a:r>
              <a:rPr lang="ru-RU" sz="2800" dirty="0"/>
              <a:t>допущение большей </a:t>
            </a:r>
            <a:r>
              <a:rPr lang="ru-RU" sz="2800" dirty="0" smtClean="0"/>
              <a:t>гибкости в условиях шоков может подорвать доверие к достижению конечной цели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sz="2800" dirty="0"/>
          </a:p>
          <a:p>
            <a:r>
              <a:rPr lang="ru-RU" sz="2800" dirty="0" smtClean="0">
                <a:solidFill>
                  <a:schemeClr val="hlink"/>
                </a:solidFill>
              </a:rPr>
              <a:t>гибкость-простота</a:t>
            </a:r>
            <a:r>
              <a:rPr lang="en-US" sz="2800" dirty="0" smtClean="0">
                <a:solidFill>
                  <a:schemeClr val="hlink"/>
                </a:solidFill>
              </a:rPr>
              <a:t>:</a:t>
            </a:r>
            <a:r>
              <a:rPr lang="en-US" sz="2800" dirty="0" smtClean="0"/>
              <a:t> </a:t>
            </a:r>
            <a:r>
              <a:rPr lang="ru-RU" sz="2800" dirty="0" smtClean="0"/>
              <a:t>сочетание правил может несколько сгладить компромисс между доверием и гибкостью ценой простоты и прозрачности</a:t>
            </a:r>
            <a:r>
              <a:rPr lang="en-US" sz="2800" dirty="0" smtClean="0"/>
              <a:t>. 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b="1" dirty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ru-RU" sz="2800" b="1" dirty="0" smtClean="0">
                <a:solidFill>
                  <a:srgbClr val="FF0000"/>
                </a:solidFill>
                <a:sym typeface="Wingdings" pitchFamily="2" charset="2"/>
              </a:rPr>
              <a:t>Дьявол кроется в деталях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7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985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Бюджетные правила в Албании 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ru-RU" sz="2800" dirty="0"/>
              <a:t>В</a:t>
            </a:r>
            <a:r>
              <a:rPr lang="ru-RU" sz="2800" dirty="0" smtClean="0"/>
              <a:t> </a:t>
            </a:r>
            <a:r>
              <a:rPr lang="en-US" sz="2800" dirty="0" smtClean="0"/>
              <a:t>2008 </a:t>
            </a:r>
            <a:r>
              <a:rPr lang="ru-RU" sz="2800" dirty="0" smtClean="0"/>
              <a:t>году в законе о бюджете Албании было закреплено простое бюджетное правило в отношении долга</a:t>
            </a:r>
            <a:r>
              <a:rPr lang="en-US" sz="2800" dirty="0" smtClean="0"/>
              <a:t>: </a:t>
            </a:r>
            <a:r>
              <a:rPr lang="ru-RU" sz="2800" dirty="0" smtClean="0">
                <a:solidFill>
                  <a:schemeClr val="hlink"/>
                </a:solidFill>
              </a:rPr>
              <a:t>размер государственного долга не должен превышать </a:t>
            </a:r>
            <a:r>
              <a:rPr lang="en-US" sz="2800" dirty="0" smtClean="0">
                <a:solidFill>
                  <a:schemeClr val="hlink"/>
                </a:solidFill>
              </a:rPr>
              <a:t>60% </a:t>
            </a:r>
            <a:r>
              <a:rPr lang="ru-RU" sz="2800" dirty="0" smtClean="0">
                <a:solidFill>
                  <a:schemeClr val="hlink"/>
                </a:solidFill>
              </a:rPr>
              <a:t>ВВП </a:t>
            </a:r>
            <a:endParaRPr lang="en-US" sz="2800" dirty="0" smtClean="0">
              <a:solidFill>
                <a:schemeClr val="hlink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800" dirty="0" smtClean="0"/>
              <a:t>Однако в конце 2012 г. оно было отменено. </a:t>
            </a:r>
            <a:r>
              <a:rPr lang="en-US" sz="2800" dirty="0" smtClean="0">
                <a:solidFill>
                  <a:schemeClr val="hlink"/>
                </a:solidFill>
              </a:rPr>
              <a:t> </a:t>
            </a:r>
            <a:r>
              <a:rPr lang="ru-RU" sz="2800" dirty="0" smtClean="0">
                <a:solidFill>
                  <a:schemeClr val="hlink"/>
                </a:solidFill>
              </a:rPr>
              <a:t>Почему</a:t>
            </a:r>
            <a:r>
              <a:rPr lang="en-US" sz="2800" dirty="0" smtClean="0">
                <a:solidFill>
                  <a:schemeClr val="hlink"/>
                </a:solidFill>
              </a:rPr>
              <a:t>?</a:t>
            </a:r>
          </a:p>
          <a:p>
            <a:pPr>
              <a:spcAft>
                <a:spcPts val="600"/>
              </a:spcAft>
            </a:pPr>
            <a:r>
              <a:rPr lang="ru-RU" sz="2800" dirty="0" smtClean="0"/>
              <a:t>Во-первых, правило было очень простым и становилось обязательным только при наступлении «неблагоприятных» экономических периодов</a:t>
            </a:r>
            <a:r>
              <a:rPr lang="en-US" sz="2800" dirty="0" smtClean="0"/>
              <a:t>, </a:t>
            </a:r>
            <a:r>
              <a:rPr lang="ru-RU" sz="2800" dirty="0" smtClean="0"/>
              <a:t>когда, как правило, требуется больше бюджетного пространства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chemeClr val="hlink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2800" dirty="0"/>
              <a:t>В</a:t>
            </a:r>
            <a:r>
              <a:rPr lang="ru-RU" sz="2800" dirty="0" smtClean="0"/>
              <a:t>о-вторых, правительство могло изменить закон, поскольку он принимался простым большинством голосов</a:t>
            </a:r>
            <a:r>
              <a:rPr lang="en-US" sz="2800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ru-RU" sz="2800" dirty="0" smtClean="0"/>
              <a:t>После непростой дискуссии, во время которой, с одной стороны, высказывались аргументы (в основном Минфином) о необходимости следовать правилам, а с другой </a:t>
            </a:r>
            <a:r>
              <a:rPr lang="ru-RU" sz="2800" dirty="0"/>
              <a:t>стороны ряд </a:t>
            </a:r>
            <a:r>
              <a:rPr lang="ru-RU" sz="2800" dirty="0" smtClean="0"/>
              <a:t>ведомств высказывали «псевдо-кейнсианские» аргументы о </a:t>
            </a:r>
            <a:r>
              <a:rPr lang="ru-RU" sz="2800" dirty="0"/>
              <a:t>необходимости </a:t>
            </a:r>
            <a:r>
              <a:rPr lang="ru-RU" sz="2800" dirty="0" smtClean="0"/>
              <a:t>наращивать расходы бюджета, последние одержали верх, и парламент изъял правило из закона о бюджете </a:t>
            </a:r>
            <a:r>
              <a:rPr lang="en-US" sz="2800" dirty="0" smtClean="0"/>
              <a:t>...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>
                <a:sym typeface="Wingdings" pitchFamily="2" charset="2"/>
              </a:rPr>
              <a:t> </a:t>
            </a:r>
            <a:r>
              <a:rPr lang="ru-RU" sz="2800" dirty="0" smtClean="0">
                <a:sym typeface="Wingdings" pitchFamily="2" charset="2"/>
              </a:rPr>
              <a:t>Как только было отменено бюджетное правило, уровень долга быстро превысил </a:t>
            </a:r>
            <a:r>
              <a:rPr lang="en-US" sz="2800" dirty="0" smtClean="0"/>
              <a:t>60% </a:t>
            </a:r>
            <a:r>
              <a:rPr lang="ru-RU" sz="2800" dirty="0" smtClean="0"/>
              <a:t>и сейчас составляет примерно </a:t>
            </a:r>
            <a:r>
              <a:rPr lang="en-US" sz="2800" dirty="0" smtClean="0"/>
              <a:t>72%.</a:t>
            </a:r>
          </a:p>
        </p:txBody>
      </p:sp>
    </p:spTree>
    <p:extLst>
      <p:ext uri="{BB962C8B-B14F-4D97-AF65-F5344CB8AC3E}">
        <p14:creationId xmlns:p14="http://schemas.microsoft.com/office/powerpoint/2010/main" val="26481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7985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Бюджетные правила в Албании 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Сейчас возобновилась дискуссия о законодательном закреплении бюджетного правила, однако заинтересованные стороны не изменили свою позицию и придерживаются того же мнения, что и в прошлый раз, когда бюджетное правило было отменено</a:t>
            </a:r>
            <a:r>
              <a:rPr lang="en-US" sz="2800" dirty="0" smtClean="0"/>
              <a:t>. </a:t>
            </a:r>
            <a:r>
              <a:rPr lang="ru-RU" sz="2800" dirty="0" smtClean="0"/>
              <a:t>Минфин и другие ведомства (особенно </a:t>
            </a:r>
            <a:r>
              <a:rPr lang="ru-RU" sz="2800" dirty="0"/>
              <a:t>Э</a:t>
            </a:r>
            <a:r>
              <a:rPr lang="ru-RU" sz="2800" dirty="0" smtClean="0"/>
              <a:t>кономический совет) призывают к закреплению бюджетного правила в законе, в то время как другие правительственные ведомства считают, что оно не нужно</a:t>
            </a:r>
            <a:r>
              <a:rPr lang="en-US" sz="2800" dirty="0" smtClean="0"/>
              <a:t>.</a:t>
            </a:r>
          </a:p>
          <a:p>
            <a:r>
              <a:rPr lang="ru-RU" sz="2800" dirty="0" smtClean="0">
                <a:solidFill>
                  <a:schemeClr val="hlink"/>
                </a:solidFill>
              </a:rPr>
              <a:t>Тем не менее, мы подготовили законопроект, который обсуждается в разных ведомствах/организациях</a:t>
            </a:r>
            <a:r>
              <a:rPr lang="en-US" sz="2800" dirty="0" smtClean="0">
                <a:solidFill>
                  <a:schemeClr val="hlin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22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99392"/>
            <a:ext cx="8784976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Основные характеристики предлагаемого бюджетного правила в Албании </a:t>
            </a:r>
            <a:endParaRPr lang="en-US" sz="28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908720"/>
            <a:ext cx="8229600" cy="580526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ru-RU" sz="2600" dirty="0" smtClean="0"/>
              <a:t>Мы предлагаем закрепить правило в отдельном законе, который будет утверждаться и может быть изменен только квалифицированным большинством голосов </a:t>
            </a:r>
            <a:r>
              <a:rPr lang="en-US" sz="2600" dirty="0" smtClean="0"/>
              <a:t>(</a:t>
            </a:r>
            <a:r>
              <a:rPr lang="ru-RU" sz="2600" dirty="0" smtClean="0"/>
              <a:t>т.е. </a:t>
            </a:r>
            <a:r>
              <a:rPr lang="en-US" sz="2600" dirty="0" smtClean="0"/>
              <a:t>3/5 </a:t>
            </a:r>
            <a:r>
              <a:rPr lang="ru-RU" sz="2600" dirty="0" smtClean="0"/>
              <a:t>от общего числа членов парламента), чтобы обеспечить его долговременный характер</a:t>
            </a:r>
            <a:r>
              <a:rPr lang="en-US" sz="26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sz="2600" dirty="0" smtClean="0"/>
              <a:t>Таким образом, правило получило название «</a:t>
            </a:r>
            <a:r>
              <a:rPr lang="ru-RU" sz="2600" u="sng" dirty="0" smtClean="0"/>
              <a:t>Кодекс </a:t>
            </a:r>
            <a:r>
              <a:rPr lang="ru-RU" sz="2600" dirty="0" smtClean="0"/>
              <a:t>бюджетной ответственности в Албании»</a:t>
            </a:r>
            <a:endParaRPr lang="en-US" sz="2600" dirty="0" smtClean="0"/>
          </a:p>
          <a:p>
            <a:pPr>
              <a:spcAft>
                <a:spcPts val="600"/>
              </a:spcAft>
            </a:pPr>
            <a:r>
              <a:rPr lang="ru-RU" sz="2600" dirty="0" smtClean="0"/>
              <a:t>Основная цель - сократить долю государственного долга в ВВП примерно до </a:t>
            </a:r>
            <a:r>
              <a:rPr lang="en-US" sz="2600" dirty="0" smtClean="0"/>
              <a:t>45% </a:t>
            </a:r>
            <a:r>
              <a:rPr lang="ru-RU" sz="2600" dirty="0" smtClean="0"/>
              <a:t>к </a:t>
            </a:r>
            <a:r>
              <a:rPr lang="en-US" sz="2600" dirty="0" smtClean="0"/>
              <a:t>2030</a:t>
            </a:r>
            <a:r>
              <a:rPr lang="ru-RU" sz="2600" dirty="0" smtClean="0"/>
              <a:t> году</a:t>
            </a:r>
            <a:endParaRPr lang="en-US" sz="2600" dirty="0" smtClean="0"/>
          </a:p>
          <a:p>
            <a:pPr>
              <a:spcAft>
                <a:spcPts val="600"/>
              </a:spcAft>
            </a:pPr>
            <a:r>
              <a:rPr lang="ru-RU" sz="2600" dirty="0" smtClean="0"/>
              <a:t>Основной механизм достижения этой долгосрочной цели состоит в том, что каждое новое правительство должно утверждать в парламенте «Бюджетную стратегию» для пропорционального сокращения долга, как минимум, на </a:t>
            </a:r>
            <a:r>
              <a:rPr lang="en-US" sz="2600" dirty="0" smtClean="0"/>
              <a:t>7% </a:t>
            </a:r>
            <a:r>
              <a:rPr lang="ru-RU" sz="2600" dirty="0" smtClean="0"/>
              <a:t>ВВП в течение своего 4-летнего срока полномочий</a:t>
            </a:r>
            <a:r>
              <a:rPr lang="en-US" sz="26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sz="2600" dirty="0" smtClean="0"/>
              <a:t>«Бюджетная стратегия» должна утверждаться до того, как новое правительство утвердит первый ежегодный закон о бюджете</a:t>
            </a:r>
            <a:r>
              <a:rPr lang="en-US" sz="2600" dirty="0" smtClean="0"/>
              <a:t>. </a:t>
            </a:r>
          </a:p>
          <a:p>
            <a:endParaRPr lang="sq-AL" sz="28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784976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характеристики предлагаемого бюджетного правила в Албании </a:t>
            </a:r>
            <a:endParaRPr lang="en-US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208" y="1313384"/>
            <a:ext cx="8229600" cy="554461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/>
              <a:t>Основной ежегодный</a:t>
            </a:r>
            <a:r>
              <a:rPr lang="ru-RU" sz="2400" dirty="0"/>
              <a:t> </a:t>
            </a:r>
            <a:r>
              <a:rPr lang="ru-RU" sz="2400" dirty="0" smtClean="0"/>
              <a:t>операционный целевой ориентир, который устанавливается в Стратегии, – это </a:t>
            </a:r>
            <a:r>
              <a:rPr lang="ru-RU" sz="2400" u="sng" dirty="0" smtClean="0"/>
              <a:t>номинальное сальдо бюджета (дефицит или профицит) в леках</a:t>
            </a:r>
            <a:r>
              <a:rPr lang="en-US" sz="2400" u="sng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Такие ежегодные целевые ориентиры будут носить обязательный характер и закладываться в каждом ежегодном законе о бюджете в течение срока полномочий правительства</a:t>
            </a:r>
            <a:r>
              <a:rPr lang="en-US" sz="2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sz="2400" dirty="0" smtClean="0"/>
              <a:t>Отклонение от этих ежегодных целевых ориентиров, установленных в Стратегии, возможно только в чрезвычайных ситуациях, ясно оговоренных в законе, или в случае специального решения, принимаемого Парламентом, как минимум </a:t>
            </a:r>
            <a:r>
              <a:rPr lang="en-US" sz="2400" dirty="0" smtClean="0"/>
              <a:t>3/5 </a:t>
            </a:r>
            <a:r>
              <a:rPr lang="ru-RU" sz="2400" dirty="0" smtClean="0"/>
              <a:t>голосов его членов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5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1032</Words>
  <Application>Microsoft Office PowerPoint</Application>
  <PresentationFormat>On-screen Show (4:3)</PresentationFormat>
  <Paragraphs>78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Закрепление бюджетных правил в законодательстве  Пример Албании  </vt:lpstr>
      <vt:lpstr>Несколько слов об общих функциях бюджетных правил </vt:lpstr>
      <vt:lpstr>Принципы классификации </vt:lpstr>
      <vt:lpstr>Разработка бюджетных правил </vt:lpstr>
      <vt:lpstr>Два основных компромисса </vt:lpstr>
      <vt:lpstr>Бюджетные правила в Албании </vt:lpstr>
      <vt:lpstr>Бюджетные правила в Албании </vt:lpstr>
      <vt:lpstr>Основные характеристики предлагаемого бюджетного правила в Албании </vt:lpstr>
      <vt:lpstr>Основные характеристики предлагаемого бюджетного правила в Албании </vt:lpstr>
      <vt:lpstr>Основные характеристики предлагаемого бюджетного правила в Албании </vt:lpstr>
      <vt:lpstr>Гипотетический пример правила </vt:lpstr>
      <vt:lpstr>Основные характеристики предлагаемого бюджетного правила в Албании </vt:lpstr>
      <vt:lpstr>Спасибо!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</dc:creator>
  <cp:lastModifiedBy>Maya V. Gusarova</cp:lastModifiedBy>
  <cp:revision>59</cp:revision>
  <cp:lastPrinted>2016-02-16T09:53:23Z</cp:lastPrinted>
  <dcterms:created xsi:type="dcterms:W3CDTF">2016-02-09T14:09:26Z</dcterms:created>
  <dcterms:modified xsi:type="dcterms:W3CDTF">2016-02-17T20:41:23Z</dcterms:modified>
</cp:coreProperties>
</file>