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62" r:id="rId8"/>
    <p:sldId id="264" r:id="rId9"/>
    <p:sldId id="265" r:id="rId10"/>
    <p:sldId id="266" r:id="rId11"/>
    <p:sldId id="268" r:id="rId12"/>
    <p:sldId id="269" r:id="rId13"/>
    <p:sldId id="257" r:id="rId14"/>
  </p:sldIdLst>
  <p:sldSz cx="9144000" cy="6858000" type="screen4x3"/>
  <p:notesSz cx="6858000" cy="9144000"/>
  <p:defaultText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710"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q-A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q-AL"/>
          </a:p>
        </p:txBody>
      </p:sp>
      <p:sp>
        <p:nvSpPr>
          <p:cNvPr id="4" name="Date Placeholder 3"/>
          <p:cNvSpPr>
            <a:spLocks noGrp="1"/>
          </p:cNvSpPr>
          <p:nvPr>
            <p:ph type="dt" sz="half" idx="10"/>
          </p:nvPr>
        </p:nvSpPr>
        <p:spPr/>
        <p:txBody>
          <a:bodyPr/>
          <a:lstStyle/>
          <a:p>
            <a:fld id="{889BBF95-E3AB-4B30-A7CD-60C4B8DDBC2E}" type="datetimeFigureOut">
              <a:rPr lang="sq-AL" smtClean="0"/>
              <a:t>2016-02-12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9874200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889BBF95-E3AB-4B30-A7CD-60C4B8DDBC2E}" type="datetimeFigureOut">
              <a:rPr lang="sq-AL" smtClean="0"/>
              <a:t>2016-02-12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21925853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q-A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889BBF95-E3AB-4B30-A7CD-60C4B8DDBC2E}" type="datetimeFigureOut">
              <a:rPr lang="sq-AL" smtClean="0"/>
              <a:t>2016-02-12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4144424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10"/>
          </p:nvPr>
        </p:nvSpPr>
        <p:spPr/>
        <p:txBody>
          <a:bodyPr/>
          <a:lstStyle/>
          <a:p>
            <a:fld id="{889BBF95-E3AB-4B30-A7CD-60C4B8DDBC2E}" type="datetimeFigureOut">
              <a:rPr lang="sq-AL" smtClean="0"/>
              <a:t>2016-02-12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736481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q-A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89BBF95-E3AB-4B30-A7CD-60C4B8DDBC2E}" type="datetimeFigureOut">
              <a:rPr lang="sq-AL" smtClean="0"/>
              <a:t>2016-02-12</a:t>
            </a:fld>
            <a:endParaRPr lang="sq-AL"/>
          </a:p>
        </p:txBody>
      </p:sp>
      <p:sp>
        <p:nvSpPr>
          <p:cNvPr id="5" name="Footer Placeholder 4"/>
          <p:cNvSpPr>
            <a:spLocks noGrp="1"/>
          </p:cNvSpPr>
          <p:nvPr>
            <p:ph type="ftr" sz="quarter" idx="11"/>
          </p:nvPr>
        </p:nvSpPr>
        <p:spPr/>
        <p:txBody>
          <a:bodyPr/>
          <a:lstStyle/>
          <a:p>
            <a:endParaRPr lang="sq-AL"/>
          </a:p>
        </p:txBody>
      </p:sp>
      <p:sp>
        <p:nvSpPr>
          <p:cNvPr id="6" name="Slide Number Placeholder 5"/>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4064677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Date Placeholder 4"/>
          <p:cNvSpPr>
            <a:spLocks noGrp="1"/>
          </p:cNvSpPr>
          <p:nvPr>
            <p:ph type="dt" sz="half" idx="10"/>
          </p:nvPr>
        </p:nvSpPr>
        <p:spPr/>
        <p:txBody>
          <a:bodyPr/>
          <a:lstStyle/>
          <a:p>
            <a:fld id="{889BBF95-E3AB-4B30-A7CD-60C4B8DDBC2E}" type="datetimeFigureOut">
              <a:rPr lang="sq-AL" smtClean="0"/>
              <a:t>2016-02-12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2783740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q-A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7" name="Date Placeholder 6"/>
          <p:cNvSpPr>
            <a:spLocks noGrp="1"/>
          </p:cNvSpPr>
          <p:nvPr>
            <p:ph type="dt" sz="half" idx="10"/>
          </p:nvPr>
        </p:nvSpPr>
        <p:spPr/>
        <p:txBody>
          <a:bodyPr/>
          <a:lstStyle/>
          <a:p>
            <a:fld id="{889BBF95-E3AB-4B30-A7CD-60C4B8DDBC2E}" type="datetimeFigureOut">
              <a:rPr lang="sq-AL" smtClean="0"/>
              <a:t>2016-02-12</a:t>
            </a:fld>
            <a:endParaRPr lang="sq-AL"/>
          </a:p>
        </p:txBody>
      </p:sp>
      <p:sp>
        <p:nvSpPr>
          <p:cNvPr id="8" name="Footer Placeholder 7"/>
          <p:cNvSpPr>
            <a:spLocks noGrp="1"/>
          </p:cNvSpPr>
          <p:nvPr>
            <p:ph type="ftr" sz="quarter" idx="11"/>
          </p:nvPr>
        </p:nvSpPr>
        <p:spPr/>
        <p:txBody>
          <a:bodyPr/>
          <a:lstStyle/>
          <a:p>
            <a:endParaRPr lang="sq-AL"/>
          </a:p>
        </p:txBody>
      </p:sp>
      <p:sp>
        <p:nvSpPr>
          <p:cNvPr id="9" name="Slide Number Placeholder 8"/>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2450675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q-AL"/>
          </a:p>
        </p:txBody>
      </p:sp>
      <p:sp>
        <p:nvSpPr>
          <p:cNvPr id="3" name="Date Placeholder 2"/>
          <p:cNvSpPr>
            <a:spLocks noGrp="1"/>
          </p:cNvSpPr>
          <p:nvPr>
            <p:ph type="dt" sz="half" idx="10"/>
          </p:nvPr>
        </p:nvSpPr>
        <p:spPr/>
        <p:txBody>
          <a:bodyPr/>
          <a:lstStyle/>
          <a:p>
            <a:fld id="{889BBF95-E3AB-4B30-A7CD-60C4B8DDBC2E}" type="datetimeFigureOut">
              <a:rPr lang="sq-AL" smtClean="0"/>
              <a:t>2016-02-12</a:t>
            </a:fld>
            <a:endParaRPr lang="sq-AL"/>
          </a:p>
        </p:txBody>
      </p:sp>
      <p:sp>
        <p:nvSpPr>
          <p:cNvPr id="4" name="Footer Placeholder 3"/>
          <p:cNvSpPr>
            <a:spLocks noGrp="1"/>
          </p:cNvSpPr>
          <p:nvPr>
            <p:ph type="ftr" sz="quarter" idx="11"/>
          </p:nvPr>
        </p:nvSpPr>
        <p:spPr/>
        <p:txBody>
          <a:bodyPr/>
          <a:lstStyle/>
          <a:p>
            <a:endParaRPr lang="sq-AL"/>
          </a:p>
        </p:txBody>
      </p:sp>
      <p:sp>
        <p:nvSpPr>
          <p:cNvPr id="5" name="Slide Number Placeholder 4"/>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40302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9BBF95-E3AB-4B30-A7CD-60C4B8DDBC2E}" type="datetimeFigureOut">
              <a:rPr lang="sq-AL" smtClean="0"/>
              <a:t>2016-02-12</a:t>
            </a:fld>
            <a:endParaRPr lang="sq-AL"/>
          </a:p>
        </p:txBody>
      </p:sp>
      <p:sp>
        <p:nvSpPr>
          <p:cNvPr id="3" name="Footer Placeholder 2"/>
          <p:cNvSpPr>
            <a:spLocks noGrp="1"/>
          </p:cNvSpPr>
          <p:nvPr>
            <p:ph type="ftr" sz="quarter" idx="11"/>
          </p:nvPr>
        </p:nvSpPr>
        <p:spPr/>
        <p:txBody>
          <a:bodyPr/>
          <a:lstStyle/>
          <a:p>
            <a:endParaRPr lang="sq-AL"/>
          </a:p>
        </p:txBody>
      </p:sp>
      <p:sp>
        <p:nvSpPr>
          <p:cNvPr id="4" name="Slide Number Placeholder 3"/>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331889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q-A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BBF95-E3AB-4B30-A7CD-60C4B8DDBC2E}" type="datetimeFigureOut">
              <a:rPr lang="sq-AL" smtClean="0"/>
              <a:t>2016-02-12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39183293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q-A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q-A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89BBF95-E3AB-4B30-A7CD-60C4B8DDBC2E}" type="datetimeFigureOut">
              <a:rPr lang="sq-AL" smtClean="0"/>
              <a:t>2016-02-12</a:t>
            </a:fld>
            <a:endParaRPr lang="sq-AL"/>
          </a:p>
        </p:txBody>
      </p:sp>
      <p:sp>
        <p:nvSpPr>
          <p:cNvPr id="6" name="Footer Placeholder 5"/>
          <p:cNvSpPr>
            <a:spLocks noGrp="1"/>
          </p:cNvSpPr>
          <p:nvPr>
            <p:ph type="ftr" sz="quarter" idx="11"/>
          </p:nvPr>
        </p:nvSpPr>
        <p:spPr/>
        <p:txBody>
          <a:bodyPr/>
          <a:lstStyle/>
          <a:p>
            <a:endParaRPr lang="sq-AL"/>
          </a:p>
        </p:txBody>
      </p:sp>
      <p:sp>
        <p:nvSpPr>
          <p:cNvPr id="7" name="Slide Number Placeholder 6"/>
          <p:cNvSpPr>
            <a:spLocks noGrp="1"/>
          </p:cNvSpPr>
          <p:nvPr>
            <p:ph type="sldNum" sz="quarter" idx="12"/>
          </p:nvPr>
        </p:nvSpPr>
        <p:spPr/>
        <p:txBody>
          <a:bodyPr/>
          <a:lstStyle/>
          <a:p>
            <a:fld id="{38EAAEDB-E89E-4497-8474-DFE9F51DD279}" type="slidenum">
              <a:rPr lang="sq-AL" smtClean="0"/>
              <a:t>‹#›</a:t>
            </a:fld>
            <a:endParaRPr lang="sq-AL"/>
          </a:p>
        </p:txBody>
      </p:sp>
    </p:spTree>
    <p:extLst>
      <p:ext uri="{BB962C8B-B14F-4D97-AF65-F5344CB8AC3E}">
        <p14:creationId xmlns:p14="http://schemas.microsoft.com/office/powerpoint/2010/main" val="42215907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q-A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q-AL"/>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9BBF95-E3AB-4B30-A7CD-60C4B8DDBC2E}" type="datetimeFigureOut">
              <a:rPr lang="sq-AL" smtClean="0"/>
              <a:t>2016-02-12</a:t>
            </a:fld>
            <a:endParaRPr lang="sq-A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q-AL"/>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EAAEDB-E89E-4497-8474-DFE9F51DD279}" type="slidenum">
              <a:rPr lang="sq-AL" smtClean="0"/>
              <a:t>‹#›</a:t>
            </a:fld>
            <a:endParaRPr lang="sq-AL"/>
          </a:p>
        </p:txBody>
      </p:sp>
    </p:spTree>
    <p:extLst>
      <p:ext uri="{BB962C8B-B14F-4D97-AF65-F5344CB8AC3E}">
        <p14:creationId xmlns:p14="http://schemas.microsoft.com/office/powerpoint/2010/main" val="32711822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q-A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988840"/>
            <a:ext cx="7772400" cy="1470025"/>
          </a:xfrm>
        </p:spPr>
        <p:txBody>
          <a:bodyPr>
            <a:normAutofit fontScale="90000"/>
          </a:bodyPr>
          <a:lstStyle/>
          <a:p>
            <a:r>
              <a:rPr lang="en-US" sz="5300" b="1" dirty="0" smtClean="0">
                <a:effectLst>
                  <a:outerShdw blurRad="38100" dist="38100" dir="2700000" algn="tl">
                    <a:srgbClr val="000000">
                      <a:alpha val="43137"/>
                    </a:srgbClr>
                  </a:outerShdw>
                </a:effectLst>
              </a:rPr>
              <a:t>Embedding </a:t>
            </a:r>
            <a:r>
              <a:rPr lang="en-US" sz="5300" b="1" dirty="0">
                <a:effectLst>
                  <a:outerShdw blurRad="38100" dist="38100" dir="2700000" algn="tl">
                    <a:srgbClr val="000000">
                      <a:alpha val="43137"/>
                    </a:srgbClr>
                  </a:outerShdw>
                </a:effectLst>
              </a:rPr>
              <a:t>Fiscal Rules in </a:t>
            </a:r>
            <a:r>
              <a:rPr lang="en-US" sz="5300" b="1" dirty="0" smtClean="0">
                <a:effectLst>
                  <a:outerShdw blurRad="38100" dist="38100" dir="2700000" algn="tl">
                    <a:srgbClr val="000000">
                      <a:alpha val="43137"/>
                    </a:srgbClr>
                  </a:outerShdw>
                </a:effectLst>
              </a:rPr>
              <a:t>Legislation</a:t>
            </a:r>
            <a:r>
              <a:rPr lang="sq-AL" b="1" dirty="0" smtClean="0">
                <a:effectLst>
                  <a:outerShdw blurRad="38100" dist="38100" dir="2700000" algn="tl">
                    <a:srgbClr val="000000">
                      <a:alpha val="43137"/>
                    </a:srgbClr>
                  </a:outerShdw>
                </a:effectLst>
              </a:rPr>
              <a:t/>
            </a:r>
            <a:br>
              <a:rPr lang="sq-AL" b="1" dirty="0" smtClean="0">
                <a:effectLst>
                  <a:outerShdw blurRad="38100" dist="38100" dir="2700000" algn="tl">
                    <a:srgbClr val="000000">
                      <a:alpha val="43137"/>
                    </a:srgbClr>
                  </a:outerShdw>
                </a:effectLst>
              </a:rPr>
            </a:br>
            <a:r>
              <a:rPr lang="en-US" dirty="0"/>
              <a:t>Country Case: </a:t>
            </a:r>
            <a:r>
              <a:rPr lang="en-US" dirty="0" smtClean="0"/>
              <a:t>Albania</a:t>
            </a:r>
            <a:endParaRPr lang="sq-AL" dirty="0"/>
          </a:p>
        </p:txBody>
      </p:sp>
      <p:sp>
        <p:nvSpPr>
          <p:cNvPr id="3" name="Subtitle 2"/>
          <p:cNvSpPr>
            <a:spLocks noGrp="1"/>
          </p:cNvSpPr>
          <p:nvPr>
            <p:ph type="subTitle" idx="1"/>
          </p:nvPr>
        </p:nvSpPr>
        <p:spPr>
          <a:xfrm>
            <a:off x="1403648" y="4797152"/>
            <a:ext cx="6400800" cy="1752600"/>
          </a:xfrm>
        </p:spPr>
        <p:txBody>
          <a:bodyPr>
            <a:normAutofit/>
          </a:bodyPr>
          <a:lstStyle/>
          <a:p>
            <a:r>
              <a:rPr lang="en-US" sz="2000" dirty="0"/>
              <a:t>Gelardina </a:t>
            </a:r>
            <a:r>
              <a:rPr lang="en-US" sz="2000" dirty="0" smtClean="0"/>
              <a:t>Prodani </a:t>
            </a:r>
            <a:endParaRPr lang="sq-AL" sz="2000" dirty="0" smtClean="0"/>
          </a:p>
          <a:p>
            <a:r>
              <a:rPr lang="en-US" sz="1400" dirty="0" smtClean="0"/>
              <a:t>Secretary General</a:t>
            </a:r>
            <a:endParaRPr lang="sq-AL" sz="1400" dirty="0" smtClean="0"/>
          </a:p>
          <a:p>
            <a:r>
              <a:rPr lang="en-US" sz="1400" dirty="0" smtClean="0"/>
              <a:t>Ministry </a:t>
            </a:r>
            <a:r>
              <a:rPr lang="en-US" sz="1400" dirty="0"/>
              <a:t>of </a:t>
            </a:r>
            <a:r>
              <a:rPr lang="en-US" sz="1400" dirty="0" smtClean="0"/>
              <a:t>Finance</a:t>
            </a:r>
            <a:r>
              <a:rPr lang="sq-AL" sz="1400" dirty="0" smtClean="0"/>
              <a:t>, Albania</a:t>
            </a:r>
            <a:endParaRPr lang="sq-AL" sz="1400" dirty="0"/>
          </a:p>
        </p:txBody>
      </p:sp>
    </p:spTree>
    <p:extLst>
      <p:ext uri="{BB962C8B-B14F-4D97-AF65-F5344CB8AC3E}">
        <p14:creationId xmlns:p14="http://schemas.microsoft.com/office/powerpoint/2010/main" val="36362739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1520" y="0"/>
            <a:ext cx="8784976" cy="1143000"/>
          </a:xfrm>
        </p:spPr>
        <p:txBody>
          <a:bodyPr>
            <a:normAutofit/>
          </a:bodyPr>
          <a:lstStyle/>
          <a:p>
            <a:r>
              <a:rPr lang="sq-AL" sz="3200" dirty="0" smtClean="0"/>
              <a:t>Main features of the proposed Fiscal Rule in Albania</a:t>
            </a:r>
            <a:endParaRPr lang="en-US" sz="3200" dirty="0"/>
          </a:p>
        </p:txBody>
      </p:sp>
      <p:sp>
        <p:nvSpPr>
          <p:cNvPr id="15363" name="Rectangle 3"/>
          <p:cNvSpPr>
            <a:spLocks noGrp="1" noChangeArrowheads="1"/>
          </p:cNvSpPr>
          <p:nvPr>
            <p:ph type="body" idx="1"/>
          </p:nvPr>
        </p:nvSpPr>
        <p:spPr>
          <a:xfrm>
            <a:off x="457200" y="980728"/>
            <a:ext cx="8229600" cy="5544616"/>
          </a:xfrm>
        </p:spPr>
        <p:txBody>
          <a:bodyPr>
            <a:normAutofit fontScale="92500"/>
          </a:bodyPr>
          <a:lstStyle/>
          <a:p>
            <a:pPr>
              <a:spcAft>
                <a:spcPts val="600"/>
              </a:spcAft>
            </a:pPr>
            <a:r>
              <a:rPr lang="en-US" sz="2800" dirty="0" smtClean="0"/>
              <a:t>Given the historic bias in governments macro projections, we have provisioned in this Code that the nominal GDP projections used for the debt to GDP ratio in the Strategy and thus for the determination of annual nominal targets of overall fiscal balance will those published in the latest </a:t>
            </a:r>
            <a:r>
              <a:rPr lang="en-US" sz="2800" dirty="0" smtClean="0"/>
              <a:t>WEO</a:t>
            </a:r>
            <a:r>
              <a:rPr lang="en-US" sz="2800" dirty="0" smtClean="0"/>
              <a:t> report of the IMF.</a:t>
            </a:r>
          </a:p>
          <a:p>
            <a:pPr>
              <a:spcAft>
                <a:spcPts val="600"/>
              </a:spcAft>
            </a:pPr>
            <a:r>
              <a:rPr lang="en-US" sz="2800" dirty="0" smtClean="0"/>
              <a:t>That means that should the actual economic performance (actual nominal GDP) would come out to be lower or higher than the IMF projections used initially in the Strategy, the debt reduction during the full government mandate will be respectively less or more than the pro-rata of 7% of GDP. Inherently, this acts as the counter-cyclical component of the fiscal rule.</a:t>
            </a:r>
            <a:endParaRPr lang="en-US" sz="2800" dirty="0" smtClean="0"/>
          </a:p>
        </p:txBody>
      </p:sp>
    </p:spTree>
    <p:extLst>
      <p:ext uri="{BB962C8B-B14F-4D97-AF65-F5344CB8AC3E}">
        <p14:creationId xmlns:p14="http://schemas.microsoft.com/office/powerpoint/2010/main" val="2991429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3568" y="-243408"/>
            <a:ext cx="8784976" cy="1143000"/>
          </a:xfrm>
        </p:spPr>
        <p:txBody>
          <a:bodyPr>
            <a:normAutofit/>
          </a:bodyPr>
          <a:lstStyle/>
          <a:p>
            <a:r>
              <a:rPr lang="en-US" sz="3200" dirty="0" smtClean="0"/>
              <a:t>An hypothetic illustration of the rule </a:t>
            </a:r>
            <a:endParaRPr lang="en-US" sz="3200"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55576" y="1556792"/>
            <a:ext cx="7783513" cy="51577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8732" y="518567"/>
            <a:ext cx="4441340" cy="1038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744565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1520" y="0"/>
            <a:ext cx="8784976" cy="1143000"/>
          </a:xfrm>
        </p:spPr>
        <p:txBody>
          <a:bodyPr>
            <a:normAutofit/>
          </a:bodyPr>
          <a:lstStyle/>
          <a:p>
            <a:r>
              <a:rPr lang="sq-AL" sz="3200" dirty="0" smtClean="0"/>
              <a:t>Main features of the proposed Fiscal Rule in Albania</a:t>
            </a:r>
            <a:endParaRPr lang="en-US" sz="3200" dirty="0"/>
          </a:p>
        </p:txBody>
      </p:sp>
      <p:sp>
        <p:nvSpPr>
          <p:cNvPr id="15363" name="Rectangle 3"/>
          <p:cNvSpPr>
            <a:spLocks noGrp="1" noChangeArrowheads="1"/>
          </p:cNvSpPr>
          <p:nvPr>
            <p:ph type="body" idx="1"/>
          </p:nvPr>
        </p:nvSpPr>
        <p:spPr>
          <a:xfrm>
            <a:off x="457200" y="980728"/>
            <a:ext cx="8291264" cy="5616624"/>
          </a:xfrm>
        </p:spPr>
        <p:txBody>
          <a:bodyPr>
            <a:normAutofit fontScale="92500" lnSpcReduction="10000"/>
          </a:bodyPr>
          <a:lstStyle/>
          <a:p>
            <a:pPr marL="0" indent="0">
              <a:spcAft>
                <a:spcPts val="600"/>
              </a:spcAft>
              <a:buNone/>
            </a:pPr>
            <a:r>
              <a:rPr lang="en-US" sz="2800" dirty="0" smtClean="0"/>
              <a:t>We believe that the designed fiscal rule embodies some very important desirable features a fiscal rule should have, especially in the context of Albania, and these features are harmonized in an optimal trade-off between each other:</a:t>
            </a:r>
          </a:p>
          <a:p>
            <a:pPr>
              <a:spcAft>
                <a:spcPts val="600"/>
              </a:spcAft>
            </a:pPr>
            <a:r>
              <a:rPr lang="en-US" sz="2800" dirty="0" smtClean="0"/>
              <a:t>It is effective to ensure the long term reduction of public debt and strengthening the long term sustainability of public finance</a:t>
            </a:r>
            <a:endParaRPr lang="en-US" sz="2800" dirty="0" smtClean="0"/>
          </a:p>
          <a:p>
            <a:pPr>
              <a:spcAft>
                <a:spcPts val="600"/>
              </a:spcAft>
            </a:pPr>
            <a:r>
              <a:rPr lang="en-US" sz="2800" dirty="0" smtClean="0"/>
              <a:t>It is simple enough to be understood and interpreted </a:t>
            </a:r>
            <a:r>
              <a:rPr lang="en-US" sz="2800" u="sng" dirty="0" smtClean="0"/>
              <a:t>without ambiguity </a:t>
            </a:r>
            <a:r>
              <a:rPr lang="en-US" sz="2800" dirty="0" smtClean="0"/>
              <a:t>not only be experts, but most importantly by politics, public opinion and relevant institutions in charge of assessing the law compliance (courts, prosecutor, supreme state audit, etc.).</a:t>
            </a:r>
          </a:p>
          <a:p>
            <a:pPr>
              <a:spcAft>
                <a:spcPts val="600"/>
              </a:spcAft>
            </a:pPr>
            <a:r>
              <a:rPr lang="en-US" sz="2800" dirty="0" smtClean="0"/>
              <a:t>It leaves some reasonable room for co</a:t>
            </a:r>
            <a:r>
              <a:rPr lang="sq-AL" sz="2800" dirty="0" smtClean="0"/>
              <a:t>unt</a:t>
            </a:r>
            <a:r>
              <a:rPr lang="en-US" sz="2800" dirty="0" err="1" smtClean="0"/>
              <a:t>er</a:t>
            </a:r>
            <a:r>
              <a:rPr lang="en-US" sz="2800" dirty="0" smtClean="0"/>
              <a:t>-cyclical stabilizing fiscal policy.</a:t>
            </a:r>
          </a:p>
        </p:txBody>
      </p:sp>
    </p:spTree>
    <p:extLst>
      <p:ext uri="{BB962C8B-B14F-4D97-AF65-F5344CB8AC3E}">
        <p14:creationId xmlns:p14="http://schemas.microsoft.com/office/powerpoint/2010/main" val="8880784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3568" y="1844824"/>
            <a:ext cx="7772400" cy="1470025"/>
          </a:xfrm>
        </p:spPr>
        <p:txBody>
          <a:bodyPr/>
          <a:lstStyle/>
          <a:p>
            <a:r>
              <a:rPr lang="en-US" dirty="0" smtClean="0">
                <a:effectLst>
                  <a:outerShdw blurRad="38100" dist="38100" dir="2700000" algn="tl">
                    <a:srgbClr val="000000">
                      <a:alpha val="43137"/>
                    </a:srgbClr>
                  </a:outerShdw>
                </a:effectLst>
              </a:rPr>
              <a:t>Thank you!</a:t>
            </a:r>
            <a:endParaRPr lang="en-US" dirty="0">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49830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fontScale="90000"/>
          </a:bodyPr>
          <a:lstStyle/>
          <a:p>
            <a:r>
              <a:rPr lang="sq-AL" dirty="0" smtClean="0"/>
              <a:t>Few words on </a:t>
            </a:r>
            <a:r>
              <a:rPr lang="sq-AL" dirty="0" smtClean="0"/>
              <a:t>general </a:t>
            </a:r>
            <a:r>
              <a:rPr lang="en-US" dirty="0" smtClean="0"/>
              <a:t>functions </a:t>
            </a:r>
            <a:r>
              <a:rPr lang="en-US" dirty="0">
                <a:solidFill>
                  <a:schemeClr val="tx1"/>
                </a:solidFill>
              </a:rPr>
              <a:t>of fiscal rules</a:t>
            </a:r>
          </a:p>
        </p:txBody>
      </p:sp>
      <p:sp>
        <p:nvSpPr>
          <p:cNvPr id="11267" name="Rectangle 3"/>
          <p:cNvSpPr>
            <a:spLocks noGrp="1" noChangeArrowheads="1"/>
          </p:cNvSpPr>
          <p:nvPr>
            <p:ph type="body" idx="1"/>
          </p:nvPr>
        </p:nvSpPr>
        <p:spPr/>
        <p:txBody>
          <a:bodyPr/>
          <a:lstStyle/>
          <a:p>
            <a:pPr>
              <a:lnSpc>
                <a:spcPct val="90000"/>
              </a:lnSpc>
            </a:pPr>
            <a:r>
              <a:rPr lang="en-US" sz="2800" dirty="0"/>
              <a:t>Rules are </a:t>
            </a:r>
            <a:r>
              <a:rPr lang="en-US" sz="2800" dirty="0">
                <a:solidFill>
                  <a:schemeClr val="hlink"/>
                </a:solidFill>
              </a:rPr>
              <a:t>commitment devices:</a:t>
            </a:r>
            <a:r>
              <a:rPr lang="en-US" sz="2800" dirty="0"/>
              <a:t> they make deviations from socially desirable targets too costly for policymakers.</a:t>
            </a:r>
          </a:p>
          <a:p>
            <a:pPr>
              <a:lnSpc>
                <a:spcPct val="90000"/>
              </a:lnSpc>
              <a:buFont typeface="Wingdings" pitchFamily="2" charset="2"/>
              <a:buNone/>
            </a:pPr>
            <a:endParaRPr lang="en-US" sz="2800" dirty="0"/>
          </a:p>
          <a:p>
            <a:pPr>
              <a:lnSpc>
                <a:spcPct val="90000"/>
              </a:lnSpc>
            </a:pPr>
            <a:r>
              <a:rPr lang="en-US" sz="2800" dirty="0"/>
              <a:t>Rules are </a:t>
            </a:r>
            <a:r>
              <a:rPr lang="en-US" sz="2800" dirty="0">
                <a:solidFill>
                  <a:schemeClr val="hlink"/>
                </a:solidFill>
              </a:rPr>
              <a:t>signaling tools:</a:t>
            </a:r>
            <a:r>
              <a:rPr lang="en-US" sz="2800" dirty="0"/>
              <a:t> they can help policymakers signal their genuine commitment to sustainable and stabilizing policies. </a:t>
            </a:r>
          </a:p>
          <a:p>
            <a:pPr>
              <a:lnSpc>
                <a:spcPct val="90000"/>
              </a:lnSpc>
            </a:pPr>
            <a:endParaRPr lang="en-US" sz="2800" dirty="0"/>
          </a:p>
          <a:p>
            <a:pPr>
              <a:lnSpc>
                <a:spcPct val="90000"/>
              </a:lnSpc>
            </a:pPr>
            <a:r>
              <a:rPr lang="en-US" sz="2800" dirty="0"/>
              <a:t>Rules can also</a:t>
            </a:r>
            <a:r>
              <a:rPr lang="en-US" sz="2800" dirty="0">
                <a:solidFill>
                  <a:schemeClr val="hlink"/>
                </a:solidFill>
              </a:rPr>
              <a:t> </a:t>
            </a:r>
            <a:r>
              <a:rPr lang="en-US" sz="2800" dirty="0"/>
              <a:t>serve to </a:t>
            </a:r>
            <a:r>
              <a:rPr lang="en-US" sz="2800" dirty="0">
                <a:solidFill>
                  <a:schemeClr val="hlink"/>
                </a:solidFill>
              </a:rPr>
              <a:t>anchor expectations</a:t>
            </a:r>
            <a:r>
              <a:rPr lang="en-US" sz="2800" dirty="0"/>
              <a:t>, thus reducing uncertainties and risk </a:t>
            </a:r>
            <a:r>
              <a:rPr lang="en-US" sz="2800" dirty="0" err="1"/>
              <a:t>premia</a:t>
            </a:r>
            <a:r>
              <a:rPr lang="en-US" sz="2800" dirty="0"/>
              <a:t>.</a:t>
            </a:r>
          </a:p>
        </p:txBody>
      </p:sp>
    </p:spTree>
    <p:extLst>
      <p:ext uri="{BB962C8B-B14F-4D97-AF65-F5344CB8AC3E}">
        <p14:creationId xmlns:p14="http://schemas.microsoft.com/office/powerpoint/2010/main" val="319993551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457200" y="277813"/>
            <a:ext cx="8229600" cy="941387"/>
          </a:xfrm>
        </p:spPr>
        <p:txBody>
          <a:bodyPr/>
          <a:lstStyle/>
          <a:p>
            <a:r>
              <a:rPr lang="en-US" dirty="0">
                <a:solidFill>
                  <a:schemeClr val="tx1"/>
                </a:solidFill>
              </a:rPr>
              <a:t>Principles of a</a:t>
            </a:r>
            <a:r>
              <a:rPr lang="en-US" dirty="0"/>
              <a:t> taxonomy</a:t>
            </a:r>
          </a:p>
        </p:txBody>
      </p:sp>
      <p:sp>
        <p:nvSpPr>
          <p:cNvPr id="12291" name="Rectangle 3"/>
          <p:cNvSpPr>
            <a:spLocks noGrp="1" noChangeArrowheads="1"/>
          </p:cNvSpPr>
          <p:nvPr>
            <p:ph type="body" idx="1"/>
          </p:nvPr>
        </p:nvSpPr>
        <p:spPr>
          <a:xfrm>
            <a:off x="457200" y="1371600"/>
            <a:ext cx="8229600" cy="4876800"/>
          </a:xfrm>
        </p:spPr>
        <p:txBody>
          <a:bodyPr/>
          <a:lstStyle/>
          <a:p>
            <a:pPr>
              <a:lnSpc>
                <a:spcPct val="80000"/>
              </a:lnSpc>
            </a:pPr>
            <a:r>
              <a:rPr lang="en-US" sz="2800" dirty="0"/>
              <a:t>Many parameters enter the design of an actual fiscal policy rule: </a:t>
            </a:r>
          </a:p>
          <a:p>
            <a:pPr lvl="1">
              <a:lnSpc>
                <a:spcPct val="80000"/>
              </a:lnSpc>
            </a:pPr>
            <a:r>
              <a:rPr lang="en-US" sz="2400" dirty="0"/>
              <a:t>fiscal target(s) </a:t>
            </a:r>
          </a:p>
          <a:p>
            <a:pPr lvl="1">
              <a:lnSpc>
                <a:spcPct val="80000"/>
              </a:lnSpc>
            </a:pPr>
            <a:r>
              <a:rPr lang="en-US" sz="2400" dirty="0"/>
              <a:t>nature of costs in case of deviation</a:t>
            </a:r>
          </a:p>
          <a:p>
            <a:pPr lvl="1">
              <a:lnSpc>
                <a:spcPct val="80000"/>
              </a:lnSpc>
            </a:pPr>
            <a:r>
              <a:rPr lang="en-US" sz="2400" dirty="0"/>
              <a:t>monitoring/enforcement </a:t>
            </a:r>
          </a:p>
          <a:p>
            <a:pPr lvl="1">
              <a:lnSpc>
                <a:spcPct val="80000"/>
              </a:lnSpc>
            </a:pPr>
            <a:r>
              <a:rPr lang="en-US" sz="2400" dirty="0"/>
              <a:t>escape clauses, etc.</a:t>
            </a:r>
          </a:p>
          <a:p>
            <a:pPr>
              <a:lnSpc>
                <a:spcPct val="80000"/>
              </a:lnSpc>
              <a:buFont typeface="Wingdings" pitchFamily="2" charset="2"/>
              <a:buNone/>
            </a:pPr>
            <a:endParaRPr lang="en-US" sz="2800" dirty="0"/>
          </a:p>
          <a:p>
            <a:pPr>
              <a:lnSpc>
                <a:spcPct val="80000"/>
              </a:lnSpc>
            </a:pPr>
            <a:r>
              <a:rPr lang="en-US" sz="2800" dirty="0"/>
              <a:t>A good rule must imply good policies in most (if not all) circumstances </a:t>
            </a:r>
          </a:p>
          <a:p>
            <a:pPr>
              <a:lnSpc>
                <a:spcPct val="80000"/>
              </a:lnSpc>
              <a:buFont typeface="Wingdings" pitchFamily="2" charset="2"/>
              <a:buNone/>
            </a:pPr>
            <a:endParaRPr lang="en-US" sz="2800" dirty="0"/>
          </a:p>
          <a:p>
            <a:pPr>
              <a:lnSpc>
                <a:spcPct val="80000"/>
              </a:lnSpc>
              <a:buFont typeface="Wingdings" pitchFamily="2" charset="2"/>
              <a:buNone/>
            </a:pPr>
            <a:r>
              <a:rPr lang="en-US" sz="2800" dirty="0">
                <a:solidFill>
                  <a:srgbClr val="FF0000"/>
                </a:solidFill>
                <a:sym typeface="Wingdings" pitchFamily="2" charset="2"/>
              </a:rPr>
              <a:t>	 	the policy response induced by the rule to a 	variety of shocks is therefore key.</a:t>
            </a:r>
            <a:endParaRPr lang="en-US" sz="2800" dirty="0">
              <a:solidFill>
                <a:srgbClr val="FF0000"/>
              </a:solidFill>
            </a:endParaRPr>
          </a:p>
        </p:txBody>
      </p:sp>
    </p:spTree>
    <p:extLst>
      <p:ext uri="{BB962C8B-B14F-4D97-AF65-F5344CB8AC3E}">
        <p14:creationId xmlns:p14="http://schemas.microsoft.com/office/powerpoint/2010/main" val="3365052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788987"/>
          </a:xfrm>
        </p:spPr>
        <p:txBody>
          <a:bodyPr/>
          <a:lstStyle/>
          <a:p>
            <a:r>
              <a:rPr lang="en-US" dirty="0">
                <a:solidFill>
                  <a:schemeClr val="tx1"/>
                </a:solidFill>
              </a:rPr>
              <a:t>The</a:t>
            </a:r>
            <a:r>
              <a:rPr lang="en-US" dirty="0"/>
              <a:t> design </a:t>
            </a:r>
            <a:r>
              <a:rPr lang="en-US" dirty="0">
                <a:solidFill>
                  <a:schemeClr val="tx1"/>
                </a:solidFill>
              </a:rPr>
              <a:t>of fiscal rules</a:t>
            </a:r>
          </a:p>
        </p:txBody>
      </p:sp>
      <p:sp>
        <p:nvSpPr>
          <p:cNvPr id="14339" name="Rectangle 3"/>
          <p:cNvSpPr>
            <a:spLocks noGrp="1" noChangeArrowheads="1"/>
          </p:cNvSpPr>
          <p:nvPr>
            <p:ph type="body" idx="1"/>
          </p:nvPr>
        </p:nvSpPr>
        <p:spPr>
          <a:xfrm>
            <a:off x="457200" y="1371600"/>
            <a:ext cx="8229600" cy="5105400"/>
          </a:xfrm>
        </p:spPr>
        <p:txBody>
          <a:bodyPr/>
          <a:lstStyle/>
          <a:p>
            <a:pPr>
              <a:lnSpc>
                <a:spcPct val="80000"/>
              </a:lnSpc>
            </a:pPr>
            <a:r>
              <a:rPr lang="en-US" sz="2800" dirty="0"/>
              <a:t>There is </a:t>
            </a:r>
            <a:r>
              <a:rPr lang="en-US" sz="2800" dirty="0">
                <a:solidFill>
                  <a:schemeClr val="hlink"/>
                </a:solidFill>
              </a:rPr>
              <a:t>no one-size-fits-all fiscal policy rule. </a:t>
            </a:r>
            <a:r>
              <a:rPr lang="en-US" sz="2800" dirty="0"/>
              <a:t>Much depends on:</a:t>
            </a:r>
          </a:p>
          <a:p>
            <a:pPr lvl="1">
              <a:lnSpc>
                <a:spcPct val="80000"/>
              </a:lnSpc>
            </a:pPr>
            <a:r>
              <a:rPr lang="en-US" sz="2400" dirty="0"/>
              <a:t>Constellation of shocks prevalent in the economy</a:t>
            </a:r>
          </a:p>
          <a:p>
            <a:pPr lvl="1">
              <a:lnSpc>
                <a:spcPct val="80000"/>
              </a:lnSpc>
            </a:pPr>
            <a:r>
              <a:rPr lang="en-US" sz="2400" dirty="0"/>
              <a:t>Nature and magnitude of policy bias under discretion.</a:t>
            </a:r>
          </a:p>
          <a:p>
            <a:pPr>
              <a:lnSpc>
                <a:spcPct val="80000"/>
              </a:lnSpc>
            </a:pPr>
            <a:r>
              <a:rPr lang="en-US" sz="2800" dirty="0">
                <a:solidFill>
                  <a:schemeClr val="hlink"/>
                </a:solidFill>
              </a:rPr>
              <a:t>A good rule is (</a:t>
            </a:r>
            <a:r>
              <a:rPr lang="en-US" sz="2800" dirty="0" err="1">
                <a:solidFill>
                  <a:schemeClr val="hlink"/>
                </a:solidFill>
              </a:rPr>
              <a:t>Kopits</a:t>
            </a:r>
            <a:r>
              <a:rPr lang="en-US" sz="2800" dirty="0">
                <a:solidFill>
                  <a:schemeClr val="hlink"/>
                </a:solidFill>
              </a:rPr>
              <a:t> and </a:t>
            </a:r>
            <a:r>
              <a:rPr lang="en-US" sz="2800" dirty="0" err="1">
                <a:solidFill>
                  <a:schemeClr val="hlink"/>
                </a:solidFill>
              </a:rPr>
              <a:t>Symansky</a:t>
            </a:r>
            <a:r>
              <a:rPr lang="en-US" sz="2800" dirty="0">
                <a:solidFill>
                  <a:schemeClr val="hlink"/>
                </a:solidFill>
              </a:rPr>
              <a:t>, 1998):</a:t>
            </a:r>
          </a:p>
          <a:p>
            <a:pPr lvl="1">
              <a:lnSpc>
                <a:spcPct val="80000"/>
              </a:lnSpc>
            </a:pPr>
            <a:r>
              <a:rPr lang="en-US" sz="2400" dirty="0"/>
              <a:t>…simple</a:t>
            </a:r>
          </a:p>
          <a:p>
            <a:pPr lvl="1">
              <a:lnSpc>
                <a:spcPct val="80000"/>
              </a:lnSpc>
            </a:pPr>
            <a:r>
              <a:rPr lang="en-US" sz="2400" dirty="0"/>
              <a:t>…transparent</a:t>
            </a:r>
          </a:p>
          <a:p>
            <a:pPr lvl="1">
              <a:lnSpc>
                <a:spcPct val="80000"/>
              </a:lnSpc>
            </a:pPr>
            <a:r>
              <a:rPr lang="en-US" sz="2400" dirty="0"/>
              <a:t>…coherent with the final goal</a:t>
            </a:r>
          </a:p>
          <a:p>
            <a:pPr lvl="1">
              <a:lnSpc>
                <a:spcPct val="80000"/>
              </a:lnSpc>
            </a:pPr>
            <a:r>
              <a:rPr lang="en-US" sz="2400" dirty="0"/>
              <a:t>…but mindful of other goals of public policy:</a:t>
            </a:r>
          </a:p>
          <a:p>
            <a:pPr lvl="2">
              <a:lnSpc>
                <a:spcPct val="80000"/>
              </a:lnSpc>
            </a:pPr>
            <a:r>
              <a:rPr lang="en-US" sz="2000" dirty="0"/>
              <a:t>Not discouraging structural reforms</a:t>
            </a:r>
          </a:p>
          <a:p>
            <a:pPr lvl="2">
              <a:lnSpc>
                <a:spcPct val="80000"/>
              </a:lnSpc>
            </a:pPr>
            <a:r>
              <a:rPr lang="en-US" sz="2000" dirty="0"/>
              <a:t>Allowing for fiscal stabilization (time-frame, cyclical adjustment)</a:t>
            </a:r>
          </a:p>
          <a:p>
            <a:pPr lvl="2">
              <a:lnSpc>
                <a:spcPct val="80000"/>
              </a:lnSpc>
            </a:pPr>
            <a:r>
              <a:rPr lang="en-US" sz="2000" dirty="0"/>
              <a:t>Avoiding low-quality adjustments (undue tax hikes, cuts in quality/priority spending).</a:t>
            </a:r>
          </a:p>
          <a:p>
            <a:pPr lvl="1">
              <a:lnSpc>
                <a:spcPct val="80000"/>
              </a:lnSpc>
            </a:pPr>
            <a:endParaRPr lang="en-US" sz="2400" dirty="0">
              <a:solidFill>
                <a:schemeClr val="folHlink"/>
              </a:solidFill>
            </a:endParaRPr>
          </a:p>
        </p:txBody>
      </p:sp>
    </p:spTree>
    <p:extLst>
      <p:ext uri="{BB962C8B-B14F-4D97-AF65-F5344CB8AC3E}">
        <p14:creationId xmlns:p14="http://schemas.microsoft.com/office/powerpoint/2010/main" val="14608955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solidFill>
                  <a:schemeClr val="tx1"/>
                </a:solidFill>
              </a:rPr>
              <a:t>Two key</a:t>
            </a:r>
            <a:r>
              <a:rPr lang="en-US"/>
              <a:t> trade-offs</a:t>
            </a:r>
          </a:p>
        </p:txBody>
      </p:sp>
      <p:sp>
        <p:nvSpPr>
          <p:cNvPr id="15363" name="Rectangle 3"/>
          <p:cNvSpPr>
            <a:spLocks noGrp="1" noChangeArrowheads="1"/>
          </p:cNvSpPr>
          <p:nvPr>
            <p:ph type="body" idx="1"/>
          </p:nvPr>
        </p:nvSpPr>
        <p:spPr/>
        <p:txBody>
          <a:bodyPr/>
          <a:lstStyle/>
          <a:p>
            <a:r>
              <a:rPr lang="en-US" sz="2800" dirty="0">
                <a:solidFill>
                  <a:schemeClr val="hlink"/>
                </a:solidFill>
              </a:rPr>
              <a:t>Credibility-flexibility: </a:t>
            </a:r>
            <a:r>
              <a:rPr lang="en-US" sz="2800" dirty="0"/>
              <a:t>allowing for greater responsiveness to shocks could undermine credibility of attaining the final goal.</a:t>
            </a:r>
          </a:p>
          <a:p>
            <a:endParaRPr lang="en-US" sz="2800" dirty="0"/>
          </a:p>
          <a:p>
            <a:r>
              <a:rPr lang="en-US" sz="2800" dirty="0">
                <a:solidFill>
                  <a:schemeClr val="hlink"/>
                </a:solidFill>
              </a:rPr>
              <a:t>Flexibility-simplicity:</a:t>
            </a:r>
            <a:r>
              <a:rPr lang="en-US" sz="2800" dirty="0"/>
              <a:t> combinations of rules can relax somewhat the credibility-flexibility trade-off, at the cost of simplicity and transparency. </a:t>
            </a:r>
          </a:p>
          <a:p>
            <a:pPr>
              <a:buFont typeface="Wingdings" pitchFamily="2" charset="2"/>
              <a:buNone/>
            </a:pPr>
            <a:endParaRPr lang="en-US" sz="2800" dirty="0"/>
          </a:p>
          <a:p>
            <a:pPr>
              <a:buFont typeface="Wingdings" pitchFamily="2" charset="2"/>
              <a:buNone/>
            </a:pPr>
            <a:r>
              <a:rPr lang="en-US" sz="2800" b="1" dirty="0">
                <a:solidFill>
                  <a:srgbClr val="FF0000"/>
                </a:solidFill>
                <a:sym typeface="Wingdings" pitchFamily="2" charset="2"/>
              </a:rPr>
              <a:t> </a:t>
            </a:r>
            <a:r>
              <a:rPr lang="en-US" sz="2800" b="1" dirty="0">
                <a:solidFill>
                  <a:srgbClr val="FF0000"/>
                </a:solidFill>
              </a:rPr>
              <a:t>The devil is in the details</a:t>
            </a:r>
          </a:p>
        </p:txBody>
      </p:sp>
    </p:spTree>
    <p:extLst>
      <p:ext uri="{BB962C8B-B14F-4D97-AF65-F5344CB8AC3E}">
        <p14:creationId xmlns:p14="http://schemas.microsoft.com/office/powerpoint/2010/main" val="359474899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536" y="7985"/>
            <a:ext cx="8229600" cy="1143000"/>
          </a:xfrm>
        </p:spPr>
        <p:txBody>
          <a:bodyPr/>
          <a:lstStyle/>
          <a:p>
            <a:r>
              <a:rPr lang="sq-AL" dirty="0" smtClean="0"/>
              <a:t>Fiscal rules in Albania</a:t>
            </a:r>
            <a:endParaRPr lang="en-US" dirty="0"/>
          </a:p>
        </p:txBody>
      </p:sp>
      <p:sp>
        <p:nvSpPr>
          <p:cNvPr id="15363" name="Rectangle 3"/>
          <p:cNvSpPr>
            <a:spLocks noGrp="1" noChangeArrowheads="1"/>
          </p:cNvSpPr>
          <p:nvPr>
            <p:ph type="body" idx="1"/>
          </p:nvPr>
        </p:nvSpPr>
        <p:spPr>
          <a:xfrm>
            <a:off x="457200" y="980728"/>
            <a:ext cx="8229600" cy="5877272"/>
          </a:xfrm>
        </p:spPr>
        <p:txBody>
          <a:bodyPr>
            <a:normAutofit fontScale="92500" lnSpcReduction="20000"/>
          </a:bodyPr>
          <a:lstStyle/>
          <a:p>
            <a:pPr>
              <a:spcAft>
                <a:spcPts val="600"/>
              </a:spcAft>
            </a:pPr>
            <a:r>
              <a:rPr lang="en-US" sz="2800" dirty="0" smtClean="0"/>
              <a:t>Since 2008 Albania introduced in LOB a simple debt-fiscal rule: </a:t>
            </a:r>
            <a:r>
              <a:rPr lang="en-US" sz="2800" dirty="0" smtClean="0">
                <a:solidFill>
                  <a:schemeClr val="hlink"/>
                </a:solidFill>
              </a:rPr>
              <a:t>Public debt must not exceed 60% of GDP</a:t>
            </a:r>
          </a:p>
          <a:p>
            <a:pPr>
              <a:spcAft>
                <a:spcPts val="600"/>
              </a:spcAft>
            </a:pPr>
            <a:r>
              <a:rPr lang="en-US" sz="2800" dirty="0" smtClean="0"/>
              <a:t>However, it was abrogated in the end of 2012.</a:t>
            </a:r>
            <a:r>
              <a:rPr lang="en-US" sz="2800" dirty="0" smtClean="0">
                <a:solidFill>
                  <a:schemeClr val="hlink"/>
                </a:solidFill>
              </a:rPr>
              <a:t> Why?</a:t>
            </a:r>
          </a:p>
          <a:p>
            <a:pPr>
              <a:spcAft>
                <a:spcPts val="600"/>
              </a:spcAft>
            </a:pPr>
            <a:r>
              <a:rPr lang="en-US" sz="2800" dirty="0" smtClean="0"/>
              <a:t>First, the rule was very simple and became binding only in “bad” economic times, when typically more fiscal space is needed.</a:t>
            </a:r>
            <a:endParaRPr lang="en-US" sz="2800" dirty="0" smtClean="0">
              <a:solidFill>
                <a:schemeClr val="hlink"/>
              </a:solidFill>
            </a:endParaRPr>
          </a:p>
          <a:p>
            <a:pPr>
              <a:spcAft>
                <a:spcPts val="600"/>
              </a:spcAft>
            </a:pPr>
            <a:r>
              <a:rPr lang="en-US" sz="2800" dirty="0" smtClean="0"/>
              <a:t>Second, because it was possible for the government to change the law as it was a simple majority law. </a:t>
            </a:r>
          </a:p>
          <a:p>
            <a:pPr>
              <a:spcAft>
                <a:spcPts val="600"/>
              </a:spcAft>
            </a:pPr>
            <a:r>
              <a:rPr lang="en-US" sz="2800" dirty="0" smtClean="0"/>
              <a:t>After a taught discussion with arguments mostly from </a:t>
            </a:r>
            <a:r>
              <a:rPr lang="en-US" sz="2800" dirty="0" err="1" smtClean="0"/>
              <a:t>MoF</a:t>
            </a:r>
            <a:r>
              <a:rPr lang="en-US" sz="2800" dirty="0" smtClean="0"/>
              <a:t> to abide by the rule and other “pseudo-Keynesian” arguments mostly from other parts of the incumbent to pursue an expansionary fiscal policy, the latter won and the Parliament removed the rule from LOB... </a:t>
            </a:r>
          </a:p>
          <a:p>
            <a:pPr marL="0" indent="0">
              <a:spcAft>
                <a:spcPts val="600"/>
              </a:spcAft>
              <a:buNone/>
            </a:pPr>
            <a:r>
              <a:rPr lang="en-US" sz="2800" dirty="0" smtClean="0">
                <a:sym typeface="Wingdings" pitchFamily="2" charset="2"/>
              </a:rPr>
              <a:t> </a:t>
            </a:r>
            <a:r>
              <a:rPr lang="en-US" sz="2800" dirty="0" smtClean="0"/>
              <a:t>Once the fiscal rule abrogated the debt quickly climbed to above 60% and now is roughly 72%.</a:t>
            </a:r>
            <a:endParaRPr lang="en-US" sz="2800" dirty="0" smtClean="0"/>
          </a:p>
        </p:txBody>
      </p:sp>
    </p:spTree>
    <p:extLst>
      <p:ext uri="{BB962C8B-B14F-4D97-AF65-F5344CB8AC3E}">
        <p14:creationId xmlns:p14="http://schemas.microsoft.com/office/powerpoint/2010/main" val="26481370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395536" y="7985"/>
            <a:ext cx="8229600" cy="1143000"/>
          </a:xfrm>
        </p:spPr>
        <p:txBody>
          <a:bodyPr/>
          <a:lstStyle/>
          <a:p>
            <a:r>
              <a:rPr lang="sq-AL" dirty="0" smtClean="0"/>
              <a:t>Fiscal rules in Albania</a:t>
            </a:r>
            <a:endParaRPr lang="en-US" dirty="0"/>
          </a:p>
        </p:txBody>
      </p:sp>
      <p:sp>
        <p:nvSpPr>
          <p:cNvPr id="15363" name="Rectangle 3"/>
          <p:cNvSpPr>
            <a:spLocks noGrp="1" noChangeArrowheads="1"/>
          </p:cNvSpPr>
          <p:nvPr>
            <p:ph type="body" idx="1"/>
          </p:nvPr>
        </p:nvSpPr>
        <p:spPr>
          <a:xfrm>
            <a:off x="457200" y="1268760"/>
            <a:ext cx="8229600" cy="4857403"/>
          </a:xfrm>
        </p:spPr>
        <p:txBody>
          <a:bodyPr>
            <a:normAutofit lnSpcReduction="10000"/>
          </a:bodyPr>
          <a:lstStyle/>
          <a:p>
            <a:r>
              <a:rPr lang="en-US" sz="2800" dirty="0" smtClean="0"/>
              <a:t>Now the discussion on introducing by law a fiscal rule has emerged again, however the positioning of stakeholders seems the same as in the time when the previous fiscal rule was abrogated. </a:t>
            </a:r>
            <a:r>
              <a:rPr lang="en-US" sz="2800" dirty="0" err="1" smtClean="0"/>
              <a:t>MoF</a:t>
            </a:r>
            <a:r>
              <a:rPr lang="en-US" sz="2800" dirty="0" smtClean="0"/>
              <a:t> and other institutions (particularly EC) which appeal to enforce by law an appropriate fiscal rule and other parts of the government which think we don’t need one.</a:t>
            </a:r>
          </a:p>
          <a:p>
            <a:r>
              <a:rPr lang="en-US" sz="2800" dirty="0" smtClean="0">
                <a:solidFill>
                  <a:schemeClr val="hlink"/>
                </a:solidFill>
              </a:rPr>
              <a:t>Nevertheless, we have prepared a draft-law which is being discussed among different</a:t>
            </a:r>
            <a:r>
              <a:rPr lang="sq-AL" sz="2800" dirty="0" smtClean="0">
                <a:solidFill>
                  <a:schemeClr val="hlink"/>
                </a:solidFill>
              </a:rPr>
              <a:t> </a:t>
            </a:r>
            <a:r>
              <a:rPr lang="sq-AL" sz="2800" dirty="0" smtClean="0">
                <a:solidFill>
                  <a:schemeClr val="hlink"/>
                </a:solidFill>
              </a:rPr>
              <a:t>i</a:t>
            </a:r>
            <a:r>
              <a:rPr lang="en-US" sz="2800" dirty="0" err="1" smtClean="0">
                <a:solidFill>
                  <a:schemeClr val="hlink"/>
                </a:solidFill>
              </a:rPr>
              <a:t>nstitutions</a:t>
            </a:r>
            <a:r>
              <a:rPr lang="en-US" sz="2800" dirty="0" smtClean="0">
                <a:solidFill>
                  <a:schemeClr val="hlink"/>
                </a:solidFill>
              </a:rPr>
              <a:t>/</a:t>
            </a:r>
            <a:r>
              <a:rPr lang="en-US" sz="2800" dirty="0" err="1" smtClean="0">
                <a:solidFill>
                  <a:schemeClr val="hlink"/>
                </a:solidFill>
              </a:rPr>
              <a:t>organisation</a:t>
            </a:r>
            <a:r>
              <a:rPr lang="sq-AL" sz="2800" dirty="0" smtClean="0">
                <a:solidFill>
                  <a:schemeClr val="hlink"/>
                </a:solidFill>
              </a:rPr>
              <a:t>s</a:t>
            </a:r>
            <a:r>
              <a:rPr lang="en-US" sz="2800" dirty="0" smtClean="0">
                <a:solidFill>
                  <a:schemeClr val="hlink"/>
                </a:solidFill>
              </a:rPr>
              <a:t>.</a:t>
            </a:r>
            <a:endParaRPr lang="en-US" sz="2800" dirty="0" smtClean="0">
              <a:solidFill>
                <a:schemeClr val="hlink"/>
              </a:solidFill>
            </a:endParaRPr>
          </a:p>
        </p:txBody>
      </p:sp>
    </p:spTree>
    <p:extLst>
      <p:ext uri="{BB962C8B-B14F-4D97-AF65-F5344CB8AC3E}">
        <p14:creationId xmlns:p14="http://schemas.microsoft.com/office/powerpoint/2010/main" val="109220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1520" y="0"/>
            <a:ext cx="8784976" cy="1143000"/>
          </a:xfrm>
        </p:spPr>
        <p:txBody>
          <a:bodyPr>
            <a:normAutofit/>
          </a:bodyPr>
          <a:lstStyle/>
          <a:p>
            <a:r>
              <a:rPr lang="sq-AL" sz="3200" dirty="0" smtClean="0"/>
              <a:t>Main features of the proposed Fiscal Rule in Albania</a:t>
            </a:r>
            <a:endParaRPr lang="en-US" sz="3200" dirty="0"/>
          </a:p>
        </p:txBody>
      </p:sp>
      <p:sp>
        <p:nvSpPr>
          <p:cNvPr id="15363" name="Rectangle 3"/>
          <p:cNvSpPr>
            <a:spLocks noGrp="1" noChangeArrowheads="1"/>
          </p:cNvSpPr>
          <p:nvPr>
            <p:ph type="body" idx="1"/>
          </p:nvPr>
        </p:nvSpPr>
        <p:spPr>
          <a:xfrm>
            <a:off x="467544" y="908720"/>
            <a:ext cx="8229600" cy="5805264"/>
          </a:xfrm>
        </p:spPr>
        <p:txBody>
          <a:bodyPr>
            <a:normAutofit fontScale="92500" lnSpcReduction="20000"/>
          </a:bodyPr>
          <a:lstStyle/>
          <a:p>
            <a:pPr>
              <a:spcAft>
                <a:spcPts val="600"/>
              </a:spcAft>
            </a:pPr>
            <a:r>
              <a:rPr lang="en-US" sz="2800" dirty="0" smtClean="0"/>
              <a:t>We propose that the rule will be a stand-alone law approved and therefore could only be changed with a qualified majority (i.e. 3/5 of the Parliament members in order to be long-lasting).</a:t>
            </a:r>
          </a:p>
          <a:p>
            <a:pPr>
              <a:spcAft>
                <a:spcPts val="600"/>
              </a:spcAft>
            </a:pPr>
            <a:r>
              <a:rPr lang="en-US" sz="2800" dirty="0" smtClean="0"/>
              <a:t>Thus, is has been called “</a:t>
            </a:r>
            <a:r>
              <a:rPr lang="en-US" sz="2800" u="sng" dirty="0" smtClean="0"/>
              <a:t>The Code </a:t>
            </a:r>
            <a:r>
              <a:rPr lang="en-US" sz="2800" dirty="0" smtClean="0"/>
              <a:t>of Fiscal Responsibility in Albania”</a:t>
            </a:r>
          </a:p>
          <a:p>
            <a:pPr>
              <a:spcAft>
                <a:spcPts val="600"/>
              </a:spcAft>
            </a:pPr>
            <a:r>
              <a:rPr lang="en-US" sz="2800" dirty="0" smtClean="0"/>
              <a:t>The main aim is to reduce the public debt to GDP ratio to about 45% of GDP by 2030</a:t>
            </a:r>
          </a:p>
          <a:p>
            <a:pPr>
              <a:spcAft>
                <a:spcPts val="600"/>
              </a:spcAft>
            </a:pPr>
            <a:r>
              <a:rPr lang="en-US" sz="2800" dirty="0" smtClean="0"/>
              <a:t>The main mechanism to achieve this long-term aim is that each new government must approve in the Parliament a “Fiscal Strategy” to reduce the debt by a pro-rata of at least 7% of GDP during its four year mandate.</a:t>
            </a:r>
          </a:p>
          <a:p>
            <a:pPr>
              <a:spcAft>
                <a:spcPts val="600"/>
              </a:spcAft>
            </a:pPr>
            <a:r>
              <a:rPr lang="en-US" sz="2800" dirty="0" smtClean="0"/>
              <a:t>The “Fiscal Strategy” must be approved before the new government approves its first annual budget law. </a:t>
            </a:r>
          </a:p>
          <a:p>
            <a:endParaRPr lang="sq-AL" sz="2800" dirty="0" smtClean="0">
              <a:solidFill>
                <a:schemeClr val="hlink"/>
              </a:solidFill>
            </a:endParaRPr>
          </a:p>
        </p:txBody>
      </p:sp>
    </p:spTree>
    <p:extLst>
      <p:ext uri="{BB962C8B-B14F-4D97-AF65-F5344CB8AC3E}">
        <p14:creationId xmlns:p14="http://schemas.microsoft.com/office/powerpoint/2010/main" val="2711441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251520" y="0"/>
            <a:ext cx="8784976" cy="1143000"/>
          </a:xfrm>
        </p:spPr>
        <p:txBody>
          <a:bodyPr>
            <a:normAutofit/>
          </a:bodyPr>
          <a:lstStyle/>
          <a:p>
            <a:r>
              <a:rPr lang="sq-AL" sz="3200" dirty="0" smtClean="0"/>
              <a:t>Main features of the proposed Fiscal Rule in Albania</a:t>
            </a:r>
            <a:endParaRPr lang="en-US" sz="3200" dirty="0"/>
          </a:p>
        </p:txBody>
      </p:sp>
      <p:sp>
        <p:nvSpPr>
          <p:cNvPr id="15363" name="Rectangle 3"/>
          <p:cNvSpPr>
            <a:spLocks noGrp="1" noChangeArrowheads="1"/>
          </p:cNvSpPr>
          <p:nvPr>
            <p:ph type="body" idx="1"/>
          </p:nvPr>
        </p:nvSpPr>
        <p:spPr>
          <a:xfrm>
            <a:off x="457200" y="980728"/>
            <a:ext cx="8229600" cy="5544616"/>
          </a:xfrm>
        </p:spPr>
        <p:txBody>
          <a:bodyPr>
            <a:normAutofit/>
          </a:bodyPr>
          <a:lstStyle/>
          <a:p>
            <a:pPr>
              <a:spcAft>
                <a:spcPts val="600"/>
              </a:spcAft>
            </a:pPr>
            <a:r>
              <a:rPr lang="en-US" sz="2800" dirty="0" smtClean="0"/>
              <a:t>The main annual operational target which will be determined in the Strategy will be the </a:t>
            </a:r>
            <a:r>
              <a:rPr lang="en-US" sz="2800" u="sng" dirty="0" smtClean="0"/>
              <a:t>nominal overall fiscal balance flour (deficit or surplus) in </a:t>
            </a:r>
            <a:r>
              <a:rPr lang="en-US" sz="2800" u="sng" dirty="0" smtClean="0"/>
              <a:t>Lek</a:t>
            </a:r>
            <a:r>
              <a:rPr lang="en-US" sz="2800" u="sng" dirty="0" smtClean="0"/>
              <a:t>.</a:t>
            </a:r>
          </a:p>
          <a:p>
            <a:pPr>
              <a:spcAft>
                <a:spcPts val="600"/>
              </a:spcAft>
            </a:pPr>
            <a:r>
              <a:rPr lang="en-US" sz="2800" dirty="0" smtClean="0"/>
              <a:t>This annual targets will become legally obligatory to be respected in each annual budget law during the government mandate.</a:t>
            </a:r>
          </a:p>
          <a:p>
            <a:pPr>
              <a:spcAft>
                <a:spcPts val="600"/>
              </a:spcAft>
            </a:pPr>
            <a:r>
              <a:rPr lang="en-US" sz="2800" dirty="0" smtClean="0"/>
              <a:t>The deviation from these annual targets once set in the Strategy could only take place in extraordinary circumstances clearly specified in the law or only by an ad-hoc approval of the Parliament by at least 3/5 of its members. </a:t>
            </a:r>
            <a:endParaRPr lang="en-US" sz="2800" dirty="0" smtClean="0"/>
          </a:p>
        </p:txBody>
      </p:sp>
    </p:spTree>
    <p:extLst>
      <p:ext uri="{BB962C8B-B14F-4D97-AF65-F5344CB8AC3E}">
        <p14:creationId xmlns:p14="http://schemas.microsoft.com/office/powerpoint/2010/main" val="3065672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999</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Embedding Fiscal Rules in Legislation Country Case: Albania</vt:lpstr>
      <vt:lpstr>Few words on general functions of fiscal rules</vt:lpstr>
      <vt:lpstr>Principles of a taxonomy</vt:lpstr>
      <vt:lpstr>The design of fiscal rules</vt:lpstr>
      <vt:lpstr>Two key trade-offs</vt:lpstr>
      <vt:lpstr>Fiscal rules in Albania</vt:lpstr>
      <vt:lpstr>Fiscal rules in Albania</vt:lpstr>
      <vt:lpstr>Main features of the proposed Fiscal Rule in Albania</vt:lpstr>
      <vt:lpstr>Main features of the proposed Fiscal Rule in Albania</vt:lpstr>
      <vt:lpstr>Main features of the proposed Fiscal Rule in Albania</vt:lpstr>
      <vt:lpstr>An hypothetic illustration of the rule </vt:lpstr>
      <vt:lpstr>Main features of the proposed Fiscal Rule in Albania</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dc:creator>
  <cp:lastModifiedBy>el</cp:lastModifiedBy>
  <cp:revision>40</cp:revision>
  <dcterms:created xsi:type="dcterms:W3CDTF">2016-02-09T14:09:26Z</dcterms:created>
  <dcterms:modified xsi:type="dcterms:W3CDTF">2016-02-12T14:00:09Z</dcterms:modified>
</cp:coreProperties>
</file>