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3" r:id="rId3"/>
  </p:sldMasterIdLst>
  <p:notesMasterIdLst>
    <p:notesMasterId r:id="rId20"/>
  </p:notesMasterIdLst>
  <p:sldIdLst>
    <p:sldId id="268" r:id="rId4"/>
    <p:sldId id="270" r:id="rId5"/>
    <p:sldId id="277" r:id="rId6"/>
    <p:sldId id="276" r:id="rId7"/>
    <p:sldId id="285" r:id="rId8"/>
    <p:sldId id="272" r:id="rId9"/>
    <p:sldId id="279" r:id="rId10"/>
    <p:sldId id="273" r:id="rId11"/>
    <p:sldId id="280" r:id="rId12"/>
    <p:sldId id="286" r:id="rId13"/>
    <p:sldId id="287" r:id="rId14"/>
    <p:sldId id="288" r:id="rId15"/>
    <p:sldId id="282" r:id="rId16"/>
    <p:sldId id="274" r:id="rId17"/>
    <p:sldId id="283" r:id="rId18"/>
    <p:sldId id="284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54F192-0F15-4057-BEC7-2DB98C241801}">
          <p14:sldIdLst>
            <p14:sldId id="268"/>
            <p14:sldId id="270"/>
            <p14:sldId id="277"/>
            <p14:sldId id="276"/>
            <p14:sldId id="285"/>
            <p14:sldId id="272"/>
            <p14:sldId id="279"/>
            <p14:sldId id="273"/>
            <p14:sldId id="280"/>
            <p14:sldId id="286"/>
            <p14:sldId id="287"/>
            <p14:sldId id="288"/>
            <p14:sldId id="282"/>
            <p14:sldId id="274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66FF"/>
    <a:srgbClr val="3399FF"/>
    <a:srgbClr val="FF9966"/>
    <a:srgbClr val="000099"/>
    <a:srgbClr val="6600FF"/>
    <a:srgbClr val="CC3300"/>
    <a:srgbClr val="4AA657"/>
    <a:srgbClr val="92CA9A"/>
    <a:srgbClr val="A99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4660"/>
  </p:normalViewPr>
  <p:slideViewPr>
    <p:cSldViewPr>
      <p:cViewPr>
        <p:scale>
          <a:sx n="94" d="100"/>
          <a:sy n="94" d="100"/>
        </p:scale>
        <p:origin x="-142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%20&#1043;&#1086;&#1088;&#1083;&#1072;&#1090;&#1086;&#1074;%20%20%20%20%20%20%20%20%20%20%20%20%20(2-&#1077;%20&#1087;&#1088;&#1080;&#1096;&#1077;&#1089;&#1090;&#1074;&#1080;&#1077;)\&#1045;&#1057;\&#1075;&#1088;&#1072;&#1092;&#1080;&#1082;&#1080;%20&#1076;&#1083;&#1103;%20&#1087;&#1088;&#1077;&#1079;&#1077;&#1085;&#1090;&#1072;&#1094;&#1080;&#1080;\&#1041;&#1102;&#1076;&#1078;&#1077;&#109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%20&#1043;&#1086;&#1088;&#1083;&#1072;&#1090;&#1086;&#1074;%20%20%20%20%20%20%20%20%20%20%20%20%20(2-&#1077;%20&#1087;&#1088;&#1080;&#1096;&#1077;&#1089;&#1090;&#1074;&#1080;&#1077;)\&#1045;&#1057;\&#1075;&#1088;&#1072;&#1092;&#1080;&#1082;&#1080;%20&#1076;&#1083;&#1103;%20&#1087;&#1088;&#1077;&#1079;&#1077;&#1085;&#1090;&#1072;&#1094;&#1080;&#1080;\&#1041;&#1102;&#1076;&#1078;&#1077;&#109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%20&#1043;&#1086;&#1088;&#1083;&#1072;&#1090;&#1086;&#1074;%20%20%20%20%20%20%20%20%20%20%20%20%20(2-&#1077;%20&#1087;&#1088;&#1080;&#1096;&#1077;&#1089;&#1090;&#1074;&#1080;&#1077;)\&#1045;&#1057;\&#1075;&#1088;&#1072;&#1092;&#1080;&#1082;&#1080;%20&#1076;&#1083;&#1103;%20&#1087;&#1088;&#1077;&#1079;&#1077;&#1085;&#1090;&#1072;&#1094;&#1080;&#1080;\&#1041;&#1102;&#1076;&#1078;&#1077;&#109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2466905323091"/>
          <c:y val="6.6249321224644067E-2"/>
          <c:w val="0.84530039699367421"/>
          <c:h val="0.63543065571709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8313E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4AA657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Германия</c:v>
                </c:pt>
                <c:pt idx="1">
                  <c:v>Греция</c:v>
                </c:pt>
                <c:pt idx="2">
                  <c:v>Литва</c:v>
                </c:pt>
                <c:pt idx="3">
                  <c:v>Латвия</c:v>
                </c:pt>
                <c:pt idx="4">
                  <c:v>Польша</c:v>
                </c:pt>
                <c:pt idx="5">
                  <c:v>Казахстан</c:v>
                </c:pt>
                <c:pt idx="6">
                  <c:v>Россия</c:v>
                </c:pt>
                <c:pt idx="7">
                  <c:v>Беларусь</c:v>
                </c:pt>
                <c:pt idx="8">
                  <c:v>Болгария</c:v>
                </c:pt>
                <c:pt idx="9">
                  <c:v>Армения</c:v>
                </c:pt>
                <c:pt idx="10">
                  <c:v>Украина</c:v>
                </c:pt>
                <c:pt idx="11">
                  <c:v>Киргизия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41.267000000000003</c:v>
                </c:pt>
                <c:pt idx="1">
                  <c:v>17.654</c:v>
                </c:pt>
                <c:pt idx="2">
                  <c:v>14.318</c:v>
                </c:pt>
                <c:pt idx="3">
                  <c:v>13.728999999999999</c:v>
                </c:pt>
                <c:pt idx="4">
                  <c:v>12.662000000000001</c:v>
                </c:pt>
                <c:pt idx="5">
                  <c:v>11.028</c:v>
                </c:pt>
                <c:pt idx="6">
                  <c:v>8.4469999999999992</c:v>
                </c:pt>
                <c:pt idx="7">
                  <c:v>6.5830000000000002</c:v>
                </c:pt>
                <c:pt idx="8">
                  <c:v>6.5819999999999999</c:v>
                </c:pt>
                <c:pt idx="9">
                  <c:v>3.5470000000000002</c:v>
                </c:pt>
                <c:pt idx="10">
                  <c:v>2.109</c:v>
                </c:pt>
                <c:pt idx="11">
                  <c:v>1.198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58944"/>
        <c:axId val="5060480"/>
      </c:barChart>
      <c:catAx>
        <c:axId val="5058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060480"/>
        <c:crosses val="autoZero"/>
        <c:auto val="1"/>
        <c:lblAlgn val="ctr"/>
        <c:lblOffset val="100"/>
        <c:noMultiLvlLbl val="0"/>
      </c:catAx>
      <c:valAx>
        <c:axId val="506048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5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17540325833607"/>
          <c:y val="6.5753970271366383E-2"/>
          <c:w val="0.33893446013208411"/>
          <c:h val="0.800860889611414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33519682985.400002</c:v>
                </c:pt>
                <c:pt idx="1">
                  <c:v>35844681442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трансферты и субсидии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_-* #,##0.0_р_._-;\-* #,##0.0_р_._-;_-* "-"??_р_._-;_-@_-</c:formatCode>
                <c:ptCount val="2"/>
                <c:pt idx="0">
                  <c:v>45871779253.800003</c:v>
                </c:pt>
                <c:pt idx="1">
                  <c:v>47535783704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rgbClr val="CCEC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_-* #,##0.0_р_._-;\-* #,##0.0_р_._-;_-* "-"??_р_._-;_-@_-</c:formatCode>
                <c:ptCount val="2"/>
                <c:pt idx="0">
                  <c:v>16137913199.200001</c:v>
                </c:pt>
                <c:pt idx="1">
                  <c:v>21695329185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товары и услуги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Лист1!$E$2:$E$3</c:f>
              <c:numCache>
                <c:formatCode>_-* #,##0.0_р_._-;\-* #,##0.0_р_._-;_-* "-"??_р_._-;_-@_-</c:formatCode>
                <c:ptCount val="2"/>
                <c:pt idx="0">
                  <c:v>29225307667.900002</c:v>
                </c:pt>
                <c:pt idx="1">
                  <c:v>34294957544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зарплата и пенсии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Лист1!$F$2:$F$3</c:f>
              <c:numCache>
                <c:formatCode>_-* #,##0.0_р_._-;\-* #,##0.0_р_._-;_-* "-"??_р_._-;_-@_-</c:formatCode>
                <c:ptCount val="2"/>
                <c:pt idx="0">
                  <c:v>103393752526.39999</c:v>
                </c:pt>
                <c:pt idx="1">
                  <c:v>116238789342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Лист1!$G$2:$G$3</c:f>
              <c:numCache>
                <c:formatCode>_-* #,##0.0_р_._-;\-* #,##0.0_р_._-;_-* "-"?_р_._-;_-@_-</c:formatCode>
                <c:ptCount val="2"/>
                <c:pt idx="0">
                  <c:v>24574448749.699982</c:v>
                </c:pt>
                <c:pt idx="1">
                  <c:v>16662536805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218432"/>
        <c:axId val="109224320"/>
      </c:barChart>
      <c:catAx>
        <c:axId val="10921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9224320"/>
        <c:crosses val="autoZero"/>
        <c:auto val="1"/>
        <c:lblAlgn val="ctr"/>
        <c:lblOffset val="100"/>
        <c:noMultiLvlLbl val="0"/>
      </c:catAx>
      <c:valAx>
        <c:axId val="109224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921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988789209530941"/>
          <c:y val="9.4754429346236874E-2"/>
          <c:w val="0.33976782953369983"/>
          <c:h val="0.7910727712029711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246883202099741E-2"/>
          <c:y val="3.8453248031496065E-2"/>
          <c:w val="0.9025031167979003"/>
          <c:h val="0.78377311939705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</c:v>
                </c:pt>
              </c:strCache>
            </c:strRef>
          </c:tx>
          <c:spPr>
            <a:solidFill>
              <a:srgbClr val="C8313E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419</c:v>
                </c:pt>
                <c:pt idx="1">
                  <c:v>345.4</c:v>
                </c:pt>
                <c:pt idx="2">
                  <c:v>448.7</c:v>
                </c:pt>
                <c:pt idx="3">
                  <c:v>576.20000000000005</c:v>
                </c:pt>
                <c:pt idx="4">
                  <c:v>598.20000000000005</c:v>
                </c:pt>
                <c:pt idx="5">
                  <c:v>417.2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пенсии</c:v>
                </c:pt>
              </c:strCache>
            </c:strRef>
          </c:tx>
          <c:spPr>
            <a:solidFill>
              <a:srgbClr val="64191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169.1</c:v>
                </c:pt>
                <c:pt idx="1">
                  <c:v>152.4</c:v>
                </c:pt>
                <c:pt idx="2">
                  <c:v>174.8</c:v>
                </c:pt>
                <c:pt idx="3">
                  <c:v>224.6</c:v>
                </c:pt>
                <c:pt idx="4">
                  <c:v>235.4</c:v>
                </c:pt>
                <c:pt idx="5">
                  <c:v>166.7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971904"/>
        <c:axId val="109235200"/>
      </c:barChart>
      <c:catAx>
        <c:axId val="10897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235200"/>
        <c:crosses val="autoZero"/>
        <c:auto val="1"/>
        <c:lblAlgn val="ctr"/>
        <c:lblOffset val="100"/>
        <c:noMultiLvlLbl val="0"/>
      </c:catAx>
      <c:valAx>
        <c:axId val="10923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97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57721839761064"/>
          <c:y val="0.92463979782729988"/>
          <c:w val="0.65684527962013273"/>
          <c:h val="4.4098920213987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236158265799206E-2"/>
          <c:y val="4.1334913404683434E-2"/>
          <c:w val="0.91496510581393098"/>
          <c:h val="0.7044115909519752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5.0999999999999996</c:v>
                </c:pt>
                <c:pt idx="1">
                  <c:v>5</c:v>
                </c:pt>
                <c:pt idx="2">
                  <c:v>4.9000000000000004</c:v>
                </c:pt>
                <c:pt idx="3">
                  <c:v>5.0999999999999996</c:v>
                </c:pt>
                <c:pt idx="4">
                  <c:v>5.0999999999999996</c:v>
                </c:pt>
                <c:pt idx="5">
                  <c:v>4.8</c:v>
                </c:pt>
                <c:pt idx="6">
                  <c:v>4.8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4</c:v>
                </c:pt>
                <c:pt idx="1">
                  <c:v>3.8</c:v>
                </c:pt>
                <c:pt idx="2">
                  <c:v>3.9</c:v>
                </c:pt>
                <c:pt idx="3">
                  <c:v>4</c:v>
                </c:pt>
                <c:pt idx="4">
                  <c:v>4.2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наука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Лист1!$D$2:$D$8</c:f>
              <c:numCache>
                <c:formatCode>0.0</c:formatCode>
                <c:ptCount val="7"/>
                <c:pt idx="0">
                  <c:v>0.3</c:v>
                </c:pt>
                <c:pt idx="1">
                  <c:v>0.3</c:v>
                </c:pt>
                <c:pt idx="2">
                  <c:v>0.2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808000"/>
        <c:axId val="35809920"/>
      </c:lineChart>
      <c:catAx>
        <c:axId val="358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809920"/>
        <c:crosses val="autoZero"/>
        <c:auto val="1"/>
        <c:lblAlgn val="ctr"/>
        <c:lblOffset val="100"/>
        <c:noMultiLvlLbl val="0"/>
      </c:catAx>
      <c:valAx>
        <c:axId val="3580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80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70893377859889E-2"/>
          <c:y val="3.5877575170781564E-2"/>
          <c:w val="0.941486153790276"/>
          <c:h val="0.7120021818571785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Внешний долг</c:v>
                </c:pt>
              </c:strCache>
            </c:strRef>
          </c:tx>
          <c:spPr>
            <a:solidFill>
              <a:srgbClr val="4AA657"/>
            </a:solidFill>
            <a:ln w="19050">
              <a:noFill/>
            </a:ln>
            <a:effectLst/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4AA657">
                  <a:alpha val="30196"/>
                </a:srgbClr>
              </a:solidFill>
              <a:ln w="19050">
                <a:noFill/>
              </a:ln>
              <a:effectLst/>
            </c:spPr>
          </c:dPt>
          <c:dLbls>
            <c:dLbl>
              <c:idx val="4"/>
              <c:layout>
                <c:manualLayout>
                  <c:x val="6.6192849217770007E-3"/>
                  <c:y val="4.89914889825084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5"/>
                <c:pt idx="0">
                  <c:v>11.8</c:v>
                </c:pt>
                <c:pt idx="1">
                  <c:v>12</c:v>
                </c:pt>
                <c:pt idx="2">
                  <c:v>12.4</c:v>
                </c:pt>
                <c:pt idx="3">
                  <c:v>12.6</c:v>
                </c:pt>
                <c:pt idx="4">
                  <c:v>12.4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Внутренний долг</c:v>
                </c:pt>
              </c:strCache>
            </c:strRef>
          </c:tx>
          <c:spPr>
            <a:solidFill>
              <a:srgbClr val="C8313E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C8313E">
                  <a:alpha val="30196"/>
                </a:srgbClr>
              </a:solidFill>
              <a:ln>
                <a:noFill/>
              </a:ln>
              <a:effectLst/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5"/>
                <c:pt idx="0">
                  <c:v>2.1</c:v>
                </c:pt>
                <c:pt idx="1">
                  <c:v>3</c:v>
                </c:pt>
                <c:pt idx="2">
                  <c:v>3.8</c:v>
                </c:pt>
                <c:pt idx="3">
                  <c:v>4.0999999999999996</c:v>
                </c:pt>
                <c:pt idx="4">
                  <c:v>5.2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100"/>
        <c:axId val="38077952"/>
        <c:axId val="38076416"/>
      </c:barChart>
      <c:valAx>
        <c:axId val="38076416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one"/>
        <c:spPr>
          <a:ln>
            <a:noFill/>
          </a:ln>
        </c:spPr>
        <c:crossAx val="38077952"/>
        <c:crosses val="max"/>
        <c:crossBetween val="between"/>
      </c:valAx>
      <c:catAx>
        <c:axId val="3807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8076416"/>
        <c:crossesAt val="-0.05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2888034404645489"/>
          <c:y val="0.89345508425571707"/>
          <c:w val="0.58715263858203703"/>
          <c:h val="0.1048284833960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72547246830531E-2"/>
          <c:y val="0.12102857786660719"/>
          <c:w val="0.93104642954113503"/>
          <c:h val="0.763393147887782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Regulatory capital adequacy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4AA657">
                  <a:alpha val="30196"/>
                </a:srgbClr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Лист1!$B$2:$B$7</c:f>
              <c:numCache>
                <c:formatCode>0.0%</c:formatCode>
                <c:ptCount val="5"/>
                <c:pt idx="0">
                  <c:v>0.249</c:v>
                </c:pt>
                <c:pt idx="1">
                  <c:v>0.23699999999999999</c:v>
                </c:pt>
                <c:pt idx="2">
                  <c:v>0.224</c:v>
                </c:pt>
                <c:pt idx="3">
                  <c:v>0.223</c:v>
                </c:pt>
                <c:pt idx="4">
                  <c:v>0.32500000000000001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17844608"/>
        <c:axId val="11784307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solidFill>
                <a:schemeClr val="accent2"/>
              </a:solidFill>
              <a:prstDash val="sysDash"/>
            </a:ln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Лист1!$C$2:$C$7</c:f>
              <c:numCache>
                <c:formatCode>0%</c:formatCode>
                <c:ptCount val="5"/>
                <c:pt idx="0">
                  <c:v>0.45</c:v>
                </c:pt>
                <c:pt idx="1">
                  <c:v>0.45</c:v>
                </c:pt>
                <c:pt idx="2">
                  <c:v>0.45</c:v>
                </c:pt>
                <c:pt idx="3">
                  <c:v>0.45</c:v>
                </c:pt>
                <c:pt idx="4">
                  <c:v>0.45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>
              <a:solidFill>
                <a:srgbClr val="A99120"/>
              </a:solidFill>
              <a:prstDash val="sysDash"/>
            </a:ln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Лист1!$D$2:$D$7</c:f>
              <c:numCache>
                <c:formatCode>0%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44608"/>
        <c:axId val="117843072"/>
      </c:lineChart>
      <c:valAx>
        <c:axId val="117843072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one"/>
        <c:spPr>
          <a:ln>
            <a:noFill/>
          </a:ln>
        </c:spPr>
        <c:crossAx val="117844608"/>
        <c:crosses val="max"/>
        <c:crossBetween val="between"/>
      </c:valAx>
      <c:catAx>
        <c:axId val="11784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117843072"/>
        <c:crossesAt val="-0.05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340327512543283E-2"/>
          <c:y val="2.582633613221378E-2"/>
          <c:w val="0.71646293151669627"/>
          <c:h val="0.82534645669291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5"/>
                <c:pt idx="0">
                  <c:v>вывозные таможеные пошлины на нефтепродукты</c:v>
                </c:pt>
                <c:pt idx="1">
                  <c:v>направления использования</c:v>
                </c:pt>
                <c:pt idx="3">
                  <c:v>вывозные таможеные пошлины на нефтепродукты</c:v>
                </c:pt>
                <c:pt idx="4">
                  <c:v>направления использования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18.3</c:v>
                </c:pt>
                <c:pt idx="1">
                  <c:v>11.9</c:v>
                </c:pt>
                <c:pt idx="3">
                  <c:v>20</c:v>
                </c:pt>
                <c:pt idx="4">
                  <c:v>17.2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5"/>
                <c:pt idx="0">
                  <c:v>вывозные таможеные пошлины на нефтепродукты</c:v>
                </c:pt>
                <c:pt idx="1">
                  <c:v>направления использования</c:v>
                </c:pt>
                <c:pt idx="3">
                  <c:v>вывозные таможеные пошлины на нефтепродукты</c:v>
                </c:pt>
                <c:pt idx="4">
                  <c:v>направления использования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6.4</c:v>
                </c:pt>
                <c:pt idx="4">
                  <c:v>2.8000000000000007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887360"/>
        <c:axId val="119888896"/>
      </c:barChart>
      <c:catAx>
        <c:axId val="1198873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19888896"/>
        <c:crosses val="autoZero"/>
        <c:auto val="1"/>
        <c:lblAlgn val="ctr"/>
        <c:lblOffset val="100"/>
        <c:noMultiLvlLbl val="0"/>
      </c:catAx>
      <c:valAx>
        <c:axId val="11988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988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15117152708077E-2"/>
          <c:y val="6.6249321224644067E-2"/>
          <c:w val="0.92003313191189684"/>
          <c:h val="0.63543065571709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8313E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4AA657"/>
              </a:solidFill>
            </c:spPr>
          </c:dPt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Дания</c:v>
                </c:pt>
                <c:pt idx="1">
                  <c:v>Франция</c:v>
                </c:pt>
                <c:pt idx="2">
                  <c:v>Бельгия</c:v>
                </c:pt>
                <c:pt idx="3">
                  <c:v>Швеция</c:v>
                </c:pt>
                <c:pt idx="4">
                  <c:v>Австрия</c:v>
                </c:pt>
                <c:pt idx="5">
                  <c:v>Греция</c:v>
                </c:pt>
                <c:pt idx="6">
                  <c:v>Германия</c:v>
                </c:pt>
                <c:pt idx="7">
                  <c:v>Чехия</c:v>
                </c:pt>
                <c:pt idx="8">
                  <c:v>Беларусь</c:v>
                </c:pt>
                <c:pt idx="9">
                  <c:v>Польша</c:v>
                </c:pt>
                <c:pt idx="10">
                  <c:v>Россия</c:v>
                </c:pt>
                <c:pt idx="11">
                  <c:v>Латвия</c:v>
                </c:pt>
                <c:pt idx="12">
                  <c:v>Литва</c:v>
                </c:pt>
                <c:pt idx="13">
                  <c:v>Швейцария</c:v>
                </c:pt>
                <c:pt idx="14">
                  <c:v>Казахстан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58.4</c:v>
                </c:pt>
                <c:pt idx="1">
                  <c:v>53.6</c:v>
                </c:pt>
                <c:pt idx="2">
                  <c:v>52</c:v>
                </c:pt>
                <c:pt idx="3">
                  <c:v>50.1</c:v>
                </c:pt>
                <c:pt idx="4">
                  <c:v>50</c:v>
                </c:pt>
                <c:pt idx="5">
                  <c:v>46.4</c:v>
                </c:pt>
                <c:pt idx="6">
                  <c:v>44.6</c:v>
                </c:pt>
                <c:pt idx="7">
                  <c:v>40.6</c:v>
                </c:pt>
                <c:pt idx="8">
                  <c:v>40.299999999999997</c:v>
                </c:pt>
                <c:pt idx="9">
                  <c:v>38.799999999999997</c:v>
                </c:pt>
                <c:pt idx="10">
                  <c:v>37.5</c:v>
                </c:pt>
                <c:pt idx="11">
                  <c:v>35.6</c:v>
                </c:pt>
                <c:pt idx="12">
                  <c:v>34.1</c:v>
                </c:pt>
                <c:pt idx="13">
                  <c:v>33.5</c:v>
                </c:pt>
                <c:pt idx="14">
                  <c:v>30.9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14112"/>
        <c:axId val="5158784"/>
      </c:barChart>
      <c:catAx>
        <c:axId val="5114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158784"/>
        <c:crosses val="autoZero"/>
        <c:auto val="1"/>
        <c:lblAlgn val="ctr"/>
        <c:lblOffset val="100"/>
        <c:noMultiLvlLbl val="0"/>
      </c:catAx>
      <c:valAx>
        <c:axId val="5158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11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2466905323091"/>
          <c:y val="2.1085947456121416E-3"/>
          <c:w val="0.84530039699367421"/>
          <c:h val="0.87515443065190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8313E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4AA657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1"/>
                <c:pt idx="0">
                  <c:v>Украина</c:v>
                </c:pt>
                <c:pt idx="1">
                  <c:v>Киргизия</c:v>
                </c:pt>
                <c:pt idx="2">
                  <c:v>Греция</c:v>
                </c:pt>
                <c:pt idx="3">
                  <c:v>Россия</c:v>
                </c:pt>
                <c:pt idx="4">
                  <c:v>Беларусь</c:v>
                </c:pt>
                <c:pt idx="5">
                  <c:v>Казахстан</c:v>
                </c:pt>
                <c:pt idx="6">
                  <c:v>Армения</c:v>
                </c:pt>
                <c:pt idx="7">
                  <c:v>Польша</c:v>
                </c:pt>
                <c:pt idx="8">
                  <c:v>Латвия</c:v>
                </c:pt>
                <c:pt idx="9">
                  <c:v>Литва</c:v>
                </c:pt>
                <c:pt idx="10">
                  <c:v>Германия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83</c:v>
                </c:pt>
                <c:pt idx="1">
                  <c:v>67</c:v>
                </c:pt>
                <c:pt idx="2">
                  <c:v>60</c:v>
                </c:pt>
                <c:pt idx="3">
                  <c:v>51</c:v>
                </c:pt>
                <c:pt idx="4">
                  <c:v>44</c:v>
                </c:pt>
                <c:pt idx="5">
                  <c:v>41</c:v>
                </c:pt>
                <c:pt idx="6">
                  <c:v>35</c:v>
                </c:pt>
                <c:pt idx="7">
                  <c:v>25</c:v>
                </c:pt>
                <c:pt idx="8">
                  <c:v>22</c:v>
                </c:pt>
                <c:pt idx="9">
                  <c:v>20</c:v>
                </c:pt>
                <c:pt idx="10">
                  <c:v>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81824"/>
        <c:axId val="5185536"/>
      </c:barChart>
      <c:catAx>
        <c:axId val="51818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185536"/>
        <c:crosses val="autoZero"/>
        <c:auto val="1"/>
        <c:lblAlgn val="ctr"/>
        <c:lblOffset val="100"/>
        <c:noMultiLvlLbl val="0"/>
      </c:catAx>
      <c:valAx>
        <c:axId val="518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518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53029210438952"/>
          <c:y val="5.4661913910420197E-2"/>
          <c:w val="0.71509187772012406"/>
          <c:h val="0.802686533292118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AA657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Россия</c:v>
                </c:pt>
                <c:pt idx="1">
                  <c:v>Беларусь</c:v>
                </c:pt>
                <c:pt idx="2">
                  <c:v>Литва</c:v>
                </c:pt>
                <c:pt idx="3">
                  <c:v>Польша</c:v>
                </c:pt>
                <c:pt idx="4">
                  <c:v>Украина</c:v>
                </c:pt>
                <c:pt idx="5">
                  <c:v>Германия </c:v>
                </c:pt>
                <c:pt idx="6">
                  <c:v>Франция</c:v>
                </c:pt>
                <c:pt idx="7">
                  <c:v>Греция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</c:v>
                </c:pt>
                <c:pt idx="1">
                  <c:v>22.3</c:v>
                </c:pt>
                <c:pt idx="2">
                  <c:v>41.1</c:v>
                </c:pt>
                <c:pt idx="3">
                  <c:v>50</c:v>
                </c:pt>
                <c:pt idx="4">
                  <c:v>68</c:v>
                </c:pt>
                <c:pt idx="5">
                  <c:v>75</c:v>
                </c:pt>
                <c:pt idx="6">
                  <c:v>95</c:v>
                </c:pt>
                <c:pt idx="7">
                  <c:v>177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191936"/>
        <c:axId val="5309952"/>
      </c:barChart>
      <c:catAx>
        <c:axId val="519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09952"/>
        <c:crosses val="autoZero"/>
        <c:auto val="1"/>
        <c:lblAlgn val="ctr"/>
        <c:lblOffset val="100"/>
        <c:noMultiLvlLbl val="0"/>
      </c:catAx>
      <c:valAx>
        <c:axId val="530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9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CCEC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9966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6600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0382764654418198E-2"/>
                  <c:y val="9.053295421405658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НДС</a:t>
                    </a:r>
                    <a:r>
                      <a:rPr lang="en-US" sz="1000" dirty="0" smtClean="0"/>
                      <a:t>                </a:t>
                    </a:r>
                    <a:r>
                      <a:rPr lang="ru-RU" sz="1000" dirty="0" smtClean="0"/>
                      <a:t>27,9</a:t>
                    </a:r>
                    <a:r>
                      <a:rPr lang="en-US" sz="1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578302712160978E-3"/>
                  <c:y val="-0.1035225284339457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Подоходный налог с физических лиц</a:t>
                    </a:r>
                    <a:r>
                      <a:rPr lang="en-US" sz="1000" dirty="0" smtClean="0"/>
                      <a:t> 14</a:t>
                    </a:r>
                    <a:r>
                      <a:rPr lang="ru-RU" sz="1000" dirty="0" smtClean="0"/>
                      <a:t>,4</a:t>
                    </a:r>
                    <a:r>
                      <a:rPr lang="en-US" sz="1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627734033245844E-2"/>
                  <c:y val="-1.5740740740740741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Доходы от ВЭД</a:t>
                    </a:r>
                    <a:r>
                      <a:rPr lang="en-US" sz="1000" dirty="0" smtClean="0"/>
                      <a:t> 1</a:t>
                    </a:r>
                    <a:r>
                      <a:rPr lang="ru-RU" sz="1000" dirty="0" smtClean="0"/>
                      <a:t>4,1</a:t>
                    </a:r>
                    <a:r>
                      <a:rPr lang="en-US" sz="1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40069991251094E-2"/>
                  <c:y val="-2.7495261009040536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Налог на прибыль</a:t>
                    </a:r>
                    <a:r>
                      <a:rPr lang="en-US" sz="1000" dirty="0" smtClean="0"/>
                      <a:t>       </a:t>
                    </a:r>
                    <a:r>
                      <a:rPr lang="ru-RU" sz="1000" dirty="0" smtClean="0"/>
                      <a:t>7,8</a:t>
                    </a:r>
                    <a:r>
                      <a:rPr lang="en-US" sz="1000" dirty="0" smtClean="0"/>
                      <a:t>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055993000874892E-2"/>
                  <c:y val="2.5588363954505686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Акцизы</a:t>
                    </a:r>
                    <a:r>
                      <a:rPr lang="en-US" sz="1000" dirty="0" smtClean="0"/>
                      <a:t>             </a:t>
                    </a:r>
                    <a:r>
                      <a:rPr lang="ru-RU" sz="1000" dirty="0" smtClean="0"/>
                      <a:t>7,4</a:t>
                    </a:r>
                    <a:r>
                      <a:rPr lang="en-US" sz="1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7576853876066475E-3"/>
                  <c:y val="7.1316339694826286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err="1" smtClean="0"/>
                      <a:t>Неналого</a:t>
                    </a:r>
                    <a:r>
                      <a:rPr lang="ru-RU" sz="1000" dirty="0" smtClean="0"/>
                      <a:t>-</a:t>
                    </a:r>
                  </a:p>
                  <a:p>
                    <a:r>
                      <a:rPr lang="ru-RU" sz="1000" dirty="0" smtClean="0"/>
                      <a:t>вые</a:t>
                    </a:r>
                    <a:r>
                      <a:rPr lang="ru-RU" sz="1000" baseline="0" dirty="0" smtClean="0"/>
                      <a:t> доходы</a:t>
                    </a:r>
                    <a:r>
                      <a:rPr lang="en-US" sz="1000" dirty="0" smtClean="0"/>
                      <a:t>  1</a:t>
                    </a:r>
                    <a:r>
                      <a:rPr lang="ru-RU" sz="1000" dirty="0" smtClean="0"/>
                      <a:t>5,3</a:t>
                    </a:r>
                    <a:r>
                      <a:rPr lang="en-US" sz="1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918248241082886E-2"/>
                  <c:y val="2.9661016949152543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Иные доходы</a:t>
                    </a:r>
                    <a:r>
                      <a:rPr lang="en-US" sz="1000" dirty="0" smtClean="0"/>
                      <a:t>     1</a:t>
                    </a:r>
                    <a:r>
                      <a:rPr lang="ru-RU" sz="1000" dirty="0" smtClean="0"/>
                      <a:t>3,2</a:t>
                    </a:r>
                    <a:r>
                      <a:rPr lang="en-US" sz="1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Лист1!$B$29:$B$34</c:f>
              <c:strCache>
                <c:ptCount val="6"/>
                <c:pt idx="0">
                  <c:v>VAT</c:v>
                </c:pt>
                <c:pt idx="1">
                  <c:v>Personal income tax</c:v>
                </c:pt>
                <c:pt idx="2">
                  <c:v>Custom duties</c:v>
                </c:pt>
                <c:pt idx="3">
                  <c:v>Profit tax</c:v>
                </c:pt>
                <c:pt idx="4">
                  <c:v>Excises</c:v>
                </c:pt>
                <c:pt idx="5">
                  <c:v>Non-tax revenues</c:v>
                </c:pt>
              </c:strCache>
            </c:strRef>
          </c:cat>
          <c:val>
            <c:numRef>
              <c:f>Лист1!$D$29:$D$35</c:f>
              <c:numCache>
                <c:formatCode>General</c:formatCode>
                <c:ptCount val="7"/>
                <c:pt idx="0">
                  <c:v>30</c:v>
                </c:pt>
                <c:pt idx="1">
                  <c:v>14</c:v>
                </c:pt>
                <c:pt idx="2">
                  <c:v>12</c:v>
                </c:pt>
                <c:pt idx="3">
                  <c:v>11</c:v>
                </c:pt>
                <c:pt idx="4">
                  <c:v>9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CCEC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9966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6600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0382764654418198E-2"/>
                  <c:y val="9.053295421405658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НДС</a:t>
                    </a:r>
                    <a:r>
                      <a:rPr lang="en-US" sz="1200" dirty="0" smtClean="0"/>
                      <a:t>                2</a:t>
                    </a:r>
                    <a:r>
                      <a:rPr lang="ru-RU" sz="1200" dirty="0" smtClean="0"/>
                      <a:t>9,2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275792506334314E-2"/>
                  <c:y val="-6.7024915328124472E-4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900" dirty="0" smtClean="0"/>
                      <a:t>Подоходный</a:t>
                    </a:r>
                    <a:r>
                      <a:rPr lang="ru-RU" sz="900" baseline="0" dirty="0" smtClean="0"/>
                      <a:t> </a:t>
                    </a:r>
                    <a:r>
                      <a:rPr lang="ru-RU" sz="1100" baseline="0" dirty="0" smtClean="0"/>
                      <a:t>налог с физических лиц 14,6</a:t>
                    </a:r>
                    <a:r>
                      <a:rPr lang="en-US" sz="1100" dirty="0" smtClean="0"/>
                      <a:t>%</a:t>
                    </a:r>
                    <a:endParaRPr lang="en-US" sz="11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627952755905564E-2"/>
                  <c:y val="-1.5740740740740741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Доходы от</a:t>
                    </a:r>
                    <a:r>
                      <a:rPr lang="ru-RU" sz="1200" baseline="0" dirty="0" smtClean="0"/>
                      <a:t> ВЭД  14,4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40069991251094E-2"/>
                  <c:y val="-5.990266841644794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Налог на прибыль</a:t>
                    </a:r>
                    <a:r>
                      <a:rPr lang="ru-RU" sz="1200" baseline="0" dirty="0" smtClean="0"/>
                      <a:t> </a:t>
                    </a:r>
                    <a:r>
                      <a:rPr lang="en-US" sz="1200" dirty="0" smtClean="0"/>
                      <a:t>       </a:t>
                    </a:r>
                    <a:r>
                      <a:rPr lang="ru-RU" sz="1200" dirty="0" smtClean="0"/>
                      <a:t>7,</a:t>
                    </a:r>
                    <a:r>
                      <a:rPr lang="en-US" sz="1200" dirty="0" smtClean="0"/>
                      <a:t>9</a:t>
                    </a:r>
                    <a:r>
                      <a:rPr lang="en-US" sz="1200" dirty="0"/>
                      <a:t>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00437445319336E-2"/>
                  <c:y val="-2.070793234179060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Акцизы</a:t>
                    </a:r>
                    <a:r>
                      <a:rPr lang="en-US" sz="1200" dirty="0" smtClean="0"/>
                      <a:t>             </a:t>
                    </a:r>
                    <a:r>
                      <a:rPr lang="ru-RU" sz="1200" dirty="0" smtClean="0"/>
                      <a:t>7,2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54811898512686E-2"/>
                  <c:y val="5.87397929425488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 smtClean="0"/>
                      <a:t>Неналого</a:t>
                    </a:r>
                    <a:r>
                      <a:rPr lang="ru-RU" sz="1200" dirty="0" smtClean="0"/>
                      <a:t>-вые</a:t>
                    </a:r>
                    <a:r>
                      <a:rPr lang="ru-RU" sz="1200" baseline="0" dirty="0" smtClean="0"/>
                      <a:t> доходы</a:t>
                    </a:r>
                    <a:r>
                      <a:rPr lang="en-US" sz="1200" dirty="0" smtClean="0"/>
                      <a:t>          1</a:t>
                    </a:r>
                    <a:r>
                      <a:rPr lang="ru-RU" sz="1200" dirty="0" smtClean="0"/>
                      <a:t>4,1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65640090235645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Иные</a:t>
                    </a:r>
                    <a:r>
                      <a:rPr lang="ru-RU" sz="1200" baseline="0" dirty="0" smtClean="0"/>
                      <a:t> доходы</a:t>
                    </a:r>
                    <a:r>
                      <a:rPr lang="en-US" sz="1200" dirty="0" smtClean="0"/>
                      <a:t>      1</a:t>
                    </a:r>
                    <a:r>
                      <a:rPr lang="ru-RU" sz="1200" dirty="0" smtClean="0"/>
                      <a:t>2,5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Лист1!$B$29:$B$35</c:f>
              <c:strCache>
                <c:ptCount val="7"/>
                <c:pt idx="0">
                  <c:v>VAT</c:v>
                </c:pt>
                <c:pt idx="1">
                  <c:v>Personal income tax</c:v>
                </c:pt>
                <c:pt idx="2">
                  <c:v>Custom duties</c:v>
                </c:pt>
                <c:pt idx="3">
                  <c:v>Profit tax</c:v>
                </c:pt>
                <c:pt idx="4">
                  <c:v>Excises</c:v>
                </c:pt>
                <c:pt idx="5">
                  <c:v>Non-tax revenues</c:v>
                </c:pt>
                <c:pt idx="6">
                  <c:v>Others</c:v>
                </c:pt>
              </c:strCache>
            </c:strRef>
          </c:cat>
          <c:val>
            <c:numRef>
              <c:f>Лист1!$E$29:$E$35</c:f>
              <c:numCache>
                <c:formatCode>General</c:formatCode>
                <c:ptCount val="7"/>
                <c:pt idx="0">
                  <c:v>32</c:v>
                </c:pt>
                <c:pt idx="1">
                  <c:v>15</c:v>
                </c:pt>
                <c:pt idx="2">
                  <c:v>13</c:v>
                </c:pt>
                <c:pt idx="3">
                  <c:v>9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816936790221842E-2"/>
          <c:y val="7.2838692520263315E-2"/>
          <c:w val="0.9304666452993291"/>
          <c:h val="0.758992387089265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Inflation,%</c:v>
                </c:pt>
              </c:strCache>
            </c:strRef>
          </c:tx>
          <c:spPr>
            <a:ln>
              <a:solidFill>
                <a:schemeClr val="accent2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solidFill>
                  <a:schemeClr val="tx1"/>
                </a:solidFill>
                <a:prstDash val="solid"/>
              </a:ln>
            </c:spPr>
          </c:marker>
          <c:dPt>
            <c:idx val="4"/>
            <c:bubble3D val="0"/>
          </c:dPt>
          <c:dPt>
            <c:idx val="6"/>
            <c:marker>
              <c:spPr>
                <a:solidFill>
                  <a:schemeClr val="accent2"/>
                </a:solidFill>
                <a:ln>
                  <a:solidFill>
                    <a:schemeClr val="tx1"/>
                  </a:solidFill>
                  <a:prstDash val="dash"/>
                </a:ln>
              </c:spPr>
            </c:marker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25,</a:t>
                    </a:r>
                    <a:r>
                      <a:rPr lang="ru-RU" sz="1600" smtClean="0"/>
                      <a:t>4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2</a:t>
                    </a:r>
                    <a:r>
                      <a:rPr lang="ru-RU" sz="1600" smtClean="0"/>
                      <a:t>4</a:t>
                    </a:r>
                    <a:r>
                      <a:rPr lang="en-US" sz="1600" smtClean="0"/>
                      <a:t>,</a:t>
                    </a:r>
                    <a:r>
                      <a:rPr lang="ru-RU" sz="1600" smtClean="0"/>
                      <a:t>3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
(оценка)</c:v>
                </c:pt>
                <c:pt idx="6">
                  <c:v>2016 
(утверждено)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27.3</c:v>
                </c:pt>
                <c:pt idx="1">
                  <c:v>24.7</c:v>
                </c:pt>
                <c:pt idx="2">
                  <c:v>26</c:v>
                </c:pt>
                <c:pt idx="3">
                  <c:v>25.9</c:v>
                </c:pt>
                <c:pt idx="4" formatCode="0.0">
                  <c:v>24.3</c:v>
                </c:pt>
                <c:pt idx="5" formatCode="0.0">
                  <c:v>24.8</c:v>
                </c:pt>
                <c:pt idx="6" formatCode="0.0">
                  <c:v>24.7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41280"/>
        <c:axId val="108651264"/>
      </c:lineChart>
      <c:catAx>
        <c:axId val="10864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108651264"/>
        <c:crossesAt val="-20"/>
        <c:auto val="1"/>
        <c:lblAlgn val="ctr"/>
        <c:lblOffset val="100"/>
        <c:tickLblSkip val="1"/>
        <c:noMultiLvlLbl val="0"/>
      </c:catAx>
      <c:valAx>
        <c:axId val="108651264"/>
        <c:scaling>
          <c:orientation val="minMax"/>
          <c:min val="2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108641280"/>
        <c:crosses val="autoZero"/>
        <c:crossBetween val="between"/>
      </c:valAx>
      <c:spPr>
        <a:noFill/>
        <a:ln w="25406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77740224564746"/>
          <c:y val="8.4158650125796056E-2"/>
          <c:w val="0.43244543943113389"/>
          <c:h val="0.7558767714519478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5168205564519353E-2"/>
                  <c:y val="-7.60699155055017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err="1" smtClean="0"/>
                      <a:t>Общегосу</a:t>
                    </a:r>
                    <a:r>
                      <a:rPr lang="ru-RU" sz="1000" dirty="0" smtClean="0"/>
                      <a:t>-дарствен-</a:t>
                    </a:r>
                    <a:r>
                      <a:rPr lang="ru-RU" sz="1000" dirty="0" err="1" smtClean="0"/>
                      <a:t>ные</a:t>
                    </a:r>
                    <a:r>
                      <a:rPr lang="ru-RU" sz="1000" dirty="0" smtClean="0"/>
                      <a:t> </a:t>
                    </a:r>
                    <a:r>
                      <a:rPr lang="ru-RU" sz="1000" dirty="0"/>
                      <a:t>расходы </a:t>
                    </a:r>
                    <a:r>
                      <a:rPr lang="en-US" sz="1000" dirty="0"/>
                      <a:t>35,1</a:t>
                    </a:r>
                    <a:r>
                      <a:rPr lang="ru-RU" sz="10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81874183535278E-2"/>
                  <c:y val="-5.1108194808982207E-4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Национальная экономика </a:t>
                    </a:r>
                    <a:r>
                      <a:rPr lang="en-US" sz="1000"/>
                      <a:t>15</a:t>
                    </a:r>
                    <a:r>
                      <a:rPr lang="ru-RU" sz="100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31024458596063E-2"/>
                  <c:y val="-6.4118547681539803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Здраво-охранение </a:t>
                    </a:r>
                    <a:r>
                      <a:rPr lang="en-US" sz="1000"/>
                      <a:t>14,0</a:t>
                    </a:r>
                    <a:r>
                      <a:rPr lang="ru-RU" sz="100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961487383798141E-4"/>
                  <c:y val="-5.807997958588509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err="1" smtClean="0"/>
                      <a:t>Образова-ние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/>
                      <a:t>16,9</a:t>
                    </a:r>
                    <a:r>
                      <a:rPr lang="ru-RU" sz="10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000" dirty="0" err="1" smtClean="0"/>
                      <a:t>Социаль-ная</a:t>
                    </a:r>
                    <a:r>
                      <a:rPr lang="ru-RU" sz="1000" baseline="0" dirty="0" smtClean="0"/>
                      <a:t> </a:t>
                    </a:r>
                    <a:r>
                      <a:rPr lang="ru-RU" sz="1000" baseline="0" dirty="0"/>
                      <a:t>политика </a:t>
                    </a:r>
                    <a:r>
                      <a:rPr lang="en-US" sz="1000" dirty="0"/>
                      <a:t>8,7</a:t>
                    </a:r>
                    <a:r>
                      <a:rPr lang="ru-RU" sz="10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000"/>
                      <a:t>Другие расходы</a:t>
                    </a:r>
                    <a:r>
                      <a:rPr lang="ru-RU" sz="1000" baseline="0"/>
                      <a:t> </a:t>
                    </a:r>
                    <a:r>
                      <a:rPr lang="en-US" sz="1000"/>
                      <a:t>10,2</a:t>
                    </a:r>
                    <a:r>
                      <a:rPr lang="ru-RU" sz="100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расходы!$A$21:$A$26</c:f>
              <c:strCache>
                <c:ptCount val="6"/>
                <c:pt idx="0">
                  <c:v>Общегосударственные расходы</c:v>
                </c:pt>
                <c:pt idx="1">
                  <c:v>Национальная экономика </c:v>
                </c:pt>
                <c:pt idx="2">
                  <c:v>Здравоохранение</c:v>
                </c:pt>
                <c:pt idx="3">
                  <c:v>Образование</c:v>
                </c:pt>
                <c:pt idx="4">
                  <c:v>Социальная политика</c:v>
                </c:pt>
                <c:pt idx="5">
                  <c:v>Другие расходы</c:v>
                </c:pt>
              </c:strCache>
            </c:strRef>
          </c:cat>
          <c:val>
            <c:numRef>
              <c:f>расходы!$B$21:$B$26</c:f>
              <c:numCache>
                <c:formatCode>0.0</c:formatCode>
                <c:ptCount val="6"/>
                <c:pt idx="0">
                  <c:v>35.1</c:v>
                </c:pt>
                <c:pt idx="1">
                  <c:v>15.040637125280913</c:v>
                </c:pt>
                <c:pt idx="2">
                  <c:v>13.974041883663871</c:v>
                </c:pt>
                <c:pt idx="3">
                  <c:v>16.890232513614297</c:v>
                </c:pt>
                <c:pt idx="4">
                  <c:v>8.7422003132766655</c:v>
                </c:pt>
                <c:pt idx="5">
                  <c:v>10.224345224907326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2882F-4673-4E30-96F0-F27764C37261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A0A91D-80E7-4BBF-9E41-995A712C7C69}">
      <dgm:prSet phldrT="[Текст]" custT="1"/>
      <dgm:spPr/>
      <dgm:t>
        <a:bodyPr/>
        <a:lstStyle/>
        <a:p>
          <a:r>
            <a:rPr lang="ru-RU" sz="1600" dirty="0" smtClean="0">
              <a:ea typeface="SimSun" pitchFamily="2" charset="-122"/>
            </a:rPr>
            <a:t>Консолидированный бюджет</a:t>
          </a:r>
          <a:endParaRPr lang="ru-RU" sz="1600" dirty="0">
            <a:ea typeface="SimSun" pitchFamily="2" charset="-122"/>
          </a:endParaRPr>
        </a:p>
      </dgm:t>
    </dgm:pt>
    <dgm:pt modelId="{5F7ACE1D-E664-43D2-BB95-339721D4FD18}" type="parTrans" cxnId="{D3F4AA7E-0465-4D48-A78A-2039F52B1AF5}">
      <dgm:prSet/>
      <dgm:spPr/>
      <dgm:t>
        <a:bodyPr/>
        <a:lstStyle/>
        <a:p>
          <a:endParaRPr lang="ru-RU"/>
        </a:p>
      </dgm:t>
    </dgm:pt>
    <dgm:pt modelId="{BC883363-4B2F-4986-A1F3-7B77F9944BBA}" type="sibTrans" cxnId="{D3F4AA7E-0465-4D48-A78A-2039F52B1AF5}">
      <dgm:prSet/>
      <dgm:spPr/>
      <dgm:t>
        <a:bodyPr/>
        <a:lstStyle/>
        <a:p>
          <a:endParaRPr lang="ru-RU"/>
        </a:p>
      </dgm:t>
    </dgm:pt>
    <dgm:pt modelId="{12C38C30-2C7A-4591-8819-EEF1DF27A643}">
      <dgm:prSet phldrT="[Текст]" custT="1"/>
      <dgm:spPr>
        <a:gradFill rotWithShape="0">
          <a:gsLst>
            <a:gs pos="0">
              <a:srgbClr val="92D050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400" dirty="0" smtClean="0">
              <a:ea typeface="SimSun" pitchFamily="2" charset="-122"/>
            </a:rPr>
            <a:t>Бюджеты первичного уровня</a:t>
          </a:r>
          <a:endParaRPr lang="ru-RU" sz="1400" dirty="0">
            <a:ea typeface="SimSun" pitchFamily="2" charset="-122"/>
          </a:endParaRPr>
        </a:p>
      </dgm:t>
    </dgm:pt>
    <dgm:pt modelId="{52C66E22-0862-4592-9A36-68EF24D380B5}" type="sibTrans" cxnId="{8FD1AD89-F3C8-4D9D-8EE9-9C03475E19DA}">
      <dgm:prSet/>
      <dgm:spPr/>
      <dgm:t>
        <a:bodyPr/>
        <a:lstStyle/>
        <a:p>
          <a:endParaRPr lang="ru-RU"/>
        </a:p>
      </dgm:t>
    </dgm:pt>
    <dgm:pt modelId="{8EB0B2D8-5C73-428E-AB69-4805A227A78E}" type="parTrans" cxnId="{8FD1AD89-F3C8-4D9D-8EE9-9C03475E19DA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06779E62-63CA-4811-BD6A-0E5DB4B130A4}">
      <dgm:prSet phldrT="[Текст]" custT="1"/>
      <dgm:spPr>
        <a:gradFill rotWithShape="0">
          <a:gsLst>
            <a:gs pos="0">
              <a:srgbClr val="FFC000"/>
            </a:gs>
            <a:gs pos="38000">
              <a:schemeClr val="bg2">
                <a:lumMod val="60000"/>
                <a:lumOff val="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ea typeface="SimSun" pitchFamily="2" charset="-122"/>
            </a:rPr>
            <a:t>Местные бюджеты</a:t>
          </a:r>
          <a:endParaRPr lang="en-US" sz="1600" dirty="0" smtClean="0">
            <a:ea typeface="SimSun" pitchFamily="2" charset="-122"/>
          </a:endParaRPr>
        </a:p>
        <a:p>
          <a:r>
            <a:rPr lang="en-US" sz="1600" dirty="0" smtClean="0">
              <a:ea typeface="SimSun" pitchFamily="2" charset="-122"/>
            </a:rPr>
            <a:t>(</a:t>
          </a:r>
          <a:r>
            <a:rPr lang="ru-RU" sz="1600" dirty="0" smtClean="0">
              <a:ea typeface="SimSun" pitchFamily="2" charset="-122"/>
            </a:rPr>
            <a:t>всего 1 327 бюджетов)</a:t>
          </a:r>
          <a:endParaRPr lang="ru-RU" sz="1600" dirty="0">
            <a:ea typeface="SimSun" pitchFamily="2" charset="-122"/>
          </a:endParaRPr>
        </a:p>
      </dgm:t>
    </dgm:pt>
    <dgm:pt modelId="{509A1A45-2427-4958-9B59-8A9A1C948B29}" type="sibTrans" cxnId="{0ABBAF44-519C-4C75-B54C-E12518758C68}">
      <dgm:prSet/>
      <dgm:spPr/>
      <dgm:t>
        <a:bodyPr/>
        <a:lstStyle/>
        <a:p>
          <a:endParaRPr lang="ru-RU"/>
        </a:p>
      </dgm:t>
    </dgm:pt>
    <dgm:pt modelId="{0AD23CCA-B0B4-4732-8A77-1C0975919027}" type="parTrans" cxnId="{0ABBAF44-519C-4C75-B54C-E12518758C68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8EBF247C-69B5-48A5-A324-C192014504B3}">
      <dgm:prSet phldrT="[Текст]" custT="1"/>
      <dgm:spPr>
        <a:gradFill rotWithShape="0">
          <a:gsLst>
            <a:gs pos="0">
              <a:srgbClr val="92D050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400" dirty="0" smtClean="0">
              <a:ea typeface="SimSun" pitchFamily="2" charset="-122"/>
            </a:rPr>
            <a:t>Бюджеты областного уровня</a:t>
          </a:r>
          <a:endParaRPr lang="ru-RU" sz="1400" dirty="0">
            <a:ea typeface="SimSun" pitchFamily="2" charset="-122"/>
          </a:endParaRPr>
        </a:p>
      </dgm:t>
    </dgm:pt>
    <dgm:pt modelId="{53DE0B62-EA30-4542-A512-77F6D9193E26}" type="parTrans" cxnId="{41E948DA-2281-4AC0-849E-636D06061122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D9214F43-7C8D-4B7D-BC30-BC132C3F0430}" type="sibTrans" cxnId="{41E948DA-2281-4AC0-849E-636D06061122}">
      <dgm:prSet/>
      <dgm:spPr/>
      <dgm:t>
        <a:bodyPr/>
        <a:lstStyle/>
        <a:p>
          <a:endParaRPr lang="ru-RU"/>
        </a:p>
      </dgm:t>
    </dgm:pt>
    <dgm:pt modelId="{25C5A6D2-C7E6-48EE-AEF3-54332C99E83C}">
      <dgm:prSet phldrT="[Текст]" custT="1"/>
      <dgm:spPr/>
      <dgm:t>
        <a:bodyPr/>
        <a:lstStyle/>
        <a:p>
          <a:r>
            <a:rPr lang="ru-RU" sz="1400" dirty="0" smtClean="0">
              <a:ea typeface="SimSun" pitchFamily="2" charset="-122"/>
            </a:rPr>
            <a:t>Сельские</a:t>
          </a:r>
          <a:endParaRPr lang="en-US" sz="1400" dirty="0" smtClean="0">
            <a:ea typeface="SimSun" pitchFamily="2" charset="-122"/>
          </a:endParaRPr>
        </a:p>
        <a:p>
          <a:r>
            <a:rPr lang="en-US" sz="1400" dirty="0" smtClean="0">
              <a:ea typeface="SimSun" pitchFamily="2" charset="-122"/>
            </a:rPr>
            <a:t>(1 162)</a:t>
          </a:r>
          <a:endParaRPr lang="ru-RU" sz="1400" dirty="0" smtClean="0">
            <a:ea typeface="SimSun" pitchFamily="2" charset="-122"/>
          </a:endParaRPr>
        </a:p>
      </dgm:t>
    </dgm:pt>
    <dgm:pt modelId="{83CEE49E-2FB0-45E4-BD85-3C34C19880A9}" type="parTrans" cxnId="{CCE0BFBD-082A-4050-8470-1FD3A7722BA9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ADFFC732-68B1-450C-89A0-DEAB8AD084DC}" type="sibTrans" cxnId="{CCE0BFBD-082A-4050-8470-1FD3A7722BA9}">
      <dgm:prSet/>
      <dgm:spPr/>
      <dgm:t>
        <a:bodyPr/>
        <a:lstStyle/>
        <a:p>
          <a:endParaRPr lang="ru-RU"/>
        </a:p>
      </dgm:t>
    </dgm:pt>
    <dgm:pt modelId="{5E884C8B-F742-4E0E-8469-19FD7EDCD24B}">
      <dgm:prSet phldrT="[Текст]" custT="1"/>
      <dgm:spPr/>
      <dgm:t>
        <a:bodyPr/>
        <a:lstStyle/>
        <a:p>
          <a:r>
            <a:rPr lang="ru-RU" sz="1400" dirty="0" smtClean="0">
              <a:ea typeface="SimSun" pitchFamily="2" charset="-122"/>
            </a:rPr>
            <a:t>Поселковые</a:t>
          </a:r>
          <a:endParaRPr lang="en-US" sz="1400" dirty="0" smtClean="0">
            <a:ea typeface="SimSun" pitchFamily="2" charset="-122"/>
          </a:endParaRPr>
        </a:p>
        <a:p>
          <a:r>
            <a:rPr lang="en-US" sz="1400" dirty="0" smtClean="0">
              <a:ea typeface="SimSun" pitchFamily="2" charset="-122"/>
            </a:rPr>
            <a:t>(16)</a:t>
          </a:r>
          <a:endParaRPr lang="ru-RU" sz="1400" dirty="0" smtClean="0">
            <a:ea typeface="SimSun" pitchFamily="2" charset="-122"/>
          </a:endParaRPr>
        </a:p>
      </dgm:t>
    </dgm:pt>
    <dgm:pt modelId="{7AA181A8-B301-42D9-9702-7BF9183AEF57}" type="parTrans" cxnId="{91ED04C3-910B-4707-84C6-59B2D96BF65B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BA2B50E9-F270-49A4-989C-8340CD566F31}" type="sibTrans" cxnId="{91ED04C3-910B-4707-84C6-59B2D96BF65B}">
      <dgm:prSet/>
      <dgm:spPr/>
      <dgm:t>
        <a:bodyPr/>
        <a:lstStyle/>
        <a:p>
          <a:endParaRPr lang="ru-RU"/>
        </a:p>
      </dgm:t>
    </dgm:pt>
    <dgm:pt modelId="{ECA5818E-CC3F-4310-9980-2EEDBCFA488B}">
      <dgm:prSet phldrT="[Текст]" custT="1"/>
      <dgm:spPr/>
      <dgm:t>
        <a:bodyPr/>
        <a:lstStyle/>
        <a:p>
          <a:r>
            <a:rPr lang="ru-RU" sz="1400" dirty="0" smtClean="0">
              <a:ea typeface="SimSun" pitchFamily="2" charset="-122"/>
            </a:rPr>
            <a:t>Районные</a:t>
          </a:r>
          <a:endParaRPr lang="en-US" sz="1400" dirty="0" smtClean="0">
            <a:ea typeface="SimSun" pitchFamily="2" charset="-122"/>
          </a:endParaRPr>
        </a:p>
        <a:p>
          <a:r>
            <a:rPr lang="en-US" sz="1400" dirty="0" smtClean="0">
              <a:ea typeface="SimSun" pitchFamily="2" charset="-122"/>
            </a:rPr>
            <a:t>(10)</a:t>
          </a:r>
          <a:endParaRPr lang="ru-RU" sz="1400" dirty="0">
            <a:ea typeface="SimSun" pitchFamily="2" charset="-122"/>
          </a:endParaRPr>
        </a:p>
      </dgm:t>
    </dgm:pt>
    <dgm:pt modelId="{47DE0C7D-F94A-4D9C-9C18-A9F1ABAD3AEB}" type="parTrans" cxnId="{96AC4CF4-43BA-4951-871E-E4BBECDF62D3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7EE0A100-E717-4DAC-8069-337375B09A0E}" type="sibTrans" cxnId="{96AC4CF4-43BA-4951-871E-E4BBECDF62D3}">
      <dgm:prSet/>
      <dgm:spPr/>
      <dgm:t>
        <a:bodyPr/>
        <a:lstStyle/>
        <a:p>
          <a:endParaRPr lang="ru-RU"/>
        </a:p>
      </dgm:t>
    </dgm:pt>
    <dgm:pt modelId="{E441C9EA-2B0F-4DD2-8E46-A13EE43D61AE}">
      <dgm:prSet phldrT="[Текст]" custT="1"/>
      <dgm:spPr>
        <a:gradFill rotWithShape="0">
          <a:gsLst>
            <a:gs pos="0">
              <a:srgbClr val="92D050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400" dirty="0" smtClean="0">
              <a:ea typeface="SimSun" pitchFamily="2" charset="-122"/>
            </a:rPr>
            <a:t>Бюджеты базового уровня</a:t>
          </a:r>
        </a:p>
      </dgm:t>
    </dgm:pt>
    <dgm:pt modelId="{C29B8143-9ACE-4D47-843D-4DCEFEC6108F}" type="parTrans" cxnId="{AF1D8D55-71FF-4044-B9C0-46DCEF965FB9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C6A57DC8-5C13-43BC-ACDC-CCCB6B90C1E7}" type="sibTrans" cxnId="{AF1D8D55-71FF-4044-B9C0-46DCEF965FB9}">
      <dgm:prSet/>
      <dgm:spPr/>
      <dgm:t>
        <a:bodyPr/>
        <a:lstStyle/>
        <a:p>
          <a:endParaRPr lang="ru-RU"/>
        </a:p>
      </dgm:t>
    </dgm:pt>
    <dgm:pt modelId="{3F970AB3-EE98-425F-A4EB-8E20D5C66794}">
      <dgm:prSet phldrT="[Текст]" custT="1"/>
      <dgm:spPr/>
      <dgm:t>
        <a:bodyPr/>
        <a:lstStyle/>
        <a:p>
          <a:r>
            <a:rPr lang="ru-RU" sz="1400" dirty="0" smtClean="0">
              <a:ea typeface="SimSun" pitchFamily="2" charset="-122"/>
            </a:rPr>
            <a:t>Городские </a:t>
          </a:r>
          <a:endParaRPr lang="en-US" sz="1400" dirty="0" smtClean="0">
            <a:ea typeface="SimSun" pitchFamily="2" charset="-122"/>
          </a:endParaRPr>
        </a:p>
        <a:p>
          <a:r>
            <a:rPr lang="ru-RU" sz="1200" dirty="0" smtClean="0">
              <a:ea typeface="SimSun" pitchFamily="2" charset="-122"/>
            </a:rPr>
            <a:t>(городов районного подчинения)</a:t>
          </a:r>
          <a:endParaRPr lang="en-US" sz="1200" dirty="0" smtClean="0">
            <a:ea typeface="SimSun" pitchFamily="2" charset="-122"/>
          </a:endParaRPr>
        </a:p>
        <a:p>
          <a:r>
            <a:rPr lang="en-US" sz="1400" dirty="0" smtClean="0">
              <a:ea typeface="SimSun" pitchFamily="2" charset="-122"/>
            </a:rPr>
            <a:t>(14)</a:t>
          </a:r>
          <a:endParaRPr lang="ru-RU" sz="1400" dirty="0" smtClean="0">
            <a:ea typeface="SimSun" pitchFamily="2" charset="-122"/>
          </a:endParaRPr>
        </a:p>
      </dgm:t>
    </dgm:pt>
    <dgm:pt modelId="{D8196430-3036-4D13-8DED-6EF79CD555D7}" type="parTrans" cxnId="{4A4D7D11-AAFA-4659-BDA5-94FFBBD1B8BF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2B1B31F3-DFB8-4990-8CA4-D4F289347EB0}" type="sibTrans" cxnId="{4A4D7D11-AAFA-4659-BDA5-94FFBBD1B8BF}">
      <dgm:prSet/>
      <dgm:spPr/>
      <dgm:t>
        <a:bodyPr/>
        <a:lstStyle/>
        <a:p>
          <a:endParaRPr lang="ru-RU"/>
        </a:p>
      </dgm:t>
    </dgm:pt>
    <dgm:pt modelId="{94F63768-4415-4585-ACB8-399ABB36EE22}">
      <dgm:prSet phldrT="[Текст]" custT="1"/>
      <dgm:spPr/>
      <dgm:t>
        <a:bodyPr/>
        <a:lstStyle/>
        <a:p>
          <a:r>
            <a:rPr lang="ru-RU" sz="1400" dirty="0" smtClean="0">
              <a:ea typeface="SimSun" pitchFamily="2" charset="-122"/>
            </a:rPr>
            <a:t>Городские </a:t>
          </a:r>
          <a:endParaRPr lang="en-US" sz="1400" dirty="0" smtClean="0">
            <a:ea typeface="SimSun" pitchFamily="2" charset="-122"/>
          </a:endParaRPr>
        </a:p>
        <a:p>
          <a:r>
            <a:rPr lang="ru-RU" sz="1200" dirty="0" smtClean="0">
              <a:ea typeface="SimSun" pitchFamily="2" charset="-122"/>
            </a:rPr>
            <a:t>(городов областного подчинения)</a:t>
          </a:r>
          <a:endParaRPr lang="en-US" sz="1200" dirty="0" smtClean="0">
            <a:ea typeface="SimSun" pitchFamily="2" charset="-122"/>
          </a:endParaRPr>
        </a:p>
        <a:p>
          <a:r>
            <a:rPr lang="en-US" sz="1400" dirty="0" smtClean="0">
              <a:ea typeface="SimSun" pitchFamily="2" charset="-122"/>
            </a:rPr>
            <a:t>(118)</a:t>
          </a:r>
          <a:endParaRPr lang="ru-RU" sz="1400" dirty="0">
            <a:ea typeface="SimSun" pitchFamily="2" charset="-122"/>
          </a:endParaRPr>
        </a:p>
      </dgm:t>
    </dgm:pt>
    <dgm:pt modelId="{18A27D5D-2A1E-41FF-80C4-0C974DBE7160}" type="parTrans" cxnId="{31E74E63-7B8C-416D-B1EE-649C493AFC84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B5E9F96D-FB27-49C2-9ABD-B3D18EB742C1}" type="sibTrans" cxnId="{31E74E63-7B8C-416D-B1EE-649C493AFC84}">
      <dgm:prSet/>
      <dgm:spPr/>
      <dgm:t>
        <a:bodyPr/>
        <a:lstStyle/>
        <a:p>
          <a:endParaRPr lang="ru-RU"/>
        </a:p>
      </dgm:t>
    </dgm:pt>
    <dgm:pt modelId="{486D746B-BCF8-464B-9021-0BDA58B6CFDF}">
      <dgm:prSet phldrT="[Текст]" custT="1"/>
      <dgm:spPr/>
      <dgm:t>
        <a:bodyPr/>
        <a:lstStyle/>
        <a:p>
          <a:r>
            <a:rPr lang="ru-RU" sz="1400" dirty="0" smtClean="0">
              <a:ea typeface="SimSun" pitchFamily="2" charset="-122"/>
            </a:rPr>
            <a:t>Областные бюджеты</a:t>
          </a:r>
          <a:endParaRPr lang="en-US" sz="1400" dirty="0" smtClean="0">
            <a:ea typeface="SimSun" pitchFamily="2" charset="-122"/>
          </a:endParaRPr>
        </a:p>
        <a:p>
          <a:r>
            <a:rPr lang="en-US" sz="1400" dirty="0" smtClean="0">
              <a:ea typeface="SimSun" pitchFamily="2" charset="-122"/>
            </a:rPr>
            <a:t>(6)</a:t>
          </a:r>
          <a:endParaRPr lang="ru-RU" sz="1400" dirty="0">
            <a:ea typeface="SimSun" pitchFamily="2" charset="-122"/>
          </a:endParaRPr>
        </a:p>
      </dgm:t>
    </dgm:pt>
    <dgm:pt modelId="{F25A01F2-E17A-49F9-AE68-0D5F31DD7D9E}" type="parTrans" cxnId="{C6D03E84-B04E-4EF2-8421-456749C8E7AF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966DEB02-068A-43B9-8F48-A4323B1548C3}" type="sibTrans" cxnId="{C6D03E84-B04E-4EF2-8421-456749C8E7AF}">
      <dgm:prSet/>
      <dgm:spPr/>
      <dgm:t>
        <a:bodyPr/>
        <a:lstStyle/>
        <a:p>
          <a:endParaRPr lang="ru-RU"/>
        </a:p>
      </dgm:t>
    </dgm:pt>
    <dgm:pt modelId="{81F94EFF-BF6E-4E46-B6E7-02333483D96A}">
      <dgm:prSet phldrT="[Текст]" custT="1"/>
      <dgm:spPr/>
      <dgm:t>
        <a:bodyPr/>
        <a:lstStyle/>
        <a:p>
          <a:r>
            <a:rPr lang="ru-RU" sz="1400" dirty="0" smtClean="0">
              <a:ea typeface="SimSun" pitchFamily="2" charset="-122"/>
            </a:rPr>
            <a:t>Бюджет</a:t>
          </a:r>
        </a:p>
        <a:p>
          <a:r>
            <a:rPr lang="ru-RU" sz="1400" dirty="0" smtClean="0">
              <a:ea typeface="SimSun" pitchFamily="2" charset="-122"/>
            </a:rPr>
            <a:t>г. Минска</a:t>
          </a:r>
          <a:endParaRPr lang="ru-RU" sz="1400" dirty="0">
            <a:ea typeface="SimSun" pitchFamily="2" charset="-122"/>
          </a:endParaRPr>
        </a:p>
      </dgm:t>
    </dgm:pt>
    <dgm:pt modelId="{C374948C-9360-49F5-A8C3-A5B9457457DD}" type="parTrans" cxnId="{0FAADB2E-592A-4A8C-A890-7560887BC72D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F10879A0-FB5A-4CC1-85D6-7CEF54E1BE44}" type="sibTrans" cxnId="{0FAADB2E-592A-4A8C-A890-7560887BC72D}">
      <dgm:prSet/>
      <dgm:spPr/>
      <dgm:t>
        <a:bodyPr/>
        <a:lstStyle/>
        <a:p>
          <a:endParaRPr lang="ru-RU"/>
        </a:p>
      </dgm:t>
    </dgm:pt>
    <dgm:pt modelId="{02A28865-9CEB-4C01-93F8-CE2D8B51B16B}">
      <dgm:prSet phldrT="[Текст]" custT="1"/>
      <dgm:spPr>
        <a:gradFill rotWithShape="0">
          <a:gsLst>
            <a:gs pos="0">
              <a:srgbClr val="FFC000"/>
            </a:gs>
            <a:gs pos="38000">
              <a:schemeClr val="bg2">
                <a:lumMod val="60000"/>
                <a:lumOff val="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ea typeface="SimSun" pitchFamily="2" charset="-122"/>
            </a:rPr>
            <a:t>Республиканский бюджет</a:t>
          </a:r>
          <a:endParaRPr lang="ru-RU" sz="1600" dirty="0">
            <a:ea typeface="SimSun" pitchFamily="2" charset="-122"/>
          </a:endParaRPr>
        </a:p>
      </dgm:t>
    </dgm:pt>
    <dgm:pt modelId="{48A31D65-FEA6-4386-A1F8-B89747D7917A}" type="parTrans" cxnId="{1309A591-6AB1-4CD0-99DD-7E75AD02BC3E}">
      <dgm:prSet/>
      <dgm:spPr/>
      <dgm:t>
        <a:bodyPr/>
        <a:lstStyle/>
        <a:p>
          <a:endParaRPr lang="ru-RU"/>
        </a:p>
      </dgm:t>
    </dgm:pt>
    <dgm:pt modelId="{5ED15B99-521E-418F-9D4C-6366D7648680}" type="sibTrans" cxnId="{1309A591-6AB1-4CD0-99DD-7E75AD02BC3E}">
      <dgm:prSet/>
      <dgm:spPr/>
      <dgm:t>
        <a:bodyPr/>
        <a:lstStyle/>
        <a:p>
          <a:endParaRPr lang="ru-RU"/>
        </a:p>
      </dgm:t>
    </dgm:pt>
    <dgm:pt modelId="{FDFE9CC1-7936-4B20-A156-B56A6A388F0D}">
      <dgm:prSet custT="1"/>
      <dgm:spPr/>
      <dgm:t>
        <a:bodyPr/>
        <a:lstStyle/>
        <a:p>
          <a:r>
            <a:rPr lang="ru-RU" sz="1600" b="1" dirty="0" smtClean="0"/>
            <a:t>Консолидированный бюджет сектора государственного управления</a:t>
          </a:r>
          <a:endParaRPr lang="ru-RU" sz="1600" b="1" dirty="0"/>
        </a:p>
      </dgm:t>
    </dgm:pt>
    <dgm:pt modelId="{94DCCD95-3CC1-4692-9AE3-06FFC30C921D}" type="parTrans" cxnId="{C05D74A7-BB81-4682-AE2F-19E61B4D1E9A}">
      <dgm:prSet/>
      <dgm:spPr/>
      <dgm:t>
        <a:bodyPr/>
        <a:lstStyle/>
        <a:p>
          <a:endParaRPr lang="ru-RU"/>
        </a:p>
      </dgm:t>
    </dgm:pt>
    <dgm:pt modelId="{67F71584-320B-4FE2-A712-90CAF5D72C25}" type="sibTrans" cxnId="{C05D74A7-BB81-4682-AE2F-19E61B4D1E9A}">
      <dgm:prSet/>
      <dgm:spPr/>
      <dgm:t>
        <a:bodyPr/>
        <a:lstStyle/>
        <a:p>
          <a:endParaRPr lang="ru-RU"/>
        </a:p>
      </dgm:t>
    </dgm:pt>
    <dgm:pt modelId="{5D84F25E-4CB1-4F8E-8552-08D5F252FA89}">
      <dgm:prSet custT="1"/>
      <dgm:spPr/>
      <dgm:t>
        <a:bodyPr/>
        <a:lstStyle/>
        <a:p>
          <a:r>
            <a:rPr lang="ru-RU" sz="1600" dirty="0" smtClean="0"/>
            <a:t>Государственные внебюджетные фонды</a:t>
          </a:r>
          <a:endParaRPr lang="ru-RU" sz="1600" dirty="0"/>
        </a:p>
      </dgm:t>
    </dgm:pt>
    <dgm:pt modelId="{6E1F1FC5-DC31-4A08-AD50-BACC1C3423F2}" type="parTrans" cxnId="{0ECDA7EC-3CDA-40EF-A97E-AC870DCAA2BD}">
      <dgm:prSet/>
      <dgm:spPr/>
      <dgm:t>
        <a:bodyPr/>
        <a:lstStyle/>
        <a:p>
          <a:endParaRPr lang="ru-RU"/>
        </a:p>
      </dgm:t>
    </dgm:pt>
    <dgm:pt modelId="{D50E9539-C3CC-4327-9ABC-FFF094AAB3B3}" type="sibTrans" cxnId="{0ECDA7EC-3CDA-40EF-A97E-AC870DCAA2BD}">
      <dgm:prSet/>
      <dgm:spPr/>
      <dgm:t>
        <a:bodyPr/>
        <a:lstStyle/>
        <a:p>
          <a:endParaRPr lang="ru-RU"/>
        </a:p>
      </dgm:t>
    </dgm:pt>
    <dgm:pt modelId="{8FC9A5EC-C680-4018-BFC1-858119F48B7B}">
      <dgm:prSet custT="1"/>
      <dgm:spPr/>
      <dgm:t>
        <a:bodyPr/>
        <a:lstStyle/>
        <a:p>
          <a:r>
            <a:rPr lang="ru-RU" sz="1400" dirty="0" smtClean="0"/>
            <a:t>Фонд социальной защиты населения</a:t>
          </a:r>
          <a:endParaRPr lang="ru-RU" sz="1400" dirty="0"/>
        </a:p>
      </dgm:t>
    </dgm:pt>
    <dgm:pt modelId="{AA3EE83B-9E72-4A25-A86B-94BC7BBF0190}" type="parTrans" cxnId="{8D294A47-F766-47F5-B873-397C4BCB2F44}">
      <dgm:prSet/>
      <dgm:spPr/>
      <dgm:t>
        <a:bodyPr/>
        <a:lstStyle/>
        <a:p>
          <a:endParaRPr lang="ru-RU"/>
        </a:p>
      </dgm:t>
    </dgm:pt>
    <dgm:pt modelId="{EE6157B4-7C95-4201-9843-3017DFD6025A}" type="sibTrans" cxnId="{8D294A47-F766-47F5-B873-397C4BCB2F44}">
      <dgm:prSet/>
      <dgm:spPr/>
      <dgm:t>
        <a:bodyPr/>
        <a:lstStyle/>
        <a:p>
          <a:endParaRPr lang="ru-RU"/>
        </a:p>
      </dgm:t>
    </dgm:pt>
    <dgm:pt modelId="{293A9CF7-638F-4D7C-BF9A-4874EBF7F107}">
      <dgm:prSet/>
      <dgm:spPr/>
      <dgm:t>
        <a:bodyPr/>
        <a:lstStyle/>
        <a:p>
          <a:r>
            <a:rPr lang="ru-RU" dirty="0" smtClean="0"/>
            <a:t>Государственный внебюджетный фонд Департамента исполнения наказаний</a:t>
          </a:r>
          <a:endParaRPr lang="ru-RU" dirty="0"/>
        </a:p>
      </dgm:t>
    </dgm:pt>
    <dgm:pt modelId="{999989B5-0FFA-4895-9240-C1E8F0A80708}" type="parTrans" cxnId="{E4C598CD-AD3F-4C86-9738-F67124F727A1}">
      <dgm:prSet/>
      <dgm:spPr/>
      <dgm:t>
        <a:bodyPr/>
        <a:lstStyle/>
        <a:p>
          <a:endParaRPr lang="ru-RU"/>
        </a:p>
      </dgm:t>
    </dgm:pt>
    <dgm:pt modelId="{5E291A72-B47E-4550-BA11-43050CD769A6}" type="sibTrans" cxnId="{E4C598CD-AD3F-4C86-9738-F67124F727A1}">
      <dgm:prSet/>
      <dgm:spPr/>
      <dgm:t>
        <a:bodyPr/>
        <a:lstStyle/>
        <a:p>
          <a:endParaRPr lang="ru-RU"/>
        </a:p>
      </dgm:t>
    </dgm:pt>
    <dgm:pt modelId="{FFE7F920-D342-425F-B361-D77E2BEDE2B6}">
      <dgm:prSet/>
      <dgm:spPr/>
      <dgm:t>
        <a:bodyPr/>
        <a:lstStyle/>
        <a:p>
          <a:r>
            <a:rPr lang="ru-RU" dirty="0" smtClean="0"/>
            <a:t>Государственный внебюджетный фонд универсального обслуживания Министерства связи</a:t>
          </a:r>
          <a:endParaRPr lang="ru-RU" dirty="0"/>
        </a:p>
      </dgm:t>
    </dgm:pt>
    <dgm:pt modelId="{FEDCE796-3308-49EA-8B6B-DAEA04C6C73A}" type="parTrans" cxnId="{1EC5EB3F-49B3-46FE-833F-D9A9CD815521}">
      <dgm:prSet/>
      <dgm:spPr/>
      <dgm:t>
        <a:bodyPr/>
        <a:lstStyle/>
        <a:p>
          <a:endParaRPr lang="ru-RU"/>
        </a:p>
      </dgm:t>
    </dgm:pt>
    <dgm:pt modelId="{9BD0D212-2448-42ED-9014-BC084E3ABA33}" type="sibTrans" cxnId="{1EC5EB3F-49B3-46FE-833F-D9A9CD815521}">
      <dgm:prSet/>
      <dgm:spPr/>
      <dgm:t>
        <a:bodyPr/>
        <a:lstStyle/>
        <a:p>
          <a:endParaRPr lang="ru-RU"/>
        </a:p>
      </dgm:t>
    </dgm:pt>
    <dgm:pt modelId="{C985DC97-45A9-4B73-A7B6-CE847F796890}">
      <dgm:prSet/>
      <dgm:spPr/>
      <dgm:t>
        <a:bodyPr/>
        <a:lstStyle/>
        <a:p>
          <a:r>
            <a:rPr lang="ru-RU" dirty="0" smtClean="0"/>
            <a:t>Государственный внебюджетный фонд гражданской авиации</a:t>
          </a:r>
          <a:endParaRPr lang="ru-RU" dirty="0"/>
        </a:p>
      </dgm:t>
    </dgm:pt>
    <dgm:pt modelId="{6121E8B3-1838-470A-912F-3CF05EF32AE9}" type="parTrans" cxnId="{34C6C023-E613-4492-9EAF-FF5654FF38F7}">
      <dgm:prSet/>
      <dgm:spPr/>
      <dgm:t>
        <a:bodyPr/>
        <a:lstStyle/>
        <a:p>
          <a:endParaRPr lang="ru-RU"/>
        </a:p>
      </dgm:t>
    </dgm:pt>
    <dgm:pt modelId="{B744B6D2-35A1-4992-B8EA-4BB78719AEFD}" type="sibTrans" cxnId="{34C6C023-E613-4492-9EAF-FF5654FF38F7}">
      <dgm:prSet/>
      <dgm:spPr/>
      <dgm:t>
        <a:bodyPr/>
        <a:lstStyle/>
        <a:p>
          <a:endParaRPr lang="ru-RU"/>
        </a:p>
      </dgm:t>
    </dgm:pt>
    <dgm:pt modelId="{0EB1C507-1A8A-4695-8680-654D4DF9252D}" type="pres">
      <dgm:prSet presAssocID="{5D82882F-4673-4E30-96F0-F27764C372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0F2523-5639-491F-B10F-F0E532B0B61E}" type="pres">
      <dgm:prSet presAssocID="{FDFE9CC1-7936-4B20-A156-B56A6A388F0D}" presName="hierRoot1" presStyleCnt="0">
        <dgm:presLayoutVars>
          <dgm:hierBranch val="init"/>
        </dgm:presLayoutVars>
      </dgm:prSet>
      <dgm:spPr/>
    </dgm:pt>
    <dgm:pt modelId="{67F606FF-F7A1-4378-978E-7932146A4776}" type="pres">
      <dgm:prSet presAssocID="{FDFE9CC1-7936-4B20-A156-B56A6A388F0D}" presName="rootComposite1" presStyleCnt="0"/>
      <dgm:spPr/>
    </dgm:pt>
    <dgm:pt modelId="{8836E62D-75BB-4903-A147-A5B62C3A55E2}" type="pres">
      <dgm:prSet presAssocID="{FDFE9CC1-7936-4B20-A156-B56A6A388F0D}" presName="rootText1" presStyleLbl="node0" presStyleIdx="0" presStyleCnt="1" custScaleX="463827" custScaleY="84529" custLinFactNeighborX="2426" custLinFactNeighborY="-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684133-6A23-41CA-AFF0-C9195A5031D8}" type="pres">
      <dgm:prSet presAssocID="{FDFE9CC1-7936-4B20-A156-B56A6A388F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6CE8BB0-CEE6-4769-A2A8-8E216C55EC8D}" type="pres">
      <dgm:prSet presAssocID="{FDFE9CC1-7936-4B20-A156-B56A6A388F0D}" presName="hierChild2" presStyleCnt="0"/>
      <dgm:spPr/>
    </dgm:pt>
    <dgm:pt modelId="{AD13D18A-5295-4B0C-A0A1-BDD8BF7EB7F8}" type="pres">
      <dgm:prSet presAssocID="{6E1F1FC5-DC31-4A08-AD50-BACC1C3423F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2F774C1-1CAE-48AE-9194-B6EC229E25B1}" type="pres">
      <dgm:prSet presAssocID="{5D84F25E-4CB1-4F8E-8552-08D5F252FA89}" presName="hierRoot2" presStyleCnt="0">
        <dgm:presLayoutVars>
          <dgm:hierBranch val="init"/>
        </dgm:presLayoutVars>
      </dgm:prSet>
      <dgm:spPr/>
    </dgm:pt>
    <dgm:pt modelId="{3913A5A7-A514-4BE6-B62B-8F6441B1D5EC}" type="pres">
      <dgm:prSet presAssocID="{5D84F25E-4CB1-4F8E-8552-08D5F252FA89}" presName="rootComposite" presStyleCnt="0"/>
      <dgm:spPr/>
    </dgm:pt>
    <dgm:pt modelId="{5FD5B02E-61B7-475C-8238-E805B2C28B60}" type="pres">
      <dgm:prSet presAssocID="{5D84F25E-4CB1-4F8E-8552-08D5F252FA89}" presName="rootText" presStyleLbl="node2" presStyleIdx="0" presStyleCnt="2" custScaleX="192247" custScaleY="77520" custLinFactNeighborX="1497" custLinFactNeighborY="-24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581425-3D5A-4D1D-A972-973713E7314B}" type="pres">
      <dgm:prSet presAssocID="{5D84F25E-4CB1-4F8E-8552-08D5F252FA89}" presName="rootConnector" presStyleLbl="node2" presStyleIdx="0" presStyleCnt="2"/>
      <dgm:spPr/>
      <dgm:t>
        <a:bodyPr/>
        <a:lstStyle/>
        <a:p>
          <a:endParaRPr lang="ru-RU"/>
        </a:p>
      </dgm:t>
    </dgm:pt>
    <dgm:pt modelId="{950B3ECF-6992-4D90-A940-65007AEF9C20}" type="pres">
      <dgm:prSet presAssocID="{5D84F25E-4CB1-4F8E-8552-08D5F252FA89}" presName="hierChild4" presStyleCnt="0"/>
      <dgm:spPr/>
    </dgm:pt>
    <dgm:pt modelId="{52FD69B5-0E90-4343-AD40-A6D2E256A6EA}" type="pres">
      <dgm:prSet presAssocID="{AA3EE83B-9E72-4A25-A86B-94BC7BBF0190}" presName="Name37" presStyleLbl="parChTrans1D3" presStyleIdx="0" presStyleCnt="6"/>
      <dgm:spPr/>
      <dgm:t>
        <a:bodyPr/>
        <a:lstStyle/>
        <a:p>
          <a:endParaRPr lang="ru-RU"/>
        </a:p>
      </dgm:t>
    </dgm:pt>
    <dgm:pt modelId="{3AC04179-32ED-46F7-B333-881F4841CE2F}" type="pres">
      <dgm:prSet presAssocID="{8FC9A5EC-C680-4018-BFC1-858119F48B7B}" presName="hierRoot2" presStyleCnt="0">
        <dgm:presLayoutVars>
          <dgm:hierBranch val="init"/>
        </dgm:presLayoutVars>
      </dgm:prSet>
      <dgm:spPr/>
    </dgm:pt>
    <dgm:pt modelId="{2B41CF30-EB70-4123-AACB-05AB6F2726FD}" type="pres">
      <dgm:prSet presAssocID="{8FC9A5EC-C680-4018-BFC1-858119F48B7B}" presName="rootComposite" presStyleCnt="0"/>
      <dgm:spPr/>
    </dgm:pt>
    <dgm:pt modelId="{8F0B9FC7-11CC-43C9-BCC0-43D6A19EA740}" type="pres">
      <dgm:prSet presAssocID="{8FC9A5EC-C680-4018-BFC1-858119F48B7B}" presName="rootText" presStyleLbl="node3" presStyleIdx="0" presStyleCnt="6" custScaleX="1392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CBFD99-6961-4002-B5F2-E4E7A68E98DF}" type="pres">
      <dgm:prSet presAssocID="{8FC9A5EC-C680-4018-BFC1-858119F48B7B}" presName="rootConnector" presStyleLbl="node3" presStyleIdx="0" presStyleCnt="6"/>
      <dgm:spPr/>
      <dgm:t>
        <a:bodyPr/>
        <a:lstStyle/>
        <a:p>
          <a:endParaRPr lang="ru-RU"/>
        </a:p>
      </dgm:t>
    </dgm:pt>
    <dgm:pt modelId="{D087469D-E2C6-4469-BCEC-7AFD29B27195}" type="pres">
      <dgm:prSet presAssocID="{8FC9A5EC-C680-4018-BFC1-858119F48B7B}" presName="hierChild4" presStyleCnt="0"/>
      <dgm:spPr/>
    </dgm:pt>
    <dgm:pt modelId="{FD02D95D-82EE-4F57-9128-E20F78C27988}" type="pres">
      <dgm:prSet presAssocID="{8FC9A5EC-C680-4018-BFC1-858119F48B7B}" presName="hierChild5" presStyleCnt="0"/>
      <dgm:spPr/>
    </dgm:pt>
    <dgm:pt modelId="{B4AEEE0B-8DCD-46CA-A350-DB4D1B5BD4EC}" type="pres">
      <dgm:prSet presAssocID="{6121E8B3-1838-470A-912F-3CF05EF32AE9}" presName="Name37" presStyleLbl="parChTrans1D3" presStyleIdx="1" presStyleCnt="6"/>
      <dgm:spPr/>
      <dgm:t>
        <a:bodyPr/>
        <a:lstStyle/>
        <a:p>
          <a:endParaRPr lang="ru-RU"/>
        </a:p>
      </dgm:t>
    </dgm:pt>
    <dgm:pt modelId="{94324BCA-CC2E-4E30-8987-7FB41B756D98}" type="pres">
      <dgm:prSet presAssocID="{C985DC97-45A9-4B73-A7B6-CE847F796890}" presName="hierRoot2" presStyleCnt="0">
        <dgm:presLayoutVars>
          <dgm:hierBranch val="init"/>
        </dgm:presLayoutVars>
      </dgm:prSet>
      <dgm:spPr/>
    </dgm:pt>
    <dgm:pt modelId="{BB8976F1-2EAB-48FA-8671-AFDFFFDAFD39}" type="pres">
      <dgm:prSet presAssocID="{C985DC97-45A9-4B73-A7B6-CE847F796890}" presName="rootComposite" presStyleCnt="0"/>
      <dgm:spPr/>
    </dgm:pt>
    <dgm:pt modelId="{A622AC0B-DBBD-456D-8869-E1C19B1DAE64}" type="pres">
      <dgm:prSet presAssocID="{C985DC97-45A9-4B73-A7B6-CE847F796890}" presName="rootText" presStyleLbl="node3" presStyleIdx="1" presStyleCnt="6" custScaleX="197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33EE90-14FD-461E-9869-8ABEEAFF3D8A}" type="pres">
      <dgm:prSet presAssocID="{C985DC97-45A9-4B73-A7B6-CE847F796890}" presName="rootConnector" presStyleLbl="node3" presStyleIdx="1" presStyleCnt="6"/>
      <dgm:spPr/>
      <dgm:t>
        <a:bodyPr/>
        <a:lstStyle/>
        <a:p>
          <a:endParaRPr lang="ru-RU"/>
        </a:p>
      </dgm:t>
    </dgm:pt>
    <dgm:pt modelId="{226E86B4-DD6C-4A44-BD0D-27EA895E3673}" type="pres">
      <dgm:prSet presAssocID="{C985DC97-45A9-4B73-A7B6-CE847F796890}" presName="hierChild4" presStyleCnt="0"/>
      <dgm:spPr/>
    </dgm:pt>
    <dgm:pt modelId="{722E3A33-CD2A-4908-9232-FD2C3566F46F}" type="pres">
      <dgm:prSet presAssocID="{C985DC97-45A9-4B73-A7B6-CE847F796890}" presName="hierChild5" presStyleCnt="0"/>
      <dgm:spPr/>
    </dgm:pt>
    <dgm:pt modelId="{3D65F88B-1291-4606-983B-E0AE5A345949}" type="pres">
      <dgm:prSet presAssocID="{999989B5-0FFA-4895-9240-C1E8F0A80708}" presName="Name37" presStyleLbl="parChTrans1D3" presStyleIdx="2" presStyleCnt="6"/>
      <dgm:spPr/>
      <dgm:t>
        <a:bodyPr/>
        <a:lstStyle/>
        <a:p>
          <a:endParaRPr lang="ru-RU"/>
        </a:p>
      </dgm:t>
    </dgm:pt>
    <dgm:pt modelId="{9232FB02-32C7-45C3-81E8-D50D78D99717}" type="pres">
      <dgm:prSet presAssocID="{293A9CF7-638F-4D7C-BF9A-4874EBF7F107}" presName="hierRoot2" presStyleCnt="0">
        <dgm:presLayoutVars>
          <dgm:hierBranch val="init"/>
        </dgm:presLayoutVars>
      </dgm:prSet>
      <dgm:spPr/>
    </dgm:pt>
    <dgm:pt modelId="{0239865B-4F14-4A74-BC63-D7589B2B94DD}" type="pres">
      <dgm:prSet presAssocID="{293A9CF7-638F-4D7C-BF9A-4874EBF7F107}" presName="rootComposite" presStyleCnt="0"/>
      <dgm:spPr/>
    </dgm:pt>
    <dgm:pt modelId="{6BE52FE4-D91F-4679-8AF5-901114CD510A}" type="pres">
      <dgm:prSet presAssocID="{293A9CF7-638F-4D7C-BF9A-4874EBF7F107}" presName="rootText" presStyleLbl="node3" presStyleIdx="2" presStyleCnt="6" custScaleX="226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DE23A-752C-47DD-BC67-84AEBE5F2E9F}" type="pres">
      <dgm:prSet presAssocID="{293A9CF7-638F-4D7C-BF9A-4874EBF7F107}" presName="rootConnector" presStyleLbl="node3" presStyleIdx="2" presStyleCnt="6"/>
      <dgm:spPr/>
      <dgm:t>
        <a:bodyPr/>
        <a:lstStyle/>
        <a:p>
          <a:endParaRPr lang="ru-RU"/>
        </a:p>
      </dgm:t>
    </dgm:pt>
    <dgm:pt modelId="{82F2FD02-97C6-4C09-B54D-5BAD1C25FA59}" type="pres">
      <dgm:prSet presAssocID="{293A9CF7-638F-4D7C-BF9A-4874EBF7F107}" presName="hierChild4" presStyleCnt="0"/>
      <dgm:spPr/>
    </dgm:pt>
    <dgm:pt modelId="{93A98240-703E-456D-B209-AE5DD8EF8912}" type="pres">
      <dgm:prSet presAssocID="{293A9CF7-638F-4D7C-BF9A-4874EBF7F107}" presName="hierChild5" presStyleCnt="0"/>
      <dgm:spPr/>
    </dgm:pt>
    <dgm:pt modelId="{A8263F14-64C0-49C0-8F3D-9D4F5DE20D99}" type="pres">
      <dgm:prSet presAssocID="{FEDCE796-3308-49EA-8B6B-DAEA04C6C73A}" presName="Name37" presStyleLbl="parChTrans1D3" presStyleIdx="3" presStyleCnt="6"/>
      <dgm:spPr/>
      <dgm:t>
        <a:bodyPr/>
        <a:lstStyle/>
        <a:p>
          <a:endParaRPr lang="ru-RU"/>
        </a:p>
      </dgm:t>
    </dgm:pt>
    <dgm:pt modelId="{73C35514-2373-4AF2-A418-3D0D9C9DF46C}" type="pres">
      <dgm:prSet presAssocID="{FFE7F920-D342-425F-B361-D77E2BEDE2B6}" presName="hierRoot2" presStyleCnt="0">
        <dgm:presLayoutVars>
          <dgm:hierBranch val="init"/>
        </dgm:presLayoutVars>
      </dgm:prSet>
      <dgm:spPr/>
    </dgm:pt>
    <dgm:pt modelId="{A73AC66E-B246-4B6E-AA6B-9B399B4C6A80}" type="pres">
      <dgm:prSet presAssocID="{FFE7F920-D342-425F-B361-D77E2BEDE2B6}" presName="rootComposite" presStyleCnt="0"/>
      <dgm:spPr/>
    </dgm:pt>
    <dgm:pt modelId="{336879CD-9FC5-49CC-8BD3-BF712699625D}" type="pres">
      <dgm:prSet presAssocID="{FFE7F920-D342-425F-B361-D77E2BEDE2B6}" presName="rootText" presStyleLbl="node3" presStyleIdx="3" presStyleCnt="6" custScaleX="226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A8488E-ADBB-498D-B1C8-F5AB9D3FE19D}" type="pres">
      <dgm:prSet presAssocID="{FFE7F920-D342-425F-B361-D77E2BEDE2B6}" presName="rootConnector" presStyleLbl="node3" presStyleIdx="3" presStyleCnt="6"/>
      <dgm:spPr/>
      <dgm:t>
        <a:bodyPr/>
        <a:lstStyle/>
        <a:p>
          <a:endParaRPr lang="ru-RU"/>
        </a:p>
      </dgm:t>
    </dgm:pt>
    <dgm:pt modelId="{9BD271A6-BAE0-4FA2-B3CC-2349872FCA22}" type="pres">
      <dgm:prSet presAssocID="{FFE7F920-D342-425F-B361-D77E2BEDE2B6}" presName="hierChild4" presStyleCnt="0"/>
      <dgm:spPr/>
    </dgm:pt>
    <dgm:pt modelId="{E0304C35-C550-4E90-965E-EE94F0AFF6F2}" type="pres">
      <dgm:prSet presAssocID="{FFE7F920-D342-425F-B361-D77E2BEDE2B6}" presName="hierChild5" presStyleCnt="0"/>
      <dgm:spPr/>
    </dgm:pt>
    <dgm:pt modelId="{03951E7F-FE0C-4687-B138-CAD94E042B87}" type="pres">
      <dgm:prSet presAssocID="{5D84F25E-4CB1-4F8E-8552-08D5F252FA89}" presName="hierChild5" presStyleCnt="0"/>
      <dgm:spPr/>
    </dgm:pt>
    <dgm:pt modelId="{67E5147D-AB92-4774-BEBD-B060942570C4}" type="pres">
      <dgm:prSet presAssocID="{5F7ACE1D-E664-43D2-BB95-339721D4FD1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199964D-F175-4D5C-94E9-C7BB83A655DD}" type="pres">
      <dgm:prSet presAssocID="{0DA0A91D-80E7-4BBF-9E41-995A712C7C69}" presName="hierRoot2" presStyleCnt="0">
        <dgm:presLayoutVars>
          <dgm:hierBranch val="init"/>
        </dgm:presLayoutVars>
      </dgm:prSet>
      <dgm:spPr/>
    </dgm:pt>
    <dgm:pt modelId="{C57EB3CD-08BA-4970-B66B-F27D602C2ED5}" type="pres">
      <dgm:prSet presAssocID="{0DA0A91D-80E7-4BBF-9E41-995A712C7C69}" presName="rootComposite" presStyleCnt="0"/>
      <dgm:spPr/>
    </dgm:pt>
    <dgm:pt modelId="{D0FD947A-BA32-435E-A314-89AD053581AA}" type="pres">
      <dgm:prSet presAssocID="{0DA0A91D-80E7-4BBF-9E41-995A712C7C69}" presName="rootText" presStyleLbl="node2" presStyleIdx="1" presStyleCnt="2" custScaleX="260262" custScaleY="51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7AFAAD-A5F7-4933-8F9E-98A91D3781F3}" type="pres">
      <dgm:prSet presAssocID="{0DA0A91D-80E7-4BBF-9E41-995A712C7C69}" presName="rootConnector" presStyleLbl="node2" presStyleIdx="1" presStyleCnt="2"/>
      <dgm:spPr/>
      <dgm:t>
        <a:bodyPr/>
        <a:lstStyle/>
        <a:p>
          <a:endParaRPr lang="ru-RU"/>
        </a:p>
      </dgm:t>
    </dgm:pt>
    <dgm:pt modelId="{D432217D-9DF5-455C-B3CC-FC214D0EA14A}" type="pres">
      <dgm:prSet presAssocID="{0DA0A91D-80E7-4BBF-9E41-995A712C7C69}" presName="hierChild4" presStyleCnt="0"/>
      <dgm:spPr/>
    </dgm:pt>
    <dgm:pt modelId="{73C374CF-8FBB-4B44-B7C7-E50ED090B429}" type="pres">
      <dgm:prSet presAssocID="{48A31D65-FEA6-4386-A1F8-B89747D7917A}" presName="Name37" presStyleLbl="parChTrans1D3" presStyleIdx="4" presStyleCnt="6"/>
      <dgm:spPr/>
      <dgm:t>
        <a:bodyPr/>
        <a:lstStyle/>
        <a:p>
          <a:endParaRPr lang="ru-RU"/>
        </a:p>
      </dgm:t>
    </dgm:pt>
    <dgm:pt modelId="{16882881-3BF5-4E08-BCFF-2EF728FE0F41}" type="pres">
      <dgm:prSet presAssocID="{02A28865-9CEB-4C01-93F8-CE2D8B51B16B}" presName="hierRoot2" presStyleCnt="0">
        <dgm:presLayoutVars>
          <dgm:hierBranch val="init"/>
        </dgm:presLayoutVars>
      </dgm:prSet>
      <dgm:spPr/>
    </dgm:pt>
    <dgm:pt modelId="{6EAEE008-D34C-474B-8969-9F3E8D9E76B4}" type="pres">
      <dgm:prSet presAssocID="{02A28865-9CEB-4C01-93F8-CE2D8B51B16B}" presName="rootComposite" presStyleCnt="0"/>
      <dgm:spPr/>
    </dgm:pt>
    <dgm:pt modelId="{63081291-BAEA-4672-9BA6-32794E245909}" type="pres">
      <dgm:prSet presAssocID="{02A28865-9CEB-4C01-93F8-CE2D8B51B16B}" presName="rootText" presStyleLbl="node3" presStyleIdx="4" presStyleCnt="6" custScaleX="135793" custLinFactNeighborX="16633" custLinFactNeighborY="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A02BB8-1B70-4C8F-845F-1B79D8A471B1}" type="pres">
      <dgm:prSet presAssocID="{02A28865-9CEB-4C01-93F8-CE2D8B51B16B}" presName="rootConnector" presStyleLbl="node3" presStyleIdx="4" presStyleCnt="6"/>
      <dgm:spPr/>
      <dgm:t>
        <a:bodyPr/>
        <a:lstStyle/>
        <a:p>
          <a:endParaRPr lang="ru-RU"/>
        </a:p>
      </dgm:t>
    </dgm:pt>
    <dgm:pt modelId="{7E896021-1036-4DA7-A7A9-148E9FB17E53}" type="pres">
      <dgm:prSet presAssocID="{02A28865-9CEB-4C01-93F8-CE2D8B51B16B}" presName="hierChild4" presStyleCnt="0"/>
      <dgm:spPr/>
    </dgm:pt>
    <dgm:pt modelId="{06D1110E-7B49-420E-9758-39E4D17E6282}" type="pres">
      <dgm:prSet presAssocID="{02A28865-9CEB-4C01-93F8-CE2D8B51B16B}" presName="hierChild5" presStyleCnt="0"/>
      <dgm:spPr/>
    </dgm:pt>
    <dgm:pt modelId="{D7F33B69-31B6-4C06-AC58-DE05BF8CCAA2}" type="pres">
      <dgm:prSet presAssocID="{0AD23CCA-B0B4-4732-8A77-1C0975919027}" presName="Name37" presStyleLbl="parChTrans1D3" presStyleIdx="5" presStyleCnt="6"/>
      <dgm:spPr/>
      <dgm:t>
        <a:bodyPr/>
        <a:lstStyle/>
        <a:p>
          <a:endParaRPr lang="ru-RU"/>
        </a:p>
      </dgm:t>
    </dgm:pt>
    <dgm:pt modelId="{5448F273-412B-488D-888D-DE965F954570}" type="pres">
      <dgm:prSet presAssocID="{06779E62-63CA-4811-BD6A-0E5DB4B130A4}" presName="hierRoot2" presStyleCnt="0">
        <dgm:presLayoutVars>
          <dgm:hierBranch val="init"/>
        </dgm:presLayoutVars>
      </dgm:prSet>
      <dgm:spPr/>
    </dgm:pt>
    <dgm:pt modelId="{C128CEAA-3CB2-4966-9416-89A313C8A426}" type="pres">
      <dgm:prSet presAssocID="{06779E62-63CA-4811-BD6A-0E5DB4B130A4}" presName="rootComposite" presStyleCnt="0"/>
      <dgm:spPr/>
    </dgm:pt>
    <dgm:pt modelId="{F71F4C12-316C-4216-AF24-38F845FBDE76}" type="pres">
      <dgm:prSet presAssocID="{06779E62-63CA-4811-BD6A-0E5DB4B130A4}" presName="rootText" presStyleLbl="node3" presStyleIdx="5" presStyleCnt="6" custScaleX="224113" custLinFactNeighborX="70364" custLinFactNeighborY="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5439F8-E1A8-4738-968D-CB5CCB065631}" type="pres">
      <dgm:prSet presAssocID="{06779E62-63CA-4811-BD6A-0E5DB4B130A4}" presName="rootConnector" presStyleLbl="node3" presStyleIdx="5" presStyleCnt="6"/>
      <dgm:spPr/>
      <dgm:t>
        <a:bodyPr/>
        <a:lstStyle/>
        <a:p>
          <a:endParaRPr lang="ru-RU"/>
        </a:p>
      </dgm:t>
    </dgm:pt>
    <dgm:pt modelId="{1B55C195-38C4-42FB-9F7C-947C68FC4F17}" type="pres">
      <dgm:prSet presAssocID="{06779E62-63CA-4811-BD6A-0E5DB4B130A4}" presName="hierChild4" presStyleCnt="0"/>
      <dgm:spPr/>
    </dgm:pt>
    <dgm:pt modelId="{2E06BB62-755A-4495-8576-6EA1270FAC43}" type="pres">
      <dgm:prSet presAssocID="{8EB0B2D8-5C73-428E-AB69-4805A227A78E}" presName="Name37" presStyleLbl="parChTrans1D4" presStyleIdx="0" presStyleCnt="10"/>
      <dgm:spPr/>
      <dgm:t>
        <a:bodyPr/>
        <a:lstStyle/>
        <a:p>
          <a:endParaRPr lang="ru-RU"/>
        </a:p>
      </dgm:t>
    </dgm:pt>
    <dgm:pt modelId="{40F7897B-E6D3-40A5-9D62-152D9933C6F0}" type="pres">
      <dgm:prSet presAssocID="{12C38C30-2C7A-4591-8819-EEF1DF27A643}" presName="hierRoot2" presStyleCnt="0">
        <dgm:presLayoutVars>
          <dgm:hierBranch val="init"/>
        </dgm:presLayoutVars>
      </dgm:prSet>
      <dgm:spPr/>
    </dgm:pt>
    <dgm:pt modelId="{E1F973FC-9CF7-4359-B741-9B1EF5CDFEF0}" type="pres">
      <dgm:prSet presAssocID="{12C38C30-2C7A-4591-8819-EEF1DF27A643}" presName="rootComposite" presStyleCnt="0"/>
      <dgm:spPr/>
    </dgm:pt>
    <dgm:pt modelId="{C43BE590-EB4C-4DB3-B4A8-A9C5E96B1461}" type="pres">
      <dgm:prSet presAssocID="{12C38C30-2C7A-4591-8819-EEF1DF27A643}" presName="rootText" presStyleLbl="node4" presStyleIdx="0" presStyleCnt="10" custLinFactNeighborX="6973" custLinFactNeighborY="-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272DD2-ACD6-4ADA-8AC4-B2C5DDD7ABFD}" type="pres">
      <dgm:prSet presAssocID="{12C38C30-2C7A-4591-8819-EEF1DF27A643}" presName="rootConnector" presStyleLbl="node4" presStyleIdx="0" presStyleCnt="10"/>
      <dgm:spPr/>
      <dgm:t>
        <a:bodyPr/>
        <a:lstStyle/>
        <a:p>
          <a:endParaRPr lang="ru-RU"/>
        </a:p>
      </dgm:t>
    </dgm:pt>
    <dgm:pt modelId="{842F1E25-30C2-4E86-B552-59FF34BF2C76}" type="pres">
      <dgm:prSet presAssocID="{12C38C30-2C7A-4591-8819-EEF1DF27A643}" presName="hierChild4" presStyleCnt="0"/>
      <dgm:spPr/>
    </dgm:pt>
    <dgm:pt modelId="{F38FDC90-0A49-4D36-8446-730FD44E8EF3}" type="pres">
      <dgm:prSet presAssocID="{83CEE49E-2FB0-45E4-BD85-3C34C19880A9}" presName="Name37" presStyleLbl="parChTrans1D4" presStyleIdx="1" presStyleCnt="10"/>
      <dgm:spPr/>
      <dgm:t>
        <a:bodyPr/>
        <a:lstStyle/>
        <a:p>
          <a:endParaRPr lang="ru-RU"/>
        </a:p>
      </dgm:t>
    </dgm:pt>
    <dgm:pt modelId="{30316D2F-94FE-4B88-A268-EA67533FC58B}" type="pres">
      <dgm:prSet presAssocID="{25C5A6D2-C7E6-48EE-AEF3-54332C99E83C}" presName="hierRoot2" presStyleCnt="0">
        <dgm:presLayoutVars>
          <dgm:hierBranch val="init"/>
        </dgm:presLayoutVars>
      </dgm:prSet>
      <dgm:spPr/>
    </dgm:pt>
    <dgm:pt modelId="{877CA6A4-37AF-4D41-97EE-EBCA112F7E5E}" type="pres">
      <dgm:prSet presAssocID="{25C5A6D2-C7E6-48EE-AEF3-54332C99E83C}" presName="rootComposite" presStyleCnt="0"/>
      <dgm:spPr/>
    </dgm:pt>
    <dgm:pt modelId="{D24B7802-7C6B-4C44-9E6B-7EC4F52C169E}" type="pres">
      <dgm:prSet presAssocID="{25C5A6D2-C7E6-48EE-AEF3-54332C99E83C}" presName="rootText" presStyleLbl="node4" presStyleIdx="1" presStyleCnt="10" custLinFactNeighborX="6973" custLinFactNeighborY="-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299DC4-D6EF-40A7-B06A-26F7EB18225D}" type="pres">
      <dgm:prSet presAssocID="{25C5A6D2-C7E6-48EE-AEF3-54332C99E83C}" presName="rootConnector" presStyleLbl="node4" presStyleIdx="1" presStyleCnt="10"/>
      <dgm:spPr/>
      <dgm:t>
        <a:bodyPr/>
        <a:lstStyle/>
        <a:p>
          <a:endParaRPr lang="ru-RU"/>
        </a:p>
      </dgm:t>
    </dgm:pt>
    <dgm:pt modelId="{06486FAE-21C6-492F-9163-21C319F4E579}" type="pres">
      <dgm:prSet presAssocID="{25C5A6D2-C7E6-48EE-AEF3-54332C99E83C}" presName="hierChild4" presStyleCnt="0"/>
      <dgm:spPr/>
    </dgm:pt>
    <dgm:pt modelId="{5E3D1CF3-F6CA-4662-98BC-B1D2451D9D0E}" type="pres">
      <dgm:prSet presAssocID="{25C5A6D2-C7E6-48EE-AEF3-54332C99E83C}" presName="hierChild5" presStyleCnt="0"/>
      <dgm:spPr/>
    </dgm:pt>
    <dgm:pt modelId="{33DA49A3-689A-488A-A63E-AD796C573B62}" type="pres">
      <dgm:prSet presAssocID="{7AA181A8-B301-42D9-9702-7BF9183AEF57}" presName="Name37" presStyleLbl="parChTrans1D4" presStyleIdx="2" presStyleCnt="10"/>
      <dgm:spPr/>
      <dgm:t>
        <a:bodyPr/>
        <a:lstStyle/>
        <a:p>
          <a:endParaRPr lang="ru-RU"/>
        </a:p>
      </dgm:t>
    </dgm:pt>
    <dgm:pt modelId="{5207F736-07CE-4C34-A5CC-19AC312C3987}" type="pres">
      <dgm:prSet presAssocID="{5E884C8B-F742-4E0E-8469-19FD7EDCD24B}" presName="hierRoot2" presStyleCnt="0">
        <dgm:presLayoutVars>
          <dgm:hierBranch val="init"/>
        </dgm:presLayoutVars>
      </dgm:prSet>
      <dgm:spPr/>
    </dgm:pt>
    <dgm:pt modelId="{2E0E5139-3FE3-4830-962C-4E90F590FA27}" type="pres">
      <dgm:prSet presAssocID="{5E884C8B-F742-4E0E-8469-19FD7EDCD24B}" presName="rootComposite" presStyleCnt="0"/>
      <dgm:spPr/>
    </dgm:pt>
    <dgm:pt modelId="{4E34044A-C8CC-43DC-9F40-707F7032E374}" type="pres">
      <dgm:prSet presAssocID="{5E884C8B-F742-4E0E-8469-19FD7EDCD24B}" presName="rootText" presStyleLbl="node4" presStyleIdx="2" presStyleCnt="10" custLinFactNeighborX="6973" custLinFactNeighborY="-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BB76A7-450F-4E14-9FD0-C1A63640E194}" type="pres">
      <dgm:prSet presAssocID="{5E884C8B-F742-4E0E-8469-19FD7EDCD24B}" presName="rootConnector" presStyleLbl="node4" presStyleIdx="2" presStyleCnt="10"/>
      <dgm:spPr/>
      <dgm:t>
        <a:bodyPr/>
        <a:lstStyle/>
        <a:p>
          <a:endParaRPr lang="ru-RU"/>
        </a:p>
      </dgm:t>
    </dgm:pt>
    <dgm:pt modelId="{E2DEB740-4077-4048-ABA4-B4935E5C5008}" type="pres">
      <dgm:prSet presAssocID="{5E884C8B-F742-4E0E-8469-19FD7EDCD24B}" presName="hierChild4" presStyleCnt="0"/>
      <dgm:spPr/>
    </dgm:pt>
    <dgm:pt modelId="{6E5FAA1C-7298-454E-BF07-E2761FE33ED3}" type="pres">
      <dgm:prSet presAssocID="{5E884C8B-F742-4E0E-8469-19FD7EDCD24B}" presName="hierChild5" presStyleCnt="0"/>
      <dgm:spPr/>
    </dgm:pt>
    <dgm:pt modelId="{AFB1E3CE-5606-4CEE-BCDA-D1181631C0A5}" type="pres">
      <dgm:prSet presAssocID="{D8196430-3036-4D13-8DED-6EF79CD555D7}" presName="Name37" presStyleLbl="parChTrans1D4" presStyleIdx="3" presStyleCnt="10"/>
      <dgm:spPr/>
      <dgm:t>
        <a:bodyPr/>
        <a:lstStyle/>
        <a:p>
          <a:endParaRPr lang="ru-RU"/>
        </a:p>
      </dgm:t>
    </dgm:pt>
    <dgm:pt modelId="{54BB54BE-2F9A-44E4-A0FF-07B0E1B85A2B}" type="pres">
      <dgm:prSet presAssocID="{3F970AB3-EE98-425F-A4EB-8E20D5C66794}" presName="hierRoot2" presStyleCnt="0">
        <dgm:presLayoutVars>
          <dgm:hierBranch val="init"/>
        </dgm:presLayoutVars>
      </dgm:prSet>
      <dgm:spPr/>
    </dgm:pt>
    <dgm:pt modelId="{DD894094-7ABF-4FE0-8963-5C53F1A1FB9B}" type="pres">
      <dgm:prSet presAssocID="{3F970AB3-EE98-425F-A4EB-8E20D5C66794}" presName="rootComposite" presStyleCnt="0"/>
      <dgm:spPr/>
    </dgm:pt>
    <dgm:pt modelId="{405BBBDB-58D0-4587-86C8-03C27FF77539}" type="pres">
      <dgm:prSet presAssocID="{3F970AB3-EE98-425F-A4EB-8E20D5C66794}" presName="rootText" presStyleLbl="node4" presStyleIdx="3" presStyleCnt="10" custScaleX="139170" custScaleY="143196" custLinFactNeighborX="6973" custLinFactNeighborY="-16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3C1E5A-E8CE-4343-B21E-6325C60A1ECF}" type="pres">
      <dgm:prSet presAssocID="{3F970AB3-EE98-425F-A4EB-8E20D5C66794}" presName="rootConnector" presStyleLbl="node4" presStyleIdx="3" presStyleCnt="10"/>
      <dgm:spPr/>
      <dgm:t>
        <a:bodyPr/>
        <a:lstStyle/>
        <a:p>
          <a:endParaRPr lang="ru-RU"/>
        </a:p>
      </dgm:t>
    </dgm:pt>
    <dgm:pt modelId="{28215F8C-5786-4D15-BA52-F14BF12719C2}" type="pres">
      <dgm:prSet presAssocID="{3F970AB3-EE98-425F-A4EB-8E20D5C66794}" presName="hierChild4" presStyleCnt="0"/>
      <dgm:spPr/>
    </dgm:pt>
    <dgm:pt modelId="{E4A17469-C128-4705-AE4A-7B419BD69CC6}" type="pres">
      <dgm:prSet presAssocID="{3F970AB3-EE98-425F-A4EB-8E20D5C66794}" presName="hierChild5" presStyleCnt="0"/>
      <dgm:spPr/>
    </dgm:pt>
    <dgm:pt modelId="{CB6EDDF1-0F49-4E5A-BADC-EB1D58AD8111}" type="pres">
      <dgm:prSet presAssocID="{12C38C30-2C7A-4591-8819-EEF1DF27A643}" presName="hierChild5" presStyleCnt="0"/>
      <dgm:spPr/>
    </dgm:pt>
    <dgm:pt modelId="{34DFCBB5-8B63-4EA3-BBF1-555439647CBB}" type="pres">
      <dgm:prSet presAssocID="{C29B8143-9ACE-4D47-843D-4DCEFEC6108F}" presName="Name37" presStyleLbl="parChTrans1D4" presStyleIdx="4" presStyleCnt="10"/>
      <dgm:spPr/>
      <dgm:t>
        <a:bodyPr/>
        <a:lstStyle/>
        <a:p>
          <a:endParaRPr lang="ru-RU"/>
        </a:p>
      </dgm:t>
    </dgm:pt>
    <dgm:pt modelId="{39916890-E674-4171-8682-3C90BFAA2088}" type="pres">
      <dgm:prSet presAssocID="{E441C9EA-2B0F-4DD2-8E46-A13EE43D61AE}" presName="hierRoot2" presStyleCnt="0">
        <dgm:presLayoutVars>
          <dgm:hierBranch val="init"/>
        </dgm:presLayoutVars>
      </dgm:prSet>
      <dgm:spPr/>
    </dgm:pt>
    <dgm:pt modelId="{03AC6156-4CC6-410C-9BE9-C7C0D7BA2AAE}" type="pres">
      <dgm:prSet presAssocID="{E441C9EA-2B0F-4DD2-8E46-A13EE43D61AE}" presName="rootComposite" presStyleCnt="0"/>
      <dgm:spPr/>
    </dgm:pt>
    <dgm:pt modelId="{CA91F316-710C-477E-BECD-8F2274CD122B}" type="pres">
      <dgm:prSet presAssocID="{E441C9EA-2B0F-4DD2-8E46-A13EE43D61AE}" presName="rootText" presStyleLbl="node4" presStyleIdx="4" presStyleCnt="10" custLinFactNeighborX="14629" custLinFactNeighborY="-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ADF2A3-217E-4356-A274-89C80B326788}" type="pres">
      <dgm:prSet presAssocID="{E441C9EA-2B0F-4DD2-8E46-A13EE43D61AE}" presName="rootConnector" presStyleLbl="node4" presStyleIdx="4" presStyleCnt="10"/>
      <dgm:spPr/>
      <dgm:t>
        <a:bodyPr/>
        <a:lstStyle/>
        <a:p>
          <a:endParaRPr lang="ru-RU"/>
        </a:p>
      </dgm:t>
    </dgm:pt>
    <dgm:pt modelId="{74998B61-01DA-4E2D-8F90-2CDF3CDBF014}" type="pres">
      <dgm:prSet presAssocID="{E441C9EA-2B0F-4DD2-8E46-A13EE43D61AE}" presName="hierChild4" presStyleCnt="0"/>
      <dgm:spPr/>
    </dgm:pt>
    <dgm:pt modelId="{EFB3ECCE-B12A-486B-9A97-5DD3D543DE1E}" type="pres">
      <dgm:prSet presAssocID="{47DE0C7D-F94A-4D9C-9C18-A9F1ABAD3AEB}" presName="Name37" presStyleLbl="parChTrans1D4" presStyleIdx="5" presStyleCnt="10"/>
      <dgm:spPr/>
      <dgm:t>
        <a:bodyPr/>
        <a:lstStyle/>
        <a:p>
          <a:endParaRPr lang="ru-RU"/>
        </a:p>
      </dgm:t>
    </dgm:pt>
    <dgm:pt modelId="{1E1B944E-5A13-4ADC-A26B-C60DBBA1C04E}" type="pres">
      <dgm:prSet presAssocID="{ECA5818E-CC3F-4310-9980-2EEDBCFA488B}" presName="hierRoot2" presStyleCnt="0">
        <dgm:presLayoutVars>
          <dgm:hierBranch val="init"/>
        </dgm:presLayoutVars>
      </dgm:prSet>
      <dgm:spPr/>
    </dgm:pt>
    <dgm:pt modelId="{3C983863-FE5B-4D2B-8B18-FF542F08E5BF}" type="pres">
      <dgm:prSet presAssocID="{ECA5818E-CC3F-4310-9980-2EEDBCFA488B}" presName="rootComposite" presStyleCnt="0"/>
      <dgm:spPr/>
    </dgm:pt>
    <dgm:pt modelId="{0563A0BA-8C66-442E-BC14-D2F46DE5536B}" type="pres">
      <dgm:prSet presAssocID="{ECA5818E-CC3F-4310-9980-2EEDBCFA488B}" presName="rootText" presStyleLbl="node4" presStyleIdx="5" presStyleCnt="10" custScaleY="75461" custLinFactNeighborX="7172" custLinFactNeighborY="-1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41CE8-8A5C-402B-9D27-F9B977614128}" type="pres">
      <dgm:prSet presAssocID="{ECA5818E-CC3F-4310-9980-2EEDBCFA488B}" presName="rootConnector" presStyleLbl="node4" presStyleIdx="5" presStyleCnt="10"/>
      <dgm:spPr/>
      <dgm:t>
        <a:bodyPr/>
        <a:lstStyle/>
        <a:p>
          <a:endParaRPr lang="ru-RU"/>
        </a:p>
      </dgm:t>
    </dgm:pt>
    <dgm:pt modelId="{0B156B8C-7796-4922-A62F-29A4BBEC09E5}" type="pres">
      <dgm:prSet presAssocID="{ECA5818E-CC3F-4310-9980-2EEDBCFA488B}" presName="hierChild4" presStyleCnt="0"/>
      <dgm:spPr/>
    </dgm:pt>
    <dgm:pt modelId="{72ED67FD-A975-4423-AC3B-F89CE7BB5B66}" type="pres">
      <dgm:prSet presAssocID="{ECA5818E-CC3F-4310-9980-2EEDBCFA488B}" presName="hierChild5" presStyleCnt="0"/>
      <dgm:spPr/>
    </dgm:pt>
    <dgm:pt modelId="{71B2652C-790D-4680-896F-B4C6FD3B8968}" type="pres">
      <dgm:prSet presAssocID="{18A27D5D-2A1E-41FF-80C4-0C974DBE7160}" presName="Name37" presStyleLbl="parChTrans1D4" presStyleIdx="6" presStyleCnt="10"/>
      <dgm:spPr/>
      <dgm:t>
        <a:bodyPr/>
        <a:lstStyle/>
        <a:p>
          <a:endParaRPr lang="ru-RU"/>
        </a:p>
      </dgm:t>
    </dgm:pt>
    <dgm:pt modelId="{0AE61038-DBE5-44F7-9716-1BAAC7099623}" type="pres">
      <dgm:prSet presAssocID="{94F63768-4415-4585-ACB8-399ABB36EE22}" presName="hierRoot2" presStyleCnt="0">
        <dgm:presLayoutVars>
          <dgm:hierBranch val="init"/>
        </dgm:presLayoutVars>
      </dgm:prSet>
      <dgm:spPr/>
    </dgm:pt>
    <dgm:pt modelId="{CFB77FC6-C870-4E9C-9DE2-B9432251D5C3}" type="pres">
      <dgm:prSet presAssocID="{94F63768-4415-4585-ACB8-399ABB36EE22}" presName="rootComposite" presStyleCnt="0"/>
      <dgm:spPr/>
    </dgm:pt>
    <dgm:pt modelId="{0C07BE73-FCCB-4F35-BA4D-FEA5BD36FB13}" type="pres">
      <dgm:prSet presAssocID="{94F63768-4415-4585-ACB8-399ABB36EE22}" presName="rootText" presStyleLbl="node4" presStyleIdx="6" presStyleCnt="10" custScaleX="125721" custScaleY="155514" custLinFactNeighborX="5558" custLinFactNeighborY="-21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D6BA89-10D0-47A7-9031-050F1C176386}" type="pres">
      <dgm:prSet presAssocID="{94F63768-4415-4585-ACB8-399ABB36EE22}" presName="rootConnector" presStyleLbl="node4" presStyleIdx="6" presStyleCnt="10"/>
      <dgm:spPr/>
      <dgm:t>
        <a:bodyPr/>
        <a:lstStyle/>
        <a:p>
          <a:endParaRPr lang="ru-RU"/>
        </a:p>
      </dgm:t>
    </dgm:pt>
    <dgm:pt modelId="{DAFE24EF-91DA-44B9-8B1C-6629378A53C0}" type="pres">
      <dgm:prSet presAssocID="{94F63768-4415-4585-ACB8-399ABB36EE22}" presName="hierChild4" presStyleCnt="0"/>
      <dgm:spPr/>
    </dgm:pt>
    <dgm:pt modelId="{019C59AC-60A1-445F-91A2-9F0510905B02}" type="pres">
      <dgm:prSet presAssocID="{94F63768-4415-4585-ACB8-399ABB36EE22}" presName="hierChild5" presStyleCnt="0"/>
      <dgm:spPr/>
    </dgm:pt>
    <dgm:pt modelId="{4ACB7B89-5B9A-4E49-9CB7-C6AC79CA87EF}" type="pres">
      <dgm:prSet presAssocID="{E441C9EA-2B0F-4DD2-8E46-A13EE43D61AE}" presName="hierChild5" presStyleCnt="0"/>
      <dgm:spPr/>
    </dgm:pt>
    <dgm:pt modelId="{41B8FB2B-E28C-40AB-824E-C790C535D668}" type="pres">
      <dgm:prSet presAssocID="{53DE0B62-EA30-4542-A512-77F6D9193E26}" presName="Name37" presStyleLbl="parChTrans1D4" presStyleIdx="7" presStyleCnt="10"/>
      <dgm:spPr/>
      <dgm:t>
        <a:bodyPr/>
        <a:lstStyle/>
        <a:p>
          <a:endParaRPr lang="ru-RU"/>
        </a:p>
      </dgm:t>
    </dgm:pt>
    <dgm:pt modelId="{586A85FF-715C-48C4-A51B-B5A5B326C1B1}" type="pres">
      <dgm:prSet presAssocID="{8EBF247C-69B5-48A5-A324-C192014504B3}" presName="hierRoot2" presStyleCnt="0">
        <dgm:presLayoutVars>
          <dgm:hierBranch val="init"/>
        </dgm:presLayoutVars>
      </dgm:prSet>
      <dgm:spPr/>
    </dgm:pt>
    <dgm:pt modelId="{3FF1BD65-24FD-47BF-A2A5-2967491B6514}" type="pres">
      <dgm:prSet presAssocID="{8EBF247C-69B5-48A5-A324-C192014504B3}" presName="rootComposite" presStyleCnt="0"/>
      <dgm:spPr/>
    </dgm:pt>
    <dgm:pt modelId="{68C95360-9E1F-4EA7-A721-01515B5ECE39}" type="pres">
      <dgm:prSet presAssocID="{8EBF247C-69B5-48A5-A324-C192014504B3}" presName="rootText" presStyleLbl="node4" presStyleIdx="7" presStyleCnt="10" custLinFactNeighborX="9836" custLinFactNeighborY="32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9DBBE-64A7-4892-AF83-261F5B948642}" type="pres">
      <dgm:prSet presAssocID="{8EBF247C-69B5-48A5-A324-C192014504B3}" presName="rootConnector" presStyleLbl="node4" presStyleIdx="7" presStyleCnt="10"/>
      <dgm:spPr/>
      <dgm:t>
        <a:bodyPr/>
        <a:lstStyle/>
        <a:p>
          <a:endParaRPr lang="ru-RU"/>
        </a:p>
      </dgm:t>
    </dgm:pt>
    <dgm:pt modelId="{07F4FB9F-E28E-44A9-B10E-5759970F00C4}" type="pres">
      <dgm:prSet presAssocID="{8EBF247C-69B5-48A5-A324-C192014504B3}" presName="hierChild4" presStyleCnt="0"/>
      <dgm:spPr/>
    </dgm:pt>
    <dgm:pt modelId="{C3CB9D8F-06F1-4DB7-AABC-FD93EB934CDF}" type="pres">
      <dgm:prSet presAssocID="{F25A01F2-E17A-49F9-AE68-0D5F31DD7D9E}" presName="Name37" presStyleLbl="parChTrans1D4" presStyleIdx="8" presStyleCnt="10"/>
      <dgm:spPr/>
      <dgm:t>
        <a:bodyPr/>
        <a:lstStyle/>
        <a:p>
          <a:endParaRPr lang="ru-RU"/>
        </a:p>
      </dgm:t>
    </dgm:pt>
    <dgm:pt modelId="{6749B3A0-4D7B-4069-94BE-E9D15D9A7119}" type="pres">
      <dgm:prSet presAssocID="{486D746B-BCF8-464B-9021-0BDA58B6CFDF}" presName="hierRoot2" presStyleCnt="0">
        <dgm:presLayoutVars>
          <dgm:hierBranch val="init"/>
        </dgm:presLayoutVars>
      </dgm:prSet>
      <dgm:spPr/>
    </dgm:pt>
    <dgm:pt modelId="{BD90829E-7B7F-490E-8EE0-97A14B31771E}" type="pres">
      <dgm:prSet presAssocID="{486D746B-BCF8-464B-9021-0BDA58B6CFDF}" presName="rootComposite" presStyleCnt="0"/>
      <dgm:spPr/>
    </dgm:pt>
    <dgm:pt modelId="{69C01FF6-D0F9-4B5A-8840-02AAA04A6E38}" type="pres">
      <dgm:prSet presAssocID="{486D746B-BCF8-464B-9021-0BDA58B6CFDF}" presName="rootText" presStyleLbl="node4" presStyleIdx="8" presStyleCnt="10" custScaleY="124684" custLinFactNeighborX="802" custLinFactNeighborY="-1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4B92B8-1F85-48EB-9631-8BF33C9F5409}" type="pres">
      <dgm:prSet presAssocID="{486D746B-BCF8-464B-9021-0BDA58B6CFDF}" presName="rootConnector" presStyleLbl="node4" presStyleIdx="8" presStyleCnt="10"/>
      <dgm:spPr/>
      <dgm:t>
        <a:bodyPr/>
        <a:lstStyle/>
        <a:p>
          <a:endParaRPr lang="ru-RU"/>
        </a:p>
      </dgm:t>
    </dgm:pt>
    <dgm:pt modelId="{9240D13E-7AF0-4750-8FD3-7414C4887DDF}" type="pres">
      <dgm:prSet presAssocID="{486D746B-BCF8-464B-9021-0BDA58B6CFDF}" presName="hierChild4" presStyleCnt="0"/>
      <dgm:spPr/>
    </dgm:pt>
    <dgm:pt modelId="{727B282B-98FB-449F-B7B1-82ACF926390C}" type="pres">
      <dgm:prSet presAssocID="{486D746B-BCF8-464B-9021-0BDA58B6CFDF}" presName="hierChild5" presStyleCnt="0"/>
      <dgm:spPr/>
    </dgm:pt>
    <dgm:pt modelId="{81A8D314-BA12-4064-9029-80418A9CFB81}" type="pres">
      <dgm:prSet presAssocID="{C374948C-9360-49F5-A8C3-A5B9457457DD}" presName="Name37" presStyleLbl="parChTrans1D4" presStyleIdx="9" presStyleCnt="10"/>
      <dgm:spPr/>
      <dgm:t>
        <a:bodyPr/>
        <a:lstStyle/>
        <a:p>
          <a:endParaRPr lang="ru-RU"/>
        </a:p>
      </dgm:t>
    </dgm:pt>
    <dgm:pt modelId="{7A670BD0-FCD2-4398-B84F-40FE6EBAC111}" type="pres">
      <dgm:prSet presAssocID="{81F94EFF-BF6E-4E46-B6E7-02333483D96A}" presName="hierRoot2" presStyleCnt="0">
        <dgm:presLayoutVars>
          <dgm:hierBranch val="init"/>
        </dgm:presLayoutVars>
      </dgm:prSet>
      <dgm:spPr/>
    </dgm:pt>
    <dgm:pt modelId="{F840D66C-5D74-4FF6-AC3A-4FE26C355639}" type="pres">
      <dgm:prSet presAssocID="{81F94EFF-BF6E-4E46-B6E7-02333483D96A}" presName="rootComposite" presStyleCnt="0"/>
      <dgm:spPr/>
    </dgm:pt>
    <dgm:pt modelId="{4592B66D-ECD4-4CF1-B423-2EE4A3275A72}" type="pres">
      <dgm:prSet presAssocID="{81F94EFF-BF6E-4E46-B6E7-02333483D96A}" presName="rootText" presStyleLbl="node4" presStyleIdx="9" presStyleCnt="10" custScaleX="82539" custLinFactNeighborX="9182" custLinFactNeighborY="-3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AEB172-FD3D-4D44-9E34-39E2A619A74D}" type="pres">
      <dgm:prSet presAssocID="{81F94EFF-BF6E-4E46-B6E7-02333483D96A}" presName="rootConnector" presStyleLbl="node4" presStyleIdx="9" presStyleCnt="10"/>
      <dgm:spPr/>
      <dgm:t>
        <a:bodyPr/>
        <a:lstStyle/>
        <a:p>
          <a:endParaRPr lang="ru-RU"/>
        </a:p>
      </dgm:t>
    </dgm:pt>
    <dgm:pt modelId="{23ACDD1B-B9DF-4FDE-A666-CBE6D7E2D76A}" type="pres">
      <dgm:prSet presAssocID="{81F94EFF-BF6E-4E46-B6E7-02333483D96A}" presName="hierChild4" presStyleCnt="0"/>
      <dgm:spPr/>
    </dgm:pt>
    <dgm:pt modelId="{5E8E5D85-745F-4D4F-8461-6DA8C89F4DE1}" type="pres">
      <dgm:prSet presAssocID="{81F94EFF-BF6E-4E46-B6E7-02333483D96A}" presName="hierChild5" presStyleCnt="0"/>
      <dgm:spPr/>
    </dgm:pt>
    <dgm:pt modelId="{D108F8FA-D358-46A1-8FC2-0F59E3C26E18}" type="pres">
      <dgm:prSet presAssocID="{8EBF247C-69B5-48A5-A324-C192014504B3}" presName="hierChild5" presStyleCnt="0"/>
      <dgm:spPr/>
    </dgm:pt>
    <dgm:pt modelId="{DEF86769-242D-456A-8A99-0F84170573DE}" type="pres">
      <dgm:prSet presAssocID="{06779E62-63CA-4811-BD6A-0E5DB4B130A4}" presName="hierChild5" presStyleCnt="0"/>
      <dgm:spPr/>
    </dgm:pt>
    <dgm:pt modelId="{9D951221-26A6-4EDB-AB16-653179FCBE0E}" type="pres">
      <dgm:prSet presAssocID="{0DA0A91D-80E7-4BBF-9E41-995A712C7C69}" presName="hierChild5" presStyleCnt="0"/>
      <dgm:spPr/>
    </dgm:pt>
    <dgm:pt modelId="{D8522C6D-8E46-471E-A1E9-5A8E285BD4B0}" type="pres">
      <dgm:prSet presAssocID="{FDFE9CC1-7936-4B20-A156-B56A6A388F0D}" presName="hierChild3" presStyleCnt="0"/>
      <dgm:spPr/>
    </dgm:pt>
  </dgm:ptLst>
  <dgm:cxnLst>
    <dgm:cxn modelId="{939D993E-AFBF-4193-88BE-9B4E02953395}" type="presOf" srcId="{FEDCE796-3308-49EA-8B6B-DAEA04C6C73A}" destId="{A8263F14-64C0-49C0-8F3D-9D4F5DE20D99}" srcOrd="0" destOrd="0" presId="urn:microsoft.com/office/officeart/2005/8/layout/orgChart1"/>
    <dgm:cxn modelId="{5C7F2EF2-6C30-4F9D-9F63-38908E4EA31E}" type="presOf" srcId="{3F970AB3-EE98-425F-A4EB-8E20D5C66794}" destId="{405BBBDB-58D0-4587-86C8-03C27FF77539}" srcOrd="0" destOrd="0" presId="urn:microsoft.com/office/officeart/2005/8/layout/orgChart1"/>
    <dgm:cxn modelId="{0D45F08F-A3ED-4E40-9155-07B139F18255}" type="presOf" srcId="{5F7ACE1D-E664-43D2-BB95-339721D4FD18}" destId="{67E5147D-AB92-4774-BEBD-B060942570C4}" srcOrd="0" destOrd="0" presId="urn:microsoft.com/office/officeart/2005/8/layout/orgChart1"/>
    <dgm:cxn modelId="{F7FB2B73-89DB-4013-BC8F-A98E20F1F95C}" type="presOf" srcId="{94F63768-4415-4585-ACB8-399ABB36EE22}" destId="{27D6BA89-10D0-47A7-9031-050F1C176386}" srcOrd="1" destOrd="0" presId="urn:microsoft.com/office/officeart/2005/8/layout/orgChart1"/>
    <dgm:cxn modelId="{CB0D60DD-72A6-402A-9410-2E9589A01D60}" type="presOf" srcId="{0DA0A91D-80E7-4BBF-9E41-995A712C7C69}" destId="{D0FD947A-BA32-435E-A314-89AD053581AA}" srcOrd="0" destOrd="0" presId="urn:microsoft.com/office/officeart/2005/8/layout/orgChart1"/>
    <dgm:cxn modelId="{18C0A9B0-A5F6-426E-ADF3-FEE2F983EC09}" type="presOf" srcId="{06779E62-63CA-4811-BD6A-0E5DB4B130A4}" destId="{F71F4C12-316C-4216-AF24-38F845FBDE76}" srcOrd="0" destOrd="0" presId="urn:microsoft.com/office/officeart/2005/8/layout/orgChart1"/>
    <dgm:cxn modelId="{41E948DA-2281-4AC0-849E-636D06061122}" srcId="{06779E62-63CA-4811-BD6A-0E5DB4B130A4}" destId="{8EBF247C-69B5-48A5-A324-C192014504B3}" srcOrd="2" destOrd="0" parTransId="{53DE0B62-EA30-4542-A512-77F6D9193E26}" sibTransId="{D9214F43-7C8D-4B7D-BC30-BC132C3F0430}"/>
    <dgm:cxn modelId="{12949207-2E1E-46A2-8C9E-16CF988457B6}" type="presOf" srcId="{5D82882F-4673-4E30-96F0-F27764C37261}" destId="{0EB1C507-1A8A-4695-8680-654D4DF9252D}" srcOrd="0" destOrd="0" presId="urn:microsoft.com/office/officeart/2005/8/layout/orgChart1"/>
    <dgm:cxn modelId="{1480859C-F5FD-4F30-A23E-DBF68773F9C1}" type="presOf" srcId="{0DA0A91D-80E7-4BBF-9E41-995A712C7C69}" destId="{A67AFAAD-A5F7-4933-8F9E-98A91D3781F3}" srcOrd="1" destOrd="0" presId="urn:microsoft.com/office/officeart/2005/8/layout/orgChart1"/>
    <dgm:cxn modelId="{C271C6D5-D0DE-416D-8418-565347119B24}" type="presOf" srcId="{293A9CF7-638F-4D7C-BF9A-4874EBF7F107}" destId="{3B0DE23A-752C-47DD-BC67-84AEBE5F2E9F}" srcOrd="1" destOrd="0" presId="urn:microsoft.com/office/officeart/2005/8/layout/orgChart1"/>
    <dgm:cxn modelId="{A591F86B-5B95-4CBA-99A8-6A6109673D5F}" type="presOf" srcId="{D8196430-3036-4D13-8DED-6EF79CD555D7}" destId="{AFB1E3CE-5606-4CEE-BCDA-D1181631C0A5}" srcOrd="0" destOrd="0" presId="urn:microsoft.com/office/officeart/2005/8/layout/orgChart1"/>
    <dgm:cxn modelId="{51EFE0B2-569C-4E81-BA54-79A64BF32A50}" type="presOf" srcId="{FDFE9CC1-7936-4B20-A156-B56A6A388F0D}" destId="{7C684133-6A23-41CA-AFF0-C9195A5031D8}" srcOrd="1" destOrd="0" presId="urn:microsoft.com/office/officeart/2005/8/layout/orgChart1"/>
    <dgm:cxn modelId="{9C0F9804-AF22-41AF-ACD3-C956151FC75E}" type="presOf" srcId="{7AA181A8-B301-42D9-9702-7BF9183AEF57}" destId="{33DA49A3-689A-488A-A63E-AD796C573B62}" srcOrd="0" destOrd="0" presId="urn:microsoft.com/office/officeart/2005/8/layout/orgChart1"/>
    <dgm:cxn modelId="{4A4D7D11-AAFA-4659-BDA5-94FFBBD1B8BF}" srcId="{12C38C30-2C7A-4591-8819-EEF1DF27A643}" destId="{3F970AB3-EE98-425F-A4EB-8E20D5C66794}" srcOrd="2" destOrd="0" parTransId="{D8196430-3036-4D13-8DED-6EF79CD555D7}" sibTransId="{2B1B31F3-DFB8-4990-8CA4-D4F289347EB0}"/>
    <dgm:cxn modelId="{91ED04C3-910B-4707-84C6-59B2D96BF65B}" srcId="{12C38C30-2C7A-4591-8819-EEF1DF27A643}" destId="{5E884C8B-F742-4E0E-8469-19FD7EDCD24B}" srcOrd="1" destOrd="0" parTransId="{7AA181A8-B301-42D9-9702-7BF9183AEF57}" sibTransId="{BA2B50E9-F270-49A4-989C-8340CD566F31}"/>
    <dgm:cxn modelId="{AF1D8D55-71FF-4044-B9C0-46DCEF965FB9}" srcId="{06779E62-63CA-4811-BD6A-0E5DB4B130A4}" destId="{E441C9EA-2B0F-4DD2-8E46-A13EE43D61AE}" srcOrd="1" destOrd="0" parTransId="{C29B8143-9ACE-4D47-843D-4DCEFEC6108F}" sibTransId="{C6A57DC8-5C13-43BC-ACDC-CCCB6B90C1E7}"/>
    <dgm:cxn modelId="{31E74E63-7B8C-416D-B1EE-649C493AFC84}" srcId="{E441C9EA-2B0F-4DD2-8E46-A13EE43D61AE}" destId="{94F63768-4415-4585-ACB8-399ABB36EE22}" srcOrd="1" destOrd="0" parTransId="{18A27D5D-2A1E-41FF-80C4-0C974DBE7160}" sibTransId="{B5E9F96D-FB27-49C2-9ABD-B3D18EB742C1}"/>
    <dgm:cxn modelId="{34C6C023-E613-4492-9EAF-FF5654FF38F7}" srcId="{5D84F25E-4CB1-4F8E-8552-08D5F252FA89}" destId="{C985DC97-45A9-4B73-A7B6-CE847F796890}" srcOrd="1" destOrd="0" parTransId="{6121E8B3-1838-470A-912F-3CF05EF32AE9}" sibTransId="{B744B6D2-35A1-4992-B8EA-4BB78719AEFD}"/>
    <dgm:cxn modelId="{C42184E7-2265-4FD6-9542-A3E393998EDF}" type="presOf" srcId="{F25A01F2-E17A-49F9-AE68-0D5F31DD7D9E}" destId="{C3CB9D8F-06F1-4DB7-AABC-FD93EB934CDF}" srcOrd="0" destOrd="0" presId="urn:microsoft.com/office/officeart/2005/8/layout/orgChart1"/>
    <dgm:cxn modelId="{E5A19C3C-604A-4EAF-BCC7-D14DE045DF97}" type="presOf" srcId="{12C38C30-2C7A-4591-8819-EEF1DF27A643}" destId="{87272DD2-ACD6-4ADA-8AC4-B2C5DDD7ABFD}" srcOrd="1" destOrd="0" presId="urn:microsoft.com/office/officeart/2005/8/layout/orgChart1"/>
    <dgm:cxn modelId="{E3C87B25-D183-4EAF-862C-BD2A7DAF6936}" type="presOf" srcId="{ECA5818E-CC3F-4310-9980-2EEDBCFA488B}" destId="{0563A0BA-8C66-442E-BC14-D2F46DE5536B}" srcOrd="0" destOrd="0" presId="urn:microsoft.com/office/officeart/2005/8/layout/orgChart1"/>
    <dgm:cxn modelId="{4884E67A-712E-44F4-A93E-BDE191D690EC}" type="presOf" srcId="{486D746B-BCF8-464B-9021-0BDA58B6CFDF}" destId="{69C01FF6-D0F9-4B5A-8840-02AAA04A6E38}" srcOrd="0" destOrd="0" presId="urn:microsoft.com/office/officeart/2005/8/layout/orgChart1"/>
    <dgm:cxn modelId="{0818C68E-05C8-4BBF-AD41-FBA7D87BA16F}" type="presOf" srcId="{8FC9A5EC-C680-4018-BFC1-858119F48B7B}" destId="{A5CBFD99-6961-4002-B5F2-E4E7A68E98DF}" srcOrd="1" destOrd="0" presId="urn:microsoft.com/office/officeart/2005/8/layout/orgChart1"/>
    <dgm:cxn modelId="{96AC4CF4-43BA-4951-871E-E4BBECDF62D3}" srcId="{E441C9EA-2B0F-4DD2-8E46-A13EE43D61AE}" destId="{ECA5818E-CC3F-4310-9980-2EEDBCFA488B}" srcOrd="0" destOrd="0" parTransId="{47DE0C7D-F94A-4D9C-9C18-A9F1ABAD3AEB}" sibTransId="{7EE0A100-E717-4DAC-8069-337375B09A0E}"/>
    <dgm:cxn modelId="{1D549603-B246-4911-AB2B-94A7909063A2}" type="presOf" srcId="{486D746B-BCF8-464B-9021-0BDA58B6CFDF}" destId="{FA4B92B8-1F85-48EB-9631-8BF33C9F5409}" srcOrd="1" destOrd="0" presId="urn:microsoft.com/office/officeart/2005/8/layout/orgChart1"/>
    <dgm:cxn modelId="{60EC389C-F1AC-4BBF-964C-A6FADFB6487F}" type="presOf" srcId="{E441C9EA-2B0F-4DD2-8E46-A13EE43D61AE}" destId="{47ADF2A3-217E-4356-A274-89C80B326788}" srcOrd="1" destOrd="0" presId="urn:microsoft.com/office/officeart/2005/8/layout/orgChart1"/>
    <dgm:cxn modelId="{EEA21538-9636-45D9-BE1F-17C6121F5913}" type="presOf" srcId="{6121E8B3-1838-470A-912F-3CF05EF32AE9}" destId="{B4AEEE0B-8DCD-46CA-A350-DB4D1B5BD4EC}" srcOrd="0" destOrd="0" presId="urn:microsoft.com/office/officeart/2005/8/layout/orgChart1"/>
    <dgm:cxn modelId="{927C549F-79F4-474D-A69A-83791F8EE2A8}" type="presOf" srcId="{06779E62-63CA-4811-BD6A-0E5DB4B130A4}" destId="{665439F8-E1A8-4738-968D-CB5CCB065631}" srcOrd="1" destOrd="0" presId="urn:microsoft.com/office/officeart/2005/8/layout/orgChart1"/>
    <dgm:cxn modelId="{C05D74A7-BB81-4682-AE2F-19E61B4D1E9A}" srcId="{5D82882F-4673-4E30-96F0-F27764C37261}" destId="{FDFE9CC1-7936-4B20-A156-B56A6A388F0D}" srcOrd="0" destOrd="0" parTransId="{94DCCD95-3CC1-4692-9AE3-06FFC30C921D}" sibTransId="{67F71584-320B-4FE2-A712-90CAF5D72C25}"/>
    <dgm:cxn modelId="{274B1ACF-1785-43BD-BB01-0B71ECF0196C}" type="presOf" srcId="{FDFE9CC1-7936-4B20-A156-B56A6A388F0D}" destId="{8836E62D-75BB-4903-A147-A5B62C3A55E2}" srcOrd="0" destOrd="0" presId="urn:microsoft.com/office/officeart/2005/8/layout/orgChart1"/>
    <dgm:cxn modelId="{27B176F2-29E1-4BB4-8FBD-046476EB7496}" type="presOf" srcId="{8EB0B2D8-5C73-428E-AB69-4805A227A78E}" destId="{2E06BB62-755A-4495-8576-6EA1270FAC43}" srcOrd="0" destOrd="0" presId="urn:microsoft.com/office/officeart/2005/8/layout/orgChart1"/>
    <dgm:cxn modelId="{5CF777AA-D0EA-4A0B-BB7F-9BB4140396B3}" type="presOf" srcId="{C29B8143-9ACE-4D47-843D-4DCEFEC6108F}" destId="{34DFCBB5-8B63-4EA3-BBF1-555439647CBB}" srcOrd="0" destOrd="0" presId="urn:microsoft.com/office/officeart/2005/8/layout/orgChart1"/>
    <dgm:cxn modelId="{D1DB5B84-44F5-439D-AB11-477A79E6ADAF}" type="presOf" srcId="{81F94EFF-BF6E-4E46-B6E7-02333483D96A}" destId="{4BAEB172-FD3D-4D44-9E34-39E2A619A74D}" srcOrd="1" destOrd="0" presId="urn:microsoft.com/office/officeart/2005/8/layout/orgChart1"/>
    <dgm:cxn modelId="{8EBC4809-16CB-4407-8FCD-B3560E7C3729}" type="presOf" srcId="{8EBF247C-69B5-48A5-A324-C192014504B3}" destId="{5789DBBE-64A7-4892-AF83-261F5B948642}" srcOrd="1" destOrd="0" presId="urn:microsoft.com/office/officeart/2005/8/layout/orgChart1"/>
    <dgm:cxn modelId="{08281238-7628-443E-BB3D-415501BF0BCE}" type="presOf" srcId="{5E884C8B-F742-4E0E-8469-19FD7EDCD24B}" destId="{1CBB76A7-450F-4E14-9FD0-C1A63640E194}" srcOrd="1" destOrd="0" presId="urn:microsoft.com/office/officeart/2005/8/layout/orgChart1"/>
    <dgm:cxn modelId="{2719E9E2-2F93-43BC-90A0-D76140F90341}" type="presOf" srcId="{ECA5818E-CC3F-4310-9980-2EEDBCFA488B}" destId="{DC341CE8-8A5C-402B-9D27-F9B977614128}" srcOrd="1" destOrd="0" presId="urn:microsoft.com/office/officeart/2005/8/layout/orgChart1"/>
    <dgm:cxn modelId="{E4C598CD-AD3F-4C86-9738-F67124F727A1}" srcId="{5D84F25E-4CB1-4F8E-8552-08D5F252FA89}" destId="{293A9CF7-638F-4D7C-BF9A-4874EBF7F107}" srcOrd="2" destOrd="0" parTransId="{999989B5-0FFA-4895-9240-C1E8F0A80708}" sibTransId="{5E291A72-B47E-4550-BA11-43050CD769A6}"/>
    <dgm:cxn modelId="{B710371B-79AA-467C-9050-63A2F2A5FD38}" type="presOf" srcId="{02A28865-9CEB-4C01-93F8-CE2D8B51B16B}" destId="{DBA02BB8-1B70-4C8F-845F-1B79D8A471B1}" srcOrd="1" destOrd="0" presId="urn:microsoft.com/office/officeart/2005/8/layout/orgChart1"/>
    <dgm:cxn modelId="{05FBF168-DAAD-4D05-9203-EA8B8A9EE338}" type="presOf" srcId="{53DE0B62-EA30-4542-A512-77F6D9193E26}" destId="{41B8FB2B-E28C-40AB-824E-C790C535D668}" srcOrd="0" destOrd="0" presId="urn:microsoft.com/office/officeart/2005/8/layout/orgChart1"/>
    <dgm:cxn modelId="{BFEFFEAC-F647-4C5D-995A-3B80E0C4F1DA}" type="presOf" srcId="{6E1F1FC5-DC31-4A08-AD50-BACC1C3423F2}" destId="{AD13D18A-5295-4B0C-A0A1-BDD8BF7EB7F8}" srcOrd="0" destOrd="0" presId="urn:microsoft.com/office/officeart/2005/8/layout/orgChart1"/>
    <dgm:cxn modelId="{EA779F4C-A6E3-4AEE-BFD5-52C50CAD9BEF}" type="presOf" srcId="{C985DC97-45A9-4B73-A7B6-CE847F796890}" destId="{A622AC0B-DBBD-456D-8869-E1C19B1DAE64}" srcOrd="0" destOrd="0" presId="urn:microsoft.com/office/officeart/2005/8/layout/orgChart1"/>
    <dgm:cxn modelId="{D6F32A99-2B72-4C66-B596-FDCEE53969C0}" type="presOf" srcId="{8EBF247C-69B5-48A5-A324-C192014504B3}" destId="{68C95360-9E1F-4EA7-A721-01515B5ECE39}" srcOrd="0" destOrd="0" presId="urn:microsoft.com/office/officeart/2005/8/layout/orgChart1"/>
    <dgm:cxn modelId="{23030160-F84E-409F-B907-F5B1B577059E}" type="presOf" srcId="{FFE7F920-D342-425F-B361-D77E2BEDE2B6}" destId="{33A8488E-ADBB-498D-B1C8-F5AB9D3FE19D}" srcOrd="1" destOrd="0" presId="urn:microsoft.com/office/officeart/2005/8/layout/orgChart1"/>
    <dgm:cxn modelId="{CDCB8982-7B38-44F9-9137-AB4C3BFD1565}" type="presOf" srcId="{FFE7F920-D342-425F-B361-D77E2BEDE2B6}" destId="{336879CD-9FC5-49CC-8BD3-BF712699625D}" srcOrd="0" destOrd="0" presId="urn:microsoft.com/office/officeart/2005/8/layout/orgChart1"/>
    <dgm:cxn modelId="{59E43B8D-DD8B-44F2-B138-34F8AF9FAC57}" type="presOf" srcId="{12C38C30-2C7A-4591-8819-EEF1DF27A643}" destId="{C43BE590-EB4C-4DB3-B4A8-A9C5E96B1461}" srcOrd="0" destOrd="0" presId="urn:microsoft.com/office/officeart/2005/8/layout/orgChart1"/>
    <dgm:cxn modelId="{BBE5CBA3-D001-4D83-A1FF-6E27E0BB419D}" type="presOf" srcId="{47DE0C7D-F94A-4D9C-9C18-A9F1ABAD3AEB}" destId="{EFB3ECCE-B12A-486B-9A97-5DD3D543DE1E}" srcOrd="0" destOrd="0" presId="urn:microsoft.com/office/officeart/2005/8/layout/orgChart1"/>
    <dgm:cxn modelId="{10351916-F127-4944-A29D-580A593D699F}" type="presOf" srcId="{C374948C-9360-49F5-A8C3-A5B9457457DD}" destId="{81A8D314-BA12-4064-9029-80418A9CFB81}" srcOrd="0" destOrd="0" presId="urn:microsoft.com/office/officeart/2005/8/layout/orgChart1"/>
    <dgm:cxn modelId="{1EC5EB3F-49B3-46FE-833F-D9A9CD815521}" srcId="{5D84F25E-4CB1-4F8E-8552-08D5F252FA89}" destId="{FFE7F920-D342-425F-B361-D77E2BEDE2B6}" srcOrd="3" destOrd="0" parTransId="{FEDCE796-3308-49EA-8B6B-DAEA04C6C73A}" sibTransId="{9BD0D212-2448-42ED-9014-BC084E3ABA33}"/>
    <dgm:cxn modelId="{0D1FE657-E581-496A-9508-C04FD04399B6}" type="presOf" srcId="{AA3EE83B-9E72-4A25-A86B-94BC7BBF0190}" destId="{52FD69B5-0E90-4343-AD40-A6D2E256A6EA}" srcOrd="0" destOrd="0" presId="urn:microsoft.com/office/officeart/2005/8/layout/orgChart1"/>
    <dgm:cxn modelId="{0ABBAF44-519C-4C75-B54C-E12518758C68}" srcId="{0DA0A91D-80E7-4BBF-9E41-995A712C7C69}" destId="{06779E62-63CA-4811-BD6A-0E5DB4B130A4}" srcOrd="1" destOrd="0" parTransId="{0AD23CCA-B0B4-4732-8A77-1C0975919027}" sibTransId="{509A1A45-2427-4958-9B59-8A9A1C948B29}"/>
    <dgm:cxn modelId="{BDFF800F-9277-4F98-A6CB-A6D63210781F}" type="presOf" srcId="{18A27D5D-2A1E-41FF-80C4-0C974DBE7160}" destId="{71B2652C-790D-4680-896F-B4C6FD3B8968}" srcOrd="0" destOrd="0" presId="urn:microsoft.com/office/officeart/2005/8/layout/orgChart1"/>
    <dgm:cxn modelId="{0ECDA7EC-3CDA-40EF-A97E-AC870DCAA2BD}" srcId="{FDFE9CC1-7936-4B20-A156-B56A6A388F0D}" destId="{5D84F25E-4CB1-4F8E-8552-08D5F252FA89}" srcOrd="0" destOrd="0" parTransId="{6E1F1FC5-DC31-4A08-AD50-BACC1C3423F2}" sibTransId="{D50E9539-C3CC-4327-9ABC-FFF094AAB3B3}"/>
    <dgm:cxn modelId="{585CCE28-870D-4228-B12B-4C92A2EE30EF}" type="presOf" srcId="{81F94EFF-BF6E-4E46-B6E7-02333483D96A}" destId="{4592B66D-ECD4-4CF1-B423-2EE4A3275A72}" srcOrd="0" destOrd="0" presId="urn:microsoft.com/office/officeart/2005/8/layout/orgChart1"/>
    <dgm:cxn modelId="{D541CB76-6EF7-4549-B8A8-B7BC451C76CB}" type="presOf" srcId="{83CEE49E-2FB0-45E4-BD85-3C34C19880A9}" destId="{F38FDC90-0A49-4D36-8446-730FD44E8EF3}" srcOrd="0" destOrd="0" presId="urn:microsoft.com/office/officeart/2005/8/layout/orgChart1"/>
    <dgm:cxn modelId="{3373E4D3-471F-441E-B47E-9BD840B17C4E}" type="presOf" srcId="{8FC9A5EC-C680-4018-BFC1-858119F48B7B}" destId="{8F0B9FC7-11CC-43C9-BCC0-43D6A19EA740}" srcOrd="0" destOrd="0" presId="urn:microsoft.com/office/officeart/2005/8/layout/orgChart1"/>
    <dgm:cxn modelId="{1309A591-6AB1-4CD0-99DD-7E75AD02BC3E}" srcId="{0DA0A91D-80E7-4BBF-9E41-995A712C7C69}" destId="{02A28865-9CEB-4C01-93F8-CE2D8B51B16B}" srcOrd="0" destOrd="0" parTransId="{48A31D65-FEA6-4386-A1F8-B89747D7917A}" sibTransId="{5ED15B99-521E-418F-9D4C-6366D7648680}"/>
    <dgm:cxn modelId="{CAE53EA9-11FC-4963-813C-D945481F82CF}" type="presOf" srcId="{94F63768-4415-4585-ACB8-399ABB36EE22}" destId="{0C07BE73-FCCB-4F35-BA4D-FEA5BD36FB13}" srcOrd="0" destOrd="0" presId="urn:microsoft.com/office/officeart/2005/8/layout/orgChart1"/>
    <dgm:cxn modelId="{6A98435F-098F-4421-90A7-4FD6AC8DC0E9}" type="presOf" srcId="{5D84F25E-4CB1-4F8E-8552-08D5F252FA89}" destId="{5FD5B02E-61B7-475C-8238-E805B2C28B60}" srcOrd="0" destOrd="0" presId="urn:microsoft.com/office/officeart/2005/8/layout/orgChart1"/>
    <dgm:cxn modelId="{A0FCF7ED-684B-456D-BCBF-7C872DAEF9E9}" type="presOf" srcId="{0AD23CCA-B0B4-4732-8A77-1C0975919027}" destId="{D7F33B69-31B6-4C06-AC58-DE05BF8CCAA2}" srcOrd="0" destOrd="0" presId="urn:microsoft.com/office/officeart/2005/8/layout/orgChart1"/>
    <dgm:cxn modelId="{A4D2F966-DFA8-40BF-8C16-7E1C589E7105}" type="presOf" srcId="{3F970AB3-EE98-425F-A4EB-8E20D5C66794}" destId="{033C1E5A-E8CE-4343-B21E-6325C60A1ECF}" srcOrd="1" destOrd="0" presId="urn:microsoft.com/office/officeart/2005/8/layout/orgChart1"/>
    <dgm:cxn modelId="{70032EFA-54CD-425B-B943-7B7910E09778}" type="presOf" srcId="{25C5A6D2-C7E6-48EE-AEF3-54332C99E83C}" destId="{5C299DC4-D6EF-40A7-B06A-26F7EB18225D}" srcOrd="1" destOrd="0" presId="urn:microsoft.com/office/officeart/2005/8/layout/orgChart1"/>
    <dgm:cxn modelId="{0FAADB2E-592A-4A8C-A890-7560887BC72D}" srcId="{8EBF247C-69B5-48A5-A324-C192014504B3}" destId="{81F94EFF-BF6E-4E46-B6E7-02333483D96A}" srcOrd="1" destOrd="0" parTransId="{C374948C-9360-49F5-A8C3-A5B9457457DD}" sibTransId="{F10879A0-FB5A-4CC1-85D6-7CEF54E1BE44}"/>
    <dgm:cxn modelId="{CCE0BFBD-082A-4050-8470-1FD3A7722BA9}" srcId="{12C38C30-2C7A-4591-8819-EEF1DF27A643}" destId="{25C5A6D2-C7E6-48EE-AEF3-54332C99E83C}" srcOrd="0" destOrd="0" parTransId="{83CEE49E-2FB0-45E4-BD85-3C34C19880A9}" sibTransId="{ADFFC732-68B1-450C-89A0-DEAB8AD084DC}"/>
    <dgm:cxn modelId="{4DC50C98-53B7-423F-AA10-3DBAFD79BF86}" type="presOf" srcId="{999989B5-0FFA-4895-9240-C1E8F0A80708}" destId="{3D65F88B-1291-4606-983B-E0AE5A345949}" srcOrd="0" destOrd="0" presId="urn:microsoft.com/office/officeart/2005/8/layout/orgChart1"/>
    <dgm:cxn modelId="{8FD1AD89-F3C8-4D9D-8EE9-9C03475E19DA}" srcId="{06779E62-63CA-4811-BD6A-0E5DB4B130A4}" destId="{12C38C30-2C7A-4591-8819-EEF1DF27A643}" srcOrd="0" destOrd="0" parTransId="{8EB0B2D8-5C73-428E-AB69-4805A227A78E}" sibTransId="{52C66E22-0862-4592-9A36-68EF24D380B5}"/>
    <dgm:cxn modelId="{D3F4AA7E-0465-4D48-A78A-2039F52B1AF5}" srcId="{FDFE9CC1-7936-4B20-A156-B56A6A388F0D}" destId="{0DA0A91D-80E7-4BBF-9E41-995A712C7C69}" srcOrd="1" destOrd="0" parTransId="{5F7ACE1D-E664-43D2-BB95-339721D4FD18}" sibTransId="{BC883363-4B2F-4986-A1F3-7B77F9944BBA}"/>
    <dgm:cxn modelId="{FE454EB6-BB5D-49BB-8635-53DA0AD9FB4A}" type="presOf" srcId="{C985DC97-45A9-4B73-A7B6-CE847F796890}" destId="{2933EE90-14FD-461E-9869-8ABEEAFF3D8A}" srcOrd="1" destOrd="0" presId="urn:microsoft.com/office/officeart/2005/8/layout/orgChart1"/>
    <dgm:cxn modelId="{56085392-2DD6-451B-8712-FAB31AE45439}" type="presOf" srcId="{02A28865-9CEB-4C01-93F8-CE2D8B51B16B}" destId="{63081291-BAEA-4672-9BA6-32794E245909}" srcOrd="0" destOrd="0" presId="urn:microsoft.com/office/officeart/2005/8/layout/orgChart1"/>
    <dgm:cxn modelId="{8D294A47-F766-47F5-B873-397C4BCB2F44}" srcId="{5D84F25E-4CB1-4F8E-8552-08D5F252FA89}" destId="{8FC9A5EC-C680-4018-BFC1-858119F48B7B}" srcOrd="0" destOrd="0" parTransId="{AA3EE83B-9E72-4A25-A86B-94BC7BBF0190}" sibTransId="{EE6157B4-7C95-4201-9843-3017DFD6025A}"/>
    <dgm:cxn modelId="{E9558304-EB20-41E6-AE1D-F8C6ABC0423C}" type="presOf" srcId="{5D84F25E-4CB1-4F8E-8552-08D5F252FA89}" destId="{35581425-3D5A-4D1D-A972-973713E7314B}" srcOrd="1" destOrd="0" presId="urn:microsoft.com/office/officeart/2005/8/layout/orgChart1"/>
    <dgm:cxn modelId="{8555C7A2-C872-497F-BA46-6446FE6E148E}" type="presOf" srcId="{25C5A6D2-C7E6-48EE-AEF3-54332C99E83C}" destId="{D24B7802-7C6B-4C44-9E6B-7EC4F52C169E}" srcOrd="0" destOrd="0" presId="urn:microsoft.com/office/officeart/2005/8/layout/orgChart1"/>
    <dgm:cxn modelId="{FA29BA88-AC14-4DF8-B385-8774DC10DD5E}" type="presOf" srcId="{48A31D65-FEA6-4386-A1F8-B89747D7917A}" destId="{73C374CF-8FBB-4B44-B7C7-E50ED090B429}" srcOrd="0" destOrd="0" presId="urn:microsoft.com/office/officeart/2005/8/layout/orgChart1"/>
    <dgm:cxn modelId="{22A9C733-5375-4690-A9FA-4B5A4EAF6085}" type="presOf" srcId="{293A9CF7-638F-4D7C-BF9A-4874EBF7F107}" destId="{6BE52FE4-D91F-4679-8AF5-901114CD510A}" srcOrd="0" destOrd="0" presId="urn:microsoft.com/office/officeart/2005/8/layout/orgChart1"/>
    <dgm:cxn modelId="{10905A5B-BBB4-4403-9177-F5683DE24EC3}" type="presOf" srcId="{E441C9EA-2B0F-4DD2-8E46-A13EE43D61AE}" destId="{CA91F316-710C-477E-BECD-8F2274CD122B}" srcOrd="0" destOrd="0" presId="urn:microsoft.com/office/officeart/2005/8/layout/orgChart1"/>
    <dgm:cxn modelId="{C6D03E84-B04E-4EF2-8421-456749C8E7AF}" srcId="{8EBF247C-69B5-48A5-A324-C192014504B3}" destId="{486D746B-BCF8-464B-9021-0BDA58B6CFDF}" srcOrd="0" destOrd="0" parTransId="{F25A01F2-E17A-49F9-AE68-0D5F31DD7D9E}" sibTransId="{966DEB02-068A-43B9-8F48-A4323B1548C3}"/>
    <dgm:cxn modelId="{42BE94C5-7BA2-48F4-82C8-5576BC164A89}" type="presOf" srcId="{5E884C8B-F742-4E0E-8469-19FD7EDCD24B}" destId="{4E34044A-C8CC-43DC-9F40-707F7032E374}" srcOrd="0" destOrd="0" presId="urn:microsoft.com/office/officeart/2005/8/layout/orgChart1"/>
    <dgm:cxn modelId="{3F4DE2EC-27E0-4D74-8CB4-414BC84CC2CE}" type="presParOf" srcId="{0EB1C507-1A8A-4695-8680-654D4DF9252D}" destId="{AA0F2523-5639-491F-B10F-F0E532B0B61E}" srcOrd="0" destOrd="0" presId="urn:microsoft.com/office/officeart/2005/8/layout/orgChart1"/>
    <dgm:cxn modelId="{7606B1AF-6494-4C5B-A9C8-C4F7A1FA5CD1}" type="presParOf" srcId="{AA0F2523-5639-491F-B10F-F0E532B0B61E}" destId="{67F606FF-F7A1-4378-978E-7932146A4776}" srcOrd="0" destOrd="0" presId="urn:microsoft.com/office/officeart/2005/8/layout/orgChart1"/>
    <dgm:cxn modelId="{0F756F1F-2C2B-4870-9E3A-29252960BC2C}" type="presParOf" srcId="{67F606FF-F7A1-4378-978E-7932146A4776}" destId="{8836E62D-75BB-4903-A147-A5B62C3A55E2}" srcOrd="0" destOrd="0" presId="urn:microsoft.com/office/officeart/2005/8/layout/orgChart1"/>
    <dgm:cxn modelId="{14583F5F-AE9F-4DCD-BE86-987FC8242297}" type="presParOf" srcId="{67F606FF-F7A1-4378-978E-7932146A4776}" destId="{7C684133-6A23-41CA-AFF0-C9195A5031D8}" srcOrd="1" destOrd="0" presId="urn:microsoft.com/office/officeart/2005/8/layout/orgChart1"/>
    <dgm:cxn modelId="{4E0EDF92-39D9-4BD9-B9FC-9E13BE4C9E1F}" type="presParOf" srcId="{AA0F2523-5639-491F-B10F-F0E532B0B61E}" destId="{06CE8BB0-CEE6-4769-A2A8-8E216C55EC8D}" srcOrd="1" destOrd="0" presId="urn:microsoft.com/office/officeart/2005/8/layout/orgChart1"/>
    <dgm:cxn modelId="{1A43B8B7-BDF8-4B7B-A0C8-F790E370FD4F}" type="presParOf" srcId="{06CE8BB0-CEE6-4769-A2A8-8E216C55EC8D}" destId="{AD13D18A-5295-4B0C-A0A1-BDD8BF7EB7F8}" srcOrd="0" destOrd="0" presId="urn:microsoft.com/office/officeart/2005/8/layout/orgChart1"/>
    <dgm:cxn modelId="{0D004A62-AD99-487D-BF37-AFF09F83F3B7}" type="presParOf" srcId="{06CE8BB0-CEE6-4769-A2A8-8E216C55EC8D}" destId="{C2F774C1-1CAE-48AE-9194-B6EC229E25B1}" srcOrd="1" destOrd="0" presId="urn:microsoft.com/office/officeart/2005/8/layout/orgChart1"/>
    <dgm:cxn modelId="{A9B4F83A-71CB-4E05-A990-EFF48D2AEE4D}" type="presParOf" srcId="{C2F774C1-1CAE-48AE-9194-B6EC229E25B1}" destId="{3913A5A7-A514-4BE6-B62B-8F6441B1D5EC}" srcOrd="0" destOrd="0" presId="urn:microsoft.com/office/officeart/2005/8/layout/orgChart1"/>
    <dgm:cxn modelId="{BED513D7-80FB-4491-A57C-CCD66903B411}" type="presParOf" srcId="{3913A5A7-A514-4BE6-B62B-8F6441B1D5EC}" destId="{5FD5B02E-61B7-475C-8238-E805B2C28B60}" srcOrd="0" destOrd="0" presId="urn:microsoft.com/office/officeart/2005/8/layout/orgChart1"/>
    <dgm:cxn modelId="{CE6DF774-8A6B-408C-9692-2057BC452B67}" type="presParOf" srcId="{3913A5A7-A514-4BE6-B62B-8F6441B1D5EC}" destId="{35581425-3D5A-4D1D-A972-973713E7314B}" srcOrd="1" destOrd="0" presId="urn:microsoft.com/office/officeart/2005/8/layout/orgChart1"/>
    <dgm:cxn modelId="{84F9FCFE-643C-418D-80AB-4FA30535E425}" type="presParOf" srcId="{C2F774C1-1CAE-48AE-9194-B6EC229E25B1}" destId="{950B3ECF-6992-4D90-A940-65007AEF9C20}" srcOrd="1" destOrd="0" presId="urn:microsoft.com/office/officeart/2005/8/layout/orgChart1"/>
    <dgm:cxn modelId="{BA61AD2C-2AF2-497C-A29C-7B55FF08735A}" type="presParOf" srcId="{950B3ECF-6992-4D90-A940-65007AEF9C20}" destId="{52FD69B5-0E90-4343-AD40-A6D2E256A6EA}" srcOrd="0" destOrd="0" presId="urn:microsoft.com/office/officeart/2005/8/layout/orgChart1"/>
    <dgm:cxn modelId="{388D59BC-5463-42A3-9C97-52C19146D300}" type="presParOf" srcId="{950B3ECF-6992-4D90-A940-65007AEF9C20}" destId="{3AC04179-32ED-46F7-B333-881F4841CE2F}" srcOrd="1" destOrd="0" presId="urn:microsoft.com/office/officeart/2005/8/layout/orgChart1"/>
    <dgm:cxn modelId="{F8B4DD0C-1AE0-4DD6-A876-5A37A1282678}" type="presParOf" srcId="{3AC04179-32ED-46F7-B333-881F4841CE2F}" destId="{2B41CF30-EB70-4123-AACB-05AB6F2726FD}" srcOrd="0" destOrd="0" presId="urn:microsoft.com/office/officeart/2005/8/layout/orgChart1"/>
    <dgm:cxn modelId="{7CEA7F7D-B187-446E-A3C8-2297F8EDBEAE}" type="presParOf" srcId="{2B41CF30-EB70-4123-AACB-05AB6F2726FD}" destId="{8F0B9FC7-11CC-43C9-BCC0-43D6A19EA740}" srcOrd="0" destOrd="0" presId="urn:microsoft.com/office/officeart/2005/8/layout/orgChart1"/>
    <dgm:cxn modelId="{5CA2C5C5-A124-4D2C-A442-CECFEA831B01}" type="presParOf" srcId="{2B41CF30-EB70-4123-AACB-05AB6F2726FD}" destId="{A5CBFD99-6961-4002-B5F2-E4E7A68E98DF}" srcOrd="1" destOrd="0" presId="urn:microsoft.com/office/officeart/2005/8/layout/orgChart1"/>
    <dgm:cxn modelId="{6CF9B59D-6058-4317-84D1-97F86669DF55}" type="presParOf" srcId="{3AC04179-32ED-46F7-B333-881F4841CE2F}" destId="{D087469D-E2C6-4469-BCEC-7AFD29B27195}" srcOrd="1" destOrd="0" presId="urn:microsoft.com/office/officeart/2005/8/layout/orgChart1"/>
    <dgm:cxn modelId="{26AD2FC1-9411-404F-A288-0DD5CC14C0BE}" type="presParOf" srcId="{3AC04179-32ED-46F7-B333-881F4841CE2F}" destId="{FD02D95D-82EE-4F57-9128-E20F78C27988}" srcOrd="2" destOrd="0" presId="urn:microsoft.com/office/officeart/2005/8/layout/orgChart1"/>
    <dgm:cxn modelId="{C752BD3F-1DA7-413B-ADE8-FB56F3E6893C}" type="presParOf" srcId="{950B3ECF-6992-4D90-A940-65007AEF9C20}" destId="{B4AEEE0B-8DCD-46CA-A350-DB4D1B5BD4EC}" srcOrd="2" destOrd="0" presId="urn:microsoft.com/office/officeart/2005/8/layout/orgChart1"/>
    <dgm:cxn modelId="{B0B67D5E-CC30-450F-A3BA-927E12D13DD3}" type="presParOf" srcId="{950B3ECF-6992-4D90-A940-65007AEF9C20}" destId="{94324BCA-CC2E-4E30-8987-7FB41B756D98}" srcOrd="3" destOrd="0" presId="urn:microsoft.com/office/officeart/2005/8/layout/orgChart1"/>
    <dgm:cxn modelId="{C1A7063E-E0C7-41D0-A777-6A57A341A01C}" type="presParOf" srcId="{94324BCA-CC2E-4E30-8987-7FB41B756D98}" destId="{BB8976F1-2EAB-48FA-8671-AFDFFFDAFD39}" srcOrd="0" destOrd="0" presId="urn:microsoft.com/office/officeart/2005/8/layout/orgChart1"/>
    <dgm:cxn modelId="{AD753523-E2BB-4D37-A0FA-C9AE1EF96AE7}" type="presParOf" srcId="{BB8976F1-2EAB-48FA-8671-AFDFFFDAFD39}" destId="{A622AC0B-DBBD-456D-8869-E1C19B1DAE64}" srcOrd="0" destOrd="0" presId="urn:microsoft.com/office/officeart/2005/8/layout/orgChart1"/>
    <dgm:cxn modelId="{1E0E80F4-9336-40CF-8F56-6E3D3BA3F04D}" type="presParOf" srcId="{BB8976F1-2EAB-48FA-8671-AFDFFFDAFD39}" destId="{2933EE90-14FD-461E-9869-8ABEEAFF3D8A}" srcOrd="1" destOrd="0" presId="urn:microsoft.com/office/officeart/2005/8/layout/orgChart1"/>
    <dgm:cxn modelId="{32A63DC5-7AFB-49A7-BA9A-C09AFEF280B8}" type="presParOf" srcId="{94324BCA-CC2E-4E30-8987-7FB41B756D98}" destId="{226E86B4-DD6C-4A44-BD0D-27EA895E3673}" srcOrd="1" destOrd="0" presId="urn:microsoft.com/office/officeart/2005/8/layout/orgChart1"/>
    <dgm:cxn modelId="{3D65C2C4-E5B3-405C-B879-9E12795C7DD6}" type="presParOf" srcId="{94324BCA-CC2E-4E30-8987-7FB41B756D98}" destId="{722E3A33-CD2A-4908-9232-FD2C3566F46F}" srcOrd="2" destOrd="0" presId="urn:microsoft.com/office/officeart/2005/8/layout/orgChart1"/>
    <dgm:cxn modelId="{5A3901E4-5919-46A5-8177-34B8C454D511}" type="presParOf" srcId="{950B3ECF-6992-4D90-A940-65007AEF9C20}" destId="{3D65F88B-1291-4606-983B-E0AE5A345949}" srcOrd="4" destOrd="0" presId="urn:microsoft.com/office/officeart/2005/8/layout/orgChart1"/>
    <dgm:cxn modelId="{3691C7FE-03D7-4A0E-B89E-6092C25C6DAE}" type="presParOf" srcId="{950B3ECF-6992-4D90-A940-65007AEF9C20}" destId="{9232FB02-32C7-45C3-81E8-D50D78D99717}" srcOrd="5" destOrd="0" presId="urn:microsoft.com/office/officeart/2005/8/layout/orgChart1"/>
    <dgm:cxn modelId="{E3F09351-959D-4455-8948-720942E0BFDE}" type="presParOf" srcId="{9232FB02-32C7-45C3-81E8-D50D78D99717}" destId="{0239865B-4F14-4A74-BC63-D7589B2B94DD}" srcOrd="0" destOrd="0" presId="urn:microsoft.com/office/officeart/2005/8/layout/orgChart1"/>
    <dgm:cxn modelId="{14CB104A-B827-4412-BB82-3EE3C415ACCA}" type="presParOf" srcId="{0239865B-4F14-4A74-BC63-D7589B2B94DD}" destId="{6BE52FE4-D91F-4679-8AF5-901114CD510A}" srcOrd="0" destOrd="0" presId="urn:microsoft.com/office/officeart/2005/8/layout/orgChart1"/>
    <dgm:cxn modelId="{11473CEA-325F-4900-BD00-F1910120B140}" type="presParOf" srcId="{0239865B-4F14-4A74-BC63-D7589B2B94DD}" destId="{3B0DE23A-752C-47DD-BC67-84AEBE5F2E9F}" srcOrd="1" destOrd="0" presId="urn:microsoft.com/office/officeart/2005/8/layout/orgChart1"/>
    <dgm:cxn modelId="{FE2C8A6E-0493-47D6-891C-601221D43C64}" type="presParOf" srcId="{9232FB02-32C7-45C3-81E8-D50D78D99717}" destId="{82F2FD02-97C6-4C09-B54D-5BAD1C25FA59}" srcOrd="1" destOrd="0" presId="urn:microsoft.com/office/officeart/2005/8/layout/orgChart1"/>
    <dgm:cxn modelId="{4C04B5CE-1DD9-4580-A057-1082A6F2FF08}" type="presParOf" srcId="{9232FB02-32C7-45C3-81E8-D50D78D99717}" destId="{93A98240-703E-456D-B209-AE5DD8EF8912}" srcOrd="2" destOrd="0" presId="urn:microsoft.com/office/officeart/2005/8/layout/orgChart1"/>
    <dgm:cxn modelId="{5C8A530B-01A7-4D9A-BA95-6F8ACB87A619}" type="presParOf" srcId="{950B3ECF-6992-4D90-A940-65007AEF9C20}" destId="{A8263F14-64C0-49C0-8F3D-9D4F5DE20D99}" srcOrd="6" destOrd="0" presId="urn:microsoft.com/office/officeart/2005/8/layout/orgChart1"/>
    <dgm:cxn modelId="{59830FEB-8A31-4D0D-B30E-31608E909241}" type="presParOf" srcId="{950B3ECF-6992-4D90-A940-65007AEF9C20}" destId="{73C35514-2373-4AF2-A418-3D0D9C9DF46C}" srcOrd="7" destOrd="0" presId="urn:microsoft.com/office/officeart/2005/8/layout/orgChart1"/>
    <dgm:cxn modelId="{F2D1F340-0F9D-4594-8D99-58EA5D5952A5}" type="presParOf" srcId="{73C35514-2373-4AF2-A418-3D0D9C9DF46C}" destId="{A73AC66E-B246-4B6E-AA6B-9B399B4C6A80}" srcOrd="0" destOrd="0" presId="urn:microsoft.com/office/officeart/2005/8/layout/orgChart1"/>
    <dgm:cxn modelId="{132CFE31-9CE9-49EE-8E3E-C3F4BF0AD6A9}" type="presParOf" srcId="{A73AC66E-B246-4B6E-AA6B-9B399B4C6A80}" destId="{336879CD-9FC5-49CC-8BD3-BF712699625D}" srcOrd="0" destOrd="0" presId="urn:microsoft.com/office/officeart/2005/8/layout/orgChart1"/>
    <dgm:cxn modelId="{416F6935-A76C-4FD8-991B-C937536BA0EA}" type="presParOf" srcId="{A73AC66E-B246-4B6E-AA6B-9B399B4C6A80}" destId="{33A8488E-ADBB-498D-B1C8-F5AB9D3FE19D}" srcOrd="1" destOrd="0" presId="urn:microsoft.com/office/officeart/2005/8/layout/orgChart1"/>
    <dgm:cxn modelId="{EA6AEFB0-F529-4E86-B7DD-32679EB47AC5}" type="presParOf" srcId="{73C35514-2373-4AF2-A418-3D0D9C9DF46C}" destId="{9BD271A6-BAE0-4FA2-B3CC-2349872FCA22}" srcOrd="1" destOrd="0" presId="urn:microsoft.com/office/officeart/2005/8/layout/orgChart1"/>
    <dgm:cxn modelId="{113E2968-28E2-491D-98E6-020DD1EA085B}" type="presParOf" srcId="{73C35514-2373-4AF2-A418-3D0D9C9DF46C}" destId="{E0304C35-C550-4E90-965E-EE94F0AFF6F2}" srcOrd="2" destOrd="0" presId="urn:microsoft.com/office/officeart/2005/8/layout/orgChart1"/>
    <dgm:cxn modelId="{A840F787-393E-4F8E-892D-87775F241442}" type="presParOf" srcId="{C2F774C1-1CAE-48AE-9194-B6EC229E25B1}" destId="{03951E7F-FE0C-4687-B138-CAD94E042B87}" srcOrd="2" destOrd="0" presId="urn:microsoft.com/office/officeart/2005/8/layout/orgChart1"/>
    <dgm:cxn modelId="{41E7A1FB-A2EF-4463-8667-13E7FB4F41E7}" type="presParOf" srcId="{06CE8BB0-CEE6-4769-A2A8-8E216C55EC8D}" destId="{67E5147D-AB92-4774-BEBD-B060942570C4}" srcOrd="2" destOrd="0" presId="urn:microsoft.com/office/officeart/2005/8/layout/orgChart1"/>
    <dgm:cxn modelId="{8D65FE84-E64B-429C-9827-0C9CC1FA7210}" type="presParOf" srcId="{06CE8BB0-CEE6-4769-A2A8-8E216C55EC8D}" destId="{5199964D-F175-4D5C-94E9-C7BB83A655DD}" srcOrd="3" destOrd="0" presId="urn:microsoft.com/office/officeart/2005/8/layout/orgChart1"/>
    <dgm:cxn modelId="{F6CB318C-D2E2-4D29-9C86-A32E701A199D}" type="presParOf" srcId="{5199964D-F175-4D5C-94E9-C7BB83A655DD}" destId="{C57EB3CD-08BA-4970-B66B-F27D602C2ED5}" srcOrd="0" destOrd="0" presId="urn:microsoft.com/office/officeart/2005/8/layout/orgChart1"/>
    <dgm:cxn modelId="{C0464B14-36A1-4D81-9705-5ED5EDCEBE09}" type="presParOf" srcId="{C57EB3CD-08BA-4970-B66B-F27D602C2ED5}" destId="{D0FD947A-BA32-435E-A314-89AD053581AA}" srcOrd="0" destOrd="0" presId="urn:microsoft.com/office/officeart/2005/8/layout/orgChart1"/>
    <dgm:cxn modelId="{0D0C8C7A-E500-43E4-83F3-8C88F8258718}" type="presParOf" srcId="{C57EB3CD-08BA-4970-B66B-F27D602C2ED5}" destId="{A67AFAAD-A5F7-4933-8F9E-98A91D3781F3}" srcOrd="1" destOrd="0" presId="urn:microsoft.com/office/officeart/2005/8/layout/orgChart1"/>
    <dgm:cxn modelId="{A8FC7AE6-989F-43E0-A6B0-8756356F4DB8}" type="presParOf" srcId="{5199964D-F175-4D5C-94E9-C7BB83A655DD}" destId="{D432217D-9DF5-455C-B3CC-FC214D0EA14A}" srcOrd="1" destOrd="0" presId="urn:microsoft.com/office/officeart/2005/8/layout/orgChart1"/>
    <dgm:cxn modelId="{01788528-9FB6-4FB3-BADD-63C178EDFB3E}" type="presParOf" srcId="{D432217D-9DF5-455C-B3CC-FC214D0EA14A}" destId="{73C374CF-8FBB-4B44-B7C7-E50ED090B429}" srcOrd="0" destOrd="0" presId="urn:microsoft.com/office/officeart/2005/8/layout/orgChart1"/>
    <dgm:cxn modelId="{5253CE98-1E73-453E-92B1-ADE29142C8FE}" type="presParOf" srcId="{D432217D-9DF5-455C-B3CC-FC214D0EA14A}" destId="{16882881-3BF5-4E08-BCFF-2EF728FE0F41}" srcOrd="1" destOrd="0" presId="urn:microsoft.com/office/officeart/2005/8/layout/orgChart1"/>
    <dgm:cxn modelId="{BA57FE8D-DBED-4F76-9FA7-02643C935C61}" type="presParOf" srcId="{16882881-3BF5-4E08-BCFF-2EF728FE0F41}" destId="{6EAEE008-D34C-474B-8969-9F3E8D9E76B4}" srcOrd="0" destOrd="0" presId="urn:microsoft.com/office/officeart/2005/8/layout/orgChart1"/>
    <dgm:cxn modelId="{9C19EF93-47A1-4A30-BD81-D15281F62426}" type="presParOf" srcId="{6EAEE008-D34C-474B-8969-9F3E8D9E76B4}" destId="{63081291-BAEA-4672-9BA6-32794E245909}" srcOrd="0" destOrd="0" presId="urn:microsoft.com/office/officeart/2005/8/layout/orgChart1"/>
    <dgm:cxn modelId="{B2F86268-8D8B-4235-80E3-3936129E2F26}" type="presParOf" srcId="{6EAEE008-D34C-474B-8969-9F3E8D9E76B4}" destId="{DBA02BB8-1B70-4C8F-845F-1B79D8A471B1}" srcOrd="1" destOrd="0" presId="urn:microsoft.com/office/officeart/2005/8/layout/orgChart1"/>
    <dgm:cxn modelId="{917FD435-9EEA-45DF-8EBA-2706F6F58606}" type="presParOf" srcId="{16882881-3BF5-4E08-BCFF-2EF728FE0F41}" destId="{7E896021-1036-4DA7-A7A9-148E9FB17E53}" srcOrd="1" destOrd="0" presId="urn:microsoft.com/office/officeart/2005/8/layout/orgChart1"/>
    <dgm:cxn modelId="{7D831E8F-6BA9-4E19-9F80-D03778DA9A09}" type="presParOf" srcId="{16882881-3BF5-4E08-BCFF-2EF728FE0F41}" destId="{06D1110E-7B49-420E-9758-39E4D17E6282}" srcOrd="2" destOrd="0" presId="urn:microsoft.com/office/officeart/2005/8/layout/orgChart1"/>
    <dgm:cxn modelId="{B23D80E0-C52B-4606-BEE5-C4F748E439D6}" type="presParOf" srcId="{D432217D-9DF5-455C-B3CC-FC214D0EA14A}" destId="{D7F33B69-31B6-4C06-AC58-DE05BF8CCAA2}" srcOrd="2" destOrd="0" presId="urn:microsoft.com/office/officeart/2005/8/layout/orgChart1"/>
    <dgm:cxn modelId="{F3307FF8-4A25-4243-B9CD-212A7AB00075}" type="presParOf" srcId="{D432217D-9DF5-455C-B3CC-FC214D0EA14A}" destId="{5448F273-412B-488D-888D-DE965F954570}" srcOrd="3" destOrd="0" presId="urn:microsoft.com/office/officeart/2005/8/layout/orgChart1"/>
    <dgm:cxn modelId="{762B3A4B-FDCA-4069-98BA-8F62FDB31E1C}" type="presParOf" srcId="{5448F273-412B-488D-888D-DE965F954570}" destId="{C128CEAA-3CB2-4966-9416-89A313C8A426}" srcOrd="0" destOrd="0" presId="urn:microsoft.com/office/officeart/2005/8/layout/orgChart1"/>
    <dgm:cxn modelId="{89D2DD6C-9070-4C52-939D-DDC599107126}" type="presParOf" srcId="{C128CEAA-3CB2-4966-9416-89A313C8A426}" destId="{F71F4C12-316C-4216-AF24-38F845FBDE76}" srcOrd="0" destOrd="0" presId="urn:microsoft.com/office/officeart/2005/8/layout/orgChart1"/>
    <dgm:cxn modelId="{DE1653FB-35BD-4FA6-8F15-C10FB0C977BE}" type="presParOf" srcId="{C128CEAA-3CB2-4966-9416-89A313C8A426}" destId="{665439F8-E1A8-4738-968D-CB5CCB065631}" srcOrd="1" destOrd="0" presId="urn:microsoft.com/office/officeart/2005/8/layout/orgChart1"/>
    <dgm:cxn modelId="{FE9B4A1B-8AC0-426E-9D75-0FC5F3DED965}" type="presParOf" srcId="{5448F273-412B-488D-888D-DE965F954570}" destId="{1B55C195-38C4-42FB-9F7C-947C68FC4F17}" srcOrd="1" destOrd="0" presId="urn:microsoft.com/office/officeart/2005/8/layout/orgChart1"/>
    <dgm:cxn modelId="{FF2674B2-C3BA-4613-B188-58291DD7A4D2}" type="presParOf" srcId="{1B55C195-38C4-42FB-9F7C-947C68FC4F17}" destId="{2E06BB62-755A-4495-8576-6EA1270FAC43}" srcOrd="0" destOrd="0" presId="urn:microsoft.com/office/officeart/2005/8/layout/orgChart1"/>
    <dgm:cxn modelId="{33D89BEB-D60E-423F-8A54-C1BA333A1F5E}" type="presParOf" srcId="{1B55C195-38C4-42FB-9F7C-947C68FC4F17}" destId="{40F7897B-E6D3-40A5-9D62-152D9933C6F0}" srcOrd="1" destOrd="0" presId="urn:microsoft.com/office/officeart/2005/8/layout/orgChart1"/>
    <dgm:cxn modelId="{F761BBB8-7CD0-40B8-8788-F8C4E9AE8303}" type="presParOf" srcId="{40F7897B-E6D3-40A5-9D62-152D9933C6F0}" destId="{E1F973FC-9CF7-4359-B741-9B1EF5CDFEF0}" srcOrd="0" destOrd="0" presId="urn:microsoft.com/office/officeart/2005/8/layout/orgChart1"/>
    <dgm:cxn modelId="{3EA09DB0-C2EF-49D0-9A13-C15168F6AA86}" type="presParOf" srcId="{E1F973FC-9CF7-4359-B741-9B1EF5CDFEF0}" destId="{C43BE590-EB4C-4DB3-B4A8-A9C5E96B1461}" srcOrd="0" destOrd="0" presId="urn:microsoft.com/office/officeart/2005/8/layout/orgChart1"/>
    <dgm:cxn modelId="{EAA585FA-5151-455D-B224-EC2E21178A30}" type="presParOf" srcId="{E1F973FC-9CF7-4359-B741-9B1EF5CDFEF0}" destId="{87272DD2-ACD6-4ADA-8AC4-B2C5DDD7ABFD}" srcOrd="1" destOrd="0" presId="urn:microsoft.com/office/officeart/2005/8/layout/orgChart1"/>
    <dgm:cxn modelId="{1C1952E1-7977-41D9-8F66-5AA23FE379E4}" type="presParOf" srcId="{40F7897B-E6D3-40A5-9D62-152D9933C6F0}" destId="{842F1E25-30C2-4E86-B552-59FF34BF2C76}" srcOrd="1" destOrd="0" presId="urn:microsoft.com/office/officeart/2005/8/layout/orgChart1"/>
    <dgm:cxn modelId="{CCE2AA9D-0914-48B9-A67C-B5906D934FCB}" type="presParOf" srcId="{842F1E25-30C2-4E86-B552-59FF34BF2C76}" destId="{F38FDC90-0A49-4D36-8446-730FD44E8EF3}" srcOrd="0" destOrd="0" presId="urn:microsoft.com/office/officeart/2005/8/layout/orgChart1"/>
    <dgm:cxn modelId="{7417F343-0866-4AE1-A2FE-BCCC74BAF4A4}" type="presParOf" srcId="{842F1E25-30C2-4E86-B552-59FF34BF2C76}" destId="{30316D2F-94FE-4B88-A268-EA67533FC58B}" srcOrd="1" destOrd="0" presId="urn:microsoft.com/office/officeart/2005/8/layout/orgChart1"/>
    <dgm:cxn modelId="{2157916A-7FC0-4441-96D9-5CF7632E29EC}" type="presParOf" srcId="{30316D2F-94FE-4B88-A268-EA67533FC58B}" destId="{877CA6A4-37AF-4D41-97EE-EBCA112F7E5E}" srcOrd="0" destOrd="0" presId="urn:microsoft.com/office/officeart/2005/8/layout/orgChart1"/>
    <dgm:cxn modelId="{967A5EED-95D6-4816-B73B-CF1454FE29C8}" type="presParOf" srcId="{877CA6A4-37AF-4D41-97EE-EBCA112F7E5E}" destId="{D24B7802-7C6B-4C44-9E6B-7EC4F52C169E}" srcOrd="0" destOrd="0" presId="urn:microsoft.com/office/officeart/2005/8/layout/orgChart1"/>
    <dgm:cxn modelId="{7CC03705-5643-4356-A72E-AA97FBFCC216}" type="presParOf" srcId="{877CA6A4-37AF-4D41-97EE-EBCA112F7E5E}" destId="{5C299DC4-D6EF-40A7-B06A-26F7EB18225D}" srcOrd="1" destOrd="0" presId="urn:microsoft.com/office/officeart/2005/8/layout/orgChart1"/>
    <dgm:cxn modelId="{B9395AB1-49CC-41AE-B4B4-991BF101B32A}" type="presParOf" srcId="{30316D2F-94FE-4B88-A268-EA67533FC58B}" destId="{06486FAE-21C6-492F-9163-21C319F4E579}" srcOrd="1" destOrd="0" presId="urn:microsoft.com/office/officeart/2005/8/layout/orgChart1"/>
    <dgm:cxn modelId="{FAD05E6E-E643-4A57-AF0F-878251D9CFA8}" type="presParOf" srcId="{30316D2F-94FE-4B88-A268-EA67533FC58B}" destId="{5E3D1CF3-F6CA-4662-98BC-B1D2451D9D0E}" srcOrd="2" destOrd="0" presId="urn:microsoft.com/office/officeart/2005/8/layout/orgChart1"/>
    <dgm:cxn modelId="{B1A38610-347F-48D0-AEF0-CBF51571A492}" type="presParOf" srcId="{842F1E25-30C2-4E86-B552-59FF34BF2C76}" destId="{33DA49A3-689A-488A-A63E-AD796C573B62}" srcOrd="2" destOrd="0" presId="urn:microsoft.com/office/officeart/2005/8/layout/orgChart1"/>
    <dgm:cxn modelId="{27D1AECA-AA24-4AE7-AB14-818AF0B0E35E}" type="presParOf" srcId="{842F1E25-30C2-4E86-B552-59FF34BF2C76}" destId="{5207F736-07CE-4C34-A5CC-19AC312C3987}" srcOrd="3" destOrd="0" presId="urn:microsoft.com/office/officeart/2005/8/layout/orgChart1"/>
    <dgm:cxn modelId="{47D80887-DD5A-4DB6-A952-60699A6A4865}" type="presParOf" srcId="{5207F736-07CE-4C34-A5CC-19AC312C3987}" destId="{2E0E5139-3FE3-4830-962C-4E90F590FA27}" srcOrd="0" destOrd="0" presId="urn:microsoft.com/office/officeart/2005/8/layout/orgChart1"/>
    <dgm:cxn modelId="{951585D9-5401-488B-B188-0E5853D290E8}" type="presParOf" srcId="{2E0E5139-3FE3-4830-962C-4E90F590FA27}" destId="{4E34044A-C8CC-43DC-9F40-707F7032E374}" srcOrd="0" destOrd="0" presId="urn:microsoft.com/office/officeart/2005/8/layout/orgChart1"/>
    <dgm:cxn modelId="{734B1AD6-A3EB-432F-8354-95D9EEB885D0}" type="presParOf" srcId="{2E0E5139-3FE3-4830-962C-4E90F590FA27}" destId="{1CBB76A7-450F-4E14-9FD0-C1A63640E194}" srcOrd="1" destOrd="0" presId="urn:microsoft.com/office/officeart/2005/8/layout/orgChart1"/>
    <dgm:cxn modelId="{D73AF183-4F20-4550-BE7E-B8270799747B}" type="presParOf" srcId="{5207F736-07CE-4C34-A5CC-19AC312C3987}" destId="{E2DEB740-4077-4048-ABA4-B4935E5C5008}" srcOrd="1" destOrd="0" presId="urn:microsoft.com/office/officeart/2005/8/layout/orgChart1"/>
    <dgm:cxn modelId="{99A4816F-55C2-48DF-A628-9D60B9FA756C}" type="presParOf" srcId="{5207F736-07CE-4C34-A5CC-19AC312C3987}" destId="{6E5FAA1C-7298-454E-BF07-E2761FE33ED3}" srcOrd="2" destOrd="0" presId="urn:microsoft.com/office/officeart/2005/8/layout/orgChart1"/>
    <dgm:cxn modelId="{106872AF-6F26-4009-9024-31D75A7B8CB2}" type="presParOf" srcId="{842F1E25-30C2-4E86-B552-59FF34BF2C76}" destId="{AFB1E3CE-5606-4CEE-BCDA-D1181631C0A5}" srcOrd="4" destOrd="0" presId="urn:microsoft.com/office/officeart/2005/8/layout/orgChart1"/>
    <dgm:cxn modelId="{319CE23A-CC42-4552-B524-E6A157999269}" type="presParOf" srcId="{842F1E25-30C2-4E86-B552-59FF34BF2C76}" destId="{54BB54BE-2F9A-44E4-A0FF-07B0E1B85A2B}" srcOrd="5" destOrd="0" presId="urn:microsoft.com/office/officeart/2005/8/layout/orgChart1"/>
    <dgm:cxn modelId="{12AB53EE-F24E-40B5-9B48-7CB0BCAB1CD2}" type="presParOf" srcId="{54BB54BE-2F9A-44E4-A0FF-07B0E1B85A2B}" destId="{DD894094-7ABF-4FE0-8963-5C53F1A1FB9B}" srcOrd="0" destOrd="0" presId="urn:microsoft.com/office/officeart/2005/8/layout/orgChart1"/>
    <dgm:cxn modelId="{2C0EF591-5A14-49E1-AFA8-A27153D48C32}" type="presParOf" srcId="{DD894094-7ABF-4FE0-8963-5C53F1A1FB9B}" destId="{405BBBDB-58D0-4587-86C8-03C27FF77539}" srcOrd="0" destOrd="0" presId="urn:microsoft.com/office/officeart/2005/8/layout/orgChart1"/>
    <dgm:cxn modelId="{3BD6B099-1324-4B34-A4F5-D68B14AC71F0}" type="presParOf" srcId="{DD894094-7ABF-4FE0-8963-5C53F1A1FB9B}" destId="{033C1E5A-E8CE-4343-B21E-6325C60A1ECF}" srcOrd="1" destOrd="0" presId="urn:microsoft.com/office/officeart/2005/8/layout/orgChart1"/>
    <dgm:cxn modelId="{0BF486FD-4D13-4AAA-93B5-0E887F206381}" type="presParOf" srcId="{54BB54BE-2F9A-44E4-A0FF-07B0E1B85A2B}" destId="{28215F8C-5786-4D15-BA52-F14BF12719C2}" srcOrd="1" destOrd="0" presId="urn:microsoft.com/office/officeart/2005/8/layout/orgChart1"/>
    <dgm:cxn modelId="{94051825-CA74-411B-A5B9-CA18DE5CE04E}" type="presParOf" srcId="{54BB54BE-2F9A-44E4-A0FF-07B0E1B85A2B}" destId="{E4A17469-C128-4705-AE4A-7B419BD69CC6}" srcOrd="2" destOrd="0" presId="urn:microsoft.com/office/officeart/2005/8/layout/orgChart1"/>
    <dgm:cxn modelId="{7B95D519-B7FA-4CA9-B85C-F41E954AA893}" type="presParOf" srcId="{40F7897B-E6D3-40A5-9D62-152D9933C6F0}" destId="{CB6EDDF1-0F49-4E5A-BADC-EB1D58AD8111}" srcOrd="2" destOrd="0" presId="urn:microsoft.com/office/officeart/2005/8/layout/orgChart1"/>
    <dgm:cxn modelId="{84438FCA-8123-4215-B101-BF68C1370AB5}" type="presParOf" srcId="{1B55C195-38C4-42FB-9F7C-947C68FC4F17}" destId="{34DFCBB5-8B63-4EA3-BBF1-555439647CBB}" srcOrd="2" destOrd="0" presId="urn:microsoft.com/office/officeart/2005/8/layout/orgChart1"/>
    <dgm:cxn modelId="{93C5FB4C-C62A-4E01-90FE-8D8C11BC40B6}" type="presParOf" srcId="{1B55C195-38C4-42FB-9F7C-947C68FC4F17}" destId="{39916890-E674-4171-8682-3C90BFAA2088}" srcOrd="3" destOrd="0" presId="urn:microsoft.com/office/officeart/2005/8/layout/orgChart1"/>
    <dgm:cxn modelId="{9AE745F2-E5AE-44B8-A87B-304B6D7444F1}" type="presParOf" srcId="{39916890-E674-4171-8682-3C90BFAA2088}" destId="{03AC6156-4CC6-410C-9BE9-C7C0D7BA2AAE}" srcOrd="0" destOrd="0" presId="urn:microsoft.com/office/officeart/2005/8/layout/orgChart1"/>
    <dgm:cxn modelId="{B7DB39F4-516F-4AE9-8E83-94BD9B8AD9BC}" type="presParOf" srcId="{03AC6156-4CC6-410C-9BE9-C7C0D7BA2AAE}" destId="{CA91F316-710C-477E-BECD-8F2274CD122B}" srcOrd="0" destOrd="0" presId="urn:microsoft.com/office/officeart/2005/8/layout/orgChart1"/>
    <dgm:cxn modelId="{CCE1B2B0-52F5-4EDC-AFC9-CF99B98859F2}" type="presParOf" srcId="{03AC6156-4CC6-410C-9BE9-C7C0D7BA2AAE}" destId="{47ADF2A3-217E-4356-A274-89C80B326788}" srcOrd="1" destOrd="0" presId="urn:microsoft.com/office/officeart/2005/8/layout/orgChart1"/>
    <dgm:cxn modelId="{AEA88D7D-9BB3-495D-AD5B-E30ACC78CC4B}" type="presParOf" srcId="{39916890-E674-4171-8682-3C90BFAA2088}" destId="{74998B61-01DA-4E2D-8F90-2CDF3CDBF014}" srcOrd="1" destOrd="0" presId="urn:microsoft.com/office/officeart/2005/8/layout/orgChart1"/>
    <dgm:cxn modelId="{33FB7393-9347-4C2F-BF66-74B658E70DB5}" type="presParOf" srcId="{74998B61-01DA-4E2D-8F90-2CDF3CDBF014}" destId="{EFB3ECCE-B12A-486B-9A97-5DD3D543DE1E}" srcOrd="0" destOrd="0" presId="urn:microsoft.com/office/officeart/2005/8/layout/orgChart1"/>
    <dgm:cxn modelId="{8F3A44EC-6D4C-4C70-BF35-D86BC91C791D}" type="presParOf" srcId="{74998B61-01DA-4E2D-8F90-2CDF3CDBF014}" destId="{1E1B944E-5A13-4ADC-A26B-C60DBBA1C04E}" srcOrd="1" destOrd="0" presId="urn:microsoft.com/office/officeart/2005/8/layout/orgChart1"/>
    <dgm:cxn modelId="{2EC7809F-03C3-4EA9-80BB-8E7547ADAA92}" type="presParOf" srcId="{1E1B944E-5A13-4ADC-A26B-C60DBBA1C04E}" destId="{3C983863-FE5B-4D2B-8B18-FF542F08E5BF}" srcOrd="0" destOrd="0" presId="urn:microsoft.com/office/officeart/2005/8/layout/orgChart1"/>
    <dgm:cxn modelId="{824E9908-3452-4BC5-AFC6-DD21E1E6ED4A}" type="presParOf" srcId="{3C983863-FE5B-4D2B-8B18-FF542F08E5BF}" destId="{0563A0BA-8C66-442E-BC14-D2F46DE5536B}" srcOrd="0" destOrd="0" presId="urn:microsoft.com/office/officeart/2005/8/layout/orgChart1"/>
    <dgm:cxn modelId="{28FAA7F2-9D61-4775-AB6D-7E3D6B5A733A}" type="presParOf" srcId="{3C983863-FE5B-4D2B-8B18-FF542F08E5BF}" destId="{DC341CE8-8A5C-402B-9D27-F9B977614128}" srcOrd="1" destOrd="0" presId="urn:microsoft.com/office/officeart/2005/8/layout/orgChart1"/>
    <dgm:cxn modelId="{07F045C3-12DC-4DC2-8DD8-27071E50ADD1}" type="presParOf" srcId="{1E1B944E-5A13-4ADC-A26B-C60DBBA1C04E}" destId="{0B156B8C-7796-4922-A62F-29A4BBEC09E5}" srcOrd="1" destOrd="0" presId="urn:microsoft.com/office/officeart/2005/8/layout/orgChart1"/>
    <dgm:cxn modelId="{CFBB6D2E-1EC5-4FF9-B4DC-6DE964C0EAEB}" type="presParOf" srcId="{1E1B944E-5A13-4ADC-A26B-C60DBBA1C04E}" destId="{72ED67FD-A975-4423-AC3B-F89CE7BB5B66}" srcOrd="2" destOrd="0" presId="urn:microsoft.com/office/officeart/2005/8/layout/orgChart1"/>
    <dgm:cxn modelId="{50E30A30-1375-451F-ABB8-4030DA96F4F6}" type="presParOf" srcId="{74998B61-01DA-4E2D-8F90-2CDF3CDBF014}" destId="{71B2652C-790D-4680-896F-B4C6FD3B8968}" srcOrd="2" destOrd="0" presId="urn:microsoft.com/office/officeart/2005/8/layout/orgChart1"/>
    <dgm:cxn modelId="{8D80A586-3E94-4788-997B-EB167D4AA10D}" type="presParOf" srcId="{74998B61-01DA-4E2D-8F90-2CDF3CDBF014}" destId="{0AE61038-DBE5-44F7-9716-1BAAC7099623}" srcOrd="3" destOrd="0" presId="urn:microsoft.com/office/officeart/2005/8/layout/orgChart1"/>
    <dgm:cxn modelId="{9BD3A5E4-1612-4C83-B5C5-437F60F34538}" type="presParOf" srcId="{0AE61038-DBE5-44F7-9716-1BAAC7099623}" destId="{CFB77FC6-C870-4E9C-9DE2-B9432251D5C3}" srcOrd="0" destOrd="0" presId="urn:microsoft.com/office/officeart/2005/8/layout/orgChart1"/>
    <dgm:cxn modelId="{EF75D3D6-1D05-4AA0-AC97-58D2F4836425}" type="presParOf" srcId="{CFB77FC6-C870-4E9C-9DE2-B9432251D5C3}" destId="{0C07BE73-FCCB-4F35-BA4D-FEA5BD36FB13}" srcOrd="0" destOrd="0" presId="urn:microsoft.com/office/officeart/2005/8/layout/orgChart1"/>
    <dgm:cxn modelId="{6CF9170C-CBD0-440A-A1D0-A119B3166FE4}" type="presParOf" srcId="{CFB77FC6-C870-4E9C-9DE2-B9432251D5C3}" destId="{27D6BA89-10D0-47A7-9031-050F1C176386}" srcOrd="1" destOrd="0" presId="urn:microsoft.com/office/officeart/2005/8/layout/orgChart1"/>
    <dgm:cxn modelId="{8E1B4D87-B149-4FDC-9C3D-BF030D7002C5}" type="presParOf" srcId="{0AE61038-DBE5-44F7-9716-1BAAC7099623}" destId="{DAFE24EF-91DA-44B9-8B1C-6629378A53C0}" srcOrd="1" destOrd="0" presId="urn:microsoft.com/office/officeart/2005/8/layout/orgChart1"/>
    <dgm:cxn modelId="{1645455C-36FD-42F7-8894-B685D2E38235}" type="presParOf" srcId="{0AE61038-DBE5-44F7-9716-1BAAC7099623}" destId="{019C59AC-60A1-445F-91A2-9F0510905B02}" srcOrd="2" destOrd="0" presId="urn:microsoft.com/office/officeart/2005/8/layout/orgChart1"/>
    <dgm:cxn modelId="{A3442CD2-934A-4B09-A112-C9AA44F1D998}" type="presParOf" srcId="{39916890-E674-4171-8682-3C90BFAA2088}" destId="{4ACB7B89-5B9A-4E49-9CB7-C6AC79CA87EF}" srcOrd="2" destOrd="0" presId="urn:microsoft.com/office/officeart/2005/8/layout/orgChart1"/>
    <dgm:cxn modelId="{966782BD-33C3-4014-9EFC-1306078DAEFE}" type="presParOf" srcId="{1B55C195-38C4-42FB-9F7C-947C68FC4F17}" destId="{41B8FB2B-E28C-40AB-824E-C790C535D668}" srcOrd="4" destOrd="0" presId="urn:microsoft.com/office/officeart/2005/8/layout/orgChart1"/>
    <dgm:cxn modelId="{33C375AF-25EE-4FBB-857B-0129A00CEF54}" type="presParOf" srcId="{1B55C195-38C4-42FB-9F7C-947C68FC4F17}" destId="{586A85FF-715C-48C4-A51B-B5A5B326C1B1}" srcOrd="5" destOrd="0" presId="urn:microsoft.com/office/officeart/2005/8/layout/orgChart1"/>
    <dgm:cxn modelId="{76BDD1A0-6AE1-4847-8C30-8EBBEEC21DF0}" type="presParOf" srcId="{586A85FF-715C-48C4-A51B-B5A5B326C1B1}" destId="{3FF1BD65-24FD-47BF-A2A5-2967491B6514}" srcOrd="0" destOrd="0" presId="urn:microsoft.com/office/officeart/2005/8/layout/orgChart1"/>
    <dgm:cxn modelId="{FD74C025-044F-4183-931C-C2636A729F18}" type="presParOf" srcId="{3FF1BD65-24FD-47BF-A2A5-2967491B6514}" destId="{68C95360-9E1F-4EA7-A721-01515B5ECE39}" srcOrd="0" destOrd="0" presId="urn:microsoft.com/office/officeart/2005/8/layout/orgChart1"/>
    <dgm:cxn modelId="{5C19A5A0-F63E-4B7B-B83A-2F2E0753A949}" type="presParOf" srcId="{3FF1BD65-24FD-47BF-A2A5-2967491B6514}" destId="{5789DBBE-64A7-4892-AF83-261F5B948642}" srcOrd="1" destOrd="0" presId="urn:microsoft.com/office/officeart/2005/8/layout/orgChart1"/>
    <dgm:cxn modelId="{C1FE6B8A-9301-4D1A-9747-5EB5269C8ABF}" type="presParOf" srcId="{586A85FF-715C-48C4-A51B-B5A5B326C1B1}" destId="{07F4FB9F-E28E-44A9-B10E-5759970F00C4}" srcOrd="1" destOrd="0" presId="urn:microsoft.com/office/officeart/2005/8/layout/orgChart1"/>
    <dgm:cxn modelId="{6B09B2E5-81E9-4071-92A8-AEC543474332}" type="presParOf" srcId="{07F4FB9F-E28E-44A9-B10E-5759970F00C4}" destId="{C3CB9D8F-06F1-4DB7-AABC-FD93EB934CDF}" srcOrd="0" destOrd="0" presId="urn:microsoft.com/office/officeart/2005/8/layout/orgChart1"/>
    <dgm:cxn modelId="{0D0185D5-7464-44DE-AE3B-4E93E3606F79}" type="presParOf" srcId="{07F4FB9F-E28E-44A9-B10E-5759970F00C4}" destId="{6749B3A0-4D7B-4069-94BE-E9D15D9A7119}" srcOrd="1" destOrd="0" presId="urn:microsoft.com/office/officeart/2005/8/layout/orgChart1"/>
    <dgm:cxn modelId="{497798D6-53EE-4E75-B46C-5F6FFCE7BF21}" type="presParOf" srcId="{6749B3A0-4D7B-4069-94BE-E9D15D9A7119}" destId="{BD90829E-7B7F-490E-8EE0-97A14B31771E}" srcOrd="0" destOrd="0" presId="urn:microsoft.com/office/officeart/2005/8/layout/orgChart1"/>
    <dgm:cxn modelId="{92085E2F-5847-4A1D-A33E-81B29B6702E9}" type="presParOf" srcId="{BD90829E-7B7F-490E-8EE0-97A14B31771E}" destId="{69C01FF6-D0F9-4B5A-8840-02AAA04A6E38}" srcOrd="0" destOrd="0" presId="urn:microsoft.com/office/officeart/2005/8/layout/orgChart1"/>
    <dgm:cxn modelId="{B42C870C-E47C-4036-BDC6-F694EB1A653A}" type="presParOf" srcId="{BD90829E-7B7F-490E-8EE0-97A14B31771E}" destId="{FA4B92B8-1F85-48EB-9631-8BF33C9F5409}" srcOrd="1" destOrd="0" presId="urn:microsoft.com/office/officeart/2005/8/layout/orgChart1"/>
    <dgm:cxn modelId="{AF01624C-88CB-4237-BE33-3C4A37768125}" type="presParOf" srcId="{6749B3A0-4D7B-4069-94BE-E9D15D9A7119}" destId="{9240D13E-7AF0-4750-8FD3-7414C4887DDF}" srcOrd="1" destOrd="0" presId="urn:microsoft.com/office/officeart/2005/8/layout/orgChart1"/>
    <dgm:cxn modelId="{97E37AFA-C824-4568-B513-8C97B4C2EA3B}" type="presParOf" srcId="{6749B3A0-4D7B-4069-94BE-E9D15D9A7119}" destId="{727B282B-98FB-449F-B7B1-82ACF926390C}" srcOrd="2" destOrd="0" presId="urn:microsoft.com/office/officeart/2005/8/layout/orgChart1"/>
    <dgm:cxn modelId="{78AE439E-BA57-44BD-B311-731B49CA47A8}" type="presParOf" srcId="{07F4FB9F-E28E-44A9-B10E-5759970F00C4}" destId="{81A8D314-BA12-4064-9029-80418A9CFB81}" srcOrd="2" destOrd="0" presId="urn:microsoft.com/office/officeart/2005/8/layout/orgChart1"/>
    <dgm:cxn modelId="{AD1E36D2-4E3C-4D8E-AEE4-C4344AE87847}" type="presParOf" srcId="{07F4FB9F-E28E-44A9-B10E-5759970F00C4}" destId="{7A670BD0-FCD2-4398-B84F-40FE6EBAC111}" srcOrd="3" destOrd="0" presId="urn:microsoft.com/office/officeart/2005/8/layout/orgChart1"/>
    <dgm:cxn modelId="{40FACB32-B6F1-4816-8BD4-80BAB3303816}" type="presParOf" srcId="{7A670BD0-FCD2-4398-B84F-40FE6EBAC111}" destId="{F840D66C-5D74-4FF6-AC3A-4FE26C355639}" srcOrd="0" destOrd="0" presId="urn:microsoft.com/office/officeart/2005/8/layout/orgChart1"/>
    <dgm:cxn modelId="{21024881-9C47-40B4-9EF0-99594E8E9A45}" type="presParOf" srcId="{F840D66C-5D74-4FF6-AC3A-4FE26C355639}" destId="{4592B66D-ECD4-4CF1-B423-2EE4A3275A72}" srcOrd="0" destOrd="0" presId="urn:microsoft.com/office/officeart/2005/8/layout/orgChart1"/>
    <dgm:cxn modelId="{E0897707-84D8-4521-B4E0-115F03F521CD}" type="presParOf" srcId="{F840D66C-5D74-4FF6-AC3A-4FE26C355639}" destId="{4BAEB172-FD3D-4D44-9E34-39E2A619A74D}" srcOrd="1" destOrd="0" presId="urn:microsoft.com/office/officeart/2005/8/layout/orgChart1"/>
    <dgm:cxn modelId="{1E5FD1F4-AD94-4916-943A-49D33F2C8A0B}" type="presParOf" srcId="{7A670BD0-FCD2-4398-B84F-40FE6EBAC111}" destId="{23ACDD1B-B9DF-4FDE-A666-CBE6D7E2D76A}" srcOrd="1" destOrd="0" presId="urn:microsoft.com/office/officeart/2005/8/layout/orgChart1"/>
    <dgm:cxn modelId="{E8EE2A40-D2C0-4A2F-8719-D7EA3B130F16}" type="presParOf" srcId="{7A670BD0-FCD2-4398-B84F-40FE6EBAC111}" destId="{5E8E5D85-745F-4D4F-8461-6DA8C89F4DE1}" srcOrd="2" destOrd="0" presId="urn:microsoft.com/office/officeart/2005/8/layout/orgChart1"/>
    <dgm:cxn modelId="{37C47642-5DB9-4FA7-A87B-09820F6E22BF}" type="presParOf" srcId="{586A85FF-715C-48C4-A51B-B5A5B326C1B1}" destId="{D108F8FA-D358-46A1-8FC2-0F59E3C26E18}" srcOrd="2" destOrd="0" presId="urn:microsoft.com/office/officeart/2005/8/layout/orgChart1"/>
    <dgm:cxn modelId="{0E575649-19F4-464D-A5D5-6F446FE9C5D4}" type="presParOf" srcId="{5448F273-412B-488D-888D-DE965F954570}" destId="{DEF86769-242D-456A-8A99-0F84170573DE}" srcOrd="2" destOrd="0" presId="urn:microsoft.com/office/officeart/2005/8/layout/orgChart1"/>
    <dgm:cxn modelId="{D895BB8E-785F-4FF2-93A9-F60BA52675D1}" type="presParOf" srcId="{5199964D-F175-4D5C-94E9-C7BB83A655DD}" destId="{9D951221-26A6-4EDB-AB16-653179FCBE0E}" srcOrd="2" destOrd="0" presId="urn:microsoft.com/office/officeart/2005/8/layout/orgChart1"/>
    <dgm:cxn modelId="{CA0A2431-5F2C-47A9-BF69-A3EAC1F3B650}" type="presParOf" srcId="{AA0F2523-5639-491F-B10F-F0E532B0B61E}" destId="{D8522C6D-8E46-471E-A1E9-5A8E285BD4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093B0-F2CF-48D4-A3B3-1A208621E2D2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</dgm:pt>
    <dgm:pt modelId="{D4F5FD19-0175-440C-8B86-ED596A9693A3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5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Правило дефицита</a:t>
          </a:r>
          <a:endParaRPr lang="ru-RU" sz="145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03534D8-2658-435F-B194-88870E649D09}" type="parTrans" cxnId="{C3C4E05E-5A32-4B06-B342-B0FFC4AC7086}">
      <dgm:prSet/>
      <dgm:spPr/>
      <dgm:t>
        <a:bodyPr/>
        <a:lstStyle/>
        <a:p>
          <a:endParaRPr lang="ru-RU" sz="1450" b="1">
            <a:solidFill>
              <a:schemeClr val="tx1"/>
            </a:solidFill>
            <a:effectLst/>
          </a:endParaRPr>
        </a:p>
      </dgm:t>
    </dgm:pt>
    <dgm:pt modelId="{AC96EFFB-4070-4324-B900-82DE73F90D16}" type="sibTrans" cxnId="{C3C4E05E-5A32-4B06-B342-B0FFC4AC7086}">
      <dgm:prSet/>
      <dgm:spPr/>
      <dgm:t>
        <a:bodyPr/>
        <a:lstStyle/>
        <a:p>
          <a:endParaRPr lang="ru-RU" sz="1450" b="1">
            <a:solidFill>
              <a:schemeClr val="tx1"/>
            </a:solidFill>
            <a:effectLst/>
          </a:endParaRPr>
        </a:p>
      </dgm:t>
    </dgm:pt>
    <dgm:pt modelId="{814D0252-14CB-4CE9-ACBB-9162751685C0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5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Правила долга</a:t>
          </a:r>
          <a:endParaRPr lang="ru-RU" sz="145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E61F063-2643-4A2B-B90D-ABA3C3E9B4B2}" type="parTrans" cxnId="{539E768F-B64A-4A2C-B12B-6860776506CF}">
      <dgm:prSet/>
      <dgm:spPr/>
      <dgm:t>
        <a:bodyPr/>
        <a:lstStyle/>
        <a:p>
          <a:endParaRPr lang="ru-RU" sz="1450" b="1">
            <a:solidFill>
              <a:schemeClr val="tx1"/>
            </a:solidFill>
            <a:effectLst/>
          </a:endParaRPr>
        </a:p>
      </dgm:t>
    </dgm:pt>
    <dgm:pt modelId="{D78FB078-7439-4F56-B959-DD75C807DCB5}" type="sibTrans" cxnId="{539E768F-B64A-4A2C-B12B-6860776506CF}">
      <dgm:prSet/>
      <dgm:spPr/>
      <dgm:t>
        <a:bodyPr/>
        <a:lstStyle/>
        <a:p>
          <a:endParaRPr lang="ru-RU" sz="1450" b="1">
            <a:solidFill>
              <a:schemeClr val="tx1"/>
            </a:solidFill>
            <a:effectLst/>
          </a:endParaRPr>
        </a:p>
      </dgm:t>
    </dgm:pt>
    <dgm:pt modelId="{89ABC840-DDD4-44DA-8511-7B789D0EF2CB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5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Правила распределения средств</a:t>
          </a:r>
          <a:endParaRPr lang="ru-RU" sz="145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8A03B9E-5CD2-4F59-AF32-CE22DA10A067}" type="parTrans" cxnId="{4BCEB969-2225-41AB-96DA-804ED02FD614}">
      <dgm:prSet/>
      <dgm:spPr/>
      <dgm:t>
        <a:bodyPr/>
        <a:lstStyle/>
        <a:p>
          <a:endParaRPr lang="ru-RU" sz="1450" b="1">
            <a:solidFill>
              <a:schemeClr val="tx1"/>
            </a:solidFill>
            <a:effectLst/>
          </a:endParaRPr>
        </a:p>
      </dgm:t>
    </dgm:pt>
    <dgm:pt modelId="{F5EC19AE-D0A3-4066-BC9B-1B862EB50627}" type="sibTrans" cxnId="{4BCEB969-2225-41AB-96DA-804ED02FD614}">
      <dgm:prSet/>
      <dgm:spPr/>
      <dgm:t>
        <a:bodyPr/>
        <a:lstStyle/>
        <a:p>
          <a:endParaRPr lang="ru-RU" sz="1450" b="1">
            <a:solidFill>
              <a:schemeClr val="tx1"/>
            </a:solidFill>
            <a:effectLst/>
          </a:endParaRPr>
        </a:p>
      </dgm:t>
    </dgm:pt>
    <dgm:pt modelId="{613493A0-F84D-435C-A0C2-1EF04A54AFF6}" type="pres">
      <dgm:prSet presAssocID="{A40093B0-F2CF-48D4-A3B3-1A208621E2D2}" presName="compositeShape" presStyleCnt="0">
        <dgm:presLayoutVars>
          <dgm:chMax val="7"/>
          <dgm:dir/>
          <dgm:resizeHandles val="exact"/>
        </dgm:presLayoutVars>
      </dgm:prSet>
      <dgm:spPr/>
    </dgm:pt>
    <dgm:pt modelId="{C35545A1-23A3-4CE3-B94F-9348B7ECCAF9}" type="pres">
      <dgm:prSet presAssocID="{A40093B0-F2CF-48D4-A3B3-1A208621E2D2}" presName="wedge1" presStyleLbl="node1" presStyleIdx="0" presStyleCnt="3" custLinFactNeighborX="-741" custLinFactNeighborY="-708"/>
      <dgm:spPr/>
      <dgm:t>
        <a:bodyPr/>
        <a:lstStyle/>
        <a:p>
          <a:endParaRPr lang="ru-RU"/>
        </a:p>
      </dgm:t>
    </dgm:pt>
    <dgm:pt modelId="{F00A36C8-F689-49D4-B977-93C34D1B9A17}" type="pres">
      <dgm:prSet presAssocID="{A40093B0-F2CF-48D4-A3B3-1A208621E2D2}" presName="dummy1a" presStyleCnt="0"/>
      <dgm:spPr/>
    </dgm:pt>
    <dgm:pt modelId="{42C2C191-C487-4AFE-8BC7-68E4DC9C3DCB}" type="pres">
      <dgm:prSet presAssocID="{A40093B0-F2CF-48D4-A3B3-1A208621E2D2}" presName="dummy1b" presStyleCnt="0"/>
      <dgm:spPr/>
    </dgm:pt>
    <dgm:pt modelId="{D33F5522-4104-49F9-92BD-3E8B0F89AD1A}" type="pres">
      <dgm:prSet presAssocID="{A40093B0-F2CF-48D4-A3B3-1A208621E2D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21936-3B4F-4C5D-BF17-BC733E643776}" type="pres">
      <dgm:prSet presAssocID="{A40093B0-F2CF-48D4-A3B3-1A208621E2D2}" presName="wedge2" presStyleLbl="node1" presStyleIdx="1" presStyleCnt="3" custLinFactNeighborX="-1847" custLinFactNeighborY="-57"/>
      <dgm:spPr/>
      <dgm:t>
        <a:bodyPr/>
        <a:lstStyle/>
        <a:p>
          <a:endParaRPr lang="ru-RU"/>
        </a:p>
      </dgm:t>
    </dgm:pt>
    <dgm:pt modelId="{A802E883-010F-4E63-8BDA-0D6AEFF1E959}" type="pres">
      <dgm:prSet presAssocID="{A40093B0-F2CF-48D4-A3B3-1A208621E2D2}" presName="dummy2a" presStyleCnt="0"/>
      <dgm:spPr/>
    </dgm:pt>
    <dgm:pt modelId="{934C56CE-2F6C-492E-8B1B-74595EBB38B4}" type="pres">
      <dgm:prSet presAssocID="{A40093B0-F2CF-48D4-A3B3-1A208621E2D2}" presName="dummy2b" presStyleCnt="0"/>
      <dgm:spPr/>
    </dgm:pt>
    <dgm:pt modelId="{14BAB458-E068-4C2F-8E00-F5A709100FF6}" type="pres">
      <dgm:prSet presAssocID="{A40093B0-F2CF-48D4-A3B3-1A208621E2D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E6735-E718-4590-98FE-4DBD56E80D07}" type="pres">
      <dgm:prSet presAssocID="{A40093B0-F2CF-48D4-A3B3-1A208621E2D2}" presName="wedge3" presStyleLbl="node1" presStyleIdx="2" presStyleCnt="3" custLinFactNeighborX="-1545" custLinFactNeighborY="-708"/>
      <dgm:spPr/>
      <dgm:t>
        <a:bodyPr/>
        <a:lstStyle/>
        <a:p>
          <a:endParaRPr lang="ru-RU"/>
        </a:p>
      </dgm:t>
    </dgm:pt>
    <dgm:pt modelId="{3DC01A02-7675-457F-8C6F-FE4D29C266E5}" type="pres">
      <dgm:prSet presAssocID="{A40093B0-F2CF-48D4-A3B3-1A208621E2D2}" presName="dummy3a" presStyleCnt="0"/>
      <dgm:spPr/>
    </dgm:pt>
    <dgm:pt modelId="{9089ACFD-52A1-4385-ACEB-73DB3E019AE5}" type="pres">
      <dgm:prSet presAssocID="{A40093B0-F2CF-48D4-A3B3-1A208621E2D2}" presName="dummy3b" presStyleCnt="0"/>
      <dgm:spPr/>
    </dgm:pt>
    <dgm:pt modelId="{F52A341A-E321-4C45-9CC1-EC6E4209EE72}" type="pres">
      <dgm:prSet presAssocID="{A40093B0-F2CF-48D4-A3B3-1A208621E2D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36C09-F483-47C6-9366-4DDC756B26C8}" type="pres">
      <dgm:prSet presAssocID="{AC96EFFB-4070-4324-B900-82DE73F90D16}" presName="arrowWedge1" presStyleLbl="fgSibTrans2D1" presStyleIdx="0" presStyleCnt="3"/>
      <dgm:spPr/>
    </dgm:pt>
    <dgm:pt modelId="{0F80F692-9961-482C-9F33-EC74CD8AEA58}" type="pres">
      <dgm:prSet presAssocID="{D78FB078-7439-4F56-B959-DD75C807DCB5}" presName="arrowWedge2" presStyleLbl="fgSibTrans2D1" presStyleIdx="1" presStyleCnt="3"/>
      <dgm:spPr/>
    </dgm:pt>
    <dgm:pt modelId="{817DCAF3-1392-4C8D-9626-E204F4AC05E5}" type="pres">
      <dgm:prSet presAssocID="{F5EC19AE-D0A3-4066-BC9B-1B862EB50627}" presName="arrowWedge3" presStyleLbl="fgSibTrans2D1" presStyleIdx="2" presStyleCnt="3"/>
      <dgm:spPr/>
    </dgm:pt>
  </dgm:ptLst>
  <dgm:cxnLst>
    <dgm:cxn modelId="{4BCEB969-2225-41AB-96DA-804ED02FD614}" srcId="{A40093B0-F2CF-48D4-A3B3-1A208621E2D2}" destId="{89ABC840-DDD4-44DA-8511-7B789D0EF2CB}" srcOrd="2" destOrd="0" parTransId="{28A03B9E-5CD2-4F59-AF32-CE22DA10A067}" sibTransId="{F5EC19AE-D0A3-4066-BC9B-1B862EB50627}"/>
    <dgm:cxn modelId="{539E768F-B64A-4A2C-B12B-6860776506CF}" srcId="{A40093B0-F2CF-48D4-A3B3-1A208621E2D2}" destId="{814D0252-14CB-4CE9-ACBB-9162751685C0}" srcOrd="1" destOrd="0" parTransId="{5E61F063-2643-4A2B-B90D-ABA3C3E9B4B2}" sibTransId="{D78FB078-7439-4F56-B959-DD75C807DCB5}"/>
    <dgm:cxn modelId="{B8B3610F-A008-478F-964E-D6385FDB02E8}" type="presOf" srcId="{89ABC840-DDD4-44DA-8511-7B789D0EF2CB}" destId="{99AE6735-E718-4590-98FE-4DBD56E80D07}" srcOrd="0" destOrd="0" presId="urn:microsoft.com/office/officeart/2005/8/layout/cycle8"/>
    <dgm:cxn modelId="{70F080CD-315C-4518-9432-C831E55439AB}" type="presOf" srcId="{89ABC840-DDD4-44DA-8511-7B789D0EF2CB}" destId="{F52A341A-E321-4C45-9CC1-EC6E4209EE72}" srcOrd="1" destOrd="0" presId="urn:microsoft.com/office/officeart/2005/8/layout/cycle8"/>
    <dgm:cxn modelId="{FDC77695-A515-42C9-9B32-50E718A098C4}" type="presOf" srcId="{814D0252-14CB-4CE9-ACBB-9162751685C0}" destId="{14BAB458-E068-4C2F-8E00-F5A709100FF6}" srcOrd="1" destOrd="0" presId="urn:microsoft.com/office/officeart/2005/8/layout/cycle8"/>
    <dgm:cxn modelId="{D54C5681-530B-4DCB-9F3F-ECBAA2751A35}" type="presOf" srcId="{D4F5FD19-0175-440C-8B86-ED596A9693A3}" destId="{C35545A1-23A3-4CE3-B94F-9348B7ECCAF9}" srcOrd="0" destOrd="0" presId="urn:microsoft.com/office/officeart/2005/8/layout/cycle8"/>
    <dgm:cxn modelId="{C3C4E05E-5A32-4B06-B342-B0FFC4AC7086}" srcId="{A40093B0-F2CF-48D4-A3B3-1A208621E2D2}" destId="{D4F5FD19-0175-440C-8B86-ED596A9693A3}" srcOrd="0" destOrd="0" parTransId="{303534D8-2658-435F-B194-88870E649D09}" sibTransId="{AC96EFFB-4070-4324-B900-82DE73F90D16}"/>
    <dgm:cxn modelId="{619D053D-B538-4F01-97A4-D68D61D97162}" type="presOf" srcId="{814D0252-14CB-4CE9-ACBB-9162751685C0}" destId="{DB121936-3B4F-4C5D-BF17-BC733E643776}" srcOrd="0" destOrd="0" presId="urn:microsoft.com/office/officeart/2005/8/layout/cycle8"/>
    <dgm:cxn modelId="{5DEF11F5-DC4C-4693-A441-085A08C93798}" type="presOf" srcId="{D4F5FD19-0175-440C-8B86-ED596A9693A3}" destId="{D33F5522-4104-49F9-92BD-3E8B0F89AD1A}" srcOrd="1" destOrd="0" presId="urn:microsoft.com/office/officeart/2005/8/layout/cycle8"/>
    <dgm:cxn modelId="{EE3B0F3B-B349-4ADB-A6BF-A066CE0B0AF5}" type="presOf" srcId="{A40093B0-F2CF-48D4-A3B3-1A208621E2D2}" destId="{613493A0-F84D-435C-A0C2-1EF04A54AFF6}" srcOrd="0" destOrd="0" presId="urn:microsoft.com/office/officeart/2005/8/layout/cycle8"/>
    <dgm:cxn modelId="{FC0E3681-D0D4-4119-9A7C-F3F59790DA1C}" type="presParOf" srcId="{613493A0-F84D-435C-A0C2-1EF04A54AFF6}" destId="{C35545A1-23A3-4CE3-B94F-9348B7ECCAF9}" srcOrd="0" destOrd="0" presId="urn:microsoft.com/office/officeart/2005/8/layout/cycle8"/>
    <dgm:cxn modelId="{E8C2A21C-5A21-4C1F-8E83-D477CE079D84}" type="presParOf" srcId="{613493A0-F84D-435C-A0C2-1EF04A54AFF6}" destId="{F00A36C8-F689-49D4-B977-93C34D1B9A17}" srcOrd="1" destOrd="0" presId="urn:microsoft.com/office/officeart/2005/8/layout/cycle8"/>
    <dgm:cxn modelId="{D98064C0-B928-4F64-B29B-4F7214468E03}" type="presParOf" srcId="{613493A0-F84D-435C-A0C2-1EF04A54AFF6}" destId="{42C2C191-C487-4AFE-8BC7-68E4DC9C3DCB}" srcOrd="2" destOrd="0" presId="urn:microsoft.com/office/officeart/2005/8/layout/cycle8"/>
    <dgm:cxn modelId="{0735FA3F-8AA3-4E19-B50E-2EB1F13BC51F}" type="presParOf" srcId="{613493A0-F84D-435C-A0C2-1EF04A54AFF6}" destId="{D33F5522-4104-49F9-92BD-3E8B0F89AD1A}" srcOrd="3" destOrd="0" presId="urn:microsoft.com/office/officeart/2005/8/layout/cycle8"/>
    <dgm:cxn modelId="{38E9D2D6-36A3-4F07-BB3D-3C00C7360918}" type="presParOf" srcId="{613493A0-F84D-435C-A0C2-1EF04A54AFF6}" destId="{DB121936-3B4F-4C5D-BF17-BC733E643776}" srcOrd="4" destOrd="0" presId="urn:microsoft.com/office/officeart/2005/8/layout/cycle8"/>
    <dgm:cxn modelId="{2EC26CDC-345C-4C45-BF05-D477FC7DD1AC}" type="presParOf" srcId="{613493A0-F84D-435C-A0C2-1EF04A54AFF6}" destId="{A802E883-010F-4E63-8BDA-0D6AEFF1E959}" srcOrd="5" destOrd="0" presId="urn:microsoft.com/office/officeart/2005/8/layout/cycle8"/>
    <dgm:cxn modelId="{611883CD-E298-44D1-A7AC-1ED53F1CE1D9}" type="presParOf" srcId="{613493A0-F84D-435C-A0C2-1EF04A54AFF6}" destId="{934C56CE-2F6C-492E-8B1B-74595EBB38B4}" srcOrd="6" destOrd="0" presId="urn:microsoft.com/office/officeart/2005/8/layout/cycle8"/>
    <dgm:cxn modelId="{59417D43-99FC-4ED5-B068-E1DE8AC33C94}" type="presParOf" srcId="{613493A0-F84D-435C-A0C2-1EF04A54AFF6}" destId="{14BAB458-E068-4C2F-8E00-F5A709100FF6}" srcOrd="7" destOrd="0" presId="urn:microsoft.com/office/officeart/2005/8/layout/cycle8"/>
    <dgm:cxn modelId="{10FB2863-1F12-4DE3-87CF-BABFE9A9BC7D}" type="presParOf" srcId="{613493A0-F84D-435C-A0C2-1EF04A54AFF6}" destId="{99AE6735-E718-4590-98FE-4DBD56E80D07}" srcOrd="8" destOrd="0" presId="urn:microsoft.com/office/officeart/2005/8/layout/cycle8"/>
    <dgm:cxn modelId="{4D67B041-E097-42FF-B86A-0CB8AC925068}" type="presParOf" srcId="{613493A0-F84D-435C-A0C2-1EF04A54AFF6}" destId="{3DC01A02-7675-457F-8C6F-FE4D29C266E5}" srcOrd="9" destOrd="0" presId="urn:microsoft.com/office/officeart/2005/8/layout/cycle8"/>
    <dgm:cxn modelId="{83011E0C-5E6E-4492-B8C0-C08A8EB72A99}" type="presParOf" srcId="{613493A0-F84D-435C-A0C2-1EF04A54AFF6}" destId="{9089ACFD-52A1-4385-ACEB-73DB3E019AE5}" srcOrd="10" destOrd="0" presId="urn:microsoft.com/office/officeart/2005/8/layout/cycle8"/>
    <dgm:cxn modelId="{1A576860-7A16-4C78-86E8-EF6BFAD48277}" type="presParOf" srcId="{613493A0-F84D-435C-A0C2-1EF04A54AFF6}" destId="{F52A341A-E321-4C45-9CC1-EC6E4209EE72}" srcOrd="11" destOrd="0" presId="urn:microsoft.com/office/officeart/2005/8/layout/cycle8"/>
    <dgm:cxn modelId="{E9808B56-2528-4157-A1C5-DDAFAAB97713}" type="presParOf" srcId="{613493A0-F84D-435C-A0C2-1EF04A54AFF6}" destId="{6E736C09-F483-47C6-9366-4DDC756B26C8}" srcOrd="12" destOrd="0" presId="urn:microsoft.com/office/officeart/2005/8/layout/cycle8"/>
    <dgm:cxn modelId="{EBB80245-1358-4756-A153-85947A51600E}" type="presParOf" srcId="{613493A0-F84D-435C-A0C2-1EF04A54AFF6}" destId="{0F80F692-9961-482C-9F33-EC74CD8AEA58}" srcOrd="13" destOrd="0" presId="urn:microsoft.com/office/officeart/2005/8/layout/cycle8"/>
    <dgm:cxn modelId="{5AFBC857-32D9-478C-B124-14330D53C385}" type="presParOf" srcId="{613493A0-F84D-435C-A0C2-1EF04A54AFF6}" destId="{817DCAF3-1392-4C8D-9626-E204F4AC05E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8D314-BA12-4064-9029-80418A9CFB81}">
      <dsp:nvSpPr>
        <dsp:cNvPr id="0" name=""/>
        <dsp:cNvSpPr/>
      </dsp:nvSpPr>
      <dsp:spPr>
        <a:xfrm>
          <a:off x="6985784" y="2735306"/>
          <a:ext cx="168383" cy="147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415"/>
              </a:lnTo>
              <a:lnTo>
                <a:pt x="168383" y="14794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B9D8F-06F1-4DB7-AABC-FD93EB934CDF}">
      <dsp:nvSpPr>
        <dsp:cNvPr id="0" name=""/>
        <dsp:cNvSpPr/>
      </dsp:nvSpPr>
      <dsp:spPr>
        <a:xfrm>
          <a:off x="6940064" y="2735306"/>
          <a:ext cx="91440" cy="583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3310"/>
              </a:lnTo>
              <a:lnTo>
                <a:pt x="115744" y="5833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8FB2B-E28C-40AB-824E-C790C535D668}">
      <dsp:nvSpPr>
        <dsp:cNvPr id="0" name=""/>
        <dsp:cNvSpPr/>
      </dsp:nvSpPr>
      <dsp:spPr>
        <a:xfrm>
          <a:off x="6594549" y="1883010"/>
          <a:ext cx="860728" cy="265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86"/>
              </a:lnTo>
              <a:lnTo>
                <a:pt x="860728" y="142186"/>
              </a:lnTo>
              <a:lnTo>
                <a:pt x="860728" y="2654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2652C-790D-4680-896F-B4C6FD3B8968}">
      <dsp:nvSpPr>
        <dsp:cNvPr id="0" name=""/>
        <dsp:cNvSpPr/>
      </dsp:nvSpPr>
      <dsp:spPr>
        <a:xfrm>
          <a:off x="5274207" y="2715951"/>
          <a:ext cx="91440" cy="1268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771"/>
              </a:lnTo>
              <a:lnTo>
                <a:pt x="115310" y="12687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3ECCE-B12A-486B-9A97-5DD3D543DE1E}">
      <dsp:nvSpPr>
        <dsp:cNvPr id="0" name=""/>
        <dsp:cNvSpPr/>
      </dsp:nvSpPr>
      <dsp:spPr>
        <a:xfrm>
          <a:off x="5274207" y="2715951"/>
          <a:ext cx="91440" cy="458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8228"/>
              </a:lnTo>
              <a:lnTo>
                <a:pt x="134254" y="4582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FCBB5-8B63-4EA3-BBF1-555439647CBB}">
      <dsp:nvSpPr>
        <dsp:cNvPr id="0" name=""/>
        <dsp:cNvSpPr/>
      </dsp:nvSpPr>
      <dsp:spPr>
        <a:xfrm>
          <a:off x="5789421" y="1883010"/>
          <a:ext cx="805128" cy="246073"/>
        </a:xfrm>
        <a:custGeom>
          <a:avLst/>
          <a:gdLst/>
          <a:ahLst/>
          <a:cxnLst/>
          <a:rect l="0" t="0" r="0" b="0"/>
          <a:pathLst>
            <a:path>
              <a:moveTo>
                <a:pt x="805128" y="0"/>
              </a:moveTo>
              <a:lnTo>
                <a:pt x="805128" y="122831"/>
              </a:lnTo>
              <a:lnTo>
                <a:pt x="0" y="122831"/>
              </a:lnTo>
              <a:lnTo>
                <a:pt x="0" y="2460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E3CE-5606-4CEE-BCDA-D1181631C0A5}">
      <dsp:nvSpPr>
        <dsp:cNvPr id="0" name=""/>
        <dsp:cNvSpPr/>
      </dsp:nvSpPr>
      <dsp:spPr>
        <a:xfrm>
          <a:off x="3809847" y="2715945"/>
          <a:ext cx="176060" cy="2238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8651"/>
              </a:lnTo>
              <a:lnTo>
                <a:pt x="176060" y="22386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A49A3-689A-488A-A63E-AD796C573B62}">
      <dsp:nvSpPr>
        <dsp:cNvPr id="0" name=""/>
        <dsp:cNvSpPr/>
      </dsp:nvSpPr>
      <dsp:spPr>
        <a:xfrm>
          <a:off x="3809847" y="2715945"/>
          <a:ext cx="176060" cy="1373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269"/>
              </a:lnTo>
              <a:lnTo>
                <a:pt x="176060" y="13732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FDC90-0A49-4D36-8446-730FD44E8EF3}">
      <dsp:nvSpPr>
        <dsp:cNvPr id="0" name=""/>
        <dsp:cNvSpPr/>
      </dsp:nvSpPr>
      <dsp:spPr>
        <a:xfrm>
          <a:off x="3809847" y="2715945"/>
          <a:ext cx="176060" cy="539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917"/>
              </a:lnTo>
              <a:lnTo>
                <a:pt x="176060" y="5399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6BB62-755A-4495-8576-6EA1270FAC43}">
      <dsp:nvSpPr>
        <dsp:cNvPr id="0" name=""/>
        <dsp:cNvSpPr/>
      </dsp:nvSpPr>
      <dsp:spPr>
        <a:xfrm>
          <a:off x="4279341" y="1883010"/>
          <a:ext cx="2315208" cy="246067"/>
        </a:xfrm>
        <a:custGeom>
          <a:avLst/>
          <a:gdLst/>
          <a:ahLst/>
          <a:cxnLst/>
          <a:rect l="0" t="0" r="0" b="0"/>
          <a:pathLst>
            <a:path>
              <a:moveTo>
                <a:pt x="2315208" y="0"/>
              </a:moveTo>
              <a:lnTo>
                <a:pt x="2315208" y="122825"/>
              </a:lnTo>
              <a:lnTo>
                <a:pt x="0" y="122825"/>
              </a:lnTo>
              <a:lnTo>
                <a:pt x="0" y="2460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33B69-31B6-4C06-AC58-DE05BF8CCAA2}">
      <dsp:nvSpPr>
        <dsp:cNvPr id="0" name=""/>
        <dsp:cNvSpPr/>
      </dsp:nvSpPr>
      <dsp:spPr>
        <a:xfrm>
          <a:off x="4848496" y="1049471"/>
          <a:ext cx="1746052" cy="246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29"/>
              </a:lnTo>
              <a:lnTo>
                <a:pt x="1746052" y="123429"/>
              </a:lnTo>
              <a:lnTo>
                <a:pt x="1746052" y="2466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374CF-8FBB-4B44-B7C7-E50ED090B429}">
      <dsp:nvSpPr>
        <dsp:cNvPr id="0" name=""/>
        <dsp:cNvSpPr/>
      </dsp:nvSpPr>
      <dsp:spPr>
        <a:xfrm>
          <a:off x="3605236" y="1049471"/>
          <a:ext cx="1243260" cy="246671"/>
        </a:xfrm>
        <a:custGeom>
          <a:avLst/>
          <a:gdLst/>
          <a:ahLst/>
          <a:cxnLst/>
          <a:rect l="0" t="0" r="0" b="0"/>
          <a:pathLst>
            <a:path>
              <a:moveTo>
                <a:pt x="1243260" y="0"/>
              </a:moveTo>
              <a:lnTo>
                <a:pt x="1243260" y="123429"/>
              </a:lnTo>
              <a:lnTo>
                <a:pt x="0" y="123429"/>
              </a:lnTo>
              <a:lnTo>
                <a:pt x="0" y="2466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5147D-AB92-4774-BEBD-B060942570C4}">
      <dsp:nvSpPr>
        <dsp:cNvPr id="0" name=""/>
        <dsp:cNvSpPr/>
      </dsp:nvSpPr>
      <dsp:spPr>
        <a:xfrm>
          <a:off x="3300565" y="498239"/>
          <a:ext cx="1547931" cy="247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52"/>
              </a:lnTo>
              <a:lnTo>
                <a:pt x="1547931" y="123952"/>
              </a:lnTo>
              <a:lnTo>
                <a:pt x="1547931" y="2471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63F14-64C0-49C0-8F3D-9D4F5DE20D99}">
      <dsp:nvSpPr>
        <dsp:cNvPr id="0" name=""/>
        <dsp:cNvSpPr/>
      </dsp:nvSpPr>
      <dsp:spPr>
        <a:xfrm>
          <a:off x="411510" y="1185812"/>
          <a:ext cx="320899" cy="3054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4531"/>
              </a:lnTo>
              <a:lnTo>
                <a:pt x="320899" y="30545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5F88B-1291-4606-983B-E0AE5A345949}">
      <dsp:nvSpPr>
        <dsp:cNvPr id="0" name=""/>
        <dsp:cNvSpPr/>
      </dsp:nvSpPr>
      <dsp:spPr>
        <a:xfrm>
          <a:off x="411510" y="1185812"/>
          <a:ext cx="320899" cy="2221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180"/>
              </a:lnTo>
              <a:lnTo>
                <a:pt x="320899" y="22211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EEE0B-8DCD-46CA-A350-DB4D1B5BD4EC}">
      <dsp:nvSpPr>
        <dsp:cNvPr id="0" name=""/>
        <dsp:cNvSpPr/>
      </dsp:nvSpPr>
      <dsp:spPr>
        <a:xfrm>
          <a:off x="411510" y="1185812"/>
          <a:ext cx="320899" cy="1387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829"/>
              </a:lnTo>
              <a:lnTo>
                <a:pt x="320899" y="13878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D69B5-0E90-4343-AD40-A6D2E256A6EA}">
      <dsp:nvSpPr>
        <dsp:cNvPr id="0" name=""/>
        <dsp:cNvSpPr/>
      </dsp:nvSpPr>
      <dsp:spPr>
        <a:xfrm>
          <a:off x="411510" y="1185812"/>
          <a:ext cx="320899" cy="55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477"/>
              </a:lnTo>
              <a:lnTo>
                <a:pt x="320899" y="55447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3D18A-5295-4B0C-A0A1-BDD8BF7EB7F8}">
      <dsp:nvSpPr>
        <dsp:cNvPr id="0" name=""/>
        <dsp:cNvSpPr/>
      </dsp:nvSpPr>
      <dsp:spPr>
        <a:xfrm>
          <a:off x="1314098" y="498239"/>
          <a:ext cx="1986467" cy="232634"/>
        </a:xfrm>
        <a:custGeom>
          <a:avLst/>
          <a:gdLst/>
          <a:ahLst/>
          <a:cxnLst/>
          <a:rect l="0" t="0" r="0" b="0"/>
          <a:pathLst>
            <a:path>
              <a:moveTo>
                <a:pt x="1986467" y="0"/>
              </a:moveTo>
              <a:lnTo>
                <a:pt x="1986467" y="109392"/>
              </a:lnTo>
              <a:lnTo>
                <a:pt x="0" y="109392"/>
              </a:lnTo>
              <a:lnTo>
                <a:pt x="0" y="2326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6E62D-75BB-4903-A147-A5B62C3A55E2}">
      <dsp:nvSpPr>
        <dsp:cNvPr id="0" name=""/>
        <dsp:cNvSpPr/>
      </dsp:nvSpPr>
      <dsp:spPr>
        <a:xfrm>
          <a:off x="578517" y="2166"/>
          <a:ext cx="5444096" cy="4960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Консолидированный бюджет сектора государственного управления</a:t>
          </a:r>
          <a:endParaRPr lang="ru-RU" sz="1600" b="1" kern="1200" dirty="0"/>
        </a:p>
      </dsp:txBody>
      <dsp:txXfrm>
        <a:off x="578517" y="2166"/>
        <a:ext cx="5444096" cy="496072"/>
      </dsp:txXfrm>
    </dsp:sp>
    <dsp:sp modelId="{5FD5B02E-61B7-475C-8238-E805B2C28B60}">
      <dsp:nvSpPr>
        <dsp:cNvPr id="0" name=""/>
        <dsp:cNvSpPr/>
      </dsp:nvSpPr>
      <dsp:spPr>
        <a:xfrm>
          <a:off x="185864" y="730873"/>
          <a:ext cx="2256468" cy="454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Государственные внебюджетные фонды</a:t>
          </a:r>
          <a:endParaRPr lang="ru-RU" sz="1600" kern="1200" dirty="0"/>
        </a:p>
      </dsp:txBody>
      <dsp:txXfrm>
        <a:off x="185864" y="730873"/>
        <a:ext cx="2256468" cy="454939"/>
      </dsp:txXfrm>
    </dsp:sp>
    <dsp:sp modelId="{8F0B9FC7-11CC-43C9-BCC0-43D6A19EA740}">
      <dsp:nvSpPr>
        <dsp:cNvPr id="0" name=""/>
        <dsp:cNvSpPr/>
      </dsp:nvSpPr>
      <dsp:spPr>
        <a:xfrm>
          <a:off x="732410" y="1446857"/>
          <a:ext cx="1634190" cy="5868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Фонд социальной защиты населения</a:t>
          </a:r>
          <a:endParaRPr lang="ru-RU" sz="1400" kern="1200" dirty="0"/>
        </a:p>
      </dsp:txBody>
      <dsp:txXfrm>
        <a:off x="732410" y="1446857"/>
        <a:ext cx="1634190" cy="586867"/>
      </dsp:txXfrm>
    </dsp:sp>
    <dsp:sp modelId="{A622AC0B-DBBD-456D-8869-E1C19B1DAE64}">
      <dsp:nvSpPr>
        <dsp:cNvPr id="0" name=""/>
        <dsp:cNvSpPr/>
      </dsp:nvSpPr>
      <dsp:spPr>
        <a:xfrm>
          <a:off x="732410" y="2280208"/>
          <a:ext cx="2320589" cy="5868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Государственный внебюджетный фонд гражданской авиации</a:t>
          </a:r>
          <a:endParaRPr lang="ru-RU" sz="1300" kern="1200" dirty="0"/>
        </a:p>
      </dsp:txBody>
      <dsp:txXfrm>
        <a:off x="732410" y="2280208"/>
        <a:ext cx="2320589" cy="586867"/>
      </dsp:txXfrm>
    </dsp:sp>
    <dsp:sp modelId="{6BE52FE4-D91F-4679-8AF5-901114CD510A}">
      <dsp:nvSpPr>
        <dsp:cNvPr id="0" name=""/>
        <dsp:cNvSpPr/>
      </dsp:nvSpPr>
      <dsp:spPr>
        <a:xfrm>
          <a:off x="732410" y="3113559"/>
          <a:ext cx="2659306" cy="5868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Государственный внебюджетный фонд Департамента исполнения наказаний</a:t>
          </a:r>
          <a:endParaRPr lang="ru-RU" sz="1300" kern="1200" dirty="0"/>
        </a:p>
      </dsp:txBody>
      <dsp:txXfrm>
        <a:off x="732410" y="3113559"/>
        <a:ext cx="2659306" cy="586867"/>
      </dsp:txXfrm>
    </dsp:sp>
    <dsp:sp modelId="{336879CD-9FC5-49CC-8BD3-BF712699625D}">
      <dsp:nvSpPr>
        <dsp:cNvPr id="0" name=""/>
        <dsp:cNvSpPr/>
      </dsp:nvSpPr>
      <dsp:spPr>
        <a:xfrm>
          <a:off x="732410" y="3946911"/>
          <a:ext cx="2659306" cy="5868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Государственный внебюджетный фонд универсального обслуживания Министерства связи</a:t>
          </a:r>
          <a:endParaRPr lang="ru-RU" sz="1300" kern="1200" dirty="0"/>
        </a:p>
      </dsp:txBody>
      <dsp:txXfrm>
        <a:off x="732410" y="3946911"/>
        <a:ext cx="2659306" cy="586867"/>
      </dsp:txXfrm>
    </dsp:sp>
    <dsp:sp modelId="{D0FD947A-BA32-435E-A314-89AD053581AA}">
      <dsp:nvSpPr>
        <dsp:cNvPr id="0" name=""/>
        <dsp:cNvSpPr/>
      </dsp:nvSpPr>
      <dsp:spPr>
        <a:xfrm>
          <a:off x="3321104" y="745433"/>
          <a:ext cx="3054784" cy="3040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a typeface="SimSun" pitchFamily="2" charset="-122"/>
            </a:rPr>
            <a:t>Консолидированный бюджет</a:t>
          </a:r>
          <a:endParaRPr lang="ru-RU" sz="1600" kern="1200" dirty="0">
            <a:ea typeface="SimSun" pitchFamily="2" charset="-122"/>
          </a:endParaRPr>
        </a:p>
      </dsp:txBody>
      <dsp:txXfrm>
        <a:off x="3321104" y="745433"/>
        <a:ext cx="3054784" cy="304038"/>
      </dsp:txXfrm>
    </dsp:sp>
    <dsp:sp modelId="{63081291-BAEA-4672-9BA6-32794E245909}">
      <dsp:nvSpPr>
        <dsp:cNvPr id="0" name=""/>
        <dsp:cNvSpPr/>
      </dsp:nvSpPr>
      <dsp:spPr>
        <a:xfrm>
          <a:off x="2808312" y="1296143"/>
          <a:ext cx="1593848" cy="586867"/>
        </a:xfrm>
        <a:prstGeom prst="rect">
          <a:avLst/>
        </a:prstGeom>
        <a:gradFill rotWithShape="0">
          <a:gsLst>
            <a:gs pos="0">
              <a:srgbClr val="FFC000"/>
            </a:gs>
            <a:gs pos="38000">
              <a:schemeClr val="bg2">
                <a:lumMod val="60000"/>
                <a:lumOff val="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a typeface="SimSun" pitchFamily="2" charset="-122"/>
            </a:rPr>
            <a:t>Республиканский бюджет</a:t>
          </a:r>
          <a:endParaRPr lang="ru-RU" sz="1600" kern="1200" dirty="0">
            <a:ea typeface="SimSun" pitchFamily="2" charset="-122"/>
          </a:endParaRPr>
        </a:p>
      </dsp:txBody>
      <dsp:txXfrm>
        <a:off x="2808312" y="1296143"/>
        <a:ext cx="1593848" cy="586867"/>
      </dsp:txXfrm>
    </dsp:sp>
    <dsp:sp modelId="{F71F4C12-316C-4216-AF24-38F845FBDE76}">
      <dsp:nvSpPr>
        <dsp:cNvPr id="0" name=""/>
        <dsp:cNvSpPr/>
      </dsp:nvSpPr>
      <dsp:spPr>
        <a:xfrm>
          <a:off x="5279304" y="1296143"/>
          <a:ext cx="2630491" cy="586867"/>
        </a:xfrm>
        <a:prstGeom prst="rect">
          <a:avLst/>
        </a:prstGeom>
        <a:gradFill rotWithShape="0">
          <a:gsLst>
            <a:gs pos="0">
              <a:srgbClr val="FFC000"/>
            </a:gs>
            <a:gs pos="38000">
              <a:schemeClr val="bg2">
                <a:lumMod val="60000"/>
                <a:lumOff val="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a typeface="SimSun" pitchFamily="2" charset="-122"/>
            </a:rPr>
            <a:t>Местные бюджеты</a:t>
          </a:r>
          <a:endParaRPr lang="en-US" sz="1600" kern="1200" dirty="0" smtClean="0">
            <a:ea typeface="SimSun" pitchFamily="2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a typeface="SimSun" pitchFamily="2" charset="-122"/>
            </a:rPr>
            <a:t>(</a:t>
          </a:r>
          <a:r>
            <a:rPr lang="ru-RU" sz="1600" kern="1200" dirty="0" smtClean="0">
              <a:ea typeface="SimSun" pitchFamily="2" charset="-122"/>
            </a:rPr>
            <a:t>всего 1 327 бюджетов)</a:t>
          </a:r>
          <a:endParaRPr lang="ru-RU" sz="1600" kern="1200" dirty="0">
            <a:ea typeface="SimSun" pitchFamily="2" charset="-122"/>
          </a:endParaRPr>
        </a:p>
      </dsp:txBody>
      <dsp:txXfrm>
        <a:off x="5279304" y="1296143"/>
        <a:ext cx="2630491" cy="586867"/>
      </dsp:txXfrm>
    </dsp:sp>
    <dsp:sp modelId="{C43BE590-EB4C-4DB3-B4A8-A9C5E96B1461}">
      <dsp:nvSpPr>
        <dsp:cNvPr id="0" name=""/>
        <dsp:cNvSpPr/>
      </dsp:nvSpPr>
      <dsp:spPr>
        <a:xfrm>
          <a:off x="3692474" y="2129078"/>
          <a:ext cx="1173734" cy="586867"/>
        </a:xfrm>
        <a:prstGeom prst="rect">
          <a:avLst/>
        </a:prstGeom>
        <a:gradFill rotWithShape="0">
          <a:gsLst>
            <a:gs pos="0">
              <a:srgbClr val="92D050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a typeface="SimSun" pitchFamily="2" charset="-122"/>
            </a:rPr>
            <a:t>Бюджеты первичного уровня</a:t>
          </a:r>
          <a:endParaRPr lang="ru-RU" sz="1400" kern="1200" dirty="0">
            <a:ea typeface="SimSun" pitchFamily="2" charset="-122"/>
          </a:endParaRPr>
        </a:p>
      </dsp:txBody>
      <dsp:txXfrm>
        <a:off x="3692474" y="2129078"/>
        <a:ext cx="1173734" cy="586867"/>
      </dsp:txXfrm>
    </dsp:sp>
    <dsp:sp modelId="{D24B7802-7C6B-4C44-9E6B-7EC4F52C169E}">
      <dsp:nvSpPr>
        <dsp:cNvPr id="0" name=""/>
        <dsp:cNvSpPr/>
      </dsp:nvSpPr>
      <dsp:spPr>
        <a:xfrm>
          <a:off x="3985907" y="2962429"/>
          <a:ext cx="1173734" cy="5868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a typeface="SimSun" pitchFamily="2" charset="-122"/>
            </a:rPr>
            <a:t>Сельские</a:t>
          </a:r>
          <a:endParaRPr lang="en-US" sz="1400" kern="1200" dirty="0" smtClean="0">
            <a:ea typeface="SimSun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(1 162)</a:t>
          </a:r>
          <a:endParaRPr lang="ru-RU" sz="1400" kern="1200" dirty="0" smtClean="0">
            <a:ea typeface="SimSun" pitchFamily="2" charset="-122"/>
          </a:endParaRPr>
        </a:p>
      </dsp:txBody>
      <dsp:txXfrm>
        <a:off x="3985907" y="2962429"/>
        <a:ext cx="1173734" cy="586867"/>
      </dsp:txXfrm>
    </dsp:sp>
    <dsp:sp modelId="{4E34044A-C8CC-43DC-9F40-707F7032E374}">
      <dsp:nvSpPr>
        <dsp:cNvPr id="0" name=""/>
        <dsp:cNvSpPr/>
      </dsp:nvSpPr>
      <dsp:spPr>
        <a:xfrm>
          <a:off x="3985907" y="3795781"/>
          <a:ext cx="1173734" cy="5868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a typeface="SimSun" pitchFamily="2" charset="-122"/>
            </a:rPr>
            <a:t>Поселковые</a:t>
          </a:r>
          <a:endParaRPr lang="en-US" sz="1400" kern="1200" dirty="0" smtClean="0">
            <a:ea typeface="SimSun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(16)</a:t>
          </a:r>
          <a:endParaRPr lang="ru-RU" sz="1400" kern="1200" dirty="0" smtClean="0">
            <a:ea typeface="SimSun" pitchFamily="2" charset="-122"/>
          </a:endParaRPr>
        </a:p>
      </dsp:txBody>
      <dsp:txXfrm>
        <a:off x="3985907" y="3795781"/>
        <a:ext cx="1173734" cy="586867"/>
      </dsp:txXfrm>
    </dsp:sp>
    <dsp:sp modelId="{405BBBDB-58D0-4587-86C8-03C27FF77539}">
      <dsp:nvSpPr>
        <dsp:cNvPr id="0" name=""/>
        <dsp:cNvSpPr/>
      </dsp:nvSpPr>
      <dsp:spPr>
        <a:xfrm>
          <a:off x="3985907" y="4534412"/>
          <a:ext cx="1633485" cy="8403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a typeface="SimSun" pitchFamily="2" charset="-122"/>
            </a:rPr>
            <a:t>Городские </a:t>
          </a:r>
          <a:endParaRPr lang="en-US" sz="1400" kern="1200" dirty="0" smtClean="0">
            <a:ea typeface="SimSun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a typeface="SimSun" pitchFamily="2" charset="-122"/>
            </a:rPr>
            <a:t>(городов районного подчинения)</a:t>
          </a:r>
          <a:endParaRPr lang="en-US" sz="1200" kern="1200" dirty="0" smtClean="0">
            <a:ea typeface="SimSun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(14)</a:t>
          </a:r>
          <a:endParaRPr lang="ru-RU" sz="1400" kern="1200" dirty="0" smtClean="0">
            <a:ea typeface="SimSun" pitchFamily="2" charset="-122"/>
          </a:endParaRPr>
        </a:p>
      </dsp:txBody>
      <dsp:txXfrm>
        <a:off x="3985907" y="4534412"/>
        <a:ext cx="1633485" cy="840370"/>
      </dsp:txXfrm>
    </dsp:sp>
    <dsp:sp modelId="{CA91F316-710C-477E-BECD-8F2274CD122B}">
      <dsp:nvSpPr>
        <dsp:cNvPr id="0" name=""/>
        <dsp:cNvSpPr/>
      </dsp:nvSpPr>
      <dsp:spPr>
        <a:xfrm>
          <a:off x="5202553" y="2129084"/>
          <a:ext cx="1173734" cy="586867"/>
        </a:xfrm>
        <a:prstGeom prst="rect">
          <a:avLst/>
        </a:prstGeom>
        <a:gradFill rotWithShape="0">
          <a:gsLst>
            <a:gs pos="0">
              <a:srgbClr val="92D050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a typeface="SimSun" pitchFamily="2" charset="-122"/>
            </a:rPr>
            <a:t>Бюджеты базового уровня</a:t>
          </a:r>
        </a:p>
      </dsp:txBody>
      <dsp:txXfrm>
        <a:off x="5202553" y="2129084"/>
        <a:ext cx="1173734" cy="586867"/>
      </dsp:txXfrm>
    </dsp:sp>
    <dsp:sp modelId="{0563A0BA-8C66-442E-BC14-D2F46DE5536B}">
      <dsp:nvSpPr>
        <dsp:cNvPr id="0" name=""/>
        <dsp:cNvSpPr/>
      </dsp:nvSpPr>
      <dsp:spPr>
        <a:xfrm>
          <a:off x="5408462" y="2952752"/>
          <a:ext cx="1173734" cy="4428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a typeface="SimSun" pitchFamily="2" charset="-122"/>
            </a:rPr>
            <a:t>Районные</a:t>
          </a:r>
          <a:endParaRPr lang="en-US" sz="1400" kern="1200" dirty="0" smtClean="0">
            <a:ea typeface="SimSun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(10)</a:t>
          </a:r>
          <a:endParaRPr lang="ru-RU" sz="1400" kern="1200" dirty="0">
            <a:ea typeface="SimSun" pitchFamily="2" charset="-122"/>
          </a:endParaRPr>
        </a:p>
      </dsp:txBody>
      <dsp:txXfrm>
        <a:off x="5408462" y="2952752"/>
        <a:ext cx="1173734" cy="442855"/>
      </dsp:txXfrm>
    </dsp:sp>
    <dsp:sp modelId="{0C07BE73-FCCB-4F35-BA4D-FEA5BD36FB13}">
      <dsp:nvSpPr>
        <dsp:cNvPr id="0" name=""/>
        <dsp:cNvSpPr/>
      </dsp:nvSpPr>
      <dsp:spPr>
        <a:xfrm>
          <a:off x="5389518" y="3528392"/>
          <a:ext cx="1475630" cy="9126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a typeface="SimSun" pitchFamily="2" charset="-122"/>
            </a:rPr>
            <a:t>Городские </a:t>
          </a:r>
          <a:endParaRPr lang="en-US" sz="1400" kern="1200" dirty="0" smtClean="0">
            <a:ea typeface="SimSun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a typeface="SimSun" pitchFamily="2" charset="-122"/>
            </a:rPr>
            <a:t>(городов областного подчинения)</a:t>
          </a:r>
          <a:endParaRPr lang="en-US" sz="1200" kern="1200" dirty="0" smtClean="0">
            <a:ea typeface="SimSun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(118)</a:t>
          </a:r>
          <a:endParaRPr lang="ru-RU" sz="1400" kern="1200" dirty="0">
            <a:ea typeface="SimSun" pitchFamily="2" charset="-122"/>
          </a:endParaRPr>
        </a:p>
      </dsp:txBody>
      <dsp:txXfrm>
        <a:off x="5389518" y="3528392"/>
        <a:ext cx="1475630" cy="912660"/>
      </dsp:txXfrm>
    </dsp:sp>
    <dsp:sp modelId="{68C95360-9E1F-4EA7-A721-01515B5ECE39}">
      <dsp:nvSpPr>
        <dsp:cNvPr id="0" name=""/>
        <dsp:cNvSpPr/>
      </dsp:nvSpPr>
      <dsp:spPr>
        <a:xfrm>
          <a:off x="6868411" y="2148439"/>
          <a:ext cx="1173734" cy="586867"/>
        </a:xfrm>
        <a:prstGeom prst="rect">
          <a:avLst/>
        </a:prstGeom>
        <a:gradFill rotWithShape="0">
          <a:gsLst>
            <a:gs pos="0">
              <a:srgbClr val="92D050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a typeface="SimSun" pitchFamily="2" charset="-122"/>
            </a:rPr>
            <a:t>Бюджеты областного уровня</a:t>
          </a:r>
          <a:endParaRPr lang="ru-RU" sz="1400" kern="1200" dirty="0">
            <a:ea typeface="SimSun" pitchFamily="2" charset="-122"/>
          </a:endParaRPr>
        </a:p>
      </dsp:txBody>
      <dsp:txXfrm>
        <a:off x="6868411" y="2148439"/>
        <a:ext cx="1173734" cy="586867"/>
      </dsp:txXfrm>
    </dsp:sp>
    <dsp:sp modelId="{69C01FF6-D0F9-4B5A-8840-02AAA04A6E38}">
      <dsp:nvSpPr>
        <dsp:cNvPr id="0" name=""/>
        <dsp:cNvSpPr/>
      </dsp:nvSpPr>
      <dsp:spPr>
        <a:xfrm>
          <a:off x="7055809" y="2952752"/>
          <a:ext cx="1173734" cy="7317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a typeface="SimSun" pitchFamily="2" charset="-122"/>
            </a:rPr>
            <a:t>Областные бюджеты</a:t>
          </a:r>
          <a:endParaRPr lang="en-US" sz="1400" kern="1200" dirty="0" smtClean="0">
            <a:ea typeface="SimSun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(6)</a:t>
          </a:r>
          <a:endParaRPr lang="ru-RU" sz="1400" kern="1200" dirty="0">
            <a:ea typeface="SimSun" pitchFamily="2" charset="-122"/>
          </a:endParaRPr>
        </a:p>
      </dsp:txBody>
      <dsp:txXfrm>
        <a:off x="7055809" y="2952752"/>
        <a:ext cx="1173734" cy="731729"/>
      </dsp:txXfrm>
    </dsp:sp>
    <dsp:sp modelId="{4592B66D-ECD4-4CF1-B423-2EE4A3275A72}">
      <dsp:nvSpPr>
        <dsp:cNvPr id="0" name=""/>
        <dsp:cNvSpPr/>
      </dsp:nvSpPr>
      <dsp:spPr>
        <a:xfrm>
          <a:off x="7154168" y="3921288"/>
          <a:ext cx="968788" cy="5868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a typeface="SimSun" pitchFamily="2" charset="-122"/>
            </a:rPr>
            <a:t>Бюджет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a typeface="SimSun" pitchFamily="2" charset="-122"/>
            </a:rPr>
            <a:t>г. Минска</a:t>
          </a:r>
          <a:endParaRPr lang="ru-RU" sz="1400" kern="1200" dirty="0">
            <a:ea typeface="SimSun" pitchFamily="2" charset="-122"/>
          </a:endParaRPr>
        </a:p>
      </dsp:txBody>
      <dsp:txXfrm>
        <a:off x="7154168" y="3921288"/>
        <a:ext cx="968788" cy="586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545A1-23A3-4CE3-B94F-9348B7ECCAF9}">
      <dsp:nvSpPr>
        <dsp:cNvPr id="0" name=""/>
        <dsp:cNvSpPr/>
      </dsp:nvSpPr>
      <dsp:spPr>
        <a:xfrm>
          <a:off x="1281811" y="288033"/>
          <a:ext cx="4097149" cy="4097149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Правило дефицита</a:t>
          </a:r>
          <a:endParaRPr lang="ru-RU" sz="145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441106" y="1156239"/>
        <a:ext cx="1463267" cy="1219389"/>
      </dsp:txXfrm>
    </dsp:sp>
    <dsp:sp modelId="{DB121936-3B4F-4C5D-BF17-BC733E643776}">
      <dsp:nvSpPr>
        <dsp:cNvPr id="0" name=""/>
        <dsp:cNvSpPr/>
      </dsp:nvSpPr>
      <dsp:spPr>
        <a:xfrm>
          <a:off x="1152114" y="461032"/>
          <a:ext cx="4097149" cy="4097149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Правила долга</a:t>
          </a:r>
          <a:endParaRPr lang="ru-RU" sz="145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127626" y="3119302"/>
        <a:ext cx="2194901" cy="1073062"/>
      </dsp:txXfrm>
    </dsp:sp>
    <dsp:sp modelId="{99AE6735-E718-4590-98FE-4DBD56E80D07}">
      <dsp:nvSpPr>
        <dsp:cNvPr id="0" name=""/>
        <dsp:cNvSpPr/>
      </dsp:nvSpPr>
      <dsp:spPr>
        <a:xfrm>
          <a:off x="1080106" y="288033"/>
          <a:ext cx="4097149" cy="4097149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Правила распределения средств</a:t>
          </a:r>
          <a:endParaRPr lang="ru-RU" sz="145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554692" y="1156239"/>
        <a:ext cx="1463267" cy="1219389"/>
      </dsp:txXfrm>
    </dsp:sp>
    <dsp:sp modelId="{6E736C09-F483-47C6-9366-4DDC756B26C8}">
      <dsp:nvSpPr>
        <dsp:cNvPr id="0" name=""/>
        <dsp:cNvSpPr/>
      </dsp:nvSpPr>
      <dsp:spPr>
        <a:xfrm>
          <a:off x="1028516" y="34400"/>
          <a:ext cx="4604415" cy="460441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0F692-9961-482C-9F33-EC74CD8AEA58}">
      <dsp:nvSpPr>
        <dsp:cNvPr id="0" name=""/>
        <dsp:cNvSpPr/>
      </dsp:nvSpPr>
      <dsp:spPr>
        <a:xfrm>
          <a:off x="898481" y="207140"/>
          <a:ext cx="4604415" cy="460441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DCAF3-1392-4C8D-9626-E204F4AC05E5}">
      <dsp:nvSpPr>
        <dsp:cNvPr id="0" name=""/>
        <dsp:cNvSpPr/>
      </dsp:nvSpPr>
      <dsp:spPr>
        <a:xfrm>
          <a:off x="826135" y="34400"/>
          <a:ext cx="4604415" cy="460441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0.45382</cdr:x>
      <cdr:y>0.01557</cdr:y>
    </cdr:from>
    <cdr:to>
      <cdr:x>0.45382</cdr:x>
      <cdr:y>0.88901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865982" y="39793"/>
          <a:ext cx="0" cy="2232248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0.1991</cdr:x>
      <cdr:y>0.26992</cdr:y>
    </cdr:from>
    <cdr:to>
      <cdr:x>0.24409</cdr:x>
      <cdr:y>0.3299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1593180" y="1296144"/>
          <a:ext cx="360040" cy="288032"/>
        </a:xfrm>
        <a:prstGeom xmlns:a="http://schemas.openxmlformats.org/drawingml/2006/main" prst="rightArrow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 w="12700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0.1991</cdr:x>
      <cdr:y>0.50985</cdr:y>
    </cdr:from>
    <cdr:to>
      <cdr:x>0.24409</cdr:x>
      <cdr:y>0.56984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1593180" y="2448272"/>
          <a:ext cx="360040" cy="288032"/>
        </a:xfrm>
        <a:prstGeom xmlns:a="http://schemas.openxmlformats.org/drawingml/2006/main" prst="rightArrow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 w="12700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0.66704</cdr:x>
      <cdr:y>0.17995</cdr:y>
    </cdr:from>
    <cdr:to>
      <cdr:x>0.71204</cdr:x>
      <cdr:y>0.23993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5337596" y="864096"/>
          <a:ext cx="360040" cy="288032"/>
        </a:xfrm>
        <a:prstGeom xmlns:a="http://schemas.openxmlformats.org/drawingml/2006/main" prst="rightArrow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 w="12700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0.66704</cdr:x>
      <cdr:y>0.47986</cdr:y>
    </cdr:from>
    <cdr:to>
      <cdr:x>0.71204</cdr:x>
      <cdr:y>0.53984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5337596" y="2304256"/>
          <a:ext cx="360040" cy="288032"/>
        </a:xfrm>
        <a:prstGeom xmlns:a="http://schemas.openxmlformats.org/drawingml/2006/main" prst="rightArrow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 w="12700">
              <a:solidFill>
                <a:schemeClr val="tx1"/>
              </a:solidFill>
            </a:ln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793B6-7659-473F-90CC-AC1DD563E009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2DDCE-E8FD-4D93-8756-2404410D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3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8C490-AD91-4882-AF58-6191D0A1659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7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3A399-A297-4405-BC5A-6230DD7E665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2525" cy="3722687"/>
          </a:xfrm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62" y="4712110"/>
            <a:ext cx="4977351" cy="4471188"/>
          </a:xfrm>
        </p:spPr>
        <p:txBody>
          <a:bodyPr/>
          <a:lstStyle/>
          <a:p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8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8C490-AD91-4882-AF58-6191D0A1659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4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8C490-AD91-4882-AF58-6191D0A1659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43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F749-DBD7-4155-9FA1-3F670DF0E55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7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F749-DBD7-4155-9FA1-3F670DF0E55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7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F749-DBD7-4155-9FA1-3F670DF0E55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74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F749-DBD7-4155-9FA1-3F670DF0E55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7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8800" cy="68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3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3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0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0" y="1752600"/>
            <a:ext cx="4322763" cy="4700588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5163" y="1752600"/>
            <a:ext cx="4322762" cy="4700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0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8800" cy="68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9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1700" y="1109664"/>
            <a:ext cx="7785099" cy="500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9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99037" y="2520770"/>
            <a:ext cx="370046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180000" numCol="1" anchor="b" anchorCtr="0" compatLnSpc="1">
            <a:prstTxWarp prst="textNoShape">
              <a:avLst/>
            </a:prstTxWarp>
          </a:bodyPr>
          <a:lstStyle>
            <a:lvl1pPr algn="r">
              <a:defRPr lang="en-US" sz="4000" b="0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999038" y="3663770"/>
            <a:ext cx="368776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378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11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36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4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1700" y="1109664"/>
            <a:ext cx="7785099" cy="500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94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07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2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6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49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0" y="1752600"/>
            <a:ext cx="4322763" cy="4700588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5163" y="1752600"/>
            <a:ext cx="4322762" cy="4700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36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525366-40E1-4CF7-85E1-35F00F84B77B}" type="datetimeFigureOut">
              <a:rPr lang="ru-R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01.02.2016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4F96-1F57-4EEB-89E8-77744F3BE4FF}" type="slidenum">
              <a:rPr lang="ru-RU">
                <a:solidFill>
                  <a:srgbClr val="64191F"/>
                </a:solidFill>
              </a:rPr>
              <a:pPr/>
              <a:t>‹#›</a:t>
            </a:fld>
            <a:endParaRPr lang="ru-RU"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95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June 8,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Prepared for the Seminar on Public Finance and Government Budget Management for Developing Countries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1D943-D0C1-40A3-80B9-273F29808A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7995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8800" cy="68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55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1700" y="1109664"/>
            <a:ext cx="7785099" cy="500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12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99037" y="2520770"/>
            <a:ext cx="370046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180000" numCol="1" anchor="b" anchorCtr="0" compatLnSpc="1">
            <a:prstTxWarp prst="textNoShape">
              <a:avLst/>
            </a:prstTxWarp>
          </a:bodyPr>
          <a:lstStyle>
            <a:lvl1pPr algn="r">
              <a:defRPr lang="en-US" sz="4000" b="0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999038" y="3663770"/>
            <a:ext cx="368776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99037" y="2520770"/>
            <a:ext cx="370046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180000" numCol="1" anchor="b" anchorCtr="0" compatLnSpc="1">
            <a:prstTxWarp prst="textNoShape">
              <a:avLst/>
            </a:prstTxWarp>
          </a:bodyPr>
          <a:lstStyle>
            <a:lvl1pPr algn="r">
              <a:defRPr lang="en-US" sz="4000" b="0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999038" y="3663770"/>
            <a:ext cx="368776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26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53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56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25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7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56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0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59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48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0" y="1752600"/>
            <a:ext cx="4322763" cy="4700588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5163" y="1752600"/>
            <a:ext cx="4322762" cy="4700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0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525366-40E1-4CF7-85E1-35F00F84B77B}" type="datetimeFigureOut">
              <a:rPr lang="ru-R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01.02.2016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4F96-1F57-4EEB-89E8-77744F3BE4FF}" type="slidenum">
              <a:rPr lang="ru-RU">
                <a:solidFill>
                  <a:srgbClr val="64191F"/>
                </a:solidFill>
              </a:rPr>
              <a:pPr/>
              <a:t>‹#›</a:t>
            </a:fld>
            <a:endParaRPr lang="ru-RU"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1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9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7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8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0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901700" y="0"/>
            <a:ext cx="7785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901700" y="1109663"/>
            <a:ext cx="7785099" cy="501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149179" y="1822994"/>
            <a:ext cx="932936" cy="246221"/>
          </a:xfrm>
          <a:prstGeom prst="rect">
            <a:avLst/>
          </a:prstGeom>
          <a:solidFill>
            <a:srgbClr val="64191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white"/>
                </a:solidFill>
              </a:rPr>
              <a:t>100/25/31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149179" y="2174315"/>
            <a:ext cx="932936" cy="246221"/>
          </a:xfrm>
          <a:prstGeom prst="rect">
            <a:avLst/>
          </a:prstGeom>
          <a:solidFill>
            <a:srgbClr val="C8313E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white"/>
                </a:solidFill>
              </a:rPr>
              <a:t>200/49/62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149179" y="2525636"/>
            <a:ext cx="932936" cy="246221"/>
          </a:xfrm>
          <a:prstGeom prst="rect">
            <a:avLst/>
          </a:prstGeom>
          <a:solidFill>
            <a:srgbClr val="DE838B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sysClr val="windowText" lastClr="000000"/>
                </a:solidFill>
              </a:rPr>
              <a:t>222/131/139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149179" y="2876957"/>
            <a:ext cx="932936" cy="246221"/>
          </a:xfrm>
          <a:prstGeom prst="rect">
            <a:avLst/>
          </a:prstGeom>
          <a:solidFill>
            <a:srgbClr val="25532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white"/>
                </a:solidFill>
              </a:rPr>
              <a:t>37/83/44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149179" y="3228278"/>
            <a:ext cx="932936" cy="246221"/>
          </a:xfrm>
          <a:prstGeom prst="rect">
            <a:avLst/>
          </a:prstGeom>
          <a:solidFill>
            <a:srgbClr val="4AA657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white"/>
                </a:solidFill>
              </a:rPr>
              <a:t>74/166/87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149179" y="3579599"/>
            <a:ext cx="932936" cy="246221"/>
          </a:xfrm>
          <a:prstGeom prst="rect">
            <a:avLst/>
          </a:prstGeom>
          <a:solidFill>
            <a:srgbClr val="92CA9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black"/>
                </a:solidFill>
              </a:rPr>
              <a:t>146/202/154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49179" y="3930920"/>
            <a:ext cx="932936" cy="246221"/>
          </a:xfrm>
          <a:prstGeom prst="rect">
            <a:avLst/>
          </a:prstGeom>
          <a:solidFill>
            <a:srgbClr val="A9912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white"/>
                </a:solidFill>
              </a:rPr>
              <a:t>169/145/32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149179" y="4282241"/>
            <a:ext cx="932936" cy="246221"/>
          </a:xfrm>
          <a:prstGeom prst="rect">
            <a:avLst/>
          </a:prstGeom>
          <a:solidFill>
            <a:srgbClr val="E1C12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black"/>
                </a:solidFill>
              </a:rPr>
              <a:t>225/193/42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149179" y="4633562"/>
            <a:ext cx="932936" cy="246221"/>
          </a:xfrm>
          <a:prstGeom prst="rect">
            <a:avLst/>
          </a:prstGeom>
          <a:solidFill>
            <a:srgbClr val="EDDA7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black"/>
                </a:solidFill>
              </a:rPr>
              <a:t>237/218/127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5BDDF4-6443-4670-B832-901A838CE222}" type="slidenum">
              <a:rPr>
                <a:solidFill>
                  <a:srgbClr val="64191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>
              <a:solidFill>
                <a:srgbClr val="64191F"/>
              </a:solidFill>
            </a:endParaRPr>
          </a:p>
        </p:txBody>
      </p:sp>
      <p:pic>
        <p:nvPicPr>
          <p:cNvPr id="1029" name="Picture 5" descr="F:\Projects\DCM Projects\EFokin\Presentation\Belarus\Stripe_of_Belarus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" y="27000"/>
            <a:ext cx="612031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01700" y="766763"/>
            <a:ext cx="77851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78986"/>
            <a:ext cx="1315617" cy="10299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67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901700" y="0"/>
            <a:ext cx="7785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901700" y="1109663"/>
            <a:ext cx="7785099" cy="501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149179" y="1822994"/>
            <a:ext cx="932936" cy="246221"/>
          </a:xfrm>
          <a:prstGeom prst="rect">
            <a:avLst/>
          </a:prstGeom>
          <a:solidFill>
            <a:srgbClr val="64191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100/25/31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149179" y="2174315"/>
            <a:ext cx="932936" cy="246221"/>
          </a:xfrm>
          <a:prstGeom prst="rect">
            <a:avLst/>
          </a:prstGeom>
          <a:solidFill>
            <a:srgbClr val="C8313E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200/49/62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149179" y="2525636"/>
            <a:ext cx="932936" cy="246221"/>
          </a:xfrm>
          <a:prstGeom prst="rect">
            <a:avLst/>
          </a:prstGeom>
          <a:solidFill>
            <a:srgbClr val="DE838B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sysClr val="windowText" lastClr="000000"/>
                </a:solidFill>
              </a:rPr>
              <a:t>222/131/139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149179" y="2876957"/>
            <a:ext cx="932936" cy="246221"/>
          </a:xfrm>
          <a:prstGeom prst="rect">
            <a:avLst/>
          </a:prstGeom>
          <a:solidFill>
            <a:srgbClr val="25532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37/83/44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149179" y="3228278"/>
            <a:ext cx="932936" cy="246221"/>
          </a:xfrm>
          <a:prstGeom prst="rect">
            <a:avLst/>
          </a:prstGeom>
          <a:solidFill>
            <a:srgbClr val="4AA657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74/166/87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149179" y="3579599"/>
            <a:ext cx="932936" cy="246221"/>
          </a:xfrm>
          <a:prstGeom prst="rect">
            <a:avLst/>
          </a:prstGeom>
          <a:solidFill>
            <a:srgbClr val="92CA9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black"/>
                </a:solidFill>
              </a:rPr>
              <a:t>146/202/154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49179" y="3930920"/>
            <a:ext cx="932936" cy="246221"/>
          </a:xfrm>
          <a:prstGeom prst="rect">
            <a:avLst/>
          </a:prstGeom>
          <a:solidFill>
            <a:srgbClr val="A9912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169/145/32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149179" y="4282241"/>
            <a:ext cx="932936" cy="246221"/>
          </a:xfrm>
          <a:prstGeom prst="rect">
            <a:avLst/>
          </a:prstGeom>
          <a:solidFill>
            <a:srgbClr val="E1C12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black"/>
                </a:solidFill>
              </a:rPr>
              <a:t>225/193/42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149179" y="4633562"/>
            <a:ext cx="932936" cy="246221"/>
          </a:xfrm>
          <a:prstGeom prst="rect">
            <a:avLst/>
          </a:prstGeom>
          <a:solidFill>
            <a:srgbClr val="EDDA7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black"/>
                </a:solidFill>
              </a:rPr>
              <a:t>237/218/127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5BDDF4-6443-4670-B832-901A838CE222}" type="slidenum">
              <a:rPr>
                <a:solidFill>
                  <a:srgbClr val="64191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>
              <a:solidFill>
                <a:srgbClr val="64191F"/>
              </a:solidFill>
            </a:endParaRPr>
          </a:p>
        </p:txBody>
      </p:sp>
      <p:pic>
        <p:nvPicPr>
          <p:cNvPr id="1029" name="Picture 5" descr="F:\Projects\DCM Projects\EFokin\Presentation\Belarus\Stripe_of_Belarus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" y="27000"/>
            <a:ext cx="612031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01700" y="766763"/>
            <a:ext cx="77851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78986"/>
            <a:ext cx="1315617" cy="10299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59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901700" y="0"/>
            <a:ext cx="7785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901700" y="1109663"/>
            <a:ext cx="7785099" cy="501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149179" y="1822994"/>
            <a:ext cx="932936" cy="246221"/>
          </a:xfrm>
          <a:prstGeom prst="rect">
            <a:avLst/>
          </a:prstGeom>
          <a:solidFill>
            <a:srgbClr val="64191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100/25/31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149179" y="2174315"/>
            <a:ext cx="932936" cy="246221"/>
          </a:xfrm>
          <a:prstGeom prst="rect">
            <a:avLst/>
          </a:prstGeom>
          <a:solidFill>
            <a:srgbClr val="C8313E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200/49/62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149179" y="2525636"/>
            <a:ext cx="932936" cy="246221"/>
          </a:xfrm>
          <a:prstGeom prst="rect">
            <a:avLst/>
          </a:prstGeom>
          <a:solidFill>
            <a:srgbClr val="DE838B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sysClr val="windowText" lastClr="000000"/>
                </a:solidFill>
              </a:rPr>
              <a:t>222/131/139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149179" y="2876957"/>
            <a:ext cx="932936" cy="246221"/>
          </a:xfrm>
          <a:prstGeom prst="rect">
            <a:avLst/>
          </a:prstGeom>
          <a:solidFill>
            <a:srgbClr val="25532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37/83/44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149179" y="3228278"/>
            <a:ext cx="932936" cy="246221"/>
          </a:xfrm>
          <a:prstGeom prst="rect">
            <a:avLst/>
          </a:prstGeom>
          <a:solidFill>
            <a:srgbClr val="4AA657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74/166/87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149179" y="3579599"/>
            <a:ext cx="932936" cy="246221"/>
          </a:xfrm>
          <a:prstGeom prst="rect">
            <a:avLst/>
          </a:prstGeom>
          <a:solidFill>
            <a:srgbClr val="92CA9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black"/>
                </a:solidFill>
              </a:rPr>
              <a:t>146/202/154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49179" y="3930920"/>
            <a:ext cx="932936" cy="246221"/>
          </a:xfrm>
          <a:prstGeom prst="rect">
            <a:avLst/>
          </a:prstGeom>
          <a:solidFill>
            <a:srgbClr val="A9912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169/145/32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149179" y="4282241"/>
            <a:ext cx="932936" cy="246221"/>
          </a:xfrm>
          <a:prstGeom prst="rect">
            <a:avLst/>
          </a:prstGeom>
          <a:solidFill>
            <a:srgbClr val="E1C12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black"/>
                </a:solidFill>
              </a:rPr>
              <a:t>225/193/42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149179" y="4633562"/>
            <a:ext cx="932936" cy="246221"/>
          </a:xfrm>
          <a:prstGeom prst="rect">
            <a:avLst/>
          </a:prstGeom>
          <a:solidFill>
            <a:srgbClr val="EDDA7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black"/>
                </a:solidFill>
              </a:rPr>
              <a:t>237/218/127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5BDDF4-6443-4670-B832-901A838CE222}" type="slidenum">
              <a:rPr>
                <a:solidFill>
                  <a:srgbClr val="64191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>
              <a:solidFill>
                <a:srgbClr val="64191F"/>
              </a:solidFill>
            </a:endParaRPr>
          </a:p>
        </p:txBody>
      </p:sp>
      <p:pic>
        <p:nvPicPr>
          <p:cNvPr id="1029" name="Picture 5" descr="F:\Projects\DCM Projects\EFokin\Presentation\Belarus\Stripe_of_Belarus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" y="27000"/>
            <a:ext cx="612031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01700" y="766763"/>
            <a:ext cx="77851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78986"/>
            <a:ext cx="1315617" cy="10299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C8313E"/>
                </a:solidFill>
              </a:rPr>
              <a:t>Подходы к обеспечению устойчивости бюджета в Республике Беларусь</a:t>
            </a:r>
            <a:endParaRPr lang="en-US" sz="4000" dirty="0">
              <a:solidFill>
                <a:srgbClr val="C8313E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l="12967" t="5161" r="74501" b="74122"/>
          <a:stretch/>
        </p:blipFill>
        <p:spPr bwMode="auto">
          <a:xfrm>
            <a:off x="3771570" y="2210765"/>
            <a:ext cx="1888450" cy="18866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8519" y="5013176"/>
            <a:ext cx="6134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8313E"/>
                </a:solidFill>
                <a:cs typeface="Times New Roman" pitchFamily="18" charset="0"/>
              </a:rPr>
              <a:t>Елена Печень</a:t>
            </a:r>
            <a:r>
              <a:rPr lang="en-US" b="1" dirty="0" smtClean="0">
                <a:solidFill>
                  <a:srgbClr val="C8313E"/>
                </a:solidFill>
                <a:cs typeface="Times New Roman" pitchFamily="18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8313E"/>
                </a:solidFill>
                <a:cs typeface="Times New Roman" pitchFamily="18" charset="0"/>
              </a:rPr>
              <a:t>Начальник Главного управления бюджетной политики</a:t>
            </a:r>
            <a:endParaRPr lang="en-US" b="1" dirty="0" smtClean="0">
              <a:solidFill>
                <a:srgbClr val="C8313E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8313E"/>
                </a:solidFill>
                <a:cs typeface="Times New Roman" pitchFamily="18" charset="0"/>
              </a:rPr>
              <a:t>Министерство финансов Республики Беларусь </a:t>
            </a:r>
            <a:endParaRPr lang="en-US" b="1" dirty="0">
              <a:solidFill>
                <a:srgbClr val="C8313E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3669" y="6027166"/>
            <a:ext cx="6134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8313E"/>
                </a:solidFill>
                <a:cs typeface="Times New Roman" pitchFamily="18" charset="0"/>
              </a:rPr>
              <a:t>Февраль </a:t>
            </a:r>
            <a:r>
              <a:rPr lang="en-US" b="1" dirty="0" smtClean="0">
                <a:solidFill>
                  <a:srgbClr val="C8313E"/>
                </a:solidFill>
                <a:cs typeface="Times New Roman" pitchFamily="18" charset="0"/>
              </a:rPr>
              <a:t>2016</a:t>
            </a:r>
            <a:endParaRPr lang="en-US" b="1" dirty="0">
              <a:solidFill>
                <a:srgbClr val="C8313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653815"/>
              </p:ext>
            </p:extLst>
          </p:nvPr>
        </p:nvGraphicFramePr>
        <p:xfrm>
          <a:off x="1043608" y="4010000"/>
          <a:ext cx="7674545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90588" y="3585588"/>
            <a:ext cx="7416824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400" b="1" dirty="0">
                <a:solidFill>
                  <a:srgbClr val="64191F"/>
                </a:solidFill>
              </a:rPr>
              <a:t>Внешний и внутренний </a:t>
            </a:r>
            <a:r>
              <a:rPr lang="ru-RU" sz="1400" b="1" dirty="0" smtClean="0">
                <a:solidFill>
                  <a:srgbClr val="64191F"/>
                </a:solidFill>
              </a:rPr>
              <a:t>госдолг,  млрд. долл. США</a:t>
            </a:r>
            <a:endParaRPr lang="ru-RU" sz="1400" b="1" dirty="0">
              <a:solidFill>
                <a:srgbClr val="64191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Государственный долг – традиционно на безопасном уровне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115616" y="3861048"/>
            <a:ext cx="460851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Text Box 42"/>
          <p:cNvSpPr txBox="1">
            <a:spLocks noChangeArrowheads="1"/>
          </p:cNvSpPr>
          <p:nvPr/>
        </p:nvSpPr>
        <p:spPr bwMode="auto">
          <a:xfrm>
            <a:off x="655741" y="980728"/>
            <a:ext cx="7377112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250825" indent="-2508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indent="0">
              <a:lnSpc>
                <a:spcPct val="90000"/>
              </a:lnSpc>
              <a:spcAft>
                <a:spcPts val="600"/>
              </a:spcAft>
              <a:buClr>
                <a:srgbClr val="64191F"/>
              </a:buClr>
              <a:buSzPct val="80000"/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        </a:t>
            </a:r>
            <a:r>
              <a:rPr lang="ru-RU" sz="1600" dirty="0">
                <a:solidFill>
                  <a:prstClr val="black"/>
                </a:solidFill>
                <a:latin typeface="+mn-lt"/>
                <a:cs typeface="Arial" pitchFamily="34" charset="0"/>
              </a:rPr>
              <a:t>По состоянию на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Arial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0</a:t>
            </a:r>
            <a:r>
              <a:rPr lang="en-GB" sz="16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1.</a:t>
            </a:r>
            <a:r>
              <a:rPr lang="ru-RU" sz="16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01</a:t>
            </a:r>
            <a:r>
              <a:rPr lang="en-GB" sz="16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.20</a:t>
            </a:r>
            <a:r>
              <a:rPr lang="ru-RU" sz="16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16</a:t>
            </a:r>
            <a:r>
              <a:rPr lang="ru-RU" sz="16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:</a:t>
            </a:r>
            <a:r>
              <a:rPr lang="en-US" sz="16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lvl="1">
              <a:buClr>
                <a:srgbClr val="64191F"/>
              </a:buClr>
              <a:buSzPct val="80000"/>
              <a:buFont typeface="Webdings" pitchFamily="18" charset="2"/>
              <a:buChar char="&lt;"/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внешний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государственный долг составил </a:t>
            </a:r>
            <a:endParaRPr lang="en-US" sz="1600" dirty="0" smtClean="0">
              <a:solidFill>
                <a:prstClr val="black"/>
              </a:solidFill>
              <a:latin typeface="+mn-lt"/>
            </a:endParaRPr>
          </a:p>
          <a:p>
            <a:pPr marL="0" lvl="1" indent="0">
              <a:buClr>
                <a:srgbClr val="64191F"/>
              </a:buClr>
              <a:buSzPct val="80000"/>
            </a:pP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12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,4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млрд. долл. США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или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22,7%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к ВВП</a:t>
            </a:r>
          </a:p>
          <a:p>
            <a:pPr lvl="1">
              <a:lnSpc>
                <a:spcPct val="40000"/>
              </a:lnSpc>
              <a:spcBef>
                <a:spcPts val="1200"/>
              </a:spcBef>
              <a:spcAft>
                <a:spcPts val="900"/>
              </a:spcAft>
              <a:buClr>
                <a:srgbClr val="64191F"/>
              </a:buClr>
              <a:buSzPct val="80000"/>
              <a:buFont typeface="Webdings" pitchFamily="18" charset="2"/>
              <a:buChar char="&lt;"/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Основные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характеристики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внешнего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государственного  долга</a:t>
            </a:r>
            <a:r>
              <a:rPr lang="en-GB" sz="1600" b="1" dirty="0">
                <a:solidFill>
                  <a:prstClr val="black"/>
                </a:solidFill>
                <a:latin typeface="+mn-lt"/>
              </a:rPr>
              <a:t>: </a:t>
            </a:r>
            <a:endParaRPr lang="en-GB" sz="1600" b="1" dirty="0" smtClean="0">
              <a:solidFill>
                <a:prstClr val="black"/>
              </a:solidFill>
              <a:latin typeface="+mn-lt"/>
            </a:endParaRPr>
          </a:p>
          <a:p>
            <a:pPr lvl="1">
              <a:lnSpc>
                <a:spcPct val="40000"/>
              </a:lnSpc>
              <a:spcAft>
                <a:spcPts val="600"/>
              </a:spcAft>
              <a:buClr>
                <a:srgbClr val="64191F"/>
              </a:buClr>
              <a:buSzPct val="80000"/>
              <a:buFont typeface="Calibri" pitchFamily="34" charset="0"/>
              <a:buChar char="—"/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доля кредитов международных финансовых организаций –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0,8%</a:t>
            </a:r>
            <a:endParaRPr lang="en-US" sz="1600" dirty="0" smtClean="0">
              <a:solidFill>
                <a:prstClr val="black"/>
              </a:solidFill>
              <a:latin typeface="+mn-lt"/>
            </a:endParaRPr>
          </a:p>
          <a:p>
            <a:pPr lvl="1">
              <a:lnSpc>
                <a:spcPct val="40000"/>
              </a:lnSpc>
              <a:spcAft>
                <a:spcPts val="600"/>
              </a:spcAft>
              <a:buClr>
                <a:srgbClr val="64191F"/>
              </a:buClr>
              <a:buSzPct val="80000"/>
              <a:buFont typeface="Calibri" pitchFamily="34" charset="0"/>
              <a:buChar char="—"/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доля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связанных кредитов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 –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41,0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%</a:t>
            </a:r>
            <a:endParaRPr lang="ru-RU" sz="1600" dirty="0">
              <a:solidFill>
                <a:prstClr val="black"/>
              </a:solidFill>
              <a:latin typeface="+mn-lt"/>
            </a:endParaRPr>
          </a:p>
          <a:p>
            <a:pPr marL="0" lvl="1" indent="0">
              <a:lnSpc>
                <a:spcPct val="40000"/>
              </a:lnSpc>
              <a:spcAft>
                <a:spcPts val="600"/>
              </a:spcAft>
              <a:buClr>
                <a:srgbClr val="64191F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+mn-lt"/>
            </a:endParaRPr>
          </a:p>
          <a:p>
            <a:pPr marL="0" lvl="1" indent="0">
              <a:spcAft>
                <a:spcPts val="1200"/>
              </a:spcAft>
              <a:buClr>
                <a:srgbClr val="64191F"/>
              </a:buClr>
              <a:buSzPct val="80000"/>
            </a:pPr>
            <a:r>
              <a:rPr lang="ru-RU" sz="1600" dirty="0">
                <a:solidFill>
                  <a:prstClr val="black"/>
                </a:solidFill>
                <a:latin typeface="+mn-lt"/>
              </a:rPr>
              <a:t>Привлечение внешних государственных займов нацелено на реализацию важнейших инвестиционных проектов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 (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связанные кредиты) и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рефинансирование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госдолга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.</a:t>
            </a:r>
            <a:endParaRPr lang="en-US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0588" y="6309320"/>
            <a:ext cx="8073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050" i="1" dirty="0" smtClean="0">
                <a:solidFill>
                  <a:prstClr val="black"/>
                </a:solidFill>
              </a:rPr>
              <a:t>* </a:t>
            </a:r>
            <a:r>
              <a:rPr lang="ru-RU" sz="1050" i="1" dirty="0" smtClean="0">
                <a:solidFill>
                  <a:prstClr val="black"/>
                </a:solidFill>
              </a:rPr>
              <a:t>По </a:t>
            </a:r>
            <a:r>
              <a:rPr lang="ru-RU" sz="1050" i="1" dirty="0">
                <a:solidFill>
                  <a:prstClr val="black"/>
                </a:solidFill>
              </a:rPr>
              <a:t>состоянию на </a:t>
            </a:r>
            <a:r>
              <a:rPr lang="ru-RU" sz="1100" i="1" dirty="0" smtClean="0">
                <a:solidFill>
                  <a:prstClr val="black"/>
                </a:solidFill>
              </a:rPr>
              <a:t>01.01.2016</a:t>
            </a:r>
            <a:r>
              <a:rPr lang="ru-RU" sz="1050" i="1" dirty="0" smtClean="0">
                <a:solidFill>
                  <a:prstClr val="black"/>
                </a:solidFill>
              </a:rPr>
              <a:t> </a:t>
            </a:r>
            <a:r>
              <a:rPr lang="ru-RU" sz="1050" i="1" dirty="0">
                <a:solidFill>
                  <a:prstClr val="black"/>
                </a:solidFill>
              </a:rPr>
              <a:t>г.</a:t>
            </a:r>
            <a:endParaRPr lang="en-US" sz="1050" i="1" dirty="0">
              <a:solidFill>
                <a:prstClr val="black"/>
              </a:solidFill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8078693" y="4452848"/>
            <a:ext cx="269235" cy="1538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*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1" name="TextBox 32"/>
          <p:cNvSpPr txBox="1"/>
          <p:nvPr/>
        </p:nvSpPr>
        <p:spPr>
          <a:xfrm>
            <a:off x="8172794" y="5238976"/>
            <a:ext cx="269235" cy="1538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*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4" name="Freeform 156"/>
          <p:cNvSpPr>
            <a:spLocks/>
          </p:cNvSpPr>
          <p:nvPr/>
        </p:nvSpPr>
        <p:spPr bwMode="gray">
          <a:xfrm>
            <a:off x="4927538" y="404664"/>
            <a:ext cx="4048599" cy="1440160"/>
          </a:xfrm>
          <a:custGeom>
            <a:avLst/>
            <a:gdLst>
              <a:gd name="T0" fmla="*/ 5025 w 5054"/>
              <a:gd name="T1" fmla="*/ 1417 h 1588"/>
              <a:gd name="T2" fmla="*/ 5044 w 5054"/>
              <a:gd name="T3" fmla="*/ 1309 h 1588"/>
              <a:gd name="T4" fmla="*/ 5054 w 5054"/>
              <a:gd name="T5" fmla="*/ 1180 h 1588"/>
              <a:gd name="T6" fmla="*/ 5054 w 5054"/>
              <a:gd name="T7" fmla="*/ 1046 h 1588"/>
              <a:gd name="T8" fmla="*/ 5054 w 5054"/>
              <a:gd name="T9" fmla="*/ 911 h 1588"/>
              <a:gd name="T10" fmla="*/ 5038 w 5054"/>
              <a:gd name="T11" fmla="*/ 854 h 1588"/>
              <a:gd name="T12" fmla="*/ 5038 w 5054"/>
              <a:gd name="T13" fmla="*/ 711 h 1588"/>
              <a:gd name="T14" fmla="*/ 5008 w 5054"/>
              <a:gd name="T15" fmla="*/ 694 h 1588"/>
              <a:gd name="T16" fmla="*/ 5008 w 5054"/>
              <a:gd name="T17" fmla="*/ 613 h 1588"/>
              <a:gd name="T18" fmla="*/ 4990 w 5054"/>
              <a:gd name="T19" fmla="*/ 598 h 1588"/>
              <a:gd name="T20" fmla="*/ 5021 w 5054"/>
              <a:gd name="T21" fmla="*/ 394 h 1588"/>
              <a:gd name="T22" fmla="*/ 5042 w 5054"/>
              <a:gd name="T23" fmla="*/ 298 h 1588"/>
              <a:gd name="T24" fmla="*/ 5044 w 5054"/>
              <a:gd name="T25" fmla="*/ 171 h 1588"/>
              <a:gd name="T26" fmla="*/ 5023 w 5054"/>
              <a:gd name="T27" fmla="*/ 102 h 1588"/>
              <a:gd name="T28" fmla="*/ 5006 w 5054"/>
              <a:gd name="T29" fmla="*/ 60 h 1588"/>
              <a:gd name="T30" fmla="*/ 4990 w 5054"/>
              <a:gd name="T31" fmla="*/ 10 h 1588"/>
              <a:gd name="T32" fmla="*/ 0 w 5054"/>
              <a:gd name="T33" fmla="*/ 1519 h 1588"/>
              <a:gd name="T34" fmla="*/ 50 w 5054"/>
              <a:gd name="T35" fmla="*/ 1507 h 1588"/>
              <a:gd name="T36" fmla="*/ 92 w 5054"/>
              <a:gd name="T37" fmla="*/ 1519 h 1588"/>
              <a:gd name="T38" fmla="*/ 150 w 5054"/>
              <a:gd name="T39" fmla="*/ 1530 h 1588"/>
              <a:gd name="T40" fmla="*/ 390 w 5054"/>
              <a:gd name="T41" fmla="*/ 1546 h 1588"/>
              <a:gd name="T42" fmla="*/ 513 w 5054"/>
              <a:gd name="T43" fmla="*/ 1521 h 1588"/>
              <a:gd name="T44" fmla="*/ 724 w 5054"/>
              <a:gd name="T45" fmla="*/ 1507 h 1588"/>
              <a:gd name="T46" fmla="*/ 820 w 5054"/>
              <a:gd name="T47" fmla="*/ 1486 h 1588"/>
              <a:gd name="T48" fmla="*/ 924 w 5054"/>
              <a:gd name="T49" fmla="*/ 1476 h 1588"/>
              <a:gd name="T50" fmla="*/ 978 w 5054"/>
              <a:gd name="T51" fmla="*/ 1490 h 1588"/>
              <a:gd name="T52" fmla="*/ 1093 w 5054"/>
              <a:gd name="T53" fmla="*/ 1511 h 1588"/>
              <a:gd name="T54" fmla="*/ 1295 w 5054"/>
              <a:gd name="T55" fmla="*/ 1492 h 1588"/>
              <a:gd name="T56" fmla="*/ 1295 w 5054"/>
              <a:gd name="T57" fmla="*/ 1476 h 1588"/>
              <a:gd name="T58" fmla="*/ 1406 w 5054"/>
              <a:gd name="T59" fmla="*/ 1463 h 1588"/>
              <a:gd name="T60" fmla="*/ 1562 w 5054"/>
              <a:gd name="T61" fmla="*/ 1473 h 1588"/>
              <a:gd name="T62" fmla="*/ 1687 w 5054"/>
              <a:gd name="T63" fmla="*/ 1476 h 1588"/>
              <a:gd name="T64" fmla="*/ 1748 w 5054"/>
              <a:gd name="T65" fmla="*/ 1488 h 1588"/>
              <a:gd name="T66" fmla="*/ 1927 w 5054"/>
              <a:gd name="T67" fmla="*/ 1534 h 1588"/>
              <a:gd name="T68" fmla="*/ 2132 w 5054"/>
              <a:gd name="T69" fmla="*/ 1555 h 1588"/>
              <a:gd name="T70" fmla="*/ 2151 w 5054"/>
              <a:gd name="T71" fmla="*/ 1572 h 1588"/>
              <a:gd name="T72" fmla="*/ 2253 w 5054"/>
              <a:gd name="T73" fmla="*/ 1572 h 1588"/>
              <a:gd name="T74" fmla="*/ 2299 w 5054"/>
              <a:gd name="T75" fmla="*/ 1588 h 1588"/>
              <a:gd name="T76" fmla="*/ 2363 w 5054"/>
              <a:gd name="T77" fmla="*/ 1569 h 1588"/>
              <a:gd name="T78" fmla="*/ 2495 w 5054"/>
              <a:gd name="T79" fmla="*/ 1524 h 1588"/>
              <a:gd name="T80" fmla="*/ 2586 w 5054"/>
              <a:gd name="T81" fmla="*/ 1476 h 1588"/>
              <a:gd name="T82" fmla="*/ 2739 w 5054"/>
              <a:gd name="T83" fmla="*/ 1471 h 1588"/>
              <a:gd name="T84" fmla="*/ 2947 w 5054"/>
              <a:gd name="T85" fmla="*/ 1446 h 1588"/>
              <a:gd name="T86" fmla="*/ 3340 w 5054"/>
              <a:gd name="T87" fmla="*/ 1474 h 1588"/>
              <a:gd name="T88" fmla="*/ 3431 w 5054"/>
              <a:gd name="T89" fmla="*/ 1490 h 1588"/>
              <a:gd name="T90" fmla="*/ 3459 w 5054"/>
              <a:gd name="T91" fmla="*/ 1471 h 1588"/>
              <a:gd name="T92" fmla="*/ 3605 w 5054"/>
              <a:gd name="T93" fmla="*/ 1449 h 1588"/>
              <a:gd name="T94" fmla="*/ 3705 w 5054"/>
              <a:gd name="T95" fmla="*/ 1476 h 1588"/>
              <a:gd name="T96" fmla="*/ 3836 w 5054"/>
              <a:gd name="T97" fmla="*/ 1476 h 1588"/>
              <a:gd name="T98" fmla="*/ 3986 w 5054"/>
              <a:gd name="T99" fmla="*/ 1476 h 1588"/>
              <a:gd name="T100" fmla="*/ 4082 w 5054"/>
              <a:gd name="T101" fmla="*/ 1474 h 1588"/>
              <a:gd name="T102" fmla="*/ 4172 w 5054"/>
              <a:gd name="T103" fmla="*/ 1463 h 1588"/>
              <a:gd name="T104" fmla="*/ 4285 w 5054"/>
              <a:gd name="T105" fmla="*/ 1451 h 1588"/>
              <a:gd name="T106" fmla="*/ 4314 w 5054"/>
              <a:gd name="T107" fmla="*/ 1430 h 1588"/>
              <a:gd name="T108" fmla="*/ 4380 w 5054"/>
              <a:gd name="T109" fmla="*/ 1428 h 1588"/>
              <a:gd name="T110" fmla="*/ 4518 w 5054"/>
              <a:gd name="T111" fmla="*/ 1415 h 1588"/>
              <a:gd name="T112" fmla="*/ 4639 w 5054"/>
              <a:gd name="T113" fmla="*/ 1451 h 1588"/>
              <a:gd name="T114" fmla="*/ 4697 w 5054"/>
              <a:gd name="T115" fmla="*/ 1471 h 1588"/>
              <a:gd name="T116" fmla="*/ 4841 w 5054"/>
              <a:gd name="T117" fmla="*/ 1455 h 1588"/>
              <a:gd name="T118" fmla="*/ 4912 w 5054"/>
              <a:gd name="T119" fmla="*/ 1446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054" h="1588">
                <a:moveTo>
                  <a:pt x="4931" y="1436"/>
                </a:moveTo>
                <a:lnTo>
                  <a:pt x="4964" y="1436"/>
                </a:lnTo>
                <a:lnTo>
                  <a:pt x="4994" y="1428"/>
                </a:lnTo>
                <a:lnTo>
                  <a:pt x="5025" y="1417"/>
                </a:lnTo>
                <a:lnTo>
                  <a:pt x="5027" y="1388"/>
                </a:lnTo>
                <a:lnTo>
                  <a:pt x="5029" y="1361"/>
                </a:lnTo>
                <a:lnTo>
                  <a:pt x="5033" y="1332"/>
                </a:lnTo>
                <a:lnTo>
                  <a:pt x="5044" y="1309"/>
                </a:lnTo>
                <a:lnTo>
                  <a:pt x="5054" y="1288"/>
                </a:lnTo>
                <a:lnTo>
                  <a:pt x="5054" y="1246"/>
                </a:lnTo>
                <a:lnTo>
                  <a:pt x="5054" y="1215"/>
                </a:lnTo>
                <a:lnTo>
                  <a:pt x="5054" y="1180"/>
                </a:lnTo>
                <a:lnTo>
                  <a:pt x="5054" y="1157"/>
                </a:lnTo>
                <a:lnTo>
                  <a:pt x="5054" y="1119"/>
                </a:lnTo>
                <a:lnTo>
                  <a:pt x="5054" y="1077"/>
                </a:lnTo>
                <a:lnTo>
                  <a:pt x="5054" y="1046"/>
                </a:lnTo>
                <a:lnTo>
                  <a:pt x="5054" y="1007"/>
                </a:lnTo>
                <a:lnTo>
                  <a:pt x="5054" y="965"/>
                </a:lnTo>
                <a:lnTo>
                  <a:pt x="5054" y="934"/>
                </a:lnTo>
                <a:lnTo>
                  <a:pt x="5054" y="911"/>
                </a:lnTo>
                <a:lnTo>
                  <a:pt x="5052" y="911"/>
                </a:lnTo>
                <a:lnTo>
                  <a:pt x="5050" y="911"/>
                </a:lnTo>
                <a:lnTo>
                  <a:pt x="5038" y="911"/>
                </a:lnTo>
                <a:lnTo>
                  <a:pt x="5038" y="854"/>
                </a:lnTo>
                <a:lnTo>
                  <a:pt x="5038" y="821"/>
                </a:lnTo>
                <a:lnTo>
                  <a:pt x="5038" y="781"/>
                </a:lnTo>
                <a:lnTo>
                  <a:pt x="5038" y="750"/>
                </a:lnTo>
                <a:lnTo>
                  <a:pt x="5038" y="711"/>
                </a:lnTo>
                <a:lnTo>
                  <a:pt x="5029" y="707"/>
                </a:lnTo>
                <a:lnTo>
                  <a:pt x="5023" y="702"/>
                </a:lnTo>
                <a:lnTo>
                  <a:pt x="5017" y="696"/>
                </a:lnTo>
                <a:lnTo>
                  <a:pt x="5008" y="694"/>
                </a:lnTo>
                <a:lnTo>
                  <a:pt x="5008" y="679"/>
                </a:lnTo>
                <a:lnTo>
                  <a:pt x="5008" y="657"/>
                </a:lnTo>
                <a:lnTo>
                  <a:pt x="5008" y="629"/>
                </a:lnTo>
                <a:lnTo>
                  <a:pt x="5008" y="613"/>
                </a:lnTo>
                <a:lnTo>
                  <a:pt x="5006" y="613"/>
                </a:lnTo>
                <a:lnTo>
                  <a:pt x="5002" y="608"/>
                </a:lnTo>
                <a:lnTo>
                  <a:pt x="4994" y="602"/>
                </a:lnTo>
                <a:lnTo>
                  <a:pt x="4990" y="598"/>
                </a:lnTo>
                <a:lnTo>
                  <a:pt x="4990" y="475"/>
                </a:lnTo>
                <a:lnTo>
                  <a:pt x="5002" y="452"/>
                </a:lnTo>
                <a:lnTo>
                  <a:pt x="5010" y="436"/>
                </a:lnTo>
                <a:lnTo>
                  <a:pt x="5021" y="394"/>
                </a:lnTo>
                <a:lnTo>
                  <a:pt x="5029" y="356"/>
                </a:lnTo>
                <a:lnTo>
                  <a:pt x="5031" y="327"/>
                </a:lnTo>
                <a:lnTo>
                  <a:pt x="5038" y="298"/>
                </a:lnTo>
                <a:lnTo>
                  <a:pt x="5042" y="298"/>
                </a:lnTo>
                <a:lnTo>
                  <a:pt x="5048" y="298"/>
                </a:lnTo>
                <a:lnTo>
                  <a:pt x="5054" y="298"/>
                </a:lnTo>
                <a:lnTo>
                  <a:pt x="5054" y="185"/>
                </a:lnTo>
                <a:lnTo>
                  <a:pt x="5044" y="171"/>
                </a:lnTo>
                <a:lnTo>
                  <a:pt x="5033" y="154"/>
                </a:lnTo>
                <a:lnTo>
                  <a:pt x="5029" y="140"/>
                </a:lnTo>
                <a:lnTo>
                  <a:pt x="5027" y="133"/>
                </a:lnTo>
                <a:lnTo>
                  <a:pt x="5023" y="102"/>
                </a:lnTo>
                <a:lnTo>
                  <a:pt x="5023" y="81"/>
                </a:lnTo>
                <a:lnTo>
                  <a:pt x="5023" y="64"/>
                </a:lnTo>
                <a:lnTo>
                  <a:pt x="5013" y="64"/>
                </a:lnTo>
                <a:lnTo>
                  <a:pt x="5006" y="60"/>
                </a:lnTo>
                <a:lnTo>
                  <a:pt x="5002" y="54"/>
                </a:lnTo>
                <a:lnTo>
                  <a:pt x="4996" y="50"/>
                </a:lnTo>
                <a:lnTo>
                  <a:pt x="4990" y="35"/>
                </a:lnTo>
                <a:lnTo>
                  <a:pt x="4990" y="10"/>
                </a:lnTo>
                <a:lnTo>
                  <a:pt x="4985" y="10"/>
                </a:lnTo>
                <a:lnTo>
                  <a:pt x="4985" y="0"/>
                </a:lnTo>
                <a:lnTo>
                  <a:pt x="0" y="0"/>
                </a:lnTo>
                <a:lnTo>
                  <a:pt x="0" y="1519"/>
                </a:lnTo>
                <a:lnTo>
                  <a:pt x="6" y="1511"/>
                </a:lnTo>
                <a:lnTo>
                  <a:pt x="10" y="1507"/>
                </a:lnTo>
                <a:lnTo>
                  <a:pt x="25" y="1507"/>
                </a:lnTo>
                <a:lnTo>
                  <a:pt x="50" y="1507"/>
                </a:lnTo>
                <a:lnTo>
                  <a:pt x="73" y="1507"/>
                </a:lnTo>
                <a:lnTo>
                  <a:pt x="88" y="1507"/>
                </a:lnTo>
                <a:lnTo>
                  <a:pt x="88" y="1511"/>
                </a:lnTo>
                <a:lnTo>
                  <a:pt x="92" y="1519"/>
                </a:lnTo>
                <a:lnTo>
                  <a:pt x="96" y="1524"/>
                </a:lnTo>
                <a:lnTo>
                  <a:pt x="111" y="1524"/>
                </a:lnTo>
                <a:lnTo>
                  <a:pt x="131" y="1528"/>
                </a:lnTo>
                <a:lnTo>
                  <a:pt x="150" y="1530"/>
                </a:lnTo>
                <a:lnTo>
                  <a:pt x="208" y="1538"/>
                </a:lnTo>
                <a:lnTo>
                  <a:pt x="271" y="1542"/>
                </a:lnTo>
                <a:lnTo>
                  <a:pt x="330" y="1546"/>
                </a:lnTo>
                <a:lnTo>
                  <a:pt x="390" y="1546"/>
                </a:lnTo>
                <a:lnTo>
                  <a:pt x="446" y="1540"/>
                </a:lnTo>
                <a:lnTo>
                  <a:pt x="469" y="1534"/>
                </a:lnTo>
                <a:lnTo>
                  <a:pt x="492" y="1528"/>
                </a:lnTo>
                <a:lnTo>
                  <a:pt x="513" y="1521"/>
                </a:lnTo>
                <a:lnTo>
                  <a:pt x="523" y="1507"/>
                </a:lnTo>
                <a:lnTo>
                  <a:pt x="597" y="1507"/>
                </a:lnTo>
                <a:lnTo>
                  <a:pt x="663" y="1507"/>
                </a:lnTo>
                <a:lnTo>
                  <a:pt x="724" y="1507"/>
                </a:lnTo>
                <a:lnTo>
                  <a:pt x="797" y="1507"/>
                </a:lnTo>
                <a:lnTo>
                  <a:pt x="809" y="1498"/>
                </a:lnTo>
                <a:lnTo>
                  <a:pt x="814" y="1492"/>
                </a:lnTo>
                <a:lnTo>
                  <a:pt x="820" y="1486"/>
                </a:lnTo>
                <a:lnTo>
                  <a:pt x="820" y="1476"/>
                </a:lnTo>
                <a:lnTo>
                  <a:pt x="859" y="1476"/>
                </a:lnTo>
                <a:lnTo>
                  <a:pt x="895" y="1476"/>
                </a:lnTo>
                <a:lnTo>
                  <a:pt x="924" y="1476"/>
                </a:lnTo>
                <a:lnTo>
                  <a:pt x="953" y="1476"/>
                </a:lnTo>
                <a:lnTo>
                  <a:pt x="966" y="1478"/>
                </a:lnTo>
                <a:lnTo>
                  <a:pt x="972" y="1484"/>
                </a:lnTo>
                <a:lnTo>
                  <a:pt x="978" y="1490"/>
                </a:lnTo>
                <a:lnTo>
                  <a:pt x="978" y="1492"/>
                </a:lnTo>
                <a:lnTo>
                  <a:pt x="1014" y="1501"/>
                </a:lnTo>
                <a:lnTo>
                  <a:pt x="1051" y="1507"/>
                </a:lnTo>
                <a:lnTo>
                  <a:pt x="1093" y="1511"/>
                </a:lnTo>
                <a:lnTo>
                  <a:pt x="1135" y="1511"/>
                </a:lnTo>
                <a:lnTo>
                  <a:pt x="1170" y="1507"/>
                </a:lnTo>
                <a:lnTo>
                  <a:pt x="1216" y="1501"/>
                </a:lnTo>
                <a:lnTo>
                  <a:pt x="1295" y="1492"/>
                </a:lnTo>
                <a:lnTo>
                  <a:pt x="1295" y="1490"/>
                </a:lnTo>
                <a:lnTo>
                  <a:pt x="1295" y="1484"/>
                </a:lnTo>
                <a:lnTo>
                  <a:pt x="1295" y="1478"/>
                </a:lnTo>
                <a:lnTo>
                  <a:pt x="1295" y="1476"/>
                </a:lnTo>
                <a:lnTo>
                  <a:pt x="1406" y="1476"/>
                </a:lnTo>
                <a:lnTo>
                  <a:pt x="1406" y="1474"/>
                </a:lnTo>
                <a:lnTo>
                  <a:pt x="1406" y="1473"/>
                </a:lnTo>
                <a:lnTo>
                  <a:pt x="1406" y="1463"/>
                </a:lnTo>
                <a:lnTo>
                  <a:pt x="1454" y="1465"/>
                </a:lnTo>
                <a:lnTo>
                  <a:pt x="1493" y="1467"/>
                </a:lnTo>
                <a:lnTo>
                  <a:pt x="1529" y="1471"/>
                </a:lnTo>
                <a:lnTo>
                  <a:pt x="1562" y="1473"/>
                </a:lnTo>
                <a:lnTo>
                  <a:pt x="1589" y="1474"/>
                </a:lnTo>
                <a:lnTo>
                  <a:pt x="1615" y="1474"/>
                </a:lnTo>
                <a:lnTo>
                  <a:pt x="1654" y="1474"/>
                </a:lnTo>
                <a:lnTo>
                  <a:pt x="1687" y="1476"/>
                </a:lnTo>
                <a:lnTo>
                  <a:pt x="1710" y="1476"/>
                </a:lnTo>
                <a:lnTo>
                  <a:pt x="1725" y="1476"/>
                </a:lnTo>
                <a:lnTo>
                  <a:pt x="1738" y="1476"/>
                </a:lnTo>
                <a:lnTo>
                  <a:pt x="1748" y="1488"/>
                </a:lnTo>
                <a:lnTo>
                  <a:pt x="1773" y="1498"/>
                </a:lnTo>
                <a:lnTo>
                  <a:pt x="1813" y="1515"/>
                </a:lnTo>
                <a:lnTo>
                  <a:pt x="1865" y="1526"/>
                </a:lnTo>
                <a:lnTo>
                  <a:pt x="1927" y="1534"/>
                </a:lnTo>
                <a:lnTo>
                  <a:pt x="1980" y="1540"/>
                </a:lnTo>
                <a:lnTo>
                  <a:pt x="2038" y="1546"/>
                </a:lnTo>
                <a:lnTo>
                  <a:pt x="2094" y="1549"/>
                </a:lnTo>
                <a:lnTo>
                  <a:pt x="2132" y="1555"/>
                </a:lnTo>
                <a:lnTo>
                  <a:pt x="2132" y="1559"/>
                </a:lnTo>
                <a:lnTo>
                  <a:pt x="2138" y="1567"/>
                </a:lnTo>
                <a:lnTo>
                  <a:pt x="2144" y="1572"/>
                </a:lnTo>
                <a:lnTo>
                  <a:pt x="2151" y="1572"/>
                </a:lnTo>
                <a:lnTo>
                  <a:pt x="2174" y="1572"/>
                </a:lnTo>
                <a:lnTo>
                  <a:pt x="2197" y="1572"/>
                </a:lnTo>
                <a:lnTo>
                  <a:pt x="2221" y="1572"/>
                </a:lnTo>
                <a:lnTo>
                  <a:pt x="2253" y="1572"/>
                </a:lnTo>
                <a:lnTo>
                  <a:pt x="2257" y="1574"/>
                </a:lnTo>
                <a:lnTo>
                  <a:pt x="2261" y="1578"/>
                </a:lnTo>
                <a:lnTo>
                  <a:pt x="2270" y="1588"/>
                </a:lnTo>
                <a:lnTo>
                  <a:pt x="2299" y="1588"/>
                </a:lnTo>
                <a:lnTo>
                  <a:pt x="2330" y="1584"/>
                </a:lnTo>
                <a:lnTo>
                  <a:pt x="2342" y="1580"/>
                </a:lnTo>
                <a:lnTo>
                  <a:pt x="2353" y="1574"/>
                </a:lnTo>
                <a:lnTo>
                  <a:pt x="2363" y="1569"/>
                </a:lnTo>
                <a:lnTo>
                  <a:pt x="2368" y="1555"/>
                </a:lnTo>
                <a:lnTo>
                  <a:pt x="2397" y="1549"/>
                </a:lnTo>
                <a:lnTo>
                  <a:pt x="2426" y="1542"/>
                </a:lnTo>
                <a:lnTo>
                  <a:pt x="2495" y="1524"/>
                </a:lnTo>
                <a:lnTo>
                  <a:pt x="2524" y="1513"/>
                </a:lnTo>
                <a:lnTo>
                  <a:pt x="2555" y="1499"/>
                </a:lnTo>
                <a:lnTo>
                  <a:pt x="2576" y="1488"/>
                </a:lnTo>
                <a:lnTo>
                  <a:pt x="2586" y="1476"/>
                </a:lnTo>
                <a:lnTo>
                  <a:pt x="2624" y="1476"/>
                </a:lnTo>
                <a:lnTo>
                  <a:pt x="2657" y="1476"/>
                </a:lnTo>
                <a:lnTo>
                  <a:pt x="2710" y="1474"/>
                </a:lnTo>
                <a:lnTo>
                  <a:pt x="2739" y="1471"/>
                </a:lnTo>
                <a:lnTo>
                  <a:pt x="2766" y="1465"/>
                </a:lnTo>
                <a:lnTo>
                  <a:pt x="2793" y="1453"/>
                </a:lnTo>
                <a:lnTo>
                  <a:pt x="2822" y="1446"/>
                </a:lnTo>
                <a:lnTo>
                  <a:pt x="2947" y="1446"/>
                </a:lnTo>
                <a:lnTo>
                  <a:pt x="3068" y="1448"/>
                </a:lnTo>
                <a:lnTo>
                  <a:pt x="3194" y="1451"/>
                </a:lnTo>
                <a:lnTo>
                  <a:pt x="3314" y="1463"/>
                </a:lnTo>
                <a:lnTo>
                  <a:pt x="3340" y="1474"/>
                </a:lnTo>
                <a:lnTo>
                  <a:pt x="3360" y="1482"/>
                </a:lnTo>
                <a:lnTo>
                  <a:pt x="3392" y="1490"/>
                </a:lnTo>
                <a:lnTo>
                  <a:pt x="3431" y="1492"/>
                </a:lnTo>
                <a:lnTo>
                  <a:pt x="3431" y="1490"/>
                </a:lnTo>
                <a:lnTo>
                  <a:pt x="3431" y="1486"/>
                </a:lnTo>
                <a:lnTo>
                  <a:pt x="3431" y="1476"/>
                </a:lnTo>
                <a:lnTo>
                  <a:pt x="3450" y="1474"/>
                </a:lnTo>
                <a:lnTo>
                  <a:pt x="3459" y="1471"/>
                </a:lnTo>
                <a:lnTo>
                  <a:pt x="3477" y="1455"/>
                </a:lnTo>
                <a:lnTo>
                  <a:pt x="3496" y="1446"/>
                </a:lnTo>
                <a:lnTo>
                  <a:pt x="3550" y="1446"/>
                </a:lnTo>
                <a:lnTo>
                  <a:pt x="3605" y="1449"/>
                </a:lnTo>
                <a:lnTo>
                  <a:pt x="3634" y="1451"/>
                </a:lnTo>
                <a:lnTo>
                  <a:pt x="3661" y="1455"/>
                </a:lnTo>
                <a:lnTo>
                  <a:pt x="3686" y="1467"/>
                </a:lnTo>
                <a:lnTo>
                  <a:pt x="3705" y="1476"/>
                </a:lnTo>
                <a:lnTo>
                  <a:pt x="3748" y="1476"/>
                </a:lnTo>
                <a:lnTo>
                  <a:pt x="3780" y="1476"/>
                </a:lnTo>
                <a:lnTo>
                  <a:pt x="3813" y="1476"/>
                </a:lnTo>
                <a:lnTo>
                  <a:pt x="3836" y="1476"/>
                </a:lnTo>
                <a:lnTo>
                  <a:pt x="3876" y="1476"/>
                </a:lnTo>
                <a:lnTo>
                  <a:pt x="3919" y="1476"/>
                </a:lnTo>
                <a:lnTo>
                  <a:pt x="3947" y="1476"/>
                </a:lnTo>
                <a:lnTo>
                  <a:pt x="3986" y="1476"/>
                </a:lnTo>
                <a:lnTo>
                  <a:pt x="4028" y="1476"/>
                </a:lnTo>
                <a:lnTo>
                  <a:pt x="4061" y="1476"/>
                </a:lnTo>
                <a:lnTo>
                  <a:pt x="4082" y="1476"/>
                </a:lnTo>
                <a:lnTo>
                  <a:pt x="4082" y="1474"/>
                </a:lnTo>
                <a:lnTo>
                  <a:pt x="4082" y="1473"/>
                </a:lnTo>
                <a:lnTo>
                  <a:pt x="4082" y="1463"/>
                </a:lnTo>
                <a:lnTo>
                  <a:pt x="4139" y="1463"/>
                </a:lnTo>
                <a:lnTo>
                  <a:pt x="4172" y="1463"/>
                </a:lnTo>
                <a:lnTo>
                  <a:pt x="4214" y="1463"/>
                </a:lnTo>
                <a:lnTo>
                  <a:pt x="4243" y="1463"/>
                </a:lnTo>
                <a:lnTo>
                  <a:pt x="4282" y="1463"/>
                </a:lnTo>
                <a:lnTo>
                  <a:pt x="4285" y="1451"/>
                </a:lnTo>
                <a:lnTo>
                  <a:pt x="4291" y="1446"/>
                </a:lnTo>
                <a:lnTo>
                  <a:pt x="4299" y="1440"/>
                </a:lnTo>
                <a:lnTo>
                  <a:pt x="4301" y="1430"/>
                </a:lnTo>
                <a:lnTo>
                  <a:pt x="4314" y="1430"/>
                </a:lnTo>
                <a:lnTo>
                  <a:pt x="4335" y="1430"/>
                </a:lnTo>
                <a:lnTo>
                  <a:pt x="4364" y="1430"/>
                </a:lnTo>
                <a:lnTo>
                  <a:pt x="4380" y="1430"/>
                </a:lnTo>
                <a:lnTo>
                  <a:pt x="4380" y="1428"/>
                </a:lnTo>
                <a:lnTo>
                  <a:pt x="4385" y="1424"/>
                </a:lnTo>
                <a:lnTo>
                  <a:pt x="4391" y="1417"/>
                </a:lnTo>
                <a:lnTo>
                  <a:pt x="4397" y="1415"/>
                </a:lnTo>
                <a:lnTo>
                  <a:pt x="4518" y="1415"/>
                </a:lnTo>
                <a:lnTo>
                  <a:pt x="4543" y="1424"/>
                </a:lnTo>
                <a:lnTo>
                  <a:pt x="4556" y="1432"/>
                </a:lnTo>
                <a:lnTo>
                  <a:pt x="4600" y="1444"/>
                </a:lnTo>
                <a:lnTo>
                  <a:pt x="4639" y="1451"/>
                </a:lnTo>
                <a:lnTo>
                  <a:pt x="4666" y="1453"/>
                </a:lnTo>
                <a:lnTo>
                  <a:pt x="4697" y="1463"/>
                </a:lnTo>
                <a:lnTo>
                  <a:pt x="4697" y="1465"/>
                </a:lnTo>
                <a:lnTo>
                  <a:pt x="4697" y="1471"/>
                </a:lnTo>
                <a:lnTo>
                  <a:pt x="4697" y="1476"/>
                </a:lnTo>
                <a:lnTo>
                  <a:pt x="4808" y="1476"/>
                </a:lnTo>
                <a:lnTo>
                  <a:pt x="4821" y="1467"/>
                </a:lnTo>
                <a:lnTo>
                  <a:pt x="4841" y="1455"/>
                </a:lnTo>
                <a:lnTo>
                  <a:pt x="4852" y="1451"/>
                </a:lnTo>
                <a:lnTo>
                  <a:pt x="4860" y="1449"/>
                </a:lnTo>
                <a:lnTo>
                  <a:pt x="4891" y="1446"/>
                </a:lnTo>
                <a:lnTo>
                  <a:pt x="4912" y="1446"/>
                </a:lnTo>
                <a:lnTo>
                  <a:pt x="4931" y="1446"/>
                </a:lnTo>
                <a:lnTo>
                  <a:pt x="4931" y="143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/>
          <a:lstStyle/>
          <a:p>
            <a:pPr algn="just"/>
            <a:r>
              <a:rPr lang="ru-RU" sz="1000" i="1" dirty="0">
                <a:solidFill>
                  <a:prstClr val="black"/>
                </a:solidFill>
              </a:rPr>
              <a:t>      Мы также позитивно оцениваем недавно утвержденную долговую политику, устанавливающую внутренние ограничения на отношение объема госдолга к ВВП на уровне 45% и отношение ежегодных расходов на обслуживание и погашение валютного долга к международным резервам также на уровне 45%.</a:t>
            </a:r>
          </a:p>
          <a:p>
            <a:pPr algn="just"/>
            <a:endParaRPr lang="ru-RU" sz="1000" i="1" dirty="0">
              <a:solidFill>
                <a:prstClr val="black"/>
              </a:solidFill>
            </a:endParaRPr>
          </a:p>
          <a:p>
            <a:pPr algn="r"/>
            <a:r>
              <a:rPr lang="en-US" sz="1000" b="1" i="1" dirty="0">
                <a:solidFill>
                  <a:prstClr val="black"/>
                </a:solidFill>
              </a:rPr>
              <a:t>Standard &amp; Poor’s, Research Update, </a:t>
            </a:r>
            <a:r>
              <a:rPr lang="ru-RU" sz="1000" b="1" i="1" dirty="0">
                <a:solidFill>
                  <a:prstClr val="black"/>
                </a:solidFill>
              </a:rPr>
              <a:t>10 апреля </a:t>
            </a:r>
            <a:r>
              <a:rPr lang="en-US" sz="1000" b="1" i="1" dirty="0">
                <a:solidFill>
                  <a:prstClr val="black"/>
                </a:solidFill>
              </a:rPr>
              <a:t>2015 </a:t>
            </a:r>
            <a:endParaRPr lang="ru-RU" sz="1000" b="1" i="1" dirty="0">
              <a:solidFill>
                <a:prstClr val="black"/>
              </a:solidFill>
            </a:endParaRPr>
          </a:p>
          <a:p>
            <a:pPr algn="r">
              <a:defRPr/>
            </a:pPr>
            <a:endParaRPr lang="ru-RU" sz="1050" i="1" dirty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sz="1050" i="1" dirty="0">
                <a:solidFill>
                  <a:prstClr val="black"/>
                </a:solidFill>
              </a:rPr>
              <a:t> </a:t>
            </a:r>
            <a:endParaRPr lang="en-US" sz="105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9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890588" y="1052736"/>
            <a:ext cx="6633740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solidFill>
                  <a:srgbClr val="64191F"/>
                </a:solidFill>
              </a:rPr>
              <a:t>Государственный долг, % к ВВП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0"/>
            <a:ext cx="7128792" cy="76676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Правило 3: Сохранение государственного долга на безопасном уровне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27100" y="1377345"/>
            <a:ext cx="59491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118770"/>
              </p:ext>
            </p:extLst>
          </p:nvPr>
        </p:nvGraphicFramePr>
        <p:xfrm>
          <a:off x="890588" y="1172160"/>
          <a:ext cx="753611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57340" y="5457266"/>
            <a:ext cx="807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200" i="1" dirty="0" smtClean="0">
                <a:solidFill>
                  <a:prstClr val="black"/>
                </a:solidFill>
              </a:rPr>
              <a:t>* </a:t>
            </a:r>
            <a:r>
              <a:rPr lang="ru-RU" sz="1200" i="1" dirty="0" smtClean="0">
                <a:solidFill>
                  <a:prstClr val="black"/>
                </a:solidFill>
              </a:rPr>
              <a:t>По </a:t>
            </a:r>
            <a:r>
              <a:rPr lang="ru-RU" sz="1200" i="1" dirty="0">
                <a:solidFill>
                  <a:prstClr val="black"/>
                </a:solidFill>
              </a:rPr>
              <a:t>состоянию на </a:t>
            </a:r>
            <a:r>
              <a:rPr lang="ru-RU" sz="1400" i="1" dirty="0" smtClean="0">
                <a:solidFill>
                  <a:prstClr val="black"/>
                </a:solidFill>
              </a:rPr>
              <a:t>01.01.2016</a:t>
            </a:r>
            <a:r>
              <a:rPr lang="ru-RU" sz="1200" i="1" dirty="0" smtClean="0">
                <a:solidFill>
                  <a:prstClr val="black"/>
                </a:solidFill>
              </a:rPr>
              <a:t> </a:t>
            </a:r>
            <a:r>
              <a:rPr lang="ru-RU" sz="1200" i="1" dirty="0">
                <a:solidFill>
                  <a:prstClr val="black"/>
                </a:solidFill>
              </a:rPr>
              <a:t>г.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7598827" y="3933056"/>
            <a:ext cx="269235" cy="1615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50" dirty="0" smtClean="0">
                <a:solidFill>
                  <a:prstClr val="black"/>
                </a:solidFill>
              </a:rPr>
              <a:t>*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1726701"/>
            <a:ext cx="3098800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Маастрихтский критерий</a:t>
            </a:r>
            <a:r>
              <a:rPr lang="en-US" sz="1600" dirty="0">
                <a:solidFill>
                  <a:prstClr val="black"/>
                </a:solidFill>
              </a:rPr>
              <a:t>– 60%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8136" y="2482351"/>
            <a:ext cx="4394944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Законодательно установленный порог</a:t>
            </a:r>
            <a:r>
              <a:rPr lang="en-US" sz="1600" dirty="0">
                <a:solidFill>
                  <a:prstClr val="black"/>
                </a:solidFill>
              </a:rPr>
              <a:t>– 45%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66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Показатели экономической безопасности по государственному долгу</a:t>
            </a:r>
            <a:endParaRPr lang="en-US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156457"/>
              </p:ext>
            </p:extLst>
          </p:nvPr>
        </p:nvGraphicFramePr>
        <p:xfrm>
          <a:off x="755576" y="1397000"/>
          <a:ext cx="8208912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5387"/>
                <a:gridCol w="1331175"/>
                <a:gridCol w="1366206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Пороговое значение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01.01.2015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01.01.2016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Внешний</a:t>
                      </a:r>
                      <a:r>
                        <a:rPr lang="ru-RU" baseline="0" dirty="0" smtClean="0"/>
                        <a:t> госдолг, млрд. долларов США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12,4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Внешний</a:t>
                      </a:r>
                      <a:r>
                        <a:rPr lang="ru-RU" baseline="0" dirty="0" smtClean="0"/>
                        <a:t> госдолг, % к ВВП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22,7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Внутренний госдолг,</a:t>
                      </a:r>
                      <a:r>
                        <a:rPr lang="ru-RU" baseline="0" dirty="0" smtClean="0"/>
                        <a:t> трлн. рублей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97,4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Внутренний госдолг,</a:t>
                      </a:r>
                      <a:r>
                        <a:rPr lang="ru-RU" baseline="0" dirty="0" smtClean="0"/>
                        <a:t> % к ВВП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9,8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Платежи</a:t>
                      </a:r>
                      <a:r>
                        <a:rPr lang="ru-RU" baseline="0" dirty="0" smtClean="0"/>
                        <a:t> по обслуживанию госдолга (внешнего и внутреннего), % к доходам республиканского бюджета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7,9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Платежи</a:t>
                      </a:r>
                      <a:r>
                        <a:rPr lang="ru-RU" baseline="0" dirty="0" smtClean="0"/>
                        <a:t> по погашению и обслуживанию внешнего госдолга, % к валютной выручке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7,9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4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890588" y="1052736"/>
            <a:ext cx="6633740" cy="32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dirty="0" smtClean="0">
                <a:solidFill>
                  <a:srgbClr val="64191F"/>
                </a:solidFill>
              </a:rPr>
              <a:t>Формирование профицита в 2015-2016 годы, трлн. рублей</a:t>
            </a:r>
            <a:endParaRPr lang="ru-RU" b="1" dirty="0">
              <a:solidFill>
                <a:srgbClr val="64191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0"/>
            <a:ext cx="7128792" cy="766763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Правило 4: Формирование профицита республиканского бюджета для погашения госдолга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27100" y="1377345"/>
            <a:ext cx="59491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56637068"/>
              </p:ext>
            </p:extLst>
          </p:nvPr>
        </p:nvGraphicFramePr>
        <p:xfrm>
          <a:off x="890588" y="1556792"/>
          <a:ext cx="8001892" cy="480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26058" y="2845981"/>
            <a:ext cx="179901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Расходы бюджета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7266" y="3789572"/>
            <a:ext cx="152804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</a:rPr>
              <a:t>профицита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9152" y="3789572"/>
            <a:ext cx="152804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</a:rPr>
              <a:t>профицита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4826" y="2348880"/>
            <a:ext cx="179901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Расходы бюджета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907704" y="6093296"/>
            <a:ext cx="1224136" cy="3374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2015 год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1"/>
                </a:solidFill>
              </a:rPr>
              <a:t>(оценка)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940152" y="6093296"/>
            <a:ext cx="1409000" cy="3374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2016 год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1"/>
                </a:solidFill>
              </a:rPr>
              <a:t>(утверждено)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6658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1700" y="119746"/>
            <a:ext cx="7785100" cy="766763"/>
          </a:xfrm>
        </p:spPr>
        <p:txBody>
          <a:bodyPr/>
          <a:lstStyle/>
          <a:p>
            <a:r>
              <a:rPr lang="ru-RU" dirty="0" smtClean="0"/>
              <a:t>Структура бюджета Республики Беларусь</a:t>
            </a:r>
            <a:endParaRPr lang="en-US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14</a:t>
            </a:fld>
            <a:endParaRPr>
              <a:solidFill>
                <a:srgbClr val="64191F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64620529"/>
              </p:ext>
            </p:extLst>
          </p:nvPr>
        </p:nvGraphicFramePr>
        <p:xfrm>
          <a:off x="611560" y="980728"/>
          <a:ext cx="83884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4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961348" cy="576064"/>
          </a:xfrm>
        </p:spPr>
        <p:txBody>
          <a:bodyPr>
            <a:normAutofit/>
          </a:bodyPr>
          <a:lstStyle/>
          <a:p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Бюджетные правила на местном  уровне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595453"/>
              </p:ext>
            </p:extLst>
          </p:nvPr>
        </p:nvGraphicFramePr>
        <p:xfrm>
          <a:off x="1259632" y="1409316"/>
          <a:ext cx="6552728" cy="487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4194" y="1088486"/>
            <a:ext cx="5400600" cy="4378440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УСТОЙЧИВОСТЬ МЕСТНЫХ БЮДЖЕТОВ</a:t>
            </a:r>
            <a:endParaRPr lang="ru-RU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8180" y="1628800"/>
            <a:ext cx="5652628" cy="4919596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СБАЛАНСИРОВАННОСТЬ БЮДЖЕТА ГОСУДАРСТВА</a:t>
            </a:r>
            <a:endParaRPr lang="ru-RU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Равно 7"/>
          <p:cNvSpPr/>
          <p:nvPr/>
        </p:nvSpPr>
        <p:spPr>
          <a:xfrm>
            <a:off x="1463080" y="3277706"/>
            <a:ext cx="601216" cy="570390"/>
          </a:xfrm>
          <a:prstGeom prst="mathEqua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7043700" y="3326662"/>
            <a:ext cx="673224" cy="521434"/>
          </a:xfrm>
          <a:prstGeom prst="mathEqua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905104"/>
              </p:ext>
            </p:extLst>
          </p:nvPr>
        </p:nvGraphicFramePr>
        <p:xfrm>
          <a:off x="755577" y="1124744"/>
          <a:ext cx="8280918" cy="5306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6"/>
                <a:gridCol w="2760306"/>
                <a:gridCol w="276030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Правило дефицита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Правила долга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Правила распределения средств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37912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Бюджетный кодекс</a:t>
                      </a:r>
                    </a:p>
                    <a:p>
                      <a:pPr algn="ctr"/>
                      <a:r>
                        <a:rPr lang="ru-RU" sz="1400" b="1" dirty="0" smtClean="0"/>
                        <a:t>Закон о республиканском бюджете</a:t>
                      </a: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 местных Советов депутатов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Бюджетный кодекс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 местных Советов депутатов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Бюджетный кодекс</a:t>
                      </a:r>
                    </a:p>
                    <a:p>
                      <a:pPr algn="ctr"/>
                      <a:r>
                        <a:rPr lang="ru-RU" sz="1400" b="1" dirty="0" smtClean="0"/>
                        <a:t>Закон о республиканском бюджете</a:t>
                      </a: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 местных Советов депутатов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83993">
                <a:tc>
                  <a:txBody>
                    <a:bodyPr/>
                    <a:lstStyle/>
                    <a:p>
                      <a:pPr marL="400050" indent="-400050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ежегодное ограничение дефицита бюджетов  </a:t>
                      </a:r>
                    </a:p>
                    <a:p>
                      <a:pPr marL="400050" indent="-400050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вовлечения накопленных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остатков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ограничение объема долга </a:t>
                      </a:r>
                    </a:p>
                    <a:p>
                      <a:pPr marL="400050" indent="-40005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ограничение расходов на обслуживание и погашение долга</a:t>
                      </a:r>
                    </a:p>
                    <a:p>
                      <a:pPr marL="400050" marR="0" indent="-4000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заимствования только внутреннем рынке</a:t>
                      </a:r>
                    </a:p>
                    <a:p>
                      <a:pPr marL="400050" marR="0" indent="-4000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предоставления гарантий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распределение расходных полномочий</a:t>
                      </a:r>
                    </a:p>
                    <a:p>
                      <a:pPr marL="400050" indent="-40005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распределение налоговых и неналоговых доходов по уровням бюджета</a:t>
                      </a:r>
                    </a:p>
                    <a:p>
                      <a:pPr marL="400050" indent="-40005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 отношения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961348" cy="576064"/>
          </a:xfrm>
        </p:spPr>
        <p:txBody>
          <a:bodyPr>
            <a:normAutofit fontScale="90000"/>
          </a:bodyPr>
          <a:lstStyle/>
          <a:p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Бюджетные правила на местном уровне (продолжение)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6984776" cy="414883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            </a:t>
            </a:r>
            <a:r>
              <a:rPr lang="ru-RU" altLang="zh-CN" dirty="0" smtClean="0"/>
              <a:t>Общая информация</a:t>
            </a:r>
            <a:endParaRPr lang="zh-CN" altLang="zh-CN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112" y="764704"/>
            <a:ext cx="8535888" cy="2880320"/>
          </a:xfrm>
        </p:spPr>
        <p:txBody>
          <a:bodyPr/>
          <a:lstStyle/>
          <a:p>
            <a:pPr eaLnBrk="1" hangingPunct="1">
              <a:buSzPct val="100000"/>
              <a:buFont typeface="Wingdings" pitchFamily="2" charset="2"/>
              <a:buChar char="§"/>
            </a:pPr>
            <a:r>
              <a:rPr lang="ru-RU" altLang="zh-CN" sz="1600" b="1" dirty="0" smtClean="0"/>
              <a:t>Форма государственного правления</a:t>
            </a:r>
            <a:r>
              <a:rPr lang="en-US" altLang="zh-CN" sz="1600" b="1" dirty="0" smtClean="0"/>
              <a:t>: </a:t>
            </a:r>
            <a:r>
              <a:rPr lang="ru-RU" altLang="zh-CN" sz="1600" dirty="0" smtClean="0"/>
              <a:t>президентская республика</a:t>
            </a:r>
            <a:endParaRPr lang="zh-CN" altLang="zh-CN" sz="1600" b="1" dirty="0" smtClean="0"/>
          </a:p>
          <a:p>
            <a:pPr eaLnBrk="1" hangingPunct="1">
              <a:buSzPct val="100000"/>
              <a:buFont typeface="Wingdings" pitchFamily="2" charset="2"/>
              <a:buChar char="§"/>
            </a:pPr>
            <a:r>
              <a:rPr lang="ru-RU" altLang="zh-CN" sz="1600" b="1" dirty="0" smtClean="0"/>
              <a:t>Население</a:t>
            </a:r>
            <a:r>
              <a:rPr lang="zh-CN" altLang="zh-CN" sz="1600" b="1" dirty="0" smtClean="0"/>
              <a:t>:</a:t>
            </a:r>
            <a:r>
              <a:rPr lang="zh-CN" altLang="zh-CN" sz="1600" dirty="0" smtClean="0"/>
              <a:t> </a:t>
            </a:r>
            <a:r>
              <a:rPr lang="ru-RU" altLang="zh-CN" sz="1600" dirty="0" smtClean="0"/>
              <a:t>9,5 млн. человек </a:t>
            </a:r>
            <a:r>
              <a:rPr lang="en-US" altLang="zh-CN" sz="1600" dirty="0" smtClean="0"/>
              <a:t>(</a:t>
            </a:r>
            <a:r>
              <a:rPr lang="ru-RU" altLang="zh-CN" sz="1600" dirty="0" smtClean="0"/>
              <a:t>мужчины</a:t>
            </a:r>
            <a:r>
              <a:rPr lang="en-US" altLang="zh-CN" sz="1600" dirty="0" smtClean="0"/>
              <a:t> – 4</a:t>
            </a:r>
            <a:r>
              <a:rPr lang="ru-RU" altLang="zh-CN" sz="1600" dirty="0" smtClean="0"/>
              <a:t>6,5</a:t>
            </a:r>
            <a:r>
              <a:rPr lang="en-US" altLang="zh-CN" sz="1600" dirty="0" smtClean="0"/>
              <a:t>%, </a:t>
            </a:r>
            <a:r>
              <a:rPr lang="ru-RU" altLang="zh-CN" sz="1600" dirty="0" smtClean="0"/>
              <a:t>женщины</a:t>
            </a:r>
            <a:r>
              <a:rPr lang="en-US" altLang="zh-CN" sz="1600" dirty="0" smtClean="0"/>
              <a:t> – 5</a:t>
            </a:r>
            <a:r>
              <a:rPr lang="ru-RU" altLang="zh-CN" sz="1600" dirty="0" smtClean="0"/>
              <a:t>3,5</a:t>
            </a:r>
            <a:r>
              <a:rPr lang="en-US" altLang="zh-CN" sz="1600" dirty="0" smtClean="0"/>
              <a:t>%; </a:t>
            </a:r>
            <a:r>
              <a:rPr lang="ru-RU" altLang="zh-CN" sz="1600" dirty="0" smtClean="0"/>
              <a:t>городское население</a:t>
            </a:r>
            <a:r>
              <a:rPr lang="en-US" altLang="zh-CN" sz="1600" dirty="0" smtClean="0"/>
              <a:t> – 7</a:t>
            </a:r>
            <a:r>
              <a:rPr lang="ru-RU" altLang="zh-CN" sz="1600" dirty="0" smtClean="0"/>
              <a:t>7,3</a:t>
            </a:r>
            <a:r>
              <a:rPr lang="en-US" altLang="zh-CN" sz="1600" dirty="0" smtClean="0"/>
              <a:t>%, </a:t>
            </a:r>
            <a:r>
              <a:rPr lang="ru-RU" altLang="zh-CN" sz="1600" dirty="0" smtClean="0"/>
              <a:t>сельское</a:t>
            </a:r>
            <a:r>
              <a:rPr lang="en-US" altLang="zh-CN" sz="1600" dirty="0" smtClean="0"/>
              <a:t> – 2</a:t>
            </a:r>
            <a:r>
              <a:rPr lang="ru-RU" altLang="zh-CN" sz="1600" dirty="0" smtClean="0"/>
              <a:t>2</a:t>
            </a:r>
            <a:r>
              <a:rPr lang="ru-RU" altLang="zh-CN" sz="1600" dirty="0"/>
              <a:t>,</a:t>
            </a:r>
            <a:r>
              <a:rPr lang="ru-RU" altLang="zh-CN" sz="1600" dirty="0" smtClean="0"/>
              <a:t>7</a:t>
            </a:r>
            <a:r>
              <a:rPr lang="en-US" altLang="zh-CN" sz="1600" dirty="0" smtClean="0"/>
              <a:t>%)</a:t>
            </a:r>
            <a:endParaRPr lang="zh-CN" altLang="zh-CN" sz="1600" dirty="0" smtClean="0"/>
          </a:p>
          <a:p>
            <a:pPr eaLnBrk="1" hangingPunct="1">
              <a:buSzPct val="100000"/>
              <a:buFont typeface="Wingdings" pitchFamily="2" charset="2"/>
              <a:buChar char="§"/>
            </a:pPr>
            <a:r>
              <a:rPr lang="ru-RU" altLang="zh-CN" sz="1600" b="1" dirty="0" smtClean="0"/>
              <a:t>Столица</a:t>
            </a:r>
            <a:r>
              <a:rPr lang="zh-CN" altLang="zh-CN" sz="1600" b="1" dirty="0" smtClean="0"/>
              <a:t>:</a:t>
            </a:r>
            <a:r>
              <a:rPr lang="zh-CN" altLang="zh-CN" sz="1600" dirty="0" smtClean="0"/>
              <a:t> </a:t>
            </a:r>
            <a:r>
              <a:rPr lang="ru-RU" altLang="zh-CN" sz="1600" dirty="0" smtClean="0"/>
              <a:t>Минск – 1,9 млн. человек</a:t>
            </a:r>
            <a:endParaRPr lang="zh-CN" altLang="zh-CN" sz="1600" dirty="0" smtClean="0"/>
          </a:p>
          <a:p>
            <a:pPr lvl="0" eaLnBrk="1" hangingPunct="1">
              <a:buSzPct val="100000"/>
              <a:buFont typeface="Wingdings" pitchFamily="2" charset="2"/>
              <a:buChar char="§"/>
            </a:pPr>
            <a:r>
              <a:rPr lang="ru-RU" altLang="zh-CN" sz="1600" b="1" dirty="0" smtClean="0"/>
              <a:t>Государственные языки</a:t>
            </a:r>
            <a:r>
              <a:rPr lang="zh-CN" altLang="zh-CN" sz="1600" b="1" dirty="0" smtClean="0"/>
              <a:t>:</a:t>
            </a:r>
            <a:r>
              <a:rPr lang="zh-CN" altLang="zh-CN" sz="1600" dirty="0" smtClean="0"/>
              <a:t> </a:t>
            </a:r>
            <a:r>
              <a:rPr lang="ru-RU" altLang="zh-CN" sz="1600" dirty="0" smtClean="0"/>
              <a:t>Белорусский, Русский</a:t>
            </a:r>
            <a:endParaRPr lang="en-US" altLang="zh-CN" sz="1600" dirty="0" smtClean="0"/>
          </a:p>
          <a:p>
            <a:pPr lvl="0" eaLnBrk="1" hangingPunct="1">
              <a:buSzPct val="100000"/>
              <a:buFont typeface="Wingdings" pitchFamily="2" charset="2"/>
              <a:buChar char="§"/>
            </a:pPr>
            <a:r>
              <a:rPr lang="ru-RU" altLang="zh-CN" sz="1600" b="1" kern="0" dirty="0" smtClean="0">
                <a:solidFill>
                  <a:srgbClr val="000000"/>
                </a:solidFill>
              </a:rPr>
              <a:t>Открытая</a:t>
            </a:r>
            <a:r>
              <a:rPr lang="ru-RU" altLang="zh-CN" sz="1600" b="1" kern="0" dirty="0">
                <a:solidFill>
                  <a:srgbClr val="000000"/>
                </a:solidFill>
              </a:rPr>
              <a:t>, экспортно-ориентированная экономика</a:t>
            </a:r>
            <a:r>
              <a:rPr lang="zh-CN" altLang="zh-CN" sz="1600" b="1" kern="0" dirty="0">
                <a:solidFill>
                  <a:srgbClr val="000000"/>
                </a:solidFill>
              </a:rPr>
              <a:t>:</a:t>
            </a:r>
            <a:r>
              <a:rPr lang="zh-CN" altLang="zh-CN" sz="1600" kern="0" dirty="0">
                <a:solidFill>
                  <a:srgbClr val="000000"/>
                </a:solidFill>
              </a:rPr>
              <a:t> 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Беларусь </a:t>
            </a:r>
            <a:r>
              <a:rPr lang="ru-RU" altLang="zh-CN" sz="1600" kern="0" dirty="0">
                <a:solidFill>
                  <a:srgbClr val="000000"/>
                </a:solidFill>
              </a:rPr>
              <a:t>поставляет свои товары на рынки 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161 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страны 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мира</a:t>
            </a:r>
            <a:endParaRPr lang="ru-RU" altLang="zh-CN" sz="1600" kern="0" dirty="0">
              <a:solidFill>
                <a:srgbClr val="000000"/>
              </a:solidFill>
            </a:endParaRPr>
          </a:p>
          <a:p>
            <a:pPr lvl="0" eaLnBrk="1" hangingPunct="1">
              <a:buSzPct val="100000"/>
              <a:buFont typeface="Wingdings" pitchFamily="2" charset="2"/>
              <a:buChar char="§"/>
            </a:pPr>
            <a:r>
              <a:rPr lang="ru-RU" altLang="zh-CN" sz="1600" b="1" kern="0" dirty="0">
                <a:solidFill>
                  <a:srgbClr val="000000"/>
                </a:solidFill>
              </a:rPr>
              <a:t>Основные торговые </a:t>
            </a:r>
            <a:r>
              <a:rPr lang="ru-RU" altLang="zh-CN" sz="1600" b="1" kern="0" dirty="0" smtClean="0">
                <a:solidFill>
                  <a:srgbClr val="000000"/>
                </a:solidFill>
              </a:rPr>
              <a:t>партнеры в 2015 году</a:t>
            </a:r>
            <a:r>
              <a:rPr lang="zh-CN" altLang="zh-CN" sz="1600" b="1" kern="0" dirty="0" smtClean="0">
                <a:solidFill>
                  <a:srgbClr val="000000"/>
                </a:solidFill>
              </a:rPr>
              <a:t>:</a:t>
            </a:r>
            <a:r>
              <a:rPr lang="en-US" altLang="zh-CN" sz="1600" kern="0" dirty="0" smtClean="0">
                <a:solidFill>
                  <a:srgbClr val="000000"/>
                </a:solidFill>
              </a:rPr>
              <a:t> 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Россия – 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48,3% </a:t>
            </a:r>
            <a:r>
              <a:rPr lang="ru-RU" altLang="zh-CN" sz="1600" kern="0" dirty="0">
                <a:solidFill>
                  <a:srgbClr val="000000"/>
                </a:solidFill>
              </a:rPr>
              <a:t>объема товарооборота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,</a:t>
            </a:r>
            <a:r>
              <a:rPr lang="en-US" altLang="zh-CN" sz="1600" kern="0" dirty="0" smtClean="0">
                <a:solidFill>
                  <a:srgbClr val="000000"/>
                </a:solidFill>
              </a:rPr>
              <a:t> 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страны </a:t>
            </a:r>
            <a:r>
              <a:rPr lang="ru-RU" altLang="zh-CN" sz="1600" kern="0" dirty="0">
                <a:solidFill>
                  <a:srgbClr val="000000"/>
                </a:solidFill>
              </a:rPr>
              <a:t>Евросоюза 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– 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25,3%,</a:t>
            </a:r>
            <a:r>
              <a:rPr lang="en-US" altLang="zh-CN" sz="1600" kern="0" dirty="0" smtClean="0">
                <a:solidFill>
                  <a:srgbClr val="000000"/>
                </a:solidFill>
              </a:rPr>
              <a:t> 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остальные страны </a:t>
            </a:r>
            <a:r>
              <a:rPr lang="ru-RU" altLang="zh-CN" sz="1600" kern="0" dirty="0">
                <a:solidFill>
                  <a:srgbClr val="000000"/>
                </a:solidFill>
              </a:rPr>
              <a:t>– 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26,4%</a:t>
            </a:r>
            <a:endParaRPr lang="zh-CN" altLang="zh-CN" sz="1600" kern="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 typeface="Wingdings" pitchFamily="2" charset="2"/>
              <a:buChar char="§"/>
            </a:pPr>
            <a:endParaRPr lang="zh-CN" altLang="zh-CN" sz="1600" dirty="0" smtClean="0"/>
          </a:p>
        </p:txBody>
      </p:sp>
      <p:graphicFrame>
        <p:nvGraphicFramePr>
          <p:cNvPr id="7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262502"/>
              </p:ext>
            </p:extLst>
          </p:nvPr>
        </p:nvGraphicFramePr>
        <p:xfrm>
          <a:off x="755576" y="3501008"/>
          <a:ext cx="8136904" cy="2836520"/>
        </p:xfrm>
        <a:graphic>
          <a:graphicData uri="http://schemas.openxmlformats.org/drawingml/2006/table">
            <a:tbl>
              <a:tblPr/>
              <a:tblGrid>
                <a:gridCol w="2808312"/>
                <a:gridCol w="5328592"/>
              </a:tblGrid>
              <a:tr h="43204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Экономика Беларуси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91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87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+mn-cs"/>
                        </a:rPr>
                        <a:t>Валюта</a:t>
                      </a: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+mn-c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Белорусский рубль (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BYR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+mn-cs"/>
                        </a:rPr>
                        <a:t>ВВП</a:t>
                      </a: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+mn-c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$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76,2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 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млрд.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(201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4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, на душу населения -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$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6,6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 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тыс.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(201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4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+mn-cs"/>
                        </a:rPr>
                        <a:t>Индекс роста ВВП</a:t>
                      </a: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+mn-c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101,7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%(20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12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), 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101,0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%(20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13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), 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101,7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% (20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14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), 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96,1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% (201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5 оценка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 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+mn-cs"/>
                        </a:rPr>
                        <a:t>Инфляция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+mn-cs"/>
                        </a:rPr>
                        <a:t>(в процентах к предыдущему году)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+mn-c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59,2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% (201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, 18,3% 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(2013), 18,1% (2014), 13,5% (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2015 оценка)</a:t>
                      </a:r>
                      <a:endParaRPr kumimoji="0" lang="ru-RU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Индекс развития человеческого потенциала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A9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Группа стран с высоким уровнем -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0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,798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 </a:t>
                      </a:r>
                      <a:endParaRPr kumimoji="0" lang="ru-RU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(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50 место в мире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A9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Международные сопоставления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82374" y="1149995"/>
            <a:ext cx="37235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dirty="0" smtClean="0">
                <a:solidFill>
                  <a:srgbClr val="64191F"/>
                </a:solidFill>
              </a:rPr>
              <a:t>Уровень централизации (в % к ВВП)</a:t>
            </a:r>
            <a:endParaRPr lang="ru-RU" dirty="0">
              <a:solidFill>
                <a:srgbClr val="64191F"/>
              </a:solidFill>
            </a:endParaRPr>
          </a:p>
        </p:txBody>
      </p:sp>
      <p:cxnSp>
        <p:nvCxnSpPr>
          <p:cNvPr id="10" name="Straight Connector 17"/>
          <p:cNvCxnSpPr/>
          <p:nvPr/>
        </p:nvCxnSpPr>
        <p:spPr>
          <a:xfrm>
            <a:off x="5174436" y="1426994"/>
            <a:ext cx="369587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184462" y="3795069"/>
            <a:ext cx="37235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dirty="0">
                <a:solidFill>
                  <a:srgbClr val="64191F"/>
                </a:solidFill>
              </a:rPr>
              <a:t>Уровень госдолга на конец 2014 г. к ВВП, %</a:t>
            </a:r>
          </a:p>
        </p:txBody>
      </p:sp>
      <p:cxnSp>
        <p:nvCxnSpPr>
          <p:cNvPr id="12" name="Straight Connector 17"/>
          <p:cNvCxnSpPr/>
          <p:nvPr/>
        </p:nvCxnSpPr>
        <p:spPr>
          <a:xfrm>
            <a:off x="5176524" y="4072068"/>
            <a:ext cx="369587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63408" y="1152083"/>
            <a:ext cx="37235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dirty="0" smtClean="0">
                <a:solidFill>
                  <a:srgbClr val="64191F"/>
                </a:solidFill>
              </a:rPr>
              <a:t>ВВП</a:t>
            </a:r>
            <a:r>
              <a:rPr lang="en-US" dirty="0" smtClean="0">
                <a:solidFill>
                  <a:srgbClr val="64191F"/>
                </a:solidFill>
              </a:rPr>
              <a:t> </a:t>
            </a:r>
            <a:r>
              <a:rPr lang="ru-RU" dirty="0" smtClean="0">
                <a:solidFill>
                  <a:srgbClr val="64191F"/>
                </a:solidFill>
              </a:rPr>
              <a:t>на душу населения</a:t>
            </a:r>
            <a:r>
              <a:rPr lang="en-US" dirty="0" smtClean="0">
                <a:solidFill>
                  <a:srgbClr val="64191F"/>
                </a:solidFill>
              </a:rPr>
              <a:t> (</a:t>
            </a:r>
            <a:r>
              <a:rPr lang="ru-RU" dirty="0" smtClean="0">
                <a:solidFill>
                  <a:srgbClr val="64191F"/>
                </a:solidFill>
              </a:rPr>
              <a:t>тыс. долл. США</a:t>
            </a:r>
            <a:r>
              <a:rPr lang="en-US" dirty="0" smtClean="0">
                <a:solidFill>
                  <a:srgbClr val="64191F"/>
                </a:solidFill>
              </a:rPr>
              <a:t>)</a:t>
            </a:r>
            <a:endParaRPr lang="ru-RU" dirty="0">
              <a:solidFill>
                <a:srgbClr val="64191F"/>
              </a:solidFill>
            </a:endParaRPr>
          </a:p>
        </p:txBody>
      </p:sp>
      <p:cxnSp>
        <p:nvCxnSpPr>
          <p:cNvPr id="14" name="Straight Connector 17"/>
          <p:cNvCxnSpPr/>
          <p:nvPr/>
        </p:nvCxnSpPr>
        <p:spPr>
          <a:xfrm>
            <a:off x="1055470" y="1429082"/>
            <a:ext cx="369587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11560" y="3797157"/>
            <a:ext cx="4562876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dirty="0">
                <a:solidFill>
                  <a:srgbClr val="64191F"/>
                </a:solidFill>
              </a:rPr>
              <a:t>Рейтинг Всемирного банка </a:t>
            </a:r>
            <a:r>
              <a:rPr lang="ru-RU" dirty="0" err="1">
                <a:solidFill>
                  <a:srgbClr val="64191F"/>
                </a:solidFill>
              </a:rPr>
              <a:t>Doing</a:t>
            </a:r>
            <a:r>
              <a:rPr lang="ru-RU" dirty="0">
                <a:solidFill>
                  <a:srgbClr val="64191F"/>
                </a:solidFill>
              </a:rPr>
              <a:t> </a:t>
            </a:r>
            <a:r>
              <a:rPr lang="ru-RU" dirty="0" err="1">
                <a:solidFill>
                  <a:srgbClr val="64191F"/>
                </a:solidFill>
              </a:rPr>
              <a:t>Business</a:t>
            </a:r>
            <a:r>
              <a:rPr lang="ru-RU" dirty="0">
                <a:solidFill>
                  <a:srgbClr val="64191F"/>
                </a:solidFill>
              </a:rPr>
              <a:t> (июнь 2015)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57558" y="4074156"/>
            <a:ext cx="369587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/>
          <p:cNvSpPr txBox="1"/>
          <p:nvPr/>
        </p:nvSpPr>
        <p:spPr>
          <a:xfrm rot="16200000">
            <a:off x="801289" y="2866754"/>
            <a:ext cx="1441739" cy="2546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</a:rPr>
              <a:t>Беларусь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5" name="TextBox 1"/>
          <p:cNvSpPr txBox="1"/>
          <p:nvPr/>
        </p:nvSpPr>
        <p:spPr>
          <a:xfrm rot="16200000">
            <a:off x="1509524" y="2855190"/>
            <a:ext cx="1441739" cy="2546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</a:rPr>
              <a:t>Россия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6" name="TextBox 1"/>
          <p:cNvSpPr txBox="1"/>
          <p:nvPr/>
        </p:nvSpPr>
        <p:spPr>
          <a:xfrm rot="16200000">
            <a:off x="1880283" y="2471078"/>
            <a:ext cx="2181103" cy="2744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</a:rPr>
              <a:t>Албания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7" name="TextBox 1"/>
          <p:cNvSpPr txBox="1"/>
          <p:nvPr/>
        </p:nvSpPr>
        <p:spPr>
          <a:xfrm rot="16200000">
            <a:off x="2971454" y="2867415"/>
            <a:ext cx="1441739" cy="2546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</a:rPr>
              <a:t>Украина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8" name="TextBox 1"/>
          <p:cNvSpPr txBox="1"/>
          <p:nvPr/>
        </p:nvSpPr>
        <p:spPr>
          <a:xfrm rot="16200000">
            <a:off x="3699663" y="2890564"/>
            <a:ext cx="1441739" cy="2546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</a:rPr>
              <a:t>Б</a:t>
            </a:r>
            <a:r>
              <a:rPr lang="en-US" sz="1200" dirty="0" smtClean="0">
                <a:solidFill>
                  <a:prstClr val="white"/>
                </a:solidFill>
              </a:rPr>
              <a:t>&amp;</a:t>
            </a:r>
            <a:r>
              <a:rPr lang="ru-RU" sz="1200" dirty="0" smtClean="0">
                <a:solidFill>
                  <a:prstClr val="white"/>
                </a:solidFill>
              </a:rPr>
              <a:t>Г</a:t>
            </a:r>
            <a:endParaRPr lang="ru-RU" sz="1200" dirty="0">
              <a:solidFill>
                <a:prstClr val="white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51992160"/>
              </p:ext>
            </p:extLst>
          </p:nvPr>
        </p:nvGraphicFramePr>
        <p:xfrm>
          <a:off x="683568" y="1434446"/>
          <a:ext cx="4248472" cy="236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808282505"/>
              </p:ext>
            </p:extLst>
          </p:nvPr>
        </p:nvGraphicFramePr>
        <p:xfrm>
          <a:off x="4819855" y="1434446"/>
          <a:ext cx="4248472" cy="236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88405407"/>
              </p:ext>
            </p:extLst>
          </p:nvPr>
        </p:nvGraphicFramePr>
        <p:xfrm>
          <a:off x="709357" y="4221088"/>
          <a:ext cx="4248472" cy="236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580697225"/>
              </p:ext>
            </p:extLst>
          </p:nvPr>
        </p:nvGraphicFramePr>
        <p:xfrm>
          <a:off x="4794250" y="4109287"/>
          <a:ext cx="4111715" cy="255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32240" y="5863332"/>
            <a:ext cx="1800200" cy="1539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Маастрихтский критерий</a:t>
            </a:r>
            <a:r>
              <a:rPr lang="en-US" sz="1000" dirty="0">
                <a:solidFill>
                  <a:prstClr val="black"/>
                </a:solidFill>
              </a:rPr>
              <a:t>– 60%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73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824153"/>
              </p:ext>
            </p:extLst>
          </p:nvPr>
        </p:nvGraphicFramePr>
        <p:xfrm>
          <a:off x="901700" y="1109663"/>
          <a:ext cx="77851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51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Поддержание оптимального уровня налоговой нагрузки на экономику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Гармонизация налоговой политики в странах ЕАЭС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Обеспечение устойчивости</a:t>
                      </a:r>
                      <a:r>
                        <a:rPr lang="ru-RU" baseline="0" dirty="0" smtClean="0"/>
                        <a:t> и сбалансированности республиканского и местных бюджетов путем осуществления финансирования расходов в пределах имеющихся доходов и источников финансирования дефицита (профицита) бюджета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4.Сокращение</a:t>
                      </a:r>
                      <a:r>
                        <a:rPr lang="ru-RU" baseline="0" dirty="0" smtClean="0"/>
                        <a:t> внешнего государственного долга и повышение эффективности управления государственным долгом, сохраняя его размер, структуру и платежи по обслуживанию и погашению на безопасном уровне, не допуская пиковой напряженности</a:t>
                      </a:r>
                      <a:endParaRPr lang="ru-RU" dirty="0"/>
                    </a:p>
                  </a:txBody>
                  <a:tcPr/>
                </a:tc>
              </a:tr>
              <a:tr h="954201">
                <a:tc>
                  <a:txBody>
                    <a:bodyPr/>
                    <a:lstStyle/>
                    <a:p>
                      <a:r>
                        <a:rPr lang="ru-RU" dirty="0" smtClean="0"/>
                        <a:t>5. Сохранение социального вектора бюджетных расходов с выдвижением приоритетных задач в области здравоохранения по повышению уровня здоровья населения и в области образования по совершенствованию</a:t>
                      </a:r>
                      <a:r>
                        <a:rPr lang="ru-RU" baseline="0" dirty="0" smtClean="0"/>
                        <a:t> образовательного процесса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1700" y="0"/>
            <a:ext cx="6694636" cy="766763"/>
          </a:xfrm>
        </p:spPr>
        <p:txBody>
          <a:bodyPr/>
          <a:lstStyle/>
          <a:p>
            <a:r>
              <a:rPr lang="ru-RU" dirty="0" smtClean="0"/>
              <a:t>Приоритеты социально-экономического развития в бюджетной сфере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1458" y="66740"/>
            <a:ext cx="7060902" cy="572950"/>
          </a:xfrm>
        </p:spPr>
        <p:txBody>
          <a:bodyPr/>
          <a:lstStyle/>
          <a:p>
            <a:r>
              <a:rPr lang="ru-RU" dirty="0" smtClean="0"/>
              <a:t>Предпосылки введения бюджетных правил</a:t>
            </a:r>
            <a:endParaRPr lang="en-US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5</a:t>
            </a:fld>
            <a:endParaRPr>
              <a:solidFill>
                <a:srgbClr val="64191F"/>
              </a:solidFill>
            </a:endParaRP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653100"/>
              </p:ext>
            </p:extLst>
          </p:nvPr>
        </p:nvGraphicFramePr>
        <p:xfrm>
          <a:off x="901700" y="1109663"/>
          <a:ext cx="7785100" cy="4175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5100"/>
              </a:tblGrid>
              <a:tr h="735161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стабильных условий деятельности субъектов хозяйствования,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том числе и в условиях ухудшения внешнеэкономических условий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2. Обеспечение</a:t>
                      </a:r>
                      <a:r>
                        <a:rPr lang="ru-RU" baseline="0" dirty="0" smtClean="0"/>
                        <a:t> инвестиционной привлекательности экономики и стабильности налогового законодательство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r>
                        <a:rPr lang="ru-RU" dirty="0" smtClean="0"/>
                        <a:t>Гарантирование</a:t>
                      </a:r>
                      <a:r>
                        <a:rPr lang="ru-RU" baseline="0" dirty="0" smtClean="0"/>
                        <a:t> государством минимального стандарта социальных услуг гражданам, </a:t>
                      </a:r>
                      <a:r>
                        <a:rPr lang="ru-RU" dirty="0" smtClean="0"/>
                        <a:t>сохранение </a:t>
                      </a:r>
                      <a:r>
                        <a:rPr lang="ru-RU" dirty="0" smtClean="0"/>
                        <a:t>«социального вектора» </a:t>
                      </a:r>
                      <a:r>
                        <a:rPr lang="ru-RU" dirty="0" smtClean="0"/>
                        <a:t>расходов бюджета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4. </a:t>
                      </a:r>
                      <a:r>
                        <a:rPr lang="ru-RU" dirty="0" smtClean="0"/>
                        <a:t>Наступление пиковых выплат по государственному</a:t>
                      </a:r>
                      <a:r>
                        <a:rPr lang="ru-RU" baseline="0" dirty="0" smtClean="0"/>
                        <a:t> долгу, значительное увеличение нагрузки на бюджет по погашению и обслуживанию государственного долга</a:t>
                      </a:r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5. </a:t>
                      </a:r>
                      <a:r>
                        <a:rPr lang="ru-RU" dirty="0" smtClean="0"/>
                        <a:t>Нарушение долговой устойчивости</a:t>
                      </a:r>
                      <a:r>
                        <a:rPr lang="ru-RU" baseline="0" dirty="0" smtClean="0"/>
                        <a:t> отдельных</a:t>
                      </a:r>
                      <a:r>
                        <a:rPr lang="ru-RU" dirty="0" smtClean="0"/>
                        <a:t> местных бюджетов, оказывающее негативные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последствия для макроэкономического равновесия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9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1700" y="119746"/>
            <a:ext cx="7785100" cy="766763"/>
          </a:xfrm>
        </p:spPr>
        <p:txBody>
          <a:bodyPr/>
          <a:lstStyle/>
          <a:p>
            <a:r>
              <a:rPr lang="ru-RU" dirty="0" smtClean="0"/>
              <a:t>Доходы консолидированного бюджета</a:t>
            </a:r>
            <a:endParaRPr lang="en-US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6</a:t>
            </a:fld>
            <a:endParaRPr>
              <a:solidFill>
                <a:srgbClr val="64191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25755" y="838901"/>
            <a:ext cx="39506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64191F"/>
                </a:solidFill>
              </a:rPr>
              <a:t>Доходы</a:t>
            </a:r>
            <a:r>
              <a:rPr lang="en-US" sz="1400" b="1" dirty="0" smtClean="0">
                <a:solidFill>
                  <a:srgbClr val="64191F"/>
                </a:solidFill>
              </a:rPr>
              <a:t> (201</a:t>
            </a:r>
            <a:r>
              <a:rPr lang="ru-RU" sz="1400" b="1" dirty="0" smtClean="0">
                <a:solidFill>
                  <a:srgbClr val="64191F"/>
                </a:solidFill>
              </a:rPr>
              <a:t>5 (оценка)</a:t>
            </a:r>
            <a:r>
              <a:rPr lang="en-US" sz="1400" b="1" dirty="0" smtClean="0">
                <a:solidFill>
                  <a:srgbClr val="64191F"/>
                </a:solidFill>
              </a:rPr>
              <a:t>, %)</a:t>
            </a:r>
            <a:endParaRPr lang="ru-RU" sz="1400" b="1" dirty="0">
              <a:solidFill>
                <a:srgbClr val="64191F"/>
              </a:solidFill>
            </a:endParaRPr>
          </a:p>
        </p:txBody>
      </p:sp>
      <p:cxnSp>
        <p:nvCxnSpPr>
          <p:cNvPr id="10" name="Straight Connector 22"/>
          <p:cNvCxnSpPr/>
          <p:nvPr/>
        </p:nvCxnSpPr>
        <p:spPr>
          <a:xfrm>
            <a:off x="1172055" y="1103134"/>
            <a:ext cx="2869436" cy="6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44008" y="838900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64191F"/>
                </a:solidFill>
              </a:rPr>
              <a:t>Доходы</a:t>
            </a:r>
            <a:r>
              <a:rPr lang="en-US" sz="1400" b="1" dirty="0" smtClean="0">
                <a:solidFill>
                  <a:srgbClr val="64191F"/>
                </a:solidFill>
              </a:rPr>
              <a:t> (201</a:t>
            </a:r>
            <a:r>
              <a:rPr lang="ru-RU" sz="1400" b="1" dirty="0" smtClean="0">
                <a:solidFill>
                  <a:srgbClr val="64191F"/>
                </a:solidFill>
              </a:rPr>
              <a:t>6 (утверждено)</a:t>
            </a:r>
            <a:r>
              <a:rPr lang="en-US" sz="1400" b="1" dirty="0" smtClean="0">
                <a:solidFill>
                  <a:srgbClr val="64191F"/>
                </a:solidFill>
              </a:rPr>
              <a:t>, %)</a:t>
            </a:r>
            <a:endParaRPr lang="ru-RU" sz="1400" b="1" dirty="0">
              <a:solidFill>
                <a:srgbClr val="64191F"/>
              </a:solidFill>
            </a:endParaRPr>
          </a:p>
        </p:txBody>
      </p:sp>
      <p:cxnSp>
        <p:nvCxnSpPr>
          <p:cNvPr id="14" name="Straight Connector 22"/>
          <p:cNvCxnSpPr/>
          <p:nvPr/>
        </p:nvCxnSpPr>
        <p:spPr>
          <a:xfrm flipV="1">
            <a:off x="4556200" y="1124124"/>
            <a:ext cx="2989436" cy="65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113598"/>
              </p:ext>
            </p:extLst>
          </p:nvPr>
        </p:nvGraphicFramePr>
        <p:xfrm>
          <a:off x="875345" y="1103790"/>
          <a:ext cx="3876675" cy="412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406088"/>
              </p:ext>
            </p:extLst>
          </p:nvPr>
        </p:nvGraphicFramePr>
        <p:xfrm>
          <a:off x="5052797" y="1171974"/>
          <a:ext cx="3973596" cy="391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2"/>
          <p:cNvSpPr txBox="1"/>
          <p:nvPr/>
        </p:nvSpPr>
        <p:spPr>
          <a:xfrm>
            <a:off x="2771800" y="5517232"/>
            <a:ext cx="3960440" cy="10772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64191F"/>
              </a:buClr>
              <a:buSzPct val="80000"/>
              <a:defRPr/>
            </a:pPr>
            <a:r>
              <a:rPr lang="ru-RU" b="1" u="sng" dirty="0" smtClean="0">
                <a:solidFill>
                  <a:prstClr val="black"/>
                </a:solidFill>
              </a:rPr>
              <a:t>Объем доходов в 2016 году: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80000"/>
              <a:defRPr/>
            </a:pPr>
            <a:r>
              <a:rPr lang="ru-RU" b="1" dirty="0" smtClean="0">
                <a:solidFill>
                  <a:prstClr val="black"/>
                </a:solidFill>
              </a:rPr>
              <a:t>288,9 </a:t>
            </a:r>
            <a:r>
              <a:rPr lang="ru-RU" b="1" dirty="0">
                <a:solidFill>
                  <a:prstClr val="black"/>
                </a:solidFill>
              </a:rPr>
              <a:t>трлн. рублей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80000"/>
              <a:defRPr/>
            </a:pPr>
            <a:r>
              <a:rPr lang="ru-RU" b="1" dirty="0">
                <a:solidFill>
                  <a:prstClr val="black"/>
                </a:solidFill>
              </a:rPr>
              <a:t>(</a:t>
            </a:r>
            <a:r>
              <a:rPr lang="en-US" altLang="zh-CN" b="1" dirty="0" smtClean="0">
                <a:solidFill>
                  <a:prstClr val="black"/>
                </a:solidFill>
              </a:rPr>
              <a:t>$1</a:t>
            </a:r>
            <a:r>
              <a:rPr lang="en-US" altLang="zh-CN" b="1" dirty="0">
                <a:solidFill>
                  <a:prstClr val="black"/>
                </a:solidFill>
              </a:rPr>
              <a:t>2</a:t>
            </a:r>
            <a:r>
              <a:rPr lang="ru-RU" altLang="zh-CN" b="1" dirty="0" smtClean="0">
                <a:solidFill>
                  <a:prstClr val="black"/>
                </a:solidFill>
              </a:rPr>
              <a:t>,</a:t>
            </a:r>
            <a:r>
              <a:rPr lang="en-US" altLang="zh-CN" b="1" dirty="0" smtClean="0">
                <a:solidFill>
                  <a:prstClr val="black"/>
                </a:solidFill>
              </a:rPr>
              <a:t>7 </a:t>
            </a:r>
            <a:r>
              <a:rPr lang="ru-RU" altLang="zh-CN" b="1" dirty="0">
                <a:solidFill>
                  <a:prstClr val="black"/>
                </a:solidFill>
              </a:rPr>
              <a:t>млрд.</a:t>
            </a:r>
            <a:r>
              <a:rPr lang="en-US" altLang="zh-CN" b="1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99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1458" y="66740"/>
            <a:ext cx="7785100" cy="572950"/>
          </a:xfrm>
        </p:spPr>
        <p:txBody>
          <a:bodyPr/>
          <a:lstStyle/>
          <a:p>
            <a:r>
              <a:rPr lang="ru-RU" dirty="0" smtClean="0"/>
              <a:t>Правило 1: Не повышение уровня налоговой нагрузки</a:t>
            </a:r>
            <a:endParaRPr lang="en-US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7</a:t>
            </a:fld>
            <a:endParaRPr>
              <a:solidFill>
                <a:srgbClr val="64191F"/>
              </a:solidFill>
            </a:endParaRP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914598" y="1124744"/>
            <a:ext cx="6465714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ru-RU" sz="1800" dirty="0" smtClean="0">
                <a:solidFill>
                  <a:srgbClr val="64191F"/>
                </a:solidFill>
              </a:rPr>
              <a:t>Налоговая нагрузка</a:t>
            </a:r>
            <a:r>
              <a:rPr lang="en-US" sz="1800" dirty="0" smtClean="0">
                <a:solidFill>
                  <a:srgbClr val="64191F"/>
                </a:solidFill>
              </a:rPr>
              <a:t>  (</a:t>
            </a:r>
            <a:r>
              <a:rPr lang="ru-RU" sz="1800" dirty="0" smtClean="0">
                <a:solidFill>
                  <a:srgbClr val="64191F"/>
                </a:solidFill>
              </a:rPr>
              <a:t>% от ВВП</a:t>
            </a:r>
            <a:r>
              <a:rPr lang="en-US" sz="1800" dirty="0" smtClean="0">
                <a:solidFill>
                  <a:srgbClr val="64191F"/>
                </a:solidFill>
              </a:rPr>
              <a:t>) </a:t>
            </a:r>
            <a:endParaRPr lang="ru-RU" sz="1800" dirty="0">
              <a:solidFill>
                <a:srgbClr val="64191F"/>
              </a:solidFill>
            </a:endParaRPr>
          </a:p>
        </p:txBody>
      </p:sp>
      <p:cxnSp>
        <p:nvCxnSpPr>
          <p:cNvPr id="29" name="Straight Connector 22"/>
          <p:cNvCxnSpPr/>
          <p:nvPr/>
        </p:nvCxnSpPr>
        <p:spPr>
          <a:xfrm>
            <a:off x="1032731" y="1411677"/>
            <a:ext cx="641958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245759"/>
              </p:ext>
            </p:extLst>
          </p:nvPr>
        </p:nvGraphicFramePr>
        <p:xfrm>
          <a:off x="914598" y="1556792"/>
          <a:ext cx="740181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2"/>
          <p:cNvSpPr txBox="1"/>
          <p:nvPr/>
        </p:nvSpPr>
        <p:spPr>
          <a:xfrm>
            <a:off x="1180520" y="4581128"/>
            <a:ext cx="6912768" cy="19697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64191F"/>
              </a:buClr>
              <a:buSzPct val="80000"/>
              <a:defRPr/>
            </a:pPr>
            <a:r>
              <a:rPr lang="ru-RU" sz="1400" b="1" u="sng" dirty="0" smtClean="0">
                <a:solidFill>
                  <a:prstClr val="black"/>
                </a:solidFill>
              </a:rPr>
              <a:t>Основные составляющие налоговой нагрузки:</a:t>
            </a:r>
          </a:p>
          <a:p>
            <a:pPr marL="504000" lvl="1" indent="-2520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100000"/>
              <a:buFont typeface="Calibri" pitchFamily="34" charset="0"/>
              <a:buChar char="–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Налог на прибыль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(18%) </a:t>
            </a:r>
            <a:endParaRPr lang="en-US" sz="1400" b="1" dirty="0" smtClean="0">
              <a:solidFill>
                <a:prstClr val="black"/>
              </a:solidFill>
            </a:endParaRPr>
          </a:p>
          <a:p>
            <a:pPr marL="504000" lvl="1" indent="-2520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100000"/>
              <a:buFont typeface="Calibri" pitchFamily="34" charset="0"/>
              <a:buChar char="–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НДС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(20%</a:t>
            </a:r>
            <a:r>
              <a:rPr lang="en-US" sz="1400" b="1" dirty="0" smtClean="0">
                <a:solidFill>
                  <a:prstClr val="black"/>
                </a:solidFill>
              </a:rPr>
              <a:t>, 0% </a:t>
            </a:r>
            <a:r>
              <a:rPr lang="ru-RU" sz="1400" b="1" dirty="0" smtClean="0">
                <a:solidFill>
                  <a:prstClr val="black"/>
                </a:solidFill>
              </a:rPr>
              <a:t>по экспорту)</a:t>
            </a:r>
            <a:endParaRPr lang="ru-RU" sz="1400" b="1" dirty="0">
              <a:solidFill>
                <a:prstClr val="black"/>
              </a:solidFill>
            </a:endParaRPr>
          </a:p>
          <a:p>
            <a:pPr marL="504000" lvl="1" indent="-2520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100000"/>
              <a:buFont typeface="Calibri" pitchFamily="34" charset="0"/>
              <a:buChar char="–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Налог на недвижимость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(1</a:t>
            </a:r>
            <a:r>
              <a:rPr lang="en-US" sz="1400" b="1" dirty="0" smtClean="0">
                <a:solidFill>
                  <a:schemeClr val="tx1"/>
                </a:solidFill>
              </a:rPr>
              <a:t>-</a:t>
            </a:r>
            <a:r>
              <a:rPr lang="ru-RU" sz="1400" b="1" dirty="0" smtClean="0">
                <a:solidFill>
                  <a:schemeClr val="tx1"/>
                </a:solidFill>
              </a:rPr>
              <a:t>2,5 </a:t>
            </a:r>
            <a:r>
              <a:rPr lang="ru-RU" sz="1400" b="1" dirty="0">
                <a:solidFill>
                  <a:schemeClr val="tx1"/>
                </a:solidFill>
              </a:rPr>
              <a:t>%)</a:t>
            </a:r>
          </a:p>
          <a:p>
            <a:pPr marL="504000" lvl="1" indent="-2520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100000"/>
              <a:buFont typeface="Calibri" pitchFamily="34" charset="0"/>
              <a:buChar char="–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Подоходный налог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(13%)</a:t>
            </a:r>
            <a:endParaRPr lang="en-US" sz="1400" b="1" dirty="0" smtClean="0">
              <a:solidFill>
                <a:prstClr val="black"/>
              </a:solidFill>
            </a:endParaRPr>
          </a:p>
          <a:p>
            <a:pPr marL="504000" lvl="1" indent="-2520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100000"/>
              <a:buFont typeface="Calibri" pitchFamily="34" charset="0"/>
              <a:buChar char="–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Акцизы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и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таможенные пошлины</a:t>
            </a:r>
            <a:endParaRPr lang="en-GB" sz="1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1700" y="119746"/>
            <a:ext cx="7785100" cy="766763"/>
          </a:xfrm>
        </p:spPr>
        <p:txBody>
          <a:bodyPr/>
          <a:lstStyle/>
          <a:p>
            <a:r>
              <a:rPr lang="ru-RU" dirty="0" smtClean="0"/>
              <a:t>Расходы консолидированного бюджета</a:t>
            </a:r>
            <a:endParaRPr lang="en-US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8</a:t>
            </a:fld>
            <a:endParaRPr>
              <a:solidFill>
                <a:srgbClr val="64191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40555" y="838901"/>
            <a:ext cx="39506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64191F"/>
                </a:solidFill>
              </a:rPr>
              <a:t>Расходы</a:t>
            </a:r>
            <a:r>
              <a:rPr lang="en-US" sz="1400" b="1" dirty="0" smtClean="0">
                <a:solidFill>
                  <a:srgbClr val="64191F"/>
                </a:solidFill>
              </a:rPr>
              <a:t> (201</a:t>
            </a:r>
            <a:r>
              <a:rPr lang="ru-RU" sz="1400" b="1" dirty="0" smtClean="0">
                <a:solidFill>
                  <a:srgbClr val="64191F"/>
                </a:solidFill>
              </a:rPr>
              <a:t>5 оценка</a:t>
            </a:r>
            <a:r>
              <a:rPr lang="en-US" sz="1400" b="1" dirty="0" smtClean="0">
                <a:solidFill>
                  <a:srgbClr val="64191F"/>
                </a:solidFill>
              </a:rPr>
              <a:t>)</a:t>
            </a:r>
            <a:endParaRPr lang="ru-RU" sz="1400" b="1" dirty="0">
              <a:solidFill>
                <a:srgbClr val="64191F"/>
              </a:solidFill>
            </a:endParaRPr>
          </a:p>
        </p:txBody>
      </p:sp>
      <p:cxnSp>
        <p:nvCxnSpPr>
          <p:cNvPr id="10" name="Straight Connector 22"/>
          <p:cNvCxnSpPr/>
          <p:nvPr/>
        </p:nvCxnSpPr>
        <p:spPr>
          <a:xfrm>
            <a:off x="986855" y="1103134"/>
            <a:ext cx="2869436" cy="6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312712" y="838900"/>
            <a:ext cx="2505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64191F"/>
                </a:solidFill>
              </a:rPr>
              <a:t>Расходы</a:t>
            </a:r>
            <a:r>
              <a:rPr lang="en-US" sz="1400" b="1" dirty="0" smtClean="0">
                <a:solidFill>
                  <a:srgbClr val="64191F"/>
                </a:solidFill>
              </a:rPr>
              <a:t> (201</a:t>
            </a:r>
            <a:r>
              <a:rPr lang="ru-RU" sz="1400" b="1" dirty="0" smtClean="0">
                <a:solidFill>
                  <a:srgbClr val="64191F"/>
                </a:solidFill>
              </a:rPr>
              <a:t>5 оценка</a:t>
            </a:r>
            <a:r>
              <a:rPr lang="en-US" sz="1400" b="1" dirty="0" smtClean="0">
                <a:solidFill>
                  <a:srgbClr val="64191F"/>
                </a:solidFill>
              </a:rPr>
              <a:t>)</a:t>
            </a:r>
            <a:endParaRPr lang="ru-RU" sz="1400" b="1" dirty="0">
              <a:solidFill>
                <a:srgbClr val="64191F"/>
              </a:solidFill>
            </a:endParaRPr>
          </a:p>
        </p:txBody>
      </p:sp>
      <p:cxnSp>
        <p:nvCxnSpPr>
          <p:cNvPr id="14" name="Straight Connector 22"/>
          <p:cNvCxnSpPr/>
          <p:nvPr/>
        </p:nvCxnSpPr>
        <p:spPr>
          <a:xfrm flipV="1">
            <a:off x="4312712" y="1102476"/>
            <a:ext cx="2989436" cy="65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294930"/>
              </p:ext>
            </p:extLst>
          </p:nvPr>
        </p:nvGraphicFramePr>
        <p:xfrm>
          <a:off x="368165" y="1150091"/>
          <a:ext cx="4099664" cy="234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888878" y="3789040"/>
            <a:ext cx="3950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err="1" smtClean="0">
                <a:solidFill>
                  <a:srgbClr val="64191F"/>
                </a:solidFill>
              </a:rPr>
              <a:t>Справочно</a:t>
            </a:r>
            <a:r>
              <a:rPr lang="ru-RU" sz="1400" b="1" dirty="0" smtClean="0">
                <a:solidFill>
                  <a:srgbClr val="64191F"/>
                </a:solidFill>
              </a:rPr>
              <a:t>: Средняя </a:t>
            </a:r>
            <a:r>
              <a:rPr lang="ru-RU" sz="1400" b="1" dirty="0">
                <a:solidFill>
                  <a:srgbClr val="64191F"/>
                </a:solidFill>
              </a:rPr>
              <a:t>з</a:t>
            </a:r>
            <a:r>
              <a:rPr lang="ru-RU" sz="1400" b="1" dirty="0" smtClean="0">
                <a:solidFill>
                  <a:srgbClr val="64191F"/>
                </a:solidFill>
              </a:rPr>
              <a:t>аработная плата и пенсии </a:t>
            </a:r>
            <a:r>
              <a:rPr lang="en-US" sz="1400" b="1" dirty="0" smtClean="0">
                <a:solidFill>
                  <a:srgbClr val="64191F"/>
                </a:solidFill>
              </a:rPr>
              <a:t>(</a:t>
            </a:r>
            <a:r>
              <a:rPr lang="ru-RU" sz="1400" b="1" dirty="0" smtClean="0">
                <a:solidFill>
                  <a:srgbClr val="64191F"/>
                </a:solidFill>
              </a:rPr>
              <a:t>долл. США)</a:t>
            </a:r>
            <a:endParaRPr lang="ru-RU" sz="1400" b="1" dirty="0">
              <a:solidFill>
                <a:srgbClr val="64191F"/>
              </a:solidFill>
            </a:endParaRPr>
          </a:p>
        </p:txBody>
      </p:sp>
      <p:cxnSp>
        <p:nvCxnSpPr>
          <p:cNvPr id="18" name="Straight Connector 22"/>
          <p:cNvCxnSpPr/>
          <p:nvPr/>
        </p:nvCxnSpPr>
        <p:spPr>
          <a:xfrm>
            <a:off x="940555" y="4050650"/>
            <a:ext cx="325363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204355"/>
              </p:ext>
            </p:extLst>
          </p:nvPr>
        </p:nvGraphicFramePr>
        <p:xfrm>
          <a:off x="683568" y="1103134"/>
          <a:ext cx="3528391" cy="261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8196272"/>
              </p:ext>
            </p:extLst>
          </p:nvPr>
        </p:nvGraphicFramePr>
        <p:xfrm>
          <a:off x="4211960" y="1103791"/>
          <a:ext cx="4680520" cy="308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"/>
          <p:cNvSpPr txBox="1"/>
          <p:nvPr/>
        </p:nvSpPr>
        <p:spPr>
          <a:xfrm>
            <a:off x="5156998" y="4437112"/>
            <a:ext cx="3322036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80000"/>
              <a:defRPr/>
            </a:pPr>
            <a:r>
              <a:rPr lang="ru-RU" b="1" u="sng" dirty="0" smtClean="0">
                <a:solidFill>
                  <a:prstClr val="black"/>
                </a:solidFill>
              </a:rPr>
              <a:t>Объем расходов  в 2016 году: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80000"/>
              <a:defRPr/>
            </a:pPr>
            <a:endParaRPr lang="ru-RU" b="1" dirty="0" smtClean="0">
              <a:solidFill>
                <a:prstClr val="black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80000"/>
              <a:defRPr/>
            </a:pPr>
            <a:r>
              <a:rPr lang="ru-RU" b="1" dirty="0" smtClean="0">
                <a:solidFill>
                  <a:prstClr val="black"/>
                </a:solidFill>
              </a:rPr>
              <a:t>272,3 </a:t>
            </a:r>
            <a:r>
              <a:rPr lang="ru-RU" b="1" dirty="0">
                <a:solidFill>
                  <a:prstClr val="black"/>
                </a:solidFill>
              </a:rPr>
              <a:t>трлн. рублей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80000"/>
              <a:defRPr/>
            </a:pPr>
            <a:r>
              <a:rPr lang="ru-RU" b="1" dirty="0">
                <a:solidFill>
                  <a:prstClr val="black"/>
                </a:solidFill>
              </a:rPr>
              <a:t>(</a:t>
            </a:r>
            <a:r>
              <a:rPr lang="en-US" altLang="zh-CN" b="1" dirty="0" smtClean="0">
                <a:solidFill>
                  <a:prstClr val="black"/>
                </a:solidFill>
              </a:rPr>
              <a:t>$1</a:t>
            </a:r>
            <a:r>
              <a:rPr lang="en-US" altLang="zh-CN" b="1" dirty="0">
                <a:solidFill>
                  <a:prstClr val="black"/>
                </a:solidFill>
              </a:rPr>
              <a:t>2</a:t>
            </a:r>
            <a:r>
              <a:rPr lang="ru-RU" altLang="zh-CN" b="1" dirty="0" smtClean="0">
                <a:solidFill>
                  <a:prstClr val="black"/>
                </a:solidFill>
              </a:rPr>
              <a:t>,</a:t>
            </a:r>
            <a:r>
              <a:rPr lang="en-US" altLang="zh-CN" b="1" dirty="0" smtClean="0">
                <a:solidFill>
                  <a:prstClr val="black"/>
                </a:solidFill>
              </a:rPr>
              <a:t>0 </a:t>
            </a:r>
            <a:r>
              <a:rPr lang="ru-RU" altLang="zh-CN" b="1" dirty="0">
                <a:solidFill>
                  <a:prstClr val="black"/>
                </a:solidFill>
              </a:rPr>
              <a:t>млрд.</a:t>
            </a:r>
            <a:r>
              <a:rPr lang="en-US" altLang="zh-CN" b="1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)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707266021"/>
              </p:ext>
            </p:extLst>
          </p:nvPr>
        </p:nvGraphicFramePr>
        <p:xfrm>
          <a:off x="755576" y="4213922"/>
          <a:ext cx="3744416" cy="236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9193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576" y="119747"/>
            <a:ext cx="6912768" cy="572949"/>
          </a:xfrm>
        </p:spPr>
        <p:txBody>
          <a:bodyPr/>
          <a:lstStyle/>
          <a:p>
            <a:r>
              <a:rPr lang="ru-RU" dirty="0" smtClean="0"/>
              <a:t>Правило 2: Сохранение в ВВП социальных расходов бюджета</a:t>
            </a:r>
            <a:endParaRPr lang="en-US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9</a:t>
            </a:fld>
            <a:endParaRPr>
              <a:solidFill>
                <a:srgbClr val="64191F"/>
              </a:solidFill>
            </a:endParaRPr>
          </a:p>
        </p:txBody>
      </p:sp>
      <p:cxnSp>
        <p:nvCxnSpPr>
          <p:cNvPr id="21" name="Straight Connector 22"/>
          <p:cNvCxnSpPr/>
          <p:nvPr/>
        </p:nvCxnSpPr>
        <p:spPr>
          <a:xfrm>
            <a:off x="899592" y="1340768"/>
            <a:ext cx="640871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827584" y="980728"/>
            <a:ext cx="6696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64191F"/>
                </a:solidFill>
              </a:rPr>
              <a:t>Расходы консолидированного бюджета на социальную сферу</a:t>
            </a:r>
            <a:r>
              <a:rPr lang="en-US" sz="1600" b="1" dirty="0" smtClean="0">
                <a:solidFill>
                  <a:srgbClr val="64191F"/>
                </a:solidFill>
              </a:rPr>
              <a:t> (% o</a:t>
            </a:r>
            <a:r>
              <a:rPr lang="ru-RU" sz="1600" b="1" dirty="0" smtClean="0">
                <a:solidFill>
                  <a:srgbClr val="64191F"/>
                </a:solidFill>
              </a:rPr>
              <a:t>т ВВП)</a:t>
            </a:r>
            <a:endParaRPr lang="ru-RU" sz="1600" b="1" dirty="0">
              <a:solidFill>
                <a:srgbClr val="64191F"/>
              </a:solidFill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309287745"/>
              </p:ext>
            </p:extLst>
          </p:nvPr>
        </p:nvGraphicFramePr>
        <p:xfrm>
          <a:off x="899592" y="1412776"/>
          <a:ext cx="78488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599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heme/theme1.xml><?xml version="1.0" encoding="utf-8"?>
<a:theme xmlns:a="http://schemas.openxmlformats.org/drawingml/2006/main" name="1_Тема Office">
  <a:themeElements>
    <a:clrScheme name="Belarus">
      <a:dk1>
        <a:sysClr val="windowText" lastClr="000000"/>
      </a:dk1>
      <a:lt1>
        <a:sysClr val="window" lastClr="FFFFFF"/>
      </a:lt1>
      <a:dk2>
        <a:srgbClr val="E1C12A"/>
      </a:dk2>
      <a:lt2>
        <a:srgbClr val="EDDA7F"/>
      </a:lt2>
      <a:accent1>
        <a:srgbClr val="64191F"/>
      </a:accent1>
      <a:accent2>
        <a:srgbClr val="C8313E"/>
      </a:accent2>
      <a:accent3>
        <a:srgbClr val="DE838B"/>
      </a:accent3>
      <a:accent4>
        <a:srgbClr val="25532C"/>
      </a:accent4>
      <a:accent5>
        <a:srgbClr val="4AA657"/>
      </a:accent5>
      <a:accent6>
        <a:srgbClr val="92CA9A"/>
      </a:accent6>
      <a:hlink>
        <a:srgbClr val="A99120"/>
      </a:hlink>
      <a:folHlink>
        <a:srgbClr val="F9F3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 smtClean="0">
            <a:ln>
              <a:noFill/>
            </a:ln>
            <a:solidFill>
              <a:schemeClr val="bg2">
                <a:lumMod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3_Тема Office">
  <a:themeElements>
    <a:clrScheme name="Belarus">
      <a:dk1>
        <a:sysClr val="windowText" lastClr="000000"/>
      </a:dk1>
      <a:lt1>
        <a:sysClr val="window" lastClr="FFFFFF"/>
      </a:lt1>
      <a:dk2>
        <a:srgbClr val="E1C12A"/>
      </a:dk2>
      <a:lt2>
        <a:srgbClr val="EDDA7F"/>
      </a:lt2>
      <a:accent1>
        <a:srgbClr val="64191F"/>
      </a:accent1>
      <a:accent2>
        <a:srgbClr val="C8313E"/>
      </a:accent2>
      <a:accent3>
        <a:srgbClr val="DE838B"/>
      </a:accent3>
      <a:accent4>
        <a:srgbClr val="25532C"/>
      </a:accent4>
      <a:accent5>
        <a:srgbClr val="4AA657"/>
      </a:accent5>
      <a:accent6>
        <a:srgbClr val="92CA9A"/>
      </a:accent6>
      <a:hlink>
        <a:srgbClr val="A99120"/>
      </a:hlink>
      <a:folHlink>
        <a:srgbClr val="F9F3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 smtClean="0">
            <a:ln>
              <a:noFill/>
            </a:ln>
            <a:solidFill>
              <a:schemeClr val="bg2">
                <a:lumMod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txDef>
  </a:objectDefaults>
  <a:extraClrSchemeLst/>
</a:theme>
</file>

<file path=ppt/theme/theme3.xml><?xml version="1.0" encoding="utf-8"?>
<a:theme xmlns:a="http://schemas.openxmlformats.org/drawingml/2006/main" name="4_Тема Office">
  <a:themeElements>
    <a:clrScheme name="Belarus">
      <a:dk1>
        <a:sysClr val="windowText" lastClr="000000"/>
      </a:dk1>
      <a:lt1>
        <a:sysClr val="window" lastClr="FFFFFF"/>
      </a:lt1>
      <a:dk2>
        <a:srgbClr val="E1C12A"/>
      </a:dk2>
      <a:lt2>
        <a:srgbClr val="EDDA7F"/>
      </a:lt2>
      <a:accent1>
        <a:srgbClr val="64191F"/>
      </a:accent1>
      <a:accent2>
        <a:srgbClr val="C8313E"/>
      </a:accent2>
      <a:accent3>
        <a:srgbClr val="DE838B"/>
      </a:accent3>
      <a:accent4>
        <a:srgbClr val="25532C"/>
      </a:accent4>
      <a:accent5>
        <a:srgbClr val="4AA657"/>
      </a:accent5>
      <a:accent6>
        <a:srgbClr val="92CA9A"/>
      </a:accent6>
      <a:hlink>
        <a:srgbClr val="A99120"/>
      </a:hlink>
      <a:folHlink>
        <a:srgbClr val="F9F3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 smtClean="0">
            <a:ln>
              <a:noFill/>
            </a:ln>
            <a:solidFill>
              <a:schemeClr val="bg2">
                <a:lumMod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1216</Words>
  <Application>Microsoft Office PowerPoint</Application>
  <PresentationFormat>Экран (4:3)</PresentationFormat>
  <Paragraphs>237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1_Тема Office</vt:lpstr>
      <vt:lpstr>3_Тема Office</vt:lpstr>
      <vt:lpstr>4_Тема Office</vt:lpstr>
      <vt:lpstr>Презентация PowerPoint</vt:lpstr>
      <vt:lpstr>            Общая информация</vt:lpstr>
      <vt:lpstr>Международные сопоставления</vt:lpstr>
      <vt:lpstr>Приоритеты социально-экономического развития в бюджетной сфере</vt:lpstr>
      <vt:lpstr>Предпосылки введения бюджетных правил</vt:lpstr>
      <vt:lpstr>Доходы консолидированного бюджета</vt:lpstr>
      <vt:lpstr>Правило 1: Не повышение уровня налоговой нагрузки</vt:lpstr>
      <vt:lpstr>Расходы консолидированного бюджета</vt:lpstr>
      <vt:lpstr>Правило 2: Сохранение в ВВП социальных расходов бюджета</vt:lpstr>
      <vt:lpstr>Государственный долг – традиционно на безопасном уровне</vt:lpstr>
      <vt:lpstr>Правило 3: Сохранение государственного долга на безопасном уровне</vt:lpstr>
      <vt:lpstr>Показатели экономической безопасности по государственному долгу</vt:lpstr>
      <vt:lpstr>Правило 4: Формирование профицита республиканского бюджета для погашения госдолга</vt:lpstr>
      <vt:lpstr>Структура бюджета Республики Беларусь</vt:lpstr>
      <vt:lpstr>Бюджетные правила на местном  уровне</vt:lpstr>
      <vt:lpstr>Бюджетные правила на местном уровне (продолжение)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Стабильное состояние экономики Беларуси</dc:title>
  <dc:creator>Короваевич Екатерина Владимировна</dc:creator>
  <cp:lastModifiedBy>Прохорик Михаил Владимирович</cp:lastModifiedBy>
  <cp:revision>276</cp:revision>
  <cp:lastPrinted>2016-02-01T08:52:42Z</cp:lastPrinted>
  <dcterms:created xsi:type="dcterms:W3CDTF">2015-10-12T08:30:18Z</dcterms:created>
  <dcterms:modified xsi:type="dcterms:W3CDTF">2016-02-01T10:18:00Z</dcterms:modified>
</cp:coreProperties>
</file>