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1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8" r:id="rId5"/>
    <p:sldId id="269" r:id="rId6"/>
    <p:sldId id="270" r:id="rId7"/>
    <p:sldId id="262" r:id="rId8"/>
    <p:sldId id="263" r:id="rId9"/>
    <p:sldId id="259" r:id="rId10"/>
    <p:sldId id="265" r:id="rId11"/>
    <p:sldId id="267" r:id="rId12"/>
    <p:sldId id="264" r:id="rId13"/>
    <p:sldId id="271" r:id="rId14"/>
    <p:sldId id="266" r:id="rId15"/>
  </p:sldIdLst>
  <p:sldSz cx="9144000" cy="6858000" type="screen4x3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10" autoAdjust="0"/>
  </p:normalViewPr>
  <p:slideViewPr>
    <p:cSldViewPr>
      <p:cViewPr varScale="1">
        <p:scale>
          <a:sx n="64" d="100"/>
          <a:sy n="64" d="100"/>
        </p:scale>
        <p:origin x="6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08465-20D0-491E-95C6-6C0927FC2A78}" type="datetimeFigureOut">
              <a:rPr lang="en-GB" smtClean="0"/>
              <a:t>13/02/2016</a:t>
            </a:fld>
            <a:endParaRPr lang="hr-HR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2BEEA-F88B-4346-9B6E-7BF6E0BCF7AD}" type="slidenum">
              <a:rPr lang="en-GB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817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770BA-0E42-4D03-82AD-7629882EB10E}" type="datetimeFigureOut">
              <a:rPr lang="en-GB" smtClean="0"/>
              <a:t>13/02/2016</a:t>
            </a:fld>
            <a:endParaRPr lang="hr-HR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2EB80-046A-478F-A6E9-77EEA11D8BB9}" type="slidenum">
              <a:rPr lang="en-GB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42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EB80-046A-478F-A6E9-77EEA11D8BB9}" type="slidenum">
              <a:rPr lang="en-GB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742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EB80-046A-478F-A6E9-77EEA11D8BB9}" type="slidenum">
              <a:rPr lang="en-GB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6074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EB80-046A-478F-A6E9-77EEA11D8BB9}" type="slidenum">
              <a:rPr lang="en-GB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056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EB80-046A-478F-A6E9-77EEA11D8BB9}" type="slidenum">
              <a:rPr lang="en-GB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40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Da bih objasnio kontekst započet ću s prikazom slike godišnjeg proračunskog postupka u Švedskoj:</a:t>
            </a: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dirty="0" smtClean="0"/>
              <a:t>Proljetni prijedlog proračuna + Izmjene i dopune proračuna za tekuću godinu – tim se dokumentom utvrđuje financijski okvir Prijedloga proračuna</a:t>
            </a:r>
          </a:p>
          <a:p>
            <a:pPr marL="171999" indent="-171999">
              <a:buFontTx/>
              <a:buChar char="-"/>
              <a:defRPr/>
            </a:pPr>
            <a:r>
              <a:rPr dirty="0" smtClean="0"/>
              <a:t>nema novih reformi, svi moraju čekati Prijedlog proračuna u rujnu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dirty="0" smtClean="0"/>
              <a:t>Prijedlozi ministarstava koja su proračunski korisnici:</a:t>
            </a:r>
            <a:endParaRPr lang="hr-HR" dirty="0" smtClean="0"/>
          </a:p>
          <a:p>
            <a:pPr marL="171999" indent="-171999">
              <a:buFontTx/>
              <a:buChar char="-"/>
              <a:defRPr/>
            </a:pPr>
            <a:r>
              <a:rPr dirty="0" smtClean="0"/>
              <a:t>polazište Prijedloga proračuna</a:t>
            </a:r>
          </a:p>
          <a:p>
            <a:pPr marL="171999" indent="-171999">
              <a:buFontTx/>
              <a:buChar char="-"/>
              <a:defRPr/>
            </a:pPr>
            <a:r>
              <a:rPr dirty="0" smtClean="0"/>
              <a:t>u toj fazi sve mora biti predloženo [u prijedlogu za sljedeću godinu] – nema brzog odlučivanja, da bi se dobila šira slika svi se prijedlozi međusobno uspoređuju</a:t>
            </a:r>
          </a:p>
          <a:p>
            <a:pPr marL="171999" indent="-171999">
              <a:buFontTx/>
              <a:buChar char="-"/>
              <a:defRPr/>
            </a:pPr>
            <a:r>
              <a:rPr dirty="0" smtClean="0"/>
              <a:t>u toj se fazi uglavnom rješavaju tehnička pitanja</a:t>
            </a:r>
          </a:p>
          <a:p>
            <a:pPr marL="171999" indent="-171999">
              <a:buFontTx/>
              <a:buChar char="-"/>
              <a:defRPr/>
            </a:pPr>
            <a:r>
              <a:rPr dirty="0" smtClean="0"/>
              <a:t>Ministarstvo financija prima informacije o prioritetima ministarstava koja su proračunski korisnici te može prilagoditi svoj prijedlog.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dirty="0" smtClean="0"/>
              <a:t>Prijedlog proračuna + Izmjene i dopune proračuna za tekuću godinu</a:t>
            </a:r>
            <a:endParaRPr lang="hr-HR" dirty="0" smtClean="0"/>
          </a:p>
          <a:p>
            <a:pPr marL="171999" indent="-171999">
              <a:buFontTx/>
              <a:buChar char="-"/>
              <a:defRPr/>
            </a:pPr>
            <a:r>
              <a:rPr dirty="0" smtClean="0"/>
              <a:t>Ministarstvo financija podnosi prijedlog proračuna (projekti predsjednika stranke, prijedlozi ministarstava koja su korisnici proračuna, ideje Ministarstva financija)</a:t>
            </a:r>
          </a:p>
          <a:p>
            <a:pPr marL="171999" indent="-171999">
              <a:buFontTx/>
              <a:buChar char="-"/>
              <a:defRPr/>
            </a:pPr>
            <a:r>
              <a:rPr dirty="0" smtClean="0"/>
              <a:t>Parlament i Ministarstvo financija počinju pregovore o iznosima</a:t>
            </a:r>
            <a:endParaRPr lang="hr-HR" dirty="0" smtClean="0"/>
          </a:p>
          <a:p>
            <a:pPr marL="171999" indent="-171999">
              <a:buFontTx/>
              <a:buChar char="-"/>
              <a:defRPr/>
            </a:pPr>
            <a:r>
              <a:rPr dirty="0" smtClean="0"/>
              <a:t>Pregovori o tekstu proračuna kad se dogovore iznosi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dirty="0" smtClean="0"/>
              <a:t>Naputci za namjenu sredstava</a:t>
            </a:r>
            <a:endParaRPr lang="hr-HR" dirty="0" smtClean="0"/>
          </a:p>
          <a:p>
            <a:pPr marL="171999" indent="-171999">
              <a:buFontTx/>
              <a:buChar char="-"/>
              <a:defRPr/>
            </a:pPr>
            <a:r>
              <a:rPr dirty="0" smtClean="0"/>
              <a:t>Izvršenje, kontrola agencija, ostvarivanje ciljeva za koje im je dan novac. </a:t>
            </a:r>
          </a:p>
          <a:p>
            <a:pPr>
              <a:defRPr/>
            </a:pPr>
            <a:endParaRPr lang="hr-HR" dirty="0"/>
          </a:p>
        </p:txBody>
      </p:sp>
      <p:sp>
        <p:nvSpPr>
          <p:cNvPr id="2458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5327" indent="-286664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6658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5321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63984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22647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81310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39973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98636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54122347-91DE-42BD-A099-A917D18533D1}" type="slidenum">
              <a:rPr lang="sv-SE" altLang="sv-SE" sz="1200">
                <a:latin typeface="Arial" charset="0"/>
              </a:rPr>
              <a:pPr/>
              <a:t>2</a:t>
            </a:fld>
            <a:endParaRPr lang="hr-HR" altLang="sv-SE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14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5327" indent="-286664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6658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5321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63984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22647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81310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39973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98636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452D37F3-C65A-4E41-A822-DFEF278BBEB6}" type="slidenum">
              <a:rPr lang="sv-SE" altLang="sv-SE" sz="1200">
                <a:latin typeface="Arial" charset="0"/>
              </a:rPr>
              <a:pPr/>
              <a:t>3</a:t>
            </a:fld>
            <a:endParaRPr lang="hr-HR" altLang="sv-SE" sz="120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441" indent="-420441">
              <a:defRPr/>
            </a:pPr>
            <a:r>
              <a:rPr dirty="0" smtClean="0"/>
              <a:t>strog je proračunski postupak ključan</a:t>
            </a:r>
            <a:endParaRPr lang="hr-HR" dirty="0" smtClean="0"/>
          </a:p>
          <a:p>
            <a:pPr marL="420441" indent="-420441">
              <a:defRPr/>
            </a:pPr>
            <a:r>
              <a:rPr dirty="0" smtClean="0"/>
              <a:t>odluku zajednički donosi Vlada Švedske – svi se moraju složiti, ministri ne donose odluke sami, Vlada ih donosi zajedno</a:t>
            </a:r>
          </a:p>
          <a:p>
            <a:pPr marL="420441" indent="-420441">
              <a:defRPr/>
            </a:pPr>
            <a:r>
              <a:rPr dirty="0" smtClean="0"/>
              <a:t>Ministarstvo financija ima glavnu ulogu</a:t>
            </a:r>
          </a:p>
          <a:p>
            <a:pPr marL="420441" indent="-420441">
              <a:defRPr/>
            </a:pPr>
            <a:r>
              <a:rPr dirty="0" smtClean="0"/>
              <a:t>ministar financija odlučuje u kojoj su mjeri moguće reforme </a:t>
            </a:r>
          </a:p>
          <a:p>
            <a:pPr marL="420441" indent="-420441">
              <a:defRPr/>
            </a:pPr>
            <a:r>
              <a:rPr dirty="0" smtClean="0"/>
              <a:t>jasna, dobro poznata načela proračuna</a:t>
            </a:r>
          </a:p>
          <a:p>
            <a:pPr marL="420441" indent="-420441">
              <a:defRPr/>
            </a:pPr>
            <a:r>
              <a:rPr dirty="0" smtClean="0"/>
              <a:t>utvrđen, transparentan vremenski okvir aktivnosti</a:t>
            </a:r>
          </a:p>
          <a:p>
            <a:pPr marL="0" indent="0">
              <a:buFontTx/>
              <a:buNone/>
              <a:defRPr/>
            </a:pPr>
            <a:r>
              <a:rPr dirty="0" smtClean="0"/>
              <a:t>postupak </a:t>
            </a:r>
            <a:r>
              <a:rPr i="1" dirty="0" smtClean="0"/>
              <a:t>odozgo prema dolje</a:t>
            </a:r>
            <a:r>
              <a:rPr dirty="0" smtClean="0"/>
              <a:t> (engl. </a:t>
            </a:r>
            <a:r>
              <a:rPr i="1" dirty="0" smtClean="0"/>
              <a:t>top down</a:t>
            </a:r>
            <a:r>
              <a:rPr b="0" i="0" dirty="0" smtClean="0"/>
              <a:t>)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518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5327" indent="-286664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6658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5321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63984" indent="-229332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22647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81310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39973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98636" indent="-2293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7A29A7CE-44BF-484D-9EA6-830D455C1E06}" type="slidenum">
              <a:rPr lang="sv-SE" altLang="sv-SE" sz="1200">
                <a:latin typeface="Arial" charset="0"/>
              </a:rPr>
              <a:pPr/>
              <a:t>4</a:t>
            </a:fld>
            <a:endParaRPr lang="hr-HR" altLang="sv-SE" sz="12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83549" lvl="1" indent="-324886">
              <a:defRPr/>
            </a:pPr>
            <a:r>
              <a:rPr dirty="0" smtClean="0"/>
              <a:t>koordinira proračunskim postupkom i provodi ga</a:t>
            </a:r>
          </a:p>
          <a:p>
            <a:pPr marL="802660" lvl="1" indent="-343997">
              <a:buFontTx/>
              <a:buChar char="-"/>
              <a:defRPr/>
            </a:pPr>
            <a:r>
              <a:rPr dirty="0" smtClean="0"/>
              <a:t>odlučuje o rasporedu</a:t>
            </a:r>
          </a:p>
          <a:p>
            <a:pPr marL="802660" lvl="1" indent="-343997">
              <a:buFontTx/>
              <a:buChar char="-"/>
              <a:defRPr/>
            </a:pPr>
            <a:r>
              <a:rPr dirty="0" smtClean="0"/>
              <a:t>daje unutarnje smjernice (o postupku, načelima proračuna – svim važnim dijelovima postupka)</a:t>
            </a:r>
          </a:p>
          <a:p>
            <a:pPr marL="783549" lvl="1" indent="-324886">
              <a:defRPr/>
            </a:pPr>
            <a:endParaRPr lang="hr-HR" dirty="0" smtClean="0"/>
          </a:p>
          <a:p>
            <a:pPr marL="783549" lvl="1" indent="-324886">
              <a:defRPr/>
            </a:pPr>
            <a:r>
              <a:rPr dirty="0" smtClean="0"/>
              <a:t>odgovorno je za ostvarivanje proračunskih ciljeva</a:t>
            </a:r>
          </a:p>
          <a:p>
            <a:pPr marL="783549" lvl="1" indent="-324886">
              <a:defRPr/>
            </a:pPr>
            <a:r>
              <a:rPr dirty="0" smtClean="0"/>
              <a:t>- </a:t>
            </a:r>
            <a:r>
              <a:rPr lang="en-US" dirty="0" smtClean="0"/>
              <a:t>	</a:t>
            </a:r>
            <a:r>
              <a:rPr dirty="0" smtClean="0"/>
              <a:t>ciljevi utječu na politiku, a Ministarstvo je zaduženo za mjerenje i analizu rezultata</a:t>
            </a:r>
          </a:p>
          <a:p>
            <a:pPr marL="783549" lvl="1" indent="-324886">
              <a:defRPr/>
            </a:pPr>
            <a:endParaRPr lang="hr-HR" dirty="0" smtClean="0"/>
          </a:p>
          <a:p>
            <a:pPr marL="783549" lvl="1" indent="-324886">
              <a:defRPr/>
            </a:pPr>
            <a:r>
              <a:rPr dirty="0" smtClean="0"/>
              <a:t>s njime se uvijek savjetuje u pogledu svih pitanja s ekonomskim posljedicama</a:t>
            </a:r>
          </a:p>
          <a:p>
            <a:pPr marL="783549" lvl="1" indent="-324886">
              <a:defRPr/>
            </a:pPr>
            <a:r>
              <a:rPr dirty="0" smtClean="0"/>
              <a:t>- </a:t>
            </a:r>
            <a:r>
              <a:rPr lang="en-US" dirty="0" smtClean="0"/>
              <a:t>	</a:t>
            </a:r>
            <a:r>
              <a:rPr dirty="0" smtClean="0"/>
              <a:t>resorna ministarstva moraju dobiti odobrenje za sva pitanja s ekonomskim posljedicama (prijedlozi zakona, državna pitanja, pitanja iz Parlamenta)</a:t>
            </a:r>
          </a:p>
          <a:p>
            <a:pPr marL="783549" lvl="1" indent="-324886">
              <a:defRPr/>
            </a:pPr>
            <a:endParaRPr lang="hr-HR" dirty="0" smtClean="0"/>
          </a:p>
          <a:p>
            <a:pPr marL="783549" lvl="1" indent="-324886">
              <a:defRPr/>
            </a:pPr>
            <a:r>
              <a:rPr dirty="0" smtClean="0"/>
              <a:t>prati i nadzire potrošnju tijekom fiskalne godine</a:t>
            </a:r>
          </a:p>
          <a:p>
            <a:pPr marL="802660" lvl="1" indent="-343997">
              <a:buFontTx/>
              <a:buChar char="-"/>
              <a:defRPr/>
            </a:pPr>
            <a:r>
              <a:rPr dirty="0" smtClean="0"/>
              <a:t>pet – šest predviđanja godišnje</a:t>
            </a:r>
          </a:p>
          <a:p>
            <a:pPr marL="802660" lvl="1" indent="-343997">
              <a:buFontTx/>
              <a:buChar char="-"/>
              <a:defRPr/>
            </a:pPr>
            <a:r>
              <a:rPr dirty="0" smtClean="0"/>
              <a:t>rezultat je dio ostvarenja proračunskih ciljeva</a:t>
            </a:r>
          </a:p>
          <a:p>
            <a:pPr marL="171999" indent="-171999">
              <a:buFontTx/>
              <a:buChar char="•"/>
              <a:defRPr/>
            </a:pPr>
            <a:endParaRPr lang="hr-HR" dirty="0" smtClean="0"/>
          </a:p>
          <a:p>
            <a:pPr marL="0" indent="0">
              <a:buFontTx/>
              <a:buNone/>
              <a:defRPr/>
            </a:pPr>
            <a:r>
              <a:rPr lang="en-GB" b="1" dirty="0" smtClean="0"/>
              <a:t>Više o institucionalnoj strukturi i nekoliko različitih čimbenika:</a:t>
            </a:r>
          </a:p>
          <a:p>
            <a:pPr marL="0" indent="0">
              <a:buFontTx/>
              <a:buNone/>
              <a:defRPr/>
            </a:pPr>
            <a:r>
              <a:rPr dirty="0" smtClean="0"/>
              <a:t>Vjerojatno je jasno da Vlada upravlja cijelim proračunskim postupkom. Ekonomska predviđanja (makroekonomska predviđanja, predviđanja prihoda i rashoda te konačno neto kreditiranja) izrađuju se u Ministarstvu, naravno, uz pomoć resornih ministarstava. Kako bi se osigurala kvaliteta tih predviđanja Nacionalni institut za ekonomska istraživanja i Švedsko nacionalno tijelo za upravljanje financijama ocjenjuju predviđanja Vlade (izrađuju vlastita predviđanja koja im služe kao mjerilo).</a:t>
            </a:r>
          </a:p>
          <a:p>
            <a:pPr marL="0" indent="0">
              <a:buFontTx/>
              <a:buNone/>
              <a:defRPr/>
            </a:pPr>
            <a:r>
              <a:rPr dirty="0" smtClean="0"/>
              <a:t>Ocjenu ispunjenja ciljeva okvira fiskalne politike provodi Vijeće za fiskalnu politiku.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20449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sv-SE" dirty="0" smtClean="0"/>
              <a:t>U razdoblju 1945. – 1970. velik rast BDP-a/produktivnosti/poreza i rashoda – razmjerno stabilan dug </a:t>
            </a:r>
          </a:p>
          <a:p>
            <a:r>
              <a:rPr lang="en-US" altLang="sv-SE" dirty="0" smtClean="0"/>
              <a:t>U razdoblju 1970. – 1990. slab rast BDP-a/produktivnosti/poreza, no i dalje velik rast rashoda  </a:t>
            </a:r>
          </a:p>
          <a:p>
            <a:r>
              <a:rPr lang="en-US" altLang="sv-SE" dirty="0" smtClean="0"/>
              <a:t>Rashodi su s 31 % BDP-a 1960. narasli na 70 % BDP-a 1993.</a:t>
            </a:r>
          </a:p>
          <a:p>
            <a:r>
              <a:rPr lang="en-US" altLang="sv-SE" dirty="0" smtClean="0"/>
              <a:t>Duboka ekonomska kriza u razdoblju 1993. – 1995. Deficit u sektoru opće države 1993.: 11,9 % BDP-a</a:t>
            </a:r>
          </a:p>
          <a:p>
            <a:r>
              <a:rPr lang="en-US" altLang="sv-SE" dirty="0" smtClean="0"/>
              <a:t>Dug veći od 80 % BDP-a</a:t>
            </a:r>
          </a:p>
          <a:p>
            <a:r>
              <a:rPr lang="en-US" altLang="sv-SE" dirty="0" smtClean="0"/>
              <a:t>=&gt; nedostatak kontrole nad fiskalnim kretanjima postao očit</a:t>
            </a:r>
          </a:p>
          <a:p>
            <a:r>
              <a:rPr lang="en-US" altLang="sv-SE" dirty="0" smtClean="0"/>
              <a:t>=&gt; na donositelje odluka vršen je velik pritisak da ponovno preuzmu kontrolu </a:t>
            </a:r>
          </a:p>
          <a:p>
            <a:r>
              <a:rPr lang="en-US" altLang="sv-SE" dirty="0" smtClean="0"/>
              <a:t>„Ako si zadužen, nisi slobodan” – ministar financija Göran</a:t>
            </a:r>
            <a:r>
              <a:rPr dirty="0" smtClean="0"/>
              <a:t> </a:t>
            </a:r>
            <a:r>
              <a:rPr lang="en-US" altLang="sv-SE" dirty="0" smtClean="0"/>
              <a:t>Persson (bivši premijer)</a:t>
            </a:r>
          </a:p>
          <a:p>
            <a:endParaRPr lang="hr-HR" altLang="sv-SE" dirty="0" smtClean="0"/>
          </a:p>
          <a:p>
            <a:r>
              <a:rPr lang="en-US" altLang="sv-SE" dirty="0" smtClean="0"/>
              <a:t>Loš proračunski postupak: u Vladi</a:t>
            </a:r>
          </a:p>
          <a:p>
            <a:r>
              <a:rPr lang="en-US" altLang="sv-SE" dirty="0" smtClean="0"/>
              <a:t>Postupak potaknut potražnjom – jednogodišnji okvir, pristup </a:t>
            </a:r>
            <a:r>
              <a:rPr lang="en-US" altLang="sv-SE" i="1" dirty="0" smtClean="0"/>
              <a:t>odozdo prema gore </a:t>
            </a:r>
            <a:r>
              <a:rPr lang="en-US" altLang="sv-SE" i="0" dirty="0" smtClean="0"/>
              <a:t>(engl.</a:t>
            </a:r>
            <a:r>
              <a:rPr lang="en-US" altLang="sv-SE" i="1" dirty="0" smtClean="0"/>
              <a:t> bottom up</a:t>
            </a:r>
            <a:r>
              <a:rPr lang="en-US" altLang="sv-SE" i="0" dirty="0" smtClean="0"/>
              <a:t>)</a:t>
            </a:r>
          </a:p>
          <a:p>
            <a:r>
              <a:rPr lang="en-US" altLang="sv-SE" dirty="0" smtClean="0"/>
              <a:t>Iznos ukupnih rashoda nasumičan, posljedica odluka na razini namjene sredstava</a:t>
            </a:r>
          </a:p>
          <a:p>
            <a:r>
              <a:rPr lang="en-US" altLang="sv-SE" dirty="0" smtClean="0"/>
              <a:t>Povećanja poreza nisu bila u skladu s porastom rashoda</a:t>
            </a:r>
          </a:p>
          <a:p>
            <a:r>
              <a:rPr lang="en-US" altLang="sv-SE" dirty="0" smtClean="0"/>
              <a:t>Loše praćenje i predviđanje </a:t>
            </a:r>
          </a:p>
          <a:p>
            <a:endParaRPr lang="hr-HR" altLang="sv-SE" dirty="0" smtClean="0"/>
          </a:p>
          <a:p>
            <a:r>
              <a:rPr lang="en-US" altLang="sv-SE" dirty="0" smtClean="0"/>
              <a:t>Loš proračunski postupak: u Parlamentu</a:t>
            </a:r>
          </a:p>
          <a:p>
            <a:r>
              <a:rPr lang="en-US" altLang="sv-SE" dirty="0" smtClean="0"/>
              <a:t>Financijski odbor nije imao ulogu koordinatora Odbori za rashode nisu imali ograničenja</a:t>
            </a:r>
          </a:p>
          <a:p>
            <a:r>
              <a:rPr lang="en-US" altLang="sv-SE" dirty="0" smtClean="0"/>
              <a:t>Glasalo se za svaku od 600 stavaka</a:t>
            </a:r>
          </a:p>
          <a:p>
            <a:endParaRPr lang="hr-HR" altLang="sv-SE" dirty="0" smtClean="0"/>
          </a:p>
          <a:p>
            <a:r>
              <a:rPr lang="en-US" altLang="sv-SE" dirty="0" smtClean="0"/>
              <a:t>Program konsolidacije, koji je provođen od 1994. do 1998., uključivao je jačanje javnih financija s pomoću 126 milijardi SEK (8 % BDP-a). Program je osmišljen prema tri osnovna načela. Trebao je brzo djelovati kako bi se povećanje duga središnje države stavilo pod kontrolu u ranoj fazi, iako bi se učinak rasporedio na više godina kako ne bi previše utjecao na potražnju. Program je osmišljen sa stajališta politike raspodjele na način da oni</a:t>
            </a:r>
          </a:p>
          <a:p>
            <a:r>
              <a:rPr lang="en-US" altLang="sv-SE" dirty="0" smtClean="0"/>
              <a:t>s visokim primanjima doprinose najviše. Nadalje, prioritet su dobile javne usluge kao što su obrazovanje, zdravstvo i socijalne usluge u odnosu na prijenose sredstava kućanstvima.</a:t>
            </a:r>
          </a:p>
          <a:p>
            <a:r>
              <a:rPr lang="en-US" altLang="sv-SE" dirty="0" smtClean="0"/>
              <a:t>Jačanje proračuna u Programu konsolidacije izvršeno je na način da  su rashodi smanjeni za 50 %. Velik je dio tih rezova uključivao manje dodjele sredstava kućanstvima, a drugi se dio</a:t>
            </a:r>
          </a:p>
          <a:p>
            <a:r>
              <a:rPr lang="en-US" altLang="sv-SE" dirty="0" smtClean="0"/>
              <a:t>rezova rashoda odnosio na javnu potrošnju i smanjenje poticaja. Povećanje prihoda u Programu uglavnom se odnosilo na uspješno povećane pojedinačne doprinose</a:t>
            </a:r>
          </a:p>
          <a:p>
            <a:r>
              <a:rPr lang="en-US" altLang="sv-SE" dirty="0" smtClean="0"/>
              <a:t>za zdravstveno osiguranje.</a:t>
            </a:r>
          </a:p>
          <a:p>
            <a:endParaRPr lang="hr-HR" altLang="sv-SE" dirty="0" smtClean="0"/>
          </a:p>
          <a:p>
            <a:r>
              <a:rPr lang="en-US" altLang="sv-SE" dirty="0" smtClean="0"/>
              <a:t>Informacije iz proračuna redovno su revidirali Parlament i Fiskalno vijeće (prvi izvještaj 2008.).</a:t>
            </a:r>
          </a:p>
          <a:p>
            <a:r>
              <a:rPr lang="en-US" altLang="sv-SE" dirty="0" smtClean="0"/>
              <a:t>Okvir je ponovno podržan nakon financijske krize 2009. </a:t>
            </a:r>
          </a:p>
          <a:p>
            <a:endParaRPr lang="hr-HR" altLang="sv-SE" dirty="0" smtClean="0"/>
          </a:p>
        </p:txBody>
      </p:sp>
      <p:sp>
        <p:nvSpPr>
          <p:cNvPr id="4301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03489017-7792-4703-B01A-942CA7FB405F}" type="slidenum">
              <a:rPr lang="en-GB" altLang="sv-SE" sz="120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hr-HR" altLang="sv-SE" sz="12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81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v-SE" altLang="sv-SE" dirty="0" smtClean="0"/>
              <a:t>Nämna till denna bild att vi även omfattas av reglerna i SGP (fokus på förebyggande delen).  </a:t>
            </a:r>
            <a:endParaRPr lang="hr-HR" altLang="sv-SE" baseline="0" dirty="0" smtClean="0"/>
          </a:p>
          <a:p>
            <a:endParaRPr lang="hr-HR" altLang="sv-SE" baseline="0" dirty="0" smtClean="0"/>
          </a:p>
          <a:p>
            <a:r>
              <a:rPr lang="sv-SE" altLang="sv-SE" baseline="0" dirty="0" smtClean="0"/>
              <a:t>HÄR ÄVEN NÄMNA NÅGOT OM HUR OFTA/OM NÅGONSIN SOM DESSA REGLER ÄR REVIEWED. VAD KAN MAN SÄGA OM DETTA? Överskottsmålets nivå tämligen flitigt omdebatterad, nu även utredning in place som ska utreda detta.</a:t>
            </a:r>
            <a:endParaRPr lang="hr-HR" altLang="sv-SE" dirty="0" smtClean="0"/>
          </a:p>
        </p:txBody>
      </p:sp>
      <p:sp>
        <p:nvSpPr>
          <p:cNvPr id="4403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23E7490C-17F3-4EF3-B48D-E641DE6B25A5}" type="slidenum">
              <a:rPr lang="en-GB" altLang="sv-SE" sz="120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hr-HR" altLang="sv-SE" sz="12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4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Kan säga något om motiven bakom och kanske något om hur man ska hantera avvikelser?</a:t>
            </a:r>
            <a:endParaRPr lang="hr-HR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EB80-046A-478F-A6E9-77EEA11D8BB9}" type="slidenum">
              <a:rPr lang="en-GB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970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v-SE" altLang="sv-SE" dirty="0" smtClean="0"/>
              <a:t>Något om storleken på BUM och något förtydligande om att taket bara utgör en absolut maxnivå och att BUMen inte är budgeterad.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sv-SE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1200" b="0" dirty="0" smtClean="0"/>
              <a:t>Trenutačno Vlada predviđa javne financije za sljedeće četiri godine i određuje preliminarnu gornju granicu za četvrtu godinu.</a:t>
            </a:r>
          </a:p>
          <a:p>
            <a:endParaRPr lang="hr-HR" altLang="sv-SE" dirty="0" smtClean="0"/>
          </a:p>
          <a:p>
            <a:r>
              <a:rPr lang="sv-SE" altLang="sv-SE" dirty="0" smtClean="0"/>
              <a:t>OBS PRATA HÄR OM „OKVIR POLITIKA KOJI PODUPIRE IZRADU ODRŽIVIH DUGOROČNIH PRORAČUNA” KRONA FÖR KRONA VAR ETT SÄTT ATT NÅ DETTA (EJ LÄNGRE AKTUELLT)</a:t>
            </a:r>
          </a:p>
          <a:p>
            <a:endParaRPr lang="hr-HR" altLang="sv-SE" baseline="0" dirty="0" smtClean="0"/>
          </a:p>
          <a:p>
            <a:r>
              <a:rPr lang="sv-SE" altLang="sv-SE" baseline="0" dirty="0" smtClean="0"/>
              <a:t>I SVENSKA SYSTEMET HAR VI INGA ESCAPE CLAUSES – HUR EXAKT KAN JAG MOTIVERA DETTA?</a:t>
            </a:r>
            <a:endParaRPr lang="hr-HR" altLang="sv-SE" dirty="0" smtClean="0"/>
          </a:p>
        </p:txBody>
      </p:sp>
      <p:sp>
        <p:nvSpPr>
          <p:cNvPr id="1229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fld id="{09358386-46DC-4472-8D5C-4FD5B8FCAD97}" type="slidenum">
              <a:rPr lang="en-GB" altLang="sv-SE" sz="120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hr-HR" altLang="sv-SE" sz="12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98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dirty="0" smtClean="0"/>
              <a:t>Najbolji prijatelj ministra financija</a:t>
            </a:r>
            <a:endParaRPr lang="hr-HR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C8EC-D7A4-4FB4-9E74-88B7F612B267}" type="slidenum">
              <a:rPr lang="sv-SE" smtClean="0">
                <a:solidFill>
                  <a:prstClr val="black"/>
                </a:solidFill>
              </a:rPr>
              <a:pPr/>
              <a:t>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1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57600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54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4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8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inD\AppData\Local\Microsoft\Windows\Temporary Internet Files\Content.Outlook\X3IQAKST\rk_bla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42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8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1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rubrik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linD\AppData\Local\Microsoft\Windows\Temporary Internet Files\Content.Outlook\X3IQAKST\rk_neutral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823071"/>
            <a:ext cx="7561262" cy="139801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6212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mtClean="0">
              <a:solidFill>
                <a:srgbClr val="0000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v-SE" sz="1000" b="1" smtClean="0">
                <a:solidFill>
                  <a:srgbClr val="FFFFFF"/>
                </a:solidFill>
              </a:rPr>
              <a:t>Ministarstvo financija Švedske</a:t>
            </a:r>
          </a:p>
        </p:txBody>
      </p:sp>
      <p:pic>
        <p:nvPicPr>
          <p:cNvPr id="6" name="Picture 7" descr="RK_eng_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13450"/>
            <a:ext cx="9969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03263" y="2286000"/>
            <a:ext cx="7737475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6675" y="3886200"/>
            <a:ext cx="64706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63915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12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249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04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90588" y="1981200"/>
            <a:ext cx="3681412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681413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10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028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6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350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69601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30968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054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27800" y="609600"/>
            <a:ext cx="1878013" cy="5232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90588" y="609600"/>
            <a:ext cx="5484812" cy="5232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820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0588" y="609600"/>
            <a:ext cx="738663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890588" y="1981200"/>
            <a:ext cx="7515225" cy="3860800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635379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0588" y="609600"/>
            <a:ext cx="738663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890588" y="1981200"/>
            <a:ext cx="7515225" cy="3860800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  <p:extLst>
      <p:ext uri="{BB962C8B-B14F-4D97-AF65-F5344CB8AC3E}">
        <p14:creationId xmlns:p14="http://schemas.microsoft.com/office/powerpoint/2010/main" val="419790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" y="0"/>
            <a:ext cx="9138793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mtClean="0">
              <a:solidFill>
                <a:srgbClr val="000000"/>
              </a:solidFill>
            </a:endParaRPr>
          </a:p>
        </p:txBody>
      </p:sp>
      <p:pic>
        <p:nvPicPr>
          <p:cNvPr id="5" name="Picture 5" descr="RK3F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v-SE" sz="1000" b="1" smtClean="0">
                <a:solidFill>
                  <a:srgbClr val="FFFFFF"/>
                </a:solidFill>
              </a:rPr>
              <a:t>Finansdepartementet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03263" y="2286000"/>
            <a:ext cx="7737475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6675" y="3886200"/>
            <a:ext cx="64706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742212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21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7807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90588" y="1981200"/>
            <a:ext cx="3681412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681413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135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052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8240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094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42330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425418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17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676"/>
            <a:ext cx="3673475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676"/>
            <a:ext cx="3744911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25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27800" y="609600"/>
            <a:ext cx="1878013" cy="5232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90588" y="609600"/>
            <a:ext cx="5484812" cy="5232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52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549276"/>
            <a:ext cx="7561262" cy="115093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3670300" cy="6477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7087" y="2565400"/>
            <a:ext cx="3673475" cy="3168650"/>
          </a:xfrm>
        </p:spPr>
        <p:txBody>
          <a:bodyPr>
            <a:normAutofit/>
          </a:bodyPr>
          <a:lstStyle>
            <a:lvl1pPr marL="266700" indent="-266700"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3438" y="1844675"/>
            <a:ext cx="3744912" cy="647701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3439" y="2565400"/>
            <a:ext cx="3744912" cy="3168650"/>
          </a:xfrm>
        </p:spPr>
        <p:txBody>
          <a:bodyPr>
            <a:normAutofit/>
          </a:bodyPr>
          <a:lstStyle>
            <a:lvl1pPr marL="266700" indent="-266700">
              <a:tabLst/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8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824"/>
            <a:ext cx="3673475" cy="1908000"/>
          </a:xfrm>
        </p:spPr>
        <p:txBody>
          <a:bodyPr>
            <a:normAutofit/>
          </a:bodyPr>
          <a:lstStyle>
            <a:lvl1pPr>
              <a:defRPr sz="2000" b="0">
                <a:latin typeface="+mj-lt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824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827584" y="3859686"/>
            <a:ext cx="3673475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43935" y="3859686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02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9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80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3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inD\AppData\Local\Microsoft\Windows\Temporary Internet Files\Content.Outlook\X3IQAKST\bard_org1 (3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6"/>
            <a:ext cx="7524912" cy="388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5475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DD1CB107-B128-4BA3-8A3D-9403C002EC2F}" type="datetimeFigureOut">
              <a:rPr lang="sv-SE" smtClean="0"/>
              <a:t>2016-02-13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1230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03096" y="116632"/>
            <a:ext cx="40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C40712C-E771-44F7-A1C1-4CE8F413082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bg1"/>
                </a:solidFill>
              </a:rPr>
              <a:t>Ministarstvo financija Švedske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bg1"/>
                </a:solidFill>
              </a:rPr>
              <a:t>Državna tijela Švedske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17550" indent="-355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240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609600"/>
            <a:ext cx="73866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981200"/>
            <a:ext cx="7515225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mtClean="0">
              <a:solidFill>
                <a:srgbClr val="000000"/>
              </a:solidFill>
            </a:endParaRP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v-SE" sz="1000" b="1" smtClean="0">
                <a:solidFill>
                  <a:srgbClr val="FFFFFF"/>
                </a:solidFill>
              </a:rPr>
              <a:t>Ministarstvo financija Švedske</a:t>
            </a:r>
          </a:p>
        </p:txBody>
      </p:sp>
      <p:pic>
        <p:nvPicPr>
          <p:cNvPr id="1030" name="Picture 7" descr="RK_eng_3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13450"/>
            <a:ext cx="9969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22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TradeGothic Light" pitchFamily="2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adeGothic Light" pitchFamily="2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adeGothic Light" pitchFamily="2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609600"/>
            <a:ext cx="73866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981200"/>
            <a:ext cx="7515225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mtClean="0">
              <a:solidFill>
                <a:srgbClr val="000000"/>
              </a:solidFill>
            </a:endParaRPr>
          </a:p>
        </p:txBody>
      </p:sp>
      <p:pic>
        <p:nvPicPr>
          <p:cNvPr id="1029" name="Picture 5" descr="RK3F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sv-SE" sz="1000" b="1" smtClean="0">
                <a:solidFill>
                  <a:srgbClr val="FFFFFF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6436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TradeGothic Light" pitchFamily="2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adeGothic Light" pitchFamily="2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adeGothic Light" pitchFamily="2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ment.se/contentassets/fa45b4f60d424c149a8ce26cf6835de8/the-swedish-fiscal-policy-framewor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Fiskalna pravila i izrada srednjoročnog proračuna u Švedskoj</a:t>
            </a:r>
            <a:endParaRPr lang="hr-HR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221088"/>
            <a:ext cx="5760000" cy="1104528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Thomas Wilhelmsson </a:t>
            </a:r>
          </a:p>
          <a:p>
            <a:r>
              <a:rPr lang="en-GB" sz="1800" dirty="0" smtClean="0"/>
              <a:t>Odjel za proračun, Ministarstvo financija</a:t>
            </a:r>
          </a:p>
        </p:txBody>
      </p:sp>
    </p:spTree>
    <p:extLst>
      <p:ext uri="{BB962C8B-B14F-4D97-AF65-F5344CB8AC3E}">
        <p14:creationId xmlns:p14="http://schemas.microsoft.com/office/powerpoint/2010/main" val="38209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Neke napomene</a:t>
            </a:r>
            <a:endParaRPr lang="hr-HR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0" dirty="0" smtClean="0">
                <a:latin typeface="+mn-lt"/>
              </a:rPr>
              <a:t>Parlament je preuzeo inicijativu, a Vlada ga je slijedila</a:t>
            </a:r>
          </a:p>
          <a:p>
            <a:r>
              <a:rPr lang="en-GB" b="0" dirty="0" smtClean="0">
                <a:latin typeface="+mn-lt"/>
              </a:rPr>
              <a:t>reforme su se temeljile na promijenjenim stavovima o javnim financijama</a:t>
            </a:r>
          </a:p>
          <a:p>
            <a:r>
              <a:rPr lang="en-GB" b="0" dirty="0" smtClean="0">
                <a:latin typeface="+mn-lt"/>
              </a:rPr>
              <a:t>temeljita sanacija švedskih javnih financija 1995. i 1996. provedena je bez podrške </a:t>
            </a:r>
            <a:r>
              <a:rPr lang="en-GB" b="0" dirty="0" err="1" smtClean="0">
                <a:latin typeface="+mn-lt"/>
              </a:rPr>
              <a:t>novog</a:t>
            </a:r>
            <a:r>
              <a:rPr lang="en-GB" b="0" dirty="0" smtClean="0">
                <a:latin typeface="+mn-lt"/>
              </a:rPr>
              <a:t> </a:t>
            </a:r>
            <a:r>
              <a:rPr lang="en-GB" b="0" dirty="0" err="1" smtClean="0">
                <a:latin typeface="+mn-lt"/>
              </a:rPr>
              <a:t>proračunsk</a:t>
            </a:r>
            <a:r>
              <a:rPr lang="bs-Latn-BA" b="0" dirty="0" smtClean="0">
                <a:latin typeface="+mn-lt"/>
              </a:rPr>
              <a:t>og procesa</a:t>
            </a:r>
            <a:endParaRPr lang="en-GB" b="0" dirty="0" smtClean="0">
              <a:latin typeface="+mn-lt"/>
            </a:endParaRPr>
          </a:p>
          <a:p>
            <a:r>
              <a:rPr lang="en-GB" b="0" dirty="0" smtClean="0">
                <a:latin typeface="+mn-lt"/>
              </a:rPr>
              <a:t>novi postupak s pristupom </a:t>
            </a:r>
            <a:r>
              <a:rPr lang="en-GB" b="0" i="1" dirty="0" smtClean="0">
                <a:latin typeface="+mn-lt"/>
              </a:rPr>
              <a:t>odozgo prema dolje</a:t>
            </a:r>
            <a:r>
              <a:rPr lang="en-GB" b="0" dirty="0" smtClean="0">
                <a:latin typeface="+mn-lt"/>
              </a:rPr>
              <a:t> pridonio je održavanju javnih financija u dobrom stanju</a:t>
            </a:r>
            <a:endParaRPr lang="hr-HR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59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60000" cy="1150939"/>
          </a:xfrm>
        </p:spPr>
        <p:txBody>
          <a:bodyPr>
            <a:normAutofit fontScale="90000"/>
          </a:bodyPr>
          <a:lstStyle/>
          <a:p>
            <a:r>
              <a:rPr dirty="0" smtClean="0"/>
              <a:t>Švedsko vijeće za fiskalnu politiku</a:t>
            </a:r>
            <a:endParaRPr lang="hr-HR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088" y="1412776"/>
            <a:ext cx="7524912" cy="43198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Zadaci:</a:t>
            </a:r>
          </a:p>
          <a:p>
            <a:pPr marL="0" indent="0">
              <a:buNone/>
            </a:pPr>
            <a:r>
              <a:rPr lang="en-US" b="0" dirty="0" smtClean="0">
                <a:latin typeface="+mn-lt"/>
              </a:rPr>
              <a:t>1. Ocjenjuje ispunjava li fiskalna politika svoje ciljeve (dugoročna održivost, </a:t>
            </a:r>
            <a:r>
              <a:rPr lang="bs-Latn-BA" b="0" dirty="0" smtClean="0">
                <a:latin typeface="+mn-lt"/>
              </a:rPr>
              <a:t>ciljani suficit</a:t>
            </a:r>
            <a:r>
              <a:rPr lang="en-US" b="0" dirty="0" smtClean="0">
                <a:latin typeface="+mn-lt"/>
              </a:rPr>
              <a:t>, </a:t>
            </a:r>
            <a:r>
              <a:rPr lang="en-US" b="0" dirty="0" smtClean="0">
                <a:latin typeface="+mn-lt"/>
              </a:rPr>
              <a:t>gornja granica rashoda, pitanja stabilizacije)</a:t>
            </a:r>
            <a:endParaRPr lang="hr-HR" b="0" dirty="0">
              <a:latin typeface="+mn-lt"/>
            </a:endParaRPr>
          </a:p>
          <a:p>
            <a:pPr marL="0" indent="0">
              <a:buNone/>
            </a:pPr>
            <a:r>
              <a:rPr lang="en-US" b="0" dirty="0">
                <a:latin typeface="+mn-lt"/>
              </a:rPr>
              <a:t>2. Ocjenjuje jesu li kretanja u skladu sa zdravim, održivim rastom i održivom visokom zaposlenošću.</a:t>
            </a:r>
            <a:endParaRPr lang="hr-HR" b="0" dirty="0">
              <a:latin typeface="+mn-lt"/>
            </a:endParaRPr>
          </a:p>
          <a:p>
            <a:pPr marL="0" indent="0">
              <a:buNone/>
            </a:pPr>
            <a:r>
              <a:rPr lang="en-US" b="0" dirty="0">
                <a:latin typeface="+mn-lt"/>
              </a:rPr>
              <a:t>3. </a:t>
            </a:r>
            <a:r>
              <a:rPr lang="bs-Latn-BA" b="0" dirty="0" smtClean="0">
                <a:latin typeface="+mn-lt"/>
              </a:rPr>
              <a:t>Vrši monitoring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 err="1" smtClean="0">
                <a:latin typeface="+mn-lt"/>
              </a:rPr>
              <a:t>transparentnost</a:t>
            </a:r>
            <a:r>
              <a:rPr lang="bs-Latn-BA" b="0" dirty="0" smtClean="0">
                <a:latin typeface="+mn-lt"/>
              </a:rPr>
              <a:t>i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Vladinih prijedloga proračuna </a:t>
            </a:r>
            <a:r>
              <a:rPr lang="en-US" b="0" dirty="0" err="1">
                <a:latin typeface="+mn-lt"/>
              </a:rPr>
              <a:t>i</a:t>
            </a:r>
            <a:r>
              <a:rPr lang="en-US" b="0" dirty="0">
                <a:latin typeface="+mn-lt"/>
              </a:rPr>
              <a:t> </a:t>
            </a:r>
            <a:r>
              <a:rPr lang="en-US" b="0" dirty="0" err="1" smtClean="0">
                <a:latin typeface="+mn-lt"/>
              </a:rPr>
              <a:t>motivacij</a:t>
            </a:r>
            <a:r>
              <a:rPr lang="bs-Latn-BA" b="0" dirty="0" smtClean="0">
                <a:latin typeface="+mn-lt"/>
              </a:rPr>
              <a:t>e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za različite političke mjere (npr. infrastrukturna ulaganja, porezni rezovi)</a:t>
            </a:r>
            <a:endParaRPr lang="hr-HR" b="0" dirty="0">
              <a:latin typeface="+mn-lt"/>
            </a:endParaRPr>
          </a:p>
          <a:p>
            <a:pPr marL="0" indent="0">
              <a:buNone/>
            </a:pPr>
            <a:r>
              <a:rPr lang="en-US" b="0" dirty="0">
                <a:latin typeface="+mn-lt"/>
              </a:rPr>
              <a:t>4. </a:t>
            </a:r>
            <a:r>
              <a:rPr b="0" dirty="0" smtClean="0"/>
              <a:t>Analizira učinke fiskalne politike na raspodjelu dobrobiti.</a:t>
            </a:r>
          </a:p>
          <a:p>
            <a:pPr marL="0" indent="0">
              <a:buNone/>
            </a:pPr>
            <a:r>
              <a:rPr lang="en-US" b="0" dirty="0">
                <a:latin typeface="+mn-lt"/>
              </a:rPr>
              <a:t>5. Općenito doprinosi boljoj raspravi o ekonomskoj politici.</a:t>
            </a:r>
            <a:endParaRPr lang="hr-HR" b="0" dirty="0" smtClean="0">
              <a:latin typeface="+mn-lt"/>
            </a:endParaRPr>
          </a:p>
          <a:p>
            <a:pPr marL="0" indent="0">
              <a:buNone/>
            </a:pPr>
            <a:endParaRPr lang="hr-HR" b="0" dirty="0" smtClean="0"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latin typeface="+mn-lt"/>
              </a:rPr>
              <a:t>Utjecaj:</a:t>
            </a:r>
          </a:p>
          <a:p>
            <a:pPr marL="0" indent="0">
              <a:buNone/>
            </a:pPr>
            <a:r>
              <a:rPr lang="en-GB" b="0" dirty="0" smtClean="0">
                <a:latin typeface="+mn-lt"/>
              </a:rPr>
              <a:t>Opširno medijsko praćenje, služben odgovor u Proljetnom prijedlogu fiskalne politike.</a:t>
            </a:r>
            <a:endParaRPr lang="hr-HR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154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Hvala!</a:t>
            </a:r>
            <a:endParaRPr lang="hr-HR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088" y="3212976"/>
            <a:ext cx="7524912" cy="25196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dirty="0" smtClean="0"/>
              <a:t>thomas.wilhelmsson@gov.se</a:t>
            </a:r>
          </a:p>
          <a:p>
            <a:pPr marL="0" indent="0">
              <a:buNone/>
            </a:pPr>
            <a:endParaRPr lang="hr-HR" b="0" dirty="0" smtClean="0"/>
          </a:p>
          <a:p>
            <a:pPr marL="0" indent="0">
              <a:buNone/>
            </a:pPr>
            <a:r>
              <a:rPr dirty="0" smtClean="0"/>
              <a:t>Više informacija:</a:t>
            </a:r>
            <a:r>
              <a:t/>
            </a:r>
            <a:br/>
            <a:r>
              <a:rPr lang="en-US" sz="2300" b="0" dirty="0" smtClean="0"/>
              <a:t>u Vladinom priopćenju o Švedskom okviru fiskalne politike:</a:t>
            </a:r>
            <a:endParaRPr lang="hr-HR" sz="2300" b="0" dirty="0"/>
          </a:p>
          <a:p>
            <a:pPr marL="0" indent="0">
              <a:buNone/>
            </a:pPr>
            <a:r>
              <a:rPr lang="en-US" sz="2300" b="0" dirty="0" smtClean="0">
                <a:hlinkClick r:id="rId3"/>
              </a:rPr>
              <a:t>http://www.government.se/contentassets/fa45b4f60d424c149a8ce26cf6835de8/the-swedish-fiscal-policy-framework</a:t>
            </a:r>
            <a:endParaRPr lang="hr-HR" sz="2300" b="0" dirty="0" smtClean="0"/>
          </a:p>
          <a:p>
            <a:pPr marL="0" indent="0">
              <a:buNone/>
            </a:pPr>
            <a:endParaRPr lang="hr-HR" sz="2300" b="0" dirty="0" smtClean="0"/>
          </a:p>
          <a:p>
            <a:pPr marL="0" indent="0">
              <a:buNone/>
            </a:pPr>
            <a:r>
              <a:rPr lang="en-US" sz="2300" b="0" dirty="0" smtClean="0"/>
              <a:t>ili naprosto u tražilicu Google upišite „Švedski okvir fiskalne politike”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80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2471738" y="1430338"/>
            <a:ext cx="3511550" cy="33480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AFC3E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endParaRPr lang="en-GB" altLang="sv-SE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4224338" y="1474788"/>
            <a:ext cx="0" cy="331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2484438" y="3141663"/>
            <a:ext cx="3475037" cy="17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3341688" y="1730375"/>
            <a:ext cx="1746250" cy="283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697163" y="2352675"/>
            <a:ext cx="3016250" cy="162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V="1">
            <a:off x="3470275" y="1712913"/>
            <a:ext cx="1617663" cy="2871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V="1">
            <a:off x="2752725" y="2297113"/>
            <a:ext cx="2997200" cy="1738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284663" y="170021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Siječ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5003800" y="198913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Velj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076825" y="2636838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Ožu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5148263" y="3284538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Trav</a:t>
            </a: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4932363" y="3860800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Svib</a:t>
            </a:r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4284663" y="4149725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Lip</a:t>
            </a:r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3635375" y="4221163"/>
            <a:ext cx="53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Srp</a:t>
            </a: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2987675" y="3933825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Kol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2627313" y="3319463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Ruj</a:t>
            </a: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555875" y="2636838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List</a:t>
            </a:r>
          </a:p>
        </p:txBody>
      </p:sp>
      <p:sp>
        <p:nvSpPr>
          <p:cNvPr id="5139" name="Text Box 21"/>
          <p:cNvSpPr txBox="1">
            <a:spLocks noChangeArrowheads="1"/>
          </p:cNvSpPr>
          <p:nvPr/>
        </p:nvSpPr>
        <p:spPr bwMode="auto">
          <a:xfrm>
            <a:off x="2987675" y="198913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Stud</a:t>
            </a:r>
          </a:p>
        </p:txBody>
      </p:sp>
      <p:sp>
        <p:nvSpPr>
          <p:cNvPr id="5140" name="Text Box 22"/>
          <p:cNvSpPr txBox="1">
            <a:spLocks noChangeArrowheads="1"/>
          </p:cNvSpPr>
          <p:nvPr/>
        </p:nvSpPr>
        <p:spPr bwMode="auto">
          <a:xfrm>
            <a:off x="3563938" y="1628775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>
                <a:solidFill>
                  <a:srgbClr val="000000"/>
                </a:solidFill>
              </a:rPr>
              <a:t>Pros</a:t>
            </a:r>
          </a:p>
        </p:txBody>
      </p:sp>
      <p:sp>
        <p:nvSpPr>
          <p:cNvPr id="5141" name="Text Box 24"/>
          <p:cNvSpPr txBox="1">
            <a:spLocks noChangeArrowheads="1"/>
          </p:cNvSpPr>
          <p:nvPr/>
        </p:nvSpPr>
        <p:spPr bwMode="auto">
          <a:xfrm>
            <a:off x="6989243" y="2083262"/>
            <a:ext cx="20875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Podnošenje Proljetnog prijedloga fiskalne politike Riksdagu (Parlamentu)</a:t>
            </a:r>
          </a:p>
        </p:txBody>
      </p:sp>
      <p:sp>
        <p:nvSpPr>
          <p:cNvPr id="5142" name="Text Box 25"/>
          <p:cNvSpPr txBox="1">
            <a:spLocks noChangeArrowheads="1"/>
          </p:cNvSpPr>
          <p:nvPr/>
        </p:nvSpPr>
        <p:spPr bwMode="auto">
          <a:xfrm>
            <a:off x="1548552" y="4919732"/>
            <a:ext cx="2292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Prijedlog proračuna</a:t>
            </a:r>
          </a:p>
        </p:txBody>
      </p:sp>
      <p:sp>
        <p:nvSpPr>
          <p:cNvPr id="5143" name="Text Box 26"/>
          <p:cNvSpPr txBox="1">
            <a:spLocks noChangeArrowheads="1"/>
          </p:cNvSpPr>
          <p:nvPr/>
        </p:nvSpPr>
        <p:spPr bwMode="auto">
          <a:xfrm>
            <a:off x="4687656" y="5228095"/>
            <a:ext cx="4424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Odluka Riksdaga (Parlamenta) o</a:t>
            </a:r>
          </a:p>
          <a:p>
            <a:pPr eaLnBrk="1" hangingPunct="1">
              <a:buSzPct val="100000"/>
            </a:pP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Proljetnom prijedlogu fiskalne politike</a:t>
            </a:r>
          </a:p>
        </p:txBody>
      </p:sp>
      <p:sp>
        <p:nvSpPr>
          <p:cNvPr id="5144" name="Text Box 27"/>
          <p:cNvSpPr txBox="1">
            <a:spLocks noChangeArrowheads="1"/>
          </p:cNvSpPr>
          <p:nvPr/>
        </p:nvSpPr>
        <p:spPr bwMode="auto">
          <a:xfrm>
            <a:off x="372886" y="1538846"/>
            <a:ext cx="1943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r>
              <a:rPr lang="sv-SE" altLang="sv-SE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Naputci za </a:t>
            </a:r>
            <a:r>
              <a:rPr lang="bs-Latn-BA" altLang="sv-SE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alokaciju </a:t>
            </a:r>
            <a:r>
              <a:rPr lang="sv-SE" altLang="sv-SE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endParaRPr lang="sv-SE" altLang="sv-SE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5" name="Line 28"/>
          <p:cNvSpPr>
            <a:spLocks noChangeShapeType="1"/>
          </p:cNvSpPr>
          <p:nvPr/>
        </p:nvSpPr>
        <p:spPr bwMode="auto">
          <a:xfrm>
            <a:off x="3132138" y="836613"/>
            <a:ext cx="6477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 flipH="1">
            <a:off x="6013450" y="3573463"/>
            <a:ext cx="646113" cy="36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Text Box 30"/>
          <p:cNvSpPr txBox="1">
            <a:spLocks noChangeArrowheads="1"/>
          </p:cNvSpPr>
          <p:nvPr/>
        </p:nvSpPr>
        <p:spPr bwMode="auto">
          <a:xfrm>
            <a:off x="372886" y="469545"/>
            <a:ext cx="37930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Odluka Riksdaga (parlamenta) o</a:t>
            </a:r>
          </a:p>
          <a:p>
            <a:pPr eaLnBrk="1" hangingPunct="1">
              <a:buSzPct val="100000"/>
            </a:pP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Prijedlogu </a:t>
            </a:r>
            <a:r>
              <a:rPr lang="bs-Latn-BA" altLang="sv-SE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proračuna</a:t>
            </a:r>
            <a:endParaRPr lang="sv-SE" altLang="sv-SE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8" name="Arc 31"/>
          <p:cNvSpPr>
            <a:spLocks/>
          </p:cNvSpPr>
          <p:nvPr/>
        </p:nvSpPr>
        <p:spPr bwMode="auto">
          <a:xfrm>
            <a:off x="4271963" y="1608138"/>
            <a:ext cx="1873250" cy="1884362"/>
          </a:xfrm>
          <a:custGeom>
            <a:avLst/>
            <a:gdLst>
              <a:gd name="T0" fmla="*/ 2147483647 w 21600"/>
              <a:gd name="T1" fmla="*/ 0 h 21732"/>
              <a:gd name="T2" fmla="*/ 2147483647 w 21600"/>
              <a:gd name="T3" fmla="*/ 2147483647 h 21732"/>
              <a:gd name="T4" fmla="*/ 0 w 21600"/>
              <a:gd name="T5" fmla="*/ 2147483647 h 217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732" fill="none" extrusionOk="0">
                <a:moveTo>
                  <a:pt x="12028" y="-1"/>
                </a:moveTo>
                <a:cubicBezTo>
                  <a:pt x="18010" y="4010"/>
                  <a:pt x="21600" y="10738"/>
                  <a:pt x="21600" y="17941"/>
                </a:cubicBezTo>
                <a:cubicBezTo>
                  <a:pt x="21600" y="19212"/>
                  <a:pt x="21487" y="20480"/>
                  <a:pt x="21264" y="21731"/>
                </a:cubicBezTo>
              </a:path>
              <a:path w="21600" h="21732" stroke="0" extrusionOk="0">
                <a:moveTo>
                  <a:pt x="12028" y="-1"/>
                </a:moveTo>
                <a:cubicBezTo>
                  <a:pt x="18010" y="4010"/>
                  <a:pt x="21600" y="10738"/>
                  <a:pt x="21600" y="17941"/>
                </a:cubicBezTo>
                <a:cubicBezTo>
                  <a:pt x="21600" y="19212"/>
                  <a:pt x="21487" y="20480"/>
                  <a:pt x="21264" y="21731"/>
                </a:cubicBezTo>
                <a:lnTo>
                  <a:pt x="0" y="17941"/>
                </a:lnTo>
                <a:lnTo>
                  <a:pt x="12028" y="-1"/>
                </a:lnTo>
                <a:close/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9" name="Arc 32"/>
          <p:cNvSpPr>
            <a:spLocks/>
          </p:cNvSpPr>
          <p:nvPr/>
        </p:nvSpPr>
        <p:spPr bwMode="auto">
          <a:xfrm rot="4282368">
            <a:off x="3898107" y="2844006"/>
            <a:ext cx="2038350" cy="1868487"/>
          </a:xfrm>
          <a:custGeom>
            <a:avLst/>
            <a:gdLst>
              <a:gd name="T0" fmla="*/ 2147483647 w 21600"/>
              <a:gd name="T1" fmla="*/ 0 h 21397"/>
              <a:gd name="T2" fmla="*/ 2147483647 w 21600"/>
              <a:gd name="T3" fmla="*/ 2147483647 h 21397"/>
              <a:gd name="T4" fmla="*/ 0 w 21600"/>
              <a:gd name="T5" fmla="*/ 2147483647 h 213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397" fill="none" extrusionOk="0">
                <a:moveTo>
                  <a:pt x="15847" y="0"/>
                </a:moveTo>
                <a:cubicBezTo>
                  <a:pt x="19545" y="3993"/>
                  <a:pt x="21600" y="9234"/>
                  <a:pt x="21600" y="14677"/>
                </a:cubicBezTo>
                <a:cubicBezTo>
                  <a:pt x="21600" y="16959"/>
                  <a:pt x="21238" y="19227"/>
                  <a:pt x="20528" y="21397"/>
                </a:cubicBezTo>
              </a:path>
              <a:path w="21600" h="21397" stroke="0" extrusionOk="0">
                <a:moveTo>
                  <a:pt x="15847" y="0"/>
                </a:moveTo>
                <a:cubicBezTo>
                  <a:pt x="19545" y="3993"/>
                  <a:pt x="21600" y="9234"/>
                  <a:pt x="21600" y="14677"/>
                </a:cubicBezTo>
                <a:cubicBezTo>
                  <a:pt x="21600" y="16959"/>
                  <a:pt x="21238" y="19227"/>
                  <a:pt x="20528" y="21397"/>
                </a:cubicBezTo>
                <a:lnTo>
                  <a:pt x="0" y="14677"/>
                </a:lnTo>
                <a:lnTo>
                  <a:pt x="15847" y="0"/>
                </a:lnTo>
                <a:close/>
              </a:path>
            </a:pathLst>
          </a:custGeom>
          <a:noFill/>
          <a:ln w="317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0" name="Arc 33"/>
          <p:cNvSpPr>
            <a:spLocks/>
          </p:cNvSpPr>
          <p:nvPr/>
        </p:nvSpPr>
        <p:spPr bwMode="auto">
          <a:xfrm rot="8576093">
            <a:off x="2555875" y="2997200"/>
            <a:ext cx="2030413" cy="1493838"/>
          </a:xfrm>
          <a:custGeom>
            <a:avLst/>
            <a:gdLst>
              <a:gd name="T0" fmla="*/ 2147483647 w 21600"/>
              <a:gd name="T1" fmla="*/ 0 h 16240"/>
              <a:gd name="T2" fmla="*/ 2147483647 w 21600"/>
              <a:gd name="T3" fmla="*/ 2147483647 h 16240"/>
              <a:gd name="T4" fmla="*/ 0 w 21600"/>
              <a:gd name="T5" fmla="*/ 2147483647 h 16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6240" fill="none" extrusionOk="0">
                <a:moveTo>
                  <a:pt x="19388" y="0"/>
                </a:moveTo>
                <a:cubicBezTo>
                  <a:pt x="20843" y="2962"/>
                  <a:pt x="21600" y="6219"/>
                  <a:pt x="21600" y="9520"/>
                </a:cubicBezTo>
                <a:cubicBezTo>
                  <a:pt x="21600" y="11802"/>
                  <a:pt x="21238" y="14070"/>
                  <a:pt x="20528" y="16240"/>
                </a:cubicBezTo>
              </a:path>
              <a:path w="21600" h="16240" stroke="0" extrusionOk="0">
                <a:moveTo>
                  <a:pt x="19388" y="0"/>
                </a:moveTo>
                <a:cubicBezTo>
                  <a:pt x="20843" y="2962"/>
                  <a:pt x="21600" y="6219"/>
                  <a:pt x="21600" y="9520"/>
                </a:cubicBezTo>
                <a:cubicBezTo>
                  <a:pt x="21600" y="11802"/>
                  <a:pt x="21238" y="14070"/>
                  <a:pt x="20528" y="16240"/>
                </a:cubicBezTo>
                <a:lnTo>
                  <a:pt x="0" y="9520"/>
                </a:lnTo>
                <a:lnTo>
                  <a:pt x="19388" y="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1" name="Arc 34"/>
          <p:cNvSpPr>
            <a:spLocks/>
          </p:cNvSpPr>
          <p:nvPr/>
        </p:nvSpPr>
        <p:spPr bwMode="auto">
          <a:xfrm rot="-6806810">
            <a:off x="2680494" y="1702594"/>
            <a:ext cx="2101850" cy="1512888"/>
          </a:xfrm>
          <a:custGeom>
            <a:avLst/>
            <a:gdLst>
              <a:gd name="T0" fmla="*/ 2147483647 w 21600"/>
              <a:gd name="T1" fmla="*/ 0 h 16240"/>
              <a:gd name="T2" fmla="*/ 2147483647 w 21600"/>
              <a:gd name="T3" fmla="*/ 2147483647 h 16240"/>
              <a:gd name="T4" fmla="*/ 0 w 21600"/>
              <a:gd name="T5" fmla="*/ 2147483647 h 16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6240" fill="none" extrusionOk="0">
                <a:moveTo>
                  <a:pt x="19388" y="0"/>
                </a:moveTo>
                <a:cubicBezTo>
                  <a:pt x="20843" y="2962"/>
                  <a:pt x="21600" y="6219"/>
                  <a:pt x="21600" y="9520"/>
                </a:cubicBezTo>
                <a:cubicBezTo>
                  <a:pt x="21600" y="11802"/>
                  <a:pt x="21238" y="14070"/>
                  <a:pt x="20528" y="16240"/>
                </a:cubicBezTo>
              </a:path>
              <a:path w="21600" h="16240" stroke="0" extrusionOk="0">
                <a:moveTo>
                  <a:pt x="19388" y="0"/>
                </a:moveTo>
                <a:cubicBezTo>
                  <a:pt x="20843" y="2962"/>
                  <a:pt x="21600" y="6219"/>
                  <a:pt x="21600" y="9520"/>
                </a:cubicBezTo>
                <a:cubicBezTo>
                  <a:pt x="21600" y="11802"/>
                  <a:pt x="21238" y="14070"/>
                  <a:pt x="20528" y="16240"/>
                </a:cubicBezTo>
                <a:lnTo>
                  <a:pt x="0" y="9520"/>
                </a:lnTo>
                <a:lnTo>
                  <a:pt x="19388" y="0"/>
                </a:lnTo>
                <a:close/>
              </a:path>
            </a:pathLst>
          </a:custGeom>
          <a:noFill/>
          <a:ln w="317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2" name="Text Box 35"/>
          <p:cNvSpPr txBox="1">
            <a:spLocks noChangeArrowheads="1"/>
          </p:cNvSpPr>
          <p:nvPr/>
        </p:nvSpPr>
        <p:spPr bwMode="auto">
          <a:xfrm>
            <a:off x="5651501" y="1207900"/>
            <a:ext cx="30781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Proljetni prijedlog fiskalne politike</a:t>
            </a:r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rot="1831040" flipV="1">
            <a:off x="2193925" y="3479800"/>
            <a:ext cx="23495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4" name="Text Box 37"/>
          <p:cNvSpPr txBox="1">
            <a:spLocks noChangeArrowheads="1"/>
          </p:cNvSpPr>
          <p:nvPr/>
        </p:nvSpPr>
        <p:spPr bwMode="auto">
          <a:xfrm>
            <a:off x="474663" y="3203575"/>
            <a:ext cx="23034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sv-SE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</a:t>
            </a:r>
            <a:r>
              <a:rPr lang="hr-HR" altLang="sv-SE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v-SE" altLang="sv-SE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endParaRPr lang="sv-SE" altLang="sv-SE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SzPct val="100000"/>
            </a:pPr>
            <a:r>
              <a:rPr lang="sv-SE" altLang="sv-SE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</a:t>
            </a: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v-SE" altLang="sv-SE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Riksdagu</a:t>
            </a: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v-SE" altLang="sv-SE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Parlamentu</a:t>
            </a:r>
            <a:r>
              <a:rPr lang="sv-SE" altLang="sv-S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155" name="Text Box 38"/>
          <p:cNvSpPr txBox="1">
            <a:spLocks noChangeArrowheads="1"/>
          </p:cNvSpPr>
          <p:nvPr/>
        </p:nvSpPr>
        <p:spPr bwMode="auto">
          <a:xfrm>
            <a:off x="5795963" y="4239197"/>
            <a:ext cx="3097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1pPr>
            <a:lvl2pPr marL="742950" indent="-28575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2pPr>
            <a:lvl3pPr marL="11430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3pPr>
            <a:lvl4pPr marL="16002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4pPr>
            <a:lvl5pPr marL="2057400" indent="-228600" defTabSz="584200"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adeGothic" pitchFamily="2" charset="0"/>
                <a:cs typeface="Arial" charset="0"/>
              </a:defRPr>
            </a:lvl9pPr>
          </a:lstStyle>
          <a:p>
            <a:pPr eaLnBrk="1" hangingPunct="1">
              <a:buSzPct val="100000"/>
            </a:pPr>
            <a:r>
              <a:rPr lang="sv-SE" altLang="sv-SE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Priprema okvira</a:t>
            </a:r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 rot="-1375858" flipH="1" flipV="1">
            <a:off x="4987925" y="4960938"/>
            <a:ext cx="93663" cy="473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7" name="Rectangle 43"/>
          <p:cNvSpPr>
            <a:spLocks noGrp="1" noChangeArrowheads="1"/>
          </p:cNvSpPr>
          <p:nvPr>
            <p:ph type="title"/>
          </p:nvPr>
        </p:nvSpPr>
        <p:spPr>
          <a:xfrm>
            <a:off x="4284890" y="50900"/>
            <a:ext cx="5641975" cy="1143000"/>
          </a:xfrm>
          <a:noFill/>
        </p:spPr>
        <p:txBody>
          <a:bodyPr/>
          <a:lstStyle/>
          <a:p>
            <a:pPr eaLnBrk="1" hangingPunct="1"/>
            <a:r>
              <a:rPr lang="sv-SE" altLang="sv-SE" sz="3200" dirty="0" smtClean="0">
                <a:solidFill>
                  <a:srgbClr val="003399"/>
                </a:solidFill>
              </a:rPr>
              <a:t>Proračunski </a:t>
            </a:r>
            <a:r>
              <a:rPr lang="sv-SE" altLang="sv-SE" sz="3200" dirty="0" smtClean="0">
                <a:solidFill>
                  <a:srgbClr val="003399"/>
                </a:solidFill>
              </a:rPr>
              <a:t>p</a:t>
            </a:r>
            <a:r>
              <a:rPr lang="bs-Latn-BA" altLang="sv-SE" sz="3200" dirty="0" smtClean="0">
                <a:solidFill>
                  <a:srgbClr val="003399"/>
                </a:solidFill>
              </a:rPr>
              <a:t>roces</a:t>
            </a:r>
            <a:r>
              <a:rPr lang="sv-SE" altLang="sv-SE" sz="3200" dirty="0" smtClean="0">
                <a:solidFill>
                  <a:srgbClr val="003399"/>
                </a:solidFill>
              </a:rPr>
              <a:t> </a:t>
            </a:r>
            <a:r>
              <a:rPr lang="sv-SE" altLang="sv-SE" sz="3200" dirty="0" smtClean="0">
                <a:solidFill>
                  <a:srgbClr val="003399"/>
                </a:solidFill>
              </a:rPr>
              <a:t>u Švedskoj</a:t>
            </a:r>
          </a:p>
        </p:txBody>
      </p:sp>
    </p:spTree>
    <p:extLst>
      <p:ext uri="{BB962C8B-B14F-4D97-AF65-F5344CB8AC3E}">
        <p14:creationId xmlns:p14="http://schemas.microsoft.com/office/powerpoint/2010/main" val="235451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dirty="0" err="1" smtClean="0"/>
              <a:t>Strog</a:t>
            </a:r>
            <a:r>
              <a:rPr lang="en-GB" altLang="sv-SE" dirty="0" smtClean="0"/>
              <a:t> </a:t>
            </a:r>
            <a:r>
              <a:rPr lang="en-GB" altLang="sv-SE" dirty="0" err="1" smtClean="0"/>
              <a:t>proračunski</a:t>
            </a:r>
            <a:r>
              <a:rPr lang="en-GB" altLang="sv-SE" dirty="0" smtClean="0"/>
              <a:t> </a:t>
            </a:r>
            <a:r>
              <a:rPr lang="bs-Latn-BA" altLang="sv-SE" dirty="0" smtClean="0"/>
              <a:t>proces</a:t>
            </a:r>
            <a:endParaRPr lang="en-GB" altLang="sv-SE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3887788"/>
          </a:xfrm>
        </p:spPr>
        <p:txBody>
          <a:bodyPr/>
          <a:lstStyle/>
          <a:p>
            <a:pPr marL="419100" indent="-419100">
              <a:defRPr/>
            </a:pPr>
            <a:r>
              <a:rPr lang="bs-Latn-BA" b="0" dirty="0">
                <a:latin typeface="Arial" panose="020B0604020202020204" pitchFamily="34" charset="0"/>
              </a:rPr>
              <a:t>k</a:t>
            </a:r>
            <a:r>
              <a:rPr lang="bs-Latn-BA" b="0" dirty="0" smtClean="0">
                <a:latin typeface="Arial" panose="020B0604020202020204" pitchFamily="34" charset="0"/>
              </a:rPr>
              <a:t>olektivam proces donošenja odluke od strane V</a:t>
            </a:r>
            <a:r>
              <a:rPr lang="en-US" b="0" dirty="0" smtClean="0">
                <a:latin typeface="Arial" panose="020B0604020202020204" pitchFamily="34" charset="0"/>
              </a:rPr>
              <a:t>lad</a:t>
            </a:r>
            <a:r>
              <a:rPr lang="bs-Latn-BA" b="0" dirty="0" smtClean="0">
                <a:latin typeface="Arial" panose="020B0604020202020204" pitchFamily="34" charset="0"/>
              </a:rPr>
              <a:t>e</a:t>
            </a:r>
            <a:r>
              <a:rPr lang="en-US" b="0" dirty="0" smtClean="0">
                <a:latin typeface="Arial" panose="020B0604020202020204" pitchFamily="34" charset="0"/>
              </a:rPr>
              <a:t> </a:t>
            </a:r>
            <a:r>
              <a:rPr lang="en-US" b="0" dirty="0" smtClean="0">
                <a:latin typeface="Arial" panose="020B0604020202020204" pitchFamily="34" charset="0"/>
              </a:rPr>
              <a:t>Švedske </a:t>
            </a:r>
          </a:p>
          <a:p>
            <a:pPr marL="419100" indent="-419100">
              <a:defRPr/>
            </a:pPr>
            <a:r>
              <a:rPr lang="en-US" b="0" dirty="0" smtClean="0">
                <a:latin typeface="Arial" panose="020B0604020202020204" pitchFamily="34" charset="0"/>
              </a:rPr>
              <a:t>Ministarstvo financija ima glavnu ulogu</a:t>
            </a:r>
          </a:p>
          <a:p>
            <a:pPr marL="419100" indent="-419100">
              <a:defRPr/>
            </a:pPr>
            <a:r>
              <a:rPr lang="en-US" b="0" dirty="0" smtClean="0">
                <a:latin typeface="Arial" panose="020B0604020202020204" pitchFamily="34" charset="0"/>
              </a:rPr>
              <a:t>ministar </a:t>
            </a:r>
            <a:r>
              <a:rPr lang="en-US" b="0" dirty="0" err="1" smtClean="0">
                <a:latin typeface="Arial" panose="020B0604020202020204" pitchFamily="34" charset="0"/>
              </a:rPr>
              <a:t>financija</a:t>
            </a:r>
            <a:r>
              <a:rPr lang="en-US" b="0" dirty="0" smtClean="0">
                <a:latin typeface="Arial" panose="020B0604020202020204" pitchFamily="34" charset="0"/>
              </a:rPr>
              <a:t> </a:t>
            </a:r>
            <a:r>
              <a:rPr lang="en-US" b="0" dirty="0" err="1" smtClean="0">
                <a:latin typeface="Arial" panose="020B0604020202020204" pitchFamily="34" charset="0"/>
              </a:rPr>
              <a:t>odlučuje</a:t>
            </a:r>
            <a:r>
              <a:rPr lang="bs-Latn-BA" b="0" dirty="0" smtClean="0">
                <a:latin typeface="Arial" panose="020B0604020202020204" pitchFamily="34" charset="0"/>
              </a:rPr>
              <a:t>  o prostoru za</a:t>
            </a:r>
            <a:r>
              <a:rPr lang="en-US" b="0" dirty="0" smtClean="0">
                <a:latin typeface="Arial" panose="020B0604020202020204" pitchFamily="34" charset="0"/>
              </a:rPr>
              <a:t> </a:t>
            </a:r>
            <a:r>
              <a:rPr lang="en-US" b="0" dirty="0" smtClean="0">
                <a:latin typeface="Arial" panose="020B0604020202020204" pitchFamily="34" charset="0"/>
              </a:rPr>
              <a:t>reforme </a:t>
            </a:r>
          </a:p>
          <a:p>
            <a:pPr marL="419100" indent="-419100">
              <a:defRPr/>
            </a:pPr>
            <a:r>
              <a:rPr lang="en-US" b="0" dirty="0" smtClean="0">
                <a:latin typeface="Arial" panose="020B0604020202020204" pitchFamily="34" charset="0"/>
              </a:rPr>
              <a:t>jasna, dobro poznata načela proračuna</a:t>
            </a:r>
          </a:p>
          <a:p>
            <a:pPr marL="419100" indent="-419100">
              <a:defRPr/>
            </a:pPr>
            <a:r>
              <a:rPr lang="en-GB" b="0" dirty="0">
                <a:latin typeface="Arial" panose="020B0604020202020204" pitchFamily="34" charset="0"/>
              </a:rPr>
              <a:t>utvrđen, transparentan vremenski okvir aktivnosti</a:t>
            </a:r>
          </a:p>
          <a:p>
            <a:pPr marL="419100" indent="-419100">
              <a:defRPr/>
            </a:pPr>
            <a:r>
              <a:rPr lang="en-US" b="0" dirty="0" smtClean="0">
                <a:latin typeface="Arial" panose="020B0604020202020204" pitchFamily="34" charset="0"/>
              </a:rPr>
              <a:t>postupak </a:t>
            </a:r>
            <a:r>
              <a:rPr lang="en-US" b="0" i="1" dirty="0" smtClean="0">
                <a:latin typeface="Arial" panose="020B0604020202020204" pitchFamily="34" charset="0"/>
              </a:rPr>
              <a:t>odozgo prema dolje</a:t>
            </a:r>
            <a:r>
              <a:rPr lang="en-US" b="0" dirty="0" smtClean="0">
                <a:latin typeface="Arial" panose="020B0604020202020204" pitchFamily="34" charset="0"/>
              </a:rPr>
              <a:t> (engl. </a:t>
            </a:r>
            <a:r>
              <a:rPr lang="en-US" b="0" i="1" dirty="0" smtClean="0">
                <a:latin typeface="Arial" panose="020B0604020202020204" pitchFamily="34" charset="0"/>
              </a:rPr>
              <a:t>top down</a:t>
            </a:r>
            <a:r>
              <a:rPr lang="en-US" b="0" i="0" dirty="0" smtClean="0">
                <a:latin typeface="Arial" panose="020B0604020202020204" pitchFamily="34" charset="0"/>
              </a:rPr>
              <a:t>)</a:t>
            </a:r>
            <a:r>
              <a:rPr lang="bs-Latn-BA" b="0" i="0" dirty="0" smtClean="0">
                <a:latin typeface="Arial" panose="020B0604020202020204" pitchFamily="34" charset="0"/>
              </a:rPr>
              <a:t> – u  svi fazama proces</a:t>
            </a:r>
            <a:r>
              <a:rPr lang="en-US" b="0" dirty="0" smtClean="0">
                <a:latin typeface="Arial" panose="020B0604020202020204" pitchFamily="34" charset="0"/>
              </a:rPr>
              <a:t> </a:t>
            </a:r>
            <a:endParaRPr lang="en-US" b="0" dirty="0" smtClean="0">
              <a:latin typeface="Arial" panose="020B0604020202020204" pitchFamily="34" charset="0"/>
            </a:endParaRPr>
          </a:p>
          <a:p>
            <a:pPr marL="419100" indent="-419100">
              <a:defRPr/>
            </a:pPr>
            <a:endParaRPr lang="hr-HR" dirty="0" smtClean="0"/>
          </a:p>
          <a:p>
            <a:pPr marL="0" indent="0">
              <a:buFontTx/>
              <a:buNone/>
              <a:defRPr/>
            </a:pPr>
            <a:endParaRPr lang="hr-HR" dirty="0" smtClean="0"/>
          </a:p>
          <a:p>
            <a:pPr marL="419100" indent="-419100">
              <a:buFontTx/>
              <a:buNone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556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386637" cy="1143000"/>
          </a:xfrm>
        </p:spPr>
        <p:txBody>
          <a:bodyPr/>
          <a:lstStyle/>
          <a:p>
            <a:r>
              <a:rPr lang="en-GB" altLang="sv-SE" sz="3200" dirty="0" smtClean="0"/>
              <a:t>Ministarstvo </a:t>
            </a:r>
            <a:r>
              <a:rPr lang="en-GB" altLang="sv-SE" sz="3200" dirty="0" err="1" smtClean="0"/>
              <a:t>financija</a:t>
            </a:r>
            <a:r>
              <a:rPr lang="en-GB" altLang="sv-SE" sz="3200" dirty="0" smtClean="0"/>
              <a:t> </a:t>
            </a:r>
            <a:r>
              <a:rPr lang="en-GB" altLang="sv-SE" sz="3200" dirty="0" smtClean="0"/>
              <a:t>je</a:t>
            </a:r>
            <a:r>
              <a:rPr lang="bs-Latn-BA" altLang="sv-SE" sz="3200" dirty="0" smtClean="0"/>
              <a:t> krajnji</a:t>
            </a:r>
            <a:r>
              <a:rPr lang="en-GB" altLang="sv-SE" sz="3200" dirty="0" smtClean="0"/>
              <a:t> </a:t>
            </a:r>
            <a:r>
              <a:rPr lang="en-GB" altLang="sv-SE" sz="3200" dirty="0" smtClean="0"/>
              <a:t>zaštitnik fiskalne politike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515225" cy="3860800"/>
          </a:xfrm>
        </p:spPr>
        <p:txBody>
          <a:bodyPr/>
          <a:lstStyle/>
          <a:p>
            <a:pPr marL="0" indent="0">
              <a:buNone/>
            </a:pPr>
            <a:r>
              <a:rPr lang="en-GB" altLang="sv-SE" sz="2400" dirty="0" smtClean="0"/>
              <a:t>Ministarstvo financija </a:t>
            </a:r>
            <a:r>
              <a:rPr lang="en-GB" altLang="sv-SE" sz="2400" dirty="0" err="1" smtClean="0"/>
              <a:t>ima</a:t>
            </a:r>
            <a:r>
              <a:rPr lang="en-GB" altLang="sv-SE" sz="2400" dirty="0" smtClean="0"/>
              <a:t> </a:t>
            </a:r>
            <a:r>
              <a:rPr lang="bs-Latn-BA" altLang="sv-SE" sz="2400" dirty="0" smtClean="0"/>
              <a:t>centralnu</a:t>
            </a:r>
            <a:r>
              <a:rPr lang="en-GB" altLang="sv-SE" sz="2400" dirty="0" smtClean="0"/>
              <a:t> </a:t>
            </a:r>
            <a:r>
              <a:rPr lang="en-GB" altLang="sv-SE" sz="2400" dirty="0" smtClean="0"/>
              <a:t>ulogu:</a:t>
            </a:r>
            <a:endParaRPr lang="hr-HR" altLang="sv-SE" sz="2400" dirty="0" smtClean="0"/>
          </a:p>
          <a:p>
            <a:pPr marL="781050" lvl="1" indent="-323850"/>
            <a:r>
              <a:rPr lang="en-GB" altLang="sv-SE" sz="2400" dirty="0" smtClean="0"/>
              <a:t>koordinira </a:t>
            </a:r>
            <a:r>
              <a:rPr lang="en-GB" altLang="sv-SE" sz="2400" dirty="0" err="1" smtClean="0"/>
              <a:t>proračunskim</a:t>
            </a:r>
            <a:r>
              <a:rPr lang="en-GB" altLang="sv-SE" sz="2400" dirty="0" smtClean="0"/>
              <a:t> </a:t>
            </a:r>
            <a:r>
              <a:rPr lang="en-GB" altLang="sv-SE" sz="2400" dirty="0" smtClean="0"/>
              <a:t>p</a:t>
            </a:r>
            <a:r>
              <a:rPr lang="bs-Latn-BA" altLang="sv-SE" sz="2400" dirty="0" smtClean="0"/>
              <a:t>rocesom</a:t>
            </a:r>
            <a:r>
              <a:rPr lang="en-GB" altLang="sv-SE" sz="2400" dirty="0" smtClean="0"/>
              <a:t> </a:t>
            </a:r>
            <a:r>
              <a:rPr lang="en-GB" altLang="sv-SE" sz="2400" dirty="0" err="1" smtClean="0"/>
              <a:t>i</a:t>
            </a:r>
            <a:r>
              <a:rPr lang="en-GB" altLang="sv-SE" sz="2400" dirty="0" smtClean="0"/>
              <a:t> </a:t>
            </a:r>
            <a:r>
              <a:rPr lang="bs-Latn-BA" altLang="sv-SE" sz="2400" dirty="0" smtClean="0"/>
              <a:t>osigurava njegovu provedbu</a:t>
            </a:r>
            <a:endParaRPr lang="en-GB" altLang="sv-SE" sz="2400" dirty="0" smtClean="0"/>
          </a:p>
          <a:p>
            <a:pPr marL="781050" lvl="1" indent="-323850"/>
            <a:r>
              <a:rPr lang="en-GB" altLang="sv-SE" sz="2400" dirty="0" smtClean="0"/>
              <a:t>odgovorno je za ostvarivanje proračunskih ciljeva</a:t>
            </a:r>
          </a:p>
          <a:p>
            <a:pPr marL="781050" lvl="1" indent="-323850"/>
            <a:r>
              <a:rPr lang="en-GB" altLang="sv-SE" sz="2400" dirty="0" smtClean="0"/>
              <a:t>s njime se uvijek savjetuje u pogledu svih pitanja s ekonomskim posljedicama</a:t>
            </a:r>
          </a:p>
          <a:p>
            <a:pPr marL="781050" lvl="1" indent="-323850"/>
            <a:r>
              <a:rPr lang="bs-Latn-BA" altLang="sv-SE" sz="2400" dirty="0"/>
              <a:t>v</a:t>
            </a:r>
            <a:r>
              <a:rPr lang="bs-Latn-BA" altLang="sv-SE" sz="2400" dirty="0" smtClean="0"/>
              <a:t>rši monitoring i kontrolu </a:t>
            </a:r>
            <a:r>
              <a:rPr lang="en-GB" altLang="sv-SE" sz="2400" dirty="0" err="1" smtClean="0"/>
              <a:t>prati</a:t>
            </a:r>
            <a:r>
              <a:rPr lang="en-GB" altLang="sv-SE" sz="2400" dirty="0" smtClean="0"/>
              <a:t> </a:t>
            </a:r>
            <a:r>
              <a:rPr lang="bs-Latn-BA" altLang="sv-SE" sz="2400" dirty="0" smtClean="0"/>
              <a:t>tokova trošenja</a:t>
            </a:r>
            <a:r>
              <a:rPr lang="en-GB" altLang="sv-SE" sz="2400" dirty="0" smtClean="0"/>
              <a:t> </a:t>
            </a:r>
            <a:r>
              <a:rPr lang="en-GB" altLang="sv-SE" sz="2400" dirty="0" smtClean="0"/>
              <a:t>tijekom fiskalne godine</a:t>
            </a:r>
          </a:p>
          <a:p>
            <a:pPr marL="457200" lvl="1" indent="0">
              <a:buNone/>
            </a:pPr>
            <a:endParaRPr lang="hr-HR" altLang="sv-SE" sz="2400" dirty="0"/>
          </a:p>
        </p:txBody>
      </p:sp>
    </p:spTree>
    <p:extLst>
      <p:ext uri="{BB962C8B-B14F-4D97-AF65-F5344CB8AC3E}">
        <p14:creationId xmlns:p14="http://schemas.microsoft.com/office/powerpoint/2010/main" val="495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96752"/>
            <a:ext cx="8208912" cy="649288"/>
          </a:xfrm>
        </p:spPr>
        <p:txBody>
          <a:bodyPr/>
          <a:lstStyle/>
          <a:p>
            <a:r>
              <a:rPr lang="en-US" altLang="sv-S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s-Latn-BA" altLang="sv-S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Nemojte protraćiti </a:t>
            </a:r>
            <a:r>
              <a:rPr lang="en-US" altLang="sv-SE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dobru</a:t>
            </a:r>
            <a:r>
              <a:rPr lang="en-US" altLang="sv-S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v-S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krizu”</a:t>
            </a:r>
            <a:endParaRPr lang="hr-HR" altLang="sv-SE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064128" cy="53291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altLang="sv-SE" sz="2400" b="0" dirty="0" smtClean="0">
                <a:latin typeface="Arial" panose="020B0604020202020204" pitchFamily="34" charset="0"/>
              </a:rPr>
              <a:t>duboka ekonomska kriza u razdoblju 1993. – 1995.</a:t>
            </a:r>
            <a:endParaRPr lang="hr-HR" altLang="sv-S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altLang="sv-SE" sz="2400" b="0" dirty="0" smtClean="0">
                <a:latin typeface="Arial" panose="020B0604020202020204" pitchFamily="34" charset="0"/>
              </a:rPr>
              <a:t>razdoblje radikalnih reformi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altLang="sv-SE" sz="2400" b="0" dirty="0" smtClean="0">
                <a:latin typeface="Arial" panose="020B0604020202020204" pitchFamily="34" charset="0"/>
              </a:rPr>
              <a:t>predanost donositelja odluka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altLang="sv-SE" sz="2400" b="0" dirty="0" smtClean="0">
                <a:latin typeface="Arial" panose="020B0604020202020204" pitchFamily="34" charset="0"/>
              </a:rPr>
              <a:t>fiskalni okvir: </a:t>
            </a:r>
            <a:r>
              <a:rPr lang="en-US" altLang="sv-SE" sz="2400" b="0" dirty="0" err="1" smtClean="0">
                <a:latin typeface="Arial" panose="020B0604020202020204" pitchFamily="34" charset="0"/>
              </a:rPr>
              <a:t>postepen</a:t>
            </a:r>
            <a:r>
              <a:rPr lang="bs-Latn-BA" altLang="sv-SE" sz="2400" b="0" dirty="0" smtClean="0">
                <a:latin typeface="Arial" panose="020B0604020202020204" pitchFamily="34" charset="0"/>
              </a:rPr>
              <a:t>o povećanje razina složenosti i čvrstine</a:t>
            </a:r>
            <a:endParaRPr lang="en-US" altLang="sv-SE" sz="2400" b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	</a:t>
            </a:r>
            <a:r>
              <a:rPr dirty="0" smtClean="0"/>
              <a:t> </a:t>
            </a:r>
            <a:r>
              <a:rPr lang="en-US" dirty="0" smtClean="0"/>
              <a:t>	</a:t>
            </a:r>
            <a:endParaRPr lang="hr-HR" altLang="sv-SE" sz="1800" dirty="0" smtClean="0"/>
          </a:p>
        </p:txBody>
      </p:sp>
    </p:spTree>
    <p:extLst>
      <p:ext uri="{BB962C8B-B14F-4D97-AF65-F5344CB8AC3E}">
        <p14:creationId xmlns:p14="http://schemas.microsoft.com/office/powerpoint/2010/main" val="25649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7386637" cy="1143000"/>
          </a:xfrm>
        </p:spPr>
        <p:txBody>
          <a:bodyPr/>
          <a:lstStyle/>
          <a:p>
            <a:r>
              <a:rPr lang="en-GB" alt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Numerička fiskalna pravila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5288" y="1556792"/>
            <a:ext cx="36004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</a:t>
            </a: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opće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vlade</a:t>
            </a:r>
            <a:endParaRPr lang="hr-HR" altLang="sv-SE" sz="2000" b="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16238" y="2493417"/>
            <a:ext cx="14397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Mirovinski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sustav</a:t>
            </a:r>
            <a:endParaRPr lang="en-GB" altLang="sv-SE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2493417"/>
            <a:ext cx="1584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Središnja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vlada</a:t>
            </a:r>
            <a:endParaRPr lang="en-GB" altLang="sv-SE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19250" y="3717379"/>
            <a:ext cx="1584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Lokalna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vlada</a:t>
            </a:r>
            <a:endParaRPr lang="en-GB" altLang="sv-SE" sz="20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1835150" y="1988592"/>
            <a:ext cx="576263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2411413" y="1988592"/>
            <a:ext cx="0" cy="1728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411413" y="1988592"/>
            <a:ext cx="504825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076825" y="1556792"/>
            <a:ext cx="3598863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Suficit </a:t>
            </a:r>
            <a:r>
              <a:rPr lang="en-GB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1 % BDP-a </a:t>
            </a: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en-GB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sv-SE" sz="20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bs-Latn-BA" altLang="sv-SE" sz="20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r-HR" altLang="sv-SE" sz="2000" b="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076825" y="2636292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Gornja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rashoda</a:t>
            </a:r>
            <a:endParaRPr lang="hr-HR" altLang="sv-SE" sz="2000" b="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076825" y="3933279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Uravnoteženi</a:t>
            </a:r>
            <a:r>
              <a:rPr lang="en-GB" altLang="sv-SE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sv-SE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altLang="sv-SE" sz="2000" b="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4211638" y="1628229"/>
            <a:ext cx="647700" cy="288925"/>
          </a:xfrm>
          <a:prstGeom prst="leftRightArrow">
            <a:avLst>
              <a:gd name="adj1" fmla="val 50000"/>
              <a:gd name="adj2" fmla="val 44835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v-SE" altLang="sv-SE" sz="20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211638" y="2709317"/>
            <a:ext cx="647700" cy="288925"/>
          </a:xfrm>
          <a:prstGeom prst="leftRightArrow">
            <a:avLst>
              <a:gd name="adj1" fmla="val 50000"/>
              <a:gd name="adj2" fmla="val 44835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v-SE" altLang="sv-SE" sz="20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211638" y="4004717"/>
            <a:ext cx="647700" cy="288925"/>
          </a:xfrm>
          <a:prstGeom prst="leftRightArrow">
            <a:avLst>
              <a:gd name="adj1" fmla="val 50000"/>
              <a:gd name="adj2" fmla="val 44835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 b="1">
                <a:solidFill>
                  <a:schemeClr val="tx1"/>
                </a:solidFill>
                <a:latin typeface="TradeGothic" pitchFamily="2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TradeGothic Light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adeGothic Light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adeGothic Light" pitchFamily="2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adeGothic Light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v-SE" altLang="sv-SE" sz="20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914038" y="4725144"/>
            <a:ext cx="39244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Pravila Pakta o stabilnosti i rastu: </a:t>
            </a:r>
          </a:p>
          <a:p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srednjoročni proračunski cilj (strukturni saldo od -1 %)</a:t>
            </a:r>
          </a:p>
          <a:p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referentno mjerilo za rashode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Ciljni</a:t>
            </a:r>
            <a:r>
              <a:rPr lang="bs-Latn-BA" dirty="0" smtClean="0"/>
              <a:t> suficit</a:t>
            </a:r>
            <a:endParaRPr lang="hr-HR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err="1" smtClean="0"/>
              <a:t>neto</a:t>
            </a:r>
            <a:r>
              <a:rPr lang="en-GB" b="0" dirty="0" smtClean="0"/>
              <a:t> </a:t>
            </a:r>
            <a:r>
              <a:rPr lang="bs-Latn-BA" b="0" dirty="0" smtClean="0"/>
              <a:t>pozajmljivanje</a:t>
            </a:r>
            <a:r>
              <a:rPr lang="bs-Latn-BA" b="0" dirty="0" smtClean="0"/>
              <a:t> (neto suficit)</a:t>
            </a:r>
            <a:r>
              <a:rPr lang="en-GB" b="0" dirty="0" smtClean="0"/>
              <a:t> </a:t>
            </a:r>
            <a:r>
              <a:rPr lang="en-GB" b="0" dirty="0" smtClean="0"/>
              <a:t>od 1 % BDP-a </a:t>
            </a:r>
            <a:r>
              <a:rPr lang="bs-Latn-BA" b="0" dirty="0" smtClean="0"/>
              <a:t>preko </a:t>
            </a:r>
            <a:r>
              <a:rPr lang="en-GB" b="0" dirty="0" err="1" smtClean="0"/>
              <a:t>ciklus</a:t>
            </a:r>
            <a:r>
              <a:rPr lang="bs-Latn-BA" b="0" dirty="0" smtClean="0"/>
              <a:t>a</a:t>
            </a:r>
            <a:endParaRPr lang="en-GB" b="0" dirty="0" smtClean="0"/>
          </a:p>
          <a:p>
            <a:r>
              <a:rPr lang="bs-Latn-BA" b="0" dirty="0" smtClean="0"/>
              <a:t>Uporište</a:t>
            </a:r>
            <a:r>
              <a:rPr lang="en-GB" b="0" dirty="0" smtClean="0"/>
              <a:t> </a:t>
            </a:r>
            <a:r>
              <a:rPr lang="en-GB" b="0" dirty="0" smtClean="0"/>
              <a:t>za fiskalnu politiku usmjeren na budućnost</a:t>
            </a:r>
          </a:p>
          <a:p>
            <a:pPr marL="0" indent="0">
              <a:buNone/>
            </a:pPr>
            <a:r>
              <a:rPr lang="en-GB" sz="2000" b="0" dirty="0" smtClean="0"/>
              <a:t>     (strukturni saldo, sedmogodišnji prosjek </a:t>
            </a:r>
            <a:r>
              <a:rPr lang="en-GB" sz="2000" b="0" dirty="0" err="1" smtClean="0"/>
              <a:t>neto</a:t>
            </a:r>
            <a:r>
              <a:rPr lang="en-GB" sz="2000" b="0" dirty="0" smtClean="0"/>
              <a:t> </a:t>
            </a:r>
            <a:r>
              <a:rPr lang="bs-Latn-BA" sz="2000" b="0" dirty="0" smtClean="0"/>
              <a:t>pozajmljivanja</a:t>
            </a:r>
            <a:r>
              <a:rPr lang="en-GB" sz="2000" b="0" dirty="0" smtClean="0"/>
              <a:t>)</a:t>
            </a:r>
            <a:endParaRPr lang="en-GB" sz="2000" b="0" dirty="0" smtClean="0"/>
          </a:p>
          <a:p>
            <a:r>
              <a:rPr lang="bs-Latn-BA" b="0" dirty="0" smtClean="0"/>
              <a:t>također i ocjena na temelju prethodnih godina</a:t>
            </a:r>
            <a:endParaRPr lang="en-GB" b="0" dirty="0" smtClean="0"/>
          </a:p>
          <a:p>
            <a:pPr marL="0" indent="0">
              <a:buNone/>
            </a:pPr>
            <a:r>
              <a:rPr dirty="0" smtClean="0"/>
              <a:t>     </a:t>
            </a:r>
            <a:r>
              <a:rPr lang="en-GB" sz="2000" b="0" dirty="0"/>
              <a:t>(desetogodišnji prosjek </a:t>
            </a:r>
            <a:r>
              <a:rPr lang="en-GB" sz="2000" b="0" dirty="0" err="1"/>
              <a:t>neto</a:t>
            </a:r>
            <a:r>
              <a:rPr lang="en-GB" sz="2000" b="0" dirty="0"/>
              <a:t> </a:t>
            </a:r>
            <a:r>
              <a:rPr lang="bs-Latn-BA" sz="2000" b="0" dirty="0"/>
              <a:t>pozajmljivanja</a:t>
            </a:r>
            <a:r>
              <a:rPr lang="en-GB" sz="2000" b="0" dirty="0" smtClean="0"/>
              <a:t>)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1516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0588" y="44624"/>
            <a:ext cx="7386637" cy="1019175"/>
          </a:xfrm>
        </p:spPr>
        <p:txBody>
          <a:bodyPr/>
          <a:lstStyle/>
          <a:p>
            <a:r>
              <a:rPr lang="en-GB" altLang="sv-SE" dirty="0" smtClean="0"/>
              <a:t>Gornja granica rashoda</a:t>
            </a:r>
            <a:endParaRPr lang="hr-HR" altLang="sv-SE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196752"/>
            <a:ext cx="8208912" cy="489654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krovno ograničenje ukupnih rashoda u </a:t>
            </a:r>
            <a:r>
              <a:rPr lang="en-GB" altLang="sv-SE" sz="2100" b="0" dirty="0" err="1" smtClean="0">
                <a:latin typeface="Arial" panose="020B0604020202020204" pitchFamily="34" charset="0"/>
              </a:rPr>
              <a:t>proračunskom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en-GB" altLang="sv-SE" sz="2100" b="0" dirty="0" smtClean="0">
                <a:latin typeface="Arial" panose="020B0604020202020204" pitchFamily="34" charset="0"/>
              </a:rPr>
              <a:t>p</a:t>
            </a:r>
            <a:r>
              <a:rPr lang="bs-Latn-BA" altLang="sv-SE" sz="2100" b="0" dirty="0" smtClean="0">
                <a:latin typeface="Arial" panose="020B0604020202020204" pitchFamily="34" charset="0"/>
              </a:rPr>
              <a:t>rocesu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endParaRPr lang="en-GB" altLang="sv-SE" sz="2100" b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gornja se granica rashoda prema zakonu mora predložiti Parlamentu za najmanje tri godine. Vlada mora osigurati da se gornja granica rashoda ne prijeđe.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obuhvaća </a:t>
            </a:r>
            <a:r>
              <a:rPr lang="en-GB" altLang="sv-SE" sz="2100" b="0" dirty="0" err="1" smtClean="0">
                <a:latin typeface="Arial" panose="020B0604020202020204" pitchFamily="34" charset="0"/>
              </a:rPr>
              <a:t>sve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bs-Latn-BA" altLang="sv-SE" sz="2100" b="0" dirty="0" smtClean="0">
                <a:latin typeface="Arial" panose="020B0604020202020204" pitchFamily="34" charset="0"/>
              </a:rPr>
              <a:t>rashode </a:t>
            </a:r>
            <a:r>
              <a:rPr lang="en-GB" altLang="sv-SE" sz="2100" b="0" dirty="0" err="1" smtClean="0">
                <a:latin typeface="Arial" panose="020B0604020202020204" pitchFamily="34" charset="0"/>
              </a:rPr>
              <a:t>središnje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bs-Latn-BA" altLang="sv-SE" sz="2100" b="0" dirty="0" smtClean="0">
                <a:latin typeface="Arial" panose="020B0604020202020204" pitchFamily="34" charset="0"/>
              </a:rPr>
              <a:t>vlade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en-GB" altLang="sv-SE" sz="2100" b="0" dirty="0" smtClean="0">
                <a:latin typeface="Arial" panose="020B0604020202020204" pitchFamily="34" charset="0"/>
              </a:rPr>
              <a:t>i mirovinski sustav, isključujući kamate na državni dug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ograničenje stvarnih nominalnih rashoda (u SEK)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određuje se </a:t>
            </a:r>
            <a:r>
              <a:rPr lang="en-GB" altLang="sv-SE" sz="2100" b="0" dirty="0" err="1" smtClean="0">
                <a:latin typeface="Arial" panose="020B0604020202020204" pitchFamily="34" charset="0"/>
              </a:rPr>
              <a:t>svake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en-GB" altLang="sv-SE" sz="2100" b="0" dirty="0" err="1" smtClean="0">
                <a:latin typeface="Arial" panose="020B0604020202020204" pitchFamily="34" charset="0"/>
              </a:rPr>
              <a:t>godine</a:t>
            </a:r>
            <a:r>
              <a:rPr lang="bs-Latn-BA" altLang="sv-SE" sz="2100" b="0" dirty="0" smtClean="0">
                <a:latin typeface="Arial" panose="020B0604020202020204" pitchFamily="34" charset="0"/>
              </a:rPr>
              <a:t> na prijenosnoj osnovi </a:t>
            </a:r>
            <a:r>
              <a:rPr lang="en-GB" altLang="sv-SE" sz="2100" b="0" dirty="0" smtClean="0">
                <a:latin typeface="Arial" panose="020B0604020202020204" pitchFamily="34" charset="0"/>
                <a:sym typeface="Wingdings" pitchFamily="2" charset="2"/>
              </a:rPr>
              <a:t></a:t>
            </a:r>
            <a:r>
              <a:rPr dirty="0" smtClean="0"/>
              <a:t> </a:t>
            </a:r>
            <a:r>
              <a:rPr lang="en-GB" altLang="sv-SE" sz="2100" b="0" dirty="0" smtClean="0">
                <a:latin typeface="Arial" panose="020B0604020202020204" pitchFamily="34" charset="0"/>
              </a:rPr>
              <a:t>gornja granica rashoda za 2018. već je </a:t>
            </a:r>
            <a:r>
              <a:rPr lang="bs-Latn-BA" altLang="sv-SE" sz="2100" b="0" dirty="0" smtClean="0">
                <a:latin typeface="Arial" panose="020B0604020202020204" pitchFamily="34" charset="0"/>
              </a:rPr>
              <a:t>fiksna</a:t>
            </a:r>
            <a:r>
              <a:rPr lang="en-GB" altLang="sv-SE" sz="2100" b="0" dirty="0" smtClean="0">
                <a:latin typeface="Arial" panose="020B0604020202020204" pitchFamily="34" charset="0"/>
              </a:rPr>
              <a:t> </a:t>
            </a:r>
            <a:r>
              <a:rPr lang="en-GB" altLang="sv-SE" sz="2100" b="0" dirty="0" smtClean="0">
                <a:latin typeface="Arial" panose="020B0604020202020204" pitchFamily="34" charset="0"/>
              </a:rPr>
              <a:t>(predložena Parlamentu). 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altLang="sv-SE" sz="2100" b="0" dirty="0" smtClean="0">
                <a:latin typeface="Arial" panose="020B0604020202020204" pitchFamily="34" charset="0"/>
              </a:rPr>
              <a:t>jednom kad se gornja granica odredi više se ne mijenja. Međutim, formalno je to moguće učiniti (npr. kad se promijeni Vlada).</a:t>
            </a:r>
          </a:p>
        </p:txBody>
      </p:sp>
    </p:spTree>
    <p:extLst>
      <p:ext uri="{BB962C8B-B14F-4D97-AF65-F5344CB8AC3E}">
        <p14:creationId xmlns:p14="http://schemas.microsoft.com/office/powerpoint/2010/main" val="35810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ubrik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848351" cy="1143000"/>
          </a:xfrm>
        </p:spPr>
        <p:txBody>
          <a:bodyPr/>
          <a:lstStyle/>
          <a:p>
            <a:r>
              <a:rPr lang="en-GB" altLang="sv-SE" dirty="0" err="1" smtClean="0">
                <a:latin typeface="Helvetica" pitchFamily="34" charset="0"/>
                <a:sym typeface="Helvetica" pitchFamily="34" charset="0"/>
              </a:rPr>
              <a:t>Proračun</a:t>
            </a:r>
            <a:r>
              <a:rPr lang="en-GB" altLang="sv-SE" dirty="0" smtClean="0">
                <a:latin typeface="Helvetica" pitchFamily="34" charset="0"/>
                <a:sym typeface="Helvetica" pitchFamily="34" charset="0"/>
              </a:rPr>
              <a:t> </a:t>
            </a:r>
            <a:r>
              <a:rPr lang="en-GB" altLang="sv-SE" dirty="0" err="1" smtClean="0">
                <a:latin typeface="Helvetica" pitchFamily="34" charset="0"/>
                <a:sym typeface="Helvetica" pitchFamily="34" charset="0"/>
              </a:rPr>
              <a:t>koji</a:t>
            </a:r>
            <a:r>
              <a:rPr lang="en-GB" altLang="sv-SE" dirty="0" smtClean="0">
                <a:latin typeface="Helvetica" pitchFamily="34" charset="0"/>
                <a:sym typeface="Helvetica" pitchFamily="34" charset="0"/>
              </a:rPr>
              <a:t> </a:t>
            </a:r>
            <a:r>
              <a:rPr lang="bs-Latn-BA" altLang="sv-SE" dirty="0" smtClean="0">
                <a:latin typeface="Helvetica" pitchFamily="34" charset="0"/>
                <a:sym typeface="Helvetica" pitchFamily="34" charset="0"/>
              </a:rPr>
              <a:t>je pristrasan suficitu</a:t>
            </a:r>
            <a:endParaRPr lang="hr-HR" altLang="sv-SE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650264"/>
            <a:ext cx="8892479" cy="3997325"/>
          </a:xfrm>
        </p:spPr>
        <p:txBody>
          <a:bodyPr/>
          <a:lstStyle/>
          <a:p>
            <a:pPr marL="487363" indent="-487363" defTabSz="1082675">
              <a:spcBef>
                <a:spcPts val="600"/>
              </a:spcBef>
              <a:buClr>
                <a:srgbClr val="000000"/>
              </a:buClr>
              <a:buFont typeface="TradeGothic" pitchFamily="2" charset="0"/>
              <a:buChar char="•"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većina je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poreza</a:t>
            </a:r>
            <a:r>
              <a:rPr lang="bs-Latn-BA" sz="2000" b="0" dirty="0" smtClean="0">
                <a:latin typeface="Arial" panose="020B0604020202020204" pitchFamily="34" charset="0"/>
                <a:sym typeface="Helvetica" charset="0"/>
              </a:rPr>
              <a:t> proporcionalna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i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dugoročno raste s BDP-om </a:t>
            </a:r>
          </a:p>
          <a:p>
            <a:pPr marL="487363" indent="-487363" defTabSz="1082675">
              <a:spcBef>
                <a:spcPts val="600"/>
              </a:spcBef>
              <a:buClr>
                <a:srgbClr val="000000"/>
              </a:buClr>
              <a:buFont typeface="TradeGothic" pitchFamily="2" charset="0"/>
              <a:buChar char="•"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stupanj indeksacije rashoda razlikuje se, no gotovo ni jedna stavka ne raste s BDP-om </a:t>
            </a:r>
          </a:p>
          <a:p>
            <a:pPr marL="0" indent="0" defTabSz="1082675">
              <a:spcBef>
                <a:spcPts val="600"/>
              </a:spcBef>
              <a:buClr>
                <a:srgbClr val="000000"/>
              </a:buClr>
              <a:buFontTx/>
              <a:buNone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=&gt;   automatsko povećanje prihoda  brže od rashoda </a:t>
            </a:r>
          </a:p>
          <a:p>
            <a:pPr defTabSz="1082675">
              <a:spcBef>
                <a:spcPts val="600"/>
              </a:spcBef>
              <a:buClr>
                <a:srgbClr val="000000"/>
              </a:buClr>
              <a:buFont typeface="Symbol"/>
              <a:buChar char="Þ"/>
              <a:defRPr/>
            </a:pPr>
            <a:endParaRPr lang="hr-HR" sz="2000" b="0" dirty="0" smtClean="0">
              <a:latin typeface="Arial" panose="020B0604020202020204" pitchFamily="34" charset="0"/>
              <a:ea typeface="Helvetica" charset="0"/>
              <a:cs typeface="Arial" panose="020B0604020202020204" pitchFamily="34" charset="0"/>
              <a:sym typeface="Helvetica" charset="0"/>
            </a:endParaRPr>
          </a:p>
          <a:p>
            <a:pPr marL="487363" indent="-487363" defTabSz="1082675">
              <a:spcBef>
                <a:spcPts val="600"/>
              </a:spcBef>
              <a:buClr>
                <a:srgbClr val="000000"/>
              </a:buClr>
              <a:buFont typeface="TradeGothic" pitchFamily="2" charset="0"/>
              <a:buChar char="•"/>
              <a:defRPr/>
            </a:pPr>
            <a:r>
              <a:rPr lang="en-GB" sz="2000" b="0" dirty="0">
                <a:latin typeface="Arial" panose="020B0604020202020204" pitchFamily="34" charset="0"/>
                <a:sym typeface="Helvetica" charset="0"/>
              </a:rPr>
              <a:t> Politički izbor među:</a:t>
            </a:r>
          </a:p>
          <a:p>
            <a:pPr marL="0" indent="0" defTabSz="1082675">
              <a:spcBef>
                <a:spcPts val="600"/>
              </a:spcBef>
              <a:buClr>
                <a:srgbClr val="000000"/>
              </a:buClr>
              <a:buFontTx/>
              <a:buNone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-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naknad</a:t>
            </a:r>
            <a:r>
              <a:rPr lang="bs-Latn-BA" sz="2000" b="0" dirty="0" smtClean="0">
                <a:latin typeface="Arial" panose="020B0604020202020204" pitchFamily="34" charset="0"/>
                <a:sym typeface="Helvetica" charset="0"/>
              </a:rPr>
              <a:t>e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en-GB" sz="2000" b="0" dirty="0">
                <a:latin typeface="Arial" panose="020B0604020202020204" pitchFamily="34" charset="0"/>
                <a:sym typeface="Helvetica" charset="0"/>
              </a:rPr>
              <a:t>automatskog smanjenja </a:t>
            </a:r>
            <a:r>
              <a:rPr lang="en-GB" sz="2000" b="0" dirty="0" err="1">
                <a:latin typeface="Arial" panose="020B0604020202020204" pitchFamily="34" charset="0"/>
                <a:sym typeface="Helvetica" charset="0"/>
              </a:rPr>
              <a:t>sredstava</a:t>
            </a:r>
            <a:r>
              <a:rPr lang="en-GB" sz="2000" b="0" dirty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bs-Latn-BA" sz="2000" b="0" dirty="0" smtClean="0">
                <a:latin typeface="Arial" panose="020B0604020202020204" pitchFamily="34" charset="0"/>
                <a:sym typeface="Helvetica" charset="0"/>
              </a:rPr>
              <a:t>iz postojećih rashoda</a:t>
            </a:r>
            <a:endParaRPr lang="en-GB" sz="2000" b="0" dirty="0">
              <a:latin typeface="Arial" panose="020B0604020202020204" pitchFamily="34" charset="0"/>
              <a:sym typeface="Helvetica" charset="0"/>
            </a:endParaRPr>
          </a:p>
          <a:p>
            <a:pPr marL="0" indent="0" defTabSz="1082675">
              <a:spcBef>
                <a:spcPts val="600"/>
              </a:spcBef>
              <a:buClr>
                <a:srgbClr val="000000"/>
              </a:buClr>
              <a:buFontTx/>
              <a:buNone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-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troše</a:t>
            </a:r>
            <a:r>
              <a:rPr lang="bs-Latn-BA" sz="2000" b="0" dirty="0" smtClean="0">
                <a:latin typeface="Arial" panose="020B0604020202020204" pitchFamily="34" charset="0"/>
                <a:sym typeface="Helvetica" charset="0"/>
              </a:rPr>
              <a:t>nja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sredstava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na novu politiku</a:t>
            </a:r>
          </a:p>
          <a:p>
            <a:pPr marL="0" indent="0" defTabSz="1082675">
              <a:spcBef>
                <a:spcPts val="600"/>
              </a:spcBef>
              <a:buClr>
                <a:srgbClr val="000000"/>
              </a:buClr>
              <a:buFontTx/>
              <a:buNone/>
              <a:defRPr/>
            </a:pP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- </a:t>
            </a:r>
            <a:r>
              <a:rPr lang="en-GB" sz="2000" b="0" dirty="0" err="1" smtClean="0">
                <a:latin typeface="Arial" panose="020B0604020202020204" pitchFamily="34" charset="0"/>
                <a:sym typeface="Helvetica" charset="0"/>
              </a:rPr>
              <a:t>čekanj</a:t>
            </a:r>
            <a:r>
              <a:rPr lang="bs-Latn-BA" sz="2000" b="0" dirty="0" smtClean="0">
                <a:latin typeface="Arial" panose="020B0604020202020204" pitchFamily="34" charset="0"/>
                <a:sym typeface="Helvetica" charset="0"/>
              </a:rPr>
              <a:t>a</a:t>
            </a:r>
            <a:r>
              <a:rPr lang="en-GB" sz="2000" b="0" dirty="0" smtClean="0">
                <a:latin typeface="Arial" panose="020B0604020202020204" pitchFamily="34" charset="0"/>
                <a:sym typeface="Helvetica" charset="0"/>
              </a:rPr>
              <a:t> </a:t>
            </a:r>
            <a:r>
              <a:rPr lang="en-GB" sz="2000" b="0" dirty="0">
                <a:latin typeface="Arial" panose="020B0604020202020204" pitchFamily="34" charset="0"/>
                <a:sym typeface="Helvetica" charset="0"/>
              </a:rPr>
              <a:t>da se proračunski saldo poboljša bez rezova i povećanja poreza</a:t>
            </a:r>
            <a:endParaRPr lang="hr-HR" sz="2000" b="0" dirty="0">
              <a:latin typeface="Arial" panose="020B0604020202020204" pitchFamily="34" charset="0"/>
              <a:ea typeface="Helvetica" charset="0"/>
              <a:cs typeface="Arial" panose="020B0604020202020204" pitchFamily="34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RK 1">
  <a:themeElements>
    <a:clrScheme name="RK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28B"/>
      </a:accent1>
      <a:accent2>
        <a:srgbClr val="007CC3"/>
      </a:accent2>
      <a:accent3>
        <a:srgbClr val="14467F"/>
      </a:accent3>
      <a:accent4>
        <a:srgbClr val="333333"/>
      </a:accent4>
      <a:accent5>
        <a:srgbClr val="958E8A"/>
      </a:accent5>
      <a:accent6>
        <a:srgbClr val="4D605E"/>
      </a:accent6>
      <a:hlink>
        <a:srgbClr val="0000FF"/>
      </a:hlink>
      <a:folHlink>
        <a:srgbClr val="800080"/>
      </a:folHlink>
    </a:clrScheme>
    <a:fontScheme name="RK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Kcolor">
  <a:themeElements>
    <a:clrScheme name="RKcolo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B900"/>
      </a:accent6>
      <a:hlink>
        <a:srgbClr val="CC0000"/>
      </a:hlink>
      <a:folHlink>
        <a:srgbClr val="009966"/>
      </a:folHlink>
    </a:clrScheme>
    <a:fontScheme name="RKcolor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lnDef>
  </a:objectDefaults>
  <a:extraClrSchemeLst>
    <a:extraClrScheme>
      <a:clrScheme name="RKcolo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B900"/>
        </a:accent6>
        <a:hlink>
          <a:srgbClr val="CC0000"/>
        </a:hlink>
        <a:folHlink>
          <a:srgbClr val="00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Kcolor">
  <a:themeElements>
    <a:clrScheme name="RKcolo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B900"/>
      </a:accent6>
      <a:hlink>
        <a:srgbClr val="CC0000"/>
      </a:hlink>
      <a:folHlink>
        <a:srgbClr val="009966"/>
      </a:folHlink>
    </a:clrScheme>
    <a:fontScheme name="RKcolor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lnDef>
  </a:objectDefaults>
  <a:extraClrSchemeLst>
    <a:extraClrScheme>
      <a:clrScheme name="RKcolo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B900"/>
        </a:accent6>
        <a:hlink>
          <a:srgbClr val="CC0000"/>
        </a:hlink>
        <a:folHlink>
          <a:srgbClr val="00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RKdepUtredning</Template>
  <TotalTime>35</TotalTime>
  <Words>1456</Words>
  <Application>Microsoft Office PowerPoint</Application>
  <PresentationFormat>On-screen Show (4:3)</PresentationFormat>
  <Paragraphs>195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Helvetica</vt:lpstr>
      <vt:lpstr>Symbol</vt:lpstr>
      <vt:lpstr>Times New Roman</vt:lpstr>
      <vt:lpstr>TradeGothic</vt:lpstr>
      <vt:lpstr>TradeGothic Light</vt:lpstr>
      <vt:lpstr>Wingdings</vt:lpstr>
      <vt:lpstr>Test RK 1</vt:lpstr>
      <vt:lpstr>1_RKcolor</vt:lpstr>
      <vt:lpstr>RKcolor</vt:lpstr>
      <vt:lpstr>Fiskalna pravila i izrada srednjoročnog proračuna u Švedskoj</vt:lpstr>
      <vt:lpstr>Proračunski proces u Švedskoj</vt:lpstr>
      <vt:lpstr>Strog proračunski proces</vt:lpstr>
      <vt:lpstr>Ministarstvo financija je krajnji zaštitnik fiskalne politike</vt:lpstr>
      <vt:lpstr>„Nemojte protraćiti dobru krizu”</vt:lpstr>
      <vt:lpstr>Numerička fiskalna pravila</vt:lpstr>
      <vt:lpstr>Ciljni suficit</vt:lpstr>
      <vt:lpstr>Gornja granica rashoda</vt:lpstr>
      <vt:lpstr>Proračun koji je pristrasan suficitu</vt:lpstr>
      <vt:lpstr>Neke napomene</vt:lpstr>
      <vt:lpstr>Švedsko vijeće za fiskalnu politiku</vt:lpstr>
      <vt:lpstr>Hvala!</vt:lpstr>
    </vt:vector>
  </TitlesOfParts>
  <Company>Regeringskansliet RK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rules and medium term budgeting in Sweden</dc:title>
  <dc:creator>Thomas Wilhelmsson</dc:creator>
  <cp:lastModifiedBy>Naida Carsimamovic</cp:lastModifiedBy>
  <cp:revision>34</cp:revision>
  <cp:lastPrinted>2016-02-04T09:40:30Z</cp:lastPrinted>
  <dcterms:created xsi:type="dcterms:W3CDTF">2015-12-29T08:05:29Z</dcterms:created>
  <dcterms:modified xsi:type="dcterms:W3CDTF">2016-02-13T19:55:27Z</dcterms:modified>
  <cp:category>Engelska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6;0;0;256</vt:lpwstr>
  </property>
  <property fmtid="{D5CDD505-2E9C-101B-9397-08002B2CF9AE}" pid="3" name="SprakID">
    <vt:i4>1</vt:i4>
  </property>
  <property fmtid="{D5CDD505-2E9C-101B-9397-08002B2CF9AE}" pid="4" name="DokID">
    <vt:i4>121</vt:i4>
  </property>
</Properties>
</file>