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0"/>
  </p:notesMasterIdLst>
  <p:handoutMasterIdLst>
    <p:handoutMasterId r:id="rId31"/>
  </p:handoutMasterIdLst>
  <p:sldIdLst>
    <p:sldId id="541" r:id="rId2"/>
    <p:sldId id="542" r:id="rId3"/>
    <p:sldId id="543" r:id="rId4"/>
    <p:sldId id="544" r:id="rId5"/>
    <p:sldId id="545" r:id="rId6"/>
    <p:sldId id="546" r:id="rId7"/>
    <p:sldId id="547" r:id="rId8"/>
    <p:sldId id="564" r:id="rId9"/>
    <p:sldId id="565" r:id="rId10"/>
    <p:sldId id="566" r:id="rId11"/>
    <p:sldId id="569" r:id="rId12"/>
    <p:sldId id="570" r:id="rId13"/>
    <p:sldId id="567" r:id="rId14"/>
    <p:sldId id="568" r:id="rId15"/>
    <p:sldId id="571" r:id="rId16"/>
    <p:sldId id="576" r:id="rId17"/>
    <p:sldId id="573" r:id="rId18"/>
    <p:sldId id="575" r:id="rId19"/>
    <p:sldId id="549" r:id="rId20"/>
    <p:sldId id="578" r:id="rId21"/>
    <p:sldId id="580" r:id="rId22"/>
    <p:sldId id="579" r:id="rId23"/>
    <p:sldId id="581" r:id="rId24"/>
    <p:sldId id="577" r:id="rId25"/>
    <p:sldId id="561" r:id="rId26"/>
    <p:sldId id="574" r:id="rId27"/>
    <p:sldId id="582" r:id="rId28"/>
    <p:sldId id="563" r:id="rId2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7" autoAdjust="0"/>
    <p:restoredTop sz="83163" autoAdjust="0"/>
  </p:normalViewPr>
  <p:slideViewPr>
    <p:cSldViewPr>
      <p:cViewPr varScale="1">
        <p:scale>
          <a:sx n="74" d="100"/>
          <a:sy n="74" d="100"/>
        </p:scale>
        <p:origin x="1843" y="67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0" d="100"/>
        <a:sy n="14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CH-1.main.oecd.org\Users1\Choi_ja\Desktop\CJH_OECD\Belraus%20Minsk\Asia%20PEMNA_Fiscal%20Rules_(F)_PEMPAL%20BCOPver3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CH-1.main.oecd.org\Users1\Choi_ja\Desktop\CJH_OECD\Belraus%20Minsk\Asia%20PEMNA_Fiscal%20Rules_(F)_PEMPAL%20BCOPver3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iscal%20Rules_Minsk\PEMPAL%20BCOP\Asia%20PEMNA_Fiscal%20Rules_(F)_PEMPAL%20BCOP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800" dirty="0" smtClean="0"/>
              <a:t>Процент стран, применяющих бюджетные </a:t>
            </a:r>
            <a:r>
              <a:rPr lang="ru-RU" sz="1800" baseline="0" dirty="0" smtClean="0"/>
              <a:t>правила </a:t>
            </a:r>
            <a:endParaRPr lang="en-US" sz="1800" dirty="0"/>
          </a:p>
        </c:rich>
      </c:tx>
      <c:layout>
        <c:manualLayout>
          <c:xMode val="edge"/>
          <c:yMode val="edge"/>
          <c:x val="0.27736230365938175"/>
          <c:y val="5.790978144220837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407767656493919"/>
          <c:y val="0.3015738051754937"/>
          <c:w val="0.80799204021065996"/>
          <c:h val="0.64213965649731042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'Q18 Fiscal rules BCOP'!$N$3</c:f>
              <c:strCache>
                <c:ptCount val="1"/>
                <c:pt idx="0">
                  <c:v>OECD 2007</c:v>
                </c:pt>
              </c:strCache>
            </c:strRef>
          </c:tx>
          <c:invertIfNegative val="0"/>
          <c:val>
            <c:numRef>
              <c:f>'Q18 Fiscal rules BCOP'!$P$3</c:f>
              <c:numCache>
                <c:formatCode>0.00</c:formatCode>
                <c:ptCount val="1"/>
                <c:pt idx="0">
                  <c:v>0.81818181818181823</c:v>
                </c:pt>
              </c:numCache>
            </c:numRef>
          </c:val>
        </c:ser>
        <c:ser>
          <c:idx val="1"/>
          <c:order val="1"/>
          <c:tx>
            <c:strRef>
              <c:f>'Q18 Fiscal rules BCOP'!$N$4</c:f>
              <c:strCache>
                <c:ptCount val="1"/>
                <c:pt idx="0">
                  <c:v>OECD 2012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'Q18 Fiscal rules BCOP'!$P$2</c:f>
              <c:strCache>
                <c:ptCount val="1"/>
                <c:pt idx="0">
                  <c:v>Countries with fiscal rules</c:v>
                </c:pt>
              </c:strCache>
            </c:strRef>
          </c:cat>
          <c:val>
            <c:numRef>
              <c:f>'Q18 Fiscal rules BCOP'!$P$4</c:f>
              <c:numCache>
                <c:formatCode>0.00</c:formatCode>
                <c:ptCount val="1"/>
                <c:pt idx="0">
                  <c:v>0.93939393939393945</c:v>
                </c:pt>
              </c:numCache>
            </c:numRef>
          </c:val>
        </c:ser>
        <c:ser>
          <c:idx val="0"/>
          <c:order val="2"/>
          <c:tx>
            <c:strRef>
              <c:f>'Q18 Fiscal rules BCOP'!$N$5</c:f>
              <c:strCache>
                <c:ptCount val="1"/>
                <c:pt idx="0">
                  <c:v>ASIA</c:v>
                </c:pt>
              </c:strCache>
            </c:strRef>
          </c:tx>
          <c:invertIfNegative val="0"/>
          <c:cat>
            <c:strRef>
              <c:f>'Q18 Fiscal rules BCOP'!$P$2</c:f>
              <c:strCache>
                <c:ptCount val="1"/>
                <c:pt idx="0">
                  <c:v>Countries with fiscal rules</c:v>
                </c:pt>
              </c:strCache>
            </c:strRef>
          </c:cat>
          <c:val>
            <c:numRef>
              <c:f>'Q18 Fiscal rules BCOP'!$P$5</c:f>
              <c:numCache>
                <c:formatCode>0.00</c:formatCode>
                <c:ptCount val="1"/>
                <c:pt idx="0">
                  <c:v>0.8666666666666667</c:v>
                </c:pt>
              </c:numCache>
            </c:numRef>
          </c:val>
        </c:ser>
        <c:ser>
          <c:idx val="2"/>
          <c:order val="3"/>
          <c:tx>
            <c:strRef>
              <c:f>'Q18 Fiscal rules BCOP'!$N$6</c:f>
              <c:strCache>
                <c:ptCount val="1"/>
                <c:pt idx="0">
                  <c:v>PEMPAL</c:v>
                </c:pt>
              </c:strCache>
            </c:strRef>
          </c:tx>
          <c:invertIfNegative val="0"/>
          <c:cat>
            <c:strRef>
              <c:f>'Q18 Fiscal rules BCOP'!$P$2</c:f>
              <c:strCache>
                <c:ptCount val="1"/>
                <c:pt idx="0">
                  <c:v>Countries with fiscal rules</c:v>
                </c:pt>
              </c:strCache>
            </c:strRef>
          </c:cat>
          <c:val>
            <c:numRef>
              <c:f>'Q18 Fiscal rules BCOP'!$P$6</c:f>
              <c:numCache>
                <c:formatCode>0.00</c:formatCode>
                <c:ptCount val="1"/>
                <c:pt idx="0">
                  <c:v>0.53846153846153844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468157184"/>
        <c:axId val="468157576"/>
      </c:barChart>
      <c:catAx>
        <c:axId val="46815718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468157576"/>
        <c:crosses val="autoZero"/>
        <c:auto val="1"/>
        <c:lblAlgn val="ctr"/>
        <c:lblOffset val="100"/>
        <c:noMultiLvlLbl val="0"/>
      </c:catAx>
      <c:valAx>
        <c:axId val="46815757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46815718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8518365684236143"/>
          <c:y val="0.20916616083898637"/>
          <c:w val="0.70994453989277262"/>
          <c:h val="9.841045515472929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ru-RU" sz="1000" dirty="0" smtClean="0"/>
              <a:t>Вид применимых правил в отношении доходов</a:t>
            </a:r>
            <a:r>
              <a:rPr lang="en-US" sz="1000" baseline="0" dirty="0" smtClean="0"/>
              <a:t>: </a:t>
            </a:r>
            <a:r>
              <a:rPr lang="ru-RU" sz="1000" baseline="0" dirty="0" smtClean="0"/>
              <a:t>ОЭСР </a:t>
            </a:r>
            <a:endParaRPr lang="en-US" sz="1000" dirty="0"/>
          </a:p>
        </c:rich>
      </c:tx>
      <c:layout>
        <c:manualLayout>
          <c:xMode val="edge"/>
          <c:yMode val="edge"/>
          <c:x val="0.15255165393549697"/>
          <c:y val="9.87668036884790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871995311342601E-2"/>
          <c:y val="0.20011869135437044"/>
          <c:w val="0.58206069990390918"/>
          <c:h val="0.7090122800748726"/>
        </c:manualLayout>
      </c:layout>
      <c:pieChart>
        <c:varyColors val="1"/>
        <c:ser>
          <c:idx val="0"/>
          <c:order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'[2]Q20 Revenue rules'!$K$307:$N$307</c:f>
              <c:strCache>
                <c:ptCount val="4"/>
                <c:pt idx="0">
                  <c:v>The rule imposes constraints on the allocation of higher-than-expected revenues in good time</c:v>
                </c:pt>
                <c:pt idx="1">
                  <c:v>The rule imposes constraints on the increase or decrease in the tax-to-GDP ratio</c:v>
                </c:pt>
                <c:pt idx="2">
                  <c:v>The rule imposes an upper limit on the tax-to-GDP ratio</c:v>
                </c:pt>
                <c:pt idx="3">
                  <c:v>Other revenue rule </c:v>
                </c:pt>
              </c:strCache>
            </c:strRef>
          </c:cat>
          <c:val>
            <c:numRef>
              <c:f>'[2]Q20 Revenue rules'!$K$309:$N$309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1075415573053371"/>
          <c:y val="0.12269857964505362"/>
          <c:w val="0.36875001089341708"/>
          <c:h val="0.86072638032159365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ru-RU" sz="1000" b="1" i="0" u="none" strike="noStrike" baseline="0" dirty="0" smtClean="0">
                <a:effectLst/>
              </a:rPr>
              <a:t>Вид применимых правил в отношении доходов</a:t>
            </a:r>
            <a:r>
              <a:rPr lang="en-US" sz="1000" baseline="0" dirty="0" smtClean="0"/>
              <a:t>: </a:t>
            </a:r>
            <a:r>
              <a:rPr lang="en-US" sz="1000" baseline="0" dirty="0"/>
              <a:t>PEMPAL</a:t>
            </a:r>
            <a:endParaRPr lang="en-US" sz="1000" dirty="0"/>
          </a:p>
        </c:rich>
      </c:tx>
      <c:layout>
        <c:manualLayout>
          <c:xMode val="edge"/>
          <c:yMode val="edge"/>
          <c:x val="0.18235943053379797"/>
          <c:y val="6.11893463084600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871995311342601E-2"/>
          <c:y val="0.20011869135437044"/>
          <c:w val="0.58206069990390918"/>
          <c:h val="0.7090122800748726"/>
        </c:manualLayout>
      </c:layout>
      <c:pieChart>
        <c:varyColors val="1"/>
        <c:ser>
          <c:idx val="0"/>
          <c:order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'Q20 Revenue rules PEMPAL'!$K$275:$N$275</c:f>
              <c:strCache>
                <c:ptCount val="4"/>
                <c:pt idx="0">
                  <c:v>The rule imposes constraints on the allocation of higher-than-expected revenues in good time</c:v>
                </c:pt>
                <c:pt idx="1">
                  <c:v>The rule imposes constraints on the increase or decrease in the tax-to-GDP ratio</c:v>
                </c:pt>
                <c:pt idx="2">
                  <c:v>The rule imposes an upper limit on the tax-to-GDP ratio</c:v>
                </c:pt>
                <c:pt idx="3">
                  <c:v>Other revenue rule </c:v>
                </c:pt>
              </c:strCache>
            </c:strRef>
          </c:cat>
          <c:val>
            <c:numRef>
              <c:f>'Q20 Revenue rules PEMPAL'!$K$277:$N$277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1075415573053371"/>
          <c:y val="0.12269857964505362"/>
          <c:w val="0.36875001089341708"/>
          <c:h val="0.86072638032159365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ru-RU" sz="1100" dirty="0" smtClean="0"/>
              <a:t>Правовая основа для бюджетных правил </a:t>
            </a:r>
            <a:endParaRPr lang="en-US" sz="11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043693067778186E-2"/>
          <c:y val="0.29546375933777885"/>
          <c:w val="0.89199552261850912"/>
          <c:h val="0.475801332525741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'presentations PEMPAL'!$B$4</c:f>
              <c:strCache>
                <c:ptCount val="1"/>
                <c:pt idx="0">
                  <c:v>Expenditure rules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elete val="1"/>
          </c:dLbls>
          <c:cat>
            <c:multiLvlStrRef>
              <c:f>'presentations PEMPAL'!$C$2:$J$3</c:f>
              <c:multiLvlStrCache>
                <c:ptCount val="8"/>
                <c:lvl>
                  <c:pt idx="0">
                    <c:v>PEMPAL</c:v>
                  </c:pt>
                  <c:pt idx="1">
                    <c:v>OECD</c:v>
                  </c:pt>
                  <c:pt idx="2">
                    <c:v>PEMPAL</c:v>
                  </c:pt>
                  <c:pt idx="3">
                    <c:v>OECD</c:v>
                  </c:pt>
                  <c:pt idx="4">
                    <c:v>PEMPAL</c:v>
                  </c:pt>
                  <c:pt idx="5">
                    <c:v>OECD</c:v>
                  </c:pt>
                  <c:pt idx="6">
                    <c:v>PEMPAL</c:v>
                  </c:pt>
                  <c:pt idx="7">
                    <c:v>OECD</c:v>
                  </c:pt>
                </c:lvl>
                <c:lvl>
                  <c:pt idx="0">
                    <c:v>Legislation</c:v>
                  </c:pt>
                  <c:pt idx="2">
                    <c:v>International treaty</c:v>
                  </c:pt>
                  <c:pt idx="4">
                    <c:v>Internal rules/ policies</c:v>
                  </c:pt>
                  <c:pt idx="6">
                    <c:v>Other</c:v>
                  </c:pt>
                </c:lvl>
              </c:multiLvlStrCache>
            </c:multiLvlStrRef>
          </c:cat>
          <c:val>
            <c:numRef>
              <c:f>'presentations PEMPAL'!$C$4:$J$4</c:f>
              <c:numCache>
                <c:formatCode>0.00</c:formatCode>
                <c:ptCount val="8"/>
                <c:pt idx="0">
                  <c:v>0.21052631578947367</c:v>
                </c:pt>
                <c:pt idx="1">
                  <c:v>0.10743801652892562</c:v>
                </c:pt>
                <c:pt idx="2">
                  <c:v>0</c:v>
                </c:pt>
                <c:pt idx="3">
                  <c:v>8.2644628099173556E-3</c:v>
                </c:pt>
                <c:pt idx="4">
                  <c:v>0</c:v>
                </c:pt>
                <c:pt idx="5">
                  <c:v>6.6115702479338845E-2</c:v>
                </c:pt>
                <c:pt idx="6">
                  <c:v>0</c:v>
                </c:pt>
                <c:pt idx="7">
                  <c:v>1.6528925619834711E-2</c:v>
                </c:pt>
              </c:numCache>
            </c:numRef>
          </c:val>
        </c:ser>
        <c:ser>
          <c:idx val="1"/>
          <c:order val="1"/>
          <c:tx>
            <c:strRef>
              <c:f>'presentations PEMPAL'!$B$5</c:f>
              <c:strCache>
                <c:ptCount val="1"/>
                <c:pt idx="0">
                  <c:v>Revenue rules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elete val="1"/>
          </c:dLbls>
          <c:cat>
            <c:multiLvlStrRef>
              <c:f>'presentations PEMPAL'!$C$2:$J$3</c:f>
              <c:multiLvlStrCache>
                <c:ptCount val="8"/>
                <c:lvl>
                  <c:pt idx="0">
                    <c:v>PEMPAL</c:v>
                  </c:pt>
                  <c:pt idx="1">
                    <c:v>OECD</c:v>
                  </c:pt>
                  <c:pt idx="2">
                    <c:v>PEMPAL</c:v>
                  </c:pt>
                  <c:pt idx="3">
                    <c:v>OECD</c:v>
                  </c:pt>
                  <c:pt idx="4">
                    <c:v>PEMPAL</c:v>
                  </c:pt>
                  <c:pt idx="5">
                    <c:v>OECD</c:v>
                  </c:pt>
                  <c:pt idx="6">
                    <c:v>PEMPAL</c:v>
                  </c:pt>
                  <c:pt idx="7">
                    <c:v>OECD</c:v>
                  </c:pt>
                </c:lvl>
                <c:lvl>
                  <c:pt idx="0">
                    <c:v>Legislation</c:v>
                  </c:pt>
                  <c:pt idx="2">
                    <c:v>International treaty</c:v>
                  </c:pt>
                  <c:pt idx="4">
                    <c:v>Internal rules/ policies</c:v>
                  </c:pt>
                  <c:pt idx="6">
                    <c:v>Other</c:v>
                  </c:pt>
                </c:lvl>
              </c:multiLvlStrCache>
            </c:multiLvlStrRef>
          </c:cat>
          <c:val>
            <c:numRef>
              <c:f>'presentations PEMPAL'!$C$5:$J$5</c:f>
              <c:numCache>
                <c:formatCode>0.00</c:formatCode>
                <c:ptCount val="8"/>
                <c:pt idx="0">
                  <c:v>0.15789473684210525</c:v>
                </c:pt>
                <c:pt idx="1">
                  <c:v>1.6528925619834711E-2</c:v>
                </c:pt>
                <c:pt idx="2">
                  <c:v>0</c:v>
                </c:pt>
                <c:pt idx="3">
                  <c:v>8.2644628099173556E-3</c:v>
                </c:pt>
                <c:pt idx="4">
                  <c:v>0</c:v>
                </c:pt>
                <c:pt idx="5">
                  <c:v>8.2644628099173556E-3</c:v>
                </c:pt>
                <c:pt idx="6">
                  <c:v>0</c:v>
                </c:pt>
                <c:pt idx="7">
                  <c:v>8.2644628099173556E-3</c:v>
                </c:pt>
              </c:numCache>
            </c:numRef>
          </c:val>
        </c:ser>
        <c:ser>
          <c:idx val="2"/>
          <c:order val="2"/>
          <c:tx>
            <c:strRef>
              <c:f>'presentations PEMPAL'!$B$6</c:f>
              <c:strCache>
                <c:ptCount val="1"/>
                <c:pt idx="0">
                  <c:v>Budget balance rules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elete val="1"/>
          </c:dLbls>
          <c:cat>
            <c:multiLvlStrRef>
              <c:f>'presentations PEMPAL'!$C$2:$J$3</c:f>
              <c:multiLvlStrCache>
                <c:ptCount val="8"/>
                <c:lvl>
                  <c:pt idx="0">
                    <c:v>PEMPAL</c:v>
                  </c:pt>
                  <c:pt idx="1">
                    <c:v>OECD</c:v>
                  </c:pt>
                  <c:pt idx="2">
                    <c:v>PEMPAL</c:v>
                  </c:pt>
                  <c:pt idx="3">
                    <c:v>OECD</c:v>
                  </c:pt>
                  <c:pt idx="4">
                    <c:v>PEMPAL</c:v>
                  </c:pt>
                  <c:pt idx="5">
                    <c:v>OECD</c:v>
                  </c:pt>
                  <c:pt idx="6">
                    <c:v>PEMPAL</c:v>
                  </c:pt>
                  <c:pt idx="7">
                    <c:v>OECD</c:v>
                  </c:pt>
                </c:lvl>
                <c:lvl>
                  <c:pt idx="0">
                    <c:v>Legislation</c:v>
                  </c:pt>
                  <c:pt idx="2">
                    <c:v>International treaty</c:v>
                  </c:pt>
                  <c:pt idx="4">
                    <c:v>Internal rules/ policies</c:v>
                  </c:pt>
                  <c:pt idx="6">
                    <c:v>Other</c:v>
                  </c:pt>
                </c:lvl>
              </c:multiLvlStrCache>
            </c:multiLvlStrRef>
          </c:cat>
          <c:val>
            <c:numRef>
              <c:f>'presentations PEMPAL'!$C$6:$J$6</c:f>
              <c:numCache>
                <c:formatCode>0.00</c:formatCode>
                <c:ptCount val="8"/>
                <c:pt idx="0">
                  <c:v>0.21052631578947367</c:v>
                </c:pt>
                <c:pt idx="1">
                  <c:v>0.20661157024793389</c:v>
                </c:pt>
                <c:pt idx="2">
                  <c:v>0.10526315789473684</c:v>
                </c:pt>
                <c:pt idx="3">
                  <c:v>0.20661157024793389</c:v>
                </c:pt>
                <c:pt idx="4">
                  <c:v>0</c:v>
                </c:pt>
                <c:pt idx="5">
                  <c:v>4.9586776859504134E-2</c:v>
                </c:pt>
                <c:pt idx="6">
                  <c:v>0</c:v>
                </c:pt>
                <c:pt idx="7">
                  <c:v>3.3057851239669422E-2</c:v>
                </c:pt>
              </c:numCache>
            </c:numRef>
          </c:val>
        </c:ser>
        <c:ser>
          <c:idx val="3"/>
          <c:order val="3"/>
          <c:tx>
            <c:strRef>
              <c:f>'presentations PEMPAL'!$B$7</c:f>
              <c:strCache>
                <c:ptCount val="1"/>
                <c:pt idx="0">
                  <c:v>Debt rules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elete val="1"/>
          </c:dLbls>
          <c:cat>
            <c:multiLvlStrRef>
              <c:f>'presentations PEMPAL'!$C$2:$J$3</c:f>
              <c:multiLvlStrCache>
                <c:ptCount val="8"/>
                <c:lvl>
                  <c:pt idx="0">
                    <c:v>PEMPAL</c:v>
                  </c:pt>
                  <c:pt idx="1">
                    <c:v>OECD</c:v>
                  </c:pt>
                  <c:pt idx="2">
                    <c:v>PEMPAL</c:v>
                  </c:pt>
                  <c:pt idx="3">
                    <c:v>OECD</c:v>
                  </c:pt>
                  <c:pt idx="4">
                    <c:v>PEMPAL</c:v>
                  </c:pt>
                  <c:pt idx="5">
                    <c:v>OECD</c:v>
                  </c:pt>
                  <c:pt idx="6">
                    <c:v>PEMPAL</c:v>
                  </c:pt>
                  <c:pt idx="7">
                    <c:v>OECD</c:v>
                  </c:pt>
                </c:lvl>
                <c:lvl>
                  <c:pt idx="0">
                    <c:v>Legislation</c:v>
                  </c:pt>
                  <c:pt idx="2">
                    <c:v>International treaty</c:v>
                  </c:pt>
                  <c:pt idx="4">
                    <c:v>Internal rules/ policies</c:v>
                  </c:pt>
                  <c:pt idx="6">
                    <c:v>Other</c:v>
                  </c:pt>
                </c:lvl>
              </c:multiLvlStrCache>
            </c:multiLvlStrRef>
          </c:cat>
          <c:val>
            <c:numRef>
              <c:f>'presentations PEMPAL'!$C$7:$J$7</c:f>
              <c:numCache>
                <c:formatCode>0.00</c:formatCode>
                <c:ptCount val="8"/>
                <c:pt idx="0">
                  <c:v>0.26315789473684209</c:v>
                </c:pt>
                <c:pt idx="1">
                  <c:v>0.11570247933884298</c:v>
                </c:pt>
                <c:pt idx="2">
                  <c:v>0</c:v>
                </c:pt>
                <c:pt idx="3">
                  <c:v>0.11570247933884298</c:v>
                </c:pt>
                <c:pt idx="4">
                  <c:v>5.2631578947368418E-2</c:v>
                </c:pt>
                <c:pt idx="5">
                  <c:v>8.2644628099173556E-3</c:v>
                </c:pt>
                <c:pt idx="6">
                  <c:v>0</c:v>
                </c:pt>
                <c:pt idx="7">
                  <c:v>2.4793388429752067E-2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8164240"/>
        <c:axId val="468164632"/>
      </c:barChart>
      <c:catAx>
        <c:axId val="468164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68164632"/>
        <c:crosses val="autoZero"/>
        <c:auto val="1"/>
        <c:lblAlgn val="ctr"/>
        <c:lblOffset val="100"/>
        <c:noMultiLvlLbl val="0"/>
      </c:catAx>
      <c:valAx>
        <c:axId val="46816463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46816424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0450184033049826"/>
          <c:y val="0.12544734982165101"/>
          <c:w val="0.58773022133343211"/>
          <c:h val="6.7856822055232635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ru-RU" sz="1100" dirty="0" smtClean="0"/>
              <a:t>Гибкость бюджетных правил во время</a:t>
            </a:r>
            <a:r>
              <a:rPr lang="ru-RU" sz="1100" baseline="0" dirty="0" smtClean="0"/>
              <a:t> бюджетного кризиса</a:t>
            </a:r>
            <a:r>
              <a:rPr lang="en-US" sz="1100" dirty="0" smtClean="0"/>
              <a:t>: </a:t>
            </a:r>
            <a:r>
              <a:rPr lang="ru-RU" sz="1100" dirty="0" smtClean="0"/>
              <a:t>ОЭСР</a:t>
            </a:r>
            <a:endParaRPr lang="en-US" sz="1100" dirty="0"/>
          </a:p>
        </c:rich>
      </c:tx>
      <c:layout>
        <c:manualLayout>
          <c:xMode val="edge"/>
          <c:yMode val="edge"/>
          <c:x val="0.19452214257412892"/>
          <c:y val="3.88012443061881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269600308970391"/>
          <c:y val="0.26872885680956582"/>
          <c:w val="0.80325995286625207"/>
          <c:h val="0.570793314867262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[2]presentations!$C$68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elete val="1"/>
          </c:dLbls>
          <c:cat>
            <c:strRef>
              <c:f>[2]presentations!$B$69:$B$72</c:f>
              <c:strCache>
                <c:ptCount val="4"/>
                <c:pt idx="0">
                  <c:v>Budget balance rules</c:v>
                </c:pt>
                <c:pt idx="1">
                  <c:v>Debt rules</c:v>
                </c:pt>
                <c:pt idx="2">
                  <c:v>Expenditure rules</c:v>
                </c:pt>
                <c:pt idx="3">
                  <c:v>Revenue rules</c:v>
                </c:pt>
              </c:strCache>
            </c:strRef>
          </c:cat>
          <c:val>
            <c:numRef>
              <c:f>[2]presentations!$C$69:$C$72</c:f>
              <c:numCache>
                <c:formatCode>General</c:formatCode>
                <c:ptCount val="4"/>
                <c:pt idx="0">
                  <c:v>0.8867924528301887</c:v>
                </c:pt>
                <c:pt idx="1">
                  <c:v>0.69565217391304346</c:v>
                </c:pt>
                <c:pt idx="2">
                  <c:v>0.54166666666666663</c:v>
                </c:pt>
                <c:pt idx="3">
                  <c:v>0.2</c:v>
                </c:pt>
              </c:numCache>
            </c:numRef>
          </c:val>
        </c:ser>
        <c:ser>
          <c:idx val="2"/>
          <c:order val="1"/>
          <c:tx>
            <c:strRef>
              <c:f>[2]presentations!$E$68</c:f>
              <c:strCache>
                <c:ptCount val="1"/>
                <c:pt idx="0">
                  <c:v>Both</c:v>
                </c:pt>
              </c:strCache>
            </c:strRef>
          </c:tx>
          <c:invertIfNegative val="0"/>
          <c:dLbls>
            <c:delete val="1"/>
          </c:dLbls>
          <c:cat>
            <c:strRef>
              <c:f>[2]presentations!$B$69:$B$72</c:f>
              <c:strCache>
                <c:ptCount val="4"/>
                <c:pt idx="0">
                  <c:v>Budget balance rules</c:v>
                </c:pt>
                <c:pt idx="1">
                  <c:v>Debt rules</c:v>
                </c:pt>
                <c:pt idx="2">
                  <c:v>Expenditure rules</c:v>
                </c:pt>
                <c:pt idx="3">
                  <c:v>Revenue rules</c:v>
                </c:pt>
              </c:strCache>
            </c:strRef>
          </c:cat>
          <c:val>
            <c:numRef>
              <c:f>[2]presentations!$E$69:$E$72</c:f>
              <c:numCache>
                <c:formatCode>General</c:formatCode>
                <c:ptCount val="4"/>
                <c:pt idx="0">
                  <c:v>3.7735849056603772E-2</c:v>
                </c:pt>
                <c:pt idx="1">
                  <c:v>0.17391304347826086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2"/>
          <c:tx>
            <c:strRef>
              <c:f>[2]presentations!$D$68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elete val="1"/>
          </c:dLbls>
          <c:cat>
            <c:strRef>
              <c:f>[2]presentations!$B$69:$B$72</c:f>
              <c:strCache>
                <c:ptCount val="4"/>
                <c:pt idx="0">
                  <c:v>Budget balance rules</c:v>
                </c:pt>
                <c:pt idx="1">
                  <c:v>Debt rules</c:v>
                </c:pt>
                <c:pt idx="2">
                  <c:v>Expenditure rules</c:v>
                </c:pt>
                <c:pt idx="3">
                  <c:v>Revenue rules</c:v>
                </c:pt>
              </c:strCache>
            </c:strRef>
          </c:cat>
          <c:val>
            <c:numRef>
              <c:f>[2]presentations!$D$69:$D$72</c:f>
              <c:numCache>
                <c:formatCode>General</c:formatCode>
                <c:ptCount val="4"/>
                <c:pt idx="0">
                  <c:v>7.5471698113207544E-2</c:v>
                </c:pt>
                <c:pt idx="1">
                  <c:v>0.13043478260869565</c:v>
                </c:pt>
                <c:pt idx="2">
                  <c:v>0.45833333333333331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8165416"/>
        <c:axId val="468165808"/>
      </c:barChart>
      <c:catAx>
        <c:axId val="468165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68165808"/>
        <c:crosses val="autoZero"/>
        <c:auto val="1"/>
        <c:lblAlgn val="ctr"/>
        <c:lblOffset val="100"/>
        <c:noMultiLvlLbl val="0"/>
      </c:catAx>
      <c:valAx>
        <c:axId val="468165808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46816541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31318089743287009"/>
          <c:y val="0.17527777777777778"/>
          <c:w val="0.37363820513427104"/>
          <c:h val="8.3717191601050026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ru-RU" sz="1100" b="1" i="0" u="none" strike="noStrike" baseline="0" dirty="0" smtClean="0">
                <a:effectLst/>
              </a:rPr>
              <a:t>Гибкость бюджетных правил во время бюджетного кризиса</a:t>
            </a:r>
            <a:r>
              <a:rPr lang="en-US" sz="1100" dirty="0" smtClean="0"/>
              <a:t>: </a:t>
            </a:r>
            <a:r>
              <a:rPr lang="en-US" sz="1100" dirty="0"/>
              <a:t>PEMPAL</a:t>
            </a:r>
          </a:p>
        </c:rich>
      </c:tx>
      <c:layout>
        <c:manualLayout>
          <c:xMode val="edge"/>
          <c:yMode val="edge"/>
          <c:x val="0.15628867747638175"/>
          <c:y val="3.73088887559501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269600308970391"/>
          <c:y val="0.26872885680956582"/>
          <c:w val="0.80325995286625207"/>
          <c:h val="0.570793314867262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'presentations PEMPAL'!$C$68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elete val="1"/>
          </c:dLbls>
          <c:cat>
            <c:strRef>
              <c:f>'presentations PEMPAL'!$B$69:$B$72</c:f>
              <c:strCache>
                <c:ptCount val="4"/>
                <c:pt idx="0">
                  <c:v>Budget balance rules</c:v>
                </c:pt>
                <c:pt idx="1">
                  <c:v>Debt rules</c:v>
                </c:pt>
                <c:pt idx="2">
                  <c:v>Expenditure rules</c:v>
                </c:pt>
                <c:pt idx="3">
                  <c:v>Revenue rules</c:v>
                </c:pt>
              </c:strCache>
            </c:strRef>
          </c:cat>
          <c:val>
            <c:numRef>
              <c:f>'presentations PEMPAL'!$C$69:$C$72</c:f>
              <c:numCache>
                <c:formatCode>0.00</c:formatCode>
                <c:ptCount val="4"/>
                <c:pt idx="0">
                  <c:v>0</c:v>
                </c:pt>
                <c:pt idx="1">
                  <c:v>0.33333333333333331</c:v>
                </c:pt>
                <c:pt idx="2">
                  <c:v>0.25</c:v>
                </c:pt>
                <c:pt idx="3">
                  <c:v>0.66666666666666663</c:v>
                </c:pt>
              </c:numCache>
            </c:numRef>
          </c:val>
        </c:ser>
        <c:ser>
          <c:idx val="2"/>
          <c:order val="1"/>
          <c:tx>
            <c:strRef>
              <c:f>'presentations PEMPAL'!$D$68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elete val="1"/>
          </c:dLbls>
          <c:cat>
            <c:strRef>
              <c:f>'presentations PEMPAL'!$B$69:$B$72</c:f>
              <c:strCache>
                <c:ptCount val="4"/>
                <c:pt idx="0">
                  <c:v>Budget balance rules</c:v>
                </c:pt>
                <c:pt idx="1">
                  <c:v>Debt rules</c:v>
                </c:pt>
                <c:pt idx="2">
                  <c:v>Expenditure rules</c:v>
                </c:pt>
                <c:pt idx="3">
                  <c:v>Revenue rules</c:v>
                </c:pt>
              </c:strCache>
            </c:strRef>
          </c:cat>
          <c:val>
            <c:numRef>
              <c:f>'presentations PEMPAL'!$D$69:$D$72</c:f>
              <c:numCache>
                <c:formatCode>0.00</c:formatCode>
                <c:ptCount val="4"/>
                <c:pt idx="0">
                  <c:v>1</c:v>
                </c:pt>
                <c:pt idx="1">
                  <c:v>0.66666666666666663</c:v>
                </c:pt>
                <c:pt idx="2">
                  <c:v>0.75</c:v>
                </c:pt>
                <c:pt idx="3">
                  <c:v>0.33333333333333331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8228496"/>
        <c:axId val="468228888"/>
      </c:barChart>
      <c:catAx>
        <c:axId val="468228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468228888"/>
        <c:crosses val="autoZero"/>
        <c:auto val="1"/>
        <c:lblAlgn val="ctr"/>
        <c:lblOffset val="100"/>
        <c:noMultiLvlLbl val="0"/>
      </c:catAx>
      <c:valAx>
        <c:axId val="468228888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46822849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31318089743287009"/>
          <c:y val="0.17527777777777778"/>
          <c:w val="0.37363820513427104"/>
          <c:h val="8.3717191601050026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ru-RU" sz="1100" b="1" i="0" u="none" strike="noStrike" baseline="0" dirty="0" smtClean="0">
                <a:effectLst/>
              </a:rPr>
              <a:t>Механизмы применения бюджетных правил</a:t>
            </a:r>
            <a:r>
              <a:rPr lang="en-US" sz="1100" b="1" i="0" baseline="0" dirty="0" smtClean="0"/>
              <a:t>: </a:t>
            </a:r>
            <a:r>
              <a:rPr lang="en-US" sz="1100" b="1" i="0" baseline="0" dirty="0"/>
              <a:t>PEMPAL</a:t>
            </a:r>
            <a:endParaRPr lang="en-US" sz="1100" dirty="0"/>
          </a:p>
        </c:rich>
      </c:tx>
      <c:layout>
        <c:manualLayout>
          <c:xMode val="edge"/>
          <c:yMode val="edge"/>
          <c:x val="0.3067286505203125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134475837579227E-2"/>
          <c:y val="0.19266404199475065"/>
          <c:w val="0.89090473984869534"/>
          <c:h val="0.622627190051428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'presentations PEMPAL'!$B$53</c:f>
              <c:strCache>
                <c:ptCount val="1"/>
                <c:pt idx="0">
                  <c:v>Expenditure rules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'presentations PEMPAL'!$C$47:$H$47</c:f>
              <c:strCache>
                <c:ptCount val="6"/>
                <c:pt idx="0">
                  <c:v>Automatic correction mechanism</c:v>
                </c:pt>
                <c:pt idx="1">
                  <c:v>Proposal presented to legislature</c:v>
                </c:pt>
                <c:pt idx="2">
                  <c:v>Entity must implement measures</c:v>
                </c:pt>
                <c:pt idx="3">
                  <c:v>Automatic sanctions</c:v>
                </c:pt>
                <c:pt idx="4">
                  <c:v>Other</c:v>
                </c:pt>
                <c:pt idx="5">
                  <c:v>None</c:v>
                </c:pt>
              </c:strCache>
            </c:strRef>
          </c:cat>
          <c:val>
            <c:numRef>
              <c:f>'presentations PEMPAL'!$C$53:$H$53</c:f>
              <c:numCache>
                <c:formatCode>0.00</c:formatCode>
                <c:ptCount val="6"/>
                <c:pt idx="0">
                  <c:v>5.2631578947368418E-2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0.15789473684210525</c:v>
                </c:pt>
              </c:numCache>
            </c:numRef>
          </c:val>
        </c:ser>
        <c:ser>
          <c:idx val="1"/>
          <c:order val="1"/>
          <c:tx>
            <c:strRef>
              <c:f>'presentations PEMPAL'!$B$54</c:f>
              <c:strCache>
                <c:ptCount val="1"/>
                <c:pt idx="0">
                  <c:v>Revenue rules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'presentations PEMPAL'!$C$47:$H$47</c:f>
              <c:strCache>
                <c:ptCount val="6"/>
                <c:pt idx="0">
                  <c:v>Automatic correction mechanism</c:v>
                </c:pt>
                <c:pt idx="1">
                  <c:v>Proposal presented to legislature</c:v>
                </c:pt>
                <c:pt idx="2">
                  <c:v>Entity must implement measures</c:v>
                </c:pt>
                <c:pt idx="3">
                  <c:v>Automatic sanctions</c:v>
                </c:pt>
                <c:pt idx="4">
                  <c:v>Other</c:v>
                </c:pt>
                <c:pt idx="5">
                  <c:v>None</c:v>
                </c:pt>
              </c:strCache>
            </c:strRef>
          </c:cat>
          <c:val>
            <c:numRef>
              <c:f>'presentations PEMPAL'!$C$54:$H$54</c:f>
              <c:numCache>
                <c:formatCode>0.00</c:formatCode>
                <c:ptCount val="6"/>
                <c:pt idx="0">
                  <c:v>5.2631578947368418E-2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5.2631578947368418E-2</c:v>
                </c:pt>
              </c:numCache>
            </c:numRef>
          </c:val>
        </c:ser>
        <c:ser>
          <c:idx val="2"/>
          <c:order val="2"/>
          <c:tx>
            <c:strRef>
              <c:f>'presentations PEMPAL'!$B$55</c:f>
              <c:strCache>
                <c:ptCount val="1"/>
                <c:pt idx="0">
                  <c:v>Budget balance rules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'presentations PEMPAL'!$C$47:$H$47</c:f>
              <c:strCache>
                <c:ptCount val="6"/>
                <c:pt idx="0">
                  <c:v>Automatic correction mechanism</c:v>
                </c:pt>
                <c:pt idx="1">
                  <c:v>Proposal presented to legislature</c:v>
                </c:pt>
                <c:pt idx="2">
                  <c:v>Entity must implement measures</c:v>
                </c:pt>
                <c:pt idx="3">
                  <c:v>Automatic sanctions</c:v>
                </c:pt>
                <c:pt idx="4">
                  <c:v>Other</c:v>
                </c:pt>
                <c:pt idx="5">
                  <c:v>None</c:v>
                </c:pt>
              </c:strCache>
            </c:strRef>
          </c:cat>
          <c:val>
            <c:numRef>
              <c:f>'presentations PEMPAL'!$C$55:$H$55</c:f>
              <c:numCache>
                <c:formatCode>0.00</c:formatCode>
                <c:ptCount val="6"/>
                <c:pt idx="0">
                  <c:v>0.10526315789473684</c:v>
                </c:pt>
                <c:pt idx="1">
                  <c:v>0.10526315789473684</c:v>
                </c:pt>
                <c:pt idx="2">
                  <c:v>0.15789473684210525</c:v>
                </c:pt>
                <c:pt idx="3">
                  <c:v>0</c:v>
                </c:pt>
                <c:pt idx="4">
                  <c:v>0</c:v>
                </c:pt>
                <c:pt idx="5">
                  <c:v>5.2631578947368418E-2</c:v>
                </c:pt>
              </c:numCache>
            </c:numRef>
          </c:val>
        </c:ser>
        <c:ser>
          <c:idx val="3"/>
          <c:order val="3"/>
          <c:tx>
            <c:strRef>
              <c:f>'presentations PEMPAL'!$B$56</c:f>
              <c:strCache>
                <c:ptCount val="1"/>
                <c:pt idx="0">
                  <c:v>Debt rules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'presentations PEMPAL'!$C$47:$H$47</c:f>
              <c:strCache>
                <c:ptCount val="6"/>
                <c:pt idx="0">
                  <c:v>Automatic correction mechanism</c:v>
                </c:pt>
                <c:pt idx="1">
                  <c:v>Proposal presented to legislature</c:v>
                </c:pt>
                <c:pt idx="2">
                  <c:v>Entity must implement measures</c:v>
                </c:pt>
                <c:pt idx="3">
                  <c:v>Automatic sanctions</c:v>
                </c:pt>
                <c:pt idx="4">
                  <c:v>Other</c:v>
                </c:pt>
                <c:pt idx="5">
                  <c:v>None</c:v>
                </c:pt>
              </c:strCache>
            </c:strRef>
          </c:cat>
          <c:val>
            <c:numRef>
              <c:f>'presentations PEMPAL'!$C$56:$H$56</c:f>
              <c:numCache>
                <c:formatCode>0.00</c:formatCode>
                <c:ptCount val="6"/>
                <c:pt idx="0">
                  <c:v>5.2631578947368418E-2</c:v>
                </c:pt>
                <c:pt idx="1">
                  <c:v>0.10526315789473684</c:v>
                </c:pt>
                <c:pt idx="2">
                  <c:v>0</c:v>
                </c:pt>
                <c:pt idx="3">
                  <c:v>0</c:v>
                </c:pt>
                <c:pt idx="4">
                  <c:v>5.2631578947368418E-2</c:v>
                </c:pt>
                <c:pt idx="5">
                  <c:v>5.2631578947368418E-2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8229672"/>
        <c:axId val="468230064"/>
      </c:barChart>
      <c:catAx>
        <c:axId val="468229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468230064"/>
        <c:crosses val="autoZero"/>
        <c:auto val="1"/>
        <c:lblAlgn val="ctr"/>
        <c:lblOffset val="100"/>
        <c:noMultiLvlLbl val="0"/>
      </c:catAx>
      <c:valAx>
        <c:axId val="468230064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46822967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5.6500538006065172E-2"/>
          <c:y val="0.1038426841371272"/>
          <c:w val="0.88209703566465969"/>
          <c:h val="8.3717191601050026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ru-RU" sz="1100" b="1" i="0" baseline="0" dirty="0" smtClean="0"/>
              <a:t>Механизмы применения бюджетных правил</a:t>
            </a:r>
            <a:r>
              <a:rPr lang="en-US" sz="1100" b="1" i="0" baseline="0" dirty="0" smtClean="0"/>
              <a:t>: </a:t>
            </a:r>
            <a:r>
              <a:rPr lang="ru-RU" sz="1100" b="1" i="0" baseline="0" dirty="0" smtClean="0"/>
              <a:t>ОЭСР </a:t>
            </a:r>
            <a:endParaRPr lang="en-US" sz="1100" dirty="0"/>
          </a:p>
        </c:rich>
      </c:tx>
      <c:layout>
        <c:manualLayout>
          <c:xMode val="edge"/>
          <c:yMode val="edge"/>
          <c:x val="0.3168902422480632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134475837579227E-2"/>
          <c:y val="0.19266404199475065"/>
          <c:w val="0.89090473984869534"/>
          <c:h val="0.622627190051428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[2]presentations!$B$53</c:f>
              <c:strCache>
                <c:ptCount val="1"/>
                <c:pt idx="0">
                  <c:v>Expenditure rules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[2]presentations!$C$47:$J$47</c:f>
              <c:strCache>
                <c:ptCount val="8"/>
                <c:pt idx="0">
                  <c:v>EDP</c:v>
                </c:pt>
                <c:pt idx="1">
                  <c:v>Automatic correction mechanism</c:v>
                </c:pt>
                <c:pt idx="2">
                  <c:v>Proposal presented to legislature</c:v>
                </c:pt>
                <c:pt idx="3">
                  <c:v>Entity must implement measures</c:v>
                </c:pt>
                <c:pt idx="4">
                  <c:v>Quasi-automatic sanctions</c:v>
                </c:pt>
                <c:pt idx="5">
                  <c:v>Automatic sanctions</c:v>
                </c:pt>
                <c:pt idx="6">
                  <c:v>Other</c:v>
                </c:pt>
                <c:pt idx="7">
                  <c:v>None</c:v>
                </c:pt>
              </c:strCache>
            </c:strRef>
          </c:cat>
          <c:val>
            <c:numRef>
              <c:f>[2]presentations!$C$53:$J$53</c:f>
              <c:numCache>
                <c:formatCode>General</c:formatCode>
                <c:ptCount val="8"/>
                <c:pt idx="0">
                  <c:v>0</c:v>
                </c:pt>
                <c:pt idx="1">
                  <c:v>1.948051948051948E-2</c:v>
                </c:pt>
                <c:pt idx="2">
                  <c:v>4.5454545454545456E-2</c:v>
                </c:pt>
                <c:pt idx="3">
                  <c:v>3.2467532467532464E-2</c:v>
                </c:pt>
                <c:pt idx="4">
                  <c:v>0</c:v>
                </c:pt>
                <c:pt idx="5">
                  <c:v>1.2987012987012988E-2</c:v>
                </c:pt>
                <c:pt idx="6">
                  <c:v>6.4935064935064939E-3</c:v>
                </c:pt>
                <c:pt idx="7">
                  <c:v>7.1428571428571425E-2</c:v>
                </c:pt>
              </c:numCache>
            </c:numRef>
          </c:val>
        </c:ser>
        <c:ser>
          <c:idx val="1"/>
          <c:order val="1"/>
          <c:tx>
            <c:strRef>
              <c:f>[2]presentations!$B$54</c:f>
              <c:strCache>
                <c:ptCount val="1"/>
                <c:pt idx="0">
                  <c:v>Revenue rules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[2]presentations!$C$47:$J$47</c:f>
              <c:strCache>
                <c:ptCount val="8"/>
                <c:pt idx="0">
                  <c:v>EDP</c:v>
                </c:pt>
                <c:pt idx="1">
                  <c:v>Automatic correction mechanism</c:v>
                </c:pt>
                <c:pt idx="2">
                  <c:v>Proposal presented to legislature</c:v>
                </c:pt>
                <c:pt idx="3">
                  <c:v>Entity must implement measures</c:v>
                </c:pt>
                <c:pt idx="4">
                  <c:v>Quasi-automatic sanctions</c:v>
                </c:pt>
                <c:pt idx="5">
                  <c:v>Automatic sanctions</c:v>
                </c:pt>
                <c:pt idx="6">
                  <c:v>Other</c:v>
                </c:pt>
                <c:pt idx="7">
                  <c:v>None</c:v>
                </c:pt>
              </c:strCache>
            </c:strRef>
          </c:cat>
          <c:val>
            <c:numRef>
              <c:f>[2]presentations!$C$54:$J$54</c:f>
              <c:numCache>
                <c:formatCode>General</c:formatCode>
                <c:ptCount val="8"/>
                <c:pt idx="0">
                  <c:v>0</c:v>
                </c:pt>
                <c:pt idx="1">
                  <c:v>6.4935064935064939E-3</c:v>
                </c:pt>
                <c:pt idx="2">
                  <c:v>6.4935064935064939E-3</c:v>
                </c:pt>
                <c:pt idx="3">
                  <c:v>0</c:v>
                </c:pt>
                <c:pt idx="4">
                  <c:v>0</c:v>
                </c:pt>
                <c:pt idx="5">
                  <c:v>6.4935064935064939E-3</c:v>
                </c:pt>
                <c:pt idx="6">
                  <c:v>6.4935064935064939E-3</c:v>
                </c:pt>
                <c:pt idx="7">
                  <c:v>6.4935064935064939E-3</c:v>
                </c:pt>
              </c:numCache>
            </c:numRef>
          </c:val>
        </c:ser>
        <c:ser>
          <c:idx val="2"/>
          <c:order val="2"/>
          <c:tx>
            <c:strRef>
              <c:f>[2]presentations!$B$55</c:f>
              <c:strCache>
                <c:ptCount val="1"/>
                <c:pt idx="0">
                  <c:v>Budget balance rules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[2]presentations!$C$47:$J$47</c:f>
              <c:strCache>
                <c:ptCount val="8"/>
                <c:pt idx="0">
                  <c:v>EDP</c:v>
                </c:pt>
                <c:pt idx="1">
                  <c:v>Automatic correction mechanism</c:v>
                </c:pt>
                <c:pt idx="2">
                  <c:v>Proposal presented to legislature</c:v>
                </c:pt>
                <c:pt idx="3">
                  <c:v>Entity must implement measures</c:v>
                </c:pt>
                <c:pt idx="4">
                  <c:v>Quasi-automatic sanctions</c:v>
                </c:pt>
                <c:pt idx="5">
                  <c:v>Automatic sanctions</c:v>
                </c:pt>
                <c:pt idx="6">
                  <c:v>Other</c:v>
                </c:pt>
                <c:pt idx="7">
                  <c:v>None</c:v>
                </c:pt>
              </c:strCache>
            </c:strRef>
          </c:cat>
          <c:val>
            <c:numRef>
              <c:f>[2]presentations!$C$55:$J$55</c:f>
              <c:numCache>
                <c:formatCode>General</c:formatCode>
                <c:ptCount val="8"/>
                <c:pt idx="0">
                  <c:v>0.12987012987012986</c:v>
                </c:pt>
                <c:pt idx="1">
                  <c:v>0.11038961038961038</c:v>
                </c:pt>
                <c:pt idx="2">
                  <c:v>5.844155844155844E-2</c:v>
                </c:pt>
                <c:pt idx="3">
                  <c:v>3.2467532467532464E-2</c:v>
                </c:pt>
                <c:pt idx="4">
                  <c:v>8.4415584415584416E-2</c:v>
                </c:pt>
                <c:pt idx="5">
                  <c:v>2.5974025974025976E-2</c:v>
                </c:pt>
                <c:pt idx="6">
                  <c:v>2.5974025974025976E-2</c:v>
                </c:pt>
                <c:pt idx="7">
                  <c:v>4.5454545454545456E-2</c:v>
                </c:pt>
              </c:numCache>
            </c:numRef>
          </c:val>
        </c:ser>
        <c:ser>
          <c:idx val="3"/>
          <c:order val="3"/>
          <c:tx>
            <c:strRef>
              <c:f>[2]presentations!$B$56</c:f>
              <c:strCache>
                <c:ptCount val="1"/>
                <c:pt idx="0">
                  <c:v>Debt rules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[2]presentations!$C$47:$J$47</c:f>
              <c:strCache>
                <c:ptCount val="8"/>
                <c:pt idx="0">
                  <c:v>EDP</c:v>
                </c:pt>
                <c:pt idx="1">
                  <c:v>Automatic correction mechanism</c:v>
                </c:pt>
                <c:pt idx="2">
                  <c:v>Proposal presented to legislature</c:v>
                </c:pt>
                <c:pt idx="3">
                  <c:v>Entity must implement measures</c:v>
                </c:pt>
                <c:pt idx="4">
                  <c:v>Quasi-automatic sanctions</c:v>
                </c:pt>
                <c:pt idx="5">
                  <c:v>Automatic sanctions</c:v>
                </c:pt>
                <c:pt idx="6">
                  <c:v>Other</c:v>
                </c:pt>
                <c:pt idx="7">
                  <c:v>None</c:v>
                </c:pt>
              </c:strCache>
            </c:strRef>
          </c:cat>
          <c:val>
            <c:numRef>
              <c:f>[2]presentations!$C$56:$J$56</c:f>
              <c:numCache>
                <c:formatCode>General</c:formatCode>
                <c:ptCount val="8"/>
                <c:pt idx="0">
                  <c:v>0.12987012987012986</c:v>
                </c:pt>
                <c:pt idx="1">
                  <c:v>1.948051948051948E-2</c:v>
                </c:pt>
                <c:pt idx="2">
                  <c:v>2.5974025974025976E-2</c:v>
                </c:pt>
                <c:pt idx="3">
                  <c:v>3.2467532467532464E-2</c:v>
                </c:pt>
                <c:pt idx="4">
                  <c:v>0</c:v>
                </c:pt>
                <c:pt idx="5">
                  <c:v>1.948051948051948E-2</c:v>
                </c:pt>
                <c:pt idx="6">
                  <c:v>1.2987012987012988E-2</c:v>
                </c:pt>
                <c:pt idx="7">
                  <c:v>2.5974025974025976E-2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8230848"/>
        <c:axId val="468231240"/>
      </c:barChart>
      <c:catAx>
        <c:axId val="468230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468231240"/>
        <c:crosses val="autoZero"/>
        <c:auto val="1"/>
        <c:lblAlgn val="ctr"/>
        <c:lblOffset val="100"/>
        <c:noMultiLvlLbl val="0"/>
      </c:catAx>
      <c:valAx>
        <c:axId val="46823124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46823084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5.6500501775513363E-2"/>
          <c:y val="0.10384259259259238"/>
          <c:w val="0.88209703566465969"/>
          <c:h val="8.3717191601050026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0.16815040146674884"/>
          <c:w val="0.98906927548920154"/>
          <c:h val="0.82686939777233903"/>
        </c:manualLayout>
      </c:layout>
      <c:barChart>
        <c:barDir val="col"/>
        <c:grouping val="clustered"/>
        <c:varyColors val="0"/>
        <c:ser>
          <c:idx val="3"/>
          <c:order val="2"/>
          <c:tx>
            <c:strRef>
              <c:f>'Fig 1.3'!$N$38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1.3'!$N$39:$N$73</c:f>
              <c:numCache>
                <c:formatCode>0.00</c:formatCode>
                <c:ptCount val="35"/>
                <c:pt idx="0">
                  <c:v>239.28752332710999</c:v>
                </c:pt>
                <c:pt idx="1">
                  <c:v>179.68215279777999</c:v>
                </c:pt>
                <c:pt idx="2">
                  <c:v>142.94868497296</c:v>
                </c:pt>
                <c:pt idx="3">
                  <c:v>141.22711779662001</c:v>
                </c:pt>
                <c:pt idx="4">
                  <c:v>136.55424064134999</c:v>
                </c:pt>
                <c:pt idx="5">
                  <c:v>122.02439162573999</c:v>
                </c:pt>
                <c:pt idx="6">
                  <c:v>117.77407073370961</c:v>
                </c:pt>
                <c:pt idx="7">
                  <c:v>117.59189306803999</c:v>
                </c:pt>
                <c:pt idx="8">
                  <c:v>112.02433259096</c:v>
                </c:pt>
                <c:pt idx="9">
                  <c:v>111.60053498933</c:v>
                </c:pt>
                <c:pt idx="10">
                  <c:v>105.65911501939</c:v>
                </c:pt>
                <c:pt idx="11">
                  <c:v>102.04759712576001</c:v>
                </c:pt>
                <c:pt idx="12">
                  <c:v>101.41599717565001</c:v>
                </c:pt>
                <c:pt idx="13">
                  <c:v>100.80221957339</c:v>
                </c:pt>
                <c:pt idx="14">
                  <c:v>96.584778011877006</c:v>
                </c:pt>
                <c:pt idx="15">
                  <c:v>87.725061849955893</c:v>
                </c:pt>
                <c:pt idx="16">
                  <c:v>81.748544214587994</c:v>
                </c:pt>
                <c:pt idx="17">
                  <c:v>79.031570021858002</c:v>
                </c:pt>
                <c:pt idx="18">
                  <c:v>77.531131790534005</c:v>
                </c:pt>
                <c:pt idx="19">
                  <c:v>76.983002282021999</c:v>
                </c:pt>
                <c:pt idx="20">
                  <c:v>64.796158320751005</c:v>
                </c:pt>
                <c:pt idx="21">
                  <c:v>62.306293665901997</c:v>
                </c:pt>
                <c:pt idx="22">
                  <c:v>60.778206060357</c:v>
                </c:pt>
                <c:pt idx="23">
                  <c:v>58.909467736242</c:v>
                </c:pt>
                <c:pt idx="24">
                  <c:v>58.349005378038001</c:v>
                </c:pt>
                <c:pt idx="25">
                  <c:v>57.267759157291003</c:v>
                </c:pt>
                <c:pt idx="26">
                  <c:v>54.046366955796003</c:v>
                </c:pt>
                <c:pt idx="27">
                  <c:v>45.683407392120998</c:v>
                </c:pt>
                <c:pt idx="28">
                  <c:v>39.749495344905</c:v>
                </c:pt>
                <c:pt idx="29">
                  <c:v>34.819071031325002</c:v>
                </c:pt>
                <c:pt idx="30">
                  <c:v>34.730696151827999</c:v>
                </c:pt>
                <c:pt idx="31">
                  <c:v>30.055577513740001</c:v>
                </c:pt>
                <c:pt idx="32">
                  <c:v>19.449726188364998</c:v>
                </c:pt>
                <c:pt idx="33">
                  <c:v>13.540354771917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599097496"/>
        <c:axId val="599098280"/>
      </c:barChart>
      <c:lineChart>
        <c:grouping val="standard"/>
        <c:varyColors val="0"/>
        <c:ser>
          <c:idx val="1"/>
          <c:order val="0"/>
          <c:tx>
            <c:strRef>
              <c:f>'Fig 1.3'!$L$38</c:f>
              <c:strCache>
                <c:ptCount val="1"/>
                <c:pt idx="0">
                  <c:v>2007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19"/>
            <c:bubble3D val="0"/>
          </c:dPt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1.3'!$L$39:$L$73</c:f>
              <c:numCache>
                <c:formatCode>0.00</c:formatCode>
                <c:ptCount val="35"/>
                <c:pt idx="0">
                  <c:v>180.01823479966001</c:v>
                </c:pt>
                <c:pt idx="1">
                  <c:v>112.83286705101</c:v>
                </c:pt>
                <c:pt idx="2">
                  <c:v>110.62843088843</c:v>
                </c:pt>
                <c:pt idx="3">
                  <c:v>78.100679910254001</c:v>
                </c:pt>
                <c:pt idx="4">
                  <c:v>27.480761806442001</c:v>
                </c:pt>
                <c:pt idx="5">
                  <c:v>75.723326262654993</c:v>
                </c:pt>
                <c:pt idx="6">
                  <c:v>80.159941346590529</c:v>
                </c:pt>
                <c:pt idx="7">
                  <c:v>93.536785396544005</c:v>
                </c:pt>
                <c:pt idx="8">
                  <c:v>49.493976070248003</c:v>
                </c:pt>
                <c:pt idx="9">
                  <c:v>75.757194179896999</c:v>
                </c:pt>
                <c:pt idx="10">
                  <c:v>84.272431189730995</c:v>
                </c:pt>
                <c:pt idx="11">
                  <c:v>41.729652010026001</c:v>
                </c:pt>
                <c:pt idx="12">
                  <c:v>68.723578380936004</c:v>
                </c:pt>
                <c:pt idx="13">
                  <c:v>50.116478815035997</c:v>
                </c:pt>
                <c:pt idx="14">
                  <c:v>71.719644325887998</c:v>
                </c:pt>
                <c:pt idx="15">
                  <c:v>57.549351398916279</c:v>
                </c:pt>
                <c:pt idx="16">
                  <c:v>64.240093063651003</c:v>
                </c:pt>
                <c:pt idx="17">
                  <c:v>29.121324066829001</c:v>
                </c:pt>
                <c:pt idx="18">
                  <c:v>82.652721357980994</c:v>
                </c:pt>
                <c:pt idx="19">
                  <c:v>48.519127559226</c:v>
                </c:pt>
                <c:pt idx="20">
                  <c:v>39.093920164643997</c:v>
                </c:pt>
                <c:pt idx="21">
                  <c:v>50.922038165681002</c:v>
                </c:pt>
                <c:pt idx="22">
                  <c:v>34.317025922029003</c:v>
                </c:pt>
                <c:pt idx="23">
                  <c:v>34.202688001412</c:v>
                </c:pt>
                <c:pt idx="24">
                  <c:v>30.251167917899998</c:v>
                </c:pt>
                <c:pt idx="25">
                  <c:v>34.585491334266003</c:v>
                </c:pt>
                <c:pt idx="26">
                  <c:v>51.824826595144003</c:v>
                </c:pt>
                <c:pt idx="27">
                  <c:v>50.456801068402001</c:v>
                </c:pt>
                <c:pt idx="29">
                  <c:v>55.560179942558001</c:v>
                </c:pt>
                <c:pt idx="30">
                  <c:v>26.825887551476001</c:v>
                </c:pt>
                <c:pt idx="31">
                  <c:v>11.897411078847</c:v>
                </c:pt>
                <c:pt idx="32">
                  <c:v>12.178102415135999</c:v>
                </c:pt>
                <c:pt idx="33">
                  <c:v>7.2470460744654002</c:v>
                </c:pt>
                <c:pt idx="34">
                  <c:v>27.904312509861999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 1.3'!$M$38</c:f>
              <c:strCache>
                <c:ptCount val="1"/>
                <c:pt idx="0">
                  <c:v>2009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triangle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6"/>
            <c:bubble3D val="0"/>
          </c:dPt>
          <c:dPt>
            <c:idx val="19"/>
            <c:bubble3D val="0"/>
          </c:dPt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1.3'!$M$39:$M$73</c:f>
              <c:numCache>
                <c:formatCode>0.00</c:formatCode>
                <c:ptCount val="35"/>
                <c:pt idx="0">
                  <c:v>207.32913683379999</c:v>
                </c:pt>
                <c:pt idx="1">
                  <c:v>134.63740968315</c:v>
                </c:pt>
                <c:pt idx="2">
                  <c:v>125.88737025531999</c:v>
                </c:pt>
                <c:pt idx="3">
                  <c:v>96.112083002964994</c:v>
                </c:pt>
                <c:pt idx="4">
                  <c:v>68.359579634669004</c:v>
                </c:pt>
                <c:pt idx="5">
                  <c:v>104.86091017662</c:v>
                </c:pt>
                <c:pt idx="6">
                  <c:v>100.60618841335413</c:v>
                </c:pt>
                <c:pt idx="7">
                  <c:v>109.02833833280999</c:v>
                </c:pt>
                <c:pt idx="8">
                  <c:v>109.6414656175</c:v>
                </c:pt>
                <c:pt idx="9">
                  <c:v>93.366638869075999</c:v>
                </c:pt>
                <c:pt idx="10">
                  <c:v>102.07835702074</c:v>
                </c:pt>
                <c:pt idx="11">
                  <c:v>61.738647716382999</c:v>
                </c:pt>
                <c:pt idx="12">
                  <c:v>85.577938949019</c:v>
                </c:pt>
                <c:pt idx="13">
                  <c:v>75.746553641212003</c:v>
                </c:pt>
                <c:pt idx="14">
                  <c:v>84.378655937603995</c:v>
                </c:pt>
                <c:pt idx="15">
                  <c:v>72.015738829132673</c:v>
                </c:pt>
                <c:pt idx="16">
                  <c:v>75.519078749195998</c:v>
                </c:pt>
                <c:pt idx="17">
                  <c:v>42.496305667313003</c:v>
                </c:pt>
                <c:pt idx="18">
                  <c:v>84.683405662723999</c:v>
                </c:pt>
                <c:pt idx="19">
                  <c:v>63.681049137861002</c:v>
                </c:pt>
                <c:pt idx="20">
                  <c:v>49.230786227621003</c:v>
                </c:pt>
                <c:pt idx="21">
                  <c:v>57.104747218857</c:v>
                </c:pt>
                <c:pt idx="22">
                  <c:v>41.904765547156998</c:v>
                </c:pt>
                <c:pt idx="23">
                  <c:v>43.699560169695999</c:v>
                </c:pt>
                <c:pt idx="24">
                  <c:v>41.013639816340998</c:v>
                </c:pt>
                <c:pt idx="25">
                  <c:v>49.495337221607002</c:v>
                </c:pt>
                <c:pt idx="26">
                  <c:v>54.456320478369001</c:v>
                </c:pt>
                <c:pt idx="27">
                  <c:v>46.404573716984999</c:v>
                </c:pt>
                <c:pt idx="28">
                  <c:v>54.299162047503003</c:v>
                </c:pt>
                <c:pt idx="29">
                  <c:v>48.065068168966</c:v>
                </c:pt>
                <c:pt idx="30">
                  <c:v>30.828370581495999</c:v>
                </c:pt>
                <c:pt idx="31">
                  <c:v>19.032855967351999</c:v>
                </c:pt>
                <c:pt idx="32">
                  <c:v>13.444143714687</c:v>
                </c:pt>
                <c:pt idx="33">
                  <c:v>12.684809986016999</c:v>
                </c:pt>
                <c:pt idx="34">
                  <c:v>37.138355655909997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'Fig 1.3'!$O$38</c:f>
              <c:strCache>
                <c:ptCount val="1"/>
                <c:pt idx="0">
                  <c:v>2013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1.3'!$O$39:$O$73</c:f>
              <c:numCache>
                <c:formatCode>General</c:formatCode>
                <c:ptCount val="35"/>
              </c:numCache>
            </c:numRef>
          </c:val>
          <c:smooth val="0"/>
        </c:ser>
        <c:ser>
          <c:idx val="4"/>
          <c:order val="4"/>
          <c:tx>
            <c:strRef>
              <c:f>'Fig 1.3'!$P$38</c:f>
              <c:strCache>
                <c:ptCount val="1"/>
                <c:pt idx="0">
                  <c:v>2014</c:v>
                </c:pt>
              </c:strCache>
            </c:strRef>
          </c:tx>
          <c:spPr>
            <a:ln w="25400">
              <a:noFill/>
            </a:ln>
          </c:spPr>
          <c:marker>
            <c:symbol val="dash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1.3'!$P$39:$P$73</c:f>
              <c:numCache>
                <c:formatCode>0.00</c:formatCode>
                <c:ptCount val="35"/>
                <c:pt idx="1">
                  <c:v>181.03276172572001</c:v>
                </c:pt>
                <c:pt idx="2">
                  <c:v>156.00089448652</c:v>
                </c:pt>
                <c:pt idx="3">
                  <c:v>149.57670758328999</c:v>
                </c:pt>
                <c:pt idx="4">
                  <c:v>127.84771212219</c:v>
                </c:pt>
                <c:pt idx="5">
                  <c:v>122.56182903726</c:v>
                </c:pt>
                <c:pt idx="7">
                  <c:v>129.68002646587999</c:v>
                </c:pt>
                <c:pt idx="9">
                  <c:v>119.96748866258</c:v>
                </c:pt>
                <c:pt idx="11">
                  <c:v>115.80764292577</c:v>
                </c:pt>
                <c:pt idx="12">
                  <c:v>110.51335019695</c:v>
                </c:pt>
                <c:pt idx="13">
                  <c:v>111.56062154372</c:v>
                </c:pt>
                <c:pt idx="14">
                  <c:v>100.12632561781</c:v>
                </c:pt>
                <c:pt idx="16">
                  <c:v>82.416187120968999</c:v>
                </c:pt>
                <c:pt idx="17">
                  <c:v>97.505996687790997</c:v>
                </c:pt>
                <c:pt idx="19">
                  <c:v>81.813312988747001</c:v>
                </c:pt>
                <c:pt idx="20">
                  <c:v>71.051148199886995</c:v>
                </c:pt>
                <c:pt idx="21">
                  <c:v>65.751022048178001</c:v>
                </c:pt>
                <c:pt idx="22">
                  <c:v>60.016713181840998</c:v>
                </c:pt>
                <c:pt idx="23">
                  <c:v>63.921879528022998</c:v>
                </c:pt>
                <c:pt idx="24">
                  <c:v>56.976433737188003</c:v>
                </c:pt>
                <c:pt idx="25">
                  <c:v>60.386402194257002</c:v>
                </c:pt>
                <c:pt idx="26">
                  <c:v>60.842560418147997</c:v>
                </c:pt>
                <c:pt idx="29">
                  <c:v>32.257829091890997</c:v>
                </c:pt>
                <c:pt idx="31">
                  <c:v>30.647503460023</c:v>
                </c:pt>
                <c:pt idx="32">
                  <c:v>23.083343737082</c:v>
                </c:pt>
                <c:pt idx="33">
                  <c:v>14.273167009369001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097496"/>
        <c:axId val="599098280"/>
      </c:lineChart>
      <c:catAx>
        <c:axId val="59909749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750" b="0" i="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99098280"/>
        <c:crosses val="autoZero"/>
        <c:auto val="1"/>
        <c:lblAlgn val="ctr"/>
        <c:lblOffset val="0"/>
        <c:tickLblSkip val="1"/>
        <c:noMultiLvlLbl val="0"/>
      </c:catAx>
      <c:valAx>
        <c:axId val="599098280"/>
        <c:scaling>
          <c:orientation val="minMax"/>
          <c:max val="25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75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750" b="0" i="0" dirty="0">
                    <a:solidFill>
                      <a:srgbClr val="000000"/>
                    </a:solidFill>
                    <a:latin typeface="Arial Narrow"/>
                  </a:rPr>
                  <a:t>% of GDP </a:t>
                </a:r>
              </a:p>
            </c:rich>
          </c:tx>
          <c:layout>
            <c:manualLayout>
              <c:xMode val="edge"/>
              <c:yMode val="edge"/>
              <c:x val="1.5234675769751087E-2"/>
              <c:y val="0.10956441674006254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99097496"/>
        <c:crosses val="autoZero"/>
        <c:crossBetween val="between"/>
      </c:valAx>
      <c:spPr>
        <a:solidFill>
          <a:srgbClr val="F4FFFF"/>
        </a:solidFill>
        <a:ln w="9525">
          <a:solidFill>
            <a:srgbClr val="000000">
              <a:alpha val="28000"/>
            </a:srgbClr>
          </a:solidFill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4.5772365854619988E-2"/>
          <c:y val="1.9920803043647736E-2"/>
          <c:w val="0.93952968276971816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750" b="0" i="0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Narrow" pitchFamily="34" charset="0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146775494877695E-2"/>
          <c:y val="0.28151943812294611"/>
          <c:w val="0.95816186556927296"/>
          <c:h val="0.62996031746031744"/>
        </c:manualLayout>
      </c:layout>
      <c:lineChart>
        <c:grouping val="standard"/>
        <c:varyColors val="0"/>
        <c:ser>
          <c:idx val="0"/>
          <c:order val="0"/>
          <c:tx>
            <c:strRef>
              <c:f>'Fig 1.7 OECD'!$L$46</c:f>
              <c:strCache>
                <c:ptCount val="1"/>
                <c:pt idx="0">
                  <c:v>OECD WA²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'Fig 1.7 OECD'!$M$45:$T$45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'Fig 1.7 OECD'!$M$46:$T$46</c:f>
              <c:numCache>
                <c:formatCode>General</c:formatCode>
                <c:ptCount val="8"/>
                <c:pt idx="0">
                  <c:v>-2.8937325511999998</c:v>
                </c:pt>
                <c:pt idx="1">
                  <c:v>-4.4134168954000002</c:v>
                </c:pt>
                <c:pt idx="2">
                  <c:v>-7.0843272278000002</c:v>
                </c:pt>
                <c:pt idx="3">
                  <c:v>-6.8354739918999998</c:v>
                </c:pt>
                <c:pt idx="4">
                  <c:v>-5.9037947590000002</c:v>
                </c:pt>
                <c:pt idx="5">
                  <c:v>-4.9680144032999998</c:v>
                </c:pt>
                <c:pt idx="6">
                  <c:v>-3.5282272730000002</c:v>
                </c:pt>
                <c:pt idx="7">
                  <c:v>-3.1272432120000002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1.7 OECD'!$L$47</c:f>
              <c:strCache>
                <c:ptCount val="1"/>
                <c:pt idx="0">
                  <c:v>OECD UWA²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'Fig 1.7 OECD'!$M$45:$T$45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'Fig 1.7 OECD'!$M$47:$T$47</c:f>
              <c:numCache>
                <c:formatCode>General</c:formatCode>
                <c:ptCount val="8"/>
                <c:pt idx="0">
                  <c:v>-1.3073234123551725</c:v>
                </c:pt>
                <c:pt idx="1">
                  <c:v>-2.7613475815275859</c:v>
                </c:pt>
                <c:pt idx="2">
                  <c:v>-4.7437211161482766</c:v>
                </c:pt>
                <c:pt idx="3">
                  <c:v>-4.2438635094899997</c:v>
                </c:pt>
                <c:pt idx="4">
                  <c:v>-3.4386180735533336</c:v>
                </c:pt>
                <c:pt idx="5">
                  <c:v>-2.4134279428833332</c:v>
                </c:pt>
                <c:pt idx="6">
                  <c:v>-1.5688497983800003</c:v>
                </c:pt>
                <c:pt idx="7">
                  <c:v>-1.4014415064133332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7686120"/>
        <c:axId val="657686512"/>
      </c:lineChart>
      <c:catAx>
        <c:axId val="65768612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57686512"/>
        <c:crosses val="autoZero"/>
        <c:auto val="1"/>
        <c:lblAlgn val="ctr"/>
        <c:lblOffset val="0"/>
        <c:tickLblSkip val="1"/>
        <c:noMultiLvlLbl val="0"/>
      </c:catAx>
      <c:valAx>
        <c:axId val="657686512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75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750" b="0" i="0" dirty="0">
                    <a:solidFill>
                      <a:srgbClr val="000000"/>
                    </a:solidFill>
                    <a:latin typeface="Arial Narrow"/>
                  </a:rPr>
                  <a:t>% of potential GDP</a:t>
                </a:r>
              </a:p>
            </c:rich>
          </c:tx>
          <c:layout>
            <c:manualLayout>
              <c:xMode val="edge"/>
              <c:yMode val="edge"/>
              <c:x val="8.7105624142661178E-3"/>
              <c:y val="0.2036734126984127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57686120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3.8146776406035664E-2"/>
          <c:y val="0.11011349248923953"/>
          <c:w val="0.95816186556927296"/>
          <c:h val="7.559523809523809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75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Среднее количество применяемых бюджетных правил </a:t>
            </a:r>
            <a:endParaRPr lang="en-US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213553694480774E-2"/>
          <c:y val="0.36610090405365997"/>
          <c:w val="0.84996076903814588"/>
          <c:h val="0.57907183824244191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'Q18 Fiscal rules BCOP'!$O$58</c:f>
              <c:strCache>
                <c:ptCount val="1"/>
                <c:pt idx="0">
                  <c:v>OECD 2007</c:v>
                </c:pt>
              </c:strCache>
            </c:strRef>
          </c:tx>
          <c:invertIfNegative val="0"/>
          <c:val>
            <c:numRef>
              <c:f>'Q18 Fiscal rules BCOP'!$O$59</c:f>
              <c:numCache>
                <c:formatCode>0.0</c:formatCode>
                <c:ptCount val="1"/>
                <c:pt idx="0">
                  <c:v>2.4814814814814814</c:v>
                </c:pt>
              </c:numCache>
            </c:numRef>
          </c:val>
        </c:ser>
        <c:ser>
          <c:idx val="1"/>
          <c:order val="1"/>
          <c:tx>
            <c:strRef>
              <c:f>'Q18 Fiscal rules BCOP'!$N$58</c:f>
              <c:strCache>
                <c:ptCount val="1"/>
                <c:pt idx="0">
                  <c:v>OECD 2012</c:v>
                </c:pt>
              </c:strCache>
            </c:strRef>
          </c:tx>
          <c:invertIfNegative val="0"/>
          <c:val>
            <c:numRef>
              <c:f>'Q18 Fiscal rules BCOP'!$N$59</c:f>
              <c:numCache>
                <c:formatCode>0.0</c:formatCode>
                <c:ptCount val="1"/>
                <c:pt idx="0">
                  <c:v>3.6</c:v>
                </c:pt>
              </c:numCache>
            </c:numRef>
          </c:val>
        </c:ser>
        <c:ser>
          <c:idx val="0"/>
          <c:order val="2"/>
          <c:tx>
            <c:strRef>
              <c:f>'Q18 Fiscal rules BCOP'!$M$58</c:f>
              <c:strCache>
                <c:ptCount val="1"/>
                <c:pt idx="0">
                  <c:v>ASIA</c:v>
                </c:pt>
              </c:strCache>
            </c:strRef>
          </c:tx>
          <c:invertIfNegative val="0"/>
          <c:val>
            <c:numRef>
              <c:f>'Q18 Fiscal rules BCOP'!$M$59</c:f>
              <c:numCache>
                <c:formatCode>0.0</c:formatCode>
                <c:ptCount val="1"/>
                <c:pt idx="0">
                  <c:v>2.1538461538461537</c:v>
                </c:pt>
              </c:numCache>
            </c:numRef>
          </c:val>
        </c:ser>
        <c:ser>
          <c:idx val="2"/>
          <c:order val="3"/>
          <c:tx>
            <c:strRef>
              <c:f>'Q18 Fiscal rules BCOP'!$P$58</c:f>
              <c:strCache>
                <c:ptCount val="1"/>
                <c:pt idx="0">
                  <c:v>PEMPAL</c:v>
                </c:pt>
              </c:strCache>
            </c:strRef>
          </c:tx>
          <c:invertIfNegative val="0"/>
          <c:val>
            <c:numRef>
              <c:f>'Q18 Fiscal rules BCOP'!$P$59</c:f>
              <c:numCache>
                <c:formatCode>General</c:formatCode>
                <c:ptCount val="1"/>
                <c:pt idx="0">
                  <c:v>2.7142857142857144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-50"/>
        <c:axId val="468158360"/>
        <c:axId val="468158752"/>
      </c:barChart>
      <c:catAx>
        <c:axId val="468158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8158752"/>
        <c:crosses val="autoZero"/>
        <c:auto val="0"/>
        <c:lblAlgn val="ctr"/>
        <c:lblOffset val="100"/>
        <c:noMultiLvlLbl val="0"/>
      </c:catAx>
      <c:valAx>
        <c:axId val="468158752"/>
        <c:scaling>
          <c:orientation val="minMax"/>
          <c:max val="4"/>
          <c:min val="0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crossAx val="468158360"/>
        <c:crosses val="autoZero"/>
        <c:crossBetween val="between"/>
        <c:majorUnit val="1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1679676160301176"/>
          <c:y val="0.21209880919225937"/>
          <c:w val="0.62346213903402492"/>
          <c:h val="7.7525888042129787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ru-RU" sz="1000" dirty="0" smtClean="0"/>
              <a:t>% стран, использующих</a:t>
            </a:r>
            <a:r>
              <a:rPr lang="ru-RU" sz="1000" baseline="0" dirty="0" smtClean="0"/>
              <a:t> бюджетные правила разных  типов </a:t>
            </a:r>
            <a:endParaRPr lang="en-US" sz="1000" dirty="0"/>
          </a:p>
        </c:rich>
      </c:tx>
      <c:layout>
        <c:manualLayout>
          <c:xMode val="edge"/>
          <c:yMode val="edge"/>
          <c:x val="0.29685648525285441"/>
          <c:y val="8.36343412194559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07887992936853"/>
          <c:y val="0.30356076918957359"/>
          <c:w val="0.81624774764500663"/>
          <c:h val="0.5308277893834699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'Q18 Fiscal rules BCOP'!$L$29</c:f>
              <c:strCache>
                <c:ptCount val="1"/>
                <c:pt idx="0">
                  <c:v>OECD 2007</c:v>
                </c:pt>
              </c:strCache>
            </c:strRef>
          </c:tx>
          <c:invertIfNegative val="0"/>
          <c:val>
            <c:numRef>
              <c:f>'Q18 Fiscal rules BCOP'!$M$29:$P$29</c:f>
              <c:numCache>
                <c:formatCode>0.00</c:formatCode>
                <c:ptCount val="4"/>
                <c:pt idx="0">
                  <c:v>0.69696969696969702</c:v>
                </c:pt>
                <c:pt idx="1">
                  <c:v>0.54545454545454541</c:v>
                </c:pt>
                <c:pt idx="2">
                  <c:v>0.27272727272727271</c:v>
                </c:pt>
                <c:pt idx="3">
                  <c:v>0.12121212121212122</c:v>
                </c:pt>
              </c:numCache>
            </c:numRef>
          </c:val>
        </c:ser>
        <c:ser>
          <c:idx val="1"/>
          <c:order val="1"/>
          <c:tx>
            <c:strRef>
              <c:f>'Q18 Fiscal rules BCOP'!$L$28</c:f>
              <c:strCache>
                <c:ptCount val="1"/>
                <c:pt idx="0">
                  <c:v>OECD 2012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'Q18 Fiscal rules BCOP'!$M$26:$P$26</c:f>
              <c:strCache>
                <c:ptCount val="4"/>
                <c:pt idx="0">
                  <c:v>Budget balance </c:v>
                </c:pt>
                <c:pt idx="1">
                  <c:v>Debt </c:v>
                </c:pt>
                <c:pt idx="2">
                  <c:v>Expenditure </c:v>
                </c:pt>
                <c:pt idx="3">
                  <c:v>Revenue </c:v>
                </c:pt>
              </c:strCache>
            </c:strRef>
          </c:cat>
          <c:val>
            <c:numRef>
              <c:f>'Q18 Fiscal rules BCOP'!$M$28:$P$28</c:f>
              <c:numCache>
                <c:formatCode>0.00</c:formatCode>
                <c:ptCount val="4"/>
                <c:pt idx="0">
                  <c:v>0.84848484848484851</c:v>
                </c:pt>
                <c:pt idx="1">
                  <c:v>0.69696969696969702</c:v>
                </c:pt>
                <c:pt idx="2">
                  <c:v>0.63636363636363635</c:v>
                </c:pt>
                <c:pt idx="3">
                  <c:v>0.15151515151515152</c:v>
                </c:pt>
              </c:numCache>
            </c:numRef>
          </c:val>
        </c:ser>
        <c:ser>
          <c:idx val="0"/>
          <c:order val="2"/>
          <c:tx>
            <c:strRef>
              <c:f>'Q18 Fiscal rules BCOP'!$L$27</c:f>
              <c:strCache>
                <c:ptCount val="1"/>
                <c:pt idx="0">
                  <c:v>ASIA</c:v>
                </c:pt>
              </c:strCache>
            </c:strRef>
          </c:tx>
          <c:invertIfNegative val="0"/>
          <c:cat>
            <c:strRef>
              <c:f>'Q18 Fiscal rules BCOP'!$M$26:$P$26</c:f>
              <c:strCache>
                <c:ptCount val="4"/>
                <c:pt idx="0">
                  <c:v>Budget balance </c:v>
                </c:pt>
                <c:pt idx="1">
                  <c:v>Debt </c:v>
                </c:pt>
                <c:pt idx="2">
                  <c:v>Expenditure </c:v>
                </c:pt>
                <c:pt idx="3">
                  <c:v>Revenue </c:v>
                </c:pt>
              </c:strCache>
            </c:strRef>
          </c:cat>
          <c:val>
            <c:numRef>
              <c:f>'Q18 Fiscal rules BCOP'!$M$27:$P$27</c:f>
              <c:numCache>
                <c:formatCode>0.00</c:formatCode>
                <c:ptCount val="4"/>
                <c:pt idx="0">
                  <c:v>0.53333333333333333</c:v>
                </c:pt>
                <c:pt idx="1">
                  <c:v>0.46666666666666667</c:v>
                </c:pt>
                <c:pt idx="2">
                  <c:v>0.53333333333333333</c:v>
                </c:pt>
                <c:pt idx="3">
                  <c:v>0.33333333333333331</c:v>
                </c:pt>
              </c:numCache>
            </c:numRef>
          </c:val>
        </c:ser>
        <c:ser>
          <c:idx val="2"/>
          <c:order val="3"/>
          <c:tx>
            <c:strRef>
              <c:f>'Q18 Fiscal rules BCOP'!$L$30</c:f>
              <c:strCache>
                <c:ptCount val="1"/>
                <c:pt idx="0">
                  <c:v>PEMPAL</c:v>
                </c:pt>
              </c:strCache>
            </c:strRef>
          </c:tx>
          <c:invertIfNegative val="0"/>
          <c:cat>
            <c:strRef>
              <c:f>'Q18 Fiscal rules BCOP'!$M$26:$P$26</c:f>
              <c:strCache>
                <c:ptCount val="4"/>
                <c:pt idx="0">
                  <c:v>Budget balance </c:v>
                </c:pt>
                <c:pt idx="1">
                  <c:v>Debt </c:v>
                </c:pt>
                <c:pt idx="2">
                  <c:v>Expenditure </c:v>
                </c:pt>
                <c:pt idx="3">
                  <c:v>Revenue </c:v>
                </c:pt>
              </c:strCache>
            </c:strRef>
          </c:cat>
          <c:val>
            <c:numRef>
              <c:f>'Q18 Fiscal rules BCOP'!$M$30:$P$30</c:f>
              <c:numCache>
                <c:formatCode>0.00</c:formatCode>
                <c:ptCount val="4"/>
                <c:pt idx="0">
                  <c:v>0.38461538461538464</c:v>
                </c:pt>
                <c:pt idx="1">
                  <c:v>0.38461538461538464</c:v>
                </c:pt>
                <c:pt idx="2">
                  <c:v>0.23076923076923078</c:v>
                </c:pt>
                <c:pt idx="3">
                  <c:v>0.15384615384615385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159536"/>
        <c:axId val="468159928"/>
      </c:barChart>
      <c:catAx>
        <c:axId val="468159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468159928"/>
        <c:crosses val="autoZero"/>
        <c:auto val="1"/>
        <c:lblAlgn val="ctr"/>
        <c:lblOffset val="100"/>
        <c:noMultiLvlLbl val="0"/>
      </c:catAx>
      <c:valAx>
        <c:axId val="468159928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46815953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9563220090446443"/>
          <c:y val="0.18566279549504477"/>
          <c:w val="0.70395623082325975"/>
          <c:h val="8.0637294920074792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/>
            </a:pPr>
            <a:r>
              <a:rPr lang="ru-RU" sz="1050" dirty="0" smtClean="0"/>
              <a:t>Тип</a:t>
            </a:r>
            <a:r>
              <a:rPr lang="ru-RU" sz="1050" baseline="0" dirty="0" smtClean="0"/>
              <a:t> </a:t>
            </a:r>
            <a:r>
              <a:rPr lang="ru-RU" sz="1050" dirty="0" smtClean="0"/>
              <a:t>правила,</a:t>
            </a:r>
            <a:r>
              <a:rPr lang="ru-RU" sz="1050" baseline="0" dirty="0" smtClean="0"/>
              <a:t> касающиеся </a:t>
            </a:r>
            <a:r>
              <a:rPr lang="ru-RU" sz="1050" dirty="0" smtClean="0"/>
              <a:t>сальдо бюджета</a:t>
            </a:r>
            <a:r>
              <a:rPr lang="en-US" sz="1050" baseline="0" dirty="0" smtClean="0"/>
              <a:t>: </a:t>
            </a:r>
            <a:r>
              <a:rPr lang="ru-RU" sz="1050" baseline="0" dirty="0" smtClean="0"/>
              <a:t>ОЭСР </a:t>
            </a:r>
            <a:endParaRPr lang="en-US" sz="105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3871995311342601E-2"/>
          <c:y val="0.20011869135437044"/>
          <c:w val="0.58206069990390918"/>
          <c:h val="0.7090122800748726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'[2]Q21 Balance rules'!$T$310:$Y$310</c:f>
              <c:strCache>
                <c:ptCount val="6"/>
                <c:pt idx="0">
                  <c:v>The rule targets a specific budget balance in nominal terms</c:v>
                </c:pt>
                <c:pt idx="1">
                  <c:v>The rule targets a given improvement of the structural budget balance</c:v>
                </c:pt>
                <c:pt idx="2">
                  <c:v>The rule targets a specific budget balance as a percentage of GDP in structural terms</c:v>
                </c:pt>
                <c:pt idx="3">
                  <c:v>The rule targets a specific budget balance as a percentage of GDP</c:v>
                </c:pt>
                <c:pt idx="4">
                  <c:v>The rule targets a specific budget balance as a percentage of GDP depending on growth </c:v>
                </c:pt>
                <c:pt idx="5">
                  <c:v>Other budget balance rule </c:v>
                </c:pt>
              </c:strCache>
            </c:strRef>
          </c:cat>
          <c:val>
            <c:numRef>
              <c:f>'[2]Q21 Balance rules'!$T$312:$Y$312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22</c:v>
                </c:pt>
                <c:pt idx="3">
                  <c:v>23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1075403871669964"/>
          <c:y val="0.13348386900737624"/>
          <c:w val="0.37786511149074603"/>
          <c:h val="0.86651613099261493"/>
        </c:manualLayout>
      </c:layout>
      <c:overlay val="0"/>
      <c:txPr>
        <a:bodyPr/>
        <a:lstStyle/>
        <a:p>
          <a:pPr rtl="0">
            <a:defRPr sz="9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/>
            </a:pPr>
            <a:r>
              <a:rPr lang="ru-RU" sz="1050" b="1" i="0" u="none" strike="noStrike" baseline="0" dirty="0" smtClean="0">
                <a:effectLst/>
              </a:rPr>
              <a:t>Тип правила, касающиеся  сальдо бюджета</a:t>
            </a:r>
            <a:r>
              <a:rPr lang="en-US" sz="1050" baseline="0" dirty="0" smtClean="0"/>
              <a:t>: </a:t>
            </a:r>
            <a:r>
              <a:rPr lang="en-US" sz="1050" baseline="0" dirty="0"/>
              <a:t>PEMPAL</a:t>
            </a:r>
            <a:endParaRPr lang="en-US" sz="1050" dirty="0"/>
          </a:p>
        </c:rich>
      </c:tx>
      <c:layout>
        <c:manualLayout>
          <c:xMode val="edge"/>
          <c:yMode val="edge"/>
          <c:x val="0.1166736335659385"/>
          <c:y val="2.25152288043645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871995311342601E-2"/>
          <c:y val="0.20011869135437044"/>
          <c:w val="0.58206069990390918"/>
          <c:h val="0.7090122800748726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'Q21 Balance rules PEMPAL'!$R$269:$W$269</c:f>
              <c:strCache>
                <c:ptCount val="6"/>
                <c:pt idx="0">
                  <c:v>The rule targets a specific budget balance in nominal terms</c:v>
                </c:pt>
                <c:pt idx="1">
                  <c:v>The rule targets a given improvement of the structural budget balance</c:v>
                </c:pt>
                <c:pt idx="2">
                  <c:v>The rule targets a specific budget balance as a percentage of GDP in structural terms</c:v>
                </c:pt>
                <c:pt idx="3">
                  <c:v>The rule targets a specific budget balance as a percentage of GDP</c:v>
                </c:pt>
                <c:pt idx="4">
                  <c:v>The rule targets a specific budget balance as a percentage of GDP depending on growth </c:v>
                </c:pt>
                <c:pt idx="5">
                  <c:v>Other budget balance rule </c:v>
                </c:pt>
              </c:strCache>
            </c:strRef>
          </c:cat>
          <c:val>
            <c:numRef>
              <c:f>'Q21 Balance rules PEMPAL'!$R$271:$W$271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9941623446680625"/>
          <c:y val="0.14849413894910021"/>
          <c:w val="0.37786511149074603"/>
          <c:h val="0.74643479329719864"/>
        </c:manualLayout>
      </c:layout>
      <c:overlay val="0"/>
      <c:txPr>
        <a:bodyPr/>
        <a:lstStyle/>
        <a:p>
          <a:pPr rtl="0">
            <a:defRPr sz="9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ru-RU" sz="1000" dirty="0" smtClean="0"/>
              <a:t>Тип</a:t>
            </a:r>
            <a:r>
              <a:rPr lang="ru-RU" sz="1000" baseline="0" dirty="0" smtClean="0"/>
              <a:t> </a:t>
            </a:r>
            <a:r>
              <a:rPr lang="ru-RU" sz="1000" dirty="0" smtClean="0"/>
              <a:t> применяемого правила в отношении долга</a:t>
            </a:r>
            <a:r>
              <a:rPr lang="en-US" sz="1000" baseline="0" dirty="0" smtClean="0"/>
              <a:t>: </a:t>
            </a:r>
            <a:r>
              <a:rPr lang="ru-RU" sz="1000" baseline="0" dirty="0" smtClean="0"/>
              <a:t>ОЭСР </a:t>
            </a:r>
            <a:endParaRPr lang="en-US" sz="1000" dirty="0"/>
          </a:p>
        </c:rich>
      </c:tx>
      <c:layout>
        <c:manualLayout>
          <c:xMode val="edge"/>
          <c:yMode val="edge"/>
          <c:x val="0.20279342769829303"/>
          <c:y val="6.37931482790328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871995311342601E-2"/>
          <c:y val="0.20011869135437044"/>
          <c:w val="0.58206069990390896"/>
          <c:h val="0.7090122800748726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'[2]Q22 Debt rules'!$K$312:$P$312</c:f>
              <c:strCache>
                <c:ptCount val="6"/>
                <c:pt idx="0">
                  <c:v>The rule targets a specific amount of debt in nominal terms</c:v>
                </c:pt>
                <c:pt idx="1">
                  <c:v>The rule targets a specific debt-to-GDP ratio </c:v>
                </c:pt>
                <c:pt idx="2">
                  <c:v>The rule targets a given reduction in the debt-to-GDP ratio</c:v>
                </c:pt>
                <c:pt idx="3">
                  <c:v>The rule establishes a ceiling for the Government debt in level or as a % of GDP</c:v>
                </c:pt>
                <c:pt idx="4">
                  <c:v>The rule establishes debt can only be incurred for net investment acquisition</c:v>
                </c:pt>
                <c:pt idx="5">
                  <c:v>Other debt rule </c:v>
                </c:pt>
              </c:strCache>
            </c:strRef>
          </c:cat>
          <c:val>
            <c:numRef>
              <c:f>'[2]Q22 Debt rules'!$K$314:$P$314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13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1075403871669964"/>
          <c:y val="0.12383641874492"/>
          <c:w val="0.36672806564300425"/>
          <c:h val="0.865140799598915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ru-RU" sz="1000" b="1" i="0" u="none" strike="noStrike" baseline="0" dirty="0" smtClean="0">
                <a:effectLst/>
              </a:rPr>
              <a:t>Тип применяемого правила в отношении долга</a:t>
            </a:r>
            <a:r>
              <a:rPr lang="en-US" sz="1000" baseline="0" dirty="0" smtClean="0"/>
              <a:t>: </a:t>
            </a:r>
            <a:r>
              <a:rPr lang="en-US" sz="1000" baseline="0" dirty="0"/>
              <a:t>PEMPAL</a:t>
            </a:r>
            <a:endParaRPr lang="en-US" sz="1000" dirty="0"/>
          </a:p>
        </c:rich>
      </c:tx>
      <c:layout>
        <c:manualLayout>
          <c:xMode val="edge"/>
          <c:yMode val="edge"/>
          <c:x val="0.19401064579972097"/>
          <c:y val="5.96160165234943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871995311342601E-2"/>
          <c:y val="0.20011869135437044"/>
          <c:w val="0.58206069990390896"/>
          <c:h val="0.7090122800748726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'Q22 Debt rules PEMPAL'!$K$312:$P$312</c:f>
              <c:strCache>
                <c:ptCount val="6"/>
                <c:pt idx="0">
                  <c:v>The rule targets a specific amount of debt in nominal terms</c:v>
                </c:pt>
                <c:pt idx="1">
                  <c:v>The rule targets a specific debt-to-GDP ratio </c:v>
                </c:pt>
                <c:pt idx="2">
                  <c:v>The rule targets a given reduction in the debt-to-GDP ratio</c:v>
                </c:pt>
                <c:pt idx="3">
                  <c:v>The rule establishes a ceiling for the Government debt in level or as a % of GDP</c:v>
                </c:pt>
                <c:pt idx="4">
                  <c:v>The rule establishes debt can only be incurred for net investment acquisition</c:v>
                </c:pt>
                <c:pt idx="5">
                  <c:v>Other debt rule </c:v>
                </c:pt>
              </c:strCache>
            </c:strRef>
          </c:cat>
          <c:val>
            <c:numRef>
              <c:f>'Q22 Debt rules PEMPAL'!$K$314:$P$314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1075403871669964"/>
          <c:y val="0.12383641874492"/>
          <c:w val="0.36672806564300425"/>
          <c:h val="0.865140799598915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ru-RU" sz="1000" dirty="0" smtClean="0"/>
              <a:t>Тип применяемых правил в отношении расходов</a:t>
            </a:r>
            <a:r>
              <a:rPr lang="en-US" sz="1000" baseline="0" dirty="0" smtClean="0"/>
              <a:t>: </a:t>
            </a:r>
            <a:r>
              <a:rPr lang="ru-RU" sz="1000" baseline="0" dirty="0" smtClean="0"/>
              <a:t>ОЭСР</a:t>
            </a:r>
            <a:endParaRPr lang="en-US" sz="1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3871995311342601E-2"/>
          <c:y val="0.20011869135437044"/>
          <c:w val="0.58206069990390941"/>
          <c:h val="0.7090122800748726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'[2]Q19 Expenditure rules'!$AI$277:$AN$277</c:f>
              <c:strCache>
                <c:ptCount val="6"/>
                <c:pt idx="0">
                  <c:v>The rule targets a nominal expenditure ceiling</c:v>
                </c:pt>
                <c:pt idx="1">
                  <c:v>The rule targets a real expenditure ceiling</c:v>
                </c:pt>
                <c:pt idx="2">
                  <c:v>The rule targets a nominal expenditure growth rate</c:v>
                </c:pt>
                <c:pt idx="3">
                  <c:v>The rule targets a real expenditure growth rate</c:v>
                </c:pt>
                <c:pt idx="4">
                  <c:v>The rule targets a specific expenditure to GDP ratio</c:v>
                </c:pt>
                <c:pt idx="5">
                  <c:v>Other expenditure rule</c:v>
                </c:pt>
              </c:strCache>
            </c:strRef>
          </c:cat>
          <c:val>
            <c:numRef>
              <c:f>'[2]Q19 Expenditure rules'!$AI$279:$AN$279</c:f>
              <c:numCache>
                <c:formatCode>General</c:formatCode>
                <c:ptCount val="6"/>
                <c:pt idx="0">
                  <c:v>11</c:v>
                </c:pt>
                <c:pt idx="1">
                  <c:v>4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1075415573053371"/>
          <c:y val="0.14195242221559309"/>
          <c:w val="0.34661458741836482"/>
          <c:h val="0.85115648285774059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ru-RU" sz="1000" b="1" i="0" u="none" strike="noStrike" baseline="0" dirty="0" smtClean="0">
                <a:effectLst/>
              </a:rPr>
              <a:t>Тип применяемых правил в отношении расходов</a:t>
            </a:r>
            <a:r>
              <a:rPr lang="en-US" sz="1000" baseline="0" dirty="0" smtClean="0"/>
              <a:t>: </a:t>
            </a:r>
            <a:r>
              <a:rPr lang="en-US" sz="1000" baseline="0" dirty="0"/>
              <a:t>PEMPAL</a:t>
            </a:r>
            <a:endParaRPr lang="en-US" sz="1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3871995311342601E-2"/>
          <c:y val="0.20011869135437044"/>
          <c:w val="0.58206069990390941"/>
          <c:h val="0.7090122800748726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'Q19 Expenditure rules PEMPAL'!$AI$277:$AN$277</c:f>
              <c:strCache>
                <c:ptCount val="6"/>
                <c:pt idx="0">
                  <c:v>The rule targets a nominal expenditure ceiling</c:v>
                </c:pt>
                <c:pt idx="1">
                  <c:v>The rule targets a real expenditure ceiling</c:v>
                </c:pt>
                <c:pt idx="2">
                  <c:v>The rule targets a nominal expenditure growth rate</c:v>
                </c:pt>
                <c:pt idx="3">
                  <c:v>The rule targets a real expenditure growth rate</c:v>
                </c:pt>
                <c:pt idx="4">
                  <c:v>The rule targets a specific expenditure to GDP ratio</c:v>
                </c:pt>
                <c:pt idx="5">
                  <c:v>Other expenditure rule</c:v>
                </c:pt>
              </c:strCache>
            </c:strRef>
          </c:cat>
          <c:val>
            <c:numRef>
              <c:f>'Q19 Expenditure rules PEMPAL'!$AI$279:$AN$279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1075415573053371"/>
          <c:y val="0.14195242221559309"/>
          <c:w val="0.34661458741836482"/>
          <c:h val="0.85115648285774059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0.16824</cdr:x>
      <cdr:y>0.0446</cdr:y>
    </cdr:from>
    <cdr:to>
      <cdr:x>0.18097</cdr:x>
      <cdr:y>0.06862</cdr:y>
    </cdr:to>
    <cdr:sp macro="" textlink="">
      <cdr:nvSpPr>
        <cdr:cNvPr id="4" name="xlamShapesMarker"/>
        <cdr:cNvSpPr/>
      </cdr:nvSpPr>
      <cdr:spPr>
        <a:xfrm xmlns:a="http://schemas.openxmlformats.org/drawingml/2006/main">
          <a:off x="977336" y="113744"/>
          <a:ext cx="73949" cy="612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0.58213</cdr:x>
      <cdr:y>0.03727</cdr:y>
    </cdr:from>
    <cdr:to>
      <cdr:x>0.60692</cdr:x>
      <cdr:y>0.0655</cdr:y>
    </cdr:to>
    <cdr:sp macro="" textlink="">
      <cdr:nvSpPr>
        <cdr:cNvPr id="5" name="xlamShapesMarker"/>
        <cdr:cNvSpPr/>
      </cdr:nvSpPr>
      <cdr:spPr>
        <a:xfrm xmlns:a="http://schemas.openxmlformats.org/drawingml/2006/main">
          <a:off x="3236275" y="94506"/>
          <a:ext cx="137805" cy="71602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>
              <a:defRPr sz="1200"/>
            </a:lvl1pPr>
          </a:lstStyle>
          <a:p>
            <a:fld id="{6A1F4440-C3E6-4902-8793-59194496C3CB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>
              <a:defRPr sz="1200"/>
            </a:lvl1pPr>
          </a:lstStyle>
          <a:p>
            <a:fld id="{5F75513C-C4DA-47B4-A47A-2FB7096E72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14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>
              <a:defRPr sz="1200"/>
            </a:lvl1pPr>
          </a:lstStyle>
          <a:p>
            <a:fld id="{783F4DCD-0564-4AA9-A7AD-8B4DAFF26FD9}" type="datetimeFigureOut">
              <a:rPr lang="en-GB" smtClean="0"/>
              <a:t>16/02/2016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5" tIns="45848" rIns="91695" bIns="4584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695" tIns="45848" rIns="91695" bIns="458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>
              <a:defRPr sz="1200"/>
            </a:lvl1pPr>
          </a:lstStyle>
          <a:p>
            <a:fld id="{B136E7F6-D63A-41E1-881A-C496535F7C9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2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5341A6-8677-4B04-B72F-3A46ED1C5F22}" type="slidenum">
              <a:rPr lang="es-CO" smtClean="0"/>
              <a:pPr>
                <a:defRPr/>
              </a:pPr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675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Законодательство</a:t>
            </a:r>
          </a:p>
          <a:p>
            <a:r>
              <a:rPr lang="ru-RU" dirty="0" smtClean="0"/>
              <a:t>Международный договор</a:t>
            </a:r>
          </a:p>
          <a:p>
            <a:r>
              <a:rPr lang="ru-RU" dirty="0" smtClean="0"/>
              <a:t>Внутренние</a:t>
            </a:r>
            <a:r>
              <a:rPr lang="ru-RU" baseline="0" dirty="0" smtClean="0"/>
              <a:t> правила/меры политики</a:t>
            </a:r>
          </a:p>
          <a:p>
            <a:r>
              <a:rPr lang="ru-RU" baseline="0" dirty="0" smtClean="0"/>
              <a:t>Другое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89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(синий цвет):</a:t>
            </a:r>
            <a:r>
              <a:rPr lang="ru-RU" baseline="0" dirty="0" smtClean="0"/>
              <a:t> да</a:t>
            </a:r>
          </a:p>
          <a:p>
            <a:r>
              <a:rPr lang="ru-RU" baseline="0" dirty="0" smtClean="0"/>
              <a:t>(зеленый цвет): оба</a:t>
            </a:r>
          </a:p>
          <a:p>
            <a:r>
              <a:rPr lang="ru-RU" baseline="0" dirty="0" smtClean="0"/>
              <a:t>(красный цвет): нет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Правила в отношении</a:t>
            </a:r>
            <a:r>
              <a:rPr lang="ru-RU" baseline="0" dirty="0" smtClean="0"/>
              <a:t> сальдо бюджета</a:t>
            </a:r>
          </a:p>
          <a:p>
            <a:r>
              <a:rPr lang="ru-RU" baseline="0" dirty="0" smtClean="0"/>
              <a:t>Правило в отношении долга </a:t>
            </a:r>
          </a:p>
          <a:p>
            <a:r>
              <a:rPr lang="ru-RU" baseline="0" dirty="0" smtClean="0"/>
              <a:t>Правило в отношении расходов бюджета</a:t>
            </a:r>
          </a:p>
          <a:p>
            <a:r>
              <a:rPr lang="ru-RU" baseline="0" dirty="0" smtClean="0"/>
              <a:t>Правило в отношении доходов бюджета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89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(черный цвет): правила в отношении расходов</a:t>
            </a:r>
          </a:p>
          <a:p>
            <a:r>
              <a:rPr lang="ru-RU" dirty="0" smtClean="0"/>
              <a:t>(зеленый цвет): правила</a:t>
            </a:r>
            <a:r>
              <a:rPr lang="ru-RU" baseline="0" dirty="0" smtClean="0"/>
              <a:t> в </a:t>
            </a:r>
            <a:r>
              <a:rPr lang="ru-RU" dirty="0" smtClean="0"/>
              <a:t>отношении </a:t>
            </a:r>
            <a:r>
              <a:rPr lang="ru-RU" baseline="0" dirty="0" smtClean="0"/>
              <a:t>доходов</a:t>
            </a:r>
          </a:p>
          <a:p>
            <a:r>
              <a:rPr lang="ru-RU" baseline="0" dirty="0" smtClean="0"/>
              <a:t>(синий цвет): </a:t>
            </a:r>
            <a:r>
              <a:rPr lang="ru-RU" dirty="0" smtClean="0"/>
              <a:t>правила</a:t>
            </a:r>
            <a:r>
              <a:rPr lang="ru-RU" baseline="0" dirty="0" smtClean="0"/>
              <a:t> в </a:t>
            </a:r>
            <a:r>
              <a:rPr lang="ru-RU" dirty="0" smtClean="0"/>
              <a:t>отношении сальдо</a:t>
            </a:r>
            <a:r>
              <a:rPr lang="ru-RU" baseline="0" dirty="0" smtClean="0"/>
              <a:t> </a:t>
            </a:r>
          </a:p>
          <a:p>
            <a:r>
              <a:rPr lang="ru-RU" baseline="0" dirty="0" smtClean="0"/>
              <a:t>(красный цвет): </a:t>
            </a:r>
            <a:r>
              <a:rPr lang="ru-RU" dirty="0" smtClean="0"/>
              <a:t>правила</a:t>
            </a:r>
            <a:r>
              <a:rPr lang="ru-RU" baseline="0" dirty="0" smtClean="0"/>
              <a:t> в </a:t>
            </a:r>
            <a:r>
              <a:rPr lang="ru-RU" dirty="0" smtClean="0"/>
              <a:t>отношении долга</a:t>
            </a:r>
          </a:p>
          <a:p>
            <a:endParaRPr lang="ru-RU" dirty="0" smtClean="0"/>
          </a:p>
          <a:p>
            <a:r>
              <a:rPr lang="en-US" dirty="0" err="1" smtClean="0"/>
              <a:t>EDP</a:t>
            </a:r>
            <a:endParaRPr lang="en-US" dirty="0" smtClean="0"/>
          </a:p>
          <a:p>
            <a:r>
              <a:rPr lang="ru-RU" dirty="0" smtClean="0"/>
              <a:t>Механизм</a:t>
            </a:r>
            <a:r>
              <a:rPr lang="ru-RU" baseline="0" dirty="0" smtClean="0"/>
              <a:t> автоматической коррекции</a:t>
            </a:r>
          </a:p>
          <a:p>
            <a:r>
              <a:rPr lang="ru-RU" baseline="0" dirty="0" smtClean="0"/>
              <a:t>Внесения предложения в законодательный орган</a:t>
            </a:r>
          </a:p>
          <a:p>
            <a:r>
              <a:rPr lang="ru-RU" baseline="0" dirty="0" smtClean="0"/>
              <a:t>Ведомство должно принять меры </a:t>
            </a:r>
          </a:p>
          <a:p>
            <a:r>
              <a:rPr lang="ru-RU" baseline="0" dirty="0" err="1" smtClean="0"/>
              <a:t>Квази</a:t>
            </a:r>
            <a:r>
              <a:rPr lang="ru-RU" baseline="0" dirty="0" smtClean="0"/>
              <a:t>-автоматические санкции</a:t>
            </a:r>
          </a:p>
          <a:p>
            <a:r>
              <a:rPr lang="ru-RU" baseline="0" dirty="0" smtClean="0"/>
              <a:t>Прочее</a:t>
            </a:r>
          </a:p>
          <a:p>
            <a:r>
              <a:rPr lang="ru-RU" baseline="0" dirty="0" smtClean="0"/>
              <a:t>Ничего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60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% ВВП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E7F6-D63A-41E1-881A-C496535F7C95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114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% потенциального ВВП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E7F6-D63A-41E1-881A-C496535F7C95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29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F512E4-0BC8-4615-A7FB-8B97ECA9EA02}" type="slidenum">
              <a:rPr lang="es-CO"/>
              <a:pPr/>
              <a:t>25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48639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F512E4-0BC8-4615-A7FB-8B97ECA9EA02}" type="slidenum">
              <a:rPr lang="es-CO"/>
              <a:pPr/>
              <a:t>26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4841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F512E4-0BC8-4615-A7FB-8B97ECA9EA02}" type="slidenum">
              <a:rPr lang="es-CO"/>
              <a:pPr/>
              <a:t>27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1567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			</a:t>
            </a:r>
            <a:r>
              <a:rPr lang="ru-RU" dirty="0" smtClean="0"/>
              <a:t>Центральное </a:t>
            </a:r>
            <a:r>
              <a:rPr lang="ru-RU" dirty="0" smtClean="0"/>
              <a:t>бюджетное ведомство</a:t>
            </a:r>
          </a:p>
          <a:p>
            <a:r>
              <a:rPr lang="en-US" dirty="0" smtClean="0"/>
              <a:t>					</a:t>
            </a:r>
            <a:r>
              <a:rPr lang="ru-RU" dirty="0" smtClean="0"/>
              <a:t>Формулирование</a:t>
            </a:r>
            <a:endParaRPr lang="ru-RU" dirty="0" smtClean="0"/>
          </a:p>
          <a:p>
            <a:r>
              <a:rPr lang="en-US" dirty="0" smtClean="0"/>
              <a:t>					</a:t>
            </a:r>
            <a:r>
              <a:rPr lang="ru-RU" dirty="0" smtClean="0"/>
              <a:t>Утверждение</a:t>
            </a:r>
            <a:endParaRPr lang="ru-RU" dirty="0" smtClean="0"/>
          </a:p>
          <a:p>
            <a:r>
              <a:rPr lang="en-US" dirty="0" smtClean="0"/>
              <a:t>					</a:t>
            </a:r>
            <a:r>
              <a:rPr lang="ru-RU" dirty="0" smtClean="0"/>
              <a:t>Исполнение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E7F6-D63A-41E1-881A-C496535F7C9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939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ru-RU" dirty="0" smtClean="0"/>
              <a:t>ОЭСР</a:t>
            </a:r>
            <a:r>
              <a:rPr lang="ru-RU" baseline="0" dirty="0" smtClean="0"/>
              <a:t> 2007</a:t>
            </a:r>
            <a:r>
              <a:rPr lang="en-US" baseline="0" dirty="0" smtClean="0"/>
              <a:t>  </a:t>
            </a:r>
            <a:r>
              <a:rPr lang="ru-RU" baseline="0" dirty="0" smtClean="0"/>
              <a:t>ОЭСР 2012</a:t>
            </a:r>
            <a:r>
              <a:rPr lang="en-US" baseline="0" dirty="0" smtClean="0"/>
              <a:t>  </a:t>
            </a:r>
            <a:r>
              <a:rPr lang="ru-RU" baseline="0" dirty="0" smtClean="0"/>
              <a:t>АЗИЯ</a:t>
            </a:r>
            <a:r>
              <a:rPr lang="en-US" baseline="0" dirty="0" smtClean="0"/>
              <a:t> PEMPAL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7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ru-RU" dirty="0" smtClean="0"/>
              <a:t>ОЭСР</a:t>
            </a:r>
            <a:r>
              <a:rPr lang="ru-RU" baseline="0" dirty="0" smtClean="0"/>
              <a:t> 2007</a:t>
            </a:r>
            <a:r>
              <a:rPr lang="en-US" baseline="0" dirty="0" smtClean="0"/>
              <a:t>  </a:t>
            </a:r>
            <a:r>
              <a:rPr lang="ru-RU" baseline="0" dirty="0" smtClean="0"/>
              <a:t>ОЭСР 2012</a:t>
            </a:r>
            <a:r>
              <a:rPr lang="en-US" baseline="0" dirty="0" smtClean="0"/>
              <a:t>  </a:t>
            </a:r>
            <a:r>
              <a:rPr lang="ru-RU" baseline="0" dirty="0" smtClean="0"/>
              <a:t>АЗИЯ</a:t>
            </a:r>
            <a:r>
              <a:rPr lang="en-US" baseline="0" dirty="0" smtClean="0"/>
              <a:t>  PEMPAL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05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ru-RU" dirty="0" smtClean="0"/>
              <a:t>ОЭСР</a:t>
            </a:r>
            <a:r>
              <a:rPr lang="ru-RU" baseline="0" dirty="0" smtClean="0"/>
              <a:t> 2007</a:t>
            </a:r>
            <a:r>
              <a:rPr lang="en-US" baseline="0" dirty="0" smtClean="0"/>
              <a:t>  </a:t>
            </a:r>
            <a:r>
              <a:rPr lang="ru-RU" baseline="0" dirty="0" smtClean="0"/>
              <a:t>ОЭСР 2012</a:t>
            </a:r>
            <a:r>
              <a:rPr lang="en-US" baseline="0" dirty="0" smtClean="0"/>
              <a:t>  </a:t>
            </a:r>
            <a:r>
              <a:rPr lang="ru-RU" baseline="0" dirty="0" smtClean="0"/>
              <a:t>АЗИЯ</a:t>
            </a:r>
            <a:r>
              <a:rPr lang="en-US" baseline="0" dirty="0" smtClean="0"/>
              <a:t> </a:t>
            </a:r>
            <a:r>
              <a:rPr lang="ru-RU" baseline="0" dirty="0" smtClean="0"/>
              <a:t>Р</a:t>
            </a:r>
            <a:r>
              <a:rPr lang="en-US" baseline="0" dirty="0" smtClean="0"/>
              <a:t>EMPAL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1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(синий</a:t>
            </a:r>
            <a:r>
              <a:rPr lang="ru-RU" baseline="0" dirty="0" smtClean="0"/>
              <a:t> цвет): п</a:t>
            </a:r>
            <a:r>
              <a:rPr lang="ru-RU" dirty="0" smtClean="0"/>
              <a:t>равило</a:t>
            </a:r>
            <a:r>
              <a:rPr lang="ru-RU" baseline="0" dirty="0" smtClean="0"/>
              <a:t> нацелено на достижение конкретной величины сальдо в номинальном выражении </a:t>
            </a:r>
          </a:p>
          <a:p>
            <a:endParaRPr lang="ru-RU" baseline="0" dirty="0" smtClean="0"/>
          </a:p>
          <a:p>
            <a:r>
              <a:rPr lang="ru-RU" baseline="0" dirty="0" smtClean="0"/>
              <a:t>(красный цвет): правило нацелено на достижение установленного улучшения структурного баланса бюджета</a:t>
            </a:r>
          </a:p>
          <a:p>
            <a:endParaRPr lang="ru-RU" baseline="0" dirty="0" smtClean="0"/>
          </a:p>
          <a:p>
            <a:r>
              <a:rPr lang="ru-RU" baseline="0" dirty="0" smtClean="0"/>
              <a:t>(зеленый цвет): правило нацелено на достижение конкретной величины структурного баланса бюджета в % ВВП </a:t>
            </a:r>
          </a:p>
          <a:p>
            <a:endParaRPr lang="ru-RU" baseline="0" dirty="0" smtClean="0"/>
          </a:p>
          <a:p>
            <a:r>
              <a:rPr lang="ru-RU" baseline="0" dirty="0" smtClean="0"/>
              <a:t>(фиолетовый цвет): правило нацелено на достижение конкретной величины сальдо бюджета в % ВВП </a:t>
            </a:r>
          </a:p>
          <a:p>
            <a:r>
              <a:rPr lang="ru-RU" baseline="0" dirty="0" smtClean="0"/>
              <a:t> (оранжевый цвет): другое бюджетное правило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19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(синий цвет): правило нацелено на достижение конкретной</a:t>
            </a:r>
            <a:r>
              <a:rPr lang="ru-RU" baseline="0" dirty="0" smtClean="0"/>
              <a:t> величины долга в номинальном выражении</a:t>
            </a:r>
          </a:p>
          <a:p>
            <a:endParaRPr lang="ru-RU" baseline="0" dirty="0" smtClean="0"/>
          </a:p>
          <a:p>
            <a:r>
              <a:rPr lang="ru-RU" baseline="0" dirty="0" smtClean="0"/>
              <a:t>(красный цвет): </a:t>
            </a:r>
            <a:r>
              <a:rPr lang="ru-RU" dirty="0" smtClean="0"/>
              <a:t>правило нацелено на достижение конкретного</a:t>
            </a:r>
            <a:r>
              <a:rPr lang="ru-RU" baseline="0" dirty="0" smtClean="0"/>
              <a:t> отношения долга к ВВП 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(зеленый цвет): правило нацелено на достижение установленного</a:t>
            </a:r>
            <a:r>
              <a:rPr lang="ru-RU" baseline="0" dirty="0" smtClean="0"/>
              <a:t> отношения долга к ВВП</a:t>
            </a:r>
          </a:p>
          <a:p>
            <a:endParaRPr lang="ru-RU" baseline="0" dirty="0" smtClean="0"/>
          </a:p>
          <a:p>
            <a:r>
              <a:rPr lang="ru-RU" baseline="0" dirty="0" smtClean="0"/>
              <a:t>(фиолетовый цвет): правило устанавливает «потолок» государственного долга в виде уровня или % ВВП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28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(синий цвет): правило нацелено на достижение номинального максимального «потолка» расходов </a:t>
            </a: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(красный цвет):</a:t>
            </a:r>
            <a:r>
              <a:rPr lang="ru-RU" baseline="0" dirty="0" smtClean="0"/>
              <a:t> </a:t>
            </a:r>
            <a:r>
              <a:rPr lang="ru-RU" dirty="0" smtClean="0"/>
              <a:t>правило нацелено на достижение реального максимального «потолка» расходов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(фиолетовый цвет): правило нацелено на достижение реальных</a:t>
            </a:r>
            <a:r>
              <a:rPr lang="ru-RU" baseline="0" dirty="0" smtClean="0"/>
              <a:t> темпов роста</a:t>
            </a:r>
            <a:r>
              <a:rPr lang="ru-RU" dirty="0" smtClean="0"/>
              <a:t> расходов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(голубой цвет): правило нацелено на достижение конкретной</a:t>
            </a:r>
            <a:r>
              <a:rPr lang="ru-RU" baseline="0" dirty="0" smtClean="0"/>
              <a:t> доли расходов в ВВП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(оранжевый цвет): другое бюджетное правило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64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(синий</a:t>
            </a:r>
            <a:r>
              <a:rPr lang="ru-RU" baseline="0" dirty="0" smtClean="0"/>
              <a:t> цвет): правило устанавливает ограничение на распределение сверхдоходов благоприятный период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(зеленый цвет): правило устанавливает максимальное предельное ограничение на долю налогов в ВВП </a:t>
            </a:r>
          </a:p>
          <a:p>
            <a:endParaRPr lang="ru-RU" baseline="0" dirty="0" smtClean="0"/>
          </a:p>
          <a:p>
            <a:r>
              <a:rPr lang="ru-RU" baseline="0" dirty="0" smtClean="0"/>
              <a:t>(фиолетовый цвет): другое бюджетное правило </a:t>
            </a:r>
          </a:p>
          <a:p>
            <a:endParaRPr lang="ru-RU" baseline="0" dirty="0" smtClean="0"/>
          </a:p>
          <a:p>
            <a:r>
              <a:rPr lang="ru-RU" baseline="0" dirty="0" smtClean="0"/>
              <a:t>(красный цвет): правило устанавливает ограничение на увеличение или сокращение доли налогов в ВВП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A91B213-43D2-40B4-86CC-A4E35753F6F8}" type="datetime1">
              <a:rPr lang="en-GB" smtClean="0"/>
              <a:t>16/02/2016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5E7E5A9-B940-4354-B94C-B61AE2872A38}" type="datetime1">
              <a:rPr lang="en-GB" smtClean="0"/>
              <a:t>16/02/2016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3362F3E-0C06-49F9-9742-26F95CF8693C}" type="datetime1">
              <a:rPr lang="en-GB" smtClean="0"/>
              <a:t>16/02/2016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934D-93A1-4D3A-AF35-9C03901826D7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545776D-BB35-4F5B-BEC9-B26195D4E680}" type="datetime1">
              <a:rPr lang="en-GB" smtClean="0"/>
              <a:t>16/02/2016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848153" cy="2977738"/>
          </a:xfrm>
        </p:spPr>
        <p:txBody>
          <a:bodyPr/>
          <a:lstStyle/>
          <a:p>
            <a:pPr algn="ctr" eaLnBrk="1" hangingPunct="1"/>
            <a:r>
              <a:rPr lang="es-ES" sz="2800" cap="none" dirty="0" smtClean="0"/>
              <a:t/>
            </a:r>
            <a:br>
              <a:rPr lang="es-ES" sz="2800" cap="none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ru-RU" sz="3600" b="1" cap="none" dirty="0"/>
              <a:t>Бюджетные правила </a:t>
            </a:r>
            <a:r>
              <a:rPr lang="en-GB" sz="3600" b="1" cap="none" dirty="0"/>
              <a:t/>
            </a:r>
            <a:br>
              <a:rPr lang="en-GB" sz="3600" b="1" cap="none" dirty="0"/>
            </a:br>
            <a:r>
              <a:rPr lang="ru-RU" sz="3600" b="1" cap="none" noProof="0" dirty="0" smtClean="0"/>
              <a:t>в странах ОЭСР и </a:t>
            </a:r>
            <a:r>
              <a:rPr lang="en-GB" sz="3600" b="1" cap="none" noProof="0" dirty="0" smtClean="0"/>
              <a:t>PEMPAL </a:t>
            </a:r>
            <a:endParaRPr lang="en-GB" sz="2800" b="1" cap="none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717032"/>
            <a:ext cx="6300788" cy="172819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</a:rPr>
              <a:t>Дже Хёк Чои</a:t>
            </a:r>
            <a:r>
              <a:rPr lang="en-GB" noProof="0" dirty="0" smtClean="0">
                <a:solidFill>
                  <a:prstClr val="white"/>
                </a:solidFill>
              </a:rPr>
              <a:t>/ </a:t>
            </a:r>
            <a:r>
              <a:rPr lang="ru-RU" noProof="0" dirty="0" smtClean="0">
                <a:solidFill>
                  <a:prstClr val="white"/>
                </a:solidFill>
              </a:rPr>
              <a:t>аналитик </a:t>
            </a:r>
            <a:endParaRPr lang="en-GB" noProof="0" dirty="0" smtClean="0">
              <a:solidFill>
                <a:prstClr val="white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Отдел бюджетирования и государственных расходов Дирекция государственного управления </a:t>
            </a: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GB" noProof="0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7553325" y="5516563"/>
            <a:ext cx="1686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376092"/>
                </a:solidFill>
                <a:latin typeface="Georgia" pitchFamily="18" charset="0"/>
              </a:rPr>
              <a:t>Февраль </a:t>
            </a:r>
            <a:r>
              <a:rPr lang="en-GB" sz="1600" dirty="0" smtClean="0">
                <a:solidFill>
                  <a:srgbClr val="376092"/>
                </a:solidFill>
                <a:latin typeface="Georgia" pitchFamily="18" charset="0"/>
              </a:rPr>
              <a:t>2016 </a:t>
            </a:r>
            <a:r>
              <a:rPr lang="ru-RU" sz="1600" dirty="0" smtClean="0">
                <a:solidFill>
                  <a:srgbClr val="376092"/>
                </a:solidFill>
                <a:latin typeface="Georgia" pitchFamily="18" charset="0"/>
              </a:rPr>
              <a:t>г</a:t>
            </a:r>
            <a:r>
              <a:rPr lang="ru-RU" dirty="0" smtClean="0">
                <a:solidFill>
                  <a:srgbClr val="376092"/>
                </a:solidFill>
                <a:latin typeface="Georgia" pitchFamily="18" charset="0"/>
              </a:rPr>
              <a:t>.</a:t>
            </a:r>
            <a:endParaRPr lang="en-US" dirty="0">
              <a:solidFill>
                <a:srgbClr val="37609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1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236416" cy="1022400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1. </a:t>
            </a:r>
            <a:r>
              <a:rPr lang="ru-RU" b="1" dirty="0" smtClean="0">
                <a:solidFill>
                  <a:schemeClr val="tx2"/>
                </a:solidFill>
              </a:rPr>
              <a:t>Внедрение бюджетных правил</a:t>
            </a:r>
            <a:r>
              <a:rPr lang="en-GB" b="1" dirty="0" smtClean="0">
                <a:solidFill>
                  <a:schemeClr val="tx2"/>
                </a:solidFill>
              </a:rPr>
              <a:t>: </a:t>
            </a:r>
            <a:r>
              <a:rPr lang="ru-RU" b="1" dirty="0" smtClean="0">
                <a:solidFill>
                  <a:schemeClr val="tx2"/>
                </a:solidFill>
              </a:rPr>
              <a:t>тип правил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1435423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В странах ОЭСР и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PEMPAL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реди бюджетных правил наиболее часто встречаются правила в </a:t>
            </a:r>
            <a:r>
              <a:rPr lang="ru-RU" b="1" dirty="0" smtClean="0"/>
              <a:t>отношении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сальдо бюджета и долга 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6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097962"/>
              </p:ext>
            </p:extLst>
          </p:nvPr>
        </p:nvGraphicFramePr>
        <p:xfrm>
          <a:off x="395536" y="2828597"/>
          <a:ext cx="7733700" cy="3696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2276872"/>
            <a:ext cx="7445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Правила в отношении расходов бюджета в странах ОЭСР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: 27%     64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%,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483768" y="2708920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91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12480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2. </a:t>
            </a:r>
            <a:r>
              <a:rPr lang="ru-RU" b="1" dirty="0" smtClean="0">
                <a:solidFill>
                  <a:schemeClr val="tx2"/>
                </a:solidFill>
              </a:rPr>
              <a:t>Разработка правил</a:t>
            </a:r>
            <a:r>
              <a:rPr lang="en-GB" b="1" dirty="0" smtClean="0">
                <a:solidFill>
                  <a:schemeClr val="tx2"/>
                </a:solidFill>
              </a:rPr>
              <a:t>: (1) </a:t>
            </a:r>
            <a:r>
              <a:rPr lang="ru-RU" b="1" dirty="0" smtClean="0">
                <a:solidFill>
                  <a:schemeClr val="tx2"/>
                </a:solidFill>
              </a:rPr>
              <a:t>правила в отношении сальдо бюджета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484783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ОЭСР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: 43%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 используют определенную величину сальдо бюджета в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к ВВП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а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42%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 применяют величину с учетом экономического цикла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948024"/>
              </p:ext>
            </p:extLst>
          </p:nvPr>
        </p:nvGraphicFramePr>
        <p:xfrm>
          <a:off x="179512" y="3242780"/>
          <a:ext cx="424847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585287"/>
              </p:ext>
            </p:extLst>
          </p:nvPr>
        </p:nvGraphicFramePr>
        <p:xfrm>
          <a:off x="4570644" y="3278784"/>
          <a:ext cx="429411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231945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PEMPAL: 50%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используют определенную величину сальдо бюджета в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к ВВП </a:t>
            </a:r>
            <a:endParaRPr lang="en-GB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23641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2. </a:t>
            </a:r>
            <a:r>
              <a:rPr lang="ru-RU" b="1" dirty="0" smtClean="0">
                <a:solidFill>
                  <a:schemeClr val="tx2"/>
                </a:solidFill>
              </a:rPr>
              <a:t>Разработка правил</a:t>
            </a:r>
            <a:r>
              <a:rPr lang="en-GB" b="1" dirty="0" smtClean="0">
                <a:solidFill>
                  <a:schemeClr val="tx2"/>
                </a:solidFill>
              </a:rPr>
              <a:t>: (2) </a:t>
            </a:r>
            <a:r>
              <a:rPr lang="ru-RU" b="1" dirty="0" smtClean="0">
                <a:solidFill>
                  <a:schemeClr val="tx2"/>
                </a:solidFill>
              </a:rPr>
              <a:t>правила в отношении долга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62880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43%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стран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ОЭСР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и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50%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PEMPAL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устанавливают максимальный предельный уровень долга в % к ВВП</a:t>
            </a:r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955831"/>
              </p:ext>
            </p:extLst>
          </p:nvPr>
        </p:nvGraphicFramePr>
        <p:xfrm>
          <a:off x="467545" y="2564904"/>
          <a:ext cx="403244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335167"/>
              </p:ext>
            </p:extLst>
          </p:nvPr>
        </p:nvGraphicFramePr>
        <p:xfrm>
          <a:off x="4617093" y="2564904"/>
          <a:ext cx="405936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379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23641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2. </a:t>
            </a:r>
            <a:r>
              <a:rPr lang="ru-RU" b="1" dirty="0" smtClean="0">
                <a:solidFill>
                  <a:schemeClr val="tx2"/>
                </a:solidFill>
              </a:rPr>
              <a:t>Разработка правил</a:t>
            </a:r>
            <a:r>
              <a:rPr lang="en-GB" b="1" dirty="0" smtClean="0">
                <a:solidFill>
                  <a:schemeClr val="tx2"/>
                </a:solidFill>
              </a:rPr>
              <a:t>: (3) </a:t>
            </a:r>
            <a:r>
              <a:rPr lang="ru-RU" b="1" dirty="0">
                <a:solidFill>
                  <a:schemeClr val="tx2"/>
                </a:solidFill>
              </a:rPr>
              <a:t>п</a:t>
            </a:r>
            <a:r>
              <a:rPr lang="ru-RU" b="1" dirty="0" smtClean="0">
                <a:solidFill>
                  <a:schemeClr val="tx2"/>
                </a:solidFill>
              </a:rPr>
              <a:t>равила в отношении расходов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1628799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46%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стран ОЭСР  и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50%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PEMPAL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устанавливают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м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аксимальный предельный уровень номинальных расходов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6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842817"/>
              </p:ext>
            </p:extLst>
          </p:nvPr>
        </p:nvGraphicFramePr>
        <p:xfrm>
          <a:off x="251520" y="2840429"/>
          <a:ext cx="4370906" cy="346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140775"/>
              </p:ext>
            </p:extLst>
          </p:nvPr>
        </p:nvGraphicFramePr>
        <p:xfrm>
          <a:off x="4716016" y="2852936"/>
          <a:ext cx="424646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522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23641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2. </a:t>
            </a:r>
            <a:r>
              <a:rPr lang="ru-RU" b="1" dirty="0" smtClean="0">
                <a:solidFill>
                  <a:schemeClr val="tx2"/>
                </a:solidFill>
              </a:rPr>
              <a:t>Разработка правил</a:t>
            </a:r>
            <a:r>
              <a:rPr lang="en-GB" b="1" dirty="0" smtClean="0">
                <a:solidFill>
                  <a:schemeClr val="tx2"/>
                </a:solidFill>
              </a:rPr>
              <a:t>: (4) </a:t>
            </a:r>
            <a:r>
              <a:rPr lang="ru-RU" b="1" dirty="0" smtClean="0">
                <a:solidFill>
                  <a:schemeClr val="tx2"/>
                </a:solidFill>
              </a:rPr>
              <a:t>правила в отношении доходов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40%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стран ОЭСР и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67%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стран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PEMPAL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устанавливают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о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граничения на распределение сверхдоходов в благоприятный период 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9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919550"/>
              </p:ext>
            </p:extLst>
          </p:nvPr>
        </p:nvGraphicFramePr>
        <p:xfrm>
          <a:off x="323528" y="2708920"/>
          <a:ext cx="429889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34857"/>
              </p:ext>
            </p:extLst>
          </p:nvPr>
        </p:nvGraphicFramePr>
        <p:xfrm>
          <a:off x="4860032" y="2852936"/>
          <a:ext cx="3949453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981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23641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3. </a:t>
            </a:r>
            <a:r>
              <a:rPr lang="ru-RU" b="1" dirty="0" smtClean="0">
                <a:solidFill>
                  <a:schemeClr val="tx2"/>
                </a:solidFill>
              </a:rPr>
              <a:t>Правовая основа для применения бюджетных правил </a:t>
            </a:r>
            <a:endParaRPr lang="en-GB" dirty="0"/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188646"/>
              </p:ext>
            </p:extLst>
          </p:nvPr>
        </p:nvGraphicFramePr>
        <p:xfrm>
          <a:off x="863588" y="2564904"/>
          <a:ext cx="77768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1595335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в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79%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стран ОЭСР и в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95%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PEMPAL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бюджетные правила основаны на законодательстве и международных договорах </a:t>
            </a:r>
            <a:endParaRPr lang="en-GB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91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59645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4. </a:t>
            </a:r>
            <a:r>
              <a:rPr lang="ru-RU" b="1" dirty="0" smtClean="0">
                <a:solidFill>
                  <a:schemeClr val="tx2"/>
                </a:solidFill>
              </a:rPr>
              <a:t>Гибкость во время кризиса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70080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Большинство бюджетных правил (касающихся сальдо бюджета, долга и расходов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в странах ОЭСР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рименяются гибко во время кризиса </a:t>
            </a:r>
            <a:endParaRPr lang="en-GB" b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638699"/>
              </p:ext>
            </p:extLst>
          </p:nvPr>
        </p:nvGraphicFramePr>
        <p:xfrm>
          <a:off x="395536" y="2636912"/>
          <a:ext cx="40684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90638"/>
              </p:ext>
            </p:extLst>
          </p:nvPr>
        </p:nvGraphicFramePr>
        <p:xfrm>
          <a:off x="4716016" y="2780928"/>
          <a:ext cx="41044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307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23641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5. </a:t>
            </a:r>
            <a:r>
              <a:rPr lang="ru-RU" b="1" dirty="0" smtClean="0">
                <a:solidFill>
                  <a:schemeClr val="tx2"/>
                </a:solidFill>
              </a:rPr>
              <a:t>Механизмы правоприменения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1412776"/>
            <a:ext cx="7445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Механизмы применения бюджетных правил действуют в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85%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стран ОЭСР и в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69%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PEMPAL 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215326"/>
              </p:ext>
            </p:extLst>
          </p:nvPr>
        </p:nvGraphicFramePr>
        <p:xfrm>
          <a:off x="899592" y="4581128"/>
          <a:ext cx="7776864" cy="1860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22126"/>
              </p:ext>
            </p:extLst>
          </p:nvPr>
        </p:nvGraphicFramePr>
        <p:xfrm>
          <a:off x="899592" y="2420888"/>
          <a:ext cx="7776863" cy="214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594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endParaRPr lang="en-GB" sz="2800" cap="none" noProof="0" dirty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268289" y="1825859"/>
            <a:ext cx="64801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prstClr val="white"/>
                </a:solidFill>
                <a:latin typeface="Arial"/>
              </a:rPr>
              <a:t>Ответные </a:t>
            </a:r>
            <a:r>
              <a:rPr lang="ru-RU" sz="3600" dirty="0">
                <a:solidFill>
                  <a:prstClr val="white"/>
                </a:solidFill>
                <a:latin typeface="Arial"/>
              </a:rPr>
              <a:t>меры </a:t>
            </a:r>
            <a:r>
              <a:rPr lang="ru-RU" sz="3600" dirty="0" smtClean="0">
                <a:solidFill>
                  <a:prstClr val="white"/>
                </a:solidFill>
                <a:latin typeface="Arial"/>
              </a:rPr>
              <a:t>бюджетной </a:t>
            </a:r>
            <a:r>
              <a:rPr lang="ru-RU" sz="3600" dirty="0">
                <a:solidFill>
                  <a:prstClr val="white"/>
                </a:solidFill>
                <a:latin typeface="Arial"/>
              </a:rPr>
              <a:t>политики </a:t>
            </a:r>
            <a:r>
              <a:rPr lang="ru-RU" sz="3600" dirty="0" smtClean="0">
                <a:solidFill>
                  <a:prstClr val="white"/>
                </a:solidFill>
                <a:latin typeface="Arial"/>
              </a:rPr>
              <a:t>в условиях финансового кризиса </a:t>
            </a:r>
            <a:endParaRPr lang="en-US" sz="3200" dirty="0">
              <a:solidFill>
                <a:prstClr val="white"/>
              </a:solidFill>
              <a:latin typeface="Arial"/>
            </a:endParaRPr>
          </a:p>
          <a:p>
            <a:endParaRPr lang="en-US" sz="320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22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1. </a:t>
            </a:r>
            <a:r>
              <a:rPr lang="ru-RU" sz="2800" b="1" dirty="0" smtClean="0">
                <a:solidFill>
                  <a:schemeClr val="tx2"/>
                </a:solidFill>
              </a:rPr>
              <a:t>Государственный долг 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58989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Средний показатель валового долга увеличился с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80%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ВВП в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2007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г. до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118%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к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2013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г.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79242392"/>
              </p:ext>
            </p:extLst>
          </p:nvPr>
        </p:nvGraphicFramePr>
        <p:xfrm>
          <a:off x="564185" y="3140968"/>
          <a:ext cx="829945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2339752" y="2707613"/>
            <a:ext cx="5598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Государственный долг в % ВВП в странах ОЭСР </a:t>
            </a:r>
            <a:endParaRPr lang="en-GB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68000" y="1844824"/>
            <a:ext cx="8424480" cy="388843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90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Краткий обзор проведенного </a:t>
            </a:r>
            <a:r>
              <a:rPr lang="ru-RU" sz="2800" b="1" dirty="0">
                <a:solidFill>
                  <a:schemeClr val="tx1">
                    <a:lumMod val="75000"/>
                  </a:schemeClr>
                </a:solidFill>
              </a:rPr>
              <a:t>ОЭСР </a:t>
            </a: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обследования бюджетов </a:t>
            </a:r>
            <a:endParaRPr lang="en-GB" sz="24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+mj-lt"/>
              <a:buAutoNum type="romanUcPeriod"/>
            </a:pPr>
            <a:endParaRPr lang="en-GB" sz="28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ru-RU" sz="28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Основные результаты обследования</a:t>
            </a:r>
            <a:r>
              <a:rPr lang="en-US" sz="28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в отношении</a:t>
            </a:r>
            <a:r>
              <a:rPr lang="ru-RU" sz="28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бюджетных правил </a:t>
            </a:r>
            <a:endParaRPr lang="en-GB" sz="28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endParaRPr lang="en-GB" sz="28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Ответные меры бюджетной политики в условиях финансового кризиса </a:t>
            </a:r>
            <a:endParaRPr lang="en-GB" sz="28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endParaRPr lang="en-GB" sz="28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Ключевые выводы и рекомендации </a:t>
            </a:r>
            <a:endParaRPr lang="en-GB" sz="2400" dirty="0" smtClean="0"/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 startAt="3"/>
            </a:pPr>
            <a:endParaRPr lang="en-GB" sz="2400" noProof="0" dirty="0" smtClean="0"/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 startAt="3"/>
            </a:pPr>
            <a:endParaRPr lang="en-GB" sz="2400" noProof="0" dirty="0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noProof="0" dirty="0" smtClean="0">
                <a:solidFill>
                  <a:schemeClr val="tx2"/>
                </a:solidFill>
              </a:rPr>
              <a:t/>
            </a:r>
            <a:br>
              <a:rPr lang="en-GB" b="1" noProof="0" dirty="0" smtClean="0">
                <a:solidFill>
                  <a:schemeClr val="tx2"/>
                </a:solidFill>
              </a:rPr>
            </a:br>
            <a:r>
              <a:rPr lang="ru-RU" b="1" noProof="0" dirty="0">
                <a:solidFill>
                  <a:schemeClr val="tx2"/>
                </a:solidFill>
              </a:rPr>
              <a:t>С</a:t>
            </a:r>
            <a:r>
              <a:rPr lang="ru-RU" b="1" noProof="0" dirty="0" smtClean="0">
                <a:solidFill>
                  <a:schemeClr val="tx2"/>
                </a:solidFill>
              </a:rPr>
              <a:t>одержание </a:t>
            </a:r>
            <a:r>
              <a:rPr lang="en-GB" b="1" i="1" noProof="0" dirty="0" smtClean="0">
                <a:solidFill>
                  <a:srgbClr val="BFBFBF"/>
                </a:solidFill>
              </a:rPr>
              <a:t/>
            </a:r>
            <a:br>
              <a:rPr lang="en-GB" b="1" i="1" noProof="0" dirty="0" smtClean="0">
                <a:solidFill>
                  <a:srgbClr val="BFBFBF"/>
                </a:solidFill>
              </a:rPr>
            </a:b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102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</a:rPr>
              <a:t>. </a:t>
            </a:r>
            <a:r>
              <a:rPr lang="ru-RU" sz="2800" b="1" dirty="0" smtClean="0">
                <a:solidFill>
                  <a:schemeClr val="tx2"/>
                </a:solidFill>
              </a:rPr>
              <a:t>Проведение бюджетной политики 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589891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2007-2009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гг.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: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активный этап бюджетной политики </a:t>
            </a:r>
            <a:endParaRPr lang="en-GB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2010-2011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гг.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: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этап стабилизации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бюджетной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политики </a:t>
            </a:r>
            <a:endParaRPr lang="en-GB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2012-2014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гг.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: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этап прогрессивной бюджетной консолидации 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27784" y="2984612"/>
            <a:ext cx="5598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Структурное сальдо бюджета в странах ОЭСР </a:t>
            </a:r>
            <a:endParaRPr lang="en-GB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67735048"/>
              </p:ext>
            </p:extLst>
          </p:nvPr>
        </p:nvGraphicFramePr>
        <p:xfrm>
          <a:off x="899592" y="3212976"/>
          <a:ext cx="756084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16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815136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3. </a:t>
            </a:r>
            <a:r>
              <a:rPr lang="ru-RU" sz="2800" b="1" dirty="0" smtClean="0">
                <a:solidFill>
                  <a:schemeClr val="tx2"/>
                </a:solidFill>
              </a:rPr>
              <a:t>Необходимость бюджетной консолидации в будущем </a:t>
            </a:r>
            <a:endParaRPr lang="en-GB" sz="2800" b="1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28072"/>
            <a:ext cx="4824536" cy="514786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1772816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Страны ОЭСР достигли существенной консолидации бюджета </a:t>
            </a:r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Однако имеется значительный потенциал для достижения показателя долга в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60% 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67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4. </a:t>
            </a:r>
            <a:r>
              <a:rPr lang="ru-RU" sz="2800" b="1" dirty="0" smtClean="0">
                <a:solidFill>
                  <a:schemeClr val="tx2"/>
                </a:solidFill>
              </a:rPr>
              <a:t>Роль бюджетных правил 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589891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Бюджетные правила играют определяющую роль в разработке бюджетной политики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(17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«Правила долгового тормоза» сыграли ключеву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ю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роль в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Швейцарии</a:t>
            </a:r>
            <a:r>
              <a:rPr lang="en-GB" altLang="ko-KR" b="1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altLang="ko-KR" b="1" dirty="0" smtClean="0">
                <a:solidFill>
                  <a:schemeClr val="tx1">
                    <a:lumMod val="75000"/>
                  </a:schemeClr>
                </a:solidFill>
              </a:rPr>
              <a:t>Германии и Австрии </a:t>
            </a:r>
            <a:endParaRPr lang="en-GB" altLang="ko-KR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altLang="ko-KR" b="1" dirty="0">
              <a:solidFill>
                <a:schemeClr val="tx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ko-KR" b="1" dirty="0" smtClean="0">
                <a:solidFill>
                  <a:schemeClr val="tx1">
                    <a:lumMod val="75000"/>
                  </a:schemeClr>
                </a:solidFill>
              </a:rPr>
              <a:t>Смещение приоритета государственной политики с целевых ориентиров бюджета на достижение экономического роста </a:t>
            </a:r>
            <a:r>
              <a:rPr lang="en-GB" altLang="ko-KR" b="1" dirty="0" smtClean="0">
                <a:solidFill>
                  <a:schemeClr val="tx1">
                    <a:lumMod val="75000"/>
                  </a:schemeClr>
                </a:solidFill>
              </a:rPr>
              <a:t>(3 </a:t>
            </a:r>
            <a:r>
              <a:rPr lang="ru-RU" altLang="ko-KR" b="1" dirty="0" smtClean="0">
                <a:solidFill>
                  <a:schemeClr val="tx1">
                    <a:lumMod val="75000"/>
                  </a:schemeClr>
                </a:solidFill>
              </a:rPr>
              <a:t>стран</a:t>
            </a:r>
            <a:r>
              <a:rPr lang="en-GB" altLang="ko-KR" b="1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Правительство или парламент утверждает бюджет на среднесрочный период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(9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стран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endParaRPr lang="en-GB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5. </a:t>
            </a:r>
            <a:r>
              <a:rPr lang="ru-RU" sz="2800" b="1" dirty="0" smtClean="0">
                <a:solidFill>
                  <a:schemeClr val="tx2"/>
                </a:solidFill>
              </a:rPr>
              <a:t>Как меняются бюджетные правила во время кризиса 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284984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Реформы структуры бюджетов в странах ЕС с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2011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г.</a:t>
            </a:r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В </a:t>
            </a:r>
            <a:r>
              <a:rPr lang="en-GB" b="1" dirty="0">
                <a:solidFill>
                  <a:schemeClr val="tx1">
                    <a:lumMod val="75000"/>
                  </a:schemeClr>
                </a:solidFill>
              </a:rPr>
              <a:t>2009 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году вместо действовавшего ранее «золотого правила»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Германия ввела «правило долгового тормоза»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Соединенное Королевство объявило о планах по внедрению закона о профиците бюджета, который предписывает исполнять бюджет с профицитом в период экономического роста </a:t>
            </a:r>
            <a:endParaRPr lang="en-GB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600" y="170080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Мировой финансовый кризис привел к переосмыслению структуры бюджета и роли бюджетных правил и целевых ориентиров бюджета </a:t>
            </a:r>
            <a:endParaRPr lang="en-GB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5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endParaRPr lang="en-GB" sz="2800" cap="none" noProof="0" dirty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268289" y="1825859"/>
            <a:ext cx="6480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prstClr val="white"/>
                </a:solidFill>
                <a:latin typeface="Arial"/>
              </a:rPr>
              <a:t>Ключевые выводы и рекомендации </a:t>
            </a:r>
            <a:endParaRPr lang="en-US" sz="320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00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079500" y="238125"/>
            <a:ext cx="8064500" cy="1022350"/>
          </a:xfrm>
        </p:spPr>
        <p:txBody>
          <a:bodyPr/>
          <a:lstStyle/>
          <a:p>
            <a:pPr eaLnBrk="1" hangingPunct="1"/>
            <a:r>
              <a:rPr lang="ru-RU" b="1" noProof="0" dirty="0" smtClean="0">
                <a:solidFill>
                  <a:schemeClr val="tx2"/>
                </a:solidFill>
              </a:rPr>
              <a:t>Ключевые выводы и рекомендации (</a:t>
            </a:r>
            <a:r>
              <a:rPr lang="en-GB" b="1" noProof="0" dirty="0" smtClean="0">
                <a:solidFill>
                  <a:schemeClr val="tx2"/>
                </a:solidFill>
              </a:rPr>
              <a:t>1)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68313" y="1567334"/>
            <a:ext cx="8424167" cy="48139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Для достижения </a:t>
            </a:r>
            <a:r>
              <a:rPr lang="ru-RU" sz="1800" b="1" dirty="0">
                <a:solidFill>
                  <a:schemeClr val="tx1">
                    <a:lumMod val="75000"/>
                  </a:schemeClr>
                </a:solidFill>
              </a:rPr>
              <a:t>устойчивости бюджета и экономической </a:t>
            </a: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стабилизации </a:t>
            </a:r>
            <a:r>
              <a:rPr lang="ru-RU" sz="1800" b="1" dirty="0">
                <a:solidFill>
                  <a:schemeClr val="tx1">
                    <a:lumMod val="75000"/>
                  </a:schemeClr>
                </a:solidFill>
              </a:rPr>
              <a:t>необходимо, чтобы больше стран </a:t>
            </a:r>
            <a:r>
              <a:rPr lang="en-GB" sz="1800" b="1" dirty="0">
                <a:solidFill>
                  <a:schemeClr val="tx1">
                    <a:lumMod val="75000"/>
                  </a:schemeClr>
                </a:solidFill>
              </a:rPr>
              <a:t>PEMPAL</a:t>
            </a:r>
            <a:r>
              <a:rPr lang="ru-RU" sz="1800" b="1" dirty="0">
                <a:solidFill>
                  <a:schemeClr val="tx1">
                    <a:lumMod val="75000"/>
                  </a:schemeClr>
                </a:solidFill>
              </a:rPr>
              <a:t> рассматривали</a:t>
            </a:r>
            <a:r>
              <a:rPr lang="en-GB" sz="18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tx1">
                    <a:lumMod val="75000"/>
                  </a:schemeClr>
                </a:solidFill>
              </a:rPr>
              <a:t>применение бюджетных правил  </a:t>
            </a:r>
            <a:endParaRPr lang="en-GB" sz="1800" b="1" dirty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18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856800" lvl="1" indent="-457200" algn="just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Бюджетные правила использует только половина стран </a:t>
            </a:r>
            <a:r>
              <a:rPr lang="en-GB" sz="1800" b="1" dirty="0" smtClean="0">
                <a:solidFill>
                  <a:schemeClr val="tx1">
                    <a:lumMod val="75000"/>
                  </a:schemeClr>
                </a:solidFill>
              </a:rPr>
              <a:t>PEMPAL </a:t>
            </a:r>
          </a:p>
          <a:p>
            <a:pPr marL="856800" lvl="1" indent="-457200" algn="just" fontAlgn="auto">
              <a:spcAft>
                <a:spcPts val="0"/>
              </a:spcAft>
              <a:buFont typeface="+mj-lt"/>
              <a:buAutoNum type="arabicPeriod"/>
            </a:pPr>
            <a:endParaRPr lang="en-GB" sz="18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</a:rPr>
              <a:t>Разработка надлежащей структуры бюджета с применением бюджетных правил и целевых ориентиров, соответствующих макроэкономическим условиям в стране, является ключевым условием</a:t>
            </a:r>
            <a:endParaRPr lang="en-GB" sz="1800" b="1" dirty="0">
              <a:solidFill>
                <a:schemeClr val="tx1">
                  <a:lumMod val="75000"/>
                </a:schemeClr>
              </a:solidFill>
            </a:endParaRPr>
          </a:p>
          <a:p>
            <a:pPr marL="856800" lvl="1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Следует принимать во внимание деловой цикл, открытость торговли и участие в операциях на финансовых рынках</a:t>
            </a:r>
            <a:r>
              <a:rPr lang="en-GB" sz="1800" b="1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pPr marL="856800" lvl="1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Пороговое значение долга может различаться в зависимости от уровня доходов в странах </a:t>
            </a:r>
            <a:endParaRPr lang="en-GB" sz="100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 fontAlgn="auto">
              <a:spcBef>
                <a:spcPct val="0"/>
              </a:spcBef>
              <a:spcAft>
                <a:spcPts val="0"/>
              </a:spcAft>
            </a:pPr>
            <a:endParaRPr lang="en-GB" sz="2400" b="1" dirty="0" smtClean="0">
              <a:latin typeface="+mj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016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noProof="0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079500" y="238125"/>
            <a:ext cx="8064500" cy="102235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Ключевые выводы </a:t>
            </a:r>
            <a:r>
              <a:rPr lang="ru-RU" b="1" dirty="0">
                <a:solidFill>
                  <a:schemeClr val="tx2"/>
                </a:solidFill>
              </a:rPr>
              <a:t>и </a:t>
            </a:r>
            <a:r>
              <a:rPr lang="ru-RU" b="1" dirty="0" smtClean="0">
                <a:solidFill>
                  <a:schemeClr val="tx2"/>
                </a:solidFill>
              </a:rPr>
              <a:t>рекомендации </a:t>
            </a:r>
            <a:r>
              <a:rPr lang="en-GB" altLang="ko-KR" b="1" dirty="0" smtClean="0">
                <a:solidFill>
                  <a:schemeClr val="tx2"/>
                </a:solidFill>
              </a:rPr>
              <a:t>(2)</a:t>
            </a:r>
            <a:endParaRPr lang="en-GB" sz="2800" b="1" noProof="0" dirty="0" smtClean="0">
              <a:solidFill>
                <a:schemeClr val="tx2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68313" y="1567334"/>
            <a:ext cx="8424167" cy="45259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Бюджетные правила следует разрабатывать для достижения двух целей</a:t>
            </a:r>
            <a:r>
              <a:rPr lang="en-GB" sz="19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: i) </a:t>
            </a:r>
            <a:r>
              <a:rPr lang="ru-RU" sz="19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чтобы прогнозы опирались на разумный уровень долга </a:t>
            </a:r>
            <a:r>
              <a:rPr lang="en-GB" sz="19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ii) </a:t>
            </a:r>
            <a:r>
              <a:rPr lang="ru-RU" sz="19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чтобы достичь макроэкономической стабилизации</a:t>
            </a:r>
            <a:endParaRPr lang="en-GB" sz="19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ko-KR" sz="1900" b="1" dirty="0" smtClean="0">
                <a:solidFill>
                  <a:schemeClr val="tx1">
                    <a:lumMod val="75000"/>
                  </a:schemeClr>
                </a:solidFill>
              </a:rPr>
              <a:t>Можно рассмотреть сочетание правил, касающихся сальдо и расходов бюджета </a:t>
            </a:r>
            <a:endParaRPr lang="en-GB" altLang="ko-KR" sz="19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99600" lvl="1" indent="0" algn="just" fontAlgn="auto">
              <a:spcAft>
                <a:spcPts val="0"/>
              </a:spcAft>
              <a:buNone/>
            </a:pPr>
            <a:endParaRPr lang="en-GB" sz="19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Бюджетные правила должны, по возможности, стать более простыми и четкими, чтобы облегчить </a:t>
            </a:r>
            <a:r>
              <a:rPr lang="ru-RU" sz="19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их выполнение </a:t>
            </a:r>
            <a:endParaRPr lang="en-GB" sz="19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19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900" b="1" dirty="0" smtClean="0">
                <a:solidFill>
                  <a:schemeClr val="tx1">
                    <a:lumMod val="75000"/>
                  </a:schemeClr>
                </a:solidFill>
              </a:rPr>
              <a:t>Действующие в Швейцарии и Германии «правила долгового тормоза» стали эффективными инструментами бюджетной политики </a:t>
            </a:r>
            <a:endParaRPr lang="en-GB" sz="24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</a:pPr>
            <a:endParaRPr lang="en-GB" sz="240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</a:pPr>
            <a:endParaRPr lang="en-GB" sz="100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 fontAlgn="auto">
              <a:spcBef>
                <a:spcPct val="0"/>
              </a:spcBef>
              <a:spcAft>
                <a:spcPts val="0"/>
              </a:spcAft>
            </a:pPr>
            <a:endParaRPr lang="en-GB" sz="2400" b="1" dirty="0" smtClean="0">
              <a:latin typeface="+mj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962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noProof="0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079500" y="238125"/>
            <a:ext cx="8064500" cy="102235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Ключевые выводы </a:t>
            </a:r>
            <a:r>
              <a:rPr lang="ru-RU" b="1" dirty="0">
                <a:solidFill>
                  <a:schemeClr val="tx2"/>
                </a:solidFill>
              </a:rPr>
              <a:t>и рекомендации </a:t>
            </a:r>
            <a:r>
              <a:rPr lang="en-GB" altLang="ko-KR" b="1" dirty="0" smtClean="0">
                <a:solidFill>
                  <a:schemeClr val="tx2"/>
                </a:solidFill>
              </a:rPr>
              <a:t>(3)</a:t>
            </a:r>
            <a:endParaRPr lang="en-GB" sz="2800" b="1" noProof="0" dirty="0" smtClean="0">
              <a:solidFill>
                <a:schemeClr val="tx2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68313" y="1567334"/>
            <a:ext cx="8424167" cy="45259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altLang="ko-KR" sz="1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Можно разработать </a:t>
            </a:r>
            <a:r>
              <a:rPr lang="ru-RU" altLang="ko-KR" sz="1800" b="1" dirty="0" smtClean="0">
                <a:solidFill>
                  <a:schemeClr val="tx1">
                    <a:lumMod val="75000"/>
                  </a:schemeClr>
                </a:solidFill>
              </a:rPr>
              <a:t>менее «проциклические» </a:t>
            </a:r>
            <a:r>
              <a:rPr lang="ru-RU" altLang="ko-KR" sz="1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бюджетные правила, которые могут быть скорректированы с учетом экономических циклов и предусматривать освобождение от их выполнения </a:t>
            </a:r>
            <a:endParaRPr lang="en-GB" altLang="ko-KR" sz="18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GB" sz="24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856800" lvl="1" indent="-457200" algn="just" fontAlgn="auto">
              <a:spcAft>
                <a:spcPts val="0"/>
              </a:spcAft>
              <a:buFont typeface="+mj-lt"/>
              <a:buAutoNum type="arabicPeriod"/>
            </a:pPr>
            <a:endParaRPr lang="en-GB" sz="6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Можно предусмотреть стимулы для проведения взвешенной контр-циклической бюджетной политики в течение благоприятных периодов, чтобы накопить бюджетные резервы на случай неблагоприятной ситуации</a:t>
            </a:r>
            <a:endParaRPr lang="en-GB" sz="18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18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Для преодоления циклических шоков в некоторых странах (Швеция, США</a:t>
            </a:r>
            <a:r>
              <a:rPr lang="ru-RU" sz="1800" b="1" dirty="0">
                <a:solidFill>
                  <a:schemeClr val="tx1">
                    <a:lumMod val="75000"/>
                  </a:schemeClr>
                </a:solidFill>
              </a:rPr>
              <a:t>) на уровне субнациональных </a:t>
            </a: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бюджетов созданы фонды «на черный день» (стабилизационные фонды). </a:t>
            </a:r>
            <a:endParaRPr lang="en-GB" sz="18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</a:pPr>
            <a:endParaRPr lang="en-GB" sz="180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</a:pPr>
            <a:endParaRPr lang="en-GB" sz="100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 fontAlgn="auto">
              <a:spcBef>
                <a:spcPct val="0"/>
              </a:spcBef>
              <a:spcAft>
                <a:spcPts val="0"/>
              </a:spcAft>
            </a:pPr>
            <a:endParaRPr lang="en-GB" sz="2400" b="1" dirty="0" smtClean="0">
              <a:latin typeface="+mj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98467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962566" y="2636838"/>
            <a:ext cx="301556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Спасибо</a:t>
            </a:r>
            <a:r>
              <a:rPr lang="es-ES" sz="3200" b="1" dirty="0" smtClean="0">
                <a:solidFill>
                  <a:schemeClr val="bg1"/>
                </a:solidFill>
              </a:rPr>
              <a:t>!</a:t>
            </a:r>
            <a:endParaRPr lang="es-ES" sz="3200" b="1" dirty="0">
              <a:solidFill>
                <a:schemeClr val="bg1"/>
              </a:solidFill>
            </a:endParaRPr>
          </a:p>
          <a:p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endParaRPr lang="en-GB" sz="2800" cap="none" noProof="0" dirty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268289" y="1825859"/>
            <a:ext cx="64801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j-lt"/>
              </a:rPr>
              <a:t>Краткий обзор обследования бюджетов 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87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68313" y="1567334"/>
            <a:ext cx="8424167" cy="4525962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Создать </a:t>
            </a:r>
            <a:r>
              <a:rPr lang="ru-RU" sz="24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международную базу сопоставимых данных </a:t>
            </a:r>
            <a:endParaRPr lang="en-GB" sz="24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1300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Обследование </a:t>
            </a:r>
            <a:r>
              <a:rPr lang="ru-RU" sz="24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ОЭСР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: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2 предыдущих обследования проведены в 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2003 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и 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2007 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гг., а наиболее последнее -- в 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2012/2013 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гг. 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(33 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страны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300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4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Региональное 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обследование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: 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страны </a:t>
            </a:r>
            <a:r>
              <a:rPr lang="en-GB" sz="22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PEMPAL</a:t>
            </a:r>
            <a:r>
              <a:rPr lang="en-GB" sz="24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+ 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Азия 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+ </a:t>
            </a:r>
            <a:r>
              <a:rPr lang="ru-RU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Латинская Америка </a:t>
            </a:r>
            <a:endParaRPr lang="en-GB" altLang="ko-KR" sz="240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altLang="ko-KR" sz="24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ko-KR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Обследование стран </a:t>
            </a:r>
            <a:r>
              <a:rPr lang="en-GB" altLang="ko-KR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PEMPAL (2013/2014</a:t>
            </a:r>
            <a:r>
              <a:rPr lang="ru-RU" altLang="ko-KR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гг.</a:t>
            </a:r>
            <a:r>
              <a:rPr lang="en-GB" altLang="ko-KR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): 13 </a:t>
            </a:r>
            <a:r>
              <a:rPr lang="ru-RU" altLang="ko-KR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стран </a:t>
            </a:r>
            <a:endParaRPr lang="en-GB" altLang="ko-KR" sz="24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GB" altLang="ko-KR" sz="24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spcBef>
                <a:spcPct val="0"/>
              </a:spcBef>
            </a:pPr>
            <a:r>
              <a:rPr lang="ru-RU" altLang="ko-KR" sz="2100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Азербайджан, Албания, Беларусь, Босния и Герцеговина, Кыргызская Республика, Македония, Российская Федерация, Сербия, Таджикистан, Турция, Узбекистан, Хорватия,  Черногория</a:t>
            </a:r>
            <a:endParaRPr lang="en-GB" altLang="ko-KR" sz="21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ct val="0"/>
              </a:spcBef>
            </a:pPr>
            <a:endParaRPr lang="en-GB" altLang="ko-KR" sz="220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spcBef>
                <a:spcPct val="0"/>
              </a:spcBef>
            </a:pPr>
            <a:endParaRPr lang="en-GB" sz="2400" noProof="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en-GB" sz="2400" noProof="0" dirty="0" smtClean="0"/>
          </a:p>
          <a:p>
            <a:pPr>
              <a:buFont typeface="Arial" pitchFamily="34" charset="0"/>
              <a:buNone/>
            </a:pPr>
            <a:endParaRPr lang="en-GB" sz="2400" noProof="0" dirty="0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Проведенное </a:t>
            </a:r>
            <a:r>
              <a:rPr lang="ru-RU" sz="2800" b="1" dirty="0">
                <a:solidFill>
                  <a:schemeClr val="tx2"/>
                </a:solidFill>
              </a:rPr>
              <a:t>ОЭСР о</a:t>
            </a:r>
            <a:r>
              <a:rPr lang="ru-RU" sz="2800" b="1" dirty="0" smtClean="0">
                <a:solidFill>
                  <a:schemeClr val="tx2"/>
                </a:solidFill>
              </a:rPr>
              <a:t>бследование </a:t>
            </a:r>
            <a:r>
              <a:rPr lang="ru-RU" sz="2800" b="1" noProof="0" dirty="0" smtClean="0">
                <a:solidFill>
                  <a:schemeClr val="tx2"/>
                </a:solidFill>
              </a:rPr>
              <a:t>бюджетной практики и процедур</a:t>
            </a:r>
            <a:endParaRPr lang="en-GB" sz="28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5108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800" b="1" noProof="0" dirty="0" smtClean="0">
                <a:solidFill>
                  <a:schemeClr val="tx2"/>
                </a:solidFill>
              </a:rPr>
              <a:t>Структура исследования бюджета </a:t>
            </a:r>
            <a:endParaRPr lang="en-GB" sz="2800" noProof="0" dirty="0" smtClean="0"/>
          </a:p>
        </p:txBody>
      </p:sp>
      <p:grpSp>
        <p:nvGrpSpPr>
          <p:cNvPr id="6" name="Group 6"/>
          <p:cNvGrpSpPr/>
          <p:nvPr/>
        </p:nvGrpSpPr>
        <p:grpSpPr>
          <a:xfrm>
            <a:off x="631660" y="1715652"/>
            <a:ext cx="4104456" cy="4610482"/>
            <a:chOff x="520393" y="3271909"/>
            <a:chExt cx="3763571" cy="1977328"/>
          </a:xfrm>
        </p:grpSpPr>
        <p:sp>
          <p:nvSpPr>
            <p:cNvPr id="7" name="Rounded Rectangle 7"/>
            <p:cNvSpPr/>
            <p:nvPr/>
          </p:nvSpPr>
          <p:spPr>
            <a:xfrm>
              <a:off x="520393" y="3271909"/>
              <a:ext cx="3763571" cy="197732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563828" y="3809676"/>
              <a:ext cx="2547630" cy="13961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0" rIns="53340" bIns="5334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ES_tradnl" sz="1400" kern="1200" noProof="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9" name="Rectangle 1"/>
          <p:cNvSpPr/>
          <p:nvPr/>
        </p:nvSpPr>
        <p:spPr>
          <a:xfrm>
            <a:off x="897978" y="1840737"/>
            <a:ext cx="3838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Центральный/федеральный уровень 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Rectangle 2"/>
          <p:cNvSpPr/>
          <p:nvPr/>
        </p:nvSpPr>
        <p:spPr>
          <a:xfrm>
            <a:off x="775676" y="2922027"/>
            <a:ext cx="4156364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altLang="ko-KR" sz="1400" dirty="0" smtClean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Общая информация </a:t>
            </a:r>
            <a:endParaRPr lang="es-ES_tradnl" altLang="ko-KR" sz="1400" dirty="0">
              <a:solidFill>
                <a:schemeClr val="tx1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altLang="ko-KR" sz="1400" b="1" dirty="0" smtClean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Бюджетные правила </a:t>
            </a:r>
            <a:endParaRPr lang="en-GB" altLang="ko-KR" sz="1400" b="1" dirty="0">
              <a:solidFill>
                <a:schemeClr val="tx1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altLang="ko-KR" sz="1400" dirty="0" smtClean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Среднесрочная структура расходов бюджета </a:t>
            </a:r>
            <a:endParaRPr lang="en-GB" altLang="ko-KR" sz="1400" dirty="0">
              <a:solidFill>
                <a:schemeClr val="tx1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altLang="ko-KR" sz="1400" dirty="0" smtClean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Приемы разработки бюджета «сверху вниз» </a:t>
            </a:r>
            <a:endParaRPr lang="en-GB" altLang="ko-KR" sz="1400" dirty="0">
              <a:solidFill>
                <a:schemeClr val="tx1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altLang="ko-KR" sz="1400" dirty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ru-RU" altLang="ko-KR" sz="1400" dirty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П</a:t>
            </a:r>
            <a:r>
              <a:rPr lang="ru-RU" altLang="ko-KR" sz="1400" dirty="0" smtClean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ланирование долгосрочных расходов </a:t>
            </a:r>
            <a:endParaRPr lang="en-GB" altLang="ko-KR" sz="1400" dirty="0">
              <a:solidFill>
                <a:schemeClr val="tx1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altLang="ko-KR" sz="1400" dirty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ru-RU" altLang="ko-KR" sz="1400" dirty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С</a:t>
            </a:r>
            <a:r>
              <a:rPr lang="ru-RU" altLang="ko-KR" sz="1400" dirty="0" smtClean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мягчение контроля со стороны центральных органов за расходованием средств</a:t>
            </a:r>
            <a:endParaRPr lang="en-GB" altLang="ko-KR" sz="1400" dirty="0">
              <a:solidFill>
                <a:schemeClr val="tx1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altLang="ko-KR" sz="1400" dirty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ru-RU" altLang="ko-KR" sz="1400" dirty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П</a:t>
            </a:r>
            <a:r>
              <a:rPr lang="ru-RU" altLang="ko-KR" sz="1400" dirty="0" smtClean="0">
                <a:solidFill>
                  <a:schemeClr val="tx1">
                    <a:lumMod val="75000"/>
                  </a:schemeClr>
                </a:solidFill>
                <a:latin typeface="+mj-ea"/>
                <a:ea typeface="+mj-ea"/>
              </a:rPr>
              <a:t>розрачность процесса разработки бюджета </a:t>
            </a:r>
            <a:endParaRPr lang="en-GB" altLang="ko-KR" sz="1400" dirty="0">
              <a:solidFill>
                <a:schemeClr val="tx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897979" y="2390180"/>
            <a:ext cx="3134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О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сновные направления </a:t>
            </a:r>
            <a:endParaRPr lang="en-GB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631" y="2390179"/>
            <a:ext cx="3628825" cy="361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6156176" y="1699695"/>
            <a:ext cx="27033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Бюджетный цикл </a:t>
            </a:r>
            <a:endParaRPr lang="en-GB" sz="2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68313" y="1412875"/>
            <a:ext cx="8568183" cy="482443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en-GB" sz="2000" b="1" noProof="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2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Внедрение бюджетных правил</a:t>
            </a:r>
            <a:r>
              <a:rPr lang="en-GB" sz="22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: </a:t>
            </a:r>
            <a:r>
              <a:rPr lang="ru-RU" sz="22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использование, тип и разработка </a:t>
            </a:r>
            <a:endParaRPr lang="en-GB" sz="22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GB" sz="200" b="1" noProof="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Сальдо бюджета </a:t>
            </a: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(</a:t>
            </a:r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дефицит/профицит, в номинальном выражении, скорректированное с учетом экономического цикла</a:t>
            </a: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) </a:t>
            </a:r>
            <a:endParaRPr lang="en-GB" sz="18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Долг </a:t>
            </a: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(</a:t>
            </a:r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в номинальном выражении, отношение долга к ВВП</a:t>
            </a: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)</a:t>
            </a:r>
            <a:endParaRPr lang="en-GB" sz="18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ru-RU" sz="18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Расходы </a:t>
            </a:r>
            <a:r>
              <a:rPr lang="en-GB" sz="18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(</a:t>
            </a:r>
            <a:r>
              <a:rPr lang="ru-RU" sz="18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в номинальном выражении, в реальном выражении, рост, отношение расходов к ВВП</a:t>
            </a:r>
            <a:r>
              <a:rPr lang="en-GB" sz="18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ru-RU" sz="18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Доходы </a:t>
            </a:r>
            <a:r>
              <a:rPr lang="en-GB" sz="18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(</a:t>
            </a:r>
            <a:r>
              <a:rPr lang="ru-RU" sz="18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ограничения на распределение доходов, отношение налогов к ВВП</a:t>
            </a:r>
            <a:r>
              <a:rPr lang="en-GB" sz="18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en-GB" sz="105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Характеристики бюджетных правил </a:t>
            </a:r>
            <a:endParaRPr lang="en-GB" sz="22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GB" sz="2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Правовая основа </a:t>
            </a:r>
            <a:r>
              <a:rPr lang="en-GB" sz="2000" noProof="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ru-RU" sz="2000" noProof="0" dirty="0" smtClean="0">
                <a:solidFill>
                  <a:schemeClr val="tx1">
                    <a:lumMod val="75000"/>
                  </a:schemeClr>
                </a:solidFill>
              </a:rPr>
              <a:t>международный договор, законы или подзаконные акты</a:t>
            </a:r>
            <a:r>
              <a:rPr lang="en-GB" sz="2000" noProof="0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Гибкость во время бюджетных кризисов </a:t>
            </a: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ru-RU" sz="20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Механизмы правоприменения в случае несоблюдения </a:t>
            </a:r>
            <a:endParaRPr lang="en-GB" sz="20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noProof="0" dirty="0" smtClean="0">
                <a:solidFill>
                  <a:schemeClr val="tx2"/>
                </a:solidFill>
              </a:rPr>
              <a:t>Обзор бюджетных правил </a:t>
            </a:r>
            <a:endParaRPr lang="en-GB" b="1" noProof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endParaRPr lang="en-GB" sz="2800" cap="none" noProof="0" dirty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268289" y="1825859"/>
            <a:ext cx="64801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+mj-lt"/>
              </a:rPr>
              <a:t>Основные результаты обзора в отношении бюджетных правил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12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23641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1. </a:t>
            </a:r>
            <a:r>
              <a:rPr lang="ru-RU" b="1" dirty="0" smtClean="0">
                <a:solidFill>
                  <a:schemeClr val="tx2"/>
                </a:solidFill>
              </a:rPr>
              <a:t>Внедрение бюджетных правил</a:t>
            </a:r>
            <a:r>
              <a:rPr lang="en-GB" b="1" dirty="0" smtClean="0">
                <a:solidFill>
                  <a:schemeClr val="tx2"/>
                </a:solidFill>
              </a:rPr>
              <a:t>: </a:t>
            </a:r>
            <a:r>
              <a:rPr lang="ru-RU" b="1" dirty="0" smtClean="0">
                <a:solidFill>
                  <a:schemeClr val="tx2"/>
                </a:solidFill>
              </a:rPr>
              <a:t>применение правил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69146" y="1773977"/>
            <a:ext cx="7445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ОЭСР </a:t>
            </a: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: 82%    94%, PEMPAL: 54% </a:t>
            </a:r>
            <a:endParaRPr lang="en-GB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1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457956"/>
              </p:ext>
            </p:extLst>
          </p:nvPr>
        </p:nvGraphicFramePr>
        <p:xfrm>
          <a:off x="611560" y="2564904"/>
          <a:ext cx="7560840" cy="372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ight Arrow 3"/>
          <p:cNvSpPr/>
          <p:nvPr/>
        </p:nvSpPr>
        <p:spPr>
          <a:xfrm>
            <a:off x="2806393" y="1989420"/>
            <a:ext cx="144016" cy="63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89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23641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1. </a:t>
            </a:r>
            <a:r>
              <a:rPr lang="ru-RU" b="1" dirty="0" smtClean="0">
                <a:solidFill>
                  <a:schemeClr val="tx2"/>
                </a:solidFill>
              </a:rPr>
              <a:t>Внедрение бюджетных правил</a:t>
            </a:r>
            <a:r>
              <a:rPr lang="en-GB" b="1" dirty="0" smtClean="0">
                <a:solidFill>
                  <a:schemeClr val="tx2"/>
                </a:solidFill>
              </a:rPr>
              <a:t>: </a:t>
            </a:r>
            <a:r>
              <a:rPr lang="ru-RU" b="1" dirty="0" smtClean="0">
                <a:solidFill>
                  <a:schemeClr val="tx2"/>
                </a:solidFill>
              </a:rPr>
              <a:t>применение правил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69180" y="1523540"/>
            <a:ext cx="7445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Количество в среднем</a:t>
            </a: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ОЭСР </a:t>
            </a: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2.5    3.6, PEMPAL 2.7 </a:t>
            </a:r>
            <a:endParaRPr lang="en-GB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9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176281"/>
              </p:ext>
            </p:extLst>
          </p:nvPr>
        </p:nvGraphicFramePr>
        <p:xfrm>
          <a:off x="1043608" y="2828598"/>
          <a:ext cx="6941612" cy="312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2048347"/>
            <a:ext cx="74456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ru-RU" sz="2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Часто используются</a:t>
            </a: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ОЭСР </a:t>
            </a: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4 </a:t>
            </a: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и </a:t>
            </a: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5, PEMPAL 2 </a:t>
            </a:r>
            <a:r>
              <a:rPr lang="ru-RU" sz="2200" b="1" dirty="0" smtClean="0">
                <a:solidFill>
                  <a:schemeClr val="tx1">
                    <a:lumMod val="75000"/>
                  </a:schemeClr>
                </a:solidFill>
              </a:rPr>
              <a:t>и </a:t>
            </a: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endParaRPr lang="en-GB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33222"/>
            <a:ext cx="17145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7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9582</TotalTime>
  <Words>1510</Words>
  <Application>Microsoft Office PowerPoint</Application>
  <PresentationFormat>On-screen Show (4:3)</PresentationFormat>
  <Paragraphs>245</Paragraphs>
  <Slides>28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Malgun Gothic</vt:lpstr>
      <vt:lpstr>Arial</vt:lpstr>
      <vt:lpstr>Arial Narrow</vt:lpstr>
      <vt:lpstr>Calibri</vt:lpstr>
      <vt:lpstr>Georgia</vt:lpstr>
      <vt:lpstr>Helvetica 65 Medium</vt:lpstr>
      <vt:lpstr>Times New Roman</vt:lpstr>
      <vt:lpstr>Wingdings</vt:lpstr>
      <vt:lpstr>OECD_English_white</vt:lpstr>
      <vt:lpstr>   Бюджетные правила  в странах ОЭСР и PEMPAL </vt:lpstr>
      <vt:lpstr> Содержание  </vt:lpstr>
      <vt:lpstr>    </vt:lpstr>
      <vt:lpstr>Проведенное ОЭСР обследование бюджетной практики и процедур</vt:lpstr>
      <vt:lpstr>Структура исследования бюджета </vt:lpstr>
      <vt:lpstr>Обзор бюджетных правил </vt:lpstr>
      <vt:lpstr>    </vt:lpstr>
      <vt:lpstr>1. Внедрение бюджетных правил: применение правил </vt:lpstr>
      <vt:lpstr>1. Внедрение бюджетных правил: применение правил </vt:lpstr>
      <vt:lpstr>1. Внедрение бюджетных правил: тип правил </vt:lpstr>
      <vt:lpstr>2. Разработка правил: (1) правила в отношении сальдо бюджета </vt:lpstr>
      <vt:lpstr>2. Разработка правил: (2) правила в отношении долга </vt:lpstr>
      <vt:lpstr>2. Разработка правил: (3) правила в отношении расходов</vt:lpstr>
      <vt:lpstr>2. Разработка правил: (4) правила в отношении доходов </vt:lpstr>
      <vt:lpstr>3. Правовая основа для применения бюджетных правил </vt:lpstr>
      <vt:lpstr>4. Гибкость во время кризиса </vt:lpstr>
      <vt:lpstr>5. Механизмы правоприменения </vt:lpstr>
      <vt:lpstr>    </vt:lpstr>
      <vt:lpstr>1. Государственный долг </vt:lpstr>
      <vt:lpstr>2. Проведение бюджетной политики </vt:lpstr>
      <vt:lpstr>3. Необходимость бюджетной консолидации в будущем </vt:lpstr>
      <vt:lpstr>4. Роль бюджетных правил </vt:lpstr>
      <vt:lpstr>5. Как меняются бюджетные правила во время кризиса </vt:lpstr>
      <vt:lpstr>    </vt:lpstr>
      <vt:lpstr>Ключевые выводы и рекомендации (1)</vt:lpstr>
      <vt:lpstr>Ключевые выводы и рекомендации (2)</vt:lpstr>
      <vt:lpstr>Ключевые выводы и рекомендации (3)</vt:lpstr>
      <vt:lpstr>PowerPoint Presentation</vt:lpstr>
    </vt:vector>
  </TitlesOfParts>
  <Company>OECD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health become an even bigger part of the economy without undermining fiscal sustainability?</dc:title>
  <dc:creator>Chris JAMES</dc:creator>
  <cp:lastModifiedBy>Maya I. Belysheva</cp:lastModifiedBy>
  <cp:revision>565</cp:revision>
  <cp:lastPrinted>2016-02-12T12:01:00Z</cp:lastPrinted>
  <dcterms:created xsi:type="dcterms:W3CDTF">2014-01-17T09:56:50Z</dcterms:created>
  <dcterms:modified xsi:type="dcterms:W3CDTF">2016-02-16T13:02:13Z</dcterms:modified>
</cp:coreProperties>
</file>