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71" r:id="rId2"/>
    <p:sldId id="273" r:id="rId3"/>
    <p:sldId id="374" r:id="rId4"/>
    <p:sldId id="360" r:id="rId5"/>
    <p:sldId id="375" r:id="rId6"/>
    <p:sldId id="343" r:id="rId7"/>
    <p:sldId id="345" r:id="rId8"/>
    <p:sldId id="379" r:id="rId9"/>
    <p:sldId id="361" r:id="rId10"/>
    <p:sldId id="373" r:id="rId11"/>
    <p:sldId id="347" r:id="rId12"/>
    <p:sldId id="351" r:id="rId13"/>
    <p:sldId id="362" r:id="rId14"/>
    <p:sldId id="376" r:id="rId15"/>
    <p:sldId id="365" r:id="rId16"/>
    <p:sldId id="370" r:id="rId17"/>
    <p:sldId id="363" r:id="rId18"/>
    <p:sldId id="372" r:id="rId19"/>
    <p:sldId id="378" r:id="rId20"/>
    <p:sldId id="366" r:id="rId21"/>
    <p:sldId id="369" r:id="rId22"/>
    <p:sldId id="364" r:id="rId23"/>
    <p:sldId id="377" r:id="rId24"/>
    <p:sldId id="312" r:id="rId25"/>
  </p:sldIdLst>
  <p:sldSz cx="9906000" cy="6858000" type="A4"/>
  <p:notesSz cx="7086600" cy="90249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76238" autoAdjust="0"/>
  </p:normalViewPr>
  <p:slideViewPr>
    <p:cSldViewPr>
      <p:cViewPr varScale="1">
        <p:scale>
          <a:sx n="59" d="100"/>
          <a:sy n="59" d="100"/>
        </p:scale>
        <p:origin x="72" y="564"/>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Worksheet%20in%20Aubrey_FiscalRulesSurveyResults_eng.ppt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Worksheet%20in%20Aubrey_FiscalRulesSurveyResults_eng.ppt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Worksheet%20in%20Aubrey_FiscalRulesSurveyResults_eng.ppt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Worksheet%20in%20Aubrey_FiscalRulesSurveyResults_eng.ppt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stacked"/>
        <c:varyColors val="0"/>
        <c:ser>
          <c:idx val="0"/>
          <c:order val="0"/>
          <c:tx>
            <c:strRef>
              <c:f>'[Worksheet in Aubrey_FiscalRulesSurveyResults_eng.pptx]% Tables'!$B$38</c:f>
              <c:strCache>
                <c:ptCount val="1"/>
                <c:pt idx="0">
                  <c:v>Number of Countries Applied</c:v>
                </c:pt>
              </c:strCache>
            </c:strRef>
          </c:tx>
          <c:invertIfNegative val="0"/>
          <c:cat>
            <c:strRef>
              <c:f>'[Worksheet in Aubrey_FiscalRulesSurveyResults_eng.pptx]% Tables'!$A$39:$A$43</c:f>
              <c:strCache>
                <c:ptCount val="5"/>
                <c:pt idx="0">
                  <c:v>Nominal Expenditure Ceiling</c:v>
                </c:pt>
                <c:pt idx="1">
                  <c:v>Real Expenditure Ceiling</c:v>
                </c:pt>
                <c:pt idx="2">
                  <c:v>Nominal Expenditure Growth Rate</c:v>
                </c:pt>
                <c:pt idx="3">
                  <c:v>Real Expenditure Growth Rate</c:v>
                </c:pt>
                <c:pt idx="4">
                  <c:v>Specific Expenditure to GDP ratio</c:v>
                </c:pt>
              </c:strCache>
            </c:strRef>
          </c:cat>
          <c:val>
            <c:numRef>
              <c:f>'[Worksheet in Aubrey_FiscalRulesSurveyResults_eng.pptx]% Tables'!$B$39:$B$43</c:f>
              <c:numCache>
                <c:formatCode>General</c:formatCode>
                <c:ptCount val="5"/>
                <c:pt idx="0">
                  <c:v>5</c:v>
                </c:pt>
                <c:pt idx="1">
                  <c:v>1</c:v>
                </c:pt>
                <c:pt idx="2">
                  <c:v>2</c:v>
                </c:pt>
                <c:pt idx="3">
                  <c:v>0</c:v>
                </c:pt>
                <c:pt idx="4">
                  <c:v>2</c:v>
                </c:pt>
              </c:numCache>
            </c:numRef>
          </c:val>
        </c:ser>
        <c:dLbls>
          <c:showLegendKey val="0"/>
          <c:showVal val="0"/>
          <c:showCatName val="0"/>
          <c:showSerName val="0"/>
          <c:showPercent val="0"/>
          <c:showBubbleSize val="0"/>
        </c:dLbls>
        <c:gapWidth val="150"/>
        <c:overlap val="100"/>
        <c:axId val="179372072"/>
        <c:axId val="125794128"/>
      </c:barChart>
      <c:catAx>
        <c:axId val="179372072"/>
        <c:scaling>
          <c:orientation val="minMax"/>
        </c:scaling>
        <c:delete val="0"/>
        <c:axPos val="b"/>
        <c:numFmt formatCode="General" sourceLinked="0"/>
        <c:majorTickMark val="out"/>
        <c:minorTickMark val="none"/>
        <c:tickLblPos val="nextTo"/>
        <c:spPr>
          <a:solidFill>
            <a:schemeClr val="bg1"/>
          </a:solidFill>
        </c:spPr>
        <c:txPr>
          <a:bodyPr/>
          <a:lstStyle/>
          <a:p>
            <a:pPr>
              <a:defRPr sz="1800"/>
            </a:pPr>
            <a:endParaRPr lang="en-US"/>
          </a:p>
        </c:txPr>
        <c:crossAx val="125794128"/>
        <c:crosses val="autoZero"/>
        <c:auto val="1"/>
        <c:lblAlgn val="ctr"/>
        <c:lblOffset val="100"/>
        <c:noMultiLvlLbl val="0"/>
      </c:catAx>
      <c:valAx>
        <c:axId val="125794128"/>
        <c:scaling>
          <c:orientation val="minMax"/>
        </c:scaling>
        <c:delete val="0"/>
        <c:axPos val="l"/>
        <c:title>
          <c:tx>
            <c:rich>
              <a:bodyPr rot="-5400000" vert="horz"/>
              <a:lstStyle/>
              <a:p>
                <a:pPr>
                  <a:defRPr sz="1800"/>
                </a:pPr>
                <a:r>
                  <a:rPr lang="en-US" sz="1800"/>
                  <a:t>Broj zemalja</a:t>
                </a:r>
              </a:p>
              <a:p>
                <a:pPr>
                  <a:defRPr sz="1800"/>
                </a:pPr>
                <a:r>
                  <a:rPr lang="en-US"/>
                  <a:t> </a:t>
                </a:r>
              </a:p>
            </c:rich>
          </c:tx>
          <c:layout/>
          <c:overlay val="0"/>
        </c:title>
        <c:numFmt formatCode="General" sourceLinked="1"/>
        <c:majorTickMark val="out"/>
        <c:minorTickMark val="none"/>
        <c:tickLblPos val="nextTo"/>
        <c:txPr>
          <a:bodyPr/>
          <a:lstStyle/>
          <a:p>
            <a:pPr algn="r">
              <a:defRPr sz="2000"/>
            </a:pPr>
            <a:endParaRPr lang="en-US"/>
          </a:p>
        </c:txPr>
        <c:crossAx val="179372072"/>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151036863635288"/>
          <c:y val="5.7831979986876642E-2"/>
          <c:w val="0.88047161334562907"/>
          <c:h val="0.62237163713910759"/>
        </c:manualLayout>
      </c:layout>
      <c:barChart>
        <c:barDir val="col"/>
        <c:grouping val="clustered"/>
        <c:varyColors val="0"/>
        <c:ser>
          <c:idx val="0"/>
          <c:order val="0"/>
          <c:tx>
            <c:strRef>
              <c:f>'[Worksheet in Aubrey_FiscalRulesSurveyResults_eng.pptx]% Tables'!$B$60</c:f>
              <c:strCache>
                <c:ptCount val="1"/>
                <c:pt idx="0">
                  <c:v>Number of Countries</c:v>
                </c:pt>
              </c:strCache>
            </c:strRef>
          </c:tx>
          <c:invertIfNegative val="0"/>
          <c:cat>
            <c:strRef>
              <c:f>'[Worksheet in Aubrey_FiscalRulesSurveyResults_eng.pptx]% Tables'!$A$61:$A$64</c:f>
              <c:strCache>
                <c:ptCount val="4"/>
                <c:pt idx="0">
                  <c:v>Rule imposes constraints on the allocation of higher than expected revenues</c:v>
                </c:pt>
                <c:pt idx="1">
                  <c:v>Rule imposes constraints on Increase or decrease in the tax-to-GDP ratio</c:v>
                </c:pt>
                <c:pt idx="2">
                  <c:v>The rule imposes an upper limit on the tax-to-GDP ratio</c:v>
                </c:pt>
                <c:pt idx="3">
                  <c:v>Other</c:v>
                </c:pt>
              </c:strCache>
            </c:strRef>
          </c:cat>
          <c:val>
            <c:numRef>
              <c:f>'[Worksheet in Aubrey_FiscalRulesSurveyResults_eng.pptx]% Tables'!$B$61:$B$64</c:f>
              <c:numCache>
                <c:formatCode>General</c:formatCode>
                <c:ptCount val="4"/>
                <c:pt idx="0">
                  <c:v>3</c:v>
                </c:pt>
                <c:pt idx="1">
                  <c:v>0</c:v>
                </c:pt>
                <c:pt idx="2">
                  <c:v>2</c:v>
                </c:pt>
                <c:pt idx="3">
                  <c:v>2</c:v>
                </c:pt>
              </c:numCache>
            </c:numRef>
          </c:val>
        </c:ser>
        <c:dLbls>
          <c:showLegendKey val="0"/>
          <c:showVal val="0"/>
          <c:showCatName val="0"/>
          <c:showSerName val="0"/>
          <c:showPercent val="0"/>
          <c:showBubbleSize val="0"/>
        </c:dLbls>
        <c:gapWidth val="150"/>
        <c:axId val="181660000"/>
        <c:axId val="181016648"/>
      </c:barChart>
      <c:catAx>
        <c:axId val="181660000"/>
        <c:scaling>
          <c:orientation val="minMax"/>
        </c:scaling>
        <c:delete val="0"/>
        <c:axPos val="b"/>
        <c:numFmt formatCode="General" sourceLinked="0"/>
        <c:majorTickMark val="out"/>
        <c:minorTickMark val="none"/>
        <c:tickLblPos val="nextTo"/>
        <c:txPr>
          <a:bodyPr/>
          <a:lstStyle/>
          <a:p>
            <a:pPr>
              <a:defRPr sz="1800"/>
            </a:pPr>
            <a:endParaRPr lang="en-US"/>
          </a:p>
        </c:txPr>
        <c:crossAx val="181016648"/>
        <c:crosses val="autoZero"/>
        <c:auto val="1"/>
        <c:lblAlgn val="ctr"/>
        <c:lblOffset val="100"/>
        <c:noMultiLvlLbl val="0"/>
      </c:catAx>
      <c:valAx>
        <c:axId val="181016648"/>
        <c:scaling>
          <c:orientation val="minMax"/>
          <c:max val="4"/>
        </c:scaling>
        <c:delete val="0"/>
        <c:axPos val="l"/>
        <c:title>
          <c:tx>
            <c:rich>
              <a:bodyPr rot="-5400000" vert="horz"/>
              <a:lstStyle/>
              <a:p>
                <a:pPr>
                  <a:defRPr sz="2000"/>
                </a:pPr>
                <a:r>
                  <a:rPr lang="en-US" sz="2000"/>
                  <a:t>Broj zemalja</a:t>
                </a:r>
              </a:p>
            </c:rich>
          </c:tx>
          <c:layout/>
          <c:overlay val="0"/>
        </c:title>
        <c:numFmt formatCode="General" sourceLinked="1"/>
        <c:majorTickMark val="out"/>
        <c:minorTickMark val="none"/>
        <c:tickLblPos val="nextTo"/>
        <c:txPr>
          <a:bodyPr/>
          <a:lstStyle/>
          <a:p>
            <a:pPr>
              <a:defRPr sz="2000"/>
            </a:pPr>
            <a:endParaRPr lang="en-US"/>
          </a:p>
        </c:txPr>
        <c:crossAx val="181660000"/>
        <c:crosses val="autoZero"/>
        <c:crossBetween val="between"/>
        <c:majorUnit val="1"/>
        <c:minorUnit val="0.1"/>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cat>
            <c:strRef>
              <c:f>'[Worksheet in Aubrey_FiscalRulesSurveyResults_eng.pptx]% Tables'!$A$72:$A$76</c:f>
              <c:strCache>
                <c:ptCount val="5"/>
                <c:pt idx="0">
                  <c:v>Specific budget balance in nominal terms</c:v>
                </c:pt>
                <c:pt idx="1">
                  <c:v>Given improvement of the structural or cyclically-adjusted budget balance</c:v>
                </c:pt>
                <c:pt idx="2">
                  <c:v>Specific budget balance as % of GDP in cyclically-adjusted or structural terms</c:v>
                </c:pt>
                <c:pt idx="3">
                  <c:v>Specific budget balance as a % of GDP</c:v>
                </c:pt>
                <c:pt idx="4">
                  <c:v>Specific budget balance as a % of GDP wihtin a range of possible values depending on growth</c:v>
                </c:pt>
              </c:strCache>
            </c:strRef>
          </c:cat>
          <c:val>
            <c:numRef>
              <c:f>'[Worksheet in Aubrey_FiscalRulesSurveyResults_eng.pptx]% Tables'!$B$72:$B$76</c:f>
              <c:numCache>
                <c:formatCode>General</c:formatCode>
                <c:ptCount val="5"/>
                <c:pt idx="0">
                  <c:v>2</c:v>
                </c:pt>
                <c:pt idx="1">
                  <c:v>1</c:v>
                </c:pt>
                <c:pt idx="2">
                  <c:v>3</c:v>
                </c:pt>
                <c:pt idx="3">
                  <c:v>8</c:v>
                </c:pt>
                <c:pt idx="4">
                  <c:v>0</c:v>
                </c:pt>
              </c:numCache>
            </c:numRef>
          </c:val>
        </c:ser>
        <c:dLbls>
          <c:showLegendKey val="0"/>
          <c:showVal val="0"/>
          <c:showCatName val="0"/>
          <c:showSerName val="0"/>
          <c:showPercent val="0"/>
          <c:showBubbleSize val="0"/>
        </c:dLbls>
        <c:gapWidth val="150"/>
        <c:axId val="125778688"/>
        <c:axId val="181143280"/>
      </c:barChart>
      <c:catAx>
        <c:axId val="125778688"/>
        <c:scaling>
          <c:orientation val="minMax"/>
        </c:scaling>
        <c:delete val="0"/>
        <c:axPos val="b"/>
        <c:numFmt formatCode="General" sourceLinked="0"/>
        <c:majorTickMark val="out"/>
        <c:minorTickMark val="none"/>
        <c:tickLblPos val="nextTo"/>
        <c:txPr>
          <a:bodyPr/>
          <a:lstStyle/>
          <a:p>
            <a:pPr>
              <a:defRPr sz="1400"/>
            </a:pPr>
            <a:endParaRPr lang="en-US"/>
          </a:p>
        </c:txPr>
        <c:crossAx val="181143280"/>
        <c:crosses val="autoZero"/>
        <c:auto val="1"/>
        <c:lblAlgn val="ctr"/>
        <c:lblOffset val="100"/>
        <c:noMultiLvlLbl val="0"/>
      </c:catAx>
      <c:valAx>
        <c:axId val="181143280"/>
        <c:scaling>
          <c:orientation val="minMax"/>
        </c:scaling>
        <c:delete val="0"/>
        <c:axPos val="l"/>
        <c:title>
          <c:tx>
            <c:rich>
              <a:bodyPr rot="-5400000" vert="horz"/>
              <a:lstStyle/>
              <a:p>
                <a:pPr>
                  <a:defRPr sz="1800"/>
                </a:pPr>
                <a:r>
                  <a:rPr lang="en-US" sz="1800"/>
                  <a:t>Broj zemalja</a:t>
                </a:r>
              </a:p>
            </c:rich>
          </c:tx>
          <c:layout/>
          <c:overlay val="0"/>
        </c:title>
        <c:numFmt formatCode="General" sourceLinked="1"/>
        <c:majorTickMark val="out"/>
        <c:minorTickMark val="none"/>
        <c:tickLblPos val="nextTo"/>
        <c:txPr>
          <a:bodyPr/>
          <a:lstStyle/>
          <a:p>
            <a:pPr>
              <a:defRPr sz="1800"/>
            </a:pPr>
            <a:endParaRPr lang="en-US"/>
          </a:p>
        </c:txPr>
        <c:crossAx val="125778688"/>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4.5792819475547197E-2"/>
          <c:y val="3.8888888888888903E-2"/>
          <c:w val="0.888152134652893"/>
          <c:h val="0.66495917177019503"/>
        </c:manualLayout>
      </c:layout>
      <c:barChart>
        <c:barDir val="col"/>
        <c:grouping val="clustered"/>
        <c:varyColors val="0"/>
        <c:ser>
          <c:idx val="0"/>
          <c:order val="0"/>
          <c:invertIfNegative val="0"/>
          <c:cat>
            <c:strRef>
              <c:f>'[Worksheet in Aubrey_FiscalRulesSurveyResults_eng.pptx]% Tables'!$A$85:$A$89</c:f>
              <c:strCache>
                <c:ptCount val="5"/>
                <c:pt idx="0">
                  <c:v>Specific amount of debt in nominal terms</c:v>
                </c:pt>
                <c:pt idx="1">
                  <c:v>Specific debt-to-GDP ratio</c:v>
                </c:pt>
                <c:pt idx="2">
                  <c:v>Given reduction in the debt-to-GDP ratio</c:v>
                </c:pt>
                <c:pt idx="3">
                  <c:v>Ceiling for the Government debt in level or as a % of GDP</c:v>
                </c:pt>
                <c:pt idx="4">
                  <c:v>Debt can only be incurred for net investment acquisition</c:v>
                </c:pt>
              </c:strCache>
            </c:strRef>
          </c:cat>
          <c:val>
            <c:numRef>
              <c:f>'[Worksheet in Aubrey_FiscalRulesSurveyResults_eng.pptx]% Tables'!$B$85:$B$89</c:f>
              <c:numCache>
                <c:formatCode>General</c:formatCode>
                <c:ptCount val="5"/>
                <c:pt idx="0">
                  <c:v>2</c:v>
                </c:pt>
                <c:pt idx="1">
                  <c:v>3</c:v>
                </c:pt>
                <c:pt idx="2">
                  <c:v>1</c:v>
                </c:pt>
                <c:pt idx="3">
                  <c:v>7</c:v>
                </c:pt>
                <c:pt idx="4">
                  <c:v>0</c:v>
                </c:pt>
              </c:numCache>
            </c:numRef>
          </c:val>
        </c:ser>
        <c:dLbls>
          <c:showLegendKey val="0"/>
          <c:showVal val="0"/>
          <c:showCatName val="0"/>
          <c:showSerName val="0"/>
          <c:showPercent val="0"/>
          <c:showBubbleSize val="0"/>
        </c:dLbls>
        <c:gapWidth val="150"/>
        <c:axId val="181174984"/>
        <c:axId val="182110960"/>
      </c:barChart>
      <c:catAx>
        <c:axId val="181174984"/>
        <c:scaling>
          <c:orientation val="minMax"/>
        </c:scaling>
        <c:delete val="0"/>
        <c:axPos val="b"/>
        <c:numFmt formatCode="General" sourceLinked="0"/>
        <c:majorTickMark val="out"/>
        <c:minorTickMark val="none"/>
        <c:tickLblPos val="nextTo"/>
        <c:txPr>
          <a:bodyPr/>
          <a:lstStyle/>
          <a:p>
            <a:pPr>
              <a:defRPr sz="1600"/>
            </a:pPr>
            <a:endParaRPr lang="en-US"/>
          </a:p>
        </c:txPr>
        <c:crossAx val="182110960"/>
        <c:crosses val="autoZero"/>
        <c:auto val="1"/>
        <c:lblAlgn val="ctr"/>
        <c:lblOffset val="100"/>
        <c:noMultiLvlLbl val="0"/>
      </c:catAx>
      <c:valAx>
        <c:axId val="182110960"/>
        <c:scaling>
          <c:orientation val="minMax"/>
        </c:scaling>
        <c:delete val="0"/>
        <c:axPos val="l"/>
        <c:title>
          <c:tx>
            <c:rich>
              <a:bodyPr rot="-5400000" vert="horz"/>
              <a:lstStyle/>
              <a:p>
                <a:pPr>
                  <a:defRPr sz="1600"/>
                </a:pPr>
                <a:r>
                  <a:rPr lang="en-US" sz="1600"/>
                  <a:t>Broj zemalja</a:t>
                </a:r>
              </a:p>
            </c:rich>
          </c:tx>
          <c:layout/>
          <c:overlay val="0"/>
        </c:title>
        <c:numFmt formatCode="General" sourceLinked="1"/>
        <c:majorTickMark val="out"/>
        <c:minorTickMark val="none"/>
        <c:tickLblPos val="nextTo"/>
        <c:txPr>
          <a:bodyPr/>
          <a:lstStyle/>
          <a:p>
            <a:pPr>
              <a:defRPr sz="1600"/>
            </a:pPr>
            <a:endParaRPr lang="en-US"/>
          </a:p>
        </c:txPr>
        <c:crossAx val="181174984"/>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0.30648</cdr:x>
      <cdr:y>0.48845</cdr:y>
    </cdr:from>
    <cdr:to>
      <cdr:x>0.47461</cdr:x>
      <cdr:y>0.61634</cdr:y>
    </cdr:to>
    <cdr:sp macro="" textlink="">
      <cdr:nvSpPr>
        <cdr:cNvPr id="2" name="TextBox 1"/>
        <cdr:cNvSpPr txBox="1"/>
      </cdr:nvSpPr>
      <cdr:spPr>
        <a:xfrm xmlns:a="http://schemas.openxmlformats.org/drawingml/2006/main">
          <a:off x="2222500" y="1746250"/>
          <a:ext cx="12192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dirty="0" smtClean="0"/>
            <a:t>  </a:t>
          </a:r>
          <a:r>
            <a:rPr lang="en-US" sz="2000" dirty="0" smtClean="0"/>
            <a:t>Rumunjska</a:t>
          </a:r>
          <a:endParaRPr lang="hr-HR" sz="2000" dirty="0"/>
        </a:p>
      </cdr:txBody>
    </cdr:sp>
  </cdr:relSizeAnchor>
  <cdr:relSizeAnchor xmlns:cdr="http://schemas.openxmlformats.org/drawingml/2006/chartDrawing">
    <cdr:from>
      <cdr:x>0.4955</cdr:x>
      <cdr:y>0.29663</cdr:y>
    </cdr:from>
    <cdr:to>
      <cdr:x>0.6456</cdr:x>
      <cdr:y>0.53108</cdr:y>
    </cdr:to>
    <cdr:sp macro="" textlink="">
      <cdr:nvSpPr>
        <cdr:cNvPr id="3" name="TextBox 2"/>
        <cdr:cNvSpPr txBox="1"/>
      </cdr:nvSpPr>
      <cdr:spPr>
        <a:xfrm xmlns:a="http://schemas.openxmlformats.org/drawingml/2006/main">
          <a:off x="4191000" y="1060450"/>
          <a:ext cx="1269644" cy="838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Bugarska   Hrvatska</a:t>
          </a:r>
          <a:endParaRPr lang="hr-HR" sz="2000" dirty="0"/>
        </a:p>
      </cdr:txBody>
    </cdr:sp>
  </cdr:relSizeAnchor>
  <cdr:relSizeAnchor xmlns:cdr="http://schemas.openxmlformats.org/drawingml/2006/chartDrawing">
    <cdr:from>
      <cdr:x>0.83784</cdr:x>
      <cdr:y>0.27531</cdr:y>
    </cdr:from>
    <cdr:to>
      <cdr:x>0.99695</cdr:x>
      <cdr:y>0.50977</cdr:y>
    </cdr:to>
    <cdr:sp macro="" textlink="">
      <cdr:nvSpPr>
        <cdr:cNvPr id="4" name="TextBox 3"/>
        <cdr:cNvSpPr txBox="1"/>
      </cdr:nvSpPr>
      <cdr:spPr>
        <a:xfrm xmlns:a="http://schemas.openxmlformats.org/drawingml/2006/main">
          <a:off x="7086600" y="984250"/>
          <a:ext cx="1345844" cy="838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Bjelarus   Gruzija</a:t>
          </a:r>
          <a:endParaRPr lang="hr-HR" sz="2000" dirty="0"/>
        </a:p>
      </cdr:txBody>
    </cdr:sp>
  </cdr:relSizeAnchor>
  <cdr:relSizeAnchor xmlns:cdr="http://schemas.openxmlformats.org/drawingml/2006/chartDrawing">
    <cdr:from>
      <cdr:x>0.14414</cdr:x>
      <cdr:y>0.74423</cdr:y>
    </cdr:from>
    <cdr:to>
      <cdr:x>0.30631</cdr:x>
      <cdr:y>0.97869</cdr:y>
    </cdr:to>
    <cdr:sp macro="" textlink="">
      <cdr:nvSpPr>
        <cdr:cNvPr id="5" name="TextBox 4"/>
        <cdr:cNvSpPr txBox="1"/>
      </cdr:nvSpPr>
      <cdr:spPr>
        <a:xfrm xmlns:a="http://schemas.openxmlformats.org/drawingml/2006/main">
          <a:off x="1219200" y="2660650"/>
          <a:ext cx="1371600" cy="83820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endParaRPr lang="hr-HR" sz="1100" dirty="0"/>
        </a:p>
      </cdr:txBody>
    </cdr:sp>
  </cdr:relSizeAnchor>
  <cdr:relSizeAnchor xmlns:cdr="http://schemas.openxmlformats.org/drawingml/2006/chartDrawing">
    <cdr:from>
      <cdr:x>0.16152</cdr:x>
      <cdr:y>0.74423</cdr:y>
    </cdr:from>
    <cdr:to>
      <cdr:x>0.32368</cdr:x>
      <cdr:y>0.98934</cdr:y>
    </cdr:to>
    <cdr:sp macro="" textlink="">
      <cdr:nvSpPr>
        <cdr:cNvPr id="6" name="Title 1"/>
        <cdr:cNvSpPr txBox="1">
          <a:spLocks xmlns:a="http://schemas.openxmlformats.org/drawingml/2006/main"/>
        </cdr:cNvSpPr>
      </cdr:nvSpPr>
      <cdr:spPr bwMode="auto">
        <a:xfrm xmlns:a="http://schemas.openxmlformats.org/drawingml/2006/main">
          <a:off x="1366157" y="2660650"/>
          <a:ext cx="1371600" cy="8763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bs-Latn-BA" sz="1500" dirty="0">
              <a:solidFill>
                <a:srgbClr val="002060"/>
              </a:solidFill>
            </a:rPr>
            <a:t>G</a:t>
          </a:r>
          <a:r>
            <a:rPr lang="bs-Latn-BA" sz="1500" dirty="0" smtClean="0">
              <a:solidFill>
                <a:srgbClr val="002060"/>
              </a:solidFill>
            </a:rPr>
            <a:t>ornja granica nominalnih rashoda</a:t>
          </a:r>
          <a:endParaRPr lang="en-US" sz="1500" dirty="0" smtClean="0">
            <a:solidFill>
              <a:srgbClr val="00206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0.81081</cdr:x>
      <cdr:y>0.1875</cdr:y>
    </cdr:from>
    <cdr:to>
      <cdr:x>1</cdr:x>
      <cdr:y>0.32813</cdr:y>
    </cdr:to>
    <cdr:sp macro="" textlink="">
      <cdr:nvSpPr>
        <cdr:cNvPr id="3" name="TextBox 2"/>
        <cdr:cNvSpPr txBox="1"/>
      </cdr:nvSpPr>
      <cdr:spPr>
        <a:xfrm xmlns:a="http://schemas.openxmlformats.org/drawingml/2006/main">
          <a:off x="6858000" y="914400"/>
          <a:ext cx="160020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Uzbekistan  Gruzija</a:t>
          </a:r>
          <a:endParaRPr lang="hr-HR" sz="2000" dirty="0"/>
        </a:p>
      </cdr:txBody>
    </cdr:sp>
  </cdr:relSizeAnchor>
  <cdr:relSizeAnchor xmlns:cdr="http://schemas.openxmlformats.org/drawingml/2006/chartDrawing">
    <cdr:from>
      <cdr:x>0.0991</cdr:x>
      <cdr:y>0.70313</cdr:y>
    </cdr:from>
    <cdr:to>
      <cdr:x>0.32883</cdr:x>
      <cdr:y>1</cdr:y>
    </cdr:to>
    <cdr:sp macro="" textlink="">
      <cdr:nvSpPr>
        <cdr:cNvPr id="4" name="Title 1"/>
        <cdr:cNvSpPr txBox="1">
          <a:spLocks xmlns:a="http://schemas.openxmlformats.org/drawingml/2006/main"/>
        </cdr:cNvSpPr>
      </cdr:nvSpPr>
      <cdr:spPr bwMode="auto">
        <a:xfrm xmlns:a="http://schemas.openxmlformats.org/drawingml/2006/main">
          <a:off x="838200" y="3429000"/>
          <a:ext cx="1943100" cy="1447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bs-Latn-BA" sz="1500" dirty="0" smtClean="0">
              <a:solidFill>
                <a:srgbClr val="002060"/>
              </a:solidFill>
            </a:rPr>
            <a:t>Pravilo ograničava raspodjelu prihoda  koij su ostvareni u iznosu većem od plana</a:t>
          </a:r>
          <a:endParaRPr lang="en-US" sz="1500" dirty="0" smtClean="0">
            <a:solidFill>
              <a:srgbClr val="002060"/>
            </a:solidFill>
          </a:endParaRPr>
        </a:p>
      </cdr:txBody>
    </cdr:sp>
  </cdr:relSizeAnchor>
  <cdr:relSizeAnchor xmlns:cdr="http://schemas.openxmlformats.org/drawingml/2006/chartDrawing">
    <cdr:from>
      <cdr:x>0.31532</cdr:x>
      <cdr:y>0.70313</cdr:y>
    </cdr:from>
    <cdr:to>
      <cdr:x>0.54054</cdr:x>
      <cdr:y>1</cdr:y>
    </cdr:to>
    <cdr:sp macro="" textlink="">
      <cdr:nvSpPr>
        <cdr:cNvPr id="5" name="Title 1"/>
        <cdr:cNvSpPr txBox="1">
          <a:spLocks xmlns:a="http://schemas.openxmlformats.org/drawingml/2006/main"/>
        </cdr:cNvSpPr>
      </cdr:nvSpPr>
      <cdr:spPr bwMode="auto">
        <a:xfrm xmlns:a="http://schemas.openxmlformats.org/drawingml/2006/main">
          <a:off x="2667000" y="3429000"/>
          <a:ext cx="1905000" cy="1447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bs-Latn-BA" sz="1500" dirty="0" smtClean="0">
              <a:solidFill>
                <a:srgbClr val="002060"/>
              </a:solidFill>
            </a:rPr>
            <a:t>Pravilo ograničava </a:t>
          </a:r>
          <a:r>
            <a:rPr lang="bs-Latn-BA" sz="1500" dirty="0" smtClean="0">
              <a:solidFill>
                <a:srgbClr val="002060"/>
              </a:solidFill>
            </a:rPr>
            <a:t>rast ili pad omjera poreza u BDP-u</a:t>
          </a:r>
          <a:endParaRPr lang="en-US" sz="1500" dirty="0" smtClean="0">
            <a:solidFill>
              <a:srgbClr val="002060"/>
            </a:solidFill>
          </a:endParaRPr>
        </a:p>
      </cdr:txBody>
    </cdr:sp>
  </cdr:relSizeAnchor>
  <cdr:relSizeAnchor xmlns:cdr="http://schemas.openxmlformats.org/drawingml/2006/chartDrawing">
    <cdr:from>
      <cdr:x>0.55856</cdr:x>
      <cdr:y>0.70313</cdr:y>
    </cdr:from>
    <cdr:to>
      <cdr:x>0.78378</cdr:x>
      <cdr:y>1</cdr:y>
    </cdr:to>
    <cdr:sp macro="" textlink="">
      <cdr:nvSpPr>
        <cdr:cNvPr id="6" name="Title 1"/>
        <cdr:cNvSpPr txBox="1">
          <a:spLocks xmlns:a="http://schemas.openxmlformats.org/drawingml/2006/main"/>
        </cdr:cNvSpPr>
      </cdr:nvSpPr>
      <cdr:spPr bwMode="auto">
        <a:xfrm xmlns:a="http://schemas.openxmlformats.org/drawingml/2006/main">
          <a:off x="4724400" y="3429000"/>
          <a:ext cx="1905000" cy="1447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bs-Latn-BA" sz="1500" dirty="0" smtClean="0">
              <a:solidFill>
                <a:srgbClr val="002060"/>
              </a:solidFill>
            </a:rPr>
            <a:t>Pravilo ograničava </a:t>
          </a:r>
          <a:r>
            <a:rPr lang="bs-Latn-BA" sz="1500" dirty="0" smtClean="0">
              <a:solidFill>
                <a:srgbClr val="002060"/>
              </a:solidFill>
            </a:rPr>
            <a:t>gornju granicu omjera poreza u BDP-u</a:t>
          </a:r>
          <a:endParaRPr lang="en-US" sz="1500" dirty="0" smtClean="0">
            <a:solidFill>
              <a:srgbClr val="002060"/>
            </a:solidFill>
          </a:endParaRPr>
        </a:p>
      </cdr:txBody>
    </cdr:sp>
  </cdr:relSizeAnchor>
  <cdr:relSizeAnchor xmlns:cdr="http://schemas.openxmlformats.org/drawingml/2006/chartDrawing">
    <cdr:from>
      <cdr:x>0.77477</cdr:x>
      <cdr:y>0.70313</cdr:y>
    </cdr:from>
    <cdr:to>
      <cdr:x>1</cdr:x>
      <cdr:y>1</cdr:y>
    </cdr:to>
    <cdr:sp macro="" textlink="">
      <cdr:nvSpPr>
        <cdr:cNvPr id="7" name="Title 1"/>
        <cdr:cNvSpPr txBox="1">
          <a:spLocks xmlns:a="http://schemas.openxmlformats.org/drawingml/2006/main"/>
        </cdr:cNvSpPr>
      </cdr:nvSpPr>
      <cdr:spPr bwMode="auto">
        <a:xfrm xmlns:a="http://schemas.openxmlformats.org/drawingml/2006/main">
          <a:off x="6553200" y="3429000"/>
          <a:ext cx="1905000" cy="1447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bs-Latn-BA" sz="1500" dirty="0" smtClean="0">
              <a:solidFill>
                <a:srgbClr val="002060"/>
              </a:solidFill>
            </a:rPr>
            <a:t>          Drugo</a:t>
          </a:r>
          <a:endParaRPr lang="en-US" sz="1500" dirty="0" smtClean="0">
            <a:solidFill>
              <a:srgbClr val="00206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0.29563</cdr:x>
      <cdr:y>0.48214</cdr:y>
    </cdr:from>
    <cdr:to>
      <cdr:x>0.38492</cdr:x>
      <cdr:y>0.55357</cdr:y>
    </cdr:to>
    <cdr:sp macro="" textlink="">
      <cdr:nvSpPr>
        <cdr:cNvPr id="2" name="TextBox 1"/>
        <cdr:cNvSpPr txBox="1"/>
      </cdr:nvSpPr>
      <cdr:spPr>
        <a:xfrm xmlns:a="http://schemas.openxmlformats.org/drawingml/2006/main">
          <a:off x="2523054" y="2057400"/>
          <a:ext cx="762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0.125</cdr:x>
      <cdr:y>0.125</cdr:y>
    </cdr:from>
    <cdr:to>
      <cdr:x>0.64286</cdr:x>
      <cdr:y>0.19643</cdr:y>
    </cdr:to>
    <cdr:sp macro="" textlink="">
      <cdr:nvSpPr>
        <cdr:cNvPr id="3" name="TextBox 2"/>
        <cdr:cNvSpPr txBox="1"/>
      </cdr:nvSpPr>
      <cdr:spPr>
        <a:xfrm xmlns:a="http://schemas.openxmlformats.org/drawingml/2006/main">
          <a:off x="1066800" y="533400"/>
          <a:ext cx="4419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bs-Latn-BA" sz="1600" dirty="0" smtClean="0">
              <a:solidFill>
                <a:schemeClr val="tx1"/>
              </a:solidFill>
            </a:rPr>
            <a:t>TREĆI DIO:  PRAVILO PRORAČUNSKOG SALDA</a:t>
          </a:r>
          <a:endParaRPr lang="hr-HR" sz="1600" dirty="0"/>
        </a:p>
      </cdr:txBody>
    </cdr:sp>
  </cdr:relSizeAnchor>
  <cdr:relSizeAnchor xmlns:cdr="http://schemas.openxmlformats.org/drawingml/2006/chartDrawing">
    <cdr:from>
      <cdr:x>0.48313</cdr:x>
      <cdr:y>0.19643</cdr:y>
    </cdr:from>
    <cdr:to>
      <cdr:x>0.61706</cdr:x>
      <cdr:y>0.44643</cdr:y>
    </cdr:to>
    <cdr:sp macro="" textlink="">
      <cdr:nvSpPr>
        <cdr:cNvPr id="4" name="TextBox 3"/>
        <cdr:cNvSpPr txBox="1"/>
      </cdr:nvSpPr>
      <cdr:spPr>
        <a:xfrm xmlns:a="http://schemas.openxmlformats.org/drawingml/2006/main">
          <a:off x="4123254" y="838200"/>
          <a:ext cx="1143000" cy="1066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hr-HR" sz="1800" dirty="0"/>
        </a:p>
      </cdr:txBody>
    </cdr:sp>
  </cdr:relSizeAnchor>
  <cdr:relSizeAnchor xmlns:cdr="http://schemas.openxmlformats.org/drawingml/2006/chartDrawing">
    <cdr:from>
      <cdr:x>0.10417</cdr:x>
      <cdr:y>0.66071</cdr:y>
    </cdr:from>
    <cdr:to>
      <cdr:x>0.26786</cdr:x>
      <cdr:y>1</cdr:y>
    </cdr:to>
    <cdr:sp macro="" textlink="">
      <cdr:nvSpPr>
        <cdr:cNvPr id="5" name="Title 1"/>
        <cdr:cNvSpPr txBox="1">
          <a:spLocks xmlns:a="http://schemas.openxmlformats.org/drawingml/2006/main"/>
        </cdr:cNvSpPr>
      </cdr:nvSpPr>
      <cdr:spPr bwMode="auto">
        <a:xfrm xmlns:a="http://schemas.openxmlformats.org/drawingml/2006/main">
          <a:off x="889000" y="2819400"/>
          <a:ext cx="1397000" cy="1447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bs-Latn-BA" sz="1500" dirty="0" smtClean="0">
              <a:solidFill>
                <a:srgbClr val="002060"/>
              </a:solidFill>
            </a:rPr>
            <a:t>Fiksan proračunski saldo izražen u nominalnom iznosu</a:t>
          </a:r>
          <a:endParaRPr lang="en-US" sz="1500" dirty="0" smtClean="0">
            <a:solidFill>
              <a:srgbClr val="002060"/>
            </a:solidFill>
          </a:endParaRPr>
        </a:p>
      </cdr:txBody>
    </cdr:sp>
  </cdr:relSizeAnchor>
  <cdr:relSizeAnchor xmlns:cdr="http://schemas.openxmlformats.org/drawingml/2006/chartDrawing">
    <cdr:from>
      <cdr:x>0.26786</cdr:x>
      <cdr:y>0.66071</cdr:y>
    </cdr:from>
    <cdr:to>
      <cdr:x>0.45536</cdr:x>
      <cdr:y>1</cdr:y>
    </cdr:to>
    <cdr:sp macro="" textlink="">
      <cdr:nvSpPr>
        <cdr:cNvPr id="6" name="Title 1"/>
        <cdr:cNvSpPr txBox="1">
          <a:spLocks xmlns:a="http://schemas.openxmlformats.org/drawingml/2006/main"/>
        </cdr:cNvSpPr>
      </cdr:nvSpPr>
      <cdr:spPr bwMode="auto">
        <a:xfrm xmlns:a="http://schemas.openxmlformats.org/drawingml/2006/main">
          <a:off x="2286000" y="2819400"/>
          <a:ext cx="1600200" cy="1447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bs-Latn-BA" sz="1500" dirty="0" smtClean="0">
              <a:solidFill>
                <a:srgbClr val="002060"/>
              </a:solidFill>
            </a:rPr>
            <a:t>Zadano poboljšnje strukturnog  ili ciklično-prilagođenog proračunskog salda</a:t>
          </a:r>
          <a:endParaRPr lang="en-US" sz="1500" dirty="0" smtClean="0">
            <a:solidFill>
              <a:srgbClr val="002060"/>
            </a:solidFill>
          </a:endParaRPr>
        </a:p>
      </cdr:txBody>
    </cdr:sp>
  </cdr:relSizeAnchor>
  <cdr:relSizeAnchor xmlns:cdr="http://schemas.openxmlformats.org/drawingml/2006/chartDrawing">
    <cdr:from>
      <cdr:x>0.27381</cdr:x>
      <cdr:y>0.66071</cdr:y>
    </cdr:from>
    <cdr:to>
      <cdr:x>0.46131</cdr:x>
      <cdr:y>1</cdr:y>
    </cdr:to>
    <cdr:sp macro="" textlink="">
      <cdr:nvSpPr>
        <cdr:cNvPr id="7" name="Title 1"/>
        <cdr:cNvSpPr txBox="1">
          <a:spLocks xmlns:a="http://schemas.openxmlformats.org/drawingml/2006/main"/>
        </cdr:cNvSpPr>
      </cdr:nvSpPr>
      <cdr:spPr bwMode="auto">
        <a:xfrm xmlns:a="http://schemas.openxmlformats.org/drawingml/2006/main">
          <a:off x="2336800" y="2870200"/>
          <a:ext cx="1600200" cy="1447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bs-Latn-BA" sz="1500" dirty="0" smtClean="0">
              <a:solidFill>
                <a:srgbClr val="002060"/>
              </a:solidFill>
            </a:rPr>
            <a:t>Zadano poboljšnje strukturnog  ili ciklično-prilagođenog proračunskog salda</a:t>
          </a:r>
          <a:endParaRPr lang="en-US" sz="1500" dirty="0" smtClean="0">
            <a:solidFill>
              <a:srgbClr val="002060"/>
            </a:solidFill>
          </a:endParaRPr>
        </a:p>
      </cdr:txBody>
    </cdr:sp>
  </cdr:relSizeAnchor>
  <cdr:relSizeAnchor xmlns:cdr="http://schemas.openxmlformats.org/drawingml/2006/chartDrawing">
    <cdr:from>
      <cdr:x>0.44643</cdr:x>
      <cdr:y>0.66071</cdr:y>
    </cdr:from>
    <cdr:to>
      <cdr:x>0.64286</cdr:x>
      <cdr:y>1</cdr:y>
    </cdr:to>
    <cdr:sp macro="" textlink="">
      <cdr:nvSpPr>
        <cdr:cNvPr id="8" name="Title 1"/>
        <cdr:cNvSpPr txBox="1">
          <a:spLocks xmlns:a="http://schemas.openxmlformats.org/drawingml/2006/main"/>
        </cdr:cNvSpPr>
      </cdr:nvSpPr>
      <cdr:spPr bwMode="auto">
        <a:xfrm xmlns:a="http://schemas.openxmlformats.org/drawingml/2006/main">
          <a:off x="3810000" y="2819400"/>
          <a:ext cx="1676400" cy="1447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bs-Latn-BA" sz="1500" dirty="0" smtClean="0">
              <a:solidFill>
                <a:srgbClr val="002060"/>
              </a:solidFill>
            </a:rPr>
            <a:t>Fiksan proračunski saldo u BDP-u  strukurnom ili ciklično-prilagođenom smislu</a:t>
          </a:r>
          <a:endParaRPr lang="en-US" sz="1500" dirty="0" smtClean="0">
            <a:solidFill>
              <a:srgbClr val="002060"/>
            </a:solidFill>
          </a:endParaRPr>
        </a:p>
      </cdr:txBody>
    </cdr:sp>
  </cdr:relSizeAnchor>
  <cdr:relSizeAnchor xmlns:cdr="http://schemas.openxmlformats.org/drawingml/2006/chartDrawing">
    <cdr:from>
      <cdr:x>0.63393</cdr:x>
      <cdr:y>0.66071</cdr:y>
    </cdr:from>
    <cdr:to>
      <cdr:x>0.78571</cdr:x>
      <cdr:y>1</cdr:y>
    </cdr:to>
    <cdr:sp macro="" textlink="">
      <cdr:nvSpPr>
        <cdr:cNvPr id="9" name="Title 1"/>
        <cdr:cNvSpPr txBox="1">
          <a:spLocks xmlns:a="http://schemas.openxmlformats.org/drawingml/2006/main"/>
        </cdr:cNvSpPr>
      </cdr:nvSpPr>
      <cdr:spPr bwMode="auto">
        <a:xfrm xmlns:a="http://schemas.openxmlformats.org/drawingml/2006/main">
          <a:off x="5410200" y="2819400"/>
          <a:ext cx="1295400" cy="1447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bs-Latn-BA" sz="1500" dirty="0" smtClean="0">
              <a:solidFill>
                <a:srgbClr val="002060"/>
              </a:solidFill>
            </a:rPr>
            <a:t>Fiksan proračunski saldo u BDP-u </a:t>
          </a:r>
          <a:endParaRPr lang="en-US" sz="1500" dirty="0" smtClean="0">
            <a:solidFill>
              <a:srgbClr val="002060"/>
            </a:solidFill>
          </a:endParaRPr>
        </a:p>
      </cdr:txBody>
    </cdr:sp>
  </cdr:relSizeAnchor>
  <cdr:relSizeAnchor xmlns:cdr="http://schemas.openxmlformats.org/drawingml/2006/chartDrawing">
    <cdr:from>
      <cdr:x>0.79464</cdr:x>
      <cdr:y>0.66071</cdr:y>
    </cdr:from>
    <cdr:to>
      <cdr:x>1</cdr:x>
      <cdr:y>1</cdr:y>
    </cdr:to>
    <cdr:sp macro="" textlink="">
      <cdr:nvSpPr>
        <cdr:cNvPr id="10" name="Title 1"/>
        <cdr:cNvSpPr txBox="1">
          <a:spLocks xmlns:a="http://schemas.openxmlformats.org/drawingml/2006/main"/>
        </cdr:cNvSpPr>
      </cdr:nvSpPr>
      <cdr:spPr bwMode="auto">
        <a:xfrm xmlns:a="http://schemas.openxmlformats.org/drawingml/2006/main">
          <a:off x="6781800" y="2819400"/>
          <a:ext cx="1752600" cy="1447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bs-Latn-BA" sz="1500" dirty="0" smtClean="0">
              <a:solidFill>
                <a:srgbClr val="002060"/>
              </a:solidFill>
            </a:rPr>
            <a:t>Fiksan proračunski saldo u BDP-u </a:t>
          </a:r>
          <a:r>
            <a:rPr lang="bs-Latn-BA" sz="1500" dirty="0" smtClean="0">
              <a:solidFill>
                <a:srgbClr val="002060"/>
              </a:solidFill>
            </a:rPr>
            <a:t>u okviru raspoda mogućih vrijednosti ovisno o ekonomskom rastu</a:t>
          </a:r>
          <a:endParaRPr lang="en-US" sz="1500" dirty="0" smtClean="0">
            <a:solidFill>
              <a:srgbClr val="002060"/>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0.25688</cdr:x>
      <cdr:y>0.16667</cdr:y>
    </cdr:from>
    <cdr:to>
      <cdr:x>0.42202</cdr:x>
      <cdr:y>0.44444</cdr:y>
    </cdr:to>
    <cdr:sp macro="" textlink="">
      <cdr:nvSpPr>
        <cdr:cNvPr id="2" name="TextBox 1"/>
        <cdr:cNvSpPr txBox="1"/>
      </cdr:nvSpPr>
      <cdr:spPr>
        <a:xfrm xmlns:a="http://schemas.openxmlformats.org/drawingml/2006/main">
          <a:off x="2133594" y="685814"/>
          <a:ext cx="1371606" cy="11429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Gruzija  Rumunjska  Ukrajina</a:t>
          </a:r>
          <a:endParaRPr lang="hr-HR" sz="1800" dirty="0"/>
        </a:p>
      </cdr:txBody>
    </cdr:sp>
  </cdr:relSizeAnchor>
  <cdr:relSizeAnchor xmlns:cdr="http://schemas.openxmlformats.org/drawingml/2006/chartDrawing">
    <cdr:from>
      <cdr:x>0.43119</cdr:x>
      <cdr:y>0.5</cdr:y>
    </cdr:from>
    <cdr:to>
      <cdr:x>0.55963</cdr:x>
      <cdr:y>0.61111</cdr:y>
    </cdr:to>
    <cdr:sp macro="" textlink="">
      <cdr:nvSpPr>
        <cdr:cNvPr id="3" name="TextBox 2"/>
        <cdr:cNvSpPr txBox="1"/>
      </cdr:nvSpPr>
      <cdr:spPr>
        <a:xfrm xmlns:a="http://schemas.openxmlformats.org/drawingml/2006/main">
          <a:off x="3581400" y="2057400"/>
          <a:ext cx="1066775"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Bugarska</a:t>
          </a:r>
          <a:endParaRPr lang="hr-HR" sz="1800" dirty="0"/>
        </a:p>
      </cdr:txBody>
    </cdr:sp>
  </cdr:relSizeAnchor>
  <cdr:relSizeAnchor xmlns:cdr="http://schemas.openxmlformats.org/drawingml/2006/chartDrawing">
    <cdr:from>
      <cdr:x>0.0367</cdr:x>
      <cdr:y>0.74074</cdr:y>
    </cdr:from>
    <cdr:to>
      <cdr:x>0.22018</cdr:x>
      <cdr:y>1</cdr:y>
    </cdr:to>
    <cdr:sp macro="" textlink="">
      <cdr:nvSpPr>
        <cdr:cNvPr id="4" name="Title 1"/>
        <cdr:cNvSpPr txBox="1">
          <a:spLocks xmlns:a="http://schemas.openxmlformats.org/drawingml/2006/main"/>
        </cdr:cNvSpPr>
      </cdr:nvSpPr>
      <cdr:spPr bwMode="auto">
        <a:xfrm xmlns:a="http://schemas.openxmlformats.org/drawingml/2006/main">
          <a:off x="304800" y="3048000"/>
          <a:ext cx="1524000" cy="1066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bs-Latn-BA" sz="1500" dirty="0" smtClean="0">
              <a:solidFill>
                <a:srgbClr val="002060"/>
              </a:solidFill>
            </a:rPr>
            <a:t>Fiksan </a:t>
          </a:r>
          <a:r>
            <a:rPr lang="bs-Latn-BA" sz="1500" dirty="0" smtClean="0">
              <a:solidFill>
                <a:srgbClr val="002060"/>
              </a:solidFill>
            </a:rPr>
            <a:t>dug izražen </a:t>
          </a:r>
          <a:r>
            <a:rPr lang="bs-Latn-BA" sz="1500" dirty="0" smtClean="0">
              <a:solidFill>
                <a:srgbClr val="002060"/>
              </a:solidFill>
            </a:rPr>
            <a:t>u nominalnom iznosu</a:t>
          </a:r>
          <a:endParaRPr lang="en-US" sz="1500" dirty="0" smtClean="0">
            <a:solidFill>
              <a:srgbClr val="002060"/>
            </a:solidFill>
          </a:endParaRPr>
        </a:p>
      </cdr:txBody>
    </cdr:sp>
  </cdr:relSizeAnchor>
  <cdr:relSizeAnchor xmlns:cdr="http://schemas.openxmlformats.org/drawingml/2006/chartDrawing">
    <cdr:from>
      <cdr:x>0.22018</cdr:x>
      <cdr:y>0.72222</cdr:y>
    </cdr:from>
    <cdr:to>
      <cdr:x>0.40367</cdr:x>
      <cdr:y>0.98148</cdr:y>
    </cdr:to>
    <cdr:sp macro="" textlink="">
      <cdr:nvSpPr>
        <cdr:cNvPr id="5" name="Title 1"/>
        <cdr:cNvSpPr txBox="1">
          <a:spLocks xmlns:a="http://schemas.openxmlformats.org/drawingml/2006/main"/>
        </cdr:cNvSpPr>
      </cdr:nvSpPr>
      <cdr:spPr bwMode="auto">
        <a:xfrm xmlns:a="http://schemas.openxmlformats.org/drawingml/2006/main">
          <a:off x="1828800" y="2971800"/>
          <a:ext cx="1524000" cy="1066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bs-Latn-BA" sz="1500" dirty="0" smtClean="0">
              <a:solidFill>
                <a:srgbClr val="002060"/>
              </a:solidFill>
            </a:rPr>
            <a:t>Fiksan </a:t>
          </a:r>
          <a:r>
            <a:rPr lang="bs-Latn-BA" sz="1500" dirty="0" smtClean="0">
              <a:solidFill>
                <a:srgbClr val="002060"/>
              </a:solidFill>
            </a:rPr>
            <a:t>omjer duga u BDP-u</a:t>
          </a:r>
          <a:endParaRPr lang="en-US" sz="1500" dirty="0" smtClean="0">
            <a:solidFill>
              <a:srgbClr val="002060"/>
            </a:solidFill>
          </a:endParaRPr>
        </a:p>
      </cdr:txBody>
    </cdr:sp>
  </cdr:relSizeAnchor>
  <cdr:relSizeAnchor xmlns:cdr="http://schemas.openxmlformats.org/drawingml/2006/chartDrawing">
    <cdr:from>
      <cdr:x>0.39908</cdr:x>
      <cdr:y>0.72222</cdr:y>
    </cdr:from>
    <cdr:to>
      <cdr:x>0.58257</cdr:x>
      <cdr:y>0.98148</cdr:y>
    </cdr:to>
    <cdr:sp macro="" textlink="">
      <cdr:nvSpPr>
        <cdr:cNvPr id="6" name="Title 1"/>
        <cdr:cNvSpPr txBox="1">
          <a:spLocks xmlns:a="http://schemas.openxmlformats.org/drawingml/2006/main"/>
        </cdr:cNvSpPr>
      </cdr:nvSpPr>
      <cdr:spPr bwMode="auto">
        <a:xfrm xmlns:a="http://schemas.openxmlformats.org/drawingml/2006/main">
          <a:off x="3314700" y="2971800"/>
          <a:ext cx="1524000" cy="1066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bs-Latn-BA" sz="1500" dirty="0" smtClean="0">
              <a:solidFill>
                <a:srgbClr val="002060"/>
              </a:solidFill>
            </a:rPr>
            <a:t>Zadano smanjenje omjera duga u BDP-u</a:t>
          </a:r>
          <a:endParaRPr lang="en-US" sz="1500" dirty="0" smtClean="0">
            <a:solidFill>
              <a:srgbClr val="002060"/>
            </a:solidFill>
          </a:endParaRPr>
        </a:p>
      </cdr:txBody>
    </cdr:sp>
  </cdr:relSizeAnchor>
  <cdr:relSizeAnchor xmlns:cdr="http://schemas.openxmlformats.org/drawingml/2006/chartDrawing">
    <cdr:from>
      <cdr:x>0.57798</cdr:x>
      <cdr:y>0.72222</cdr:y>
    </cdr:from>
    <cdr:to>
      <cdr:x>0.76147</cdr:x>
      <cdr:y>0.98148</cdr:y>
    </cdr:to>
    <cdr:sp macro="" textlink="">
      <cdr:nvSpPr>
        <cdr:cNvPr id="7" name="Title 1"/>
        <cdr:cNvSpPr txBox="1">
          <a:spLocks xmlns:a="http://schemas.openxmlformats.org/drawingml/2006/main"/>
        </cdr:cNvSpPr>
      </cdr:nvSpPr>
      <cdr:spPr bwMode="auto">
        <a:xfrm xmlns:a="http://schemas.openxmlformats.org/drawingml/2006/main">
          <a:off x="4800600" y="2971800"/>
          <a:ext cx="1524000" cy="1066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bs-Latn-BA" sz="1500" dirty="0" smtClean="0">
              <a:solidFill>
                <a:srgbClr val="002060"/>
              </a:solidFill>
            </a:rPr>
            <a:t>Gornja granica duga na određenoj razini ili kao % BDP-a</a:t>
          </a:r>
          <a:endParaRPr lang="en-US" sz="1500" dirty="0" smtClean="0">
            <a:solidFill>
              <a:srgbClr val="002060"/>
            </a:solidFill>
          </a:endParaRPr>
        </a:p>
      </cdr:txBody>
    </cdr:sp>
  </cdr:relSizeAnchor>
  <cdr:relSizeAnchor xmlns:cdr="http://schemas.openxmlformats.org/drawingml/2006/chartDrawing">
    <cdr:from>
      <cdr:x>0.76147</cdr:x>
      <cdr:y>0.74074</cdr:y>
    </cdr:from>
    <cdr:to>
      <cdr:x>0.94495</cdr:x>
      <cdr:y>1</cdr:y>
    </cdr:to>
    <cdr:sp macro="" textlink="">
      <cdr:nvSpPr>
        <cdr:cNvPr id="8" name="Title 1"/>
        <cdr:cNvSpPr txBox="1">
          <a:spLocks xmlns:a="http://schemas.openxmlformats.org/drawingml/2006/main"/>
        </cdr:cNvSpPr>
      </cdr:nvSpPr>
      <cdr:spPr bwMode="auto">
        <a:xfrm xmlns:a="http://schemas.openxmlformats.org/drawingml/2006/main">
          <a:off x="6324600" y="3048000"/>
          <a:ext cx="1524000" cy="1066800"/>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bs-Latn-BA" sz="1500" dirty="0" smtClean="0">
              <a:solidFill>
                <a:srgbClr val="002060"/>
              </a:solidFill>
            </a:rPr>
            <a:t>Zaduživanje samo za neto investicije</a:t>
          </a:r>
          <a:endParaRPr lang="en-US" sz="1500" dirty="0" smtClean="0">
            <a:solidFill>
              <a:srgbClr val="00206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2/15/2016</a:t>
            </a:fld>
            <a:endParaRPr lang="hr-HR" dirty="0"/>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hr-HR"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2/15/2016</a:t>
            </a:fld>
            <a:endParaRPr lang="hr-HR" dirty="0"/>
          </a:p>
        </p:txBody>
      </p:sp>
      <p:sp>
        <p:nvSpPr>
          <p:cNvPr id="4" name="Slide Image Placeholder 3"/>
          <p:cNvSpPr>
            <a:spLocks noGrp="1" noRot="1" noChangeAspect="1"/>
          </p:cNvSpPr>
          <p:nvPr>
            <p:ph type="sldImg" idx="2"/>
          </p:nvPr>
        </p:nvSpPr>
        <p:spPr>
          <a:xfrm>
            <a:off x="1100138" y="676275"/>
            <a:ext cx="4886325" cy="33845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hr-HR"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hr-HR"/>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10</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7A431A-D30E-4811-93C5-9506EF624C28}" type="slidenum">
              <a:rPr lang="en-US"/>
              <a:pPr fontAlgn="base">
                <a:spcBef>
                  <a:spcPct val="0"/>
                </a:spcBef>
                <a:spcAft>
                  <a:spcPct val="0"/>
                </a:spcAft>
              </a:pPr>
              <a:t>11</a:t>
            </a:fld>
            <a:endParaRPr lang="hr-HR"/>
          </a:p>
        </p:txBody>
      </p:sp>
    </p:spTree>
    <p:extLst>
      <p:ext uri="{BB962C8B-B14F-4D97-AF65-F5344CB8AC3E}">
        <p14:creationId xmlns:p14="http://schemas.microsoft.com/office/powerpoint/2010/main" val="1100290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12</a:t>
            </a:fld>
            <a:endParaRPr lang="hr-HR"/>
          </a:p>
        </p:txBody>
      </p:sp>
    </p:spTree>
    <p:extLst>
      <p:ext uri="{BB962C8B-B14F-4D97-AF65-F5344CB8AC3E}">
        <p14:creationId xmlns:p14="http://schemas.microsoft.com/office/powerpoint/2010/main" val="724937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marL="0" marR="0" lvl="2" indent="0" algn="l" defTabSz="914400" rtl="0" eaLnBrk="1" fontAlgn="base" latinLnBrk="0" hangingPunct="1">
              <a:lnSpc>
                <a:spcPct val="100000"/>
              </a:lnSpc>
              <a:spcBef>
                <a:spcPct val="0"/>
              </a:spcBef>
              <a:spcAft>
                <a:spcPct val="0"/>
              </a:spcAft>
              <a:buClrTx/>
              <a:buSzTx/>
              <a:buFontTx/>
              <a:buNone/>
              <a:tabLst/>
              <a:defRPr/>
            </a:pPr>
            <a:r>
              <a:rPr lang="en-US" sz="2600" dirty="0" smtClean="0">
                <a:solidFill>
                  <a:srgbClr val="000000"/>
                </a:solidFill>
              </a:rPr>
              <a:t>Napomena:  Primjerice, Rumunjska je navela u svojem anketnom odgovoru kako je tijekom krize smanjila rashode u ograničenom razdoblju (25 % niže plaće javnih službenika, 10 % mirovine) te poticala troškove za ulaganja, iako nije navedeno u odgovoru je li prekršeno stvarno pravilo o prihodu ili je li bilo privremeno obustavljeno tijekom ekonomske krize, stoga ovaj primjer nije upotrijebljenu prethodnoj natuknici.</a:t>
            </a:r>
            <a:endParaRPr lang="hr-HR" sz="2600" dirty="0" smtClean="0">
              <a:solidFill>
                <a:srgbClr val="000000"/>
              </a:solidFill>
            </a:endParaRPr>
          </a:p>
          <a:p>
            <a:pPr>
              <a:spcBef>
                <a:spcPct val="0"/>
              </a:spcBef>
            </a:pPr>
            <a:endParaRPr lang="hr-HR"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13</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14</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7A431A-D30E-4811-93C5-9506EF624C28}" type="slidenum">
              <a:rPr lang="en-US"/>
              <a:pPr fontAlgn="base">
                <a:spcBef>
                  <a:spcPct val="0"/>
                </a:spcBef>
                <a:spcAft>
                  <a:spcPct val="0"/>
                </a:spcAft>
              </a:pPr>
              <a:t>15</a:t>
            </a:fld>
            <a:endParaRPr lang="hr-HR"/>
          </a:p>
        </p:txBody>
      </p:sp>
    </p:spTree>
    <p:extLst>
      <p:ext uri="{BB962C8B-B14F-4D97-AF65-F5344CB8AC3E}">
        <p14:creationId xmlns:p14="http://schemas.microsoft.com/office/powerpoint/2010/main" val="1100290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a:p>
            <a:pPr>
              <a:spcBef>
                <a:spcPct val="0"/>
              </a:spcBef>
            </a:pPr>
            <a:endParaRPr lang="en-US" baseline="0" dirty="0" smtClean="0"/>
          </a:p>
          <a:p>
            <a:pPr>
              <a:spcBef>
                <a:spcPct val="0"/>
              </a:spcBef>
            </a:pPr>
            <a:endParaRPr lang="en-US" baseline="0" dirty="0" smtClean="0"/>
          </a:p>
          <a:p>
            <a:pPr>
              <a:spcBef>
                <a:spcPct val="0"/>
              </a:spcBef>
            </a:pPr>
            <a:endParaRPr lang="en-US" baseline="0" dirty="0" smtClean="0"/>
          </a:p>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16</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17</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18</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19</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7A431A-D30E-4811-93C5-9506EF624C28}" type="slidenum">
              <a:rPr lang="en-US"/>
              <a:pPr fontAlgn="base">
                <a:spcBef>
                  <a:spcPct val="0"/>
                </a:spcBef>
                <a:spcAft>
                  <a:spcPct val="0"/>
                </a:spcAft>
              </a:pPr>
              <a:t>20</a:t>
            </a:fld>
            <a:endParaRPr lang="hr-HR"/>
          </a:p>
        </p:txBody>
      </p:sp>
    </p:spTree>
    <p:extLst>
      <p:ext uri="{BB962C8B-B14F-4D97-AF65-F5344CB8AC3E}">
        <p14:creationId xmlns:p14="http://schemas.microsoft.com/office/powerpoint/2010/main" val="11002906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21</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22</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23</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24</a:t>
            </a:fld>
            <a:endParaRPr lang="hr-HR"/>
          </a:p>
        </p:txBody>
      </p:sp>
    </p:spTree>
    <p:extLst>
      <p:ext uri="{BB962C8B-B14F-4D97-AF65-F5344CB8AC3E}">
        <p14:creationId xmlns:p14="http://schemas.microsoft.com/office/powerpoint/2010/main" val="271347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pPr>
              <a:spcBef>
                <a:spcPct val="0"/>
              </a:spcBef>
            </a:pPr>
            <a:endParaRPr lang="hr-HR" baseline="0" dirty="0" smtClean="0"/>
          </a:p>
          <a:p>
            <a:pPr>
              <a:spcBef>
                <a:spcPct val="0"/>
              </a:spcBef>
            </a:pPr>
            <a:r>
              <a:rPr dirty="0" smtClean="0"/>
              <a:t>Sve zemlje PEMPAL-a koje su sudjelovale u istraživanju primjenjuju neki oblik pravila, osim Armenije.  </a:t>
            </a:r>
          </a:p>
          <a:p>
            <a:pPr>
              <a:spcBef>
                <a:spcPct val="0"/>
              </a:spcBef>
            </a:pPr>
            <a:endParaRPr lang="hr-HR" sz="3000" b="1" baseline="0" dirty="0" smtClean="0">
              <a:solidFill>
                <a:schemeClr val="tx1">
                  <a:lumMod val="95000"/>
                  <a:lumOff val="5000"/>
                </a:schemeClr>
              </a:solidFill>
            </a:endParaRPr>
          </a:p>
          <a:p>
            <a:pPr>
              <a:spcBef>
                <a:spcPct val="0"/>
              </a:spcBef>
            </a:pPr>
            <a:r>
              <a:rPr lang="en-US" sz="3000" b="1" dirty="0" smtClean="0">
                <a:solidFill>
                  <a:schemeClr val="tx1">
                    <a:lumMod val="95000"/>
                    <a:lumOff val="5000"/>
                  </a:schemeClr>
                </a:solidFill>
              </a:rPr>
              <a:t>Najčešće je fiskalno pravilo još uvijek pravilo o proračunskom saldu, potom pravilo o dugu.</a:t>
            </a:r>
            <a:r>
              <a:rPr dirty="0" smtClean="0"/>
              <a:t>  </a:t>
            </a:r>
            <a:r>
              <a:rPr lang="en-US" sz="3200" dirty="0" smtClean="0">
                <a:solidFill>
                  <a:schemeClr val="tx1">
                    <a:lumMod val="95000"/>
                    <a:lumOff val="5000"/>
                  </a:schemeClr>
                </a:solidFill>
              </a:rPr>
              <a:t>Slični su rezultati dobiveni za zemlje OECD-a i PEMPAL-a koje su sudjelovale u istraživanju iz 2012.</a:t>
            </a:r>
          </a:p>
          <a:p>
            <a:pPr>
              <a:spcBef>
                <a:spcPct val="0"/>
              </a:spcBef>
            </a:pPr>
            <a:endParaRPr lang="hr-HR" baseline="0" dirty="0" smtClean="0"/>
          </a:p>
          <a:p>
            <a:pPr>
              <a:spcBef>
                <a:spcPct val="0"/>
              </a:spcBef>
            </a:pPr>
            <a:r>
              <a:rPr dirty="0" smtClean="0"/>
              <a:t>Šest zemalja prijavilo je kako primjenjuju sva četiri pravila - to su Bjelarus, Bugarska, Gruzija, Rumunjska, Tadžikistan i Ukrajina.</a:t>
            </a:r>
          </a:p>
          <a:p>
            <a:pPr>
              <a:spcBef>
                <a:spcPct val="0"/>
              </a:spcBef>
            </a:pPr>
            <a:endParaRPr lang="hr-HR" baseline="0" dirty="0" smtClean="0"/>
          </a:p>
          <a:p>
            <a:pPr>
              <a:spcBef>
                <a:spcPct val="0"/>
              </a:spcBef>
            </a:pPr>
            <a:r>
              <a:rPr dirty="0" smtClean="0"/>
              <a:t>Rezultati OECD-ova istraživanja iz 2012. - zemlje OECD-a primjenjuju 4-5 pravila dok zemlje PEMPAL-a primjenjuju 2-3 pravila u prosjeku.</a:t>
            </a:r>
          </a:p>
          <a:p>
            <a:pPr>
              <a:spcBef>
                <a:spcPct val="0"/>
              </a:spcBef>
            </a:pPr>
            <a:endParaRPr lang="hr-HR" baseline="0" dirty="0" smtClean="0"/>
          </a:p>
          <a:p>
            <a:pPr marL="0" marR="0" lvl="2" indent="0" algn="l" defTabSz="914400" rtl="0" eaLnBrk="1" fontAlgn="base" latinLnBrk="0" hangingPunct="1">
              <a:lnSpc>
                <a:spcPct val="100000"/>
              </a:lnSpc>
              <a:spcBef>
                <a:spcPct val="0"/>
              </a:spcBef>
              <a:spcAft>
                <a:spcPct val="0"/>
              </a:spcAft>
              <a:buClrTx/>
              <a:buSzTx/>
              <a:buFontTx/>
              <a:buNone/>
              <a:tabLst/>
              <a:defRPr/>
            </a:pPr>
            <a:r>
              <a:rPr lang="en-US" sz="3200" dirty="0" smtClean="0">
                <a:solidFill>
                  <a:schemeClr val="tx1">
                    <a:lumMod val="95000"/>
                    <a:lumOff val="5000"/>
                  </a:schemeClr>
                </a:solidFill>
              </a:rPr>
              <a:t>Srbija izjavljuje kako uz pravila o proračunskom saldu i dugu primjenjuje dodatna konkretna pravila koja uređuju promjene plaća i mirovina.</a:t>
            </a:r>
            <a:endParaRPr lang="hr-HR" baseline="0" dirty="0" smtClean="0"/>
          </a:p>
          <a:p>
            <a:pPr>
              <a:spcBef>
                <a:spcPct val="0"/>
              </a:spcBef>
            </a:pPr>
            <a:endParaRPr lang="hr-HR"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5</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7A431A-D30E-4811-93C5-9506EF624C28}" type="slidenum">
              <a:rPr lang="en-US"/>
              <a:pPr fontAlgn="base">
                <a:spcBef>
                  <a:spcPct val="0"/>
                </a:spcBef>
                <a:spcAft>
                  <a:spcPct val="0"/>
                </a:spcAft>
              </a:pPr>
              <a:t>6</a:t>
            </a:fld>
            <a:endParaRPr lang="hr-HR"/>
          </a:p>
        </p:txBody>
      </p:sp>
    </p:spTree>
    <p:extLst>
      <p:ext uri="{BB962C8B-B14F-4D97-AF65-F5344CB8AC3E}">
        <p14:creationId xmlns:p14="http://schemas.microsoft.com/office/powerpoint/2010/main" val="2221399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dirty="0" smtClean="0"/>
              <a:t>Uporaba pravila o rashodu također se povećala u zemljama OECD-a s jedne četvrtine zemalja koje su ih primjenjivale 2007. na dvije trećine zemalja koje su prijavile njihovu uporabu u istraživanju iz 2012.</a:t>
            </a:r>
          </a:p>
          <a:p>
            <a:pPr>
              <a:spcBef>
                <a:spcPct val="0"/>
              </a:spcBef>
            </a:pPr>
            <a:endParaRPr lang="hr-HR" dirty="0" smtClean="0"/>
          </a:p>
          <a:p>
            <a:pPr>
              <a:spcBef>
                <a:spcPct val="0"/>
              </a:spcBef>
            </a:pPr>
            <a:r>
              <a:rPr dirty="0" smtClean="0"/>
              <a:t>Neke su zemlje (Bjelarus, Bosna i Hercegovina te Uzbekistan) prijavile vrstu pravila različitu od navedenih opcija u istraživanju.  Primjerice, vlada Bosne i Hercegovine ima obvezu pokrića prošlogodišnjeg deficita.  </a:t>
            </a:r>
          </a:p>
          <a:p>
            <a:pPr>
              <a:spcBef>
                <a:spcPct val="0"/>
              </a:spcBef>
            </a:pPr>
            <a:endParaRPr lang="hr-HR" baseline="0"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7</a:t>
            </a:fld>
            <a:endParaRPr lang="hr-HR"/>
          </a:p>
        </p:txBody>
      </p:sp>
    </p:spTree>
    <p:extLst>
      <p:ext uri="{BB962C8B-B14F-4D97-AF65-F5344CB8AC3E}">
        <p14:creationId xmlns:p14="http://schemas.microsoft.com/office/powerpoint/2010/main" val="724937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8</a:t>
            </a:fld>
            <a:endParaRPr lang="hr-HR"/>
          </a:p>
        </p:txBody>
      </p:sp>
    </p:spTree>
    <p:extLst>
      <p:ext uri="{BB962C8B-B14F-4D97-AF65-F5344CB8AC3E}">
        <p14:creationId xmlns:p14="http://schemas.microsoft.com/office/powerpoint/2010/main" val="1042954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dirty="0" smtClean="0"/>
              <a:t> Prijavljena je određena mjera fleksibilnosti kod primjene pravila o rashodu.  Primjerice, Bjelarus, Gruzija i Rumunjska dopuštaju neke iznimke kod primjene ciljanog omjera rashoda i BDP-a.</a:t>
            </a:r>
          </a:p>
          <a:p>
            <a:pPr>
              <a:spcBef>
                <a:spcPct val="0"/>
              </a:spcBef>
            </a:pPr>
            <a:r>
              <a:rPr dirty="0" smtClean="0"/>
              <a:t>Bjelarus primjenjuje fleksibilnost ako se pokaže da je potrebna stimulativna fiskalna politika; </a:t>
            </a:r>
          </a:p>
          <a:p>
            <a:pPr>
              <a:spcBef>
                <a:spcPct val="0"/>
              </a:spcBef>
            </a:pPr>
            <a:r>
              <a:rPr dirty="0" smtClean="0"/>
              <a:t>Kod Gruzije pak, kada proračun nakon odobrenja Parlamenta nije u skladu sa zakonskim ograničenjima, Parlament zahtijeva dvogodišnje opcije za proračun kako bi vratio plan unutar ograničenja.  </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9</a:t>
            </a:fld>
            <a:endParaRPr lang="hr-HR"/>
          </a:p>
        </p:txBody>
      </p:sp>
    </p:spTree>
    <p:extLst>
      <p:ext uri="{BB962C8B-B14F-4D97-AF65-F5344CB8AC3E}">
        <p14:creationId xmlns:p14="http://schemas.microsoft.com/office/powerpoint/2010/main" val="1042954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2/15/2016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2/15/2016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2/15/2016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2/15/2016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2/15/2016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2/15/2016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2/15/2016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2/15/2016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2/15/2016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2/15/2016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2/15/2016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2/15/2016</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gif"/><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66800" y="990600"/>
            <a:ext cx="8528050" cy="4038600"/>
          </a:xfrm>
        </p:spPr>
        <p:txBody>
          <a:bodyPr/>
          <a:lstStyle/>
          <a:p>
            <a:r>
              <a:rPr lang="en-US" dirty="0" err="1" smtClean="0">
                <a:solidFill>
                  <a:srgbClr val="002060"/>
                </a:solidFill>
              </a:rPr>
              <a:t>Rezultati</a:t>
            </a:r>
            <a:r>
              <a:rPr lang="en-US" dirty="0" smtClean="0">
                <a:solidFill>
                  <a:srgbClr val="002060"/>
                </a:solidFill>
              </a:rPr>
              <a:t> </a:t>
            </a:r>
            <a:r>
              <a:rPr lang="en-US" dirty="0" err="1" smtClean="0">
                <a:solidFill>
                  <a:srgbClr val="002060"/>
                </a:solidFill>
              </a:rPr>
              <a:t>Ankete</a:t>
            </a:r>
            <a:r>
              <a:rPr lang="en-US" dirty="0" smtClean="0">
                <a:solidFill>
                  <a:srgbClr val="002060"/>
                </a:solidFill>
              </a:rPr>
              <a:t> (OECD-a</a:t>
            </a:r>
            <a:r>
              <a:rPr lang="en-US" dirty="0" smtClean="0">
                <a:solidFill>
                  <a:srgbClr val="002060"/>
                </a:solidFill>
              </a:rPr>
              <a:t>) o fiskalnim pravilima </a:t>
            </a:r>
            <a:r>
              <a:rPr dirty="0"/>
              <a:t/>
            </a:r>
            <a:br>
              <a:rPr dirty="0"/>
            </a:br>
            <a:r>
              <a:rPr lang="en-US" dirty="0" smtClean="0">
                <a:solidFill>
                  <a:srgbClr val="002060"/>
                </a:solidFill>
              </a:rPr>
              <a:t>zemalja PEMPAL-a</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819400" y="5105400"/>
            <a:ext cx="4953000" cy="1569660"/>
          </a:xfrm>
          <a:prstGeom prst="rect">
            <a:avLst/>
          </a:prstGeom>
          <a:noFill/>
          <a:ln w="9525">
            <a:noFill/>
            <a:miter lim="800000"/>
            <a:headEnd/>
            <a:tailEnd/>
          </a:ln>
        </p:spPr>
        <p:txBody>
          <a:bodyPr>
            <a:spAutoFit/>
          </a:bodyPr>
          <a:lstStyle/>
          <a:p>
            <a:pPr algn="ctr"/>
            <a:r>
              <a:rPr lang="bs-Latn-BA" sz="2400" dirty="0">
                <a:latin typeface="Calibri" pitchFamily="34" charset="0"/>
              </a:rPr>
              <a:t>Deanna Aubrey</a:t>
            </a:r>
            <a:r>
              <a:rPr dirty="0" smtClean="0"/>
              <a:t> </a:t>
            </a:r>
          </a:p>
          <a:p>
            <a:pPr algn="ctr"/>
            <a:r>
              <a:rPr lang="en-US" sz="2400" dirty="0" smtClean="0">
                <a:latin typeface="Calibri" pitchFamily="34" charset="0"/>
              </a:rPr>
              <a:t>u ime Resursnog tima BCOP-a</a:t>
            </a:r>
          </a:p>
          <a:p>
            <a:pPr algn="ctr"/>
            <a:r>
              <a:rPr lang="en-US" sz="2400" dirty="0" smtClean="0">
                <a:latin typeface="Calibri" pitchFamily="34" charset="0"/>
              </a:rPr>
              <a:t>Svjetska banka </a:t>
            </a:r>
            <a:endParaRPr lang="hr-HR" sz="2400" dirty="0">
              <a:latin typeface="Calibri" pitchFamily="34" charset="0"/>
            </a:endParaRPr>
          </a:p>
          <a:p>
            <a:pPr algn="ctr"/>
            <a:r>
              <a:rPr lang="en-US" sz="2400" dirty="0" smtClean="0">
                <a:latin typeface="Calibri" pitchFamily="34" charset="0"/>
              </a:rPr>
              <a:t>24. veljače 2016.</a:t>
            </a:r>
            <a:endParaRPr lang="hr-HR" sz="24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9220200" cy="6324600"/>
          </a:xfrm>
        </p:spPr>
        <p:txBody>
          <a:bodyPr rtlCol="0">
            <a:normAutofit fontScale="77500" lnSpcReduction="20000"/>
          </a:bodyPr>
          <a:lstStyle/>
          <a:p>
            <a:pPr algn="just" fontAlgn="auto">
              <a:spcAft>
                <a:spcPts val="0"/>
              </a:spcAft>
              <a:defRPr/>
            </a:pPr>
            <a:r>
              <a:rPr dirty="0" smtClean="0"/>
              <a:t> </a:t>
            </a:r>
          </a:p>
          <a:p>
            <a:pPr lvl="1" algn="just" fontAlgn="auto">
              <a:spcAft>
                <a:spcPts val="0"/>
              </a:spcAft>
              <a:defRPr/>
            </a:pPr>
            <a:endParaRPr lang="hr-HR" sz="1100" dirty="0">
              <a:solidFill>
                <a:srgbClr val="000000"/>
              </a:solidFill>
            </a:endParaRPr>
          </a:p>
          <a:p>
            <a:pPr marL="800100" lvl="1" indent="-342900" algn="just" fontAlgn="auto">
              <a:spcAft>
                <a:spcPts val="0"/>
              </a:spcAft>
              <a:buFont typeface="Arial" pitchFamily="34" charset="0"/>
              <a:buChar char="•"/>
              <a:defRPr/>
            </a:pPr>
            <a:r>
              <a:rPr b="1" dirty="0" smtClean="0">
                <a:solidFill>
                  <a:schemeClr val="tx1"/>
                </a:solidFill>
              </a:rPr>
              <a:t>Nekoliko primjera</a:t>
            </a:r>
            <a:r>
              <a:rPr dirty="0" smtClean="0">
                <a:solidFill>
                  <a:schemeClr val="tx1"/>
                </a:solidFill>
              </a:rPr>
              <a:t> koje su zemlje navele:</a:t>
            </a:r>
            <a:endParaRPr lang="hr-HR" sz="3000" dirty="0">
              <a:solidFill>
                <a:schemeClr val="tx1"/>
              </a:solidFill>
            </a:endParaRPr>
          </a:p>
          <a:p>
            <a:pPr marL="800100" lvl="1" indent="-342900" algn="just" fontAlgn="auto">
              <a:spcAft>
                <a:spcPts val="0"/>
              </a:spcAft>
              <a:buFont typeface="Arial" pitchFamily="34" charset="0"/>
              <a:buChar char="•"/>
              <a:defRPr/>
            </a:pPr>
            <a:endParaRPr lang="hr-HR" sz="1200" b="1" dirty="0" smtClean="0">
              <a:solidFill>
                <a:schemeClr val="tx1"/>
              </a:solidFill>
            </a:endParaRPr>
          </a:p>
          <a:p>
            <a:pPr marL="1257300" lvl="2" indent="-342900" algn="just" fontAlgn="auto">
              <a:spcAft>
                <a:spcPts val="0"/>
              </a:spcAft>
              <a:buFont typeface="Arial" pitchFamily="34" charset="0"/>
              <a:buChar char="•"/>
              <a:defRPr/>
            </a:pPr>
            <a:r>
              <a:rPr sz="2800" b="1" dirty="0" smtClean="0">
                <a:solidFill>
                  <a:schemeClr val="tx1"/>
                </a:solidFill>
              </a:rPr>
              <a:t>Bjelarus</a:t>
            </a:r>
            <a:r>
              <a:rPr sz="2800" dirty="0" smtClean="0">
                <a:solidFill>
                  <a:schemeClr val="tx1"/>
                </a:solidFill>
              </a:rPr>
              <a:t> - obrazovanje najmanje 5 % BDP-a, zdravstvo ne manje od 4 % BDP-a, servisiranje javnog duga ne više od 10 % prihoda, servisiranje regionalnog duga ne više od 15 % lokalnog prihoda, isključujući </a:t>
            </a:r>
            <a:r>
              <a:rPr sz="2800" dirty="0" err="1" smtClean="0">
                <a:solidFill>
                  <a:schemeClr val="tx1"/>
                </a:solidFill>
              </a:rPr>
              <a:t>subvencije</a:t>
            </a:r>
            <a:r>
              <a:rPr sz="2800" dirty="0" smtClean="0">
                <a:solidFill>
                  <a:schemeClr val="tx1"/>
                </a:solidFill>
              </a:rPr>
              <a:t>.</a:t>
            </a:r>
            <a:endParaRPr lang="hr-HR" sz="2800" dirty="0">
              <a:solidFill>
                <a:schemeClr val="tx1"/>
              </a:solidFill>
            </a:endParaRPr>
          </a:p>
          <a:p>
            <a:pPr marL="1257300" lvl="2" indent="-342900" algn="just" fontAlgn="auto">
              <a:spcAft>
                <a:spcPts val="0"/>
              </a:spcAft>
              <a:buFont typeface="Arial" pitchFamily="34" charset="0"/>
              <a:buChar char="•"/>
              <a:defRPr/>
            </a:pPr>
            <a:r>
              <a:rPr sz="2800" b="1" dirty="0" smtClean="0">
                <a:solidFill>
                  <a:schemeClr val="tx1"/>
                </a:solidFill>
              </a:rPr>
              <a:t>Bosna i Hercegovina</a:t>
            </a:r>
            <a:r>
              <a:rPr sz="2800" dirty="0" smtClean="0">
                <a:solidFill>
                  <a:schemeClr val="tx1"/>
                </a:solidFill>
              </a:rPr>
              <a:t> - iznos tekućeg prihoda mora biti jednak ili veći od tekućih rashoda.</a:t>
            </a:r>
            <a:r>
              <a:rPr lang="en-US" sz="2800" dirty="0">
                <a:solidFill>
                  <a:schemeClr val="tx1"/>
                </a:solidFill>
              </a:rPr>
              <a:t> Akumulirani deficit iz prethodnog razdoblja mora biti pokriven u sljedećih pet godina.</a:t>
            </a:r>
          </a:p>
          <a:p>
            <a:pPr marL="1257300" lvl="2" indent="-342900" algn="just" fontAlgn="auto">
              <a:spcAft>
                <a:spcPts val="0"/>
              </a:spcAft>
              <a:buFont typeface="Arial" pitchFamily="34" charset="0"/>
              <a:buChar char="•"/>
              <a:defRPr/>
            </a:pPr>
            <a:r>
              <a:rPr sz="2800" b="1" dirty="0" err="1" smtClean="0">
                <a:solidFill>
                  <a:schemeClr val="tx1"/>
                </a:solidFill>
              </a:rPr>
              <a:t>Bugarska</a:t>
            </a:r>
            <a:r>
              <a:rPr sz="2800" b="1" dirty="0" smtClean="0">
                <a:solidFill>
                  <a:schemeClr val="tx1"/>
                </a:solidFill>
              </a:rPr>
              <a:t> </a:t>
            </a:r>
            <a:r>
              <a:rPr sz="2800" dirty="0" smtClean="0">
                <a:solidFill>
                  <a:schemeClr val="tx1"/>
                </a:solidFill>
              </a:rPr>
              <a:t>- rashodi ne smiju premašiti 40 % BDP-a.</a:t>
            </a:r>
            <a:r>
              <a:rPr lang="en-US" sz="2800" dirty="0" smtClean="0">
                <a:solidFill>
                  <a:schemeClr val="tx1"/>
                </a:solidFill>
              </a:rPr>
              <a:t> Godišnji rast rashoda ne smije premašiti referentni rast potencijalnog BDP-a (prema odrednicama Europske komisije).</a:t>
            </a:r>
          </a:p>
          <a:p>
            <a:pPr marL="1257300" lvl="2" indent="-342900" algn="just" fontAlgn="auto">
              <a:spcAft>
                <a:spcPts val="0"/>
              </a:spcAft>
              <a:buFont typeface="Arial" pitchFamily="34" charset="0"/>
              <a:buChar char="•"/>
              <a:defRPr/>
            </a:pPr>
            <a:r>
              <a:rPr sz="2800" b="1" dirty="0" smtClean="0">
                <a:solidFill>
                  <a:schemeClr val="tx1"/>
                </a:solidFill>
              </a:rPr>
              <a:t>Hrvatska </a:t>
            </a:r>
            <a:r>
              <a:rPr sz="2800" dirty="0" smtClean="0">
                <a:solidFill>
                  <a:schemeClr val="tx1"/>
                </a:solidFill>
              </a:rPr>
              <a:t>- stopa rasta rashoda općeg proračuna ne smije premašiti predviđenu stopu rasta BDP-a u tekućim </a:t>
            </a:r>
            <a:r>
              <a:rPr sz="2800" dirty="0" err="1" smtClean="0">
                <a:solidFill>
                  <a:schemeClr val="tx1"/>
                </a:solidFill>
              </a:rPr>
              <a:t>cijenama</a:t>
            </a:r>
            <a:r>
              <a:rPr sz="2800" dirty="0" smtClean="0">
                <a:solidFill>
                  <a:schemeClr val="tx1"/>
                </a:solidFill>
              </a:rPr>
              <a:t>.</a:t>
            </a:r>
            <a:endParaRPr lang="hr-HR" sz="2800" dirty="0" smtClean="0">
              <a:solidFill>
                <a:schemeClr val="tx1"/>
              </a:solidFill>
            </a:endParaRPr>
          </a:p>
          <a:p>
            <a:pPr marL="1257300" lvl="2" indent="-342900" algn="just" fontAlgn="auto">
              <a:spcAft>
                <a:spcPts val="0"/>
              </a:spcAft>
              <a:buFont typeface="Arial" pitchFamily="34" charset="0"/>
              <a:buChar char="•"/>
              <a:defRPr/>
            </a:pPr>
            <a:r>
              <a:rPr sz="2800" b="1" dirty="0" smtClean="0">
                <a:solidFill>
                  <a:schemeClr val="tx1"/>
                </a:solidFill>
              </a:rPr>
              <a:t>Rumunjska</a:t>
            </a:r>
            <a:r>
              <a:rPr sz="2800" dirty="0" smtClean="0">
                <a:solidFill>
                  <a:schemeClr val="tx1"/>
                </a:solidFill>
              </a:rPr>
              <a:t> - rashodi za plaće zaposlenika u javnom sektoru imaju ciljani iznos od 7,7 % BDP-a u 2016</a:t>
            </a:r>
            <a:r>
              <a:rPr sz="2800" dirty="0" smtClean="0">
                <a:solidFill>
                  <a:schemeClr val="tx1"/>
                </a:solidFill>
              </a:rPr>
              <a:t>.</a:t>
            </a:r>
            <a:endParaRPr lang="hr-HR" sz="2800" dirty="0" smtClean="0">
              <a:solidFill>
                <a:schemeClr val="tx1"/>
              </a:solidFill>
            </a:endParaRPr>
          </a:p>
          <a:p>
            <a:pPr marL="1257300" lvl="2" indent="-342900" algn="just" fontAlgn="auto">
              <a:spcAft>
                <a:spcPts val="0"/>
              </a:spcAft>
              <a:buFont typeface="Arial" pitchFamily="34" charset="0"/>
              <a:buChar char="•"/>
              <a:defRPr/>
            </a:pPr>
            <a:r>
              <a:rPr sz="2800" b="1" dirty="0" smtClean="0">
                <a:solidFill>
                  <a:schemeClr val="tx1"/>
                </a:solidFill>
              </a:rPr>
              <a:t>Ruska Federacija</a:t>
            </a:r>
            <a:r>
              <a:rPr sz="2800" dirty="0" smtClean="0">
                <a:solidFill>
                  <a:schemeClr val="tx1"/>
                </a:solidFill>
              </a:rPr>
              <a:t> - rashodi federalnog proračuna imaju ciljani nominalni iznos u rubljima za svaku od sljedećih triju </a:t>
            </a:r>
            <a:r>
              <a:rPr sz="2800" dirty="0" err="1" smtClean="0">
                <a:solidFill>
                  <a:schemeClr val="tx1"/>
                </a:solidFill>
              </a:rPr>
              <a:t>godina</a:t>
            </a:r>
            <a:r>
              <a:rPr sz="2800" dirty="0" smtClean="0">
                <a:solidFill>
                  <a:schemeClr val="tx1"/>
                </a:solidFill>
              </a:rPr>
              <a:t>.</a:t>
            </a:r>
            <a:endParaRPr lang="hr-HR" sz="2800" dirty="0" smtClean="0">
              <a:solidFill>
                <a:schemeClr val="tx1"/>
              </a:solidFill>
            </a:endParaRPr>
          </a:p>
          <a:p>
            <a:pPr marL="1257300" lvl="2" indent="-342900" algn="just" fontAlgn="auto">
              <a:spcAft>
                <a:spcPts val="0"/>
              </a:spcAft>
              <a:buFont typeface="Arial" pitchFamily="34" charset="0"/>
              <a:buChar char="•"/>
              <a:defRPr/>
            </a:pPr>
            <a:r>
              <a:rPr sz="2800" b="1" dirty="0" smtClean="0">
                <a:solidFill>
                  <a:schemeClr val="tx1"/>
                </a:solidFill>
              </a:rPr>
              <a:t>Gruzija</a:t>
            </a:r>
            <a:r>
              <a:rPr sz="2800" dirty="0" smtClean="0">
                <a:solidFill>
                  <a:schemeClr val="tx1"/>
                </a:solidFill>
              </a:rPr>
              <a:t> - omjer zbroja konsolidiranih proračunskih troškova i rasta nefinancijske imovine u odnosu na BDP ne smije biti veći od 30 %.</a:t>
            </a: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676400" y="152400"/>
            <a:ext cx="7543800" cy="646331"/>
          </a:xfrm>
          <a:prstGeom prst="rect">
            <a:avLst/>
          </a:prstGeom>
          <a:noFill/>
        </p:spPr>
        <p:txBody>
          <a:bodyPr wrap="square" rtlCol="0">
            <a:spAutoFit/>
          </a:bodyPr>
          <a:lstStyle/>
          <a:p>
            <a:pPr algn="ctr"/>
            <a:r>
              <a:rPr lang="en-US" sz="3600" dirty="0" smtClean="0">
                <a:solidFill>
                  <a:srgbClr val="002060"/>
                </a:solidFill>
                <a:latin typeface="+mj-lt"/>
              </a:rPr>
              <a:t>Primjeri pravila o rashodu  </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4066197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title 2"/>
          <p:cNvSpPr>
            <a:spLocks noGrp="1"/>
          </p:cNvSpPr>
          <p:nvPr>
            <p:ph type="subTitle" idx="1"/>
          </p:nvPr>
        </p:nvSpPr>
        <p:spPr>
          <a:xfrm>
            <a:off x="1219200" y="1752600"/>
            <a:ext cx="8382000" cy="4648200"/>
          </a:xfrm>
        </p:spPr>
        <p:txBody>
          <a:bodyPr/>
          <a:lstStyle/>
          <a:p>
            <a:endParaRPr lang="hr-HR" sz="2000" dirty="0" smtClean="0">
              <a:solidFill>
                <a:schemeClr val="tx1"/>
              </a:solidFill>
            </a:endParaRPr>
          </a:p>
          <a:p>
            <a:r>
              <a:rPr lang="bs-Latn-BA" sz="5400" dirty="0" smtClean="0">
                <a:solidFill>
                  <a:schemeClr val="tx1"/>
                </a:solidFill>
              </a:rPr>
              <a:t>DRUGI DIO:  REZULTATI PRAVILA O PRIHODU</a:t>
            </a:r>
            <a:endParaRPr lang="hr-HR" sz="5400" dirty="0" smtClean="0">
              <a:solidFill>
                <a:schemeClr val="tx1"/>
              </a:solidFill>
            </a:endParaRPr>
          </a:p>
        </p:txBody>
      </p:sp>
      <p:pic>
        <p:nvPicPr>
          <p:cNvPr id="19458"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9459"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Tree>
    <p:extLst>
      <p:ext uri="{BB962C8B-B14F-4D97-AF65-F5344CB8AC3E}">
        <p14:creationId xmlns:p14="http://schemas.microsoft.com/office/powerpoint/2010/main" val="1993554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1876" y="762000"/>
            <a:ext cx="8645524" cy="6096000"/>
          </a:xfrm>
        </p:spPr>
        <p:txBody>
          <a:bodyPr rtlCol="0">
            <a:noAutofit/>
          </a:bodyPr>
          <a:lstStyle/>
          <a:p>
            <a:pPr lvl="2" algn="just" fontAlgn="auto">
              <a:spcAft>
                <a:spcPts val="0"/>
              </a:spcAft>
              <a:defRPr/>
            </a:pPr>
            <a:endParaRPr lang="hr-HR" sz="1400" dirty="0">
              <a:solidFill>
                <a:schemeClr val="tx1"/>
              </a:solidFill>
            </a:endParaRPr>
          </a:p>
          <a:p>
            <a:pPr marL="742950" lvl="1" indent="-285750" algn="just" fontAlgn="auto">
              <a:spcAft>
                <a:spcPts val="0"/>
              </a:spcAft>
              <a:buFont typeface="Arial"/>
              <a:buChar char="•"/>
              <a:defRPr/>
            </a:pPr>
            <a:r>
              <a:rPr b="1" dirty="0" smtClean="0">
                <a:solidFill>
                  <a:schemeClr val="tx1"/>
                </a:solidFill>
              </a:rPr>
              <a:t>Sedam zemalja izvješćuje kako ima pravila o prihodu:</a:t>
            </a:r>
            <a:r>
              <a:rPr lang="en-US" sz="2000" dirty="0" smtClean="0">
                <a:solidFill>
                  <a:schemeClr val="tx1"/>
                </a:solidFill>
              </a:rPr>
              <a:t> Bjelarus, Bugarska, Gruzija, Rumunjska, Ruska Federacija, Ukrajina, Uzbekistan - u usporedbi sa samo dvjema zemljama u OECD-ovu istraživanju iz 2012. </a:t>
            </a:r>
          </a:p>
          <a:p>
            <a:pPr marL="742950" lvl="1" indent="-285750" algn="just" fontAlgn="auto">
              <a:spcAft>
                <a:spcPts val="0"/>
              </a:spcAft>
              <a:buFont typeface="Arial"/>
              <a:buChar char="•"/>
              <a:defRPr/>
            </a:pPr>
            <a:endParaRPr lang="hr-HR" sz="2800" dirty="0" smtClean="0">
              <a:solidFill>
                <a:schemeClr val="tx1"/>
              </a:solidFill>
            </a:endParaRPr>
          </a:p>
          <a:p>
            <a:pPr marL="457200" indent="-457200" algn="just" fontAlgn="auto">
              <a:spcAft>
                <a:spcPts val="0"/>
              </a:spcAft>
              <a:buFont typeface="Arial" pitchFamily="34" charset="0"/>
              <a:buChar char="•"/>
              <a:defRPr/>
            </a:pPr>
            <a:endParaRPr lang="hr-HR"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457200" y="0"/>
            <a:ext cx="9448800" cy="1066800"/>
          </a:xfrm>
        </p:spPr>
        <p:txBody>
          <a:bodyPr/>
          <a:lstStyle/>
          <a:p>
            <a:r>
              <a:rPr lang="en-US" sz="3600" dirty="0" smtClean="0">
                <a:solidFill>
                  <a:srgbClr val="002060"/>
                </a:solidFill>
              </a:rPr>
              <a:t>Koja su ograničenja/limiti nametnuti pravilima o prihodu?</a:t>
            </a:r>
          </a:p>
        </p:txBody>
      </p:sp>
      <p:graphicFrame>
        <p:nvGraphicFramePr>
          <p:cNvPr id="6" name="Chart 5"/>
          <p:cNvGraphicFramePr>
            <a:graphicFrameLocks/>
          </p:cNvGraphicFramePr>
          <p:nvPr>
            <p:extLst>
              <p:ext uri="{D42A27DB-BD31-4B8C-83A1-F6EECF244321}">
                <p14:modId xmlns:p14="http://schemas.microsoft.com/office/powerpoint/2010/main" val="2043609258"/>
              </p:ext>
            </p:extLst>
          </p:nvPr>
        </p:nvGraphicFramePr>
        <p:xfrm>
          <a:off x="990600" y="1981200"/>
          <a:ext cx="8458200" cy="4876800"/>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2209800" y="2667000"/>
            <a:ext cx="2362200" cy="923330"/>
          </a:xfrm>
          <a:prstGeom prst="rect">
            <a:avLst/>
          </a:prstGeom>
          <a:noFill/>
        </p:spPr>
        <p:txBody>
          <a:bodyPr wrap="square" rtlCol="0">
            <a:spAutoFit/>
          </a:bodyPr>
          <a:lstStyle/>
          <a:p>
            <a:r>
              <a:rPr dirty="0" smtClean="0"/>
              <a:t>Bugarska</a:t>
            </a:r>
          </a:p>
          <a:p>
            <a:r>
              <a:rPr dirty="0" smtClean="0"/>
              <a:t>Ruska Federacija</a:t>
            </a:r>
          </a:p>
          <a:p>
            <a:r>
              <a:rPr dirty="0" smtClean="0"/>
              <a:t>Ukrajina</a:t>
            </a:r>
            <a:endParaRPr lang="hr-HR" dirty="0"/>
          </a:p>
        </p:txBody>
      </p:sp>
      <p:sp>
        <p:nvSpPr>
          <p:cNvPr id="7" name="TextBox 6"/>
          <p:cNvSpPr txBox="1"/>
          <p:nvPr/>
        </p:nvSpPr>
        <p:spPr>
          <a:xfrm>
            <a:off x="5715000" y="3048000"/>
            <a:ext cx="1447800" cy="646331"/>
          </a:xfrm>
          <a:prstGeom prst="rect">
            <a:avLst/>
          </a:prstGeom>
          <a:noFill/>
        </p:spPr>
        <p:txBody>
          <a:bodyPr wrap="square" rtlCol="0">
            <a:spAutoFit/>
          </a:bodyPr>
          <a:lstStyle/>
          <a:p>
            <a:r>
              <a:rPr dirty="0" smtClean="0"/>
              <a:t>Bjelarus</a:t>
            </a:r>
          </a:p>
          <a:p>
            <a:r>
              <a:rPr dirty="0" smtClean="0"/>
              <a:t>Rumunjska</a:t>
            </a:r>
            <a:endParaRPr lang="hr-HR" dirty="0"/>
          </a:p>
        </p:txBody>
      </p:sp>
    </p:spTree>
    <p:extLst>
      <p:ext uri="{BB962C8B-B14F-4D97-AF65-F5344CB8AC3E}">
        <p14:creationId xmlns:p14="http://schemas.microsoft.com/office/powerpoint/2010/main" val="1694309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533400"/>
            <a:ext cx="9067800" cy="6096000"/>
          </a:xfrm>
        </p:spPr>
        <p:txBody>
          <a:bodyPr rtlCol="0">
            <a:normAutofit fontScale="85000" lnSpcReduction="20000"/>
          </a:bodyPr>
          <a:lstStyle/>
          <a:p>
            <a:pPr algn="just" fontAlgn="auto">
              <a:spcAft>
                <a:spcPts val="0"/>
              </a:spcAft>
              <a:defRPr/>
            </a:pPr>
            <a:r>
              <a:rPr dirty="0" smtClean="0"/>
              <a:t> </a:t>
            </a:r>
            <a:endParaRPr dirty="0" smtClean="0">
              <a:solidFill>
                <a:schemeClr val="tx1"/>
              </a:solidFill>
            </a:endParaRPr>
          </a:p>
          <a:p>
            <a:pPr lvl="1" algn="just" fontAlgn="auto">
              <a:spcAft>
                <a:spcPts val="0"/>
              </a:spcAft>
              <a:defRPr/>
            </a:pPr>
            <a:endParaRPr lang="hr-HR" sz="1100" dirty="0">
              <a:solidFill>
                <a:schemeClr val="tx1"/>
              </a:solidFill>
            </a:endParaRPr>
          </a:p>
          <a:p>
            <a:pPr marL="800100" lvl="1" indent="-342900" algn="just" fontAlgn="auto">
              <a:spcAft>
                <a:spcPts val="0"/>
              </a:spcAft>
              <a:buFont typeface="Arial" pitchFamily="34" charset="0"/>
              <a:buChar char="•"/>
              <a:defRPr/>
            </a:pPr>
            <a:r>
              <a:rPr b="1" dirty="0" smtClean="0">
                <a:solidFill>
                  <a:schemeClr val="tx1"/>
                </a:solidFill>
              </a:rPr>
              <a:t>Većina pravila o prihodu dio su primarnog zakonodavstva</a:t>
            </a:r>
            <a:r>
              <a:rPr dirty="0" smtClean="0">
                <a:solidFill>
                  <a:schemeClr val="tx1"/>
                </a:solidFill>
              </a:rPr>
              <a:t>, osim u Bjelarusu i Uzbekistanu (dio sekundarnog).</a:t>
            </a:r>
          </a:p>
          <a:p>
            <a:pPr lvl="1" algn="just" fontAlgn="auto">
              <a:spcAft>
                <a:spcPts val="0"/>
              </a:spcAft>
              <a:defRPr/>
            </a:pPr>
            <a:endParaRPr lang="hr-HR" dirty="0" smtClean="0">
              <a:solidFill>
                <a:schemeClr val="tx1"/>
              </a:solidFill>
            </a:endParaRPr>
          </a:p>
          <a:p>
            <a:pPr marL="800100" lvl="1" indent="-342900" algn="just" fontAlgn="auto">
              <a:spcAft>
                <a:spcPts val="0"/>
              </a:spcAft>
              <a:buFont typeface="Arial" pitchFamily="34" charset="0"/>
              <a:buChar char="•"/>
              <a:defRPr/>
            </a:pPr>
            <a:r>
              <a:rPr lang="en-US" b="1" dirty="0" smtClean="0">
                <a:solidFill>
                  <a:schemeClr val="tx1"/>
                </a:solidFill>
              </a:rPr>
              <a:t>Neka su ograničenja/limiti privremeni, a neki trajni. </a:t>
            </a:r>
            <a:r>
              <a:rPr lang="en-US" sz="2800" dirty="0" smtClean="0">
                <a:solidFill>
                  <a:schemeClr val="tx1"/>
                </a:solidFill>
              </a:rPr>
              <a:t>Privremeni su u Bjelarusu, Ruskoj Federaciji, Ukrajini i Uzbekistanu. </a:t>
            </a:r>
            <a:r>
              <a:rPr lang="en-US" dirty="0" smtClean="0">
                <a:solidFill>
                  <a:schemeClr val="tx1"/>
                </a:solidFill>
              </a:rPr>
              <a:t>Trajni su u Bugarskoj, Gruziji i Rumunjskoj.</a:t>
            </a:r>
            <a:endParaRPr lang="hr-HR" sz="2800" dirty="0" smtClean="0">
              <a:solidFill>
                <a:schemeClr val="tx1"/>
              </a:solidFill>
            </a:endParaRPr>
          </a:p>
          <a:p>
            <a:pPr lvl="2" algn="just" fontAlgn="auto">
              <a:spcAft>
                <a:spcPts val="0"/>
              </a:spcAft>
              <a:defRPr/>
            </a:pPr>
            <a:endParaRPr lang="hr-HR" sz="2800" dirty="0" smtClean="0">
              <a:solidFill>
                <a:schemeClr val="tx1"/>
              </a:solidFill>
            </a:endParaRPr>
          </a:p>
          <a:p>
            <a:pPr marL="800100" lvl="1" indent="-342900" algn="just" fontAlgn="auto">
              <a:spcAft>
                <a:spcPts val="0"/>
              </a:spcAft>
              <a:buFont typeface="Arial" pitchFamily="34" charset="0"/>
              <a:buChar char="•"/>
              <a:defRPr/>
            </a:pPr>
            <a:r>
              <a:rPr b="1" dirty="0" err="1" smtClean="0">
                <a:solidFill>
                  <a:schemeClr val="tx1"/>
                </a:solidFill>
              </a:rPr>
              <a:t>Većina</a:t>
            </a:r>
            <a:r>
              <a:rPr b="1" dirty="0" smtClean="0">
                <a:solidFill>
                  <a:schemeClr val="tx1"/>
                </a:solidFill>
              </a:rPr>
              <a:t> </a:t>
            </a:r>
            <a:r>
              <a:rPr b="1" dirty="0" err="1" smtClean="0">
                <a:solidFill>
                  <a:schemeClr val="tx1"/>
                </a:solidFill>
              </a:rPr>
              <a:t>postupaka</a:t>
            </a:r>
            <a:r>
              <a:rPr lang="bs-Latn-BA" b="1" dirty="0">
                <a:solidFill>
                  <a:schemeClr val="tx1"/>
                </a:solidFill>
              </a:rPr>
              <a:t> </a:t>
            </a:r>
            <a:r>
              <a:rPr lang="bs-Latn-BA" b="1" dirty="0" smtClean="0">
                <a:solidFill>
                  <a:schemeClr val="tx1"/>
                </a:solidFill>
              </a:rPr>
              <a:t>osiguranja provedbe</a:t>
            </a:r>
            <a:r>
              <a:rPr b="1" dirty="0" smtClean="0">
                <a:solidFill>
                  <a:schemeClr val="tx1"/>
                </a:solidFill>
              </a:rPr>
              <a:t> </a:t>
            </a:r>
            <a:r>
              <a:rPr b="1" dirty="0" smtClean="0">
                <a:solidFill>
                  <a:schemeClr val="tx1"/>
                </a:solidFill>
              </a:rPr>
              <a:t>nisu definirani </a:t>
            </a:r>
            <a:r>
              <a:rPr b="1" i="1" dirty="0" smtClean="0">
                <a:solidFill>
                  <a:schemeClr val="tx1"/>
                </a:solidFill>
              </a:rPr>
              <a:t>ex ante</a:t>
            </a:r>
            <a:r>
              <a:rPr dirty="0" smtClean="0">
                <a:solidFill>
                  <a:schemeClr val="tx1"/>
                </a:solidFill>
              </a:rPr>
              <a:t>, osim u Gruziji i Rumunjskoj gdje se korektivne mjere obvezno provode.</a:t>
            </a:r>
          </a:p>
          <a:p>
            <a:pPr marL="800100" lvl="1" indent="-342900" algn="just" fontAlgn="auto">
              <a:spcAft>
                <a:spcPts val="0"/>
              </a:spcAft>
              <a:buFont typeface="Arial" pitchFamily="34" charset="0"/>
              <a:buChar char="•"/>
              <a:defRPr/>
            </a:pPr>
            <a:endParaRPr lang="hr-HR" dirty="0" smtClean="0">
              <a:solidFill>
                <a:schemeClr val="tx1"/>
              </a:solidFill>
            </a:endParaRPr>
          </a:p>
          <a:p>
            <a:pPr marL="800100" lvl="1" indent="-342900" algn="just" fontAlgn="auto">
              <a:spcAft>
                <a:spcPts val="0"/>
              </a:spcAft>
              <a:buFont typeface="Arial" pitchFamily="34" charset="0"/>
              <a:buChar char="•"/>
              <a:defRPr/>
            </a:pPr>
            <a:r>
              <a:rPr b="1" dirty="0" smtClean="0">
                <a:solidFill>
                  <a:schemeClr val="tx1"/>
                </a:solidFill>
              </a:rPr>
              <a:t>Fleksibilnost je ograničena za vrijeme ekonomskih kriza</a:t>
            </a:r>
            <a:r>
              <a:rPr dirty="0" smtClean="0">
                <a:solidFill>
                  <a:schemeClr val="tx1"/>
                </a:solidFill>
              </a:rPr>
              <a:t>, osim u Gruziji i Rumunjskoj.</a:t>
            </a:r>
          </a:p>
          <a:p>
            <a:pPr marL="1257300" lvl="2" indent="-342900" algn="just" fontAlgn="auto">
              <a:spcAft>
                <a:spcPts val="0"/>
              </a:spcAft>
              <a:buFont typeface="Arial" pitchFamily="34" charset="0"/>
              <a:buChar char="•"/>
              <a:defRPr/>
            </a:pPr>
            <a:r>
              <a:rPr lang="en-US" sz="2800" dirty="0" smtClean="0">
                <a:solidFill>
                  <a:schemeClr val="tx1"/>
                </a:solidFill>
              </a:rPr>
              <a:t>Primjerice u Gruziji, Vlada ima pravo zatražiti trajno povećanje stopa poreza za razdoblje od tri godine. U tom se slučaju ne održava referendum</a:t>
            </a:r>
            <a:r>
              <a:rPr lang="en-US" sz="2800" dirty="0" smtClean="0">
                <a:solidFill>
                  <a:srgbClr val="000000"/>
                </a:solidFill>
              </a:rPr>
              <a:t>.</a:t>
            </a: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2286000" y="152400"/>
            <a:ext cx="6934200" cy="646331"/>
          </a:xfrm>
          <a:prstGeom prst="rect">
            <a:avLst/>
          </a:prstGeom>
          <a:noFill/>
        </p:spPr>
        <p:txBody>
          <a:bodyPr wrap="square" rtlCol="0">
            <a:spAutoFit/>
          </a:bodyPr>
          <a:lstStyle/>
          <a:p>
            <a:pPr algn="ctr"/>
            <a:r>
              <a:rPr lang="en-US" sz="3600" dirty="0" smtClean="0">
                <a:solidFill>
                  <a:srgbClr val="002060"/>
                </a:solidFill>
                <a:latin typeface="+mj-lt"/>
              </a:rPr>
              <a:t>Obilježja pravila o prihodu </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2718441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533400"/>
            <a:ext cx="8763000" cy="6172200"/>
          </a:xfrm>
        </p:spPr>
        <p:txBody>
          <a:bodyPr rtlCol="0">
            <a:normAutofit fontScale="85000" lnSpcReduction="20000"/>
          </a:bodyPr>
          <a:lstStyle/>
          <a:p>
            <a:pPr algn="just" fontAlgn="auto">
              <a:spcAft>
                <a:spcPts val="0"/>
              </a:spcAft>
              <a:defRPr/>
            </a:pPr>
            <a:r>
              <a:rPr dirty="0" smtClean="0"/>
              <a:t> </a:t>
            </a:r>
          </a:p>
          <a:p>
            <a:pPr algn="just" fontAlgn="auto">
              <a:spcAft>
                <a:spcPts val="0"/>
              </a:spcAft>
              <a:defRPr/>
            </a:pPr>
            <a:r>
              <a:rPr b="1" dirty="0" smtClean="0">
                <a:solidFill>
                  <a:schemeClr val="tx1"/>
                </a:solidFill>
              </a:rPr>
              <a:t>Nekoliko primjera</a:t>
            </a:r>
            <a:r>
              <a:rPr dirty="0" smtClean="0">
                <a:solidFill>
                  <a:schemeClr val="tx1"/>
                </a:solidFill>
              </a:rPr>
              <a:t> koje su zemlje navele:</a:t>
            </a:r>
          </a:p>
          <a:p>
            <a:pPr algn="just" fontAlgn="auto">
              <a:spcAft>
                <a:spcPts val="0"/>
              </a:spcAft>
              <a:defRPr/>
            </a:pPr>
            <a:endParaRPr lang="hr-HR" sz="1000" b="1" dirty="0">
              <a:solidFill>
                <a:schemeClr val="tx1"/>
              </a:solidFill>
            </a:endParaRPr>
          </a:p>
          <a:p>
            <a:pPr marL="342900" indent="-342900" algn="just" fontAlgn="auto">
              <a:spcAft>
                <a:spcPts val="0"/>
              </a:spcAft>
              <a:buFont typeface="Arial" pitchFamily="34" charset="0"/>
              <a:buChar char="•"/>
              <a:defRPr/>
            </a:pPr>
            <a:r>
              <a:rPr b="1" dirty="0" smtClean="0">
                <a:solidFill>
                  <a:schemeClr val="tx1"/>
                </a:solidFill>
              </a:rPr>
              <a:t>Ruska </a:t>
            </a:r>
            <a:r>
              <a:rPr b="1" dirty="0" err="1" smtClean="0">
                <a:solidFill>
                  <a:schemeClr val="tx1"/>
                </a:solidFill>
              </a:rPr>
              <a:t>Federacija</a:t>
            </a:r>
            <a:r>
              <a:rPr dirty="0" smtClean="0">
                <a:solidFill>
                  <a:schemeClr val="tx1"/>
                </a:solidFill>
              </a:rPr>
              <a:t> </a:t>
            </a:r>
            <a:r>
              <a:rPr lang="en-US" dirty="0" smtClean="0">
                <a:solidFill>
                  <a:schemeClr val="tx1"/>
                </a:solidFill>
              </a:rPr>
              <a:t>–</a:t>
            </a:r>
            <a:r>
              <a:rPr dirty="0" smtClean="0">
                <a:solidFill>
                  <a:schemeClr val="tx1"/>
                </a:solidFill>
              </a:rPr>
              <a:t> </a:t>
            </a:r>
            <a:r>
              <a:rPr lang="bs-Latn-BA" dirty="0" smtClean="0">
                <a:solidFill>
                  <a:schemeClr val="tx1"/>
                </a:solidFill>
              </a:rPr>
              <a:t>svi prihodi od nafte i plina koji se izvrše u iznosu iznad određene razine se </a:t>
            </a:r>
            <a:r>
              <a:rPr dirty="0" err="1" smtClean="0">
                <a:solidFill>
                  <a:schemeClr val="tx1"/>
                </a:solidFill>
              </a:rPr>
              <a:t>usmjerava</a:t>
            </a:r>
            <a:r>
              <a:rPr lang="bs-Latn-BA" dirty="0" smtClean="0">
                <a:solidFill>
                  <a:schemeClr val="tx1"/>
                </a:solidFill>
              </a:rPr>
              <a:t>ju </a:t>
            </a:r>
            <a:r>
              <a:rPr dirty="0" smtClean="0">
                <a:solidFill>
                  <a:schemeClr val="tx1"/>
                </a:solidFill>
              </a:rPr>
              <a:t>u </a:t>
            </a:r>
            <a:r>
              <a:rPr dirty="0" smtClean="0">
                <a:solidFill>
                  <a:schemeClr val="tx1"/>
                </a:solidFill>
              </a:rPr>
              <a:t>rezervni fond.</a:t>
            </a:r>
          </a:p>
          <a:p>
            <a:pPr marL="342900" indent="-342900" algn="just" fontAlgn="auto">
              <a:spcAft>
                <a:spcPts val="0"/>
              </a:spcAft>
              <a:buFont typeface="Arial" pitchFamily="34" charset="0"/>
              <a:buChar char="•"/>
              <a:defRPr/>
            </a:pPr>
            <a:endParaRPr lang="hr-HR" sz="1000" dirty="0" smtClean="0">
              <a:solidFill>
                <a:schemeClr val="tx1"/>
              </a:solidFill>
            </a:endParaRPr>
          </a:p>
          <a:p>
            <a:pPr marL="342900" indent="-342900" algn="just" fontAlgn="auto">
              <a:spcAft>
                <a:spcPts val="0"/>
              </a:spcAft>
              <a:buFont typeface="Arial" pitchFamily="34" charset="0"/>
              <a:buChar char="•"/>
              <a:defRPr/>
            </a:pPr>
            <a:r>
              <a:rPr b="1" dirty="0" smtClean="0">
                <a:solidFill>
                  <a:schemeClr val="tx1"/>
                </a:solidFill>
              </a:rPr>
              <a:t>Bjelarus</a:t>
            </a:r>
            <a:r>
              <a:rPr dirty="0" smtClean="0">
                <a:solidFill>
                  <a:schemeClr val="tx1"/>
                </a:solidFill>
              </a:rPr>
              <a:t> - cilj je smanjiti porezno opterećenje na 26 % BDP-a do 2016.</a:t>
            </a:r>
          </a:p>
          <a:p>
            <a:pPr marL="342900" indent="-342900" algn="just" fontAlgn="auto">
              <a:spcAft>
                <a:spcPts val="0"/>
              </a:spcAft>
              <a:buFont typeface="Arial" pitchFamily="34" charset="0"/>
              <a:buChar char="•"/>
              <a:defRPr/>
            </a:pPr>
            <a:endParaRPr lang="hr-HR" sz="1000" dirty="0" smtClean="0">
              <a:solidFill>
                <a:schemeClr val="tx1"/>
              </a:solidFill>
            </a:endParaRPr>
          </a:p>
          <a:p>
            <a:pPr marL="342900" indent="-342900" algn="just" fontAlgn="auto">
              <a:spcAft>
                <a:spcPts val="0"/>
              </a:spcAft>
              <a:buFont typeface="Arial" pitchFamily="34" charset="0"/>
              <a:buChar char="•"/>
              <a:defRPr/>
            </a:pPr>
            <a:r>
              <a:rPr b="1" dirty="0" smtClean="0">
                <a:solidFill>
                  <a:schemeClr val="tx1"/>
                </a:solidFill>
              </a:rPr>
              <a:t>Gruzija</a:t>
            </a:r>
            <a:r>
              <a:rPr dirty="0" smtClean="0">
                <a:solidFill>
                  <a:schemeClr val="tx1"/>
                </a:solidFill>
              </a:rPr>
              <a:t> - organski zakon o proračunu ne dopušta rast porezne stope, osim trošarina.</a:t>
            </a:r>
          </a:p>
          <a:p>
            <a:pPr marL="342900" indent="-342900" algn="just" fontAlgn="auto">
              <a:spcAft>
                <a:spcPts val="0"/>
              </a:spcAft>
              <a:buFont typeface="Arial" pitchFamily="34" charset="0"/>
              <a:buChar char="•"/>
              <a:defRPr/>
            </a:pPr>
            <a:endParaRPr lang="hr-HR" sz="1000" dirty="0" smtClean="0">
              <a:solidFill>
                <a:schemeClr val="tx1"/>
              </a:solidFill>
            </a:endParaRPr>
          </a:p>
          <a:p>
            <a:pPr marL="342900" indent="-342900" algn="just" fontAlgn="auto">
              <a:spcAft>
                <a:spcPts val="0"/>
              </a:spcAft>
              <a:buFont typeface="Arial" pitchFamily="34" charset="0"/>
              <a:buChar char="•"/>
              <a:defRPr/>
            </a:pPr>
            <a:r>
              <a:rPr b="1" dirty="0" err="1" smtClean="0">
                <a:solidFill>
                  <a:schemeClr val="tx1"/>
                </a:solidFill>
              </a:rPr>
              <a:t>Bugarska</a:t>
            </a:r>
            <a:r>
              <a:rPr b="1" dirty="0" smtClean="0">
                <a:solidFill>
                  <a:schemeClr val="tx1"/>
                </a:solidFill>
              </a:rPr>
              <a:t> </a:t>
            </a:r>
            <a:r>
              <a:rPr lang="en-US" dirty="0" smtClean="0">
                <a:solidFill>
                  <a:schemeClr val="tx1"/>
                </a:solidFill>
              </a:rPr>
              <a:t>–</a:t>
            </a:r>
            <a:r>
              <a:rPr dirty="0" smtClean="0">
                <a:solidFill>
                  <a:schemeClr val="tx1"/>
                </a:solidFill>
              </a:rPr>
              <a:t> </a:t>
            </a:r>
            <a:r>
              <a:rPr lang="bs-Latn-BA" dirty="0" smtClean="0">
                <a:solidFill>
                  <a:schemeClr val="tx1"/>
                </a:solidFill>
              </a:rPr>
              <a:t>suficit </a:t>
            </a:r>
            <a:r>
              <a:rPr dirty="0" smtClean="0">
                <a:solidFill>
                  <a:schemeClr val="tx1"/>
                </a:solidFill>
              </a:rPr>
              <a:t>u </a:t>
            </a:r>
            <a:r>
              <a:rPr dirty="0" smtClean="0">
                <a:solidFill>
                  <a:schemeClr val="tx1"/>
                </a:solidFill>
              </a:rPr>
              <a:t>tekućoj proračunskoj godini ne može služiti kao izvor za dodatne rashode.</a:t>
            </a:r>
          </a:p>
          <a:p>
            <a:pPr marL="342900" indent="-342900" algn="just" fontAlgn="auto">
              <a:spcAft>
                <a:spcPts val="0"/>
              </a:spcAft>
              <a:buFont typeface="Arial" pitchFamily="34" charset="0"/>
              <a:buChar char="•"/>
              <a:defRPr/>
            </a:pPr>
            <a:endParaRPr lang="hr-HR" sz="1000" dirty="0" smtClean="0">
              <a:solidFill>
                <a:schemeClr val="tx1"/>
              </a:solidFill>
            </a:endParaRPr>
          </a:p>
          <a:p>
            <a:pPr marL="342900" indent="-342900" algn="just" fontAlgn="auto">
              <a:spcAft>
                <a:spcPts val="0"/>
              </a:spcAft>
              <a:buFont typeface="Arial" pitchFamily="34" charset="0"/>
              <a:buChar char="•"/>
              <a:defRPr/>
            </a:pPr>
            <a:r>
              <a:rPr b="1" dirty="0" smtClean="0">
                <a:solidFill>
                  <a:schemeClr val="tx1"/>
                </a:solidFill>
              </a:rPr>
              <a:t>Rumunjska</a:t>
            </a:r>
            <a:r>
              <a:rPr dirty="0" smtClean="0">
                <a:solidFill>
                  <a:schemeClr val="tx1"/>
                </a:solidFill>
              </a:rPr>
              <a:t> - zakoni i propisi nameću </a:t>
            </a:r>
            <a:r>
              <a:rPr dirty="0" err="1" smtClean="0">
                <a:solidFill>
                  <a:schemeClr val="tx1"/>
                </a:solidFill>
              </a:rPr>
              <a:t>različite</a:t>
            </a:r>
            <a:r>
              <a:rPr dirty="0" smtClean="0">
                <a:solidFill>
                  <a:schemeClr val="tx1"/>
                </a:solidFill>
              </a:rPr>
              <a:t> </a:t>
            </a:r>
            <a:r>
              <a:rPr lang="bs-Latn-BA" dirty="0" smtClean="0">
                <a:solidFill>
                  <a:schemeClr val="tx1"/>
                </a:solidFill>
              </a:rPr>
              <a:t>procente</a:t>
            </a:r>
            <a:r>
              <a:rPr dirty="0" smtClean="0">
                <a:solidFill>
                  <a:schemeClr val="tx1"/>
                </a:solidFill>
              </a:rPr>
              <a:t> </a:t>
            </a:r>
            <a:r>
              <a:rPr dirty="0" smtClean="0">
                <a:solidFill>
                  <a:schemeClr val="tx1"/>
                </a:solidFill>
              </a:rPr>
              <a:t>poreza za glavne proračune (države, državnog socijalnog osiguranja, posebnih fondova).</a:t>
            </a: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2286000" y="152400"/>
            <a:ext cx="6934200" cy="646331"/>
          </a:xfrm>
          <a:prstGeom prst="rect">
            <a:avLst/>
          </a:prstGeom>
          <a:noFill/>
        </p:spPr>
        <p:txBody>
          <a:bodyPr wrap="square" rtlCol="0">
            <a:spAutoFit/>
          </a:bodyPr>
          <a:lstStyle/>
          <a:p>
            <a:pPr algn="ctr"/>
            <a:r>
              <a:rPr lang="en-US" sz="3600" dirty="0" smtClean="0">
                <a:solidFill>
                  <a:srgbClr val="002060"/>
                </a:solidFill>
                <a:latin typeface="+mj-lt"/>
              </a:rPr>
              <a:t>Primjeri pravila o prihodu </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1343613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title 2"/>
          <p:cNvSpPr>
            <a:spLocks noGrp="1"/>
          </p:cNvSpPr>
          <p:nvPr>
            <p:ph type="subTitle" idx="1"/>
          </p:nvPr>
        </p:nvSpPr>
        <p:spPr>
          <a:xfrm>
            <a:off x="1219200" y="1752600"/>
            <a:ext cx="8382000" cy="4648200"/>
          </a:xfrm>
        </p:spPr>
        <p:txBody>
          <a:bodyPr/>
          <a:lstStyle/>
          <a:p>
            <a:endParaRPr lang="hr-HR" sz="5400" dirty="0" smtClean="0">
              <a:solidFill>
                <a:schemeClr val="tx1"/>
              </a:solidFill>
            </a:endParaRPr>
          </a:p>
          <a:p>
            <a:r>
              <a:rPr lang="bs-Latn-BA" sz="5400" dirty="0" smtClean="0">
                <a:solidFill>
                  <a:schemeClr val="tx1"/>
                </a:solidFill>
              </a:rPr>
              <a:t>TREĆI DIO:  PRAVILO PRORAČUNSKOG SALDA</a:t>
            </a:r>
            <a:endParaRPr lang="hr-HR" sz="5400" dirty="0" smtClean="0">
              <a:solidFill>
                <a:schemeClr val="tx1"/>
              </a:solidFill>
            </a:endParaRPr>
          </a:p>
        </p:txBody>
      </p:sp>
      <p:pic>
        <p:nvPicPr>
          <p:cNvPr id="19458"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9459"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Tree>
    <p:extLst>
      <p:ext uri="{BB962C8B-B14F-4D97-AF65-F5344CB8AC3E}">
        <p14:creationId xmlns:p14="http://schemas.microsoft.com/office/powerpoint/2010/main" val="1351470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533400"/>
            <a:ext cx="8763000" cy="6324600"/>
          </a:xfrm>
        </p:spPr>
        <p:txBody>
          <a:bodyPr rtlCol="0">
            <a:normAutofit fontScale="92500" lnSpcReduction="10000"/>
          </a:bodyPr>
          <a:lstStyle/>
          <a:p>
            <a:pPr algn="just" fontAlgn="auto">
              <a:spcAft>
                <a:spcPts val="0"/>
              </a:spcAft>
              <a:defRPr/>
            </a:pPr>
            <a:endParaRPr lang="hr-HR" sz="1100" dirty="0">
              <a:solidFill>
                <a:srgbClr val="000000"/>
              </a:solidFill>
            </a:endParaRPr>
          </a:p>
          <a:p>
            <a:pPr marL="800100" lvl="1" indent="-342900" algn="just" fontAlgn="auto">
              <a:spcAft>
                <a:spcPts val="0"/>
              </a:spcAft>
              <a:buFont typeface="Arial" pitchFamily="34" charset="0"/>
              <a:buChar char="•"/>
              <a:defRPr/>
            </a:pPr>
            <a:endParaRPr lang="hr-HR" sz="1000" dirty="0" smtClean="0">
              <a:solidFill>
                <a:srgbClr val="000000"/>
              </a:solidFill>
            </a:endParaRPr>
          </a:p>
          <a:p>
            <a:pPr marL="800100" lvl="1" indent="-342900" algn="just" fontAlgn="auto">
              <a:spcAft>
                <a:spcPts val="0"/>
              </a:spcAft>
              <a:buFont typeface="Arial" pitchFamily="34" charset="0"/>
              <a:buChar char="•"/>
              <a:defRPr/>
            </a:pPr>
            <a:r>
              <a:rPr b="1" dirty="0" smtClean="0">
                <a:solidFill>
                  <a:schemeClr val="tx1"/>
                </a:solidFill>
              </a:rPr>
              <a:t>Četrnaest zemalja izvješćuje kako ima pravila o proračunskom saldu</a:t>
            </a:r>
            <a:r>
              <a:rPr dirty="0" smtClean="0">
                <a:solidFill>
                  <a:schemeClr val="tx1"/>
                </a:solidFill>
              </a:rPr>
              <a:t> - u usporedbi sa samo pet zemalja u OECD-ovu istraživanju iz 2012.</a:t>
            </a:r>
            <a:r>
              <a:rPr lang="en-US" sz="2400" dirty="0" smtClean="0">
                <a:solidFill>
                  <a:schemeClr val="tx1"/>
                </a:solidFill>
              </a:rPr>
              <a:t> </a:t>
            </a:r>
          </a:p>
          <a:p>
            <a:pPr lvl="1" algn="just" fontAlgn="auto">
              <a:spcAft>
                <a:spcPts val="0"/>
              </a:spcAft>
              <a:defRPr/>
            </a:pPr>
            <a:endParaRPr lang="hr-HR" sz="2400" dirty="0">
              <a:solidFill>
                <a:schemeClr val="tx1"/>
              </a:solidFill>
            </a:endParaRPr>
          </a:p>
          <a:p>
            <a:pPr lvl="1" algn="just" fontAlgn="auto">
              <a:spcAft>
                <a:spcPts val="0"/>
              </a:spcAft>
              <a:defRPr/>
            </a:pPr>
            <a:endParaRPr lang="hr-HR" sz="2400" dirty="0" smtClean="0">
              <a:solidFill>
                <a:schemeClr val="tx1"/>
              </a:solidFill>
            </a:endParaRPr>
          </a:p>
          <a:p>
            <a:pPr lvl="1" algn="just" fontAlgn="auto">
              <a:spcAft>
                <a:spcPts val="0"/>
              </a:spcAft>
              <a:defRPr/>
            </a:pPr>
            <a:endParaRPr lang="hr-HR" sz="2400" dirty="0">
              <a:solidFill>
                <a:schemeClr val="tx1"/>
              </a:solidFill>
            </a:endParaRPr>
          </a:p>
          <a:p>
            <a:pPr lvl="1" algn="just" fontAlgn="auto">
              <a:spcAft>
                <a:spcPts val="0"/>
              </a:spcAft>
              <a:defRPr/>
            </a:pPr>
            <a:endParaRPr lang="hr-HR" sz="2400" dirty="0" smtClean="0">
              <a:solidFill>
                <a:schemeClr val="tx1"/>
              </a:solidFill>
            </a:endParaRPr>
          </a:p>
          <a:p>
            <a:pPr lvl="1" algn="just" fontAlgn="auto">
              <a:spcAft>
                <a:spcPts val="0"/>
              </a:spcAft>
              <a:defRPr/>
            </a:pPr>
            <a:endParaRPr lang="hr-HR" sz="2400" dirty="0">
              <a:solidFill>
                <a:schemeClr val="tx1"/>
              </a:solidFill>
            </a:endParaRPr>
          </a:p>
          <a:p>
            <a:pPr lvl="1" algn="just" fontAlgn="auto">
              <a:spcAft>
                <a:spcPts val="0"/>
              </a:spcAft>
              <a:defRPr/>
            </a:pPr>
            <a:endParaRPr lang="hr-HR" sz="2400" dirty="0" smtClean="0">
              <a:solidFill>
                <a:schemeClr val="tx1"/>
              </a:solidFill>
            </a:endParaRPr>
          </a:p>
          <a:p>
            <a:pPr lvl="1" algn="just" fontAlgn="auto">
              <a:spcAft>
                <a:spcPts val="0"/>
              </a:spcAft>
              <a:defRPr/>
            </a:pPr>
            <a:endParaRPr lang="hr-HR" sz="2400" dirty="0">
              <a:solidFill>
                <a:schemeClr val="tx1"/>
              </a:solidFill>
            </a:endParaRPr>
          </a:p>
          <a:p>
            <a:pPr lvl="1" algn="just" fontAlgn="auto">
              <a:spcAft>
                <a:spcPts val="0"/>
              </a:spcAft>
              <a:defRPr/>
            </a:pPr>
            <a:endParaRPr lang="hr-HR" sz="2400" dirty="0" smtClean="0">
              <a:solidFill>
                <a:schemeClr val="tx1"/>
              </a:solidFill>
            </a:endParaRPr>
          </a:p>
          <a:p>
            <a:pPr lvl="1" algn="just" fontAlgn="auto">
              <a:spcAft>
                <a:spcPts val="0"/>
              </a:spcAft>
              <a:defRPr/>
            </a:pPr>
            <a:endParaRPr lang="hr-HR" sz="2400" dirty="0">
              <a:solidFill>
                <a:schemeClr val="tx1"/>
              </a:solidFill>
            </a:endParaRPr>
          </a:p>
          <a:p>
            <a:pPr lvl="1" algn="just" fontAlgn="auto">
              <a:spcAft>
                <a:spcPts val="0"/>
              </a:spcAft>
              <a:defRPr/>
            </a:pPr>
            <a:endParaRPr lang="hr-HR" sz="2400" dirty="0" smtClean="0">
              <a:solidFill>
                <a:schemeClr val="tx1"/>
              </a:solidFill>
            </a:endParaRPr>
          </a:p>
          <a:p>
            <a:pPr marL="800100" lvl="1" indent="-342900" algn="just" fontAlgn="auto">
              <a:spcAft>
                <a:spcPts val="0"/>
              </a:spcAft>
              <a:buFont typeface="Arial"/>
              <a:buChar char="•"/>
              <a:defRPr/>
            </a:pPr>
            <a:r>
              <a:rPr b="1" dirty="0" smtClean="0">
                <a:solidFill>
                  <a:schemeClr val="tx1"/>
                </a:solidFill>
              </a:rPr>
              <a:t>Najčešći je </a:t>
            </a:r>
            <a:r>
              <a:rPr b="1" dirty="0" err="1" smtClean="0">
                <a:solidFill>
                  <a:schemeClr val="tx1"/>
                </a:solidFill>
              </a:rPr>
              <a:t>cilj</a:t>
            </a:r>
            <a:r>
              <a:rPr b="1" dirty="0" smtClean="0">
                <a:solidFill>
                  <a:schemeClr val="tx1"/>
                </a:solidFill>
              </a:rPr>
              <a:t> </a:t>
            </a:r>
            <a:r>
              <a:rPr lang="bs-Latn-BA" b="1" dirty="0" smtClean="0">
                <a:solidFill>
                  <a:schemeClr val="tx1"/>
                </a:solidFill>
              </a:rPr>
              <a:t>fiskan </a:t>
            </a:r>
            <a:r>
              <a:rPr b="1" dirty="0" err="1" smtClean="0">
                <a:solidFill>
                  <a:schemeClr val="tx1"/>
                </a:solidFill>
              </a:rPr>
              <a:t>proračunski</a:t>
            </a:r>
            <a:r>
              <a:rPr b="1" dirty="0" smtClean="0">
                <a:solidFill>
                  <a:schemeClr val="tx1"/>
                </a:solidFill>
              </a:rPr>
              <a:t> </a:t>
            </a:r>
            <a:r>
              <a:rPr b="1" dirty="0" smtClean="0">
                <a:solidFill>
                  <a:schemeClr val="tx1"/>
                </a:solidFill>
              </a:rPr>
              <a:t>saldo </a:t>
            </a:r>
            <a:r>
              <a:rPr b="1" dirty="0" err="1" smtClean="0">
                <a:solidFill>
                  <a:schemeClr val="tx1"/>
                </a:solidFill>
              </a:rPr>
              <a:t>izražen</a:t>
            </a:r>
            <a:r>
              <a:rPr b="1" dirty="0" smtClean="0">
                <a:solidFill>
                  <a:schemeClr val="tx1"/>
                </a:solidFill>
              </a:rPr>
              <a:t> </a:t>
            </a:r>
            <a:r>
              <a:rPr lang="bs-Latn-BA" b="1" dirty="0" smtClean="0">
                <a:solidFill>
                  <a:schemeClr val="tx1"/>
                </a:solidFill>
              </a:rPr>
              <a:t>u BDP-u</a:t>
            </a:r>
            <a:r>
              <a:rPr b="1" dirty="0" smtClean="0">
                <a:solidFill>
                  <a:schemeClr val="tx1"/>
                </a:solidFill>
              </a:rPr>
              <a:t> </a:t>
            </a:r>
            <a:r>
              <a:rPr b="1" dirty="0" smtClean="0">
                <a:solidFill>
                  <a:schemeClr val="tx1"/>
                </a:solidFill>
              </a:rPr>
              <a:t>BDP-u</a:t>
            </a:r>
            <a:r>
              <a:rPr dirty="0" smtClean="0">
                <a:solidFill>
                  <a:schemeClr val="tx1"/>
                </a:solidFill>
              </a:rPr>
              <a:t> (osam se zemalja služi ovime)</a:t>
            </a:r>
          </a:p>
          <a:p>
            <a:pPr lvl="1" algn="just" fontAlgn="auto">
              <a:spcAft>
                <a:spcPts val="0"/>
              </a:spcAft>
              <a:defRPr/>
            </a:pPr>
            <a:endParaRPr lang="hr-HR" sz="3000" dirty="0">
              <a:solidFill>
                <a:srgbClr val="000000"/>
              </a:solidFill>
            </a:endParaRPr>
          </a:p>
          <a:p>
            <a:pPr lvl="1" algn="just" fontAlgn="auto">
              <a:spcAft>
                <a:spcPts val="0"/>
              </a:spcAft>
              <a:defRPr/>
            </a:pPr>
            <a:endParaRPr lang="hr-HR" sz="1600" b="1" dirty="0" smtClean="0">
              <a:solidFill>
                <a:srgbClr val="000000"/>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17974"/>
            <a:ext cx="9296400" cy="1015663"/>
          </a:xfrm>
          <a:prstGeom prst="rect">
            <a:avLst/>
          </a:prstGeom>
          <a:noFill/>
        </p:spPr>
        <p:txBody>
          <a:bodyPr wrap="square" rtlCol="0">
            <a:spAutoFit/>
          </a:bodyPr>
          <a:lstStyle/>
          <a:p>
            <a:pPr algn="ctr"/>
            <a:r>
              <a:rPr lang="en-US" sz="3000" dirty="0" smtClean="0">
                <a:solidFill>
                  <a:srgbClr val="002060"/>
                </a:solidFill>
                <a:latin typeface="+mj-lt"/>
              </a:rPr>
              <a:t>Koji su ciljevi upotrijebljeni za pravila o proračunskom saldu? </a:t>
            </a:r>
            <a:endParaRPr lang="hr-HR" sz="3000" dirty="0">
              <a:solidFill>
                <a:srgbClr val="002060"/>
              </a:solidFill>
              <a:latin typeface="+mj-lt"/>
              <a:ea typeface="+mj-ea"/>
              <a:cs typeface="+mj-cs"/>
            </a:endParaRPr>
          </a:p>
        </p:txBody>
      </p:sp>
      <p:graphicFrame>
        <p:nvGraphicFramePr>
          <p:cNvPr id="5" name="Chart 4"/>
          <p:cNvGraphicFramePr>
            <a:graphicFrameLocks/>
          </p:cNvGraphicFramePr>
          <p:nvPr>
            <p:extLst>
              <p:ext uri="{D42A27DB-BD31-4B8C-83A1-F6EECF244321}">
                <p14:modId xmlns:p14="http://schemas.microsoft.com/office/powerpoint/2010/main" val="2140705427"/>
              </p:ext>
            </p:extLst>
          </p:nvPr>
        </p:nvGraphicFramePr>
        <p:xfrm>
          <a:off x="1143000" y="1524000"/>
          <a:ext cx="8534400" cy="4267200"/>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2286000" y="2971800"/>
            <a:ext cx="1143000" cy="646331"/>
          </a:xfrm>
          <a:prstGeom prst="rect">
            <a:avLst/>
          </a:prstGeom>
          <a:noFill/>
        </p:spPr>
        <p:txBody>
          <a:bodyPr wrap="square" rtlCol="0">
            <a:spAutoFit/>
          </a:bodyPr>
          <a:lstStyle/>
          <a:p>
            <a:r>
              <a:rPr dirty="0" smtClean="0"/>
              <a:t>Bosna i Hercegovina</a:t>
            </a:r>
            <a:endParaRPr lang="hr-HR" dirty="0" smtClean="0"/>
          </a:p>
          <a:p>
            <a:r>
              <a:rPr dirty="0" smtClean="0"/>
              <a:t>Ukrajina</a:t>
            </a:r>
            <a:endParaRPr lang="hr-HR" dirty="0"/>
          </a:p>
        </p:txBody>
      </p:sp>
      <p:sp>
        <p:nvSpPr>
          <p:cNvPr id="6" name="TextBox 5"/>
          <p:cNvSpPr txBox="1"/>
          <p:nvPr/>
        </p:nvSpPr>
        <p:spPr>
          <a:xfrm>
            <a:off x="7086600" y="2057400"/>
            <a:ext cx="1524000" cy="2062103"/>
          </a:xfrm>
          <a:prstGeom prst="rect">
            <a:avLst/>
          </a:prstGeom>
          <a:noFill/>
        </p:spPr>
        <p:txBody>
          <a:bodyPr wrap="square" rtlCol="0">
            <a:spAutoFit/>
          </a:bodyPr>
          <a:lstStyle/>
          <a:p>
            <a:r>
              <a:rPr lang="en-US" sz="1600" dirty="0" smtClean="0"/>
              <a:t>Bjelarus </a:t>
            </a:r>
          </a:p>
          <a:p>
            <a:r>
              <a:rPr lang="en-US" sz="1600" dirty="0" smtClean="0"/>
              <a:t>Bugarska</a:t>
            </a:r>
            <a:endParaRPr lang="hr-HR" sz="1600" dirty="0"/>
          </a:p>
          <a:p>
            <a:r>
              <a:rPr lang="en-US" sz="1600" dirty="0" smtClean="0"/>
              <a:t>Gruzija  Makedonija</a:t>
            </a:r>
          </a:p>
          <a:p>
            <a:r>
              <a:rPr lang="en-US" sz="1600" dirty="0" smtClean="0"/>
              <a:t>Moldova</a:t>
            </a:r>
          </a:p>
          <a:p>
            <a:r>
              <a:rPr lang="en-US" sz="1600" dirty="0" smtClean="0"/>
              <a:t>Crna Gora</a:t>
            </a:r>
          </a:p>
          <a:p>
            <a:r>
              <a:rPr lang="en-US" sz="1600" dirty="0" smtClean="0"/>
              <a:t>Rusija</a:t>
            </a:r>
          </a:p>
          <a:p>
            <a:r>
              <a:rPr lang="en-US" sz="1600" dirty="0" smtClean="0"/>
              <a:t>Srbija</a:t>
            </a:r>
            <a:endParaRPr lang="hr-HR" sz="1600" dirty="0"/>
          </a:p>
        </p:txBody>
      </p:sp>
    </p:spTree>
    <p:extLst>
      <p:ext uri="{BB962C8B-B14F-4D97-AF65-F5344CB8AC3E}">
        <p14:creationId xmlns:p14="http://schemas.microsoft.com/office/powerpoint/2010/main" val="384444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762000"/>
            <a:ext cx="8915400" cy="6096000"/>
          </a:xfrm>
        </p:spPr>
        <p:txBody>
          <a:bodyPr rtlCol="0">
            <a:normAutofit fontScale="70000" lnSpcReduction="20000"/>
          </a:bodyPr>
          <a:lstStyle/>
          <a:p>
            <a:pPr algn="just" fontAlgn="auto">
              <a:spcAft>
                <a:spcPts val="0"/>
              </a:spcAft>
              <a:defRPr/>
            </a:pPr>
            <a:endParaRPr lang="hr-HR" sz="300" b="1" dirty="0" smtClean="0">
              <a:solidFill>
                <a:schemeClr val="tx1">
                  <a:lumMod val="95000"/>
                  <a:lumOff val="5000"/>
                </a:schemeClr>
              </a:solidFill>
            </a:endParaRPr>
          </a:p>
          <a:p>
            <a:pPr lvl="1" algn="just" fontAlgn="auto">
              <a:spcAft>
                <a:spcPts val="0"/>
              </a:spcAft>
              <a:defRPr/>
            </a:pPr>
            <a:endParaRPr lang="hr-HR" sz="1100" dirty="0">
              <a:solidFill>
                <a:srgbClr val="000000"/>
              </a:solidFill>
            </a:endParaRPr>
          </a:p>
          <a:p>
            <a:pPr marL="800100" lvl="1" indent="-342900" algn="just" fontAlgn="auto">
              <a:spcAft>
                <a:spcPts val="0"/>
              </a:spcAft>
              <a:buFont typeface="Arial" pitchFamily="34" charset="0"/>
              <a:buChar char="•"/>
              <a:defRPr/>
            </a:pPr>
            <a:r>
              <a:rPr b="1" dirty="0" smtClean="0">
                <a:solidFill>
                  <a:schemeClr val="tx1"/>
                </a:solidFill>
              </a:rPr>
              <a:t>Većina pravila o proračunskom saldu dio su primarnog zakonodavstva</a:t>
            </a:r>
            <a:r>
              <a:rPr dirty="0" smtClean="0">
                <a:solidFill>
                  <a:schemeClr val="tx1"/>
                </a:solidFill>
              </a:rPr>
              <a:t>, osim u Makedoniji (dio Ustava) i Uzbekistanu (dio sekundarnog).</a:t>
            </a:r>
          </a:p>
          <a:p>
            <a:pPr marL="1257300" lvl="2" indent="-342900" algn="just" fontAlgn="auto">
              <a:spcAft>
                <a:spcPts val="0"/>
              </a:spcAft>
              <a:buFont typeface="Arial" pitchFamily="34" charset="0"/>
              <a:buChar char="•"/>
              <a:defRPr/>
            </a:pPr>
            <a:endParaRPr lang="hr-HR" sz="3500" dirty="0" smtClean="0">
              <a:solidFill>
                <a:schemeClr val="tx1"/>
              </a:solidFill>
            </a:endParaRPr>
          </a:p>
          <a:p>
            <a:pPr marL="800100" lvl="1" indent="-342900" algn="just" fontAlgn="auto">
              <a:spcAft>
                <a:spcPts val="0"/>
              </a:spcAft>
              <a:buFont typeface="Arial" pitchFamily="34" charset="0"/>
              <a:buChar char="•"/>
              <a:defRPr/>
            </a:pPr>
            <a:r>
              <a:rPr b="1" dirty="0" smtClean="0">
                <a:solidFill>
                  <a:schemeClr val="tx1"/>
                </a:solidFill>
              </a:rPr>
              <a:t>Većina je ciljeva proračunskog salda trajna</a:t>
            </a:r>
            <a:r>
              <a:rPr dirty="0" smtClean="0">
                <a:solidFill>
                  <a:schemeClr val="tx1"/>
                </a:solidFill>
              </a:rPr>
              <a:t>, osim onih u Bjelarusu, Ruskoj Federaciji, Ukrajini i Uzbekistanu koji su uspostavljeni privremeno.</a:t>
            </a:r>
          </a:p>
          <a:p>
            <a:pPr lvl="1" algn="just" fontAlgn="auto">
              <a:spcAft>
                <a:spcPts val="0"/>
              </a:spcAft>
              <a:defRPr/>
            </a:pPr>
            <a:endParaRPr lang="hr-HR" sz="3500" dirty="0">
              <a:solidFill>
                <a:schemeClr val="tx1"/>
              </a:solidFill>
            </a:endParaRPr>
          </a:p>
          <a:p>
            <a:pPr marL="800100" lvl="1" indent="-342900" algn="just" fontAlgn="auto">
              <a:spcAft>
                <a:spcPts val="0"/>
              </a:spcAft>
              <a:buFont typeface="Arial" pitchFamily="34" charset="0"/>
              <a:buChar char="•"/>
              <a:defRPr/>
            </a:pPr>
            <a:r>
              <a:rPr b="1" dirty="0" smtClean="0">
                <a:solidFill>
                  <a:schemeClr val="tx1"/>
                </a:solidFill>
              </a:rPr>
              <a:t>Većina je </a:t>
            </a:r>
            <a:r>
              <a:rPr b="1" dirty="0" err="1" smtClean="0">
                <a:solidFill>
                  <a:schemeClr val="tx1"/>
                </a:solidFill>
              </a:rPr>
              <a:t>postupaka</a:t>
            </a:r>
            <a:r>
              <a:rPr b="1" dirty="0" smtClean="0">
                <a:solidFill>
                  <a:schemeClr val="tx1"/>
                </a:solidFill>
              </a:rPr>
              <a:t> </a:t>
            </a:r>
            <a:r>
              <a:rPr lang="bs-Latn-BA" b="1" dirty="0" smtClean="0">
                <a:solidFill>
                  <a:schemeClr val="tx1"/>
                </a:solidFill>
              </a:rPr>
              <a:t>osiguranja provedbe </a:t>
            </a:r>
            <a:r>
              <a:rPr b="1" dirty="0" smtClean="0">
                <a:solidFill>
                  <a:schemeClr val="tx1"/>
                </a:solidFill>
              </a:rPr>
              <a:t>u </a:t>
            </a:r>
            <a:r>
              <a:rPr b="1" dirty="0" smtClean="0">
                <a:solidFill>
                  <a:schemeClr val="tx1"/>
                </a:solidFill>
              </a:rPr>
              <a:t>obliku korektivnih mjera</a:t>
            </a:r>
            <a:r>
              <a:rPr dirty="0" smtClean="0">
                <a:solidFill>
                  <a:schemeClr val="tx1"/>
                </a:solidFill>
              </a:rPr>
              <a:t> (predstavljenih Parlamentu ili koje nadležno tijelo primjenjuje).</a:t>
            </a:r>
            <a:r>
              <a:rPr lang="en-US" sz="3500" dirty="0" smtClean="0">
                <a:solidFill>
                  <a:schemeClr val="tx1"/>
                </a:solidFill>
              </a:rPr>
              <a:t> </a:t>
            </a:r>
          </a:p>
          <a:p>
            <a:pPr marL="1257300" lvl="2" indent="-342900" algn="just" fontAlgn="auto">
              <a:spcAft>
                <a:spcPts val="0"/>
              </a:spcAft>
              <a:buFont typeface="Arial" pitchFamily="34" charset="0"/>
              <a:buChar char="•"/>
              <a:defRPr/>
            </a:pPr>
            <a:r>
              <a:rPr lang="en-US" sz="3000" dirty="0" smtClean="0">
                <a:solidFill>
                  <a:schemeClr val="tx1"/>
                </a:solidFill>
              </a:rPr>
              <a:t>Iznimke su Makedonija, Ruska Federacija i Srbija </a:t>
            </a:r>
            <a:r>
              <a:rPr lang="en-US" sz="3000" dirty="0" err="1" smtClean="0">
                <a:solidFill>
                  <a:schemeClr val="tx1"/>
                </a:solidFill>
              </a:rPr>
              <a:t>čiji</a:t>
            </a:r>
            <a:r>
              <a:rPr lang="en-US" sz="3000" dirty="0" smtClean="0">
                <a:solidFill>
                  <a:schemeClr val="tx1"/>
                </a:solidFill>
              </a:rPr>
              <a:t> </a:t>
            </a:r>
            <a:r>
              <a:rPr lang="en-US" sz="3000" dirty="0" err="1" smtClean="0">
                <a:solidFill>
                  <a:schemeClr val="tx1"/>
                </a:solidFill>
              </a:rPr>
              <a:t>postupci</a:t>
            </a:r>
            <a:r>
              <a:rPr lang="en-US" sz="3000" dirty="0" smtClean="0">
                <a:solidFill>
                  <a:schemeClr val="tx1"/>
                </a:solidFill>
              </a:rPr>
              <a:t> </a:t>
            </a:r>
            <a:r>
              <a:rPr lang="bs-Latn-BA" sz="3000" dirty="0" smtClean="0">
                <a:solidFill>
                  <a:schemeClr val="tx1"/>
                </a:solidFill>
              </a:rPr>
              <a:t>osiguranja provedbe</a:t>
            </a:r>
            <a:r>
              <a:rPr lang="en-US" sz="3000" dirty="0" smtClean="0">
                <a:solidFill>
                  <a:schemeClr val="tx1"/>
                </a:solidFill>
              </a:rPr>
              <a:t> </a:t>
            </a:r>
            <a:r>
              <a:rPr lang="en-US" sz="3000" dirty="0" smtClean="0">
                <a:solidFill>
                  <a:schemeClr val="tx1"/>
                </a:solidFill>
              </a:rPr>
              <a:t>nisu definirani </a:t>
            </a:r>
            <a:r>
              <a:rPr lang="en-US" sz="3000" i="1" dirty="0" smtClean="0">
                <a:solidFill>
                  <a:schemeClr val="tx1"/>
                </a:solidFill>
              </a:rPr>
              <a:t>ex ante</a:t>
            </a:r>
            <a:r>
              <a:rPr lang="en-US" sz="3000" dirty="0" smtClean="0">
                <a:solidFill>
                  <a:schemeClr val="tx1"/>
                </a:solidFill>
              </a:rPr>
              <a:t>. </a:t>
            </a:r>
          </a:p>
          <a:p>
            <a:pPr marL="1257300" lvl="2" indent="-342900" algn="just" fontAlgn="auto">
              <a:spcAft>
                <a:spcPts val="0"/>
              </a:spcAft>
              <a:buFont typeface="Arial" pitchFamily="34" charset="0"/>
              <a:buChar char="•"/>
              <a:defRPr/>
            </a:pPr>
            <a:r>
              <a:rPr lang="en-US" sz="3000" dirty="0" smtClean="0">
                <a:solidFill>
                  <a:schemeClr val="tx1"/>
                </a:solidFill>
              </a:rPr>
              <a:t>Bugarska je navela kako primjenjuje </a:t>
            </a:r>
            <a:r>
              <a:rPr lang="en-US" sz="3000" dirty="0" err="1" smtClean="0">
                <a:solidFill>
                  <a:schemeClr val="tx1"/>
                </a:solidFill>
              </a:rPr>
              <a:t>mehanizam</a:t>
            </a:r>
            <a:r>
              <a:rPr lang="en-US" sz="3000" dirty="0" smtClean="0">
                <a:solidFill>
                  <a:schemeClr val="tx1"/>
                </a:solidFill>
              </a:rPr>
              <a:t> </a:t>
            </a:r>
            <a:r>
              <a:rPr lang="en-US" sz="3000" dirty="0" err="1" smtClean="0">
                <a:solidFill>
                  <a:schemeClr val="tx1"/>
                </a:solidFill>
              </a:rPr>
              <a:t>automatsk</a:t>
            </a:r>
            <a:r>
              <a:rPr lang="bs-Latn-BA" sz="3000" dirty="0" smtClean="0">
                <a:solidFill>
                  <a:schemeClr val="tx1"/>
                </a:solidFill>
              </a:rPr>
              <a:t>e korekcije </a:t>
            </a:r>
            <a:r>
              <a:rPr lang="en-US" sz="3000" dirty="0" err="1" smtClean="0">
                <a:solidFill>
                  <a:schemeClr val="tx1"/>
                </a:solidFill>
              </a:rPr>
              <a:t>te</a:t>
            </a:r>
            <a:r>
              <a:rPr lang="en-US" sz="3000" dirty="0" smtClean="0">
                <a:solidFill>
                  <a:schemeClr val="tx1"/>
                </a:solidFill>
              </a:rPr>
              <a:t> </a:t>
            </a:r>
            <a:r>
              <a:rPr lang="en-US" sz="3000" dirty="0" smtClean="0">
                <a:solidFill>
                  <a:schemeClr val="tx1"/>
                </a:solidFill>
              </a:rPr>
              <a:t>da su za države Europske unije </a:t>
            </a:r>
            <a:r>
              <a:rPr lang="en-US" sz="3000" dirty="0" err="1" smtClean="0">
                <a:solidFill>
                  <a:schemeClr val="tx1"/>
                </a:solidFill>
              </a:rPr>
              <a:t>proračunski</a:t>
            </a:r>
            <a:r>
              <a:rPr lang="en-US" sz="3000" dirty="0" smtClean="0">
                <a:solidFill>
                  <a:schemeClr val="tx1"/>
                </a:solidFill>
              </a:rPr>
              <a:t> </a:t>
            </a:r>
            <a:r>
              <a:rPr lang="bs-Latn-BA" sz="3000" dirty="0" smtClean="0">
                <a:solidFill>
                  <a:schemeClr val="tx1"/>
                </a:solidFill>
              </a:rPr>
              <a:t>suficit ili deficit </a:t>
            </a:r>
            <a:r>
              <a:rPr lang="en-US" sz="3000" dirty="0" err="1" smtClean="0">
                <a:solidFill>
                  <a:schemeClr val="tx1"/>
                </a:solidFill>
              </a:rPr>
              <a:t>definirani</a:t>
            </a:r>
            <a:r>
              <a:rPr lang="en-US" sz="3000" dirty="0" smtClean="0">
                <a:solidFill>
                  <a:schemeClr val="tx1"/>
                </a:solidFill>
              </a:rPr>
              <a:t> </a:t>
            </a:r>
            <a:r>
              <a:rPr lang="en-US" sz="3000" dirty="0" smtClean="0">
                <a:solidFill>
                  <a:schemeClr val="tx1"/>
                </a:solidFill>
              </a:rPr>
              <a:t>strukturno, kako bi se osiguralo da se promjene u poslovnom ciklusu uzmu u obzir te da se filtriraju učinci jednokratnih i drugih privremenih mjera. </a:t>
            </a:r>
            <a:r>
              <a:rPr dirty="0" smtClean="0">
                <a:solidFill>
                  <a:schemeClr val="tx1"/>
                </a:solidFill>
              </a:rPr>
              <a:t> </a:t>
            </a:r>
            <a:endParaRPr lang="hr-HR" sz="2900" dirty="0">
              <a:solidFill>
                <a:schemeClr val="tx1"/>
              </a:solidFill>
            </a:endParaRPr>
          </a:p>
          <a:p>
            <a:pPr marL="800100" lvl="1" indent="-342900" algn="just" fontAlgn="auto">
              <a:spcAft>
                <a:spcPts val="0"/>
              </a:spcAft>
              <a:buFont typeface="Arial" pitchFamily="34" charset="0"/>
              <a:buChar char="•"/>
              <a:defRPr/>
            </a:pPr>
            <a:r>
              <a:rPr b="1" dirty="0" smtClean="0">
                <a:solidFill>
                  <a:schemeClr val="tx1"/>
                </a:solidFill>
              </a:rPr>
              <a:t>Sedam je zemalja izvijestilo kako postoji fleksibilnost u njihovim pravilima o proračunskom saldu</a:t>
            </a:r>
            <a:r>
              <a:rPr dirty="0" smtClean="0">
                <a:solidFill>
                  <a:schemeClr val="tx1"/>
                </a:solidFill>
              </a:rPr>
              <a:t> (primjerice, kod slučajeva elementarnih nepogoda i vanjskih šokova), a pet je izvijestilo kako nema fleksibilnosti.</a:t>
            </a:r>
          </a:p>
          <a:p>
            <a:pPr marL="800100" lvl="1" indent="-342900" algn="just" fontAlgn="auto">
              <a:spcAft>
                <a:spcPts val="0"/>
              </a:spcAft>
              <a:buFont typeface="Arial" pitchFamily="34" charset="0"/>
              <a:buChar char="•"/>
              <a:defRPr/>
            </a:pPr>
            <a:endParaRPr lang="hr-HR" sz="1400" b="1" dirty="0">
              <a:solidFill>
                <a:schemeClr val="tx1"/>
              </a:solidFill>
            </a:endParaRPr>
          </a:p>
          <a:p>
            <a:pPr marL="800100" lvl="1" indent="-342900" algn="just" fontAlgn="auto">
              <a:spcAft>
                <a:spcPts val="0"/>
              </a:spcAft>
              <a:buFont typeface="Arial" pitchFamily="34" charset="0"/>
              <a:buChar char="•"/>
              <a:defRPr/>
            </a:pPr>
            <a:endParaRPr lang="hr-HR" sz="1400" b="1" dirty="0" smtClean="0">
              <a:solidFill>
                <a:srgbClr val="000000"/>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447800" y="152400"/>
            <a:ext cx="7772400" cy="646331"/>
          </a:xfrm>
          <a:prstGeom prst="rect">
            <a:avLst/>
          </a:prstGeom>
          <a:noFill/>
        </p:spPr>
        <p:txBody>
          <a:bodyPr wrap="square" rtlCol="0">
            <a:spAutoFit/>
          </a:bodyPr>
          <a:lstStyle/>
          <a:p>
            <a:pPr algn="ctr"/>
            <a:r>
              <a:rPr lang="en-US" sz="3600" dirty="0" smtClean="0">
                <a:solidFill>
                  <a:srgbClr val="002060"/>
                </a:solidFill>
                <a:latin typeface="+mj-lt"/>
              </a:rPr>
              <a:t>Obilježja pravila o proračunskom saldu </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2526340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533400"/>
            <a:ext cx="8763000" cy="6324600"/>
          </a:xfrm>
        </p:spPr>
        <p:txBody>
          <a:bodyPr rtlCol="0">
            <a:normAutofit fontScale="55000" lnSpcReduction="20000"/>
          </a:bodyPr>
          <a:lstStyle/>
          <a:p>
            <a:pPr algn="just" fontAlgn="auto">
              <a:spcAft>
                <a:spcPts val="0"/>
              </a:spcAft>
              <a:defRPr/>
            </a:pPr>
            <a:r>
              <a:rPr dirty="0" smtClean="0"/>
              <a:t> </a:t>
            </a:r>
            <a:endParaRPr lang="hr-HR" sz="3000" dirty="0" smtClean="0">
              <a:solidFill>
                <a:srgbClr val="000000"/>
              </a:solidFill>
            </a:endParaRPr>
          </a:p>
          <a:p>
            <a:pPr algn="just" fontAlgn="auto">
              <a:spcAft>
                <a:spcPts val="0"/>
              </a:spcAft>
              <a:defRPr/>
            </a:pPr>
            <a:endParaRPr lang="hr-HR" sz="3600" b="1" dirty="0" smtClean="0">
              <a:solidFill>
                <a:srgbClr val="000000"/>
              </a:solidFill>
            </a:endParaRPr>
          </a:p>
          <a:p>
            <a:pPr algn="just" fontAlgn="auto">
              <a:spcAft>
                <a:spcPts val="0"/>
              </a:spcAft>
              <a:defRPr/>
            </a:pPr>
            <a:r>
              <a:rPr lang="en-US" sz="3600" b="1" dirty="0" smtClean="0">
                <a:solidFill>
                  <a:srgbClr val="000000"/>
                </a:solidFill>
              </a:rPr>
              <a:t>Nekoliko primjera koje su zemlje navele:</a:t>
            </a:r>
          </a:p>
          <a:p>
            <a:pPr algn="just" fontAlgn="auto">
              <a:spcAft>
                <a:spcPts val="0"/>
              </a:spcAft>
              <a:defRPr/>
            </a:pPr>
            <a:endParaRPr lang="hr-HR" sz="3600" b="1" dirty="0" smtClean="0">
              <a:solidFill>
                <a:srgbClr val="000000"/>
              </a:solidFill>
            </a:endParaRPr>
          </a:p>
          <a:p>
            <a:pPr marL="342900" indent="-342900" algn="just" fontAlgn="auto">
              <a:spcAft>
                <a:spcPts val="0"/>
              </a:spcAft>
              <a:buFont typeface="Arial" pitchFamily="34" charset="0"/>
              <a:buChar char="•"/>
              <a:defRPr/>
            </a:pPr>
            <a:r>
              <a:rPr b="1" dirty="0" smtClean="0">
                <a:solidFill>
                  <a:schemeClr val="tx1"/>
                </a:solidFill>
              </a:rPr>
              <a:t>Bjelarus</a:t>
            </a:r>
            <a:r>
              <a:rPr dirty="0" smtClean="0">
                <a:solidFill>
                  <a:schemeClr val="tx1"/>
                </a:solidFill>
              </a:rPr>
              <a:t> - konsolidirani proračunski deficit ne smije biti veći od 1,5 % BDP-a</a:t>
            </a:r>
          </a:p>
          <a:p>
            <a:pPr marL="342900" indent="-342900" algn="just" fontAlgn="auto">
              <a:spcAft>
                <a:spcPts val="0"/>
              </a:spcAft>
              <a:buFont typeface="Arial" pitchFamily="34" charset="0"/>
              <a:buChar char="•"/>
              <a:defRPr/>
            </a:pPr>
            <a:endParaRPr lang="hr-HR" sz="3600" dirty="0" smtClean="0">
              <a:solidFill>
                <a:schemeClr val="tx1"/>
              </a:solidFill>
            </a:endParaRPr>
          </a:p>
          <a:p>
            <a:pPr marL="342900" indent="-342900" algn="just" fontAlgn="auto">
              <a:spcAft>
                <a:spcPts val="0"/>
              </a:spcAft>
              <a:buFont typeface="Arial" pitchFamily="34" charset="0"/>
              <a:buChar char="•"/>
              <a:defRPr/>
            </a:pPr>
            <a:r>
              <a:rPr b="1" dirty="0" smtClean="0">
                <a:solidFill>
                  <a:schemeClr val="tx1"/>
                </a:solidFill>
              </a:rPr>
              <a:t>Bugarska</a:t>
            </a:r>
            <a:r>
              <a:rPr dirty="0" smtClean="0">
                <a:solidFill>
                  <a:schemeClr val="tx1"/>
                </a:solidFill>
              </a:rPr>
              <a:t> (prema pravilima EK-a) - srednjoročni proračunski cilj (MTO) za strukturni deficit opće države ne smije premašiti 0,5 % BDP-a godišnje ili 1 % ako je iznos konsolidiranog duga opće države manji od 40 % BDP-a te je rizik za dugoročnu održivost javnih financija nizak.</a:t>
            </a:r>
            <a:r>
              <a:rPr lang="en-US" sz="3600" dirty="0" smtClean="0">
                <a:solidFill>
                  <a:schemeClr val="tx1"/>
                </a:solidFill>
              </a:rPr>
              <a:t> MTO za godišnji strukturni deficit bit će ažuriran svake tri godine. Cilj salda opće države jest dosegnuti i/ili održati nulti ili pozitivan saldo. Godišnji deficit opće države ne smije premašiti 3 posto BDP-a. Godišnji proračunski deficit na gotovinskoj osnovi ne smije premašiti 2 % BDP-a.</a:t>
            </a:r>
          </a:p>
          <a:p>
            <a:pPr marL="342900" indent="-342900" algn="just" fontAlgn="auto">
              <a:spcAft>
                <a:spcPts val="0"/>
              </a:spcAft>
              <a:buFont typeface="Arial" pitchFamily="34" charset="0"/>
              <a:buChar char="•"/>
              <a:defRPr/>
            </a:pPr>
            <a:endParaRPr lang="hr-HR" sz="3600" dirty="0" smtClean="0">
              <a:solidFill>
                <a:schemeClr val="tx1"/>
              </a:solidFill>
            </a:endParaRPr>
          </a:p>
          <a:p>
            <a:pPr marL="342900" indent="-342900" algn="just" fontAlgn="auto">
              <a:spcAft>
                <a:spcPts val="0"/>
              </a:spcAft>
              <a:buFont typeface="Arial" pitchFamily="34" charset="0"/>
              <a:buChar char="•"/>
              <a:defRPr/>
            </a:pPr>
            <a:r>
              <a:rPr b="1" dirty="0" smtClean="0">
                <a:solidFill>
                  <a:schemeClr val="tx1"/>
                </a:solidFill>
              </a:rPr>
              <a:t>Rumunjska</a:t>
            </a:r>
            <a:r>
              <a:rPr dirty="0" smtClean="0">
                <a:solidFill>
                  <a:schemeClr val="tx1"/>
                </a:solidFill>
              </a:rPr>
              <a:t> (prema pravilima EK-a) - strukturni proračunski deficit od 1 % BDP-a za 2016., MTO uključuje proračunski napor uklanjanja rizika premašivanja proračunskog deficita u iznosu od 3 % BDP-a kako je utvrđeno Ugovorom o pristupanju, što osigurava dugoročnu stabilnost javnih financija.</a:t>
            </a:r>
          </a:p>
          <a:p>
            <a:pPr algn="just" fontAlgn="auto">
              <a:spcAft>
                <a:spcPts val="0"/>
              </a:spcAft>
              <a:defRPr/>
            </a:pPr>
            <a:endParaRPr lang="hr-HR" sz="3600" dirty="0" smtClean="0">
              <a:solidFill>
                <a:schemeClr val="tx1"/>
              </a:solidFill>
            </a:endParaRPr>
          </a:p>
          <a:p>
            <a:pPr marL="342900" indent="-342900" algn="just" fontAlgn="auto">
              <a:spcAft>
                <a:spcPts val="0"/>
              </a:spcAft>
              <a:buFont typeface="Arial" pitchFamily="34" charset="0"/>
              <a:buChar char="•"/>
              <a:defRPr/>
            </a:pPr>
            <a:r>
              <a:rPr b="1" dirty="0" smtClean="0">
                <a:solidFill>
                  <a:schemeClr val="tx1"/>
                </a:solidFill>
              </a:rPr>
              <a:t>Srbija</a:t>
            </a:r>
            <a:r>
              <a:rPr dirty="0" smtClean="0">
                <a:solidFill>
                  <a:schemeClr val="tx1"/>
                </a:solidFill>
              </a:rPr>
              <a:t> - ciljani godišnji fiskalni deficit iznosi 1 % BDP-a u srednjoročnom razdoblju.</a:t>
            </a:r>
          </a:p>
          <a:p>
            <a:pPr lvl="1" algn="just" fontAlgn="auto">
              <a:spcAft>
                <a:spcPts val="0"/>
              </a:spcAft>
              <a:defRPr/>
            </a:pPr>
            <a:endParaRPr lang="hr-HR" sz="3600" dirty="0" smtClean="0">
              <a:solidFill>
                <a:schemeClr val="tx1"/>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447800" y="152400"/>
            <a:ext cx="7772400" cy="646331"/>
          </a:xfrm>
          <a:prstGeom prst="rect">
            <a:avLst/>
          </a:prstGeom>
          <a:noFill/>
        </p:spPr>
        <p:txBody>
          <a:bodyPr wrap="square" rtlCol="0">
            <a:spAutoFit/>
          </a:bodyPr>
          <a:lstStyle/>
          <a:p>
            <a:pPr algn="ctr"/>
            <a:r>
              <a:rPr lang="en-US" sz="3600" dirty="0" smtClean="0">
                <a:solidFill>
                  <a:srgbClr val="002060"/>
                </a:solidFill>
                <a:latin typeface="+mj-lt"/>
              </a:rPr>
              <a:t>Primjeri pravila o proračunskom saldu </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1574696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533400"/>
            <a:ext cx="8763000" cy="6096000"/>
          </a:xfrm>
        </p:spPr>
        <p:txBody>
          <a:bodyPr rtlCol="0">
            <a:normAutofit fontScale="77500" lnSpcReduction="20000"/>
          </a:bodyPr>
          <a:lstStyle/>
          <a:p>
            <a:pPr algn="just" fontAlgn="auto">
              <a:spcAft>
                <a:spcPts val="0"/>
              </a:spcAft>
              <a:defRPr/>
            </a:pPr>
            <a:r>
              <a:rPr dirty="0" smtClean="0"/>
              <a:t> </a:t>
            </a:r>
            <a:endParaRPr lang="hr-HR" sz="3000" dirty="0" smtClean="0">
              <a:solidFill>
                <a:srgbClr val="000000"/>
              </a:solidFill>
            </a:endParaRPr>
          </a:p>
          <a:p>
            <a:pPr algn="just" fontAlgn="auto">
              <a:spcAft>
                <a:spcPts val="0"/>
              </a:spcAft>
              <a:defRPr/>
            </a:pPr>
            <a:endParaRPr lang="hr-HR" sz="4000" b="1" dirty="0" smtClean="0">
              <a:solidFill>
                <a:srgbClr val="000000"/>
              </a:solidFill>
            </a:endParaRPr>
          </a:p>
          <a:p>
            <a:pPr algn="just" fontAlgn="auto">
              <a:spcAft>
                <a:spcPts val="0"/>
              </a:spcAft>
              <a:defRPr/>
            </a:pPr>
            <a:r>
              <a:rPr lang="en-US" sz="3600" b="1" dirty="0" smtClean="0">
                <a:solidFill>
                  <a:srgbClr val="000000"/>
                </a:solidFill>
              </a:rPr>
              <a:t>Nekoliko primjera koje su zemlje navele (nastavak):</a:t>
            </a:r>
          </a:p>
          <a:p>
            <a:pPr marL="342900" indent="-342900" algn="just" fontAlgn="auto">
              <a:spcAft>
                <a:spcPts val="0"/>
              </a:spcAft>
              <a:buFont typeface="Arial" pitchFamily="34" charset="0"/>
              <a:buChar char="•"/>
              <a:defRPr/>
            </a:pPr>
            <a:endParaRPr lang="hr-HR" sz="3600" dirty="0">
              <a:solidFill>
                <a:schemeClr val="tx1"/>
              </a:solidFill>
            </a:endParaRPr>
          </a:p>
          <a:p>
            <a:pPr marL="342900" indent="-342900" algn="just" fontAlgn="auto">
              <a:spcAft>
                <a:spcPts val="0"/>
              </a:spcAft>
              <a:buFont typeface="Arial" pitchFamily="34" charset="0"/>
              <a:buChar char="•"/>
              <a:defRPr/>
            </a:pPr>
            <a:r>
              <a:rPr sz="2500" b="1" dirty="0" smtClean="0">
                <a:solidFill>
                  <a:schemeClr val="tx1"/>
                </a:solidFill>
              </a:rPr>
              <a:t>Hrvatska</a:t>
            </a:r>
            <a:r>
              <a:rPr sz="2500" dirty="0" smtClean="0">
                <a:solidFill>
                  <a:schemeClr val="tx1"/>
                </a:solidFill>
              </a:rPr>
              <a:t> (prema pravilima EK-a) - strukturni se saldo, izražen udjelom u BDP-u, ostvaruje prema planu prilagodbe kako bi se ostvario MTO, pri čemu rast rashoda općeg proračuna ne smije premašiti referentnu potencijalnu stopu rasta BDP-a, uvećanu za očekivani porast cijena.</a:t>
            </a:r>
            <a:r>
              <a:rPr lang="en-US" sz="2500" dirty="0" smtClean="0">
                <a:solidFill>
                  <a:schemeClr val="tx1"/>
                </a:solidFill>
              </a:rPr>
              <a:t>  Međugodišnje smanjenje strukturnog salda mora biti najmanje 0,5 % BDP-a, pri čemu se mora osigurati da opći proračunski deficit ne premaši 3 % BDP-a te da javni dug ne premaši 60 % BDP-a. Međutim, pravilo o strukturnom saldu nije trenutačno u primjeni pošto hrvatska Vlada nije usvojila plan prilagodbe jer čeka preporuke Vijeća EU-a.</a:t>
            </a:r>
          </a:p>
          <a:p>
            <a:pPr marL="342900" indent="-342900" algn="just" fontAlgn="auto">
              <a:spcAft>
                <a:spcPts val="0"/>
              </a:spcAft>
              <a:buFont typeface="Arial" pitchFamily="34" charset="0"/>
              <a:buChar char="•"/>
              <a:defRPr/>
            </a:pPr>
            <a:endParaRPr lang="hr-HR" sz="2500" dirty="0">
              <a:solidFill>
                <a:schemeClr val="tx1"/>
              </a:solidFill>
            </a:endParaRPr>
          </a:p>
          <a:p>
            <a:pPr marL="342900" indent="-342900" algn="just" fontAlgn="auto">
              <a:spcAft>
                <a:spcPts val="0"/>
              </a:spcAft>
              <a:buFont typeface="Arial" pitchFamily="34" charset="0"/>
              <a:buChar char="•"/>
              <a:defRPr/>
            </a:pPr>
            <a:r>
              <a:rPr sz="2500" b="1" dirty="0" smtClean="0">
                <a:solidFill>
                  <a:schemeClr val="tx1"/>
                </a:solidFill>
              </a:rPr>
              <a:t>Makedonija, Crna Gora i Gruzija </a:t>
            </a:r>
            <a:r>
              <a:rPr sz="2500" dirty="0" smtClean="0">
                <a:solidFill>
                  <a:schemeClr val="tx1"/>
                </a:solidFill>
              </a:rPr>
              <a:t>- proračunski deficit ne smije premašiti 3 % BDP-a.</a:t>
            </a:r>
          </a:p>
          <a:p>
            <a:pPr marL="342900" indent="-342900" algn="just" fontAlgn="auto">
              <a:spcAft>
                <a:spcPts val="0"/>
              </a:spcAft>
              <a:buFont typeface="Arial" pitchFamily="34" charset="0"/>
              <a:buChar char="•"/>
              <a:defRPr/>
            </a:pPr>
            <a:endParaRPr lang="hr-HR" sz="2500" dirty="0" smtClean="0">
              <a:solidFill>
                <a:schemeClr val="tx1"/>
              </a:solidFill>
            </a:endParaRPr>
          </a:p>
          <a:p>
            <a:pPr marL="342900" indent="-342900" algn="just" fontAlgn="auto">
              <a:spcAft>
                <a:spcPts val="0"/>
              </a:spcAft>
              <a:buFont typeface="Arial" pitchFamily="34" charset="0"/>
              <a:buChar char="•"/>
              <a:defRPr/>
            </a:pPr>
            <a:r>
              <a:rPr sz="2500" b="1" dirty="0" smtClean="0">
                <a:solidFill>
                  <a:schemeClr val="tx1"/>
                </a:solidFill>
              </a:rPr>
              <a:t>Moldova </a:t>
            </a:r>
            <a:r>
              <a:rPr sz="2500" dirty="0" smtClean="0">
                <a:solidFill>
                  <a:schemeClr val="tx1"/>
                </a:solidFill>
              </a:rPr>
              <a:t>- maksimalna razina proračunskog deficita iznosi 2,5 % BDP-a, </a:t>
            </a:r>
            <a:r>
              <a:rPr sz="2500" dirty="0" err="1" smtClean="0">
                <a:solidFill>
                  <a:schemeClr val="tx1"/>
                </a:solidFill>
              </a:rPr>
              <a:t>isključujući</a:t>
            </a:r>
            <a:r>
              <a:rPr sz="2500" dirty="0" smtClean="0">
                <a:solidFill>
                  <a:schemeClr val="tx1"/>
                </a:solidFill>
              </a:rPr>
              <a:t> </a:t>
            </a:r>
            <a:r>
              <a:rPr lang="bs-Latn-BA" sz="2500" dirty="0" smtClean="0">
                <a:solidFill>
                  <a:schemeClr val="tx1"/>
                </a:solidFill>
              </a:rPr>
              <a:t>grantove</a:t>
            </a:r>
            <a:r>
              <a:rPr sz="2500" dirty="0" smtClean="0">
                <a:solidFill>
                  <a:schemeClr val="tx1"/>
                </a:solidFill>
              </a:rPr>
              <a:t>.</a:t>
            </a:r>
            <a:endParaRPr sz="2500" dirty="0" smtClean="0">
              <a:solidFill>
                <a:schemeClr val="tx1"/>
              </a:solidFill>
            </a:endParaRPr>
          </a:p>
          <a:p>
            <a:pPr marL="342900" indent="-342900" algn="just" fontAlgn="auto">
              <a:spcAft>
                <a:spcPts val="0"/>
              </a:spcAft>
              <a:buFont typeface="Arial" pitchFamily="34" charset="0"/>
              <a:buChar char="•"/>
              <a:defRPr/>
            </a:pPr>
            <a:endParaRPr lang="hr-HR" sz="2500" dirty="0" smtClean="0">
              <a:solidFill>
                <a:schemeClr val="tx1"/>
              </a:solidFill>
            </a:endParaRPr>
          </a:p>
          <a:p>
            <a:pPr marL="342900" indent="-342900" algn="just" fontAlgn="auto">
              <a:spcAft>
                <a:spcPts val="0"/>
              </a:spcAft>
              <a:buFont typeface="Arial" pitchFamily="34" charset="0"/>
              <a:buChar char="•"/>
              <a:defRPr/>
            </a:pPr>
            <a:r>
              <a:rPr sz="2500" b="1" dirty="0" smtClean="0">
                <a:solidFill>
                  <a:schemeClr val="tx1"/>
                </a:solidFill>
              </a:rPr>
              <a:t>Ruska Federacija</a:t>
            </a:r>
            <a:r>
              <a:rPr sz="2500" dirty="0" smtClean="0">
                <a:solidFill>
                  <a:schemeClr val="tx1"/>
                </a:solidFill>
              </a:rPr>
              <a:t> - procijenjeni deficit </a:t>
            </a:r>
            <a:r>
              <a:rPr lang="bs-Latn-BA" sz="2500" dirty="0" smtClean="0">
                <a:solidFill>
                  <a:schemeClr val="tx1"/>
                </a:solidFill>
              </a:rPr>
              <a:t>od</a:t>
            </a:r>
            <a:r>
              <a:rPr sz="2500" dirty="0" smtClean="0">
                <a:solidFill>
                  <a:schemeClr val="tx1"/>
                </a:solidFill>
              </a:rPr>
              <a:t> </a:t>
            </a:r>
            <a:r>
              <a:rPr sz="2500" dirty="0" smtClean="0">
                <a:solidFill>
                  <a:schemeClr val="tx1"/>
                </a:solidFill>
              </a:rPr>
              <a:t>1 % BDP-a </a:t>
            </a:r>
            <a:r>
              <a:rPr sz="2500" dirty="0" err="1" smtClean="0">
                <a:solidFill>
                  <a:schemeClr val="tx1"/>
                </a:solidFill>
              </a:rPr>
              <a:t>i</a:t>
            </a:r>
            <a:r>
              <a:rPr sz="2500" dirty="0" smtClean="0">
                <a:solidFill>
                  <a:schemeClr val="tx1"/>
                </a:solidFill>
              </a:rPr>
              <a:t> </a:t>
            </a:r>
            <a:r>
              <a:rPr lang="bs-Latn-BA" sz="2500" dirty="0" smtClean="0">
                <a:solidFill>
                  <a:schemeClr val="tx1"/>
                </a:solidFill>
              </a:rPr>
              <a:t>se koristi da se utvrdi </a:t>
            </a:r>
            <a:r>
              <a:rPr sz="2500" dirty="0" smtClean="0">
                <a:solidFill>
                  <a:schemeClr val="tx1"/>
                </a:solidFill>
              </a:rPr>
              <a:t> </a:t>
            </a:r>
            <a:r>
              <a:rPr sz="2500" dirty="0" smtClean="0">
                <a:solidFill>
                  <a:schemeClr val="tx1"/>
                </a:solidFill>
              </a:rPr>
              <a:t>maksimalni </a:t>
            </a:r>
            <a:r>
              <a:rPr sz="2500" dirty="0" err="1" smtClean="0">
                <a:solidFill>
                  <a:schemeClr val="tx1"/>
                </a:solidFill>
              </a:rPr>
              <a:t>iznos</a:t>
            </a:r>
            <a:r>
              <a:rPr sz="2500" dirty="0" smtClean="0">
                <a:solidFill>
                  <a:schemeClr val="tx1"/>
                </a:solidFill>
              </a:rPr>
              <a:t> </a:t>
            </a:r>
            <a:r>
              <a:rPr lang="bs-Latn-BA" sz="2500" dirty="0" smtClean="0">
                <a:solidFill>
                  <a:schemeClr val="tx1"/>
                </a:solidFill>
              </a:rPr>
              <a:t>rashoda</a:t>
            </a:r>
            <a:r>
              <a:rPr sz="2500" dirty="0" smtClean="0">
                <a:solidFill>
                  <a:schemeClr val="tx1"/>
                </a:solidFill>
              </a:rPr>
              <a:t>.</a:t>
            </a:r>
            <a:endParaRPr sz="2500" dirty="0" smtClean="0">
              <a:solidFill>
                <a:schemeClr val="tx1"/>
              </a:solidFill>
            </a:endParaRPr>
          </a:p>
          <a:p>
            <a:pPr marL="342900" indent="-342900" algn="just" fontAlgn="auto">
              <a:spcAft>
                <a:spcPts val="0"/>
              </a:spcAft>
              <a:buFont typeface="Arial" pitchFamily="34" charset="0"/>
              <a:buChar char="•"/>
              <a:defRPr/>
            </a:pPr>
            <a:endParaRPr lang="hr-HR" sz="2500" dirty="0" smtClean="0">
              <a:solidFill>
                <a:srgbClr val="000000"/>
              </a:solidFill>
            </a:endParaRPr>
          </a:p>
          <a:p>
            <a:pPr lvl="1" algn="just" fontAlgn="auto">
              <a:spcAft>
                <a:spcPts val="0"/>
              </a:spcAft>
              <a:defRPr/>
            </a:pPr>
            <a:endParaRPr lang="hr-HR" sz="2500" dirty="0" smtClean="0">
              <a:solidFill>
                <a:srgbClr val="000000"/>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447800" y="152400"/>
            <a:ext cx="7772400" cy="646331"/>
          </a:xfrm>
          <a:prstGeom prst="rect">
            <a:avLst/>
          </a:prstGeom>
          <a:noFill/>
        </p:spPr>
        <p:txBody>
          <a:bodyPr wrap="square" rtlCol="0">
            <a:spAutoFit/>
          </a:bodyPr>
          <a:lstStyle/>
          <a:p>
            <a:pPr algn="ctr"/>
            <a:r>
              <a:rPr lang="en-US" sz="3600" dirty="0" smtClean="0">
                <a:solidFill>
                  <a:srgbClr val="002060"/>
                </a:solidFill>
                <a:latin typeface="+mj-lt"/>
              </a:rPr>
              <a:t>Primjeri pravila o proračunskom saldu </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2054119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3588" y="457200"/>
            <a:ext cx="8761412" cy="6400800"/>
          </a:xfrm>
        </p:spPr>
        <p:txBody>
          <a:bodyPr rtlCol="0">
            <a:normAutofit fontScale="92500" lnSpcReduction="20000"/>
          </a:bodyPr>
          <a:lstStyle/>
          <a:p>
            <a:pPr algn="just" fontAlgn="auto">
              <a:spcAft>
                <a:spcPts val="0"/>
              </a:spcAft>
              <a:defRPr/>
            </a:pPr>
            <a:r>
              <a:rPr dirty="0" smtClean="0"/>
              <a:t> </a:t>
            </a:r>
            <a:endParaRPr lang="hr-HR" sz="2400" dirty="0" smtClean="0">
              <a:solidFill>
                <a:schemeClr val="tx1">
                  <a:lumMod val="95000"/>
                  <a:lumOff val="5000"/>
                </a:schemeClr>
              </a:solidFill>
            </a:endParaRPr>
          </a:p>
          <a:p>
            <a:pPr marL="800100" lvl="1" indent="-342900" algn="just" fontAlgn="auto">
              <a:spcAft>
                <a:spcPts val="0"/>
              </a:spcAft>
              <a:buFont typeface="Arial" pitchFamily="34" charset="0"/>
              <a:buChar char="•"/>
              <a:defRPr/>
            </a:pPr>
            <a:r>
              <a:rPr b="1" dirty="0" err="1" smtClean="0"/>
              <a:t>Cilj</a:t>
            </a:r>
            <a:r>
              <a:rPr lang="en-US" b="1" dirty="0"/>
              <a:t> </a:t>
            </a:r>
            <a:r>
              <a:rPr lang="en-US" b="1" dirty="0" err="1" smtClean="0"/>
              <a:t>Ankete</a:t>
            </a:r>
            <a:r>
              <a:rPr lang="en-US" b="1" dirty="0" smtClean="0"/>
              <a:t> je </a:t>
            </a:r>
            <a:r>
              <a:rPr b="1" dirty="0" smtClean="0"/>
              <a:t>bio </a:t>
            </a:r>
            <a:r>
              <a:rPr b="1" dirty="0" smtClean="0"/>
              <a:t>utvrditi koja se fiskalna pravila primjenjuju</a:t>
            </a:r>
            <a:r>
              <a:rPr dirty="0" smtClean="0"/>
              <a:t> u zemljama PEMPAL-a te koja su im obilježja.</a:t>
            </a:r>
          </a:p>
          <a:p>
            <a:pPr marL="800100" lvl="1" indent="-342900" algn="just" fontAlgn="auto">
              <a:spcAft>
                <a:spcPts val="0"/>
              </a:spcAft>
              <a:buFont typeface="Arial" pitchFamily="34" charset="0"/>
              <a:buChar char="•"/>
              <a:defRPr/>
            </a:pPr>
            <a:endParaRPr lang="hr-HR" sz="1300" dirty="0">
              <a:solidFill>
                <a:srgbClr val="000000"/>
              </a:solidFill>
            </a:endParaRPr>
          </a:p>
          <a:p>
            <a:pPr marL="800100" lvl="1" indent="-342900" algn="just" fontAlgn="auto">
              <a:spcAft>
                <a:spcPts val="0"/>
              </a:spcAft>
              <a:buFont typeface="Arial" pitchFamily="34" charset="0"/>
              <a:buChar char="•"/>
              <a:defRPr/>
            </a:pPr>
            <a:r>
              <a:rPr b="1" dirty="0" smtClean="0"/>
              <a:t>Upotrijebljena je komponenta fiskalnih pravila </a:t>
            </a:r>
            <a:r>
              <a:rPr b="1" dirty="0" err="1" smtClean="0"/>
              <a:t>iz</a:t>
            </a:r>
            <a:r>
              <a:rPr b="1" dirty="0" smtClean="0"/>
              <a:t> </a:t>
            </a:r>
            <a:r>
              <a:rPr b="1" dirty="0" smtClean="0"/>
              <a:t>OECD-</a:t>
            </a:r>
            <a:r>
              <a:rPr b="1" dirty="0" err="1" smtClean="0"/>
              <a:t>ov</a:t>
            </a:r>
            <a:r>
              <a:rPr lang="en-US" b="1" dirty="0" err="1" smtClean="0"/>
              <a:t>e</a:t>
            </a:r>
            <a:r>
              <a:rPr lang="en-US" b="1" dirty="0" smtClean="0"/>
              <a:t> </a:t>
            </a:r>
            <a:r>
              <a:rPr lang="en-US" b="1" dirty="0" err="1" smtClean="0"/>
              <a:t>Ankete</a:t>
            </a:r>
            <a:r>
              <a:rPr b="1" dirty="0" smtClean="0"/>
              <a:t> </a:t>
            </a:r>
            <a:r>
              <a:rPr b="1" dirty="0" smtClean="0"/>
              <a:t>o proračunskim praksama i postupcima</a:t>
            </a:r>
            <a:r>
              <a:rPr dirty="0" smtClean="0"/>
              <a:t> (30 pitanja):</a:t>
            </a:r>
            <a:endParaRPr lang="hr-HR" sz="2600" dirty="0">
              <a:solidFill>
                <a:srgbClr val="000000"/>
              </a:solidFill>
            </a:endParaRPr>
          </a:p>
          <a:p>
            <a:pPr marL="1257300" lvl="2" indent="-342900" algn="just" fontAlgn="auto">
              <a:spcAft>
                <a:spcPts val="0"/>
              </a:spcAft>
              <a:buFont typeface="Arial" pitchFamily="34" charset="0"/>
              <a:buChar char="•"/>
              <a:defRPr/>
            </a:pPr>
            <a:r>
              <a:rPr lang="en-US" sz="2600" dirty="0">
                <a:solidFill>
                  <a:srgbClr val="000000"/>
                </a:solidFill>
              </a:rPr>
              <a:t>Koji je oblik pravila na snazi (u pogledu rashoda, prihoda, proračunskog salda, duga, ostalog)?</a:t>
            </a:r>
            <a:endParaRPr lang="hr-HR" sz="2600" dirty="0">
              <a:solidFill>
                <a:srgbClr val="000000"/>
              </a:solidFill>
            </a:endParaRPr>
          </a:p>
          <a:p>
            <a:pPr marL="1257300" lvl="2" indent="-342900" algn="just" fontAlgn="auto">
              <a:spcAft>
                <a:spcPts val="0"/>
              </a:spcAft>
              <a:buFont typeface="Arial" pitchFamily="34" charset="0"/>
              <a:buChar char="•"/>
              <a:defRPr/>
            </a:pPr>
            <a:r>
              <a:rPr lang="en-US" sz="2600" dirty="0" smtClean="0">
                <a:solidFill>
                  <a:srgbClr val="000000"/>
                </a:solidFill>
              </a:rPr>
              <a:t>Koja su obilježja svakog pravila (u pogledu vremenskog razdoblja, </a:t>
            </a:r>
            <a:r>
              <a:rPr lang="en-US" sz="2600" dirty="0" err="1" smtClean="0">
                <a:solidFill>
                  <a:srgbClr val="000000"/>
                </a:solidFill>
              </a:rPr>
              <a:t>obuhvata</a:t>
            </a:r>
            <a:r>
              <a:rPr lang="en-US" sz="2600" dirty="0" smtClean="0">
                <a:solidFill>
                  <a:srgbClr val="000000"/>
                </a:solidFill>
              </a:rPr>
              <a:t>, </a:t>
            </a:r>
            <a:r>
              <a:rPr lang="en-US" sz="2600" dirty="0" smtClean="0">
                <a:solidFill>
                  <a:srgbClr val="000000"/>
                </a:solidFill>
              </a:rPr>
              <a:t>cilja, pravne osnove, </a:t>
            </a:r>
            <a:r>
              <a:rPr lang="en-US" sz="2600" dirty="0" err="1" smtClean="0">
                <a:solidFill>
                  <a:srgbClr val="000000"/>
                </a:solidFill>
              </a:rPr>
              <a:t>monitoringa</a:t>
            </a:r>
            <a:r>
              <a:rPr lang="en-US" sz="2600" dirty="0" smtClean="0">
                <a:solidFill>
                  <a:srgbClr val="000000"/>
                </a:solidFill>
              </a:rPr>
              <a:t> </a:t>
            </a:r>
            <a:r>
              <a:rPr lang="en-US" sz="2600" dirty="0" err="1" smtClean="0">
                <a:solidFill>
                  <a:srgbClr val="000000"/>
                </a:solidFill>
              </a:rPr>
              <a:t>i</a:t>
            </a:r>
            <a:r>
              <a:rPr lang="en-US" sz="2600" dirty="0" smtClean="0">
                <a:solidFill>
                  <a:srgbClr val="000000"/>
                </a:solidFill>
              </a:rPr>
              <a:t> </a:t>
            </a:r>
            <a:r>
              <a:rPr lang="en-US" sz="2600" dirty="0" err="1" smtClean="0">
                <a:solidFill>
                  <a:srgbClr val="000000"/>
                </a:solidFill>
              </a:rPr>
              <a:t>na</a:t>
            </a:r>
            <a:r>
              <a:rPr lang="bs-Latn-BA" sz="2600" dirty="0" smtClean="0">
                <a:solidFill>
                  <a:srgbClr val="000000"/>
                </a:solidFill>
              </a:rPr>
              <a:t>čina osiguranja </a:t>
            </a:r>
            <a:r>
              <a:rPr lang="en-US" sz="2600" dirty="0" err="1" smtClean="0">
                <a:solidFill>
                  <a:srgbClr val="000000"/>
                </a:solidFill>
              </a:rPr>
              <a:t>provedbe</a:t>
            </a:r>
            <a:r>
              <a:rPr lang="en-US" sz="2600" dirty="0" smtClean="0">
                <a:solidFill>
                  <a:srgbClr val="000000"/>
                </a:solidFill>
              </a:rPr>
              <a:t>)?</a:t>
            </a:r>
          </a:p>
          <a:p>
            <a:pPr marL="1714500" lvl="3" indent="-342900" algn="just" fontAlgn="auto">
              <a:spcAft>
                <a:spcPts val="0"/>
              </a:spcAft>
              <a:buFont typeface="Arial" pitchFamily="34" charset="0"/>
              <a:buChar char="•"/>
              <a:defRPr/>
            </a:pPr>
            <a:endParaRPr lang="hr-HR" sz="1300" dirty="0">
              <a:solidFill>
                <a:srgbClr val="000000"/>
              </a:solidFill>
            </a:endParaRPr>
          </a:p>
          <a:p>
            <a:pPr marL="914400" lvl="1" indent="-457200" algn="just" fontAlgn="auto">
              <a:spcAft>
                <a:spcPts val="0"/>
              </a:spcAft>
              <a:buFont typeface="Arial"/>
              <a:buChar char="•"/>
              <a:defRPr/>
            </a:pPr>
            <a:r>
              <a:rPr lang="en-US" sz="2600" dirty="0" err="1" smtClean="0">
                <a:solidFill>
                  <a:srgbClr val="000000"/>
                </a:solidFill>
              </a:rPr>
              <a:t>Cjelokupn</a:t>
            </a:r>
            <a:r>
              <a:rPr lang="bs-Latn-BA" sz="2600" dirty="0" smtClean="0">
                <a:solidFill>
                  <a:srgbClr val="000000"/>
                </a:solidFill>
              </a:rPr>
              <a:t>u</a:t>
            </a:r>
            <a:r>
              <a:rPr lang="en-US" sz="2600" dirty="0" smtClean="0">
                <a:solidFill>
                  <a:srgbClr val="000000"/>
                </a:solidFill>
              </a:rPr>
              <a:t> </a:t>
            </a:r>
            <a:r>
              <a:rPr lang="en-US" sz="2600" dirty="0" err="1" smtClean="0">
                <a:solidFill>
                  <a:srgbClr val="000000"/>
                </a:solidFill>
              </a:rPr>
              <a:t>služben</a:t>
            </a:r>
            <a:r>
              <a:rPr lang="bs-Latn-BA" sz="2600" dirty="0" smtClean="0">
                <a:solidFill>
                  <a:srgbClr val="000000"/>
                </a:solidFill>
              </a:rPr>
              <a:t>u Anketu</a:t>
            </a:r>
            <a:r>
              <a:rPr lang="en-US" sz="2600" dirty="0" smtClean="0">
                <a:solidFill>
                  <a:srgbClr val="000000"/>
                </a:solidFill>
              </a:rPr>
              <a:t> </a:t>
            </a:r>
            <a:r>
              <a:rPr lang="en-US" sz="2600" dirty="0">
                <a:solidFill>
                  <a:srgbClr val="000000"/>
                </a:solidFill>
              </a:rPr>
              <a:t>o proračunskim praksama i postupcima OECD-a zajednički su proveli PEMPAL i OECD 2012. na 13 zemalja PEMPAL-a. </a:t>
            </a:r>
          </a:p>
          <a:p>
            <a:pPr marL="1371600" lvl="2" indent="-457200" algn="just" fontAlgn="auto">
              <a:spcAft>
                <a:spcPts val="0"/>
              </a:spcAft>
              <a:buFont typeface="Arial"/>
              <a:buChar char="•"/>
              <a:defRPr/>
            </a:pPr>
            <a:r>
              <a:rPr b="1" dirty="0" smtClean="0">
                <a:solidFill>
                  <a:schemeClr val="tx1"/>
                </a:solidFill>
              </a:rPr>
              <a:t>Utvrđene su određene promjene </a:t>
            </a:r>
            <a:r>
              <a:rPr b="1" dirty="0" err="1" smtClean="0">
                <a:solidFill>
                  <a:schemeClr val="tx1"/>
                </a:solidFill>
              </a:rPr>
              <a:t>između</a:t>
            </a:r>
            <a:r>
              <a:rPr b="1" dirty="0" smtClean="0">
                <a:solidFill>
                  <a:schemeClr val="tx1"/>
                </a:solidFill>
              </a:rPr>
              <a:t> </a:t>
            </a:r>
            <a:r>
              <a:rPr lang="bs-Latn-BA" b="1" dirty="0" smtClean="0">
                <a:solidFill>
                  <a:schemeClr val="tx1"/>
                </a:solidFill>
              </a:rPr>
              <a:t>Anketa</a:t>
            </a:r>
            <a:r>
              <a:rPr b="1" dirty="0" smtClean="0">
                <a:solidFill>
                  <a:schemeClr val="tx1"/>
                </a:solidFill>
              </a:rPr>
              <a:t> </a:t>
            </a:r>
            <a:r>
              <a:rPr b="1" dirty="0" smtClean="0">
                <a:solidFill>
                  <a:schemeClr val="tx1"/>
                </a:solidFill>
              </a:rPr>
              <a:t>provedenih 2012. </a:t>
            </a:r>
            <a:r>
              <a:rPr b="1" dirty="0" err="1" smtClean="0">
                <a:solidFill>
                  <a:schemeClr val="tx1"/>
                </a:solidFill>
              </a:rPr>
              <a:t>i</a:t>
            </a:r>
            <a:r>
              <a:rPr b="1" dirty="0" smtClean="0">
                <a:solidFill>
                  <a:schemeClr val="tx1"/>
                </a:solidFill>
              </a:rPr>
              <a:t> </a:t>
            </a:r>
            <a:r>
              <a:rPr b="1" dirty="0" smtClean="0">
                <a:solidFill>
                  <a:schemeClr val="tx1"/>
                </a:solidFill>
              </a:rPr>
              <a:t>2016.</a:t>
            </a:r>
            <a:r>
              <a:rPr lang="bs-Latn-BA" dirty="0" smtClean="0">
                <a:solidFill>
                  <a:schemeClr val="tx1"/>
                </a:solidFill>
              </a:rPr>
              <a:t>, međutim mora se uzeti u obzir da </a:t>
            </a:r>
            <a:r>
              <a:rPr dirty="0" smtClean="0">
                <a:solidFill>
                  <a:schemeClr val="tx1"/>
                </a:solidFill>
              </a:rPr>
              <a:t>se </a:t>
            </a:r>
            <a:r>
              <a:rPr dirty="0" smtClean="0">
                <a:solidFill>
                  <a:schemeClr val="tx1"/>
                </a:solidFill>
              </a:rPr>
              <a:t>samo devet zemalja ponavlja u obama istraživanjima.</a:t>
            </a:r>
            <a:r>
              <a:rPr lang="en-US" sz="2600" dirty="0">
                <a:solidFill>
                  <a:schemeClr val="tx1"/>
                </a:solidFill>
              </a:rPr>
              <a:t> </a:t>
            </a:r>
          </a:p>
          <a:p>
            <a:pPr marL="1714500" lvl="3" indent="-342900" algn="just" fontAlgn="auto">
              <a:spcAft>
                <a:spcPts val="0"/>
              </a:spcAft>
              <a:buFont typeface="Arial" pitchFamily="34" charset="0"/>
              <a:buChar char="•"/>
              <a:defRPr/>
            </a:pPr>
            <a:endParaRPr lang="hr-HR" sz="2600" dirty="0">
              <a:solidFill>
                <a:srgbClr val="000000"/>
              </a:solidFill>
            </a:endParaRPr>
          </a:p>
          <a:p>
            <a:pPr marL="800100" lvl="1" indent="-342900" algn="just" fontAlgn="auto">
              <a:spcAft>
                <a:spcPts val="0"/>
              </a:spcAft>
              <a:buFont typeface="Arial" pitchFamily="34" charset="0"/>
              <a:buChar char="•"/>
              <a:defRPr/>
            </a:pPr>
            <a:endParaRPr lang="hr-HR" sz="2400" dirty="0" smtClean="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800" dirty="0">
              <a:solidFill>
                <a:srgbClr val="000000"/>
              </a:solidFill>
            </a:endParaRPr>
          </a:p>
          <a:p>
            <a:pPr marL="1257300" lvl="2" indent="-342900" algn="just" fontAlgn="auto">
              <a:spcAft>
                <a:spcPts val="0"/>
              </a:spcAft>
              <a:buFont typeface="Arial" pitchFamily="34" charset="0"/>
              <a:buChar char="•"/>
              <a:defRPr/>
            </a:pPr>
            <a:endParaRPr lang="hr-HR" sz="1600" b="1" dirty="0" smtClean="0">
              <a:solidFill>
                <a:srgbClr val="000000"/>
              </a:solidFill>
            </a:endParaRPr>
          </a:p>
          <a:p>
            <a:pPr marL="1257300" lvl="2" indent="-342900" algn="just" fontAlgn="auto">
              <a:spcAft>
                <a:spcPts val="0"/>
              </a:spcAft>
              <a:buFont typeface="Arial" pitchFamily="34" charset="0"/>
              <a:buChar char="•"/>
              <a:defRPr/>
            </a:pPr>
            <a:endParaRPr lang="hr-HR" sz="1600" b="1" dirty="0" smtClean="0">
              <a:solidFill>
                <a:srgbClr val="000000"/>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2209800" y="228600"/>
            <a:ext cx="7086600" cy="646331"/>
          </a:xfrm>
          <a:prstGeom prst="rect">
            <a:avLst/>
          </a:prstGeom>
          <a:noFill/>
        </p:spPr>
        <p:txBody>
          <a:bodyPr wrap="square" rtlCol="0">
            <a:spAutoFit/>
          </a:bodyPr>
          <a:lstStyle/>
          <a:p>
            <a:pPr algn="ctr"/>
            <a:r>
              <a:rPr lang="en-US" sz="3600" dirty="0" smtClean="0">
                <a:solidFill>
                  <a:srgbClr val="002060"/>
                </a:solidFill>
                <a:latin typeface="+mj-lt"/>
              </a:rPr>
              <a:t>Ciljevi i opseg istraživanja (1) </a:t>
            </a:r>
            <a:endParaRPr lang="hr-HR" sz="3600"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title 2"/>
          <p:cNvSpPr>
            <a:spLocks noGrp="1"/>
          </p:cNvSpPr>
          <p:nvPr>
            <p:ph type="subTitle" idx="1"/>
          </p:nvPr>
        </p:nvSpPr>
        <p:spPr>
          <a:xfrm>
            <a:off x="1219200" y="1752600"/>
            <a:ext cx="8382000" cy="2362200"/>
          </a:xfrm>
        </p:spPr>
        <p:txBody>
          <a:bodyPr/>
          <a:lstStyle/>
          <a:p>
            <a:endParaRPr lang="hr-HR" sz="5400" dirty="0" smtClean="0">
              <a:solidFill>
                <a:schemeClr val="tx1"/>
              </a:solidFill>
            </a:endParaRPr>
          </a:p>
          <a:p>
            <a:r>
              <a:rPr lang="bs-Latn-BA" sz="5400" dirty="0" smtClean="0">
                <a:solidFill>
                  <a:schemeClr val="tx1"/>
                </a:solidFill>
              </a:rPr>
              <a:t>ČETVRTI DIO:  PRAVILA O DUGU</a:t>
            </a:r>
            <a:endParaRPr lang="hr-HR" sz="5400" dirty="0" smtClean="0">
              <a:solidFill>
                <a:schemeClr val="tx1"/>
              </a:solidFill>
            </a:endParaRPr>
          </a:p>
        </p:txBody>
      </p:sp>
      <p:pic>
        <p:nvPicPr>
          <p:cNvPr id="19458"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9459"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Tree>
    <p:extLst>
      <p:ext uri="{BB962C8B-B14F-4D97-AF65-F5344CB8AC3E}">
        <p14:creationId xmlns:p14="http://schemas.microsoft.com/office/powerpoint/2010/main" val="4037864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533400"/>
            <a:ext cx="8763000" cy="6324600"/>
          </a:xfrm>
        </p:spPr>
        <p:txBody>
          <a:bodyPr rtlCol="0">
            <a:normAutofit lnSpcReduction="10000"/>
          </a:bodyPr>
          <a:lstStyle/>
          <a:p>
            <a:pPr algn="just" fontAlgn="auto">
              <a:spcAft>
                <a:spcPts val="0"/>
              </a:spcAft>
              <a:defRPr/>
            </a:pPr>
            <a:r>
              <a:rPr dirty="0" smtClean="0"/>
              <a:t> </a:t>
            </a:r>
            <a:endParaRPr lang="hr-HR" sz="1100" dirty="0">
              <a:solidFill>
                <a:srgbClr val="000000"/>
              </a:solidFill>
            </a:endParaRPr>
          </a:p>
          <a:p>
            <a:pPr marL="800100" lvl="1" indent="-342900" algn="just" fontAlgn="auto">
              <a:spcAft>
                <a:spcPts val="0"/>
              </a:spcAft>
              <a:buFont typeface="Arial" pitchFamily="34" charset="0"/>
              <a:buChar char="•"/>
              <a:defRPr/>
            </a:pPr>
            <a:r>
              <a:rPr b="1" dirty="0" smtClean="0">
                <a:solidFill>
                  <a:schemeClr val="tx1"/>
                </a:solidFill>
              </a:rPr>
              <a:t>Dvanaest zemalja izvješćuje kako ima pravila o dugu </a:t>
            </a:r>
            <a:r>
              <a:rPr dirty="0" smtClean="0">
                <a:solidFill>
                  <a:schemeClr val="tx1"/>
                </a:solidFill>
              </a:rPr>
              <a:t>- u usporedbi sa samo pet zemalja u OECD-ovu istraživanju iz 2012.</a:t>
            </a:r>
            <a:r>
              <a:rPr lang="en-US" sz="2400" dirty="0" smtClean="0">
                <a:solidFill>
                  <a:schemeClr val="tx1"/>
                </a:solidFill>
              </a:rPr>
              <a:t> </a:t>
            </a:r>
          </a:p>
          <a:p>
            <a:pPr lvl="1" algn="just" fontAlgn="auto">
              <a:spcAft>
                <a:spcPts val="0"/>
              </a:spcAft>
              <a:defRPr/>
            </a:pPr>
            <a:endParaRPr lang="hr-HR" sz="2400" b="1" dirty="0">
              <a:solidFill>
                <a:schemeClr val="tx1"/>
              </a:solidFill>
            </a:endParaRPr>
          </a:p>
          <a:p>
            <a:pPr lvl="1" algn="just" fontAlgn="auto">
              <a:spcAft>
                <a:spcPts val="0"/>
              </a:spcAft>
              <a:defRPr/>
            </a:pPr>
            <a:endParaRPr lang="hr-HR" sz="2400" b="1" dirty="0" smtClean="0">
              <a:solidFill>
                <a:schemeClr val="tx1"/>
              </a:solidFill>
            </a:endParaRPr>
          </a:p>
          <a:p>
            <a:pPr lvl="1" algn="just" fontAlgn="auto">
              <a:spcAft>
                <a:spcPts val="0"/>
              </a:spcAft>
              <a:defRPr/>
            </a:pPr>
            <a:endParaRPr lang="hr-HR" sz="2400" b="1" dirty="0">
              <a:solidFill>
                <a:schemeClr val="tx1"/>
              </a:solidFill>
            </a:endParaRPr>
          </a:p>
          <a:p>
            <a:pPr lvl="1" algn="just" fontAlgn="auto">
              <a:spcAft>
                <a:spcPts val="0"/>
              </a:spcAft>
              <a:defRPr/>
            </a:pPr>
            <a:endParaRPr lang="hr-HR" sz="2400" b="1" dirty="0" smtClean="0">
              <a:solidFill>
                <a:schemeClr val="tx1"/>
              </a:solidFill>
            </a:endParaRPr>
          </a:p>
          <a:p>
            <a:pPr lvl="1" algn="just" fontAlgn="auto">
              <a:spcAft>
                <a:spcPts val="0"/>
              </a:spcAft>
              <a:defRPr/>
            </a:pPr>
            <a:endParaRPr lang="hr-HR" sz="2400" b="1" dirty="0">
              <a:solidFill>
                <a:schemeClr val="tx1"/>
              </a:solidFill>
            </a:endParaRPr>
          </a:p>
          <a:p>
            <a:pPr lvl="1" algn="just" fontAlgn="auto">
              <a:spcAft>
                <a:spcPts val="0"/>
              </a:spcAft>
              <a:defRPr/>
            </a:pPr>
            <a:endParaRPr lang="hr-HR" sz="2400" b="1" dirty="0" smtClean="0">
              <a:solidFill>
                <a:schemeClr val="tx1"/>
              </a:solidFill>
            </a:endParaRPr>
          </a:p>
          <a:p>
            <a:pPr lvl="1" algn="just" fontAlgn="auto">
              <a:spcAft>
                <a:spcPts val="0"/>
              </a:spcAft>
              <a:defRPr/>
            </a:pPr>
            <a:endParaRPr lang="hr-HR" sz="2400" b="1" dirty="0">
              <a:solidFill>
                <a:schemeClr val="tx1"/>
              </a:solidFill>
            </a:endParaRPr>
          </a:p>
          <a:p>
            <a:pPr lvl="1" algn="just" fontAlgn="auto">
              <a:spcAft>
                <a:spcPts val="0"/>
              </a:spcAft>
              <a:defRPr/>
            </a:pPr>
            <a:endParaRPr lang="hr-HR" sz="2400" b="1" dirty="0" smtClean="0">
              <a:solidFill>
                <a:schemeClr val="tx1"/>
              </a:solidFill>
            </a:endParaRPr>
          </a:p>
          <a:p>
            <a:pPr marL="800100" lvl="1" indent="-342900" algn="just" fontAlgn="auto">
              <a:spcAft>
                <a:spcPts val="0"/>
              </a:spcAft>
              <a:buFont typeface="Arial"/>
              <a:buChar char="•"/>
              <a:defRPr/>
            </a:pPr>
            <a:r>
              <a:rPr b="1" dirty="0" smtClean="0">
                <a:solidFill>
                  <a:schemeClr val="tx1"/>
                </a:solidFill>
              </a:rPr>
              <a:t>Najčešći je cilj gornja granica </a:t>
            </a:r>
            <a:r>
              <a:rPr b="1" dirty="0" err="1" smtClean="0">
                <a:solidFill>
                  <a:schemeClr val="tx1"/>
                </a:solidFill>
              </a:rPr>
              <a:t>duga</a:t>
            </a:r>
            <a:r>
              <a:rPr b="1" dirty="0" smtClean="0">
                <a:solidFill>
                  <a:schemeClr val="tx1"/>
                </a:solidFill>
              </a:rPr>
              <a:t> </a:t>
            </a:r>
            <a:r>
              <a:rPr b="1" dirty="0" err="1" smtClean="0">
                <a:solidFill>
                  <a:schemeClr val="tx1"/>
                </a:solidFill>
              </a:rPr>
              <a:t>na</a:t>
            </a:r>
            <a:r>
              <a:rPr lang="bs-Latn-BA" b="1" dirty="0" smtClean="0">
                <a:solidFill>
                  <a:schemeClr val="tx1"/>
                </a:solidFill>
              </a:rPr>
              <a:t> određenoj </a:t>
            </a:r>
            <a:r>
              <a:rPr b="1" dirty="0" smtClean="0">
                <a:solidFill>
                  <a:schemeClr val="tx1"/>
                </a:solidFill>
              </a:rPr>
              <a:t> </a:t>
            </a:r>
            <a:r>
              <a:rPr b="1" dirty="0" smtClean="0">
                <a:solidFill>
                  <a:schemeClr val="tx1"/>
                </a:solidFill>
              </a:rPr>
              <a:t>razini ili kao postotak BDP-a</a:t>
            </a:r>
            <a:r>
              <a:rPr dirty="0" smtClean="0">
                <a:solidFill>
                  <a:schemeClr val="tx1"/>
                </a:solidFill>
              </a:rPr>
              <a:t> (kojom se služi sedam zemalja).</a:t>
            </a:r>
            <a:r>
              <a:rPr lang="en-US" sz="2400" dirty="0">
                <a:solidFill>
                  <a:schemeClr val="tx1"/>
                </a:solidFill>
              </a:rPr>
              <a:t>  </a:t>
            </a:r>
          </a:p>
          <a:p>
            <a:pPr lvl="1" algn="just" fontAlgn="auto">
              <a:spcAft>
                <a:spcPts val="0"/>
              </a:spcAft>
              <a:defRPr/>
            </a:pPr>
            <a:endParaRPr lang="hr-HR" sz="3000" b="1" dirty="0">
              <a:solidFill>
                <a:schemeClr val="tx1"/>
              </a:solidFill>
            </a:endParaRPr>
          </a:p>
          <a:p>
            <a:pPr marL="800100" lvl="1" indent="-342900" algn="just" fontAlgn="auto">
              <a:spcAft>
                <a:spcPts val="0"/>
              </a:spcAft>
              <a:buFont typeface="Arial" pitchFamily="34" charset="0"/>
              <a:buChar char="•"/>
              <a:defRPr/>
            </a:pPr>
            <a:endParaRPr lang="hr-HR" sz="1600" b="1" dirty="0" smtClean="0">
              <a:solidFill>
                <a:schemeClr val="tx1"/>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143000" y="152400"/>
            <a:ext cx="8382000" cy="646331"/>
          </a:xfrm>
          <a:prstGeom prst="rect">
            <a:avLst/>
          </a:prstGeom>
          <a:noFill/>
        </p:spPr>
        <p:txBody>
          <a:bodyPr wrap="square" rtlCol="0">
            <a:spAutoFit/>
          </a:bodyPr>
          <a:lstStyle/>
          <a:p>
            <a:pPr algn="ctr"/>
            <a:r>
              <a:rPr lang="en-US" sz="3600" dirty="0" smtClean="0">
                <a:solidFill>
                  <a:srgbClr val="002060"/>
                </a:solidFill>
                <a:latin typeface="+mj-lt"/>
              </a:rPr>
              <a:t> </a:t>
            </a:r>
            <a:r>
              <a:rPr lang="en-US" sz="3200" dirty="0" smtClean="0">
                <a:solidFill>
                  <a:srgbClr val="002060"/>
                </a:solidFill>
                <a:latin typeface="+mj-lt"/>
              </a:rPr>
              <a:t>Koji su ciljevi upotrijebljeni za pravila o dugu? </a:t>
            </a:r>
            <a:endParaRPr lang="hr-HR" sz="3200" dirty="0">
              <a:solidFill>
                <a:srgbClr val="002060"/>
              </a:solidFill>
              <a:latin typeface="+mj-lt"/>
              <a:ea typeface="+mj-ea"/>
              <a:cs typeface="+mj-cs"/>
            </a:endParaRPr>
          </a:p>
        </p:txBody>
      </p:sp>
      <p:graphicFrame>
        <p:nvGraphicFramePr>
          <p:cNvPr id="5" name="Chart 4"/>
          <p:cNvGraphicFramePr>
            <a:graphicFrameLocks/>
          </p:cNvGraphicFramePr>
          <p:nvPr>
            <p:extLst>
              <p:ext uri="{D42A27DB-BD31-4B8C-83A1-F6EECF244321}">
                <p14:modId xmlns:p14="http://schemas.microsoft.com/office/powerpoint/2010/main" val="200759889"/>
              </p:ext>
            </p:extLst>
          </p:nvPr>
        </p:nvGraphicFramePr>
        <p:xfrm>
          <a:off x="1219200" y="1524000"/>
          <a:ext cx="8305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1828800" y="2971800"/>
            <a:ext cx="1524000" cy="923330"/>
          </a:xfrm>
          <a:prstGeom prst="rect">
            <a:avLst/>
          </a:prstGeom>
          <a:noFill/>
        </p:spPr>
        <p:txBody>
          <a:bodyPr wrap="square" rtlCol="0">
            <a:spAutoFit/>
          </a:bodyPr>
          <a:lstStyle/>
          <a:p>
            <a:r>
              <a:rPr dirty="0" smtClean="0"/>
              <a:t>Bosna i Hercegovina</a:t>
            </a:r>
            <a:endParaRPr lang="hr-HR" dirty="0" smtClean="0"/>
          </a:p>
          <a:p>
            <a:r>
              <a:rPr dirty="0" smtClean="0"/>
              <a:t>Ukrajina</a:t>
            </a:r>
            <a:endParaRPr lang="hr-HR" dirty="0"/>
          </a:p>
        </p:txBody>
      </p:sp>
      <p:sp>
        <p:nvSpPr>
          <p:cNvPr id="6" name="TextBox 5"/>
          <p:cNvSpPr txBox="1"/>
          <p:nvPr/>
        </p:nvSpPr>
        <p:spPr>
          <a:xfrm>
            <a:off x="6248400" y="1676400"/>
            <a:ext cx="1447800" cy="2062103"/>
          </a:xfrm>
          <a:prstGeom prst="rect">
            <a:avLst/>
          </a:prstGeom>
          <a:noFill/>
        </p:spPr>
        <p:txBody>
          <a:bodyPr wrap="square" rtlCol="0">
            <a:spAutoFit/>
          </a:bodyPr>
          <a:lstStyle/>
          <a:p>
            <a:r>
              <a:rPr lang="en-US" sz="1600" dirty="0" smtClean="0"/>
              <a:t>Bjelarus  Bugarska </a:t>
            </a:r>
          </a:p>
          <a:p>
            <a:r>
              <a:rPr lang="en-US" sz="1600" dirty="0" smtClean="0"/>
              <a:t>Kirgiska Republika  Makedonija</a:t>
            </a:r>
          </a:p>
          <a:p>
            <a:r>
              <a:rPr lang="en-US" sz="1600" dirty="0" smtClean="0"/>
              <a:t>Crna Gora</a:t>
            </a:r>
          </a:p>
          <a:p>
            <a:r>
              <a:rPr lang="en-US" sz="1600" dirty="0" smtClean="0"/>
              <a:t>Srbija</a:t>
            </a:r>
          </a:p>
          <a:p>
            <a:r>
              <a:rPr lang="en-US" sz="1600" dirty="0" smtClean="0"/>
              <a:t>Ukrajina</a:t>
            </a:r>
            <a:endParaRPr lang="hr-HR" sz="1600" dirty="0"/>
          </a:p>
        </p:txBody>
      </p:sp>
    </p:spTree>
    <p:extLst>
      <p:ext uri="{BB962C8B-B14F-4D97-AF65-F5344CB8AC3E}">
        <p14:creationId xmlns:p14="http://schemas.microsoft.com/office/powerpoint/2010/main" val="20272541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533400"/>
            <a:ext cx="9067800" cy="6324600"/>
          </a:xfrm>
        </p:spPr>
        <p:txBody>
          <a:bodyPr rtlCol="0">
            <a:normAutofit fontScale="70000" lnSpcReduction="20000"/>
          </a:bodyPr>
          <a:lstStyle/>
          <a:p>
            <a:pPr algn="just" fontAlgn="auto">
              <a:spcAft>
                <a:spcPts val="0"/>
              </a:spcAft>
              <a:defRPr/>
            </a:pPr>
            <a:r>
              <a:rPr dirty="0" smtClean="0"/>
              <a:t> </a:t>
            </a:r>
          </a:p>
          <a:p>
            <a:pPr lvl="1" algn="just" fontAlgn="auto">
              <a:spcAft>
                <a:spcPts val="0"/>
              </a:spcAft>
              <a:defRPr/>
            </a:pPr>
            <a:endParaRPr lang="hr-HR" sz="1100" dirty="0">
              <a:solidFill>
                <a:srgbClr val="000000"/>
              </a:solidFill>
            </a:endParaRPr>
          </a:p>
          <a:p>
            <a:pPr marL="800100" lvl="1" indent="-342900" algn="just" fontAlgn="auto">
              <a:spcAft>
                <a:spcPts val="0"/>
              </a:spcAft>
              <a:buFont typeface="Arial" pitchFamily="34" charset="0"/>
              <a:buChar char="•"/>
              <a:defRPr/>
            </a:pPr>
            <a:r>
              <a:rPr sz="2900" b="1" dirty="0" smtClean="0">
                <a:solidFill>
                  <a:schemeClr val="tx1"/>
                </a:solidFill>
              </a:rPr>
              <a:t>Pravila o dugu najčešće su dio primarnog zakonodavstva</a:t>
            </a:r>
            <a:r>
              <a:rPr sz="2900" dirty="0" smtClean="0">
                <a:solidFill>
                  <a:schemeClr val="tx1"/>
                </a:solidFill>
              </a:rPr>
              <a:t>, osim u Makedoniji (dio Ustava), Kirgiskoj Republici (dio sekundarnog) i Rumunjskoj (međunarodni ugovor i unutarnja pravila/politike).</a:t>
            </a:r>
          </a:p>
          <a:p>
            <a:pPr marL="800100" lvl="1" indent="-342900" algn="just" fontAlgn="auto">
              <a:spcAft>
                <a:spcPts val="0"/>
              </a:spcAft>
              <a:buFont typeface="Arial" pitchFamily="34" charset="0"/>
              <a:buChar char="•"/>
              <a:defRPr/>
            </a:pPr>
            <a:endParaRPr lang="hr-HR" sz="2900" dirty="0">
              <a:solidFill>
                <a:schemeClr val="tx1"/>
              </a:solidFill>
            </a:endParaRPr>
          </a:p>
          <a:p>
            <a:pPr marL="800100" lvl="1" indent="-342900" algn="just" fontAlgn="auto">
              <a:spcAft>
                <a:spcPts val="0"/>
              </a:spcAft>
              <a:buFont typeface="Arial" pitchFamily="34" charset="0"/>
              <a:buChar char="•"/>
              <a:defRPr/>
            </a:pPr>
            <a:r>
              <a:rPr lang="en-US" sz="2900" b="1" dirty="0" smtClean="0">
                <a:solidFill>
                  <a:schemeClr val="tx1"/>
                </a:solidFill>
              </a:rPr>
              <a:t>Većina je ciljeva duga trajna.</a:t>
            </a:r>
          </a:p>
          <a:p>
            <a:pPr marL="800100" lvl="1" indent="-342900" algn="just" fontAlgn="auto">
              <a:spcAft>
                <a:spcPts val="0"/>
              </a:spcAft>
              <a:buFont typeface="Arial" pitchFamily="34" charset="0"/>
              <a:buChar char="•"/>
              <a:defRPr/>
            </a:pPr>
            <a:endParaRPr lang="hr-HR" sz="2900" b="1" dirty="0" smtClean="0">
              <a:solidFill>
                <a:schemeClr val="tx1"/>
              </a:solidFill>
            </a:endParaRPr>
          </a:p>
          <a:p>
            <a:pPr marL="800100" lvl="1" indent="-342900" algn="just" fontAlgn="auto">
              <a:spcAft>
                <a:spcPts val="0"/>
              </a:spcAft>
              <a:buFont typeface="Arial" pitchFamily="34" charset="0"/>
              <a:buChar char="•"/>
              <a:defRPr/>
            </a:pPr>
            <a:r>
              <a:rPr lang="en-US" sz="2900" b="1" dirty="0">
                <a:solidFill>
                  <a:schemeClr val="tx1"/>
                </a:solidFill>
              </a:rPr>
              <a:t>Većina zemalja (šest od devet) izjavljuje kako pravilo ne dopušta fleksibilnost u ekonomskim krizama, </a:t>
            </a:r>
          </a:p>
          <a:p>
            <a:pPr marL="1257300" lvl="2" indent="-342900" algn="just" fontAlgn="auto">
              <a:spcAft>
                <a:spcPts val="0"/>
              </a:spcAft>
              <a:buFont typeface="Arial" pitchFamily="34" charset="0"/>
              <a:buChar char="•"/>
              <a:defRPr/>
            </a:pPr>
            <a:r>
              <a:rPr lang="en-US" sz="2900" dirty="0" smtClean="0">
                <a:solidFill>
                  <a:schemeClr val="tx1"/>
                </a:solidFill>
              </a:rPr>
              <a:t>osim u Kirgiskoj Republici (pravilo se može mijenjati podzakonskim aktima); u Ukrajini (u hitnim slučajevima Vlada može donijeti zasebnu odluku); u Makedoniji (fleksibilnost je dopuštena u slučaju elementarnih nepogoda i vanjskih šokova koji prijete nacionalnoj sigurnosti, zdravlju građana ili u slučaju značajnog pada stvarnog BDP-a).</a:t>
            </a:r>
            <a:endParaRPr lang="hr-HR" sz="2900" dirty="0">
              <a:solidFill>
                <a:schemeClr val="tx1"/>
              </a:solidFill>
            </a:endParaRPr>
          </a:p>
          <a:p>
            <a:pPr marL="800100" lvl="1" indent="-342900" algn="just" fontAlgn="auto">
              <a:spcAft>
                <a:spcPts val="0"/>
              </a:spcAft>
              <a:buFont typeface="Arial" pitchFamily="34" charset="0"/>
              <a:buChar char="•"/>
              <a:defRPr/>
            </a:pPr>
            <a:endParaRPr lang="hr-HR" sz="2900" dirty="0">
              <a:solidFill>
                <a:schemeClr val="tx1"/>
              </a:solidFill>
            </a:endParaRPr>
          </a:p>
          <a:p>
            <a:pPr marL="800100" lvl="1" indent="-342900" algn="just" fontAlgn="auto">
              <a:spcAft>
                <a:spcPts val="0"/>
              </a:spcAft>
              <a:buFont typeface="Arial" pitchFamily="34" charset="0"/>
              <a:buChar char="•"/>
              <a:defRPr/>
            </a:pPr>
            <a:r>
              <a:rPr sz="2900" b="1" dirty="0" err="1" smtClean="0">
                <a:solidFill>
                  <a:schemeClr val="tx1"/>
                </a:solidFill>
              </a:rPr>
              <a:t>Najčešći</a:t>
            </a:r>
            <a:r>
              <a:rPr sz="2900" b="1" dirty="0" smtClean="0">
                <a:solidFill>
                  <a:schemeClr val="tx1"/>
                </a:solidFill>
              </a:rPr>
              <a:t> </a:t>
            </a:r>
            <a:r>
              <a:rPr sz="2900" b="1" dirty="0" err="1" smtClean="0">
                <a:solidFill>
                  <a:schemeClr val="tx1"/>
                </a:solidFill>
              </a:rPr>
              <a:t>postupak</a:t>
            </a:r>
            <a:r>
              <a:rPr lang="bs-Latn-BA" sz="2900" b="1" dirty="0" smtClean="0">
                <a:solidFill>
                  <a:schemeClr val="tx1"/>
                </a:solidFill>
              </a:rPr>
              <a:t> osiguranja provedbe</a:t>
            </a:r>
            <a:r>
              <a:rPr sz="2900" b="1" dirty="0" smtClean="0">
                <a:solidFill>
                  <a:schemeClr val="tx1"/>
                </a:solidFill>
              </a:rPr>
              <a:t> </a:t>
            </a:r>
            <a:r>
              <a:rPr sz="2900" b="1" dirty="0" smtClean="0">
                <a:solidFill>
                  <a:schemeClr val="tx1"/>
                </a:solidFill>
              </a:rPr>
              <a:t>jest uvjet podnošenja prijedloga korektivnih mjera Parlamentu</a:t>
            </a:r>
            <a:r>
              <a:rPr sz="2900" dirty="0" smtClean="0">
                <a:solidFill>
                  <a:schemeClr val="tx1"/>
                </a:solidFill>
              </a:rPr>
              <a:t> zbog nepridržavanja (Bugarska, Crna Gora, Rumunjska, Srbija, Ukrajina).</a:t>
            </a:r>
          </a:p>
          <a:p>
            <a:pPr marL="1257300" lvl="2" indent="-342900" algn="just" fontAlgn="auto">
              <a:spcAft>
                <a:spcPts val="0"/>
              </a:spcAft>
              <a:buFont typeface="Arial" pitchFamily="34" charset="0"/>
              <a:buChar char="•"/>
              <a:defRPr/>
            </a:pPr>
            <a:r>
              <a:rPr lang="en-US" sz="2900" dirty="0" smtClean="0">
                <a:solidFill>
                  <a:schemeClr val="tx1"/>
                </a:solidFill>
              </a:rPr>
              <a:t>U Bosni i Hercegovini i Bugarskoj, državno tijelo nadležno za prekoračenja također mora provoditi korektivne mjere.</a:t>
            </a:r>
          </a:p>
          <a:p>
            <a:pPr marL="1257300" lvl="2" indent="-342900" algn="just" fontAlgn="auto">
              <a:spcAft>
                <a:spcPts val="0"/>
              </a:spcAft>
              <a:buFont typeface="Arial" pitchFamily="34" charset="0"/>
              <a:buChar char="•"/>
              <a:defRPr/>
            </a:pPr>
            <a:r>
              <a:rPr lang="bs-Latn-BA" sz="2900" dirty="0" smtClean="0">
                <a:solidFill>
                  <a:schemeClr val="tx1"/>
                </a:solidFill>
              </a:rPr>
              <a:t>P</a:t>
            </a:r>
            <a:r>
              <a:rPr lang="en-US" sz="2900" dirty="0" err="1" smtClean="0">
                <a:solidFill>
                  <a:schemeClr val="tx1"/>
                </a:solidFill>
              </a:rPr>
              <a:t>ostupci</a:t>
            </a:r>
            <a:r>
              <a:rPr lang="bs-Latn-BA" sz="2900" dirty="0" smtClean="0">
                <a:solidFill>
                  <a:schemeClr val="tx1"/>
                </a:solidFill>
              </a:rPr>
              <a:t> osiguranja provedbe</a:t>
            </a:r>
            <a:r>
              <a:rPr lang="en-US" sz="2900" dirty="0" smtClean="0">
                <a:solidFill>
                  <a:schemeClr val="tx1"/>
                </a:solidFill>
              </a:rPr>
              <a:t> </a:t>
            </a:r>
            <a:r>
              <a:rPr lang="en-US" sz="2900" dirty="0">
                <a:solidFill>
                  <a:schemeClr val="tx1"/>
                </a:solidFill>
              </a:rPr>
              <a:t>nisu definirani </a:t>
            </a:r>
            <a:r>
              <a:rPr lang="en-US" sz="2900" i="1" dirty="0">
                <a:solidFill>
                  <a:schemeClr val="tx1"/>
                </a:solidFill>
              </a:rPr>
              <a:t>ex ante</a:t>
            </a:r>
            <a:r>
              <a:rPr lang="en-US" sz="2900" dirty="0">
                <a:solidFill>
                  <a:schemeClr val="tx1"/>
                </a:solidFill>
              </a:rPr>
              <a:t> u nekim zemljama, tj. u Bjelarusu, Gruziji i Makedoniji.</a:t>
            </a:r>
            <a:endParaRPr lang="hr-HR" sz="2900" dirty="0">
              <a:solidFill>
                <a:schemeClr val="tx1"/>
              </a:solidFill>
            </a:endParaRPr>
          </a:p>
          <a:p>
            <a:pPr marL="800100" lvl="1" indent="-342900" algn="just" fontAlgn="auto">
              <a:spcAft>
                <a:spcPts val="0"/>
              </a:spcAft>
              <a:buFont typeface="Arial" pitchFamily="34" charset="0"/>
              <a:buChar char="•"/>
              <a:defRPr/>
            </a:pPr>
            <a:endParaRPr lang="hr-HR" sz="2600" dirty="0" smtClean="0">
              <a:solidFill>
                <a:schemeClr val="tx1"/>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2286000" y="152400"/>
            <a:ext cx="6934200" cy="646331"/>
          </a:xfrm>
          <a:prstGeom prst="rect">
            <a:avLst/>
          </a:prstGeom>
          <a:noFill/>
        </p:spPr>
        <p:txBody>
          <a:bodyPr wrap="square" rtlCol="0">
            <a:spAutoFit/>
          </a:bodyPr>
          <a:lstStyle/>
          <a:p>
            <a:pPr algn="ctr"/>
            <a:r>
              <a:rPr lang="en-US" sz="3600" dirty="0" smtClean="0">
                <a:solidFill>
                  <a:srgbClr val="002060"/>
                </a:solidFill>
                <a:latin typeface="+mj-lt"/>
              </a:rPr>
              <a:t>Obilježja pravila o dugu </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2526340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533400"/>
            <a:ext cx="8763000" cy="6172200"/>
          </a:xfrm>
        </p:spPr>
        <p:txBody>
          <a:bodyPr rtlCol="0">
            <a:normAutofit fontScale="62500" lnSpcReduction="20000"/>
          </a:bodyPr>
          <a:lstStyle/>
          <a:p>
            <a:pPr algn="just" fontAlgn="auto">
              <a:spcAft>
                <a:spcPts val="0"/>
              </a:spcAft>
              <a:defRPr/>
            </a:pPr>
            <a:r>
              <a:rPr dirty="0" smtClean="0">
                <a:solidFill>
                  <a:schemeClr val="tx1"/>
                </a:solidFill>
              </a:rPr>
              <a:t> </a:t>
            </a:r>
          </a:p>
          <a:p>
            <a:pPr algn="just" fontAlgn="auto">
              <a:spcAft>
                <a:spcPts val="0"/>
              </a:spcAft>
              <a:defRPr/>
            </a:pPr>
            <a:r>
              <a:rPr b="1" dirty="0" smtClean="0">
                <a:solidFill>
                  <a:schemeClr val="tx1"/>
                </a:solidFill>
              </a:rPr>
              <a:t>Nekoliko primjera</a:t>
            </a:r>
            <a:r>
              <a:rPr dirty="0" smtClean="0">
                <a:solidFill>
                  <a:schemeClr val="tx1"/>
                </a:solidFill>
              </a:rPr>
              <a:t> koje su zemlje navele:</a:t>
            </a:r>
          </a:p>
          <a:p>
            <a:pPr algn="just" fontAlgn="auto">
              <a:spcAft>
                <a:spcPts val="0"/>
              </a:spcAft>
              <a:defRPr/>
            </a:pPr>
            <a:endParaRPr lang="hr-HR" sz="1000" b="1" dirty="0">
              <a:solidFill>
                <a:schemeClr val="tx1"/>
              </a:solidFill>
            </a:endParaRPr>
          </a:p>
          <a:p>
            <a:pPr marL="342900" indent="-342900" algn="just" fontAlgn="auto">
              <a:spcAft>
                <a:spcPts val="0"/>
              </a:spcAft>
              <a:buFont typeface="Arial" pitchFamily="34" charset="0"/>
              <a:buChar char="•"/>
              <a:defRPr/>
            </a:pPr>
            <a:endParaRPr lang="hr-HR" sz="1000" dirty="0" smtClean="0">
              <a:solidFill>
                <a:schemeClr val="tx1"/>
              </a:solidFill>
            </a:endParaRPr>
          </a:p>
          <a:p>
            <a:pPr marL="342900" indent="-342900" algn="just" fontAlgn="auto">
              <a:spcAft>
                <a:spcPts val="0"/>
              </a:spcAft>
              <a:buFont typeface="Arial" pitchFamily="34" charset="0"/>
              <a:buChar char="•"/>
              <a:defRPr/>
            </a:pPr>
            <a:r>
              <a:rPr b="1" dirty="0" smtClean="0">
                <a:solidFill>
                  <a:schemeClr val="tx1"/>
                </a:solidFill>
              </a:rPr>
              <a:t>Bjelarus</a:t>
            </a:r>
            <a:r>
              <a:rPr dirty="0" smtClean="0">
                <a:solidFill>
                  <a:schemeClr val="tx1"/>
                </a:solidFill>
              </a:rPr>
              <a:t> -  iznos vanjskog javnog duga ne smije biti veći od 25 % BDP-a; unutarnji javni dug ne smije biti veći od 20 % BDP-a; iznos duga regija ne smije biti veći od 80 % prihoda lokalnih proračuna bez ciljanih subvencija.</a:t>
            </a:r>
            <a:endParaRPr lang="hr-HR" sz="2400" dirty="0">
              <a:solidFill>
                <a:schemeClr val="tx1"/>
              </a:solidFill>
            </a:endParaRPr>
          </a:p>
          <a:p>
            <a:pPr marL="342900" indent="-342900" algn="just" fontAlgn="auto">
              <a:spcAft>
                <a:spcPts val="0"/>
              </a:spcAft>
              <a:buFont typeface="Arial" pitchFamily="34" charset="0"/>
              <a:buChar char="•"/>
              <a:defRPr/>
            </a:pPr>
            <a:endParaRPr lang="hr-HR" sz="2400" dirty="0" smtClean="0">
              <a:solidFill>
                <a:schemeClr val="tx1"/>
              </a:solidFill>
            </a:endParaRPr>
          </a:p>
          <a:p>
            <a:pPr marL="342900" indent="-342900" algn="just" fontAlgn="auto">
              <a:spcAft>
                <a:spcPts val="0"/>
              </a:spcAft>
              <a:buFont typeface="Arial" pitchFamily="34" charset="0"/>
              <a:buChar char="•"/>
              <a:defRPr/>
            </a:pPr>
            <a:endParaRPr lang="hr-HR" sz="1000" dirty="0" smtClean="0">
              <a:solidFill>
                <a:schemeClr val="tx1"/>
              </a:solidFill>
            </a:endParaRPr>
          </a:p>
          <a:p>
            <a:pPr marL="342900" indent="-342900" algn="just" fontAlgn="auto">
              <a:spcAft>
                <a:spcPts val="0"/>
              </a:spcAft>
              <a:buFont typeface="Arial" pitchFamily="34" charset="0"/>
              <a:buChar char="•"/>
              <a:defRPr/>
            </a:pPr>
            <a:r>
              <a:rPr b="1" dirty="0" smtClean="0">
                <a:solidFill>
                  <a:schemeClr val="tx1"/>
                </a:solidFill>
              </a:rPr>
              <a:t>Gruzija, Makedonija, Crna Gora, Bugarska, Rumunjska, Kirgiska Republika</a:t>
            </a:r>
            <a:r>
              <a:rPr dirty="0" smtClean="0">
                <a:solidFill>
                  <a:schemeClr val="tx1"/>
                </a:solidFill>
              </a:rPr>
              <a:t> - javni dug ne smije premašiti 60 % BDP-a.</a:t>
            </a:r>
          </a:p>
          <a:p>
            <a:pPr marL="342900" indent="-342900" algn="just" fontAlgn="auto">
              <a:spcAft>
                <a:spcPts val="0"/>
              </a:spcAft>
              <a:buFont typeface="Arial" pitchFamily="34" charset="0"/>
              <a:buChar char="•"/>
              <a:defRPr/>
            </a:pPr>
            <a:endParaRPr lang="hr-HR" sz="2400" dirty="0">
              <a:solidFill>
                <a:schemeClr val="tx1"/>
              </a:solidFill>
            </a:endParaRPr>
          </a:p>
          <a:p>
            <a:pPr marL="342900" indent="-342900" algn="just" fontAlgn="auto">
              <a:spcAft>
                <a:spcPts val="0"/>
              </a:spcAft>
              <a:buFont typeface="Arial" pitchFamily="34" charset="0"/>
              <a:buChar char="•"/>
              <a:defRPr/>
            </a:pPr>
            <a:r>
              <a:rPr b="1" dirty="0" smtClean="0">
                <a:solidFill>
                  <a:schemeClr val="tx1"/>
                </a:solidFill>
              </a:rPr>
              <a:t>Srbija</a:t>
            </a:r>
            <a:r>
              <a:rPr dirty="0" smtClean="0">
                <a:solidFill>
                  <a:schemeClr val="tx1"/>
                </a:solidFill>
              </a:rPr>
              <a:t> - dug opće države, isključujući obvezu povrata, ne smije prijeći 45 % BDP-a.</a:t>
            </a:r>
          </a:p>
          <a:p>
            <a:pPr marL="342900" indent="-342900" algn="just" fontAlgn="auto">
              <a:spcAft>
                <a:spcPts val="0"/>
              </a:spcAft>
              <a:buFont typeface="Arial" pitchFamily="34" charset="0"/>
              <a:buChar char="•"/>
              <a:defRPr/>
            </a:pPr>
            <a:endParaRPr lang="hr-HR" sz="2400" dirty="0">
              <a:solidFill>
                <a:schemeClr val="tx1"/>
              </a:solidFill>
            </a:endParaRPr>
          </a:p>
          <a:p>
            <a:pPr marL="342900" indent="-342900" algn="just" fontAlgn="auto">
              <a:spcAft>
                <a:spcPts val="0"/>
              </a:spcAft>
              <a:buFont typeface="Arial" pitchFamily="34" charset="0"/>
              <a:buChar char="•"/>
              <a:defRPr/>
            </a:pPr>
            <a:r>
              <a:rPr b="1" dirty="0" smtClean="0">
                <a:solidFill>
                  <a:schemeClr val="tx1"/>
                </a:solidFill>
              </a:rPr>
              <a:t>Bugarska </a:t>
            </a:r>
            <a:r>
              <a:rPr dirty="0" smtClean="0">
                <a:solidFill>
                  <a:schemeClr val="tx1"/>
                </a:solidFill>
              </a:rPr>
              <a:t>- ako nominalni iznos konsolidiranog duga opće države </a:t>
            </a:r>
            <a:r>
              <a:rPr dirty="0" err="1" smtClean="0">
                <a:solidFill>
                  <a:schemeClr val="tx1"/>
                </a:solidFill>
              </a:rPr>
              <a:t>premaši</a:t>
            </a:r>
            <a:r>
              <a:rPr dirty="0" smtClean="0">
                <a:solidFill>
                  <a:schemeClr val="tx1"/>
                </a:solidFill>
              </a:rPr>
              <a:t> </a:t>
            </a:r>
            <a:r>
              <a:rPr dirty="0" smtClean="0">
                <a:solidFill>
                  <a:schemeClr val="tx1"/>
                </a:solidFill>
              </a:rPr>
              <a:t>60% </a:t>
            </a:r>
            <a:r>
              <a:rPr dirty="0" smtClean="0">
                <a:solidFill>
                  <a:schemeClr val="tx1"/>
                </a:solidFill>
              </a:rPr>
              <a:t>BDP-a, </a:t>
            </a:r>
            <a:r>
              <a:rPr dirty="0" err="1" smtClean="0">
                <a:solidFill>
                  <a:schemeClr val="tx1"/>
                </a:solidFill>
              </a:rPr>
              <a:t>srednjoročn</a:t>
            </a:r>
            <a:r>
              <a:rPr lang="bs-Latn-BA" dirty="0" smtClean="0">
                <a:solidFill>
                  <a:schemeClr val="tx1"/>
                </a:solidFill>
              </a:rPr>
              <a:t>e</a:t>
            </a:r>
            <a:r>
              <a:rPr dirty="0" smtClean="0">
                <a:solidFill>
                  <a:schemeClr val="tx1"/>
                </a:solidFill>
              </a:rPr>
              <a:t> </a:t>
            </a:r>
            <a:r>
              <a:rPr dirty="0" err="1" smtClean="0">
                <a:solidFill>
                  <a:schemeClr val="tx1"/>
                </a:solidFill>
              </a:rPr>
              <a:t>proračunsk</a:t>
            </a:r>
            <a:r>
              <a:rPr lang="bs-Latn-BA" dirty="0" smtClean="0">
                <a:solidFill>
                  <a:schemeClr val="tx1"/>
                </a:solidFill>
              </a:rPr>
              <a:t>e projekcije </a:t>
            </a:r>
            <a:r>
              <a:rPr dirty="0" err="1" smtClean="0">
                <a:solidFill>
                  <a:schemeClr val="tx1"/>
                </a:solidFill>
              </a:rPr>
              <a:t>i</a:t>
            </a:r>
            <a:r>
              <a:rPr dirty="0" smtClean="0">
                <a:solidFill>
                  <a:schemeClr val="tx1"/>
                </a:solidFill>
              </a:rPr>
              <a:t> </a:t>
            </a:r>
            <a:r>
              <a:rPr dirty="0" smtClean="0">
                <a:solidFill>
                  <a:schemeClr val="tx1"/>
                </a:solidFill>
              </a:rPr>
              <a:t>Zakon o državnom proračunu utvrđuju mjere za godišnje smanjenje duga od </a:t>
            </a:r>
            <a:r>
              <a:rPr dirty="0" err="1" smtClean="0">
                <a:solidFill>
                  <a:schemeClr val="tx1"/>
                </a:solidFill>
              </a:rPr>
              <a:t>najmanje</a:t>
            </a:r>
            <a:r>
              <a:rPr dirty="0" smtClean="0">
                <a:solidFill>
                  <a:schemeClr val="tx1"/>
                </a:solidFill>
              </a:rPr>
              <a:t> </a:t>
            </a:r>
            <a:r>
              <a:rPr dirty="0" smtClean="0">
                <a:solidFill>
                  <a:schemeClr val="tx1"/>
                </a:solidFill>
              </a:rPr>
              <a:t>5% </a:t>
            </a:r>
            <a:r>
              <a:rPr dirty="0" smtClean="0">
                <a:solidFill>
                  <a:schemeClr val="tx1"/>
                </a:solidFill>
              </a:rPr>
              <a:t>utvrđenog prekoračenja, sve dok se ne postigne ciljana vrijednost od 60 %.</a:t>
            </a:r>
          </a:p>
          <a:p>
            <a:pPr marL="342900" indent="-342900" algn="just" fontAlgn="auto">
              <a:spcAft>
                <a:spcPts val="0"/>
              </a:spcAft>
              <a:buFont typeface="Arial" pitchFamily="34" charset="0"/>
              <a:buChar char="•"/>
              <a:defRPr/>
            </a:pPr>
            <a:endParaRPr lang="hr-HR" sz="1000" dirty="0" smtClean="0">
              <a:solidFill>
                <a:schemeClr val="tx1"/>
              </a:solidFill>
            </a:endParaRPr>
          </a:p>
          <a:p>
            <a:pPr algn="l">
              <a:spcBef>
                <a:spcPct val="0"/>
              </a:spcBef>
            </a:pPr>
            <a:endParaRPr lang="hr-HR" sz="2400" dirty="0">
              <a:solidFill>
                <a:schemeClr val="tx1"/>
              </a:solidFill>
            </a:endParaRPr>
          </a:p>
          <a:p>
            <a:pPr marL="342900" indent="-342900" algn="just">
              <a:spcBef>
                <a:spcPct val="0"/>
              </a:spcBef>
              <a:buFont typeface="Arial"/>
              <a:buChar char="•"/>
            </a:pPr>
            <a:r>
              <a:rPr b="1" dirty="0" smtClean="0">
                <a:solidFill>
                  <a:schemeClr val="tx1"/>
                </a:solidFill>
              </a:rPr>
              <a:t>Uzbekistan</a:t>
            </a:r>
            <a:r>
              <a:rPr dirty="0" smtClean="0">
                <a:solidFill>
                  <a:schemeClr val="tx1"/>
                </a:solidFill>
              </a:rPr>
              <a:t> - maksimalni iznos javnog duga godišnje utvrđuje Parlament prilikom usvajanja državnog proračuna i državnih uzajamnih fondova.</a:t>
            </a:r>
          </a:p>
          <a:p>
            <a:pPr marL="342900" indent="-342900" algn="just" fontAlgn="auto">
              <a:spcAft>
                <a:spcPts val="0"/>
              </a:spcAft>
              <a:buFont typeface="Arial" pitchFamily="34" charset="0"/>
              <a:buChar char="•"/>
              <a:defRPr/>
            </a:pPr>
            <a:endParaRPr lang="hr-HR" sz="2400" dirty="0" smtClean="0">
              <a:solidFill>
                <a:schemeClr val="tx1"/>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2286000" y="152400"/>
            <a:ext cx="6934200" cy="646331"/>
          </a:xfrm>
          <a:prstGeom prst="rect">
            <a:avLst/>
          </a:prstGeom>
          <a:noFill/>
        </p:spPr>
        <p:txBody>
          <a:bodyPr wrap="square" rtlCol="0">
            <a:spAutoFit/>
          </a:bodyPr>
          <a:lstStyle/>
          <a:p>
            <a:pPr algn="ctr"/>
            <a:r>
              <a:rPr lang="en-US" sz="3600" dirty="0" smtClean="0">
                <a:solidFill>
                  <a:srgbClr val="002060"/>
                </a:solidFill>
                <a:latin typeface="+mj-lt"/>
              </a:rPr>
              <a:t>Primjeri pravila o dugu </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5079912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hr-HR" sz="2000" dirty="0" smtClean="0">
              <a:solidFill>
                <a:schemeClr val="tx1"/>
              </a:solidFill>
            </a:endParaRPr>
          </a:p>
          <a:p>
            <a:pPr marL="457200" indent="-457200" algn="just" fontAlgn="auto">
              <a:spcAft>
                <a:spcPts val="0"/>
              </a:spcAft>
              <a:buFont typeface="Arial" pitchFamily="34" charset="0"/>
              <a:buChar char="•"/>
              <a:defRPr/>
            </a:pPr>
            <a:endParaRPr lang="hr-HR" sz="2000" dirty="0">
              <a:solidFill>
                <a:schemeClr val="tx1"/>
              </a:solidFill>
            </a:endParaRPr>
          </a:p>
          <a:p>
            <a:pPr fontAlgn="auto">
              <a:spcAft>
                <a:spcPts val="0"/>
              </a:spcAft>
              <a:defRPr/>
            </a:pPr>
            <a:endParaRPr lang="hr-HR" sz="2000" dirty="0">
              <a:solidFill>
                <a:schemeClr val="tx1"/>
              </a:solidFill>
            </a:endParaRPr>
          </a:p>
          <a:p>
            <a:pPr fontAlgn="auto">
              <a:spcAft>
                <a:spcPts val="0"/>
              </a:spcAft>
              <a:defRPr/>
            </a:pPr>
            <a:r>
              <a:rPr lang="en-US" sz="3600" dirty="0" smtClean="0">
                <a:solidFill>
                  <a:srgbClr val="000000"/>
                </a:solidFill>
              </a:rPr>
              <a:t>HVALA NA PAŽNJI!</a:t>
            </a:r>
            <a:endParaRPr lang="hr-HR" sz="3600" dirty="0">
              <a:solidFill>
                <a:srgbClr val="000000"/>
              </a:solidFill>
            </a:endParaRPr>
          </a:p>
        </p:txBody>
      </p:sp>
      <p:pic>
        <p:nvPicPr>
          <p:cNvPr id="74755" name="Рисунок 11" descr="pempal-logo.jpg"/>
          <p:cNvPicPr>
            <a:picLocks noChangeAspect="1"/>
          </p:cNvPicPr>
          <p:nvPr/>
        </p:nvPicPr>
        <p:blipFill>
          <a:blip r:embed="rId4"/>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5"/>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609600"/>
            <a:ext cx="8610600" cy="6248400"/>
          </a:xfrm>
        </p:spPr>
        <p:txBody>
          <a:bodyPr rtlCol="0">
            <a:normAutofit fontScale="92500"/>
          </a:bodyPr>
          <a:lstStyle/>
          <a:p>
            <a:pPr algn="just" fontAlgn="auto">
              <a:spcAft>
                <a:spcPts val="0"/>
              </a:spcAft>
              <a:defRPr/>
            </a:pPr>
            <a:r>
              <a:rPr dirty="0" smtClean="0"/>
              <a:t> </a:t>
            </a:r>
            <a:endParaRPr lang="hr-HR" sz="2200" b="1" dirty="0">
              <a:solidFill>
                <a:srgbClr val="000000"/>
              </a:solidFill>
            </a:endParaRPr>
          </a:p>
          <a:p>
            <a:pPr marL="914400" lvl="1" indent="-457200" algn="just" fontAlgn="auto">
              <a:spcAft>
                <a:spcPts val="0"/>
              </a:spcAft>
              <a:buFont typeface="Arial"/>
              <a:buChar char="•"/>
              <a:defRPr/>
            </a:pPr>
            <a:r>
              <a:rPr dirty="0" smtClean="0"/>
              <a:t>Naš stručnjak za ankete </a:t>
            </a:r>
            <a:r>
              <a:rPr b="1" dirty="0" err="1" smtClean="0"/>
              <a:t>proveo</a:t>
            </a:r>
            <a:r>
              <a:rPr b="1" dirty="0" smtClean="0"/>
              <a:t> </a:t>
            </a:r>
            <a:r>
              <a:rPr b="1" dirty="0" smtClean="0"/>
              <a:t>je</a:t>
            </a:r>
            <a:r>
              <a:rPr lang="bs-Latn-BA" b="1" dirty="0" smtClean="0"/>
              <a:t> Anketu</a:t>
            </a:r>
            <a:r>
              <a:rPr b="1" dirty="0" smtClean="0"/>
              <a:t> </a:t>
            </a:r>
            <a:r>
              <a:rPr lang="bs-Latn-BA" b="1" dirty="0" smtClean="0"/>
              <a:t>elektronski</a:t>
            </a:r>
            <a:r>
              <a:rPr dirty="0" smtClean="0"/>
              <a:t>, </a:t>
            </a:r>
            <a:r>
              <a:rPr dirty="0" err="1" smtClean="0"/>
              <a:t>upotrebljavajući</a:t>
            </a:r>
            <a:r>
              <a:rPr lang="bs-Latn-BA" dirty="0"/>
              <a:t> </a:t>
            </a:r>
            <a:r>
              <a:rPr lang="bs-Latn-BA" dirty="0" smtClean="0"/>
              <a:t>online</a:t>
            </a:r>
            <a:r>
              <a:rPr dirty="0" smtClean="0"/>
              <a:t> </a:t>
            </a:r>
            <a:r>
              <a:rPr dirty="0" smtClean="0"/>
              <a:t>alat </a:t>
            </a:r>
            <a:r>
              <a:rPr dirty="0" err="1" smtClean="0"/>
              <a:t>za</a:t>
            </a:r>
            <a:r>
              <a:rPr dirty="0" smtClean="0"/>
              <a:t> </a:t>
            </a:r>
            <a:r>
              <a:rPr lang="bs-Latn-BA" dirty="0" smtClean="0"/>
              <a:t>Ankete</a:t>
            </a:r>
            <a:r>
              <a:rPr dirty="0" smtClean="0"/>
              <a:t> </a:t>
            </a:r>
            <a:r>
              <a:rPr dirty="0" smtClean="0"/>
              <a:t>(</a:t>
            </a:r>
            <a:r>
              <a:rPr i="1" dirty="0" smtClean="0"/>
              <a:t>Survey Monkey</a:t>
            </a:r>
            <a:r>
              <a:rPr dirty="0" smtClean="0"/>
              <a:t>).</a:t>
            </a:r>
            <a:endParaRPr lang="hr-HR" sz="2400" dirty="0">
              <a:solidFill>
                <a:srgbClr val="000000"/>
              </a:solidFill>
            </a:endParaRPr>
          </a:p>
          <a:p>
            <a:pPr marL="914400" lvl="1" indent="-457200" algn="just" fontAlgn="auto">
              <a:spcAft>
                <a:spcPts val="0"/>
              </a:spcAft>
              <a:buFont typeface="Arial"/>
              <a:buChar char="•"/>
              <a:defRPr/>
            </a:pPr>
            <a:r>
              <a:rPr lang="bs-Latn-BA" sz="2400" b="1" dirty="0" smtClean="0">
                <a:solidFill>
                  <a:srgbClr val="000000"/>
                </a:solidFill>
              </a:rPr>
              <a:t>PEMPAL-ove provedene ankete koje prethode našim </a:t>
            </a:r>
            <a:r>
              <a:rPr lang="bs-Latn-BA" sz="2400" b="1" dirty="0" smtClean="0">
                <a:solidFill>
                  <a:srgbClr val="000000"/>
                </a:solidFill>
              </a:rPr>
              <a:t>sastancima </a:t>
            </a:r>
            <a:r>
              <a:rPr lang="bs-Latn-BA" sz="2400" b="1" dirty="0" smtClean="0">
                <a:solidFill>
                  <a:srgbClr val="000000"/>
                </a:solidFill>
              </a:rPr>
              <a:t>su neformalni alati</a:t>
            </a:r>
            <a:r>
              <a:rPr lang="bs-Latn-BA" sz="2400" b="1" dirty="0" smtClean="0">
                <a:solidFill>
                  <a:srgbClr val="000000"/>
                </a:solidFill>
              </a:rPr>
              <a:t>.</a:t>
            </a:r>
            <a:r>
              <a:rPr lang="bs-Latn-BA" sz="2400" dirty="0" smtClean="0">
                <a:solidFill>
                  <a:srgbClr val="000000"/>
                </a:solidFill>
              </a:rPr>
              <a:t> </a:t>
            </a:r>
            <a:r>
              <a:rPr lang="bs-Latn-BA" sz="2400" dirty="0" smtClean="0">
                <a:solidFill>
                  <a:srgbClr val="000000"/>
                </a:solidFill>
              </a:rPr>
              <a:t> Nije provedena kontrola kvaliteta rezultata niti je data dodatna podrška </a:t>
            </a:r>
            <a:r>
              <a:rPr lang="bs-Latn-BA" sz="2400" dirty="0" smtClean="0">
                <a:solidFill>
                  <a:srgbClr val="000000"/>
                </a:solidFill>
              </a:rPr>
              <a:t>za razumijevanje </a:t>
            </a:r>
            <a:r>
              <a:rPr lang="bs-Latn-BA" sz="2400" dirty="0" smtClean="0">
                <a:solidFill>
                  <a:srgbClr val="000000"/>
                </a:solidFill>
              </a:rPr>
              <a:t>prijevoda/apliciranja </a:t>
            </a:r>
            <a:r>
              <a:rPr lang="bs-Latn-BA" sz="2400" dirty="0" smtClean="0">
                <a:solidFill>
                  <a:srgbClr val="000000"/>
                </a:solidFill>
              </a:rPr>
              <a:t>danih pojmova </a:t>
            </a:r>
            <a:r>
              <a:rPr lang="bs-Latn-BA" sz="2400" dirty="0" smtClean="0">
                <a:solidFill>
                  <a:srgbClr val="000000"/>
                </a:solidFill>
              </a:rPr>
              <a:t>(kao što se radi </a:t>
            </a:r>
            <a:r>
              <a:rPr lang="bs-Latn-BA" sz="2400" dirty="0" smtClean="0">
                <a:solidFill>
                  <a:srgbClr val="000000"/>
                </a:solidFill>
              </a:rPr>
              <a:t>za službena istraživanja OECD-a).</a:t>
            </a:r>
          </a:p>
          <a:p>
            <a:pPr marL="914400" lvl="1" indent="-457200" algn="just" fontAlgn="auto">
              <a:spcAft>
                <a:spcPts val="0"/>
              </a:spcAft>
              <a:buFont typeface="Arial"/>
              <a:buChar char="•"/>
              <a:defRPr/>
            </a:pPr>
            <a:r>
              <a:rPr b="1" dirty="0" smtClean="0">
                <a:solidFill>
                  <a:schemeClr val="tx1"/>
                </a:solidFill>
              </a:rPr>
              <a:t>Stoga rezultate treba uzeti sa zadrškom</a:t>
            </a:r>
            <a:r>
              <a:rPr dirty="0" smtClean="0">
                <a:solidFill>
                  <a:schemeClr val="tx1"/>
                </a:solidFill>
              </a:rPr>
              <a:t> te ih upotrebljavati samo kao sredstvo za olakšavanje daljnjih rasprava među državama.</a:t>
            </a:r>
          </a:p>
          <a:p>
            <a:pPr marL="914400" lvl="1" indent="-457200" algn="just" fontAlgn="auto">
              <a:spcAft>
                <a:spcPts val="0"/>
              </a:spcAft>
              <a:buFont typeface="Arial"/>
              <a:buChar char="•"/>
              <a:defRPr/>
            </a:pPr>
            <a:r>
              <a:rPr b="1" dirty="0" smtClean="0">
                <a:solidFill>
                  <a:schemeClr val="tx1"/>
                </a:solidFill>
              </a:rPr>
              <a:t>Ovdje su predstavljeni samo ključni rezultati </a:t>
            </a:r>
            <a:r>
              <a:rPr dirty="0" smtClean="0">
                <a:solidFill>
                  <a:schemeClr val="tx1"/>
                </a:solidFill>
              </a:rPr>
              <a:t>- cjelovito izvješće bit će objavljeno na </a:t>
            </a:r>
            <a:r>
              <a:rPr i="1" dirty="0" smtClean="0">
                <a:solidFill>
                  <a:schemeClr val="tx1"/>
                </a:solidFill>
              </a:rPr>
              <a:t>web</a:t>
            </a:r>
            <a:r>
              <a:rPr dirty="0" smtClean="0">
                <a:solidFill>
                  <a:schemeClr val="tx1"/>
                </a:solidFill>
              </a:rPr>
              <a:t>-stranici zajedno s materijalima za sastanak.</a:t>
            </a:r>
          </a:p>
          <a:p>
            <a:pPr marL="914400" lvl="1" indent="-457200" algn="just" fontAlgn="auto">
              <a:spcAft>
                <a:spcPts val="0"/>
              </a:spcAft>
              <a:buFont typeface="Arial"/>
              <a:buChar char="•"/>
              <a:defRPr/>
            </a:pPr>
            <a:r>
              <a:rPr lang="en-US" sz="2400" b="1" dirty="0">
                <a:solidFill>
                  <a:srgbClr val="FF0000"/>
                </a:solidFill>
              </a:rPr>
              <a:t>Od ukupno 18 zemalja prijavljenih za sudjelovanje na ovom sastanku, 16 je </a:t>
            </a:r>
            <a:r>
              <a:rPr lang="en-US" sz="2400" b="1" dirty="0" err="1">
                <a:solidFill>
                  <a:srgbClr val="FF0000"/>
                </a:solidFill>
              </a:rPr>
              <a:t>ispunilo</a:t>
            </a:r>
            <a:r>
              <a:rPr lang="en-US" sz="2400" b="1" dirty="0">
                <a:solidFill>
                  <a:srgbClr val="FF0000"/>
                </a:solidFill>
              </a:rPr>
              <a:t> </a:t>
            </a:r>
            <a:r>
              <a:rPr lang="bs-Latn-BA" sz="2400" b="1" dirty="0" smtClean="0">
                <a:solidFill>
                  <a:srgbClr val="FF0000"/>
                </a:solidFill>
              </a:rPr>
              <a:t>A</a:t>
            </a:r>
            <a:r>
              <a:rPr lang="en-US" sz="2400" b="1" dirty="0" err="1" smtClean="0">
                <a:solidFill>
                  <a:srgbClr val="FF0000"/>
                </a:solidFill>
              </a:rPr>
              <a:t>nketu</a:t>
            </a:r>
            <a:r>
              <a:rPr lang="en-US" sz="2400" b="1" dirty="0">
                <a:solidFill>
                  <a:srgbClr val="FF0000"/>
                </a:solidFill>
              </a:rPr>
              <a:t>. Sjajan odaziv - zahvaljujemo! </a:t>
            </a:r>
          </a:p>
          <a:p>
            <a:pPr marL="914400" lvl="1" indent="-457200" algn="just" fontAlgn="auto">
              <a:spcAft>
                <a:spcPts val="0"/>
              </a:spcAft>
              <a:buFont typeface="Arial"/>
              <a:buChar char="•"/>
              <a:defRPr/>
            </a:pPr>
            <a:endParaRPr lang="hr-HR" sz="2600" dirty="0">
              <a:solidFill>
                <a:srgbClr val="000000"/>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2286000" y="152400"/>
            <a:ext cx="6934200" cy="646331"/>
          </a:xfrm>
          <a:prstGeom prst="rect">
            <a:avLst/>
          </a:prstGeom>
          <a:noFill/>
        </p:spPr>
        <p:txBody>
          <a:bodyPr wrap="square" rtlCol="0">
            <a:spAutoFit/>
          </a:bodyPr>
          <a:lstStyle/>
          <a:p>
            <a:pPr algn="ctr"/>
            <a:r>
              <a:rPr lang="en-US" sz="3600" dirty="0" smtClean="0">
                <a:solidFill>
                  <a:srgbClr val="002060"/>
                </a:solidFill>
                <a:latin typeface="+mj-lt"/>
              </a:rPr>
              <a:t>Ciljevi i opseg istraživanja (2) </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2071658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9296400" cy="6324600"/>
          </a:xfrm>
        </p:spPr>
        <p:txBody>
          <a:bodyPr rtlCol="0">
            <a:normAutofit fontScale="70000" lnSpcReduction="20000"/>
          </a:bodyPr>
          <a:lstStyle/>
          <a:p>
            <a:pPr algn="just" fontAlgn="auto">
              <a:spcAft>
                <a:spcPts val="0"/>
              </a:spcAft>
              <a:defRPr/>
            </a:pPr>
            <a:r>
              <a:rPr dirty="0" smtClean="0"/>
              <a:t> </a:t>
            </a:r>
          </a:p>
          <a:p>
            <a:pPr lvl="1" algn="just" fontAlgn="auto">
              <a:spcAft>
                <a:spcPts val="0"/>
              </a:spcAft>
              <a:defRPr/>
            </a:pPr>
            <a:endParaRPr lang="hr-HR" sz="1100" dirty="0">
              <a:solidFill>
                <a:srgbClr val="000000"/>
              </a:solidFill>
            </a:endParaRPr>
          </a:p>
          <a:p>
            <a:pPr marL="800100" lvl="1" indent="-342900" algn="just" fontAlgn="auto">
              <a:spcAft>
                <a:spcPts val="0"/>
              </a:spcAft>
              <a:buFont typeface="Arial" pitchFamily="34" charset="0"/>
              <a:buChar char="•"/>
              <a:defRPr/>
            </a:pPr>
            <a:r>
              <a:rPr lang="en-US" sz="3100" b="1" dirty="0">
                <a:solidFill>
                  <a:srgbClr val="000000"/>
                </a:solidFill>
              </a:rPr>
              <a:t>Većina je zemalja PEMPAL-a primijenila fiskalna pravila nakon 2012., djelomično zbog EU-a, pristupanja EU-u i zahtjeva MMF-a. </a:t>
            </a:r>
            <a:endParaRPr lang="hr-HR" sz="3100" dirty="0" smtClean="0">
              <a:solidFill>
                <a:srgbClr val="000000"/>
              </a:solidFill>
            </a:endParaRPr>
          </a:p>
          <a:p>
            <a:pPr marL="1257300" lvl="2" indent="-342900" algn="just" fontAlgn="auto">
              <a:spcAft>
                <a:spcPts val="0"/>
              </a:spcAft>
              <a:buFont typeface="Arial" pitchFamily="34" charset="0"/>
              <a:buChar char="•"/>
              <a:defRPr/>
            </a:pPr>
            <a:r>
              <a:rPr lang="en-US" sz="2800" dirty="0" smtClean="0">
                <a:solidFill>
                  <a:srgbClr val="000000"/>
                </a:solidFill>
              </a:rPr>
              <a:t>Samo je sedam od 13 zemalja prijavilo kako ima uspostavljena fiskalna pravila u istraživanju iz 2012., u usporedbi s 15 od 16 zemalja koje su prijavile to isto u istraživanju iz 2016. </a:t>
            </a:r>
          </a:p>
          <a:p>
            <a:pPr marL="1257300" lvl="2" indent="-342900" algn="just" fontAlgn="auto">
              <a:spcAft>
                <a:spcPts val="0"/>
              </a:spcAft>
              <a:buFont typeface="Arial" pitchFamily="34" charset="0"/>
              <a:buChar char="•"/>
              <a:defRPr/>
            </a:pPr>
            <a:r>
              <a:rPr lang="en-US" sz="2800" dirty="0" smtClean="0">
                <a:solidFill>
                  <a:srgbClr val="000000"/>
                </a:solidFill>
              </a:rPr>
              <a:t>Primjerice, u istraživanju provedenom 2012., Crna Gora i Uzbekistan izvijestili su kako nemaju fiskalna pravila, ali sada javljaju kako su ih uspostavili. Bjelarus je također 2012. prijavio kako ima uspostavljena samo pravila za dugove, ali je od tada uspostavljeno više oblika pravila.</a:t>
            </a:r>
          </a:p>
          <a:p>
            <a:pPr marL="800100" lvl="1" indent="-342900" algn="just" fontAlgn="auto">
              <a:spcAft>
                <a:spcPts val="0"/>
              </a:spcAft>
              <a:buFont typeface="Arial" pitchFamily="34" charset="0"/>
              <a:buChar char="•"/>
              <a:defRPr/>
            </a:pPr>
            <a:endParaRPr lang="hr-HR" sz="3000" dirty="0">
              <a:solidFill>
                <a:schemeClr val="tx1">
                  <a:lumMod val="95000"/>
                  <a:lumOff val="5000"/>
                </a:schemeClr>
              </a:solidFill>
            </a:endParaRPr>
          </a:p>
          <a:p>
            <a:pPr marL="800100" lvl="1" indent="-342900" algn="just" fontAlgn="auto">
              <a:spcAft>
                <a:spcPts val="0"/>
              </a:spcAft>
              <a:buFont typeface="Arial" pitchFamily="34" charset="0"/>
              <a:buChar char="•"/>
              <a:defRPr/>
            </a:pPr>
            <a:r>
              <a:rPr lang="en-US" sz="3100" b="1" dirty="0" smtClean="0">
                <a:solidFill>
                  <a:srgbClr val="000000"/>
                </a:solidFill>
              </a:rPr>
              <a:t>U nekim su zemljama reforme u tijeku. </a:t>
            </a:r>
            <a:r>
              <a:rPr lang="en-US" sz="3100" dirty="0" smtClean="0">
                <a:solidFill>
                  <a:srgbClr val="000000"/>
                </a:solidFill>
              </a:rPr>
              <a:t>Primjerice:</a:t>
            </a:r>
            <a:endParaRPr lang="hr-HR" sz="3100" dirty="0">
              <a:solidFill>
                <a:srgbClr val="000000"/>
              </a:solidFill>
            </a:endParaRPr>
          </a:p>
          <a:p>
            <a:pPr marL="1257300" lvl="2" indent="-342900" algn="just" fontAlgn="auto">
              <a:spcAft>
                <a:spcPts val="0"/>
              </a:spcAft>
              <a:buFont typeface="Arial" pitchFamily="34" charset="0"/>
              <a:buChar char="•"/>
              <a:defRPr/>
            </a:pPr>
            <a:r>
              <a:rPr lang="en-US" sz="2800" dirty="0" smtClean="0">
                <a:solidFill>
                  <a:srgbClr val="000000"/>
                </a:solidFill>
              </a:rPr>
              <a:t>Hrvatska je izvijestila o izmjenama i dopunama Zakona o fiskalnoj odgovornosti iz 2014. radi izrade novog privremenog pravila o strukturnom saldu izraženom udjelom u BDP-u prema planu prilagodbe EU-a. Moldovsko pravilo o proračunskom saldu bit će u primjeni od 2018</a:t>
            </a:r>
            <a:r>
              <a:rPr lang="en-US" sz="2800" dirty="0" smtClean="0">
                <a:solidFill>
                  <a:srgbClr val="000000"/>
                </a:solidFill>
              </a:rPr>
              <a:t>.</a:t>
            </a:r>
            <a:endParaRPr lang="hr-HR" sz="2800" dirty="0">
              <a:solidFill>
                <a:srgbClr val="000000"/>
              </a:solidFill>
            </a:endParaRPr>
          </a:p>
          <a:p>
            <a:pPr marL="1257300" lvl="2" indent="-342900" algn="just" fontAlgn="auto">
              <a:spcAft>
                <a:spcPts val="0"/>
              </a:spcAft>
              <a:buFont typeface="Arial" pitchFamily="34" charset="0"/>
              <a:buChar char="•"/>
              <a:defRPr/>
            </a:pPr>
            <a:r>
              <a:rPr lang="hr-HR" sz="2800" dirty="0">
                <a:solidFill>
                  <a:srgbClr val="000000"/>
                </a:solidFill>
              </a:rPr>
              <a:t>Makedonija je izvijestila kako nije u potpunosti usvojila fiskalna pravila, no Vlada je podnijela prijedlog o izmjeni i dopunama Ustava Parlamentu, kako bi se utvrdio proračunski saldo i pravilo o dugu</a:t>
            </a:r>
            <a:endParaRPr lang="hr-HR" sz="2800" dirty="0">
              <a:solidFill>
                <a:schemeClr val="tx1"/>
              </a:solidFill>
            </a:endParaRPr>
          </a:p>
          <a:p>
            <a:pPr marL="800100" lvl="1" indent="-342900" algn="just" fontAlgn="auto">
              <a:spcAft>
                <a:spcPts val="0"/>
              </a:spcAft>
              <a:buFont typeface="Arial" pitchFamily="34" charset="0"/>
              <a:buChar char="•"/>
              <a:defRPr/>
            </a:pPr>
            <a:endParaRPr lang="hr-HR" sz="3000"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200" dirty="0">
              <a:solidFill>
                <a:srgbClr val="000000"/>
              </a:solidFill>
            </a:endParaRPr>
          </a:p>
          <a:p>
            <a:pPr marL="1257300" lvl="2" indent="-342900" algn="just" fontAlgn="auto">
              <a:spcAft>
                <a:spcPts val="0"/>
              </a:spcAft>
              <a:buFont typeface="Arial" pitchFamily="34" charset="0"/>
              <a:buChar char="•"/>
              <a:defRPr/>
            </a:pPr>
            <a:endParaRPr lang="hr-HR" sz="1600" b="1" dirty="0" smtClean="0">
              <a:solidFill>
                <a:srgbClr val="000000"/>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295400" y="152400"/>
            <a:ext cx="7924800" cy="646331"/>
          </a:xfrm>
          <a:prstGeom prst="rect">
            <a:avLst/>
          </a:prstGeom>
          <a:noFill/>
        </p:spPr>
        <p:txBody>
          <a:bodyPr wrap="square" rtlCol="0">
            <a:spAutoFit/>
          </a:bodyPr>
          <a:lstStyle/>
          <a:p>
            <a:pPr algn="ctr"/>
            <a:r>
              <a:rPr lang="en-US" sz="3600" dirty="0" smtClean="0">
                <a:solidFill>
                  <a:srgbClr val="002060"/>
                </a:solidFill>
                <a:latin typeface="+mj-lt"/>
              </a:rPr>
              <a:t>Ključne promjene u fiskalnim pravilima</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1086473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dirty="0" smtClean="0"/>
              <a:t> </a:t>
            </a:r>
          </a:p>
          <a:p>
            <a:pPr lvl="1" algn="just" fontAlgn="auto">
              <a:spcAft>
                <a:spcPts val="0"/>
              </a:spcAft>
              <a:defRPr/>
            </a:pPr>
            <a:endParaRPr lang="hr-HR" sz="1100" dirty="0">
              <a:solidFill>
                <a:srgbClr val="000000"/>
              </a:solidFill>
            </a:endParaRPr>
          </a:p>
          <a:p>
            <a:pPr lvl="2" algn="just" fontAlgn="auto">
              <a:spcAft>
                <a:spcPts val="0"/>
              </a:spcAft>
              <a:defRPr/>
            </a:pPr>
            <a:endParaRPr lang="hr-HR" sz="1600" b="1" dirty="0" smtClean="0">
              <a:solidFill>
                <a:srgbClr val="000000"/>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371600" y="152400"/>
            <a:ext cx="7848600" cy="646331"/>
          </a:xfrm>
          <a:prstGeom prst="rect">
            <a:avLst/>
          </a:prstGeom>
          <a:noFill/>
        </p:spPr>
        <p:txBody>
          <a:bodyPr wrap="square" rtlCol="0">
            <a:spAutoFit/>
          </a:bodyPr>
          <a:lstStyle/>
          <a:p>
            <a:pPr algn="ctr"/>
            <a:r>
              <a:rPr lang="en-US" sz="3600" dirty="0" smtClean="0">
                <a:solidFill>
                  <a:srgbClr val="002060"/>
                </a:solidFill>
                <a:latin typeface="+mj-lt"/>
              </a:rPr>
              <a:t>Vrste primijenjenih pravila </a:t>
            </a:r>
            <a:endParaRPr lang="hr-HR" sz="3600" dirty="0">
              <a:solidFill>
                <a:srgbClr val="002060"/>
              </a:solidFill>
              <a:latin typeface="+mj-lt"/>
              <a:ea typeface="+mj-ea"/>
              <a:cs typeface="+mj-cs"/>
            </a:endParaRPr>
          </a:p>
        </p:txBody>
      </p:sp>
      <p:pic>
        <p:nvPicPr>
          <p:cNvPr id="1147" name="Picture 123" descr="C:\Users\Assia\Desktop\Untitled.jpg"/>
          <p:cNvPicPr>
            <a:picLocks noChangeAspect="1" noChangeArrowheads="1"/>
          </p:cNvPicPr>
          <p:nvPr/>
        </p:nvPicPr>
        <p:blipFill rotWithShape="1">
          <a:blip r:embed="rId4">
            <a:extLst>
              <a:ext uri="{28A0092B-C50C-407E-A947-70E740481C1C}">
                <a14:useLocalDpi xmlns:a14="http://schemas.microsoft.com/office/drawing/2010/main" val="0"/>
              </a:ext>
            </a:extLst>
          </a:blip>
          <a:srcRect r="27537"/>
          <a:stretch/>
        </p:blipFill>
        <p:spPr bwMode="auto">
          <a:xfrm>
            <a:off x="1440445" y="750856"/>
            <a:ext cx="7710909" cy="6107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53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title 2"/>
          <p:cNvSpPr>
            <a:spLocks noGrp="1"/>
          </p:cNvSpPr>
          <p:nvPr>
            <p:ph type="subTitle" idx="1"/>
          </p:nvPr>
        </p:nvSpPr>
        <p:spPr>
          <a:xfrm>
            <a:off x="1320800" y="1600200"/>
            <a:ext cx="8255000" cy="4572000"/>
          </a:xfrm>
        </p:spPr>
        <p:txBody>
          <a:bodyPr/>
          <a:lstStyle/>
          <a:p>
            <a:pPr algn="l"/>
            <a:endParaRPr lang="hr-HR" sz="2400" dirty="0" smtClean="0">
              <a:solidFill>
                <a:schemeClr val="tx1"/>
              </a:solidFill>
            </a:endParaRPr>
          </a:p>
          <a:p>
            <a:endParaRPr lang="hr-HR" sz="1000" dirty="0" smtClean="0">
              <a:solidFill>
                <a:schemeClr val="tx1"/>
              </a:solidFill>
            </a:endParaRPr>
          </a:p>
          <a:p>
            <a:endParaRPr lang="hr-HR" sz="1200" dirty="0" smtClean="0">
              <a:solidFill>
                <a:schemeClr val="tx1"/>
              </a:solidFill>
            </a:endParaRPr>
          </a:p>
          <a:p>
            <a:r>
              <a:rPr lang="bs-Latn-BA" sz="4800" dirty="0" smtClean="0">
                <a:solidFill>
                  <a:schemeClr val="tx1"/>
                </a:solidFill>
              </a:rPr>
              <a:t>PRVI DIO:  REZULTATI PRAVILA O RASHODU</a:t>
            </a:r>
            <a:endParaRPr lang="hr-HR" sz="4800" dirty="0" smtClean="0">
              <a:solidFill>
                <a:schemeClr val="tx1"/>
              </a:solidFill>
            </a:endParaRPr>
          </a:p>
        </p:txBody>
      </p:sp>
      <p:pic>
        <p:nvPicPr>
          <p:cNvPr id="19458"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9459"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Tree>
    <p:extLst>
      <p:ext uri="{BB962C8B-B14F-4D97-AF65-F5344CB8AC3E}">
        <p14:creationId xmlns:p14="http://schemas.microsoft.com/office/powerpoint/2010/main" val="4289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1876" y="838200"/>
            <a:ext cx="8378825" cy="6019800"/>
          </a:xfrm>
        </p:spPr>
        <p:txBody>
          <a:bodyPr rtlCol="0">
            <a:noAutofit/>
          </a:bodyPr>
          <a:lstStyle/>
          <a:p>
            <a:pPr marL="457200" indent="-457200" algn="just" fontAlgn="auto">
              <a:spcAft>
                <a:spcPts val="0"/>
              </a:spcAft>
              <a:buFont typeface="Arial" pitchFamily="34" charset="0"/>
              <a:buChar char="•"/>
              <a:defRPr/>
            </a:pPr>
            <a:endParaRPr lang="hr-HR" sz="800" dirty="0">
              <a:solidFill>
                <a:schemeClr val="tx1"/>
              </a:solidFill>
            </a:endParaRPr>
          </a:p>
          <a:p>
            <a:pPr marL="457200" indent="-457200" algn="just" fontAlgn="auto">
              <a:spcAft>
                <a:spcPts val="0"/>
              </a:spcAft>
              <a:buFont typeface="Arial" pitchFamily="34" charset="0"/>
              <a:buChar char="•"/>
              <a:defRPr/>
            </a:pPr>
            <a:r>
              <a:rPr lang="en-US" sz="2000" b="1" dirty="0" smtClean="0">
                <a:solidFill>
                  <a:schemeClr val="tx1"/>
                </a:solidFill>
              </a:rPr>
              <a:t>Deset zemalja izvješćuje kako primjenjuje pravila o rashodu:</a:t>
            </a:r>
            <a:r>
              <a:rPr lang="en-US" sz="2000" dirty="0" smtClean="0">
                <a:solidFill>
                  <a:schemeClr val="tx1"/>
                </a:solidFill>
              </a:rPr>
              <a:t> Bjelarus, Bosna i Hercegovina, Bugarska, Hrvatska, Gruzija, Rumunjska, Ruska Federacija, Tadžikistan, Ukrajina, Uzbekistan - u usporedbi sa samo trima zemljama iz OECD-ova istraživanja iz 2012.</a:t>
            </a:r>
          </a:p>
          <a:p>
            <a:pPr marL="457200" indent="-457200" algn="just" fontAlgn="auto">
              <a:spcAft>
                <a:spcPts val="0"/>
              </a:spcAft>
              <a:buFont typeface="Arial" pitchFamily="34" charset="0"/>
              <a:buChar char="•"/>
              <a:defRPr/>
            </a:pPr>
            <a:endParaRPr lang="hr-HR" sz="2000" dirty="0">
              <a:solidFill>
                <a:schemeClr val="tx1"/>
              </a:solidFill>
            </a:endParaRPr>
          </a:p>
          <a:p>
            <a:pPr marL="457200" indent="-457200" algn="just" fontAlgn="auto">
              <a:spcAft>
                <a:spcPts val="0"/>
              </a:spcAft>
              <a:buFont typeface="Arial" pitchFamily="34" charset="0"/>
              <a:buChar char="•"/>
              <a:defRPr/>
            </a:pPr>
            <a:endParaRPr lang="hr-HR" sz="2000" dirty="0" smtClean="0">
              <a:solidFill>
                <a:schemeClr val="tx1"/>
              </a:solidFill>
            </a:endParaRPr>
          </a:p>
          <a:p>
            <a:pPr marL="457200" indent="-457200" algn="just" fontAlgn="auto">
              <a:spcAft>
                <a:spcPts val="0"/>
              </a:spcAft>
              <a:buFont typeface="Arial" pitchFamily="34" charset="0"/>
              <a:buChar char="•"/>
              <a:defRPr/>
            </a:pPr>
            <a:endParaRPr lang="hr-HR" sz="2000" dirty="0">
              <a:solidFill>
                <a:schemeClr val="tx1"/>
              </a:solidFill>
            </a:endParaRPr>
          </a:p>
          <a:p>
            <a:pPr marL="457200" indent="-457200" algn="just" fontAlgn="auto">
              <a:spcAft>
                <a:spcPts val="0"/>
              </a:spcAft>
              <a:buFont typeface="Arial" pitchFamily="34" charset="0"/>
              <a:buChar char="•"/>
              <a:defRPr/>
            </a:pPr>
            <a:endParaRPr lang="hr-HR" sz="2000" dirty="0" smtClean="0">
              <a:solidFill>
                <a:schemeClr val="tx1"/>
              </a:solidFill>
            </a:endParaRPr>
          </a:p>
          <a:p>
            <a:pPr marL="457200" indent="-457200" algn="just" fontAlgn="auto">
              <a:spcAft>
                <a:spcPts val="0"/>
              </a:spcAft>
              <a:buFont typeface="Arial" pitchFamily="34" charset="0"/>
              <a:buChar char="•"/>
              <a:defRPr/>
            </a:pPr>
            <a:endParaRPr lang="hr-HR" sz="2000" dirty="0">
              <a:solidFill>
                <a:schemeClr val="tx1"/>
              </a:solidFill>
            </a:endParaRPr>
          </a:p>
          <a:p>
            <a:pPr marL="457200" indent="-457200" algn="just" fontAlgn="auto">
              <a:spcAft>
                <a:spcPts val="0"/>
              </a:spcAft>
              <a:buFont typeface="Arial" pitchFamily="34" charset="0"/>
              <a:buChar char="•"/>
              <a:defRPr/>
            </a:pPr>
            <a:endParaRPr lang="hr-HR" sz="2000" dirty="0" smtClean="0">
              <a:solidFill>
                <a:schemeClr val="tx1"/>
              </a:solidFill>
            </a:endParaRPr>
          </a:p>
          <a:p>
            <a:pPr marL="457200" indent="-457200" algn="just" fontAlgn="auto">
              <a:spcAft>
                <a:spcPts val="0"/>
              </a:spcAft>
              <a:buFont typeface="Arial" pitchFamily="34" charset="0"/>
              <a:buChar char="•"/>
              <a:defRPr/>
            </a:pPr>
            <a:endParaRPr lang="hr-HR" sz="2000" dirty="0">
              <a:solidFill>
                <a:schemeClr val="tx1"/>
              </a:solidFill>
            </a:endParaRPr>
          </a:p>
          <a:p>
            <a:pPr marL="457200" indent="-457200" algn="just" fontAlgn="auto">
              <a:spcAft>
                <a:spcPts val="0"/>
              </a:spcAft>
              <a:buFont typeface="Arial" pitchFamily="34" charset="0"/>
              <a:buChar char="•"/>
              <a:defRPr/>
            </a:pPr>
            <a:endParaRPr lang="hr-HR" sz="2000" dirty="0" smtClean="0">
              <a:solidFill>
                <a:schemeClr val="tx1"/>
              </a:solidFill>
            </a:endParaRPr>
          </a:p>
          <a:p>
            <a:pPr algn="just" fontAlgn="auto">
              <a:spcAft>
                <a:spcPts val="0"/>
              </a:spcAft>
              <a:defRPr/>
            </a:pPr>
            <a:endParaRPr lang="hr-HR" sz="2000" dirty="0" smtClean="0">
              <a:solidFill>
                <a:schemeClr val="tx1"/>
              </a:solidFill>
            </a:endParaRPr>
          </a:p>
          <a:p>
            <a:pPr marL="457200" indent="-457200" algn="just" fontAlgn="auto">
              <a:spcAft>
                <a:spcPts val="0"/>
              </a:spcAft>
              <a:buFont typeface="Arial" pitchFamily="34" charset="0"/>
              <a:buChar char="•"/>
              <a:defRPr/>
            </a:pPr>
            <a:r>
              <a:rPr sz="2800" b="1" dirty="0" smtClean="0">
                <a:solidFill>
                  <a:schemeClr val="tx1"/>
                </a:solidFill>
              </a:rPr>
              <a:t>Najčešći cilj je </a:t>
            </a:r>
            <a:r>
              <a:rPr sz="2800" b="1" dirty="0" err="1" smtClean="0">
                <a:solidFill>
                  <a:schemeClr val="tx1"/>
                </a:solidFill>
              </a:rPr>
              <a:t>gornja</a:t>
            </a:r>
            <a:r>
              <a:rPr sz="2800" b="1" dirty="0" smtClean="0">
                <a:solidFill>
                  <a:schemeClr val="tx1"/>
                </a:solidFill>
              </a:rPr>
              <a:t> </a:t>
            </a:r>
            <a:r>
              <a:rPr sz="2800" b="1" dirty="0" err="1" smtClean="0">
                <a:solidFill>
                  <a:schemeClr val="tx1"/>
                </a:solidFill>
              </a:rPr>
              <a:t>granica</a:t>
            </a:r>
            <a:r>
              <a:rPr lang="bs-Latn-BA" sz="2800" b="1" dirty="0" smtClean="0">
                <a:solidFill>
                  <a:schemeClr val="tx1"/>
                </a:solidFill>
              </a:rPr>
              <a:t> nominalnih</a:t>
            </a:r>
            <a:r>
              <a:rPr sz="2800" b="1" dirty="0" smtClean="0">
                <a:solidFill>
                  <a:schemeClr val="tx1"/>
                </a:solidFill>
              </a:rPr>
              <a:t> </a:t>
            </a:r>
            <a:r>
              <a:rPr sz="2800" b="1" dirty="0" smtClean="0">
                <a:solidFill>
                  <a:schemeClr val="tx1"/>
                </a:solidFill>
              </a:rPr>
              <a:t>rashoda</a:t>
            </a:r>
            <a:r>
              <a:rPr sz="2800" dirty="0" smtClean="0">
                <a:solidFill>
                  <a:schemeClr val="tx1"/>
                </a:solidFill>
              </a:rPr>
              <a:t> (kojom se služi pet zemalja).</a:t>
            </a:r>
            <a:r>
              <a:rPr lang="en-US" sz="2800" dirty="0" smtClean="0">
                <a:solidFill>
                  <a:schemeClr val="tx1"/>
                </a:solidFill>
              </a:rPr>
              <a:t>  </a:t>
            </a:r>
            <a:endParaRPr lang="hr-HR" sz="2800" dirty="0" smtClean="0">
              <a:solidFill>
                <a:schemeClr val="tx1"/>
              </a:solidFill>
            </a:endParaRPr>
          </a:p>
          <a:p>
            <a:pPr lvl="1" algn="just" fontAlgn="auto">
              <a:spcAft>
                <a:spcPts val="0"/>
              </a:spcAft>
              <a:defRPr/>
            </a:pPr>
            <a:endParaRPr lang="hr-HR" sz="1800" dirty="0" smtClean="0">
              <a:solidFill>
                <a:schemeClr val="tx1"/>
              </a:solidFill>
            </a:endParaRPr>
          </a:p>
          <a:p>
            <a:pPr marL="914400" lvl="1" indent="-457200" algn="just" fontAlgn="auto">
              <a:spcAft>
                <a:spcPts val="0"/>
              </a:spcAft>
              <a:buFont typeface="Arial" pitchFamily="34" charset="0"/>
              <a:buChar char="•"/>
              <a:defRPr/>
            </a:pPr>
            <a:endParaRPr lang="hr-HR" sz="2000" dirty="0" smtClean="0">
              <a:solidFill>
                <a:schemeClr val="tx1"/>
              </a:solidFill>
            </a:endParaRPr>
          </a:p>
          <a:p>
            <a:pPr algn="just" fontAlgn="auto">
              <a:spcAft>
                <a:spcPts val="0"/>
              </a:spcAft>
              <a:buFont typeface="Arial" pitchFamily="34" charset="0"/>
              <a:buNone/>
              <a:defRPr/>
            </a:pPr>
            <a:endParaRPr lang="hr-HR" sz="2800" dirty="0" smtClean="0">
              <a:solidFill>
                <a:schemeClr val="tx1"/>
              </a:solidFill>
            </a:endParaRPr>
          </a:p>
          <a:p>
            <a:pPr marL="457200" indent="-457200" algn="just" fontAlgn="auto">
              <a:spcAft>
                <a:spcPts val="0"/>
              </a:spcAft>
              <a:buFont typeface="Arial" pitchFamily="34" charset="0"/>
              <a:buChar char="•"/>
              <a:defRPr/>
            </a:pPr>
            <a:endParaRPr lang="hr-HR"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762000" y="152400"/>
            <a:ext cx="9144000" cy="876300"/>
          </a:xfrm>
        </p:spPr>
        <p:txBody>
          <a:bodyPr/>
          <a:lstStyle/>
          <a:p>
            <a:r>
              <a:rPr lang="en-US" sz="3600" dirty="0" smtClean="0">
                <a:solidFill>
                  <a:srgbClr val="002060"/>
                </a:solidFill>
              </a:rPr>
              <a:t>Koji su ciljevi upotrebljavani za pravila o rashodu? </a:t>
            </a:r>
          </a:p>
        </p:txBody>
      </p:sp>
      <p:graphicFrame>
        <p:nvGraphicFramePr>
          <p:cNvPr id="19" name="Chart 18"/>
          <p:cNvGraphicFramePr>
            <a:graphicFrameLocks/>
          </p:cNvGraphicFramePr>
          <p:nvPr>
            <p:extLst>
              <p:ext uri="{D42A27DB-BD31-4B8C-83A1-F6EECF244321}">
                <p14:modId xmlns:p14="http://schemas.microsoft.com/office/powerpoint/2010/main" val="756859488"/>
              </p:ext>
            </p:extLst>
          </p:nvPr>
        </p:nvGraphicFramePr>
        <p:xfrm>
          <a:off x="1143000" y="2063750"/>
          <a:ext cx="8458200" cy="357505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2743200" y="2286000"/>
            <a:ext cx="2286000" cy="1477328"/>
          </a:xfrm>
          <a:prstGeom prst="rect">
            <a:avLst/>
          </a:prstGeom>
          <a:noFill/>
        </p:spPr>
        <p:txBody>
          <a:bodyPr wrap="square" rtlCol="0">
            <a:spAutoFit/>
          </a:bodyPr>
          <a:lstStyle/>
          <a:p>
            <a:r>
              <a:rPr dirty="0" smtClean="0"/>
              <a:t>Bugarska</a:t>
            </a:r>
          </a:p>
          <a:p>
            <a:r>
              <a:rPr dirty="0" smtClean="0"/>
              <a:t>Ruska Federacija</a:t>
            </a:r>
          </a:p>
          <a:p>
            <a:r>
              <a:rPr dirty="0" smtClean="0"/>
              <a:t>Tadžikistan</a:t>
            </a:r>
          </a:p>
          <a:p>
            <a:r>
              <a:rPr dirty="0" smtClean="0"/>
              <a:t>Ukrajina</a:t>
            </a:r>
          </a:p>
          <a:p>
            <a:r>
              <a:rPr dirty="0" smtClean="0"/>
              <a:t>Uzbekistan</a:t>
            </a:r>
            <a:endParaRPr lang="hr-HR" dirty="0"/>
          </a:p>
        </p:txBody>
      </p:sp>
      <p:sp>
        <p:nvSpPr>
          <p:cNvPr id="7" name="Title 1"/>
          <p:cNvSpPr txBox="1">
            <a:spLocks/>
          </p:cNvSpPr>
          <p:nvPr/>
        </p:nvSpPr>
        <p:spPr bwMode="auto">
          <a:xfrm>
            <a:off x="3652157" y="4724400"/>
            <a:ext cx="1371600" cy="8763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bs-Latn-BA" sz="1500" dirty="0" smtClean="0">
                <a:solidFill>
                  <a:srgbClr val="002060"/>
                </a:solidFill>
              </a:rPr>
              <a:t>Gornja granica rashoda realnih rashoda</a:t>
            </a:r>
            <a:endParaRPr lang="en-US" sz="1500" dirty="0" smtClean="0">
              <a:solidFill>
                <a:srgbClr val="002060"/>
              </a:solidFill>
            </a:endParaRPr>
          </a:p>
        </p:txBody>
      </p:sp>
      <p:sp>
        <p:nvSpPr>
          <p:cNvPr id="8" name="Title 1"/>
          <p:cNvSpPr txBox="1">
            <a:spLocks/>
          </p:cNvSpPr>
          <p:nvPr/>
        </p:nvSpPr>
        <p:spPr bwMode="auto">
          <a:xfrm>
            <a:off x="5159829" y="4724400"/>
            <a:ext cx="1371600" cy="8763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bs-Latn-BA" sz="1500" dirty="0" smtClean="0">
                <a:solidFill>
                  <a:srgbClr val="002060"/>
                </a:solidFill>
              </a:rPr>
              <a:t>Nominalni rast rashoda</a:t>
            </a:r>
            <a:endParaRPr lang="en-US" sz="1500" dirty="0" smtClean="0">
              <a:solidFill>
                <a:srgbClr val="002060"/>
              </a:solidFill>
            </a:endParaRPr>
          </a:p>
        </p:txBody>
      </p:sp>
      <p:sp>
        <p:nvSpPr>
          <p:cNvPr id="11" name="Title 1"/>
          <p:cNvSpPr txBox="1">
            <a:spLocks/>
          </p:cNvSpPr>
          <p:nvPr/>
        </p:nvSpPr>
        <p:spPr bwMode="auto">
          <a:xfrm>
            <a:off x="6640288" y="4724400"/>
            <a:ext cx="1371600" cy="8763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bs-Latn-BA" sz="1500" dirty="0" smtClean="0">
                <a:solidFill>
                  <a:srgbClr val="002060"/>
                </a:solidFill>
              </a:rPr>
              <a:t>Realni rast rashoda</a:t>
            </a:r>
            <a:endParaRPr lang="en-US" sz="1500" dirty="0" smtClean="0">
              <a:solidFill>
                <a:srgbClr val="002060"/>
              </a:solidFill>
            </a:endParaRPr>
          </a:p>
        </p:txBody>
      </p:sp>
      <p:sp>
        <p:nvSpPr>
          <p:cNvPr id="12" name="Title 1"/>
          <p:cNvSpPr txBox="1">
            <a:spLocks/>
          </p:cNvSpPr>
          <p:nvPr/>
        </p:nvSpPr>
        <p:spPr bwMode="auto">
          <a:xfrm>
            <a:off x="8052707" y="4724400"/>
            <a:ext cx="1371600" cy="8763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bs-Latn-BA" sz="1500" dirty="0" smtClean="0">
                <a:solidFill>
                  <a:srgbClr val="002060"/>
                </a:solidFill>
              </a:rPr>
              <a:t>Fiskan omjer rashoda u BDP-u</a:t>
            </a:r>
            <a:endParaRPr lang="en-US" sz="1500" dirty="0" smtClean="0">
              <a:solidFill>
                <a:srgbClr val="002060"/>
              </a:solidFill>
            </a:endParaRPr>
          </a:p>
        </p:txBody>
      </p:sp>
    </p:spTree>
    <p:extLst>
      <p:ext uri="{BB962C8B-B14F-4D97-AF65-F5344CB8AC3E}">
        <p14:creationId xmlns:p14="http://schemas.microsoft.com/office/powerpoint/2010/main" val="797717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533400"/>
            <a:ext cx="8763000" cy="6324600"/>
          </a:xfrm>
        </p:spPr>
        <p:txBody>
          <a:bodyPr rtlCol="0">
            <a:normAutofit fontScale="92500"/>
          </a:bodyPr>
          <a:lstStyle/>
          <a:p>
            <a:pPr algn="just" fontAlgn="auto">
              <a:spcAft>
                <a:spcPts val="0"/>
              </a:spcAft>
              <a:defRPr/>
            </a:pPr>
            <a:r>
              <a:rPr dirty="0" smtClean="0"/>
              <a:t> </a:t>
            </a:r>
          </a:p>
          <a:p>
            <a:pPr lvl="1" algn="just" fontAlgn="auto">
              <a:spcAft>
                <a:spcPts val="0"/>
              </a:spcAft>
              <a:defRPr/>
            </a:pPr>
            <a:endParaRPr lang="hr-HR" sz="1800" dirty="0">
              <a:solidFill>
                <a:srgbClr val="000000"/>
              </a:solidFill>
            </a:endParaRPr>
          </a:p>
          <a:p>
            <a:pPr marL="800100" lvl="1" indent="-342900" algn="just" fontAlgn="auto">
              <a:spcAft>
                <a:spcPts val="0"/>
              </a:spcAft>
              <a:buFont typeface="Arial" pitchFamily="34" charset="0"/>
              <a:buChar char="•"/>
              <a:defRPr/>
            </a:pPr>
            <a:r>
              <a:rPr b="1" dirty="0" smtClean="0">
                <a:solidFill>
                  <a:schemeClr val="tx1"/>
                </a:solidFill>
              </a:rPr>
              <a:t>Većina pravila o rashodu dio su primarnog zakonodavstva</a:t>
            </a:r>
            <a:r>
              <a:rPr dirty="0" smtClean="0">
                <a:solidFill>
                  <a:schemeClr val="tx1"/>
                </a:solidFill>
              </a:rPr>
              <a:t> osim u Uzbekistanu (dio sekundarnog), Bjelarusu (dio sekundarnog i primarnog), Bugarskoj i Rumunjskoj (dio međunarodnog ugovora s EU-om); Rumunjska također izvješćuje kako su neka pravila dio unutarnjih pravila/politika.</a:t>
            </a:r>
            <a:r>
              <a:rPr lang="en-US" sz="2600" dirty="0" smtClean="0">
                <a:solidFill>
                  <a:schemeClr val="tx1"/>
                </a:solidFill>
              </a:rPr>
              <a:t> </a:t>
            </a:r>
          </a:p>
          <a:p>
            <a:pPr lvl="1" algn="just" fontAlgn="auto">
              <a:spcAft>
                <a:spcPts val="0"/>
              </a:spcAft>
              <a:defRPr/>
            </a:pPr>
            <a:endParaRPr lang="hr-HR" sz="1800" dirty="0" smtClean="0">
              <a:solidFill>
                <a:schemeClr val="tx1"/>
              </a:solidFill>
            </a:endParaRPr>
          </a:p>
          <a:p>
            <a:pPr marL="800100" lvl="1" indent="-342900" algn="just" fontAlgn="auto">
              <a:spcAft>
                <a:spcPts val="0"/>
              </a:spcAft>
              <a:buFont typeface="Arial" pitchFamily="34" charset="0"/>
              <a:buChar char="•"/>
              <a:defRPr/>
            </a:pPr>
            <a:r>
              <a:rPr b="1" dirty="0" smtClean="0">
                <a:solidFill>
                  <a:schemeClr val="tx1"/>
                </a:solidFill>
              </a:rPr>
              <a:t>Većina prijavljenih ciljeva rashoda privremeni su </a:t>
            </a:r>
            <a:r>
              <a:rPr dirty="0" smtClean="0">
                <a:solidFill>
                  <a:schemeClr val="tx1"/>
                </a:solidFill>
              </a:rPr>
              <a:t>(11 privremenih naspram pet stalnih ciljeva).</a:t>
            </a:r>
          </a:p>
          <a:p>
            <a:pPr lvl="2" algn="just" fontAlgn="auto">
              <a:spcAft>
                <a:spcPts val="0"/>
              </a:spcAft>
              <a:defRPr/>
            </a:pPr>
            <a:endParaRPr lang="hr-HR" sz="1800" dirty="0" smtClean="0">
              <a:solidFill>
                <a:schemeClr val="tx1"/>
              </a:solidFill>
            </a:endParaRPr>
          </a:p>
          <a:p>
            <a:pPr marL="800100" lvl="1" indent="-342900" algn="just" fontAlgn="auto">
              <a:spcAft>
                <a:spcPts val="0"/>
              </a:spcAft>
              <a:buFont typeface="Arial" pitchFamily="34" charset="0"/>
              <a:buChar char="•"/>
              <a:defRPr/>
            </a:pPr>
            <a:r>
              <a:rPr b="1" dirty="0" smtClean="0">
                <a:solidFill>
                  <a:schemeClr val="tx1"/>
                </a:solidFill>
              </a:rPr>
              <a:t>Većina pravila zahtjeva prijedlog korektivnih mjera</a:t>
            </a:r>
            <a:r>
              <a:rPr dirty="0" smtClean="0">
                <a:solidFill>
                  <a:schemeClr val="tx1"/>
                </a:solidFill>
              </a:rPr>
              <a:t> u slučaju nepridržavanja.</a:t>
            </a:r>
            <a:r>
              <a:rPr lang="en-US" sz="2600" dirty="0" smtClean="0">
                <a:solidFill>
                  <a:schemeClr val="tx1"/>
                </a:solidFill>
              </a:rPr>
              <a:t> Iznimke uključuju Bjelarus, Bugarsku i Hrvatsku koje nemaju ustanovljene izvršne/ovršne postupke.  </a:t>
            </a: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676400" y="228600"/>
            <a:ext cx="7543800" cy="646331"/>
          </a:xfrm>
          <a:prstGeom prst="rect">
            <a:avLst/>
          </a:prstGeom>
          <a:noFill/>
        </p:spPr>
        <p:txBody>
          <a:bodyPr wrap="square" rtlCol="0">
            <a:spAutoFit/>
          </a:bodyPr>
          <a:lstStyle/>
          <a:p>
            <a:pPr algn="ctr"/>
            <a:r>
              <a:rPr lang="en-US" sz="3600" dirty="0" smtClean="0">
                <a:solidFill>
                  <a:srgbClr val="002060"/>
                </a:solidFill>
                <a:latin typeface="+mj-lt"/>
              </a:rPr>
              <a:t>Obilježja pravila o rashodu (1) </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3293020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533400"/>
            <a:ext cx="8763000" cy="6096000"/>
          </a:xfrm>
        </p:spPr>
        <p:txBody>
          <a:bodyPr rtlCol="0">
            <a:normAutofit fontScale="92500"/>
          </a:bodyPr>
          <a:lstStyle/>
          <a:p>
            <a:pPr algn="just" fontAlgn="auto">
              <a:spcAft>
                <a:spcPts val="0"/>
              </a:spcAft>
              <a:defRPr/>
            </a:pPr>
            <a:r>
              <a:rPr dirty="0" smtClean="0"/>
              <a:t> </a:t>
            </a:r>
          </a:p>
          <a:p>
            <a:pPr lvl="1" algn="just" fontAlgn="auto">
              <a:spcAft>
                <a:spcPts val="0"/>
              </a:spcAft>
              <a:defRPr/>
            </a:pPr>
            <a:endParaRPr lang="hr-HR" sz="1100" dirty="0">
              <a:solidFill>
                <a:srgbClr val="000000"/>
              </a:solidFill>
            </a:endParaRPr>
          </a:p>
          <a:p>
            <a:pPr marL="800100" lvl="1" indent="-342900" algn="just" fontAlgn="auto">
              <a:spcAft>
                <a:spcPts val="0"/>
              </a:spcAft>
              <a:buFont typeface="Arial" pitchFamily="34" charset="0"/>
              <a:buChar char="•"/>
              <a:defRPr/>
            </a:pPr>
            <a:r>
              <a:rPr b="1" dirty="0" smtClean="0">
                <a:solidFill>
                  <a:schemeClr val="tx1"/>
                </a:solidFill>
              </a:rPr>
              <a:t>Neke su zemlje prijavile fleksibilnost kod određenih vrsta pravila o rashodu.</a:t>
            </a:r>
          </a:p>
          <a:p>
            <a:pPr marL="1257300" lvl="2" indent="-342900" algn="just" fontAlgn="auto">
              <a:spcAft>
                <a:spcPts val="0"/>
              </a:spcAft>
              <a:buFont typeface="Arial" pitchFamily="34" charset="0"/>
              <a:buChar char="•"/>
              <a:defRPr/>
            </a:pPr>
            <a:r>
              <a:rPr lang="en-US" sz="2600" dirty="0" smtClean="0">
                <a:solidFill>
                  <a:schemeClr val="tx1"/>
                </a:solidFill>
              </a:rPr>
              <a:t>Primjerice Bjelarus, Gruzija i Rumunjska za konkretne ciljane omjere </a:t>
            </a:r>
            <a:r>
              <a:rPr lang="en-US" sz="2600" dirty="0" err="1" smtClean="0">
                <a:solidFill>
                  <a:schemeClr val="tx1"/>
                </a:solidFill>
              </a:rPr>
              <a:t>rashoda</a:t>
            </a:r>
            <a:r>
              <a:rPr lang="en-US" sz="2600" dirty="0" smtClean="0">
                <a:solidFill>
                  <a:schemeClr val="tx1"/>
                </a:solidFill>
              </a:rPr>
              <a:t> </a:t>
            </a:r>
            <a:r>
              <a:rPr lang="bs-Latn-BA" sz="2600" dirty="0" smtClean="0">
                <a:solidFill>
                  <a:schemeClr val="tx1"/>
                </a:solidFill>
              </a:rPr>
              <a:t>u</a:t>
            </a:r>
            <a:r>
              <a:rPr lang="en-US" sz="2600" dirty="0" smtClean="0">
                <a:solidFill>
                  <a:schemeClr val="tx1"/>
                </a:solidFill>
              </a:rPr>
              <a:t> </a:t>
            </a:r>
            <a:r>
              <a:rPr lang="en-US" sz="2600" dirty="0" smtClean="0">
                <a:solidFill>
                  <a:schemeClr val="tx1"/>
                </a:solidFill>
              </a:rPr>
              <a:t>BDP-a.</a:t>
            </a:r>
          </a:p>
          <a:p>
            <a:pPr marL="1257300" lvl="2" indent="-342900" algn="just" fontAlgn="auto">
              <a:spcAft>
                <a:spcPts val="0"/>
              </a:spcAft>
              <a:buFont typeface="Arial" pitchFamily="34" charset="0"/>
              <a:buChar char="•"/>
              <a:defRPr/>
            </a:pPr>
            <a:r>
              <a:rPr lang="en-US" sz="2600" dirty="0" smtClean="0">
                <a:solidFill>
                  <a:schemeClr val="tx1"/>
                </a:solidFill>
              </a:rPr>
              <a:t>Hrvatska posjeduje određenu fleksibilnost kod primjene nominalne ciljane stope rasta rashoda (za nepogode, velike gospodarske poremećaje) kao što je navedeno u Izmjenama i dopunama Zakona o fiskalnoj odgovornosti, sve dok nije ugrožena srednjoročna fiskalna održivost.</a:t>
            </a:r>
          </a:p>
          <a:p>
            <a:pPr marL="1257300" lvl="2" indent="-342900" algn="just" fontAlgn="auto">
              <a:spcAft>
                <a:spcPts val="0"/>
              </a:spcAft>
              <a:buFont typeface="Arial" pitchFamily="34" charset="0"/>
              <a:buChar char="•"/>
              <a:defRPr/>
            </a:pPr>
            <a:endParaRPr lang="hr-HR" sz="1800" dirty="0">
              <a:solidFill>
                <a:schemeClr val="tx1"/>
              </a:solidFill>
            </a:endParaRPr>
          </a:p>
          <a:p>
            <a:pPr marL="800100" lvl="1" indent="-342900" algn="just" fontAlgn="auto">
              <a:spcAft>
                <a:spcPts val="0"/>
              </a:spcAft>
              <a:buFont typeface="Arial" pitchFamily="34" charset="0"/>
              <a:buChar char="•"/>
              <a:defRPr/>
            </a:pPr>
            <a:r>
              <a:rPr b="1" dirty="0" smtClean="0">
                <a:solidFill>
                  <a:schemeClr val="tx1"/>
                </a:solidFill>
              </a:rPr>
              <a:t>Bugarska, Ruska Federacija, Bosna i Hercegovina te Ukrajina</a:t>
            </a:r>
            <a:r>
              <a:rPr dirty="0" smtClean="0">
                <a:solidFill>
                  <a:schemeClr val="tx1"/>
                </a:solidFill>
              </a:rPr>
              <a:t> </a:t>
            </a:r>
            <a:r>
              <a:rPr b="1" dirty="0" smtClean="0">
                <a:solidFill>
                  <a:schemeClr val="tx1"/>
                </a:solidFill>
              </a:rPr>
              <a:t>ne dopuštaju fleksibilnost</a:t>
            </a:r>
            <a:r>
              <a:rPr dirty="0" smtClean="0">
                <a:solidFill>
                  <a:schemeClr val="tx1"/>
                </a:solidFill>
              </a:rPr>
              <a:t> kod primjene pravila o rashodu.</a:t>
            </a:r>
            <a:endParaRPr lang="hr-HR" sz="2600" dirty="0">
              <a:solidFill>
                <a:schemeClr val="tx1"/>
              </a:solidFill>
            </a:endParaRPr>
          </a:p>
          <a:p>
            <a:pPr marL="1257300" lvl="2" indent="-342900" algn="just" fontAlgn="auto">
              <a:spcAft>
                <a:spcPts val="0"/>
              </a:spcAft>
              <a:buFont typeface="Arial" pitchFamily="34" charset="0"/>
              <a:buChar char="•"/>
              <a:defRPr/>
            </a:pPr>
            <a:endParaRPr lang="hr-HR" sz="1600" b="1" dirty="0" smtClean="0">
              <a:solidFill>
                <a:srgbClr val="000000"/>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676400" y="152400"/>
            <a:ext cx="7696200" cy="646331"/>
          </a:xfrm>
          <a:prstGeom prst="rect">
            <a:avLst/>
          </a:prstGeom>
          <a:noFill/>
        </p:spPr>
        <p:txBody>
          <a:bodyPr wrap="square" rtlCol="0">
            <a:spAutoFit/>
          </a:bodyPr>
          <a:lstStyle/>
          <a:p>
            <a:pPr algn="ctr"/>
            <a:r>
              <a:rPr lang="en-US" sz="3600" dirty="0" smtClean="0">
                <a:solidFill>
                  <a:srgbClr val="002060"/>
                </a:solidFill>
                <a:latin typeface="+mj-lt"/>
              </a:rPr>
              <a:t>Obilježja pravila o rashodu (2)  </a:t>
            </a:r>
            <a:endParaRPr lang="hr-HR" sz="3600" dirty="0">
              <a:solidFill>
                <a:srgbClr val="002060"/>
              </a:solidFill>
              <a:latin typeface="+mj-lt"/>
              <a:ea typeface="+mj-ea"/>
              <a:cs typeface="+mj-cs"/>
            </a:endParaRPr>
          </a:p>
        </p:txBody>
      </p:sp>
    </p:spTree>
    <p:extLst>
      <p:ext uri="{BB962C8B-B14F-4D97-AF65-F5344CB8AC3E}">
        <p14:creationId xmlns:p14="http://schemas.microsoft.com/office/powerpoint/2010/main" val="530234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5817</TotalTime>
  <Words>2039</Words>
  <Application>Microsoft Office PowerPoint</Application>
  <PresentationFormat>A4 Paper (210x297 mm)</PresentationFormat>
  <Paragraphs>315</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Rezultati Ankete (OECD-a) o fiskalnim pravilima  zemalja PEMPAL-a</vt:lpstr>
      <vt:lpstr>PowerPoint Presentation</vt:lpstr>
      <vt:lpstr>PowerPoint Presentation</vt:lpstr>
      <vt:lpstr>PowerPoint Presentation</vt:lpstr>
      <vt:lpstr>PowerPoint Presentation</vt:lpstr>
      <vt:lpstr>PowerPoint Presentation</vt:lpstr>
      <vt:lpstr>Koji su ciljevi upotrebljavani za pravila o rashodu? </vt:lpstr>
      <vt:lpstr>PowerPoint Presentation</vt:lpstr>
      <vt:lpstr>PowerPoint Presentation</vt:lpstr>
      <vt:lpstr>PowerPoint Presentation</vt:lpstr>
      <vt:lpstr>PowerPoint Presentation</vt:lpstr>
      <vt:lpstr>Koja su ograničenja/limiti nametnuti pravilima o prihodu?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The World Bank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2015 WG meeting on OBI results</dc:title>
  <dc:subject/>
  <dc:creator>Deanna Aubrey</dc:creator>
  <cp:keywords>BCOP Budget Literacy and Transparency Working Group</cp:keywords>
  <dc:description/>
  <cp:lastModifiedBy>Naida Carsimamovic</cp:lastModifiedBy>
  <cp:revision>683</cp:revision>
  <cp:lastPrinted>2016-02-07T17:41:55Z</cp:lastPrinted>
  <dcterms:created xsi:type="dcterms:W3CDTF">2010-10-04T16:57:49Z</dcterms:created>
  <dcterms:modified xsi:type="dcterms:W3CDTF">2016-02-15T13:35:21Z</dcterms:modified>
  <cp:category>PEMPAL</cp:category>
</cp:coreProperties>
</file>