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17"/>
  </p:notesMasterIdLst>
  <p:handoutMasterIdLst>
    <p:handoutMasterId r:id="rId18"/>
  </p:handoutMasterIdLst>
  <p:sldIdLst>
    <p:sldId id="256" r:id="rId3"/>
    <p:sldId id="287" r:id="rId4"/>
    <p:sldId id="292" r:id="rId5"/>
    <p:sldId id="286" r:id="rId6"/>
    <p:sldId id="281" r:id="rId7"/>
    <p:sldId id="283" r:id="rId8"/>
    <p:sldId id="261" r:id="rId9"/>
    <p:sldId id="290" r:id="rId10"/>
    <p:sldId id="263" r:id="rId11"/>
    <p:sldId id="284" r:id="rId12"/>
    <p:sldId id="280" r:id="rId13"/>
    <p:sldId id="279" r:id="rId14"/>
    <p:sldId id="267" r:id="rId15"/>
    <p:sldId id="285" r:id="rId16"/>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BA58E5-9215-4BA8-BEFB-918D2F89B443}">
          <p14:sldIdLst>
            <p14:sldId id="256"/>
            <p14:sldId id="287"/>
          </p14:sldIdLst>
        </p14:section>
        <p14:section name="Untitled Section" id="{6C65C4B9-7C1A-4379-B6F0-32C0C72BB779}">
          <p14:sldIdLst>
            <p14:sldId id="292"/>
          </p14:sldIdLst>
        </p14:section>
        <p14:section name="Untitled Section" id="{8650424C-7E8C-436C-A71D-3654E0FFAFBC}">
          <p14:sldIdLst>
            <p14:sldId id="286"/>
            <p14:sldId id="281"/>
            <p14:sldId id="283"/>
            <p14:sldId id="261"/>
            <p14:sldId id="290"/>
            <p14:sldId id="263"/>
            <p14:sldId id="284"/>
            <p14:sldId id="280"/>
            <p14:sldId id="279"/>
            <p14:sldId id="267"/>
            <p14:sldId id="285"/>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ladean Dan" initials="B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C7B6"/>
    <a:srgbClr val="C9D4D7"/>
    <a:srgbClr val="BDDC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8201" autoAdjust="0"/>
  </p:normalViewPr>
  <p:slideViewPr>
    <p:cSldViewPr snapToGrid="0">
      <p:cViewPr>
        <p:scale>
          <a:sx n="94" d="100"/>
          <a:sy n="94" d="100"/>
        </p:scale>
        <p:origin x="-366" y="-1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tx1"/>
                </a:solidFill>
                <a:effectLst>
                  <a:outerShdw blurRad="50800" dist="38100" dir="5400000" algn="t" rotWithShape="0">
                    <a:prstClr val="black">
                      <a:alpha val="40000"/>
                    </a:prstClr>
                  </a:outerShdw>
                </a:effectLst>
                <a:latin typeface="+mn-lt"/>
                <a:ea typeface="+mn-ea"/>
                <a:cs typeface="+mn-cs"/>
              </a:defRPr>
            </a:pPr>
            <a:r>
              <a:rPr lang="en-US" dirty="0" smtClean="0">
                <a:solidFill>
                  <a:schemeClr val="tx1"/>
                </a:solidFill>
              </a:rPr>
              <a:t>2015</a:t>
            </a:r>
            <a:r>
              <a:rPr lang="en-US" baseline="0" dirty="0" smtClean="0">
                <a:solidFill>
                  <a:schemeClr val="tx1"/>
                </a:solidFill>
              </a:rPr>
              <a:t> year</a:t>
            </a:r>
          </a:p>
          <a:p>
            <a:pPr>
              <a:defRPr sz="2128" b="1" i="0" u="none" strike="noStrike" kern="1200" spc="100" baseline="0">
                <a:solidFill>
                  <a:schemeClr val="tx1"/>
                </a:solidFill>
                <a:effectLst>
                  <a:outerShdw blurRad="50800" dist="38100" dir="5400000" algn="t" rotWithShape="0">
                    <a:prstClr val="black">
                      <a:alpha val="40000"/>
                    </a:prstClr>
                  </a:outerShdw>
                </a:effectLst>
                <a:latin typeface="+mn-lt"/>
                <a:ea typeface="+mn-ea"/>
                <a:cs typeface="+mn-cs"/>
              </a:defRPr>
            </a:pPr>
            <a:endParaRPr lang="en-US" dirty="0">
              <a:solidFill>
                <a:schemeClr val="tx1"/>
              </a:solidFill>
            </a:endParaRPr>
          </a:p>
        </c:rich>
      </c:tx>
      <c:layout>
        <c:manualLayout>
          <c:xMode val="edge"/>
          <c:yMode val="edge"/>
          <c:x val="0.79054719621224423"/>
          <c:y val="5.1997513126813139E-3"/>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474245526642864E-2"/>
          <c:y val="8.6276157154499572E-2"/>
          <c:w val="0.9641260657319195"/>
          <c:h val="0.91372384284550068"/>
        </c:manualLayout>
      </c:layout>
      <c:pie3DChart>
        <c:varyColors val="1"/>
        <c:ser>
          <c:idx val="0"/>
          <c:order val="0"/>
          <c:tx>
            <c:strRef>
              <c:f>Sheet1!$C$1</c:f>
              <c:strCache>
                <c:ptCount val="1"/>
                <c:pt idx="0">
                  <c:v>               Suma</c:v>
                </c:pt>
              </c:strCache>
            </c:strRef>
          </c:tx>
          <c:explosion val="2"/>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dPt>
          <c:dPt>
            <c:idx val="3"/>
            <c:bubble3D val="0"/>
            <c:spPr>
              <a:solidFill>
                <a:srgbClr val="FFFF00"/>
              </a:solidFill>
              <a:ln>
                <a:noFill/>
              </a:ln>
              <a:effectLst>
                <a:outerShdw blurRad="57150" dist="19050" dir="5400000" algn="ctr" rotWithShape="0">
                  <a:srgbClr val="000000">
                    <a:alpha val="63000"/>
                  </a:srgbClr>
                </a:outerShdw>
              </a:effectLst>
              <a:sp3d/>
            </c:spPr>
          </c:dPt>
          <c:dPt>
            <c:idx val="4"/>
            <c:bubble3D val="0"/>
            <c:spPr>
              <a:solidFill>
                <a:schemeClr val="accent6">
                  <a:lumMod val="75000"/>
                </a:schemeClr>
              </a:solidFill>
              <a:ln>
                <a:noFill/>
              </a:ln>
              <a:effectLst>
                <a:outerShdw blurRad="57150" dist="19050" dir="5400000" algn="ctr" rotWithShape="0">
                  <a:srgbClr val="000000">
                    <a:alpha val="63000"/>
                  </a:srgbClr>
                </a:outerShdw>
              </a:effectLst>
              <a:sp3d/>
            </c:spPr>
          </c:dPt>
          <c:dLbls>
            <c:dLbl>
              <c:idx val="0"/>
              <c:layout>
                <c:manualLayout>
                  <c:x val="2.879790188010723E-3"/>
                  <c:y val="-7.6925379175491096E-2"/>
                </c:manualLayout>
              </c:layout>
              <c:tx>
                <c:rich>
                  <a:bodyPr/>
                  <a:lstStyle/>
                  <a:p>
                    <a:r>
                      <a:rPr lang="en-US" dirty="0" smtClean="0"/>
                      <a:t>State Budget</a:t>
                    </a:r>
                    <a:r>
                      <a:rPr lang="en-US" dirty="0"/>
                      <a:t>
44%</a:t>
                    </a:r>
                  </a:p>
                </c:rich>
              </c:tx>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13554562450304386"/>
                  <c:y val="-5.9797140095835102E-2"/>
                </c:manualLayout>
              </c:layout>
              <c:tx>
                <c:rich>
                  <a:bodyPr/>
                  <a:lstStyle/>
                  <a:p>
                    <a:r>
                      <a:rPr lang="en-US" dirty="0" smtClean="0"/>
                      <a:t>Local Budgets </a:t>
                    </a:r>
                    <a:r>
                      <a:rPr lang="en-US" dirty="0"/>
                      <a:t>
23%</a:t>
                    </a:r>
                  </a:p>
                </c:rich>
              </c:tx>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3.1677692068116804E-2"/>
                  <c:y val="5.656277880550814E-2"/>
                </c:manualLayout>
              </c:layout>
              <c:tx>
                <c:rich>
                  <a:bodyPr/>
                  <a:lstStyle/>
                  <a:p>
                    <a:r>
                      <a:rPr lang="en-US" dirty="0"/>
                      <a:t>Health </a:t>
                    </a:r>
                    <a:r>
                      <a:rPr lang="en-US" dirty="0" smtClean="0"/>
                      <a:t>Funds </a:t>
                    </a:r>
                    <a:r>
                      <a:rPr lang="en-US" dirty="0"/>
                      <a:t>
6%</a:t>
                    </a:r>
                  </a:p>
                </c:rich>
              </c:tx>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2.0158531316074323E-2"/>
                  <c:y val="-5.2037756501067518E-2"/>
                </c:manualLayout>
              </c:layout>
              <c:tx>
                <c:rich>
                  <a:bodyPr/>
                  <a:lstStyle/>
                  <a:p>
                    <a:r>
                      <a:rPr lang="en-US" dirty="0" smtClean="0"/>
                      <a:t>Social Fund</a:t>
                    </a:r>
                    <a:r>
                      <a:rPr lang="en-US" dirty="0"/>
                      <a:t>
20%</a:t>
                    </a:r>
                  </a:p>
                </c:rich>
              </c:tx>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1.9363660643291977E-2"/>
                  <c:y val="0"/>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Sheet1!$A$2:$A$6</c:f>
              <c:strCache>
                <c:ptCount val="5"/>
                <c:pt idx="0">
                  <c:v>State Buget</c:v>
                </c:pt>
                <c:pt idx="1">
                  <c:v>Locals Budgets </c:v>
                </c:pt>
                <c:pt idx="2">
                  <c:v>Health Fund </c:v>
                </c:pt>
                <c:pt idx="3">
                  <c:v>Social Fund</c:v>
                </c:pt>
                <c:pt idx="4">
                  <c:v>Extrabugetary  Institutions </c:v>
                </c:pt>
              </c:strCache>
            </c:strRef>
          </c:cat>
          <c:val>
            <c:numRef>
              <c:f>Sheet1!$C$2:$C$6</c:f>
              <c:numCache>
                <c:formatCode>#,##0.00</c:formatCode>
                <c:ptCount val="5"/>
                <c:pt idx="0">
                  <c:v>20.9664</c:v>
                </c:pt>
                <c:pt idx="1">
                  <c:v>11.039099999999999</c:v>
                </c:pt>
                <c:pt idx="2">
                  <c:v>2.8651999999999997</c:v>
                </c:pt>
                <c:pt idx="3">
                  <c:v>9.2756000000000007</c:v>
                </c:pt>
                <c:pt idx="4">
                  <c:v>3.3928910000000001</c:v>
                </c:pt>
              </c:numCache>
            </c:numRef>
          </c:val>
        </c:ser>
        <c:ser>
          <c:idx val="1"/>
          <c:order val="1"/>
          <c:tx>
            <c:strRef>
              <c:f>Sheet1!$A$1</c:f>
              <c:strCache>
                <c:ptCount val="1"/>
                <c:pt idx="0">
                  <c:v>Denumirea </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0"/>
            <c:showCatName val="1"/>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Sheet1!$A$2:$A$6</c:f>
              <c:strCache>
                <c:ptCount val="5"/>
                <c:pt idx="0">
                  <c:v>State Buget</c:v>
                </c:pt>
                <c:pt idx="1">
                  <c:v>Locals Budgets </c:v>
                </c:pt>
                <c:pt idx="2">
                  <c:v>Health Fund </c:v>
                </c:pt>
                <c:pt idx="3">
                  <c:v>Social Fund</c:v>
                </c:pt>
                <c:pt idx="4">
                  <c:v>Extrabugetary  Institutions </c:v>
                </c:pt>
              </c:strCache>
            </c:strRef>
          </c:cat>
          <c:val>
            <c:numRef>
              <c:f>Sheet1!$A$2:$A$6</c:f>
              <c:numCache>
                <c:formatCode>General</c:formatCode>
                <c:ptCount val="5"/>
                <c:pt idx="0">
                  <c:v>0</c:v>
                </c:pt>
                <c:pt idx="1">
                  <c:v>0</c:v>
                </c:pt>
                <c:pt idx="2">
                  <c:v>0</c:v>
                </c:pt>
                <c:pt idx="3">
                  <c:v>0</c:v>
                </c:pt>
                <c:pt idx="4">
                  <c:v>0</c:v>
                </c:pt>
              </c:numCache>
            </c:numRef>
          </c:val>
        </c:ser>
        <c:dLbls>
          <c:showLegendKey val="0"/>
          <c:showVal val="0"/>
          <c:showCatName val="1"/>
          <c:showSerName val="0"/>
          <c:showPercent val="0"/>
          <c:showBubbleSize val="0"/>
          <c:showLeaderLines val="1"/>
        </c:dLbls>
      </c:pie3DChart>
      <c:spPr>
        <a:solidFill>
          <a:schemeClr val="accent6">
            <a:alpha val="0"/>
          </a:schemeClr>
        </a:solidFill>
        <a:ln>
          <a:noFill/>
        </a:ln>
        <a:effectLst/>
      </c:spPr>
    </c:plotArea>
    <c:plotVisOnly val="1"/>
    <c:dispBlanksAs val="zero"/>
    <c:showDLblsOverMax val="0"/>
  </c:chart>
  <c:spPr>
    <a:solidFill>
      <a:schemeClr val="accent6">
        <a:alpha val="29000"/>
      </a:schemeClr>
    </a:solid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diagrams/_rels/data5.xml.rels><?xml version="1.0" encoding="UTF-8" standalone="yes"?>
<Relationships xmlns="http://schemas.openxmlformats.org/package/2006/relationships"><Relationship Id="rId1" Type="http://schemas.openxmlformats.org/officeDocument/2006/relationships/image" Target="../media/image11.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1F8F68-0561-4838-9A34-2316B7547929}" type="doc">
      <dgm:prSet loTypeId="urn:microsoft.com/office/officeart/2005/8/layout/radial5" loCatId="cycle" qsTypeId="urn:microsoft.com/office/officeart/2005/8/quickstyle/simple2" qsCatId="simple" csTypeId="urn:microsoft.com/office/officeart/2005/8/colors/accent1_2" csCatId="accent1" phldr="1"/>
      <dgm:spPr/>
      <dgm:t>
        <a:bodyPr/>
        <a:lstStyle/>
        <a:p>
          <a:endParaRPr lang="en-US"/>
        </a:p>
      </dgm:t>
    </dgm:pt>
    <dgm:pt modelId="{70B4B20C-9E6B-4C30-991A-44E10F65B7BE}">
      <dgm:prSet phldrT="[Text]" custT="1"/>
      <dgm:spPr>
        <a:solidFill>
          <a:srgbClr val="00B0F0">
            <a:alpha val="27000"/>
          </a:srgbClr>
        </a:solidFill>
        <a:ln>
          <a:noFill/>
        </a:ln>
      </dgm:spPr>
      <dgm:t>
        <a:bodyPr/>
        <a:lstStyle/>
        <a:p>
          <a:endParaRPr lang="ro-RO" sz="2800" b="1" dirty="0" smtClean="0">
            <a:solidFill>
              <a:schemeClr val="tx1"/>
            </a:solidFill>
          </a:endParaRPr>
        </a:p>
        <a:p>
          <a:r>
            <a:rPr lang="ro-RO" sz="4400" b="1" dirty="0" smtClean="0">
              <a:ln>
                <a:solidFill>
                  <a:schemeClr val="accent2">
                    <a:lumMod val="50000"/>
                  </a:schemeClr>
                </a:solidFill>
              </a:ln>
              <a:solidFill>
                <a:schemeClr val="accent2">
                  <a:lumMod val="75000"/>
                </a:schemeClr>
              </a:solidFill>
            </a:rPr>
            <a:t>AIPS</a:t>
          </a:r>
          <a:r>
            <a:rPr lang="ro-RO" sz="4400" b="1" dirty="0" smtClean="0">
              <a:solidFill>
                <a:schemeClr val="tx1"/>
              </a:solidFill>
            </a:rPr>
            <a:t> </a:t>
          </a:r>
          <a:endParaRPr lang="en-US" sz="4400" b="1" dirty="0" smtClean="0">
            <a:solidFill>
              <a:schemeClr val="tx1"/>
            </a:solidFill>
          </a:endParaRPr>
        </a:p>
        <a:p>
          <a:endParaRPr lang="en-US" sz="2800" b="1" dirty="0">
            <a:solidFill>
              <a:schemeClr val="tx1"/>
            </a:solidFill>
          </a:endParaRPr>
        </a:p>
      </dgm:t>
    </dgm:pt>
    <dgm:pt modelId="{6DFDE42C-8164-4F49-9DC4-200DC9D481FB}" type="parTrans" cxnId="{8F8D4294-D217-4461-916D-5BA41CE8434C}">
      <dgm:prSet/>
      <dgm:spPr/>
      <dgm:t>
        <a:bodyPr/>
        <a:lstStyle/>
        <a:p>
          <a:endParaRPr lang="en-US" sz="2800" b="1">
            <a:solidFill>
              <a:schemeClr val="tx1"/>
            </a:solidFill>
          </a:endParaRPr>
        </a:p>
      </dgm:t>
    </dgm:pt>
    <dgm:pt modelId="{88A2F775-F3E5-4C2D-BC8E-EE0339945CBE}" type="sibTrans" cxnId="{8F8D4294-D217-4461-916D-5BA41CE8434C}">
      <dgm:prSet/>
      <dgm:spPr/>
      <dgm:t>
        <a:bodyPr/>
        <a:lstStyle/>
        <a:p>
          <a:endParaRPr lang="en-US" sz="2800" b="1">
            <a:solidFill>
              <a:schemeClr val="tx1"/>
            </a:solidFill>
          </a:endParaRPr>
        </a:p>
      </dgm:t>
    </dgm:pt>
    <dgm:pt modelId="{E0653B59-C728-49AB-846F-E4A96AC83A1F}">
      <dgm:prSet phldrT="[Text]" custT="1"/>
      <dgm:spPr/>
      <dgm:t>
        <a:bodyPr/>
        <a:lstStyle/>
        <a:p>
          <a:r>
            <a:rPr lang="en-US" sz="2800" b="1" dirty="0" smtClean="0">
              <a:solidFill>
                <a:schemeClr val="tx1"/>
              </a:solidFill>
            </a:rPr>
            <a:t>CB</a:t>
          </a:r>
          <a:endParaRPr lang="en-US" sz="2800" b="1" dirty="0">
            <a:solidFill>
              <a:schemeClr val="tx1"/>
            </a:solidFill>
          </a:endParaRPr>
        </a:p>
      </dgm:t>
    </dgm:pt>
    <dgm:pt modelId="{73266CF2-2B56-4B3E-8217-3408C72E6B39}" type="parTrans" cxnId="{FF8F359C-F6B8-49FF-8417-A00A70D65EDB}">
      <dgm:prSet custT="1"/>
      <dgm:spPr>
        <a:solidFill>
          <a:schemeClr val="tx1"/>
        </a:solidFill>
      </dgm:spPr>
      <dgm:t>
        <a:bodyPr/>
        <a:lstStyle/>
        <a:p>
          <a:endParaRPr lang="en-US" sz="2800" b="1">
            <a:solidFill>
              <a:schemeClr val="tx1"/>
            </a:solidFill>
          </a:endParaRPr>
        </a:p>
      </dgm:t>
    </dgm:pt>
    <dgm:pt modelId="{A6007B6F-119E-4F8A-84E3-A1D5AC1BECD2}" type="sibTrans" cxnId="{FF8F359C-F6B8-49FF-8417-A00A70D65EDB}">
      <dgm:prSet/>
      <dgm:spPr/>
      <dgm:t>
        <a:bodyPr/>
        <a:lstStyle/>
        <a:p>
          <a:endParaRPr lang="en-US" sz="2800" b="1">
            <a:solidFill>
              <a:schemeClr val="tx1"/>
            </a:solidFill>
          </a:endParaRPr>
        </a:p>
      </dgm:t>
    </dgm:pt>
    <dgm:pt modelId="{DC5C5309-2BF2-493B-BC62-F01302F5E87C}">
      <dgm:prSet phldrT="[Text]" custT="1"/>
      <dgm:spPr/>
      <dgm:t>
        <a:bodyPr/>
        <a:lstStyle/>
        <a:p>
          <a:r>
            <a:rPr lang="en-US" sz="2800" b="1" smtClean="0">
              <a:solidFill>
                <a:schemeClr val="tx1"/>
              </a:solidFill>
            </a:rPr>
            <a:t>CB</a:t>
          </a:r>
          <a:endParaRPr lang="en-US" sz="2800" b="1">
            <a:solidFill>
              <a:schemeClr val="tx1"/>
            </a:solidFill>
          </a:endParaRPr>
        </a:p>
      </dgm:t>
    </dgm:pt>
    <dgm:pt modelId="{ACD2071D-1716-4426-B268-2671C13E6809}" type="parTrans" cxnId="{913A5DC3-750C-4160-A3D1-25A3178F2094}">
      <dgm:prSet custT="1"/>
      <dgm:spPr>
        <a:solidFill>
          <a:schemeClr val="tx1"/>
        </a:solidFill>
      </dgm:spPr>
      <dgm:t>
        <a:bodyPr/>
        <a:lstStyle/>
        <a:p>
          <a:endParaRPr lang="en-US" sz="2800" b="1">
            <a:solidFill>
              <a:schemeClr val="tx1"/>
            </a:solidFill>
          </a:endParaRPr>
        </a:p>
      </dgm:t>
    </dgm:pt>
    <dgm:pt modelId="{C3E02C01-77CF-4944-B3B2-0466BDC038B8}" type="sibTrans" cxnId="{913A5DC3-750C-4160-A3D1-25A3178F2094}">
      <dgm:prSet/>
      <dgm:spPr>
        <a:noFill/>
      </dgm:spPr>
      <dgm:t>
        <a:bodyPr/>
        <a:lstStyle/>
        <a:p>
          <a:endParaRPr lang="en-US" sz="2800" b="1">
            <a:solidFill>
              <a:schemeClr val="tx1"/>
            </a:solidFill>
          </a:endParaRPr>
        </a:p>
      </dgm:t>
    </dgm:pt>
    <dgm:pt modelId="{DCB1CCD6-D170-434F-8521-D11EDE11C158}">
      <dgm:prSet phldrT="[Text]" custT="1"/>
      <dgm:spPr>
        <a:solidFill>
          <a:schemeClr val="accent2"/>
        </a:solidFill>
        <a:ln>
          <a:solidFill>
            <a:schemeClr val="accent2">
              <a:lumMod val="75000"/>
            </a:schemeClr>
          </a:solidFill>
        </a:ln>
      </dgm:spPr>
      <dgm:t>
        <a:bodyPr/>
        <a:lstStyle/>
        <a:p>
          <a:r>
            <a:rPr lang="ro-RO" sz="2800" b="1" dirty="0" smtClean="0">
              <a:solidFill>
                <a:schemeClr val="tx1"/>
              </a:solidFill>
            </a:rPr>
            <a:t>NBM</a:t>
          </a:r>
          <a:endParaRPr lang="en-US" sz="2800" b="1" dirty="0">
            <a:solidFill>
              <a:schemeClr val="tx1"/>
            </a:solidFill>
          </a:endParaRPr>
        </a:p>
      </dgm:t>
    </dgm:pt>
    <dgm:pt modelId="{1C97903D-5E45-4DAE-AAF7-46408A46F557}" type="parTrans" cxnId="{D5CAF1E9-2BC9-41E6-B02E-C88A61BEABEA}">
      <dgm:prSet custT="1"/>
      <dgm:spPr>
        <a:solidFill>
          <a:schemeClr val="tx1"/>
        </a:solidFill>
      </dgm:spPr>
      <dgm:t>
        <a:bodyPr/>
        <a:lstStyle/>
        <a:p>
          <a:endParaRPr lang="en-US" sz="2800" b="1">
            <a:solidFill>
              <a:schemeClr val="tx1"/>
            </a:solidFill>
          </a:endParaRPr>
        </a:p>
      </dgm:t>
    </dgm:pt>
    <dgm:pt modelId="{4972421F-B75F-4B6C-8125-39EE5470120E}" type="sibTrans" cxnId="{D5CAF1E9-2BC9-41E6-B02E-C88A61BEABEA}">
      <dgm:prSet/>
      <dgm:spPr/>
      <dgm:t>
        <a:bodyPr/>
        <a:lstStyle/>
        <a:p>
          <a:endParaRPr lang="en-US" sz="2800" b="1">
            <a:solidFill>
              <a:schemeClr val="tx1"/>
            </a:solidFill>
          </a:endParaRPr>
        </a:p>
      </dgm:t>
    </dgm:pt>
    <dgm:pt modelId="{B4BD9426-4E2A-4BC7-A603-F39E6115BCE0}">
      <dgm:prSet custT="1"/>
      <dgm:spPr/>
      <dgm:t>
        <a:bodyPr/>
        <a:lstStyle/>
        <a:p>
          <a:r>
            <a:rPr lang="en-US" sz="2800" b="1" dirty="0" smtClean="0">
              <a:solidFill>
                <a:schemeClr val="tx1"/>
              </a:solidFill>
            </a:rPr>
            <a:t>CB</a:t>
          </a:r>
          <a:endParaRPr lang="en-US" sz="2800" b="1" dirty="0">
            <a:solidFill>
              <a:schemeClr val="tx1"/>
            </a:solidFill>
          </a:endParaRPr>
        </a:p>
      </dgm:t>
    </dgm:pt>
    <dgm:pt modelId="{93E9F8C0-B0BE-4746-B395-E8F73ECE3A02}" type="parTrans" cxnId="{58D5170C-4E76-4501-8156-5C46DAB4E8B0}">
      <dgm:prSet custT="1"/>
      <dgm:spPr>
        <a:solidFill>
          <a:schemeClr val="tx1"/>
        </a:solidFill>
      </dgm:spPr>
      <dgm:t>
        <a:bodyPr/>
        <a:lstStyle/>
        <a:p>
          <a:endParaRPr lang="en-US" sz="2800" b="1">
            <a:solidFill>
              <a:schemeClr val="tx1"/>
            </a:solidFill>
          </a:endParaRPr>
        </a:p>
      </dgm:t>
    </dgm:pt>
    <dgm:pt modelId="{DE0715AF-CAE8-4655-9F49-196EEE552ABF}" type="sibTrans" cxnId="{58D5170C-4E76-4501-8156-5C46DAB4E8B0}">
      <dgm:prSet/>
      <dgm:spPr/>
      <dgm:t>
        <a:bodyPr/>
        <a:lstStyle/>
        <a:p>
          <a:endParaRPr lang="en-US" sz="2800" b="1">
            <a:solidFill>
              <a:schemeClr val="tx1"/>
            </a:solidFill>
          </a:endParaRPr>
        </a:p>
      </dgm:t>
    </dgm:pt>
    <dgm:pt modelId="{FBB79904-4285-4786-AD26-86C5F0E52784}">
      <dgm:prSet custT="1"/>
      <dgm:spPr>
        <a:solidFill>
          <a:schemeClr val="accent6">
            <a:lumMod val="60000"/>
            <a:lumOff val="40000"/>
          </a:schemeClr>
        </a:solidFill>
        <a:ln>
          <a:solidFill>
            <a:schemeClr val="accent6">
              <a:lumMod val="75000"/>
            </a:schemeClr>
          </a:solidFill>
        </a:ln>
      </dgm:spPr>
      <dgm:t>
        <a:bodyPr/>
        <a:lstStyle/>
        <a:p>
          <a:endParaRPr lang="en-US" sz="2800" b="1" dirty="0">
            <a:solidFill>
              <a:schemeClr val="tx1"/>
            </a:solidFill>
          </a:endParaRPr>
        </a:p>
      </dgm:t>
    </dgm:pt>
    <dgm:pt modelId="{E18659F3-468A-4840-87EB-151B330EA96C}" type="sibTrans" cxnId="{005CAA3B-3B02-4A3C-9D33-1A68A8F132BF}">
      <dgm:prSet/>
      <dgm:spPr/>
      <dgm:t>
        <a:bodyPr/>
        <a:lstStyle/>
        <a:p>
          <a:endParaRPr lang="en-US" sz="2800" b="1">
            <a:solidFill>
              <a:schemeClr val="tx1"/>
            </a:solidFill>
          </a:endParaRPr>
        </a:p>
      </dgm:t>
    </dgm:pt>
    <dgm:pt modelId="{78659DE7-44EE-4216-A04C-0B957C51FA15}" type="parTrans" cxnId="{005CAA3B-3B02-4A3C-9D33-1A68A8F132BF}">
      <dgm:prSet custT="1"/>
      <dgm:spPr>
        <a:solidFill>
          <a:schemeClr val="tx1"/>
        </a:solidFill>
      </dgm:spPr>
      <dgm:t>
        <a:bodyPr/>
        <a:lstStyle/>
        <a:p>
          <a:endParaRPr lang="en-US" sz="2800" b="1">
            <a:solidFill>
              <a:schemeClr val="tx1"/>
            </a:solidFill>
          </a:endParaRPr>
        </a:p>
      </dgm:t>
    </dgm:pt>
    <dgm:pt modelId="{916E9391-B588-409D-ACC2-34E232F76FE2}">
      <dgm:prSet custT="1"/>
      <dgm:spPr/>
      <dgm:t>
        <a:bodyPr/>
        <a:lstStyle/>
        <a:p>
          <a:r>
            <a:rPr lang="en-US" sz="2800" b="1" dirty="0" smtClean="0">
              <a:solidFill>
                <a:schemeClr val="tx1"/>
              </a:solidFill>
            </a:rPr>
            <a:t>CB</a:t>
          </a:r>
        </a:p>
      </dgm:t>
    </dgm:pt>
    <dgm:pt modelId="{8E95D14D-4ED2-42B5-AE58-338C20A5B55D}" type="parTrans" cxnId="{4AA99B33-3077-4CDC-9DB6-35C10A161A19}">
      <dgm:prSet/>
      <dgm:spPr/>
      <dgm:t>
        <a:bodyPr/>
        <a:lstStyle/>
        <a:p>
          <a:endParaRPr lang="en-US"/>
        </a:p>
      </dgm:t>
    </dgm:pt>
    <dgm:pt modelId="{BE599061-17A1-4FE2-9C04-263B1C031B97}" type="sibTrans" cxnId="{4AA99B33-3077-4CDC-9DB6-35C10A161A19}">
      <dgm:prSet/>
      <dgm:spPr/>
      <dgm:t>
        <a:bodyPr/>
        <a:lstStyle/>
        <a:p>
          <a:endParaRPr lang="en-US"/>
        </a:p>
      </dgm:t>
    </dgm:pt>
    <dgm:pt modelId="{798CA390-7677-44D1-ABDF-52E32871F46E}" type="pres">
      <dgm:prSet presAssocID="{8B1F8F68-0561-4838-9A34-2316B7547929}" presName="Name0" presStyleCnt="0">
        <dgm:presLayoutVars>
          <dgm:chMax val="1"/>
          <dgm:dir/>
          <dgm:animLvl val="ctr"/>
          <dgm:resizeHandles val="exact"/>
        </dgm:presLayoutVars>
      </dgm:prSet>
      <dgm:spPr/>
      <dgm:t>
        <a:bodyPr/>
        <a:lstStyle/>
        <a:p>
          <a:endParaRPr lang="en-US"/>
        </a:p>
      </dgm:t>
    </dgm:pt>
    <dgm:pt modelId="{30317C5E-F075-4559-BE8E-996981C10D65}" type="pres">
      <dgm:prSet presAssocID="{70B4B20C-9E6B-4C30-991A-44E10F65B7BE}" presName="centerShape" presStyleLbl="node0" presStyleIdx="0" presStyleCnt="1" custScaleX="358729" custScaleY="353562" custLinFactNeighborX="2622"/>
      <dgm:spPr/>
      <dgm:t>
        <a:bodyPr/>
        <a:lstStyle/>
        <a:p>
          <a:endParaRPr lang="en-US"/>
        </a:p>
      </dgm:t>
    </dgm:pt>
    <dgm:pt modelId="{45CD377D-D5F2-45A5-ABCF-A22916A588FF}" type="pres">
      <dgm:prSet presAssocID="{73266CF2-2B56-4B3E-8217-3408C72E6B39}" presName="parTrans" presStyleLbl="sibTrans2D1" presStyleIdx="0" presStyleCnt="6" custScaleX="167274" custScaleY="53245"/>
      <dgm:spPr>
        <a:prstGeom prst="leftRightArrow">
          <a:avLst/>
        </a:prstGeom>
      </dgm:spPr>
      <dgm:t>
        <a:bodyPr/>
        <a:lstStyle/>
        <a:p>
          <a:endParaRPr lang="en-US"/>
        </a:p>
      </dgm:t>
    </dgm:pt>
    <dgm:pt modelId="{3A803431-7560-4231-86DE-CABC538E21E0}" type="pres">
      <dgm:prSet presAssocID="{73266CF2-2B56-4B3E-8217-3408C72E6B39}" presName="connectorText" presStyleLbl="sibTrans2D1" presStyleIdx="0" presStyleCnt="6"/>
      <dgm:spPr/>
      <dgm:t>
        <a:bodyPr/>
        <a:lstStyle/>
        <a:p>
          <a:endParaRPr lang="en-US"/>
        </a:p>
      </dgm:t>
    </dgm:pt>
    <dgm:pt modelId="{5458C47D-42EF-4A19-AB81-146FB4677919}" type="pres">
      <dgm:prSet presAssocID="{E0653B59-C728-49AB-846F-E4A96AC83A1F}" presName="node" presStyleLbl="node1" presStyleIdx="0" presStyleCnt="6">
        <dgm:presLayoutVars>
          <dgm:bulletEnabled val="1"/>
        </dgm:presLayoutVars>
      </dgm:prSet>
      <dgm:spPr/>
      <dgm:t>
        <a:bodyPr/>
        <a:lstStyle/>
        <a:p>
          <a:endParaRPr lang="en-US"/>
        </a:p>
      </dgm:t>
    </dgm:pt>
    <dgm:pt modelId="{58CEAEC8-13D3-41CF-8156-3D474A7CB3B0}" type="pres">
      <dgm:prSet presAssocID="{78659DE7-44EE-4216-A04C-0B957C51FA15}" presName="parTrans" presStyleLbl="sibTrans2D1" presStyleIdx="1" presStyleCnt="6" custScaleX="167274" custScaleY="53245"/>
      <dgm:spPr>
        <a:prstGeom prst="leftRightArrow">
          <a:avLst/>
        </a:prstGeom>
      </dgm:spPr>
      <dgm:t>
        <a:bodyPr/>
        <a:lstStyle/>
        <a:p>
          <a:endParaRPr lang="en-US"/>
        </a:p>
      </dgm:t>
    </dgm:pt>
    <dgm:pt modelId="{DC3CE40C-329B-4DB3-B5B9-ED28673A6FE7}" type="pres">
      <dgm:prSet presAssocID="{78659DE7-44EE-4216-A04C-0B957C51FA15}" presName="connectorText" presStyleLbl="sibTrans2D1" presStyleIdx="1" presStyleCnt="6"/>
      <dgm:spPr/>
      <dgm:t>
        <a:bodyPr/>
        <a:lstStyle/>
        <a:p>
          <a:endParaRPr lang="en-US"/>
        </a:p>
      </dgm:t>
    </dgm:pt>
    <dgm:pt modelId="{F9612B6D-23E1-4ADF-8E83-CF905A87C55C}" type="pres">
      <dgm:prSet presAssocID="{FBB79904-4285-4786-AD26-86C5F0E52784}" presName="node" presStyleLbl="node1" presStyleIdx="1" presStyleCnt="6" custScaleX="116666" custScaleY="114470" custRadScaleRad="99187" custRadScaleInc="197045">
        <dgm:presLayoutVars>
          <dgm:bulletEnabled val="1"/>
        </dgm:presLayoutVars>
      </dgm:prSet>
      <dgm:spPr/>
      <dgm:t>
        <a:bodyPr/>
        <a:lstStyle/>
        <a:p>
          <a:endParaRPr lang="en-US"/>
        </a:p>
      </dgm:t>
    </dgm:pt>
    <dgm:pt modelId="{24AB6D81-D008-482C-832E-1217CA0FB6AB}" type="pres">
      <dgm:prSet presAssocID="{8E95D14D-4ED2-42B5-AE58-338C20A5B55D}" presName="parTrans" presStyleLbl="sibTrans2D1" presStyleIdx="2" presStyleCnt="6"/>
      <dgm:spPr/>
      <dgm:t>
        <a:bodyPr/>
        <a:lstStyle/>
        <a:p>
          <a:endParaRPr lang="en-US"/>
        </a:p>
      </dgm:t>
    </dgm:pt>
    <dgm:pt modelId="{6048B03A-CDD4-491F-908B-CC960D0FCE47}" type="pres">
      <dgm:prSet presAssocID="{8E95D14D-4ED2-42B5-AE58-338C20A5B55D}" presName="connectorText" presStyleLbl="sibTrans2D1" presStyleIdx="2" presStyleCnt="6"/>
      <dgm:spPr/>
      <dgm:t>
        <a:bodyPr/>
        <a:lstStyle/>
        <a:p>
          <a:endParaRPr lang="en-US"/>
        </a:p>
      </dgm:t>
    </dgm:pt>
    <dgm:pt modelId="{3DC9521D-949B-4DE1-A87C-B61037934C2D}" type="pres">
      <dgm:prSet presAssocID="{916E9391-B588-409D-ACC2-34E232F76FE2}" presName="node" presStyleLbl="node1" presStyleIdx="2" presStyleCnt="6" custRadScaleRad="103666" custRadScaleInc="-213610">
        <dgm:presLayoutVars>
          <dgm:bulletEnabled val="1"/>
        </dgm:presLayoutVars>
      </dgm:prSet>
      <dgm:spPr/>
      <dgm:t>
        <a:bodyPr/>
        <a:lstStyle/>
        <a:p>
          <a:endParaRPr lang="en-US"/>
        </a:p>
      </dgm:t>
    </dgm:pt>
    <dgm:pt modelId="{9EEE87F3-0479-4530-9D9A-B69D821756AF}" type="pres">
      <dgm:prSet presAssocID="{93E9F8C0-B0BE-4746-B395-E8F73ECE3A02}" presName="parTrans" presStyleLbl="sibTrans2D1" presStyleIdx="3" presStyleCnt="6" custScaleX="167274" custScaleY="53245"/>
      <dgm:spPr>
        <a:prstGeom prst="leftRightArrow">
          <a:avLst/>
        </a:prstGeom>
      </dgm:spPr>
      <dgm:t>
        <a:bodyPr/>
        <a:lstStyle/>
        <a:p>
          <a:endParaRPr lang="en-US"/>
        </a:p>
      </dgm:t>
    </dgm:pt>
    <dgm:pt modelId="{88DC1279-835F-4F04-8320-0FE84EF09CF7}" type="pres">
      <dgm:prSet presAssocID="{93E9F8C0-B0BE-4746-B395-E8F73ECE3A02}" presName="connectorText" presStyleLbl="sibTrans2D1" presStyleIdx="3" presStyleCnt="6"/>
      <dgm:spPr/>
      <dgm:t>
        <a:bodyPr/>
        <a:lstStyle/>
        <a:p>
          <a:endParaRPr lang="en-US"/>
        </a:p>
      </dgm:t>
    </dgm:pt>
    <dgm:pt modelId="{698C9E07-073D-4E86-94ED-7D78FB0E404A}" type="pres">
      <dgm:prSet presAssocID="{B4BD9426-4E2A-4BC7-A603-F39E6115BCE0}" presName="node" presStyleLbl="node1" presStyleIdx="3" presStyleCnt="6">
        <dgm:presLayoutVars>
          <dgm:bulletEnabled val="1"/>
        </dgm:presLayoutVars>
      </dgm:prSet>
      <dgm:spPr/>
      <dgm:t>
        <a:bodyPr/>
        <a:lstStyle/>
        <a:p>
          <a:endParaRPr lang="en-US"/>
        </a:p>
      </dgm:t>
    </dgm:pt>
    <dgm:pt modelId="{D9688773-591C-4FF0-82CE-71EA1B59A79F}" type="pres">
      <dgm:prSet presAssocID="{ACD2071D-1716-4426-B268-2671C13E6809}" presName="parTrans" presStyleLbl="sibTrans2D1" presStyleIdx="4" presStyleCnt="6" custScaleX="167274" custScaleY="53245"/>
      <dgm:spPr>
        <a:prstGeom prst="leftRightArrow">
          <a:avLst/>
        </a:prstGeom>
      </dgm:spPr>
      <dgm:t>
        <a:bodyPr/>
        <a:lstStyle/>
        <a:p>
          <a:endParaRPr lang="en-US"/>
        </a:p>
      </dgm:t>
    </dgm:pt>
    <dgm:pt modelId="{9D6C1E4D-AA80-4755-99DE-760127E41102}" type="pres">
      <dgm:prSet presAssocID="{ACD2071D-1716-4426-B268-2671C13E6809}" presName="connectorText" presStyleLbl="sibTrans2D1" presStyleIdx="4" presStyleCnt="6"/>
      <dgm:spPr/>
      <dgm:t>
        <a:bodyPr/>
        <a:lstStyle/>
        <a:p>
          <a:endParaRPr lang="en-US"/>
        </a:p>
      </dgm:t>
    </dgm:pt>
    <dgm:pt modelId="{4626BD25-5810-4308-BE48-CAD691655927}" type="pres">
      <dgm:prSet presAssocID="{DC5C5309-2BF2-493B-BC62-F01302F5E87C}" presName="node" presStyleLbl="node1" presStyleIdx="4" presStyleCnt="6">
        <dgm:presLayoutVars>
          <dgm:bulletEnabled val="1"/>
        </dgm:presLayoutVars>
      </dgm:prSet>
      <dgm:spPr/>
      <dgm:t>
        <a:bodyPr/>
        <a:lstStyle/>
        <a:p>
          <a:endParaRPr lang="en-US"/>
        </a:p>
      </dgm:t>
    </dgm:pt>
    <dgm:pt modelId="{0EC7718A-8B4F-4359-B245-BD766BE619CA}" type="pres">
      <dgm:prSet presAssocID="{1C97903D-5E45-4DAE-AAF7-46408A46F557}" presName="parTrans" presStyleLbl="sibTrans2D1" presStyleIdx="5" presStyleCnt="6" custScaleX="167274" custScaleY="53245"/>
      <dgm:spPr>
        <a:prstGeom prst="leftRightArrow">
          <a:avLst/>
        </a:prstGeom>
      </dgm:spPr>
      <dgm:t>
        <a:bodyPr/>
        <a:lstStyle/>
        <a:p>
          <a:endParaRPr lang="en-US"/>
        </a:p>
      </dgm:t>
    </dgm:pt>
    <dgm:pt modelId="{C8D307C3-D1D0-44B3-83BF-A49176CE2A26}" type="pres">
      <dgm:prSet presAssocID="{1C97903D-5E45-4DAE-AAF7-46408A46F557}" presName="connectorText" presStyleLbl="sibTrans2D1" presStyleIdx="5" presStyleCnt="6"/>
      <dgm:spPr/>
      <dgm:t>
        <a:bodyPr/>
        <a:lstStyle/>
        <a:p>
          <a:endParaRPr lang="en-US"/>
        </a:p>
      </dgm:t>
    </dgm:pt>
    <dgm:pt modelId="{59DB3862-3E3F-4B87-8E5D-8C4ACD2376E5}" type="pres">
      <dgm:prSet presAssocID="{DCB1CCD6-D170-434F-8521-D11EDE11C158}" presName="node" presStyleLbl="node1" presStyleIdx="5" presStyleCnt="6" custScaleX="136347" custScaleY="137637">
        <dgm:presLayoutVars>
          <dgm:bulletEnabled val="1"/>
        </dgm:presLayoutVars>
      </dgm:prSet>
      <dgm:spPr/>
      <dgm:t>
        <a:bodyPr/>
        <a:lstStyle/>
        <a:p>
          <a:endParaRPr lang="en-US"/>
        </a:p>
      </dgm:t>
    </dgm:pt>
  </dgm:ptLst>
  <dgm:cxnLst>
    <dgm:cxn modelId="{4AD78583-7838-4E17-85D0-6B018489A04C}" type="presOf" srcId="{ACD2071D-1716-4426-B268-2671C13E6809}" destId="{9D6C1E4D-AA80-4755-99DE-760127E41102}" srcOrd="1" destOrd="0" presId="urn:microsoft.com/office/officeart/2005/8/layout/radial5"/>
    <dgm:cxn modelId="{2051D47A-5C25-4C02-AF86-EDACFF4D0A0E}" type="presOf" srcId="{70B4B20C-9E6B-4C30-991A-44E10F65B7BE}" destId="{30317C5E-F075-4559-BE8E-996981C10D65}" srcOrd="0" destOrd="0" presId="urn:microsoft.com/office/officeart/2005/8/layout/radial5"/>
    <dgm:cxn modelId="{43148CE1-0749-4669-B40E-D8E28D29649A}" type="presOf" srcId="{8B1F8F68-0561-4838-9A34-2316B7547929}" destId="{798CA390-7677-44D1-ABDF-52E32871F46E}" srcOrd="0" destOrd="0" presId="urn:microsoft.com/office/officeart/2005/8/layout/radial5"/>
    <dgm:cxn modelId="{005CAA3B-3B02-4A3C-9D33-1A68A8F132BF}" srcId="{70B4B20C-9E6B-4C30-991A-44E10F65B7BE}" destId="{FBB79904-4285-4786-AD26-86C5F0E52784}" srcOrd="1" destOrd="0" parTransId="{78659DE7-44EE-4216-A04C-0B957C51FA15}" sibTransId="{E18659F3-468A-4840-87EB-151B330EA96C}"/>
    <dgm:cxn modelId="{F33A9DB8-18F7-4F03-9411-FCE3D3F9B731}" type="presOf" srcId="{DC5C5309-2BF2-493B-BC62-F01302F5E87C}" destId="{4626BD25-5810-4308-BE48-CAD691655927}" srcOrd="0" destOrd="0" presId="urn:microsoft.com/office/officeart/2005/8/layout/radial5"/>
    <dgm:cxn modelId="{4AA99B33-3077-4CDC-9DB6-35C10A161A19}" srcId="{70B4B20C-9E6B-4C30-991A-44E10F65B7BE}" destId="{916E9391-B588-409D-ACC2-34E232F76FE2}" srcOrd="2" destOrd="0" parTransId="{8E95D14D-4ED2-42B5-AE58-338C20A5B55D}" sibTransId="{BE599061-17A1-4FE2-9C04-263B1C031B97}"/>
    <dgm:cxn modelId="{DD708927-FBA0-48C7-B6DD-410EA3DA9866}" type="presOf" srcId="{8E95D14D-4ED2-42B5-AE58-338C20A5B55D}" destId="{6048B03A-CDD4-491F-908B-CC960D0FCE47}" srcOrd="1" destOrd="0" presId="urn:microsoft.com/office/officeart/2005/8/layout/radial5"/>
    <dgm:cxn modelId="{B3815E8A-F42A-4D86-A010-734FAACD7C5A}" type="presOf" srcId="{B4BD9426-4E2A-4BC7-A603-F39E6115BCE0}" destId="{698C9E07-073D-4E86-94ED-7D78FB0E404A}" srcOrd="0" destOrd="0" presId="urn:microsoft.com/office/officeart/2005/8/layout/radial5"/>
    <dgm:cxn modelId="{913A5DC3-750C-4160-A3D1-25A3178F2094}" srcId="{70B4B20C-9E6B-4C30-991A-44E10F65B7BE}" destId="{DC5C5309-2BF2-493B-BC62-F01302F5E87C}" srcOrd="4" destOrd="0" parTransId="{ACD2071D-1716-4426-B268-2671C13E6809}" sibTransId="{C3E02C01-77CF-4944-B3B2-0466BDC038B8}"/>
    <dgm:cxn modelId="{D5CAF1E9-2BC9-41E6-B02E-C88A61BEABEA}" srcId="{70B4B20C-9E6B-4C30-991A-44E10F65B7BE}" destId="{DCB1CCD6-D170-434F-8521-D11EDE11C158}" srcOrd="5" destOrd="0" parTransId="{1C97903D-5E45-4DAE-AAF7-46408A46F557}" sibTransId="{4972421F-B75F-4B6C-8125-39EE5470120E}"/>
    <dgm:cxn modelId="{10B6B8F9-D555-437D-AA4A-3D9959890658}" type="presOf" srcId="{1C97903D-5E45-4DAE-AAF7-46408A46F557}" destId="{0EC7718A-8B4F-4359-B245-BD766BE619CA}" srcOrd="0" destOrd="0" presId="urn:microsoft.com/office/officeart/2005/8/layout/radial5"/>
    <dgm:cxn modelId="{97F9E876-09FE-4B0B-A8C9-302F8B73D530}" type="presOf" srcId="{916E9391-B588-409D-ACC2-34E232F76FE2}" destId="{3DC9521D-949B-4DE1-A87C-B61037934C2D}" srcOrd="0" destOrd="0" presId="urn:microsoft.com/office/officeart/2005/8/layout/radial5"/>
    <dgm:cxn modelId="{71672BBD-04AF-4946-8DA2-68B33509072E}" type="presOf" srcId="{E0653B59-C728-49AB-846F-E4A96AC83A1F}" destId="{5458C47D-42EF-4A19-AB81-146FB4677919}" srcOrd="0" destOrd="0" presId="urn:microsoft.com/office/officeart/2005/8/layout/radial5"/>
    <dgm:cxn modelId="{58D5170C-4E76-4501-8156-5C46DAB4E8B0}" srcId="{70B4B20C-9E6B-4C30-991A-44E10F65B7BE}" destId="{B4BD9426-4E2A-4BC7-A603-F39E6115BCE0}" srcOrd="3" destOrd="0" parTransId="{93E9F8C0-B0BE-4746-B395-E8F73ECE3A02}" sibTransId="{DE0715AF-CAE8-4655-9F49-196EEE552ABF}"/>
    <dgm:cxn modelId="{B1072D4F-6B36-4E7A-8137-BD3355503060}" type="presOf" srcId="{1C97903D-5E45-4DAE-AAF7-46408A46F557}" destId="{C8D307C3-D1D0-44B3-83BF-A49176CE2A26}" srcOrd="1" destOrd="0" presId="urn:microsoft.com/office/officeart/2005/8/layout/radial5"/>
    <dgm:cxn modelId="{1B6AB921-3D65-4FB2-961B-78C102952380}" type="presOf" srcId="{DCB1CCD6-D170-434F-8521-D11EDE11C158}" destId="{59DB3862-3E3F-4B87-8E5D-8C4ACD2376E5}" srcOrd="0" destOrd="0" presId="urn:microsoft.com/office/officeart/2005/8/layout/radial5"/>
    <dgm:cxn modelId="{4B7B76BD-E8A8-4D23-8E79-663B160D215F}" type="presOf" srcId="{73266CF2-2B56-4B3E-8217-3408C72E6B39}" destId="{3A803431-7560-4231-86DE-CABC538E21E0}" srcOrd="1" destOrd="0" presId="urn:microsoft.com/office/officeart/2005/8/layout/radial5"/>
    <dgm:cxn modelId="{A0384210-6466-48A4-B1C6-04E873E14390}" type="presOf" srcId="{FBB79904-4285-4786-AD26-86C5F0E52784}" destId="{F9612B6D-23E1-4ADF-8E83-CF905A87C55C}" srcOrd="0" destOrd="0" presId="urn:microsoft.com/office/officeart/2005/8/layout/radial5"/>
    <dgm:cxn modelId="{E254D1CC-9CE3-4151-8DCE-4CDDD5BB1A99}" type="presOf" srcId="{73266CF2-2B56-4B3E-8217-3408C72E6B39}" destId="{45CD377D-D5F2-45A5-ABCF-A22916A588FF}" srcOrd="0" destOrd="0" presId="urn:microsoft.com/office/officeart/2005/8/layout/radial5"/>
    <dgm:cxn modelId="{B701440D-D0BB-464E-9C63-5E392876239B}" type="presOf" srcId="{78659DE7-44EE-4216-A04C-0B957C51FA15}" destId="{58CEAEC8-13D3-41CF-8156-3D474A7CB3B0}" srcOrd="0" destOrd="0" presId="urn:microsoft.com/office/officeart/2005/8/layout/radial5"/>
    <dgm:cxn modelId="{8F8D4294-D217-4461-916D-5BA41CE8434C}" srcId="{8B1F8F68-0561-4838-9A34-2316B7547929}" destId="{70B4B20C-9E6B-4C30-991A-44E10F65B7BE}" srcOrd="0" destOrd="0" parTransId="{6DFDE42C-8164-4F49-9DC4-200DC9D481FB}" sibTransId="{88A2F775-F3E5-4C2D-BC8E-EE0339945CBE}"/>
    <dgm:cxn modelId="{42775072-1102-4A0C-BEBD-7168C411BCE5}" type="presOf" srcId="{93E9F8C0-B0BE-4746-B395-E8F73ECE3A02}" destId="{9EEE87F3-0479-4530-9D9A-B69D821756AF}" srcOrd="0" destOrd="0" presId="urn:microsoft.com/office/officeart/2005/8/layout/radial5"/>
    <dgm:cxn modelId="{994D5D37-E9CC-407E-A536-0BAE28B6F928}" type="presOf" srcId="{93E9F8C0-B0BE-4746-B395-E8F73ECE3A02}" destId="{88DC1279-835F-4F04-8320-0FE84EF09CF7}" srcOrd="1" destOrd="0" presId="urn:microsoft.com/office/officeart/2005/8/layout/radial5"/>
    <dgm:cxn modelId="{89837AFA-C70F-4BBB-A26D-2F29E69FF592}" type="presOf" srcId="{78659DE7-44EE-4216-A04C-0B957C51FA15}" destId="{DC3CE40C-329B-4DB3-B5B9-ED28673A6FE7}" srcOrd="1" destOrd="0" presId="urn:microsoft.com/office/officeart/2005/8/layout/radial5"/>
    <dgm:cxn modelId="{0CE4BE25-A51E-4A37-B424-8F36082BDBB4}" type="presOf" srcId="{ACD2071D-1716-4426-B268-2671C13E6809}" destId="{D9688773-591C-4FF0-82CE-71EA1B59A79F}" srcOrd="0" destOrd="0" presId="urn:microsoft.com/office/officeart/2005/8/layout/radial5"/>
    <dgm:cxn modelId="{E29CAA60-62B3-43EF-A54E-8ABB02EA3DCE}" type="presOf" srcId="{8E95D14D-4ED2-42B5-AE58-338C20A5B55D}" destId="{24AB6D81-D008-482C-832E-1217CA0FB6AB}" srcOrd="0" destOrd="0" presId="urn:microsoft.com/office/officeart/2005/8/layout/radial5"/>
    <dgm:cxn modelId="{FF8F359C-F6B8-49FF-8417-A00A70D65EDB}" srcId="{70B4B20C-9E6B-4C30-991A-44E10F65B7BE}" destId="{E0653B59-C728-49AB-846F-E4A96AC83A1F}" srcOrd="0" destOrd="0" parTransId="{73266CF2-2B56-4B3E-8217-3408C72E6B39}" sibTransId="{A6007B6F-119E-4F8A-84E3-A1D5AC1BECD2}"/>
    <dgm:cxn modelId="{3D91C6C6-2F68-4402-B979-84636E032F2D}" type="presParOf" srcId="{798CA390-7677-44D1-ABDF-52E32871F46E}" destId="{30317C5E-F075-4559-BE8E-996981C10D65}" srcOrd="0" destOrd="0" presId="urn:microsoft.com/office/officeart/2005/8/layout/radial5"/>
    <dgm:cxn modelId="{322D3056-A9A6-4BFC-A442-6DE571CF0E68}" type="presParOf" srcId="{798CA390-7677-44D1-ABDF-52E32871F46E}" destId="{45CD377D-D5F2-45A5-ABCF-A22916A588FF}" srcOrd="1" destOrd="0" presId="urn:microsoft.com/office/officeart/2005/8/layout/radial5"/>
    <dgm:cxn modelId="{ADE88240-948A-4B55-A93A-8959F503170E}" type="presParOf" srcId="{45CD377D-D5F2-45A5-ABCF-A22916A588FF}" destId="{3A803431-7560-4231-86DE-CABC538E21E0}" srcOrd="0" destOrd="0" presId="urn:microsoft.com/office/officeart/2005/8/layout/radial5"/>
    <dgm:cxn modelId="{9F9D91C4-6B7B-4B75-A56D-5B2E85B90212}" type="presParOf" srcId="{798CA390-7677-44D1-ABDF-52E32871F46E}" destId="{5458C47D-42EF-4A19-AB81-146FB4677919}" srcOrd="2" destOrd="0" presId="urn:microsoft.com/office/officeart/2005/8/layout/radial5"/>
    <dgm:cxn modelId="{3080987B-045C-4B13-8262-BEFE592F2E99}" type="presParOf" srcId="{798CA390-7677-44D1-ABDF-52E32871F46E}" destId="{58CEAEC8-13D3-41CF-8156-3D474A7CB3B0}" srcOrd="3" destOrd="0" presId="urn:microsoft.com/office/officeart/2005/8/layout/radial5"/>
    <dgm:cxn modelId="{601923BE-7F28-4A9A-80C1-360344C79275}" type="presParOf" srcId="{58CEAEC8-13D3-41CF-8156-3D474A7CB3B0}" destId="{DC3CE40C-329B-4DB3-B5B9-ED28673A6FE7}" srcOrd="0" destOrd="0" presId="urn:microsoft.com/office/officeart/2005/8/layout/radial5"/>
    <dgm:cxn modelId="{25AEB28F-6EB3-4B09-8FF6-7838D12E7819}" type="presParOf" srcId="{798CA390-7677-44D1-ABDF-52E32871F46E}" destId="{F9612B6D-23E1-4ADF-8E83-CF905A87C55C}" srcOrd="4" destOrd="0" presId="urn:microsoft.com/office/officeart/2005/8/layout/radial5"/>
    <dgm:cxn modelId="{B3104427-2450-4148-AADB-D88D042C2160}" type="presParOf" srcId="{798CA390-7677-44D1-ABDF-52E32871F46E}" destId="{24AB6D81-D008-482C-832E-1217CA0FB6AB}" srcOrd="5" destOrd="0" presId="urn:microsoft.com/office/officeart/2005/8/layout/radial5"/>
    <dgm:cxn modelId="{1ED1DB6E-F6B8-4C8E-A9B2-04B6C0EB2A61}" type="presParOf" srcId="{24AB6D81-D008-482C-832E-1217CA0FB6AB}" destId="{6048B03A-CDD4-491F-908B-CC960D0FCE47}" srcOrd="0" destOrd="0" presId="urn:microsoft.com/office/officeart/2005/8/layout/radial5"/>
    <dgm:cxn modelId="{C85E2A7D-3E9E-4F87-8C3B-4A8644A78554}" type="presParOf" srcId="{798CA390-7677-44D1-ABDF-52E32871F46E}" destId="{3DC9521D-949B-4DE1-A87C-B61037934C2D}" srcOrd="6" destOrd="0" presId="urn:microsoft.com/office/officeart/2005/8/layout/radial5"/>
    <dgm:cxn modelId="{6AA2E35E-930D-4017-847D-E7A573EAD3C3}" type="presParOf" srcId="{798CA390-7677-44D1-ABDF-52E32871F46E}" destId="{9EEE87F3-0479-4530-9D9A-B69D821756AF}" srcOrd="7" destOrd="0" presId="urn:microsoft.com/office/officeart/2005/8/layout/radial5"/>
    <dgm:cxn modelId="{462A36CF-8BCB-4369-9FD1-3F6CA7071988}" type="presParOf" srcId="{9EEE87F3-0479-4530-9D9A-B69D821756AF}" destId="{88DC1279-835F-4F04-8320-0FE84EF09CF7}" srcOrd="0" destOrd="0" presId="urn:microsoft.com/office/officeart/2005/8/layout/radial5"/>
    <dgm:cxn modelId="{46D0E03C-BB69-473D-855B-CA33779A139E}" type="presParOf" srcId="{798CA390-7677-44D1-ABDF-52E32871F46E}" destId="{698C9E07-073D-4E86-94ED-7D78FB0E404A}" srcOrd="8" destOrd="0" presId="urn:microsoft.com/office/officeart/2005/8/layout/radial5"/>
    <dgm:cxn modelId="{2DA8F21C-EEC7-43E6-A3C9-ED581B5319EA}" type="presParOf" srcId="{798CA390-7677-44D1-ABDF-52E32871F46E}" destId="{D9688773-591C-4FF0-82CE-71EA1B59A79F}" srcOrd="9" destOrd="0" presId="urn:microsoft.com/office/officeart/2005/8/layout/radial5"/>
    <dgm:cxn modelId="{D80A3086-1931-4FDD-A598-F53E3DE32929}" type="presParOf" srcId="{D9688773-591C-4FF0-82CE-71EA1B59A79F}" destId="{9D6C1E4D-AA80-4755-99DE-760127E41102}" srcOrd="0" destOrd="0" presId="urn:microsoft.com/office/officeart/2005/8/layout/radial5"/>
    <dgm:cxn modelId="{2ACB71D9-0D7A-4566-8840-EF80A9AAAB91}" type="presParOf" srcId="{798CA390-7677-44D1-ABDF-52E32871F46E}" destId="{4626BD25-5810-4308-BE48-CAD691655927}" srcOrd="10" destOrd="0" presId="urn:microsoft.com/office/officeart/2005/8/layout/radial5"/>
    <dgm:cxn modelId="{B71F513C-F42C-4C0C-9823-8B23F672BEF6}" type="presParOf" srcId="{798CA390-7677-44D1-ABDF-52E32871F46E}" destId="{0EC7718A-8B4F-4359-B245-BD766BE619CA}" srcOrd="11" destOrd="0" presId="urn:microsoft.com/office/officeart/2005/8/layout/radial5"/>
    <dgm:cxn modelId="{F98E37B9-0FA6-48EC-8290-7985881C45D6}" type="presParOf" srcId="{0EC7718A-8B4F-4359-B245-BD766BE619CA}" destId="{C8D307C3-D1D0-44B3-83BF-A49176CE2A26}" srcOrd="0" destOrd="0" presId="urn:microsoft.com/office/officeart/2005/8/layout/radial5"/>
    <dgm:cxn modelId="{96CEBD31-4A8D-4504-815D-8D6234C1B5E2}" type="presParOf" srcId="{798CA390-7677-44D1-ABDF-52E32871F46E}" destId="{59DB3862-3E3F-4B87-8E5D-8C4ACD2376E5}" srcOrd="12" destOrd="0" presId="urn:microsoft.com/office/officeart/2005/8/layout/radial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1F8F68-0561-4838-9A34-2316B7547929}" type="doc">
      <dgm:prSet loTypeId="urn:microsoft.com/office/officeart/2005/8/layout/radial5" loCatId="cycle" qsTypeId="urn:microsoft.com/office/officeart/2005/8/quickstyle/simple2" qsCatId="simple" csTypeId="urn:microsoft.com/office/officeart/2005/8/colors/accent1_2" csCatId="accent1" phldr="1"/>
      <dgm:spPr/>
      <dgm:t>
        <a:bodyPr/>
        <a:lstStyle/>
        <a:p>
          <a:endParaRPr lang="en-US"/>
        </a:p>
      </dgm:t>
    </dgm:pt>
    <dgm:pt modelId="{70B4B20C-9E6B-4C30-991A-44E10F65B7BE}">
      <dgm:prSet phldrT="[Text]" custT="1"/>
      <dgm:spPr>
        <a:solidFill>
          <a:srgbClr val="00B0F0">
            <a:alpha val="27000"/>
          </a:srgbClr>
        </a:solidFill>
        <a:ln>
          <a:noFill/>
        </a:ln>
      </dgm:spPr>
      <dgm:t>
        <a:bodyPr/>
        <a:lstStyle/>
        <a:p>
          <a:endParaRPr lang="ro-RO" sz="2800" b="1" dirty="0" smtClean="0">
            <a:solidFill>
              <a:schemeClr val="tx1"/>
            </a:solidFill>
          </a:endParaRPr>
        </a:p>
        <a:p>
          <a:r>
            <a:rPr lang="ro-RO" sz="4400" b="1" dirty="0" smtClean="0">
              <a:ln>
                <a:solidFill>
                  <a:schemeClr val="accent2">
                    <a:lumMod val="50000"/>
                  </a:schemeClr>
                </a:solidFill>
              </a:ln>
              <a:solidFill>
                <a:schemeClr val="accent2">
                  <a:lumMod val="75000"/>
                </a:schemeClr>
              </a:solidFill>
            </a:rPr>
            <a:t>AIPS</a:t>
          </a:r>
          <a:r>
            <a:rPr lang="ro-RO" sz="4400" b="1" dirty="0" smtClean="0">
              <a:solidFill>
                <a:schemeClr val="tx1"/>
              </a:solidFill>
            </a:rPr>
            <a:t> </a:t>
          </a:r>
          <a:endParaRPr lang="en-US" sz="4400" b="1" dirty="0" smtClean="0">
            <a:solidFill>
              <a:schemeClr val="tx1"/>
            </a:solidFill>
          </a:endParaRPr>
        </a:p>
        <a:p>
          <a:endParaRPr lang="en-US" sz="2800" b="1" dirty="0">
            <a:solidFill>
              <a:schemeClr val="tx1"/>
            </a:solidFill>
          </a:endParaRPr>
        </a:p>
      </dgm:t>
    </dgm:pt>
    <dgm:pt modelId="{6DFDE42C-8164-4F49-9DC4-200DC9D481FB}" type="parTrans" cxnId="{8F8D4294-D217-4461-916D-5BA41CE8434C}">
      <dgm:prSet/>
      <dgm:spPr/>
      <dgm:t>
        <a:bodyPr/>
        <a:lstStyle/>
        <a:p>
          <a:endParaRPr lang="en-US" sz="2800" b="1">
            <a:solidFill>
              <a:schemeClr val="tx1"/>
            </a:solidFill>
          </a:endParaRPr>
        </a:p>
      </dgm:t>
    </dgm:pt>
    <dgm:pt modelId="{88A2F775-F3E5-4C2D-BC8E-EE0339945CBE}" type="sibTrans" cxnId="{8F8D4294-D217-4461-916D-5BA41CE8434C}">
      <dgm:prSet/>
      <dgm:spPr/>
      <dgm:t>
        <a:bodyPr/>
        <a:lstStyle/>
        <a:p>
          <a:endParaRPr lang="en-US" sz="2800" b="1">
            <a:solidFill>
              <a:schemeClr val="tx1"/>
            </a:solidFill>
          </a:endParaRPr>
        </a:p>
      </dgm:t>
    </dgm:pt>
    <dgm:pt modelId="{E0653B59-C728-49AB-846F-E4A96AC83A1F}">
      <dgm:prSet phldrT="[Text]" custT="1"/>
      <dgm:spPr/>
      <dgm:t>
        <a:bodyPr/>
        <a:lstStyle/>
        <a:p>
          <a:r>
            <a:rPr lang="en-US" sz="2800" b="1" dirty="0" smtClean="0">
              <a:solidFill>
                <a:schemeClr val="tx1"/>
              </a:solidFill>
            </a:rPr>
            <a:t>CB</a:t>
          </a:r>
          <a:endParaRPr lang="en-US" sz="2800" b="1" dirty="0">
            <a:solidFill>
              <a:schemeClr val="tx1"/>
            </a:solidFill>
          </a:endParaRPr>
        </a:p>
      </dgm:t>
    </dgm:pt>
    <dgm:pt modelId="{73266CF2-2B56-4B3E-8217-3408C72E6B39}" type="parTrans" cxnId="{FF8F359C-F6B8-49FF-8417-A00A70D65EDB}">
      <dgm:prSet custT="1"/>
      <dgm:spPr>
        <a:solidFill>
          <a:schemeClr val="tx1"/>
        </a:solidFill>
      </dgm:spPr>
      <dgm:t>
        <a:bodyPr/>
        <a:lstStyle/>
        <a:p>
          <a:endParaRPr lang="en-US" sz="2800" b="1">
            <a:solidFill>
              <a:schemeClr val="tx1"/>
            </a:solidFill>
          </a:endParaRPr>
        </a:p>
      </dgm:t>
    </dgm:pt>
    <dgm:pt modelId="{A6007B6F-119E-4F8A-84E3-A1D5AC1BECD2}" type="sibTrans" cxnId="{FF8F359C-F6B8-49FF-8417-A00A70D65EDB}">
      <dgm:prSet/>
      <dgm:spPr/>
      <dgm:t>
        <a:bodyPr/>
        <a:lstStyle/>
        <a:p>
          <a:endParaRPr lang="en-US" sz="2800" b="1">
            <a:solidFill>
              <a:schemeClr val="tx1"/>
            </a:solidFill>
          </a:endParaRPr>
        </a:p>
      </dgm:t>
    </dgm:pt>
    <dgm:pt modelId="{DC5C5309-2BF2-493B-BC62-F01302F5E87C}">
      <dgm:prSet phldrT="[Text]" custT="1"/>
      <dgm:spPr/>
      <dgm:t>
        <a:bodyPr/>
        <a:lstStyle/>
        <a:p>
          <a:r>
            <a:rPr lang="en-US" sz="2800" b="1" smtClean="0">
              <a:solidFill>
                <a:schemeClr val="tx1"/>
              </a:solidFill>
            </a:rPr>
            <a:t>CB</a:t>
          </a:r>
          <a:endParaRPr lang="en-US" sz="2800" b="1">
            <a:solidFill>
              <a:schemeClr val="tx1"/>
            </a:solidFill>
          </a:endParaRPr>
        </a:p>
      </dgm:t>
    </dgm:pt>
    <dgm:pt modelId="{ACD2071D-1716-4426-B268-2671C13E6809}" type="parTrans" cxnId="{913A5DC3-750C-4160-A3D1-25A3178F2094}">
      <dgm:prSet custT="1"/>
      <dgm:spPr>
        <a:solidFill>
          <a:schemeClr val="tx1"/>
        </a:solidFill>
      </dgm:spPr>
      <dgm:t>
        <a:bodyPr/>
        <a:lstStyle/>
        <a:p>
          <a:endParaRPr lang="en-US" sz="2800" b="1">
            <a:solidFill>
              <a:schemeClr val="tx1"/>
            </a:solidFill>
          </a:endParaRPr>
        </a:p>
      </dgm:t>
    </dgm:pt>
    <dgm:pt modelId="{C3E02C01-77CF-4944-B3B2-0466BDC038B8}" type="sibTrans" cxnId="{913A5DC3-750C-4160-A3D1-25A3178F2094}">
      <dgm:prSet/>
      <dgm:spPr>
        <a:noFill/>
      </dgm:spPr>
      <dgm:t>
        <a:bodyPr/>
        <a:lstStyle/>
        <a:p>
          <a:endParaRPr lang="en-US" sz="2800" b="1">
            <a:solidFill>
              <a:schemeClr val="tx1"/>
            </a:solidFill>
          </a:endParaRPr>
        </a:p>
      </dgm:t>
    </dgm:pt>
    <dgm:pt modelId="{DCB1CCD6-D170-434F-8521-D11EDE11C158}">
      <dgm:prSet phldrT="[Text]" custT="1"/>
      <dgm:spPr>
        <a:solidFill>
          <a:schemeClr val="accent2"/>
        </a:solidFill>
        <a:ln>
          <a:solidFill>
            <a:schemeClr val="accent2">
              <a:lumMod val="75000"/>
            </a:schemeClr>
          </a:solidFill>
        </a:ln>
      </dgm:spPr>
      <dgm:t>
        <a:bodyPr/>
        <a:lstStyle/>
        <a:p>
          <a:r>
            <a:rPr lang="ro-RO" sz="2800" b="1" dirty="0" smtClean="0">
              <a:solidFill>
                <a:schemeClr val="tx1"/>
              </a:solidFill>
            </a:rPr>
            <a:t>NBM</a:t>
          </a:r>
          <a:endParaRPr lang="en-US" sz="2800" b="1" dirty="0">
            <a:solidFill>
              <a:schemeClr val="tx1"/>
            </a:solidFill>
          </a:endParaRPr>
        </a:p>
      </dgm:t>
    </dgm:pt>
    <dgm:pt modelId="{1C97903D-5E45-4DAE-AAF7-46408A46F557}" type="parTrans" cxnId="{D5CAF1E9-2BC9-41E6-B02E-C88A61BEABEA}">
      <dgm:prSet custT="1"/>
      <dgm:spPr>
        <a:solidFill>
          <a:schemeClr val="tx1"/>
        </a:solidFill>
      </dgm:spPr>
      <dgm:t>
        <a:bodyPr/>
        <a:lstStyle/>
        <a:p>
          <a:endParaRPr lang="en-US" sz="2800" b="1">
            <a:solidFill>
              <a:schemeClr val="tx1"/>
            </a:solidFill>
          </a:endParaRPr>
        </a:p>
      </dgm:t>
    </dgm:pt>
    <dgm:pt modelId="{4972421F-B75F-4B6C-8125-39EE5470120E}" type="sibTrans" cxnId="{D5CAF1E9-2BC9-41E6-B02E-C88A61BEABEA}">
      <dgm:prSet/>
      <dgm:spPr/>
      <dgm:t>
        <a:bodyPr/>
        <a:lstStyle/>
        <a:p>
          <a:endParaRPr lang="en-US" sz="2800" b="1">
            <a:solidFill>
              <a:schemeClr val="tx1"/>
            </a:solidFill>
          </a:endParaRPr>
        </a:p>
      </dgm:t>
    </dgm:pt>
    <dgm:pt modelId="{B4BD9426-4E2A-4BC7-A603-F39E6115BCE0}">
      <dgm:prSet custT="1"/>
      <dgm:spPr/>
      <dgm:t>
        <a:bodyPr/>
        <a:lstStyle/>
        <a:p>
          <a:r>
            <a:rPr lang="en-US" sz="2800" b="1" dirty="0" smtClean="0">
              <a:solidFill>
                <a:schemeClr val="tx1"/>
              </a:solidFill>
            </a:rPr>
            <a:t>CB</a:t>
          </a:r>
          <a:endParaRPr lang="en-US" sz="2800" b="1" dirty="0">
            <a:solidFill>
              <a:schemeClr val="tx1"/>
            </a:solidFill>
          </a:endParaRPr>
        </a:p>
      </dgm:t>
    </dgm:pt>
    <dgm:pt modelId="{93E9F8C0-B0BE-4746-B395-E8F73ECE3A02}" type="parTrans" cxnId="{58D5170C-4E76-4501-8156-5C46DAB4E8B0}">
      <dgm:prSet custT="1"/>
      <dgm:spPr>
        <a:solidFill>
          <a:schemeClr val="tx1"/>
        </a:solidFill>
      </dgm:spPr>
      <dgm:t>
        <a:bodyPr/>
        <a:lstStyle/>
        <a:p>
          <a:endParaRPr lang="en-US" sz="2800" b="1">
            <a:solidFill>
              <a:schemeClr val="tx1"/>
            </a:solidFill>
          </a:endParaRPr>
        </a:p>
      </dgm:t>
    </dgm:pt>
    <dgm:pt modelId="{DE0715AF-CAE8-4655-9F49-196EEE552ABF}" type="sibTrans" cxnId="{58D5170C-4E76-4501-8156-5C46DAB4E8B0}">
      <dgm:prSet/>
      <dgm:spPr/>
      <dgm:t>
        <a:bodyPr/>
        <a:lstStyle/>
        <a:p>
          <a:endParaRPr lang="en-US" sz="2800" b="1">
            <a:solidFill>
              <a:schemeClr val="tx1"/>
            </a:solidFill>
          </a:endParaRPr>
        </a:p>
      </dgm:t>
    </dgm:pt>
    <dgm:pt modelId="{FBB79904-4285-4786-AD26-86C5F0E52784}">
      <dgm:prSet custT="1"/>
      <dgm:spPr>
        <a:solidFill>
          <a:schemeClr val="accent6">
            <a:lumMod val="60000"/>
            <a:lumOff val="40000"/>
          </a:schemeClr>
        </a:solidFill>
        <a:ln>
          <a:solidFill>
            <a:schemeClr val="accent6">
              <a:lumMod val="75000"/>
            </a:schemeClr>
          </a:solidFill>
        </a:ln>
      </dgm:spPr>
      <dgm:t>
        <a:bodyPr/>
        <a:lstStyle/>
        <a:p>
          <a:r>
            <a:rPr lang="ro-RO" sz="2800" b="1" smtClean="0">
              <a:solidFill>
                <a:schemeClr val="tx1"/>
              </a:solidFill>
            </a:rPr>
            <a:t>MF</a:t>
          </a:r>
          <a:endParaRPr lang="en-US" sz="2800" b="1" dirty="0">
            <a:solidFill>
              <a:schemeClr val="tx1"/>
            </a:solidFill>
          </a:endParaRPr>
        </a:p>
      </dgm:t>
    </dgm:pt>
    <dgm:pt modelId="{E18659F3-468A-4840-87EB-151B330EA96C}" type="sibTrans" cxnId="{005CAA3B-3B02-4A3C-9D33-1A68A8F132BF}">
      <dgm:prSet/>
      <dgm:spPr/>
      <dgm:t>
        <a:bodyPr/>
        <a:lstStyle/>
        <a:p>
          <a:endParaRPr lang="en-US" sz="2800" b="1">
            <a:solidFill>
              <a:schemeClr val="tx1"/>
            </a:solidFill>
          </a:endParaRPr>
        </a:p>
      </dgm:t>
    </dgm:pt>
    <dgm:pt modelId="{78659DE7-44EE-4216-A04C-0B957C51FA15}" type="parTrans" cxnId="{005CAA3B-3B02-4A3C-9D33-1A68A8F132BF}">
      <dgm:prSet custT="1"/>
      <dgm:spPr>
        <a:solidFill>
          <a:schemeClr val="tx1"/>
        </a:solidFill>
      </dgm:spPr>
      <dgm:t>
        <a:bodyPr/>
        <a:lstStyle/>
        <a:p>
          <a:endParaRPr lang="en-US" sz="2800" b="1">
            <a:solidFill>
              <a:schemeClr val="tx1"/>
            </a:solidFill>
          </a:endParaRPr>
        </a:p>
      </dgm:t>
    </dgm:pt>
    <dgm:pt modelId="{916E9391-B588-409D-ACC2-34E232F76FE2}">
      <dgm:prSet custT="1"/>
      <dgm:spPr/>
      <dgm:t>
        <a:bodyPr/>
        <a:lstStyle/>
        <a:p>
          <a:r>
            <a:rPr lang="en-US" sz="2800" b="1" dirty="0" smtClean="0">
              <a:solidFill>
                <a:schemeClr val="tx1"/>
              </a:solidFill>
            </a:rPr>
            <a:t>CB</a:t>
          </a:r>
        </a:p>
      </dgm:t>
    </dgm:pt>
    <dgm:pt modelId="{8E95D14D-4ED2-42B5-AE58-338C20A5B55D}" type="parTrans" cxnId="{4AA99B33-3077-4CDC-9DB6-35C10A161A19}">
      <dgm:prSet/>
      <dgm:spPr/>
      <dgm:t>
        <a:bodyPr/>
        <a:lstStyle/>
        <a:p>
          <a:endParaRPr lang="en-US"/>
        </a:p>
      </dgm:t>
    </dgm:pt>
    <dgm:pt modelId="{BE599061-17A1-4FE2-9C04-263B1C031B97}" type="sibTrans" cxnId="{4AA99B33-3077-4CDC-9DB6-35C10A161A19}">
      <dgm:prSet/>
      <dgm:spPr/>
      <dgm:t>
        <a:bodyPr/>
        <a:lstStyle/>
        <a:p>
          <a:endParaRPr lang="en-US"/>
        </a:p>
      </dgm:t>
    </dgm:pt>
    <dgm:pt modelId="{798CA390-7677-44D1-ABDF-52E32871F46E}" type="pres">
      <dgm:prSet presAssocID="{8B1F8F68-0561-4838-9A34-2316B7547929}" presName="Name0" presStyleCnt="0">
        <dgm:presLayoutVars>
          <dgm:chMax val="1"/>
          <dgm:dir/>
          <dgm:animLvl val="ctr"/>
          <dgm:resizeHandles val="exact"/>
        </dgm:presLayoutVars>
      </dgm:prSet>
      <dgm:spPr/>
      <dgm:t>
        <a:bodyPr/>
        <a:lstStyle/>
        <a:p>
          <a:endParaRPr lang="en-US"/>
        </a:p>
      </dgm:t>
    </dgm:pt>
    <dgm:pt modelId="{30317C5E-F075-4559-BE8E-996981C10D65}" type="pres">
      <dgm:prSet presAssocID="{70B4B20C-9E6B-4C30-991A-44E10F65B7BE}" presName="centerShape" presStyleLbl="node0" presStyleIdx="0" presStyleCnt="1" custScaleX="358729" custScaleY="353562" custLinFactNeighborX="2622"/>
      <dgm:spPr/>
      <dgm:t>
        <a:bodyPr/>
        <a:lstStyle/>
        <a:p>
          <a:endParaRPr lang="en-US"/>
        </a:p>
      </dgm:t>
    </dgm:pt>
    <dgm:pt modelId="{45CD377D-D5F2-45A5-ABCF-A22916A588FF}" type="pres">
      <dgm:prSet presAssocID="{73266CF2-2B56-4B3E-8217-3408C72E6B39}" presName="parTrans" presStyleLbl="sibTrans2D1" presStyleIdx="0" presStyleCnt="6" custScaleX="167274" custScaleY="53245"/>
      <dgm:spPr>
        <a:prstGeom prst="leftRightArrow">
          <a:avLst/>
        </a:prstGeom>
      </dgm:spPr>
      <dgm:t>
        <a:bodyPr/>
        <a:lstStyle/>
        <a:p>
          <a:endParaRPr lang="en-US"/>
        </a:p>
      </dgm:t>
    </dgm:pt>
    <dgm:pt modelId="{3A803431-7560-4231-86DE-CABC538E21E0}" type="pres">
      <dgm:prSet presAssocID="{73266CF2-2B56-4B3E-8217-3408C72E6B39}" presName="connectorText" presStyleLbl="sibTrans2D1" presStyleIdx="0" presStyleCnt="6"/>
      <dgm:spPr/>
      <dgm:t>
        <a:bodyPr/>
        <a:lstStyle/>
        <a:p>
          <a:endParaRPr lang="en-US"/>
        </a:p>
      </dgm:t>
    </dgm:pt>
    <dgm:pt modelId="{5458C47D-42EF-4A19-AB81-146FB4677919}" type="pres">
      <dgm:prSet presAssocID="{E0653B59-C728-49AB-846F-E4A96AC83A1F}" presName="node" presStyleLbl="node1" presStyleIdx="0" presStyleCnt="6" custRadScaleRad="107833" custRadScaleInc="-98602">
        <dgm:presLayoutVars>
          <dgm:bulletEnabled val="1"/>
        </dgm:presLayoutVars>
      </dgm:prSet>
      <dgm:spPr/>
      <dgm:t>
        <a:bodyPr/>
        <a:lstStyle/>
        <a:p>
          <a:endParaRPr lang="en-US"/>
        </a:p>
      </dgm:t>
    </dgm:pt>
    <dgm:pt modelId="{58CEAEC8-13D3-41CF-8156-3D474A7CB3B0}" type="pres">
      <dgm:prSet presAssocID="{78659DE7-44EE-4216-A04C-0B957C51FA15}" presName="parTrans" presStyleLbl="sibTrans2D1" presStyleIdx="1" presStyleCnt="6" custScaleX="167274" custScaleY="53245"/>
      <dgm:spPr>
        <a:prstGeom prst="leftRightArrow">
          <a:avLst/>
        </a:prstGeom>
      </dgm:spPr>
      <dgm:t>
        <a:bodyPr/>
        <a:lstStyle/>
        <a:p>
          <a:endParaRPr lang="en-US"/>
        </a:p>
      </dgm:t>
    </dgm:pt>
    <dgm:pt modelId="{DC3CE40C-329B-4DB3-B5B9-ED28673A6FE7}" type="pres">
      <dgm:prSet presAssocID="{78659DE7-44EE-4216-A04C-0B957C51FA15}" presName="connectorText" presStyleLbl="sibTrans2D1" presStyleIdx="1" presStyleCnt="6"/>
      <dgm:spPr/>
      <dgm:t>
        <a:bodyPr/>
        <a:lstStyle/>
        <a:p>
          <a:endParaRPr lang="en-US"/>
        </a:p>
      </dgm:t>
    </dgm:pt>
    <dgm:pt modelId="{F9612B6D-23E1-4ADF-8E83-CF905A87C55C}" type="pres">
      <dgm:prSet presAssocID="{FBB79904-4285-4786-AD26-86C5F0E52784}" presName="node" presStyleLbl="node1" presStyleIdx="1" presStyleCnt="6" custRadScaleRad="103525" custRadScaleInc="92756">
        <dgm:presLayoutVars>
          <dgm:bulletEnabled val="1"/>
        </dgm:presLayoutVars>
      </dgm:prSet>
      <dgm:spPr/>
      <dgm:t>
        <a:bodyPr/>
        <a:lstStyle/>
        <a:p>
          <a:endParaRPr lang="en-US"/>
        </a:p>
      </dgm:t>
    </dgm:pt>
    <dgm:pt modelId="{24AB6D81-D008-482C-832E-1217CA0FB6AB}" type="pres">
      <dgm:prSet presAssocID="{8E95D14D-4ED2-42B5-AE58-338C20A5B55D}" presName="parTrans" presStyleLbl="sibTrans2D1" presStyleIdx="2" presStyleCnt="6"/>
      <dgm:spPr/>
      <dgm:t>
        <a:bodyPr/>
        <a:lstStyle/>
        <a:p>
          <a:endParaRPr lang="en-US"/>
        </a:p>
      </dgm:t>
    </dgm:pt>
    <dgm:pt modelId="{6048B03A-CDD4-491F-908B-CC960D0FCE47}" type="pres">
      <dgm:prSet presAssocID="{8E95D14D-4ED2-42B5-AE58-338C20A5B55D}" presName="connectorText" presStyleLbl="sibTrans2D1" presStyleIdx="2" presStyleCnt="6"/>
      <dgm:spPr/>
      <dgm:t>
        <a:bodyPr/>
        <a:lstStyle/>
        <a:p>
          <a:endParaRPr lang="en-US"/>
        </a:p>
      </dgm:t>
    </dgm:pt>
    <dgm:pt modelId="{3DC9521D-949B-4DE1-A87C-B61037934C2D}" type="pres">
      <dgm:prSet presAssocID="{916E9391-B588-409D-ACC2-34E232F76FE2}" presName="node" presStyleLbl="node1" presStyleIdx="2" presStyleCnt="6" custRadScaleRad="107187" custRadScaleInc="-301883">
        <dgm:presLayoutVars>
          <dgm:bulletEnabled val="1"/>
        </dgm:presLayoutVars>
      </dgm:prSet>
      <dgm:spPr/>
      <dgm:t>
        <a:bodyPr/>
        <a:lstStyle/>
        <a:p>
          <a:endParaRPr lang="en-US"/>
        </a:p>
      </dgm:t>
    </dgm:pt>
    <dgm:pt modelId="{9EEE87F3-0479-4530-9D9A-B69D821756AF}" type="pres">
      <dgm:prSet presAssocID="{93E9F8C0-B0BE-4746-B395-E8F73ECE3A02}" presName="parTrans" presStyleLbl="sibTrans2D1" presStyleIdx="3" presStyleCnt="6" custScaleX="167274" custScaleY="53245"/>
      <dgm:spPr>
        <a:prstGeom prst="leftRightArrow">
          <a:avLst/>
        </a:prstGeom>
      </dgm:spPr>
      <dgm:t>
        <a:bodyPr/>
        <a:lstStyle/>
        <a:p>
          <a:endParaRPr lang="en-US"/>
        </a:p>
      </dgm:t>
    </dgm:pt>
    <dgm:pt modelId="{88DC1279-835F-4F04-8320-0FE84EF09CF7}" type="pres">
      <dgm:prSet presAssocID="{93E9F8C0-B0BE-4746-B395-E8F73ECE3A02}" presName="connectorText" presStyleLbl="sibTrans2D1" presStyleIdx="3" presStyleCnt="6"/>
      <dgm:spPr/>
      <dgm:t>
        <a:bodyPr/>
        <a:lstStyle/>
        <a:p>
          <a:endParaRPr lang="en-US"/>
        </a:p>
      </dgm:t>
    </dgm:pt>
    <dgm:pt modelId="{698C9E07-073D-4E86-94ED-7D78FB0E404A}" type="pres">
      <dgm:prSet presAssocID="{B4BD9426-4E2A-4BC7-A603-F39E6115BCE0}" presName="node" presStyleLbl="node1" presStyleIdx="3" presStyleCnt="6" custRadScaleRad="107993" custRadScaleInc="-99850">
        <dgm:presLayoutVars>
          <dgm:bulletEnabled val="1"/>
        </dgm:presLayoutVars>
      </dgm:prSet>
      <dgm:spPr/>
      <dgm:t>
        <a:bodyPr/>
        <a:lstStyle/>
        <a:p>
          <a:endParaRPr lang="en-US"/>
        </a:p>
      </dgm:t>
    </dgm:pt>
    <dgm:pt modelId="{D9688773-591C-4FF0-82CE-71EA1B59A79F}" type="pres">
      <dgm:prSet presAssocID="{ACD2071D-1716-4426-B268-2671C13E6809}" presName="parTrans" presStyleLbl="sibTrans2D1" presStyleIdx="4" presStyleCnt="6" custScaleX="167274" custScaleY="53245"/>
      <dgm:spPr>
        <a:prstGeom prst="leftRightArrow">
          <a:avLst/>
        </a:prstGeom>
      </dgm:spPr>
      <dgm:t>
        <a:bodyPr/>
        <a:lstStyle/>
        <a:p>
          <a:endParaRPr lang="en-US"/>
        </a:p>
      </dgm:t>
    </dgm:pt>
    <dgm:pt modelId="{9D6C1E4D-AA80-4755-99DE-760127E41102}" type="pres">
      <dgm:prSet presAssocID="{ACD2071D-1716-4426-B268-2671C13E6809}" presName="connectorText" presStyleLbl="sibTrans2D1" presStyleIdx="4" presStyleCnt="6"/>
      <dgm:spPr/>
      <dgm:t>
        <a:bodyPr/>
        <a:lstStyle/>
        <a:p>
          <a:endParaRPr lang="en-US"/>
        </a:p>
      </dgm:t>
    </dgm:pt>
    <dgm:pt modelId="{4626BD25-5810-4308-BE48-CAD691655927}" type="pres">
      <dgm:prSet presAssocID="{DC5C5309-2BF2-493B-BC62-F01302F5E87C}" presName="node" presStyleLbl="node1" presStyleIdx="4" presStyleCnt="6" custRadScaleRad="102146" custRadScaleInc="-121167">
        <dgm:presLayoutVars>
          <dgm:bulletEnabled val="1"/>
        </dgm:presLayoutVars>
      </dgm:prSet>
      <dgm:spPr/>
      <dgm:t>
        <a:bodyPr/>
        <a:lstStyle/>
        <a:p>
          <a:endParaRPr lang="en-US"/>
        </a:p>
      </dgm:t>
    </dgm:pt>
    <dgm:pt modelId="{0EC7718A-8B4F-4359-B245-BD766BE619CA}" type="pres">
      <dgm:prSet presAssocID="{1C97903D-5E45-4DAE-AAF7-46408A46F557}" presName="parTrans" presStyleLbl="sibTrans2D1" presStyleIdx="5" presStyleCnt="6" custScaleX="167274" custScaleY="53245"/>
      <dgm:spPr>
        <a:prstGeom prst="leftRightArrow">
          <a:avLst/>
        </a:prstGeom>
      </dgm:spPr>
      <dgm:t>
        <a:bodyPr/>
        <a:lstStyle/>
        <a:p>
          <a:endParaRPr lang="en-US"/>
        </a:p>
      </dgm:t>
    </dgm:pt>
    <dgm:pt modelId="{C8D307C3-D1D0-44B3-83BF-A49176CE2A26}" type="pres">
      <dgm:prSet presAssocID="{1C97903D-5E45-4DAE-AAF7-46408A46F557}" presName="connectorText" presStyleLbl="sibTrans2D1" presStyleIdx="5" presStyleCnt="6"/>
      <dgm:spPr/>
      <dgm:t>
        <a:bodyPr/>
        <a:lstStyle/>
        <a:p>
          <a:endParaRPr lang="en-US"/>
        </a:p>
      </dgm:t>
    </dgm:pt>
    <dgm:pt modelId="{59DB3862-3E3F-4B87-8E5D-8C4ACD2376E5}" type="pres">
      <dgm:prSet presAssocID="{DCB1CCD6-D170-434F-8521-D11EDE11C158}" presName="node" presStyleLbl="node1" presStyleIdx="5" presStyleCnt="6" custScaleX="136347" custScaleY="137637" custRadScaleRad="104669" custRadScaleInc="-108006">
        <dgm:presLayoutVars>
          <dgm:bulletEnabled val="1"/>
        </dgm:presLayoutVars>
      </dgm:prSet>
      <dgm:spPr/>
      <dgm:t>
        <a:bodyPr/>
        <a:lstStyle/>
        <a:p>
          <a:endParaRPr lang="en-US"/>
        </a:p>
      </dgm:t>
    </dgm:pt>
  </dgm:ptLst>
  <dgm:cxnLst>
    <dgm:cxn modelId="{005CAA3B-3B02-4A3C-9D33-1A68A8F132BF}" srcId="{70B4B20C-9E6B-4C30-991A-44E10F65B7BE}" destId="{FBB79904-4285-4786-AD26-86C5F0E52784}" srcOrd="1" destOrd="0" parTransId="{78659DE7-44EE-4216-A04C-0B957C51FA15}" sibTransId="{E18659F3-468A-4840-87EB-151B330EA96C}"/>
    <dgm:cxn modelId="{7AC662B8-8B45-477C-9430-597D91190BE2}" type="presOf" srcId="{1C97903D-5E45-4DAE-AAF7-46408A46F557}" destId="{C8D307C3-D1D0-44B3-83BF-A49176CE2A26}" srcOrd="1" destOrd="0" presId="urn:microsoft.com/office/officeart/2005/8/layout/radial5"/>
    <dgm:cxn modelId="{4AA99B33-3077-4CDC-9DB6-35C10A161A19}" srcId="{70B4B20C-9E6B-4C30-991A-44E10F65B7BE}" destId="{916E9391-B588-409D-ACC2-34E232F76FE2}" srcOrd="2" destOrd="0" parTransId="{8E95D14D-4ED2-42B5-AE58-338C20A5B55D}" sibTransId="{BE599061-17A1-4FE2-9C04-263B1C031B97}"/>
    <dgm:cxn modelId="{4A6F2D0B-E979-4005-83C1-FBFC3E175F8A}" type="presOf" srcId="{E0653B59-C728-49AB-846F-E4A96AC83A1F}" destId="{5458C47D-42EF-4A19-AB81-146FB4677919}" srcOrd="0" destOrd="0" presId="urn:microsoft.com/office/officeart/2005/8/layout/radial5"/>
    <dgm:cxn modelId="{D374A09E-6538-4635-AC89-B6F26561C8C3}" type="presOf" srcId="{8E95D14D-4ED2-42B5-AE58-338C20A5B55D}" destId="{24AB6D81-D008-482C-832E-1217CA0FB6AB}" srcOrd="0" destOrd="0" presId="urn:microsoft.com/office/officeart/2005/8/layout/radial5"/>
    <dgm:cxn modelId="{913A5DC3-750C-4160-A3D1-25A3178F2094}" srcId="{70B4B20C-9E6B-4C30-991A-44E10F65B7BE}" destId="{DC5C5309-2BF2-493B-BC62-F01302F5E87C}" srcOrd="4" destOrd="0" parTransId="{ACD2071D-1716-4426-B268-2671C13E6809}" sibTransId="{C3E02C01-77CF-4944-B3B2-0466BDC038B8}"/>
    <dgm:cxn modelId="{582C86C7-D60B-4305-99DF-C54E9B92BB7A}" type="presOf" srcId="{FBB79904-4285-4786-AD26-86C5F0E52784}" destId="{F9612B6D-23E1-4ADF-8E83-CF905A87C55C}" srcOrd="0" destOrd="0" presId="urn:microsoft.com/office/officeart/2005/8/layout/radial5"/>
    <dgm:cxn modelId="{D5CAF1E9-2BC9-41E6-B02E-C88A61BEABEA}" srcId="{70B4B20C-9E6B-4C30-991A-44E10F65B7BE}" destId="{DCB1CCD6-D170-434F-8521-D11EDE11C158}" srcOrd="5" destOrd="0" parTransId="{1C97903D-5E45-4DAE-AAF7-46408A46F557}" sibTransId="{4972421F-B75F-4B6C-8125-39EE5470120E}"/>
    <dgm:cxn modelId="{A747C2D7-DB4E-46A5-8A3B-86287D0BED8D}" type="presOf" srcId="{93E9F8C0-B0BE-4746-B395-E8F73ECE3A02}" destId="{88DC1279-835F-4F04-8320-0FE84EF09CF7}" srcOrd="1" destOrd="0" presId="urn:microsoft.com/office/officeart/2005/8/layout/radial5"/>
    <dgm:cxn modelId="{C9C9C288-C663-4FA9-AA01-D1428C604781}" type="presOf" srcId="{DC5C5309-2BF2-493B-BC62-F01302F5E87C}" destId="{4626BD25-5810-4308-BE48-CAD691655927}" srcOrd="0" destOrd="0" presId="urn:microsoft.com/office/officeart/2005/8/layout/radial5"/>
    <dgm:cxn modelId="{189ED7E3-F773-48F7-B127-FBEB0D542950}" type="presOf" srcId="{ACD2071D-1716-4426-B268-2671C13E6809}" destId="{9D6C1E4D-AA80-4755-99DE-760127E41102}" srcOrd="1" destOrd="0" presId="urn:microsoft.com/office/officeart/2005/8/layout/radial5"/>
    <dgm:cxn modelId="{00CD1F0D-F606-4B15-88D7-8447E67EF373}" type="presOf" srcId="{93E9F8C0-B0BE-4746-B395-E8F73ECE3A02}" destId="{9EEE87F3-0479-4530-9D9A-B69D821756AF}" srcOrd="0" destOrd="0" presId="urn:microsoft.com/office/officeart/2005/8/layout/radial5"/>
    <dgm:cxn modelId="{F37C919C-583C-464F-8914-BDC7D15CBB4F}" type="presOf" srcId="{8E95D14D-4ED2-42B5-AE58-338C20A5B55D}" destId="{6048B03A-CDD4-491F-908B-CC960D0FCE47}" srcOrd="1" destOrd="0" presId="urn:microsoft.com/office/officeart/2005/8/layout/radial5"/>
    <dgm:cxn modelId="{58D5170C-4E76-4501-8156-5C46DAB4E8B0}" srcId="{70B4B20C-9E6B-4C30-991A-44E10F65B7BE}" destId="{B4BD9426-4E2A-4BC7-A603-F39E6115BCE0}" srcOrd="3" destOrd="0" parTransId="{93E9F8C0-B0BE-4746-B395-E8F73ECE3A02}" sibTransId="{DE0715AF-CAE8-4655-9F49-196EEE552ABF}"/>
    <dgm:cxn modelId="{5352CF84-3EF2-4481-82D9-1722CD5E83F1}" type="presOf" srcId="{73266CF2-2B56-4B3E-8217-3408C72E6B39}" destId="{45CD377D-D5F2-45A5-ABCF-A22916A588FF}" srcOrd="0" destOrd="0" presId="urn:microsoft.com/office/officeart/2005/8/layout/radial5"/>
    <dgm:cxn modelId="{F993491D-1C2A-4F68-A395-AB48B935EE90}" type="presOf" srcId="{78659DE7-44EE-4216-A04C-0B957C51FA15}" destId="{58CEAEC8-13D3-41CF-8156-3D474A7CB3B0}" srcOrd="0" destOrd="0" presId="urn:microsoft.com/office/officeart/2005/8/layout/radial5"/>
    <dgm:cxn modelId="{BCDB5DE5-D67B-4FFE-B0EF-680957514458}" type="presOf" srcId="{ACD2071D-1716-4426-B268-2671C13E6809}" destId="{D9688773-591C-4FF0-82CE-71EA1B59A79F}" srcOrd="0" destOrd="0" presId="urn:microsoft.com/office/officeart/2005/8/layout/radial5"/>
    <dgm:cxn modelId="{8F8D4294-D217-4461-916D-5BA41CE8434C}" srcId="{8B1F8F68-0561-4838-9A34-2316B7547929}" destId="{70B4B20C-9E6B-4C30-991A-44E10F65B7BE}" srcOrd="0" destOrd="0" parTransId="{6DFDE42C-8164-4F49-9DC4-200DC9D481FB}" sibTransId="{88A2F775-F3E5-4C2D-BC8E-EE0339945CBE}"/>
    <dgm:cxn modelId="{8836B4DB-DAEE-4204-A330-9CA36675CE2A}" type="presOf" srcId="{73266CF2-2B56-4B3E-8217-3408C72E6B39}" destId="{3A803431-7560-4231-86DE-CABC538E21E0}" srcOrd="1" destOrd="0" presId="urn:microsoft.com/office/officeart/2005/8/layout/radial5"/>
    <dgm:cxn modelId="{ECC2483A-2140-4B2E-89AB-6BC142924EB9}" type="presOf" srcId="{70B4B20C-9E6B-4C30-991A-44E10F65B7BE}" destId="{30317C5E-F075-4559-BE8E-996981C10D65}" srcOrd="0" destOrd="0" presId="urn:microsoft.com/office/officeart/2005/8/layout/radial5"/>
    <dgm:cxn modelId="{3F1EC4D4-09C5-4FAD-BD65-7ED02970CE4E}" type="presOf" srcId="{78659DE7-44EE-4216-A04C-0B957C51FA15}" destId="{DC3CE40C-329B-4DB3-B5B9-ED28673A6FE7}" srcOrd="1" destOrd="0" presId="urn:microsoft.com/office/officeart/2005/8/layout/radial5"/>
    <dgm:cxn modelId="{9B564094-AA8B-4EC5-84BC-BEDE19E87CB1}" type="presOf" srcId="{DCB1CCD6-D170-434F-8521-D11EDE11C158}" destId="{59DB3862-3E3F-4B87-8E5D-8C4ACD2376E5}" srcOrd="0" destOrd="0" presId="urn:microsoft.com/office/officeart/2005/8/layout/radial5"/>
    <dgm:cxn modelId="{0EBC59DC-3397-469B-81A3-97805A97B349}" type="presOf" srcId="{8B1F8F68-0561-4838-9A34-2316B7547929}" destId="{798CA390-7677-44D1-ABDF-52E32871F46E}" srcOrd="0" destOrd="0" presId="urn:microsoft.com/office/officeart/2005/8/layout/radial5"/>
    <dgm:cxn modelId="{814CDE02-4BB8-4842-971C-0A367BFA39B4}" type="presOf" srcId="{B4BD9426-4E2A-4BC7-A603-F39E6115BCE0}" destId="{698C9E07-073D-4E86-94ED-7D78FB0E404A}" srcOrd="0" destOrd="0" presId="urn:microsoft.com/office/officeart/2005/8/layout/radial5"/>
    <dgm:cxn modelId="{9F389343-9CC1-4D5C-997D-3E95C51B0943}" type="presOf" srcId="{916E9391-B588-409D-ACC2-34E232F76FE2}" destId="{3DC9521D-949B-4DE1-A87C-B61037934C2D}" srcOrd="0" destOrd="0" presId="urn:microsoft.com/office/officeart/2005/8/layout/radial5"/>
    <dgm:cxn modelId="{FF8F359C-F6B8-49FF-8417-A00A70D65EDB}" srcId="{70B4B20C-9E6B-4C30-991A-44E10F65B7BE}" destId="{E0653B59-C728-49AB-846F-E4A96AC83A1F}" srcOrd="0" destOrd="0" parTransId="{73266CF2-2B56-4B3E-8217-3408C72E6B39}" sibTransId="{A6007B6F-119E-4F8A-84E3-A1D5AC1BECD2}"/>
    <dgm:cxn modelId="{82764E04-F2A9-490F-81C6-934236FB71FC}" type="presOf" srcId="{1C97903D-5E45-4DAE-AAF7-46408A46F557}" destId="{0EC7718A-8B4F-4359-B245-BD766BE619CA}" srcOrd="0" destOrd="0" presId="urn:microsoft.com/office/officeart/2005/8/layout/radial5"/>
    <dgm:cxn modelId="{EC3FA969-2F60-48B6-A973-D926298ED161}" type="presParOf" srcId="{798CA390-7677-44D1-ABDF-52E32871F46E}" destId="{30317C5E-F075-4559-BE8E-996981C10D65}" srcOrd="0" destOrd="0" presId="urn:microsoft.com/office/officeart/2005/8/layout/radial5"/>
    <dgm:cxn modelId="{3B52291F-9F06-47E3-91D3-35B00219C947}" type="presParOf" srcId="{798CA390-7677-44D1-ABDF-52E32871F46E}" destId="{45CD377D-D5F2-45A5-ABCF-A22916A588FF}" srcOrd="1" destOrd="0" presId="urn:microsoft.com/office/officeart/2005/8/layout/radial5"/>
    <dgm:cxn modelId="{EA33D6E8-C495-4BA5-B594-492189AD4061}" type="presParOf" srcId="{45CD377D-D5F2-45A5-ABCF-A22916A588FF}" destId="{3A803431-7560-4231-86DE-CABC538E21E0}" srcOrd="0" destOrd="0" presId="urn:microsoft.com/office/officeart/2005/8/layout/radial5"/>
    <dgm:cxn modelId="{0F859998-19A3-4FEA-AD4A-E56890BEEE2A}" type="presParOf" srcId="{798CA390-7677-44D1-ABDF-52E32871F46E}" destId="{5458C47D-42EF-4A19-AB81-146FB4677919}" srcOrd="2" destOrd="0" presId="urn:microsoft.com/office/officeart/2005/8/layout/radial5"/>
    <dgm:cxn modelId="{3CC1885E-9D7B-4C3F-BEE6-B4C3941906E5}" type="presParOf" srcId="{798CA390-7677-44D1-ABDF-52E32871F46E}" destId="{58CEAEC8-13D3-41CF-8156-3D474A7CB3B0}" srcOrd="3" destOrd="0" presId="urn:microsoft.com/office/officeart/2005/8/layout/radial5"/>
    <dgm:cxn modelId="{49DDE51E-351F-47B7-9821-2282A2499064}" type="presParOf" srcId="{58CEAEC8-13D3-41CF-8156-3D474A7CB3B0}" destId="{DC3CE40C-329B-4DB3-B5B9-ED28673A6FE7}" srcOrd="0" destOrd="0" presId="urn:microsoft.com/office/officeart/2005/8/layout/radial5"/>
    <dgm:cxn modelId="{33EF6026-83AC-48E2-82C2-3B5AE0A48D60}" type="presParOf" srcId="{798CA390-7677-44D1-ABDF-52E32871F46E}" destId="{F9612B6D-23E1-4ADF-8E83-CF905A87C55C}" srcOrd="4" destOrd="0" presId="urn:microsoft.com/office/officeart/2005/8/layout/radial5"/>
    <dgm:cxn modelId="{45F83F2C-172E-40ED-8798-8B43F63DA7BF}" type="presParOf" srcId="{798CA390-7677-44D1-ABDF-52E32871F46E}" destId="{24AB6D81-D008-482C-832E-1217CA0FB6AB}" srcOrd="5" destOrd="0" presId="urn:microsoft.com/office/officeart/2005/8/layout/radial5"/>
    <dgm:cxn modelId="{3D2776DC-0B09-4C08-BFE9-BF2D5EDEE29C}" type="presParOf" srcId="{24AB6D81-D008-482C-832E-1217CA0FB6AB}" destId="{6048B03A-CDD4-491F-908B-CC960D0FCE47}" srcOrd="0" destOrd="0" presId="urn:microsoft.com/office/officeart/2005/8/layout/radial5"/>
    <dgm:cxn modelId="{5F46E5A4-FA74-4937-B71D-E82E38E56DE7}" type="presParOf" srcId="{798CA390-7677-44D1-ABDF-52E32871F46E}" destId="{3DC9521D-949B-4DE1-A87C-B61037934C2D}" srcOrd="6" destOrd="0" presId="urn:microsoft.com/office/officeart/2005/8/layout/radial5"/>
    <dgm:cxn modelId="{E5272F84-0F1F-477A-906A-B8B541C14DE5}" type="presParOf" srcId="{798CA390-7677-44D1-ABDF-52E32871F46E}" destId="{9EEE87F3-0479-4530-9D9A-B69D821756AF}" srcOrd="7" destOrd="0" presId="urn:microsoft.com/office/officeart/2005/8/layout/radial5"/>
    <dgm:cxn modelId="{C0948C12-591E-4AC2-9C2F-5DD5C83EB5D9}" type="presParOf" srcId="{9EEE87F3-0479-4530-9D9A-B69D821756AF}" destId="{88DC1279-835F-4F04-8320-0FE84EF09CF7}" srcOrd="0" destOrd="0" presId="urn:microsoft.com/office/officeart/2005/8/layout/radial5"/>
    <dgm:cxn modelId="{62D5410E-7FBA-40AC-92C5-55128E9EFAA9}" type="presParOf" srcId="{798CA390-7677-44D1-ABDF-52E32871F46E}" destId="{698C9E07-073D-4E86-94ED-7D78FB0E404A}" srcOrd="8" destOrd="0" presId="urn:microsoft.com/office/officeart/2005/8/layout/radial5"/>
    <dgm:cxn modelId="{71F790C6-06CF-48FE-9F01-3066C6DF6BE5}" type="presParOf" srcId="{798CA390-7677-44D1-ABDF-52E32871F46E}" destId="{D9688773-591C-4FF0-82CE-71EA1B59A79F}" srcOrd="9" destOrd="0" presId="urn:microsoft.com/office/officeart/2005/8/layout/radial5"/>
    <dgm:cxn modelId="{3790B719-42D9-438F-8F94-6829D4504808}" type="presParOf" srcId="{D9688773-591C-4FF0-82CE-71EA1B59A79F}" destId="{9D6C1E4D-AA80-4755-99DE-760127E41102}" srcOrd="0" destOrd="0" presId="urn:microsoft.com/office/officeart/2005/8/layout/radial5"/>
    <dgm:cxn modelId="{935076D8-8E73-4C11-8515-4ADEC68A3C58}" type="presParOf" srcId="{798CA390-7677-44D1-ABDF-52E32871F46E}" destId="{4626BD25-5810-4308-BE48-CAD691655927}" srcOrd="10" destOrd="0" presId="urn:microsoft.com/office/officeart/2005/8/layout/radial5"/>
    <dgm:cxn modelId="{84991941-468B-4E72-8968-82A7E78D183C}" type="presParOf" srcId="{798CA390-7677-44D1-ABDF-52E32871F46E}" destId="{0EC7718A-8B4F-4359-B245-BD766BE619CA}" srcOrd="11" destOrd="0" presId="urn:microsoft.com/office/officeart/2005/8/layout/radial5"/>
    <dgm:cxn modelId="{BEB5AB0D-412A-456A-ADDC-DBCFA32A020E}" type="presParOf" srcId="{0EC7718A-8B4F-4359-B245-BD766BE619CA}" destId="{C8D307C3-D1D0-44B3-83BF-A49176CE2A26}" srcOrd="0" destOrd="0" presId="urn:microsoft.com/office/officeart/2005/8/layout/radial5"/>
    <dgm:cxn modelId="{C49954EB-E775-4A3F-96E7-8036025C35FA}" type="presParOf" srcId="{798CA390-7677-44D1-ABDF-52E32871F46E}" destId="{59DB3862-3E3F-4B87-8E5D-8C4ACD2376E5}" srcOrd="12" destOrd="0" presId="urn:microsoft.com/office/officeart/2005/8/layout/radial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9345EB-8ACC-4456-854E-3DE31724C1E1}"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26937E2F-C1A2-4428-86AC-23BF2D401395}">
      <dgm:prSet phldrT="[Text]" custT="1"/>
      <dgm:spPr>
        <a:solidFill>
          <a:schemeClr val="accent4">
            <a:lumMod val="75000"/>
          </a:schemeClr>
        </a:solidFill>
      </dgm:spPr>
      <dgm:t>
        <a:bodyPr/>
        <a:lstStyle/>
        <a:p>
          <a:r>
            <a:rPr lang="en-US" sz="2400" b="1" dirty="0" smtClean="0"/>
            <a:t>Cash Flow Division</a:t>
          </a:r>
          <a:endParaRPr lang="en-US" sz="2400" b="1" dirty="0"/>
        </a:p>
      </dgm:t>
    </dgm:pt>
    <dgm:pt modelId="{481A16FD-ACAC-4046-A976-AFCECACC9F0A}" type="parTrans" cxnId="{F438C51F-0711-40BD-8259-39C65F9AFD81}">
      <dgm:prSet/>
      <dgm:spPr/>
      <dgm:t>
        <a:bodyPr/>
        <a:lstStyle/>
        <a:p>
          <a:endParaRPr lang="en-US" sz="1200" b="1"/>
        </a:p>
      </dgm:t>
    </dgm:pt>
    <dgm:pt modelId="{81AB6721-6FA5-4AFE-92F1-2989E0CB5595}" type="sibTrans" cxnId="{F438C51F-0711-40BD-8259-39C65F9AFD81}">
      <dgm:prSet/>
      <dgm:spPr/>
      <dgm:t>
        <a:bodyPr/>
        <a:lstStyle/>
        <a:p>
          <a:endParaRPr lang="en-US" sz="1200" b="1"/>
        </a:p>
      </dgm:t>
    </dgm:pt>
    <dgm:pt modelId="{1BF5F1FA-56E8-41CE-BED8-647200794125}">
      <dgm:prSet phldrT="[Text]" custT="1"/>
      <dgm:spPr>
        <a:solidFill>
          <a:schemeClr val="accent6"/>
        </a:solidFill>
      </dgm:spPr>
      <dgm:t>
        <a:bodyPr/>
        <a:lstStyle/>
        <a:p>
          <a:r>
            <a:rPr lang="en-US" sz="2000" b="1" dirty="0" smtClean="0"/>
            <a:t>Forecast and cash management unit</a:t>
          </a:r>
          <a:endParaRPr lang="en-US" sz="2000" b="1" dirty="0"/>
        </a:p>
      </dgm:t>
    </dgm:pt>
    <dgm:pt modelId="{BCF09949-3359-4C21-B94E-DE52107D9716}" type="parTrans" cxnId="{EC07671C-B899-4176-914D-339DC866F7B3}">
      <dgm:prSet/>
      <dgm:spPr/>
      <dgm:t>
        <a:bodyPr/>
        <a:lstStyle/>
        <a:p>
          <a:endParaRPr lang="en-US" sz="1200" b="1"/>
        </a:p>
      </dgm:t>
    </dgm:pt>
    <dgm:pt modelId="{A088B969-80F2-4D67-8493-18B16686ED87}" type="sibTrans" cxnId="{EC07671C-B899-4176-914D-339DC866F7B3}">
      <dgm:prSet/>
      <dgm:spPr/>
      <dgm:t>
        <a:bodyPr/>
        <a:lstStyle/>
        <a:p>
          <a:endParaRPr lang="en-US" sz="1200" b="1"/>
        </a:p>
      </dgm:t>
    </dgm:pt>
    <dgm:pt modelId="{3A6FD4C5-84A8-4F2B-BEDB-F9213577CD9A}">
      <dgm:prSet phldrT="[Text]" custT="1"/>
      <dgm:spPr>
        <a:solidFill>
          <a:schemeClr val="accent1"/>
        </a:solidFill>
      </dgm:spPr>
      <dgm:t>
        <a:bodyPr/>
        <a:lstStyle/>
        <a:p>
          <a:r>
            <a:rPr lang="en-US" sz="2000" b="1" dirty="0" smtClean="0"/>
            <a:t>Authorizing office</a:t>
          </a:r>
          <a:endParaRPr lang="en-US" sz="2000" b="1" dirty="0"/>
        </a:p>
      </dgm:t>
    </dgm:pt>
    <dgm:pt modelId="{E80C9D61-BFEC-435B-A3A5-0FB1ECC32977}" type="parTrans" cxnId="{B8D2C167-7C18-48AF-9590-6A0B2E77E08C}">
      <dgm:prSet/>
      <dgm:spPr/>
      <dgm:t>
        <a:bodyPr/>
        <a:lstStyle/>
        <a:p>
          <a:endParaRPr lang="en-US" sz="1200" b="1"/>
        </a:p>
      </dgm:t>
    </dgm:pt>
    <dgm:pt modelId="{7A93CF61-01D4-4A6A-A7FE-995F8CB6F70F}" type="sibTrans" cxnId="{B8D2C167-7C18-48AF-9590-6A0B2E77E08C}">
      <dgm:prSet/>
      <dgm:spPr/>
      <dgm:t>
        <a:bodyPr/>
        <a:lstStyle/>
        <a:p>
          <a:endParaRPr lang="en-US" sz="1200" b="1"/>
        </a:p>
      </dgm:t>
    </dgm:pt>
    <dgm:pt modelId="{76C8F549-2A3C-4747-8EE3-DFEFFEBBF160}" type="pres">
      <dgm:prSet presAssocID="{EE9345EB-8ACC-4456-854E-3DE31724C1E1}" presName="hierChild1" presStyleCnt="0">
        <dgm:presLayoutVars>
          <dgm:orgChart val="1"/>
          <dgm:chPref val="1"/>
          <dgm:dir/>
          <dgm:animOne val="branch"/>
          <dgm:animLvl val="lvl"/>
          <dgm:resizeHandles/>
        </dgm:presLayoutVars>
      </dgm:prSet>
      <dgm:spPr/>
      <dgm:t>
        <a:bodyPr/>
        <a:lstStyle/>
        <a:p>
          <a:endParaRPr lang="en-US"/>
        </a:p>
      </dgm:t>
    </dgm:pt>
    <dgm:pt modelId="{B761023D-23ED-432C-BEBB-346B0EE424AD}" type="pres">
      <dgm:prSet presAssocID="{26937E2F-C1A2-4428-86AC-23BF2D401395}" presName="hierRoot1" presStyleCnt="0">
        <dgm:presLayoutVars>
          <dgm:hierBranch val="init"/>
        </dgm:presLayoutVars>
      </dgm:prSet>
      <dgm:spPr/>
    </dgm:pt>
    <dgm:pt modelId="{5279DDDC-1169-473F-90DE-93EF5F7B645F}" type="pres">
      <dgm:prSet presAssocID="{26937E2F-C1A2-4428-86AC-23BF2D401395}" presName="rootComposite1" presStyleCnt="0"/>
      <dgm:spPr/>
    </dgm:pt>
    <dgm:pt modelId="{D305736E-1C1D-46E5-92D0-1A3DFCECA2FF}" type="pres">
      <dgm:prSet presAssocID="{26937E2F-C1A2-4428-86AC-23BF2D401395}" presName="rootText1" presStyleLbl="node0" presStyleIdx="0" presStyleCnt="1" custScaleX="128064" custScaleY="133114">
        <dgm:presLayoutVars>
          <dgm:chPref val="3"/>
        </dgm:presLayoutVars>
      </dgm:prSet>
      <dgm:spPr/>
      <dgm:t>
        <a:bodyPr/>
        <a:lstStyle/>
        <a:p>
          <a:endParaRPr lang="en-US"/>
        </a:p>
      </dgm:t>
    </dgm:pt>
    <dgm:pt modelId="{555D2620-B040-4B1F-AC18-9697B475F25F}" type="pres">
      <dgm:prSet presAssocID="{26937E2F-C1A2-4428-86AC-23BF2D401395}" presName="rootConnector1" presStyleLbl="node1" presStyleIdx="0" presStyleCnt="0"/>
      <dgm:spPr/>
      <dgm:t>
        <a:bodyPr/>
        <a:lstStyle/>
        <a:p>
          <a:endParaRPr lang="en-US"/>
        </a:p>
      </dgm:t>
    </dgm:pt>
    <dgm:pt modelId="{756D7D33-9108-490D-BC91-4FE46AA66860}" type="pres">
      <dgm:prSet presAssocID="{26937E2F-C1A2-4428-86AC-23BF2D401395}" presName="hierChild2" presStyleCnt="0"/>
      <dgm:spPr/>
    </dgm:pt>
    <dgm:pt modelId="{D6934423-751C-4B35-9F68-7308B871BA71}" type="pres">
      <dgm:prSet presAssocID="{BCF09949-3359-4C21-B94E-DE52107D9716}" presName="Name37" presStyleLbl="parChTrans1D2" presStyleIdx="0" presStyleCnt="2"/>
      <dgm:spPr/>
      <dgm:t>
        <a:bodyPr/>
        <a:lstStyle/>
        <a:p>
          <a:endParaRPr lang="en-US"/>
        </a:p>
      </dgm:t>
    </dgm:pt>
    <dgm:pt modelId="{1396282C-316D-493D-B015-C681D0A72AD8}" type="pres">
      <dgm:prSet presAssocID="{1BF5F1FA-56E8-41CE-BED8-647200794125}" presName="hierRoot2" presStyleCnt="0">
        <dgm:presLayoutVars>
          <dgm:hierBranch val="init"/>
        </dgm:presLayoutVars>
      </dgm:prSet>
      <dgm:spPr/>
    </dgm:pt>
    <dgm:pt modelId="{C6B2CB6D-6D08-4969-8B97-C50B283E6BF0}" type="pres">
      <dgm:prSet presAssocID="{1BF5F1FA-56E8-41CE-BED8-647200794125}" presName="rootComposite" presStyleCnt="0"/>
      <dgm:spPr/>
    </dgm:pt>
    <dgm:pt modelId="{6785D970-D1FE-404D-A29D-D8BE9981226B}" type="pres">
      <dgm:prSet presAssocID="{1BF5F1FA-56E8-41CE-BED8-647200794125}" presName="rootText" presStyleLbl="node2" presStyleIdx="0" presStyleCnt="2" custScaleX="307573" custScaleY="48084" custLinFactNeighborX="-743" custLinFactNeighborY="2289">
        <dgm:presLayoutVars>
          <dgm:chPref val="3"/>
        </dgm:presLayoutVars>
      </dgm:prSet>
      <dgm:spPr/>
      <dgm:t>
        <a:bodyPr/>
        <a:lstStyle/>
        <a:p>
          <a:endParaRPr lang="en-US"/>
        </a:p>
      </dgm:t>
    </dgm:pt>
    <dgm:pt modelId="{2068BD10-D8E9-457E-A295-58CC8B179D46}" type="pres">
      <dgm:prSet presAssocID="{1BF5F1FA-56E8-41CE-BED8-647200794125}" presName="rootConnector" presStyleLbl="node2" presStyleIdx="0" presStyleCnt="2"/>
      <dgm:spPr/>
      <dgm:t>
        <a:bodyPr/>
        <a:lstStyle/>
        <a:p>
          <a:endParaRPr lang="en-US"/>
        </a:p>
      </dgm:t>
    </dgm:pt>
    <dgm:pt modelId="{7234AAC1-8926-4AFE-966E-603038121DA7}" type="pres">
      <dgm:prSet presAssocID="{1BF5F1FA-56E8-41CE-BED8-647200794125}" presName="hierChild4" presStyleCnt="0"/>
      <dgm:spPr/>
    </dgm:pt>
    <dgm:pt modelId="{BCBEE283-D23B-47CE-B055-0532830F2B11}" type="pres">
      <dgm:prSet presAssocID="{1BF5F1FA-56E8-41CE-BED8-647200794125}" presName="hierChild5" presStyleCnt="0"/>
      <dgm:spPr/>
    </dgm:pt>
    <dgm:pt modelId="{0F01521B-6667-4FAD-A2DC-4D68F60B123D}" type="pres">
      <dgm:prSet presAssocID="{E80C9D61-BFEC-435B-A3A5-0FB1ECC32977}" presName="Name37" presStyleLbl="parChTrans1D2" presStyleIdx="1" presStyleCnt="2"/>
      <dgm:spPr/>
      <dgm:t>
        <a:bodyPr/>
        <a:lstStyle/>
        <a:p>
          <a:endParaRPr lang="en-US"/>
        </a:p>
      </dgm:t>
    </dgm:pt>
    <dgm:pt modelId="{B9D2D144-3063-4F70-BC59-AA2B51A04CF2}" type="pres">
      <dgm:prSet presAssocID="{3A6FD4C5-84A8-4F2B-BEDB-F9213577CD9A}" presName="hierRoot2" presStyleCnt="0">
        <dgm:presLayoutVars>
          <dgm:hierBranch val="init"/>
        </dgm:presLayoutVars>
      </dgm:prSet>
      <dgm:spPr/>
    </dgm:pt>
    <dgm:pt modelId="{29C9512E-4419-4920-B71A-9510D7E5E119}" type="pres">
      <dgm:prSet presAssocID="{3A6FD4C5-84A8-4F2B-BEDB-F9213577CD9A}" presName="rootComposite" presStyleCnt="0"/>
      <dgm:spPr/>
    </dgm:pt>
    <dgm:pt modelId="{BF4F937C-F915-419B-8823-F4E3C4E604B3}" type="pres">
      <dgm:prSet presAssocID="{3A6FD4C5-84A8-4F2B-BEDB-F9213577CD9A}" presName="rootText" presStyleLbl="node2" presStyleIdx="1" presStyleCnt="2" custScaleX="307573" custScaleY="48084">
        <dgm:presLayoutVars>
          <dgm:chPref val="3"/>
        </dgm:presLayoutVars>
      </dgm:prSet>
      <dgm:spPr/>
      <dgm:t>
        <a:bodyPr/>
        <a:lstStyle/>
        <a:p>
          <a:endParaRPr lang="en-US"/>
        </a:p>
      </dgm:t>
    </dgm:pt>
    <dgm:pt modelId="{15C364B0-A88F-42D8-88BD-3AA6F9ADE8B3}" type="pres">
      <dgm:prSet presAssocID="{3A6FD4C5-84A8-4F2B-BEDB-F9213577CD9A}" presName="rootConnector" presStyleLbl="node2" presStyleIdx="1" presStyleCnt="2"/>
      <dgm:spPr/>
      <dgm:t>
        <a:bodyPr/>
        <a:lstStyle/>
        <a:p>
          <a:endParaRPr lang="en-US"/>
        </a:p>
      </dgm:t>
    </dgm:pt>
    <dgm:pt modelId="{9D48899A-777A-46E9-9E60-6A4F3D975551}" type="pres">
      <dgm:prSet presAssocID="{3A6FD4C5-84A8-4F2B-BEDB-F9213577CD9A}" presName="hierChild4" presStyleCnt="0"/>
      <dgm:spPr/>
    </dgm:pt>
    <dgm:pt modelId="{6CADF90C-F3B1-419D-B79E-D99F5A506F3B}" type="pres">
      <dgm:prSet presAssocID="{3A6FD4C5-84A8-4F2B-BEDB-F9213577CD9A}" presName="hierChild5" presStyleCnt="0"/>
      <dgm:spPr/>
    </dgm:pt>
    <dgm:pt modelId="{E5819390-9277-4099-B345-D4C0A2C4DDF3}" type="pres">
      <dgm:prSet presAssocID="{26937E2F-C1A2-4428-86AC-23BF2D401395}" presName="hierChild3" presStyleCnt="0"/>
      <dgm:spPr/>
    </dgm:pt>
  </dgm:ptLst>
  <dgm:cxnLst>
    <dgm:cxn modelId="{166836AD-34E1-4AE5-8A5F-D7D67FF37F11}" type="presOf" srcId="{E80C9D61-BFEC-435B-A3A5-0FB1ECC32977}" destId="{0F01521B-6667-4FAD-A2DC-4D68F60B123D}" srcOrd="0" destOrd="0" presId="urn:microsoft.com/office/officeart/2005/8/layout/orgChart1"/>
    <dgm:cxn modelId="{C435CA5A-9E11-46F0-A30E-5C045A1E1734}" type="presOf" srcId="{26937E2F-C1A2-4428-86AC-23BF2D401395}" destId="{555D2620-B040-4B1F-AC18-9697B475F25F}" srcOrd="1" destOrd="0" presId="urn:microsoft.com/office/officeart/2005/8/layout/orgChart1"/>
    <dgm:cxn modelId="{4F39E2DC-CBA2-48B2-A6FE-D813F3442BC7}" type="presOf" srcId="{1BF5F1FA-56E8-41CE-BED8-647200794125}" destId="{6785D970-D1FE-404D-A29D-D8BE9981226B}" srcOrd="0" destOrd="0" presId="urn:microsoft.com/office/officeart/2005/8/layout/orgChart1"/>
    <dgm:cxn modelId="{AD351191-E56E-4404-81A2-2F82E1BED17E}" type="presOf" srcId="{1BF5F1FA-56E8-41CE-BED8-647200794125}" destId="{2068BD10-D8E9-457E-A295-58CC8B179D46}" srcOrd="1" destOrd="0" presId="urn:microsoft.com/office/officeart/2005/8/layout/orgChart1"/>
    <dgm:cxn modelId="{54F11AF8-4925-4CEB-9B6A-8EAF03B16123}" type="presOf" srcId="{EE9345EB-8ACC-4456-854E-3DE31724C1E1}" destId="{76C8F549-2A3C-4747-8EE3-DFEFFEBBF160}" srcOrd="0" destOrd="0" presId="urn:microsoft.com/office/officeart/2005/8/layout/orgChart1"/>
    <dgm:cxn modelId="{F438C51F-0711-40BD-8259-39C65F9AFD81}" srcId="{EE9345EB-8ACC-4456-854E-3DE31724C1E1}" destId="{26937E2F-C1A2-4428-86AC-23BF2D401395}" srcOrd="0" destOrd="0" parTransId="{481A16FD-ACAC-4046-A976-AFCECACC9F0A}" sibTransId="{81AB6721-6FA5-4AFE-92F1-2989E0CB5595}"/>
    <dgm:cxn modelId="{E1C80A32-2C60-4FAB-B43D-B5FEE0A2CAC8}" type="presOf" srcId="{BCF09949-3359-4C21-B94E-DE52107D9716}" destId="{D6934423-751C-4B35-9F68-7308B871BA71}" srcOrd="0" destOrd="0" presId="urn:microsoft.com/office/officeart/2005/8/layout/orgChart1"/>
    <dgm:cxn modelId="{44E0F49E-4A23-4F99-9F5B-70E8E5C808B3}" type="presOf" srcId="{3A6FD4C5-84A8-4F2B-BEDB-F9213577CD9A}" destId="{BF4F937C-F915-419B-8823-F4E3C4E604B3}" srcOrd="0" destOrd="0" presId="urn:microsoft.com/office/officeart/2005/8/layout/orgChart1"/>
    <dgm:cxn modelId="{56C46E68-DEEB-429D-A332-962FAA5D3D03}" type="presOf" srcId="{26937E2F-C1A2-4428-86AC-23BF2D401395}" destId="{D305736E-1C1D-46E5-92D0-1A3DFCECA2FF}" srcOrd="0" destOrd="0" presId="urn:microsoft.com/office/officeart/2005/8/layout/orgChart1"/>
    <dgm:cxn modelId="{EC07671C-B899-4176-914D-339DC866F7B3}" srcId="{26937E2F-C1A2-4428-86AC-23BF2D401395}" destId="{1BF5F1FA-56E8-41CE-BED8-647200794125}" srcOrd="0" destOrd="0" parTransId="{BCF09949-3359-4C21-B94E-DE52107D9716}" sibTransId="{A088B969-80F2-4D67-8493-18B16686ED87}"/>
    <dgm:cxn modelId="{FA86B280-824C-42C4-8A4A-284CFDBFB600}" type="presOf" srcId="{3A6FD4C5-84A8-4F2B-BEDB-F9213577CD9A}" destId="{15C364B0-A88F-42D8-88BD-3AA6F9ADE8B3}" srcOrd="1" destOrd="0" presId="urn:microsoft.com/office/officeart/2005/8/layout/orgChart1"/>
    <dgm:cxn modelId="{B8D2C167-7C18-48AF-9590-6A0B2E77E08C}" srcId="{26937E2F-C1A2-4428-86AC-23BF2D401395}" destId="{3A6FD4C5-84A8-4F2B-BEDB-F9213577CD9A}" srcOrd="1" destOrd="0" parTransId="{E80C9D61-BFEC-435B-A3A5-0FB1ECC32977}" sibTransId="{7A93CF61-01D4-4A6A-A7FE-995F8CB6F70F}"/>
    <dgm:cxn modelId="{04AC56FE-2481-458D-B979-B4C15BF22291}" type="presParOf" srcId="{76C8F549-2A3C-4747-8EE3-DFEFFEBBF160}" destId="{B761023D-23ED-432C-BEBB-346B0EE424AD}" srcOrd="0" destOrd="0" presId="urn:microsoft.com/office/officeart/2005/8/layout/orgChart1"/>
    <dgm:cxn modelId="{CC015B2B-9FB6-4397-B4E1-129E22424D62}" type="presParOf" srcId="{B761023D-23ED-432C-BEBB-346B0EE424AD}" destId="{5279DDDC-1169-473F-90DE-93EF5F7B645F}" srcOrd="0" destOrd="0" presId="urn:microsoft.com/office/officeart/2005/8/layout/orgChart1"/>
    <dgm:cxn modelId="{D95A5564-D132-4BDD-9D16-EF57F3E92EF8}" type="presParOf" srcId="{5279DDDC-1169-473F-90DE-93EF5F7B645F}" destId="{D305736E-1C1D-46E5-92D0-1A3DFCECA2FF}" srcOrd="0" destOrd="0" presId="urn:microsoft.com/office/officeart/2005/8/layout/orgChart1"/>
    <dgm:cxn modelId="{A6D816FF-86A1-402E-ADC1-78522E8BB46A}" type="presParOf" srcId="{5279DDDC-1169-473F-90DE-93EF5F7B645F}" destId="{555D2620-B040-4B1F-AC18-9697B475F25F}" srcOrd="1" destOrd="0" presId="urn:microsoft.com/office/officeart/2005/8/layout/orgChart1"/>
    <dgm:cxn modelId="{DD470792-64AE-4A57-9959-0856892CE596}" type="presParOf" srcId="{B761023D-23ED-432C-BEBB-346B0EE424AD}" destId="{756D7D33-9108-490D-BC91-4FE46AA66860}" srcOrd="1" destOrd="0" presId="urn:microsoft.com/office/officeart/2005/8/layout/orgChart1"/>
    <dgm:cxn modelId="{E3377D50-C8F2-4790-9534-0A34EE4A062D}" type="presParOf" srcId="{756D7D33-9108-490D-BC91-4FE46AA66860}" destId="{D6934423-751C-4B35-9F68-7308B871BA71}" srcOrd="0" destOrd="0" presId="urn:microsoft.com/office/officeart/2005/8/layout/orgChart1"/>
    <dgm:cxn modelId="{AFDF7911-C877-4FFA-BBD3-4E306424AD34}" type="presParOf" srcId="{756D7D33-9108-490D-BC91-4FE46AA66860}" destId="{1396282C-316D-493D-B015-C681D0A72AD8}" srcOrd="1" destOrd="0" presId="urn:microsoft.com/office/officeart/2005/8/layout/orgChart1"/>
    <dgm:cxn modelId="{AF6D401B-2B68-4B5C-A6A8-BF797CF1D3D8}" type="presParOf" srcId="{1396282C-316D-493D-B015-C681D0A72AD8}" destId="{C6B2CB6D-6D08-4969-8B97-C50B283E6BF0}" srcOrd="0" destOrd="0" presId="urn:microsoft.com/office/officeart/2005/8/layout/orgChart1"/>
    <dgm:cxn modelId="{6FAC697F-1004-4547-BA1B-2FB797CF6122}" type="presParOf" srcId="{C6B2CB6D-6D08-4969-8B97-C50B283E6BF0}" destId="{6785D970-D1FE-404D-A29D-D8BE9981226B}" srcOrd="0" destOrd="0" presId="urn:microsoft.com/office/officeart/2005/8/layout/orgChart1"/>
    <dgm:cxn modelId="{D1607B1C-27C4-4382-BE4E-7F4F869F8557}" type="presParOf" srcId="{C6B2CB6D-6D08-4969-8B97-C50B283E6BF0}" destId="{2068BD10-D8E9-457E-A295-58CC8B179D46}" srcOrd="1" destOrd="0" presId="urn:microsoft.com/office/officeart/2005/8/layout/orgChart1"/>
    <dgm:cxn modelId="{B275D7C9-92C2-4971-AF3D-0B3233C36DDF}" type="presParOf" srcId="{1396282C-316D-493D-B015-C681D0A72AD8}" destId="{7234AAC1-8926-4AFE-966E-603038121DA7}" srcOrd="1" destOrd="0" presId="urn:microsoft.com/office/officeart/2005/8/layout/orgChart1"/>
    <dgm:cxn modelId="{7547C9D2-3317-4EFE-84C2-9CD72ED2579B}" type="presParOf" srcId="{1396282C-316D-493D-B015-C681D0A72AD8}" destId="{BCBEE283-D23B-47CE-B055-0532830F2B11}" srcOrd="2" destOrd="0" presId="urn:microsoft.com/office/officeart/2005/8/layout/orgChart1"/>
    <dgm:cxn modelId="{999A3D20-679E-4348-972E-BC96A423D342}" type="presParOf" srcId="{756D7D33-9108-490D-BC91-4FE46AA66860}" destId="{0F01521B-6667-4FAD-A2DC-4D68F60B123D}" srcOrd="2" destOrd="0" presId="urn:microsoft.com/office/officeart/2005/8/layout/orgChart1"/>
    <dgm:cxn modelId="{9221646B-B66A-46F9-B2F7-7ADF2C2EE55F}" type="presParOf" srcId="{756D7D33-9108-490D-BC91-4FE46AA66860}" destId="{B9D2D144-3063-4F70-BC59-AA2B51A04CF2}" srcOrd="3" destOrd="0" presId="urn:microsoft.com/office/officeart/2005/8/layout/orgChart1"/>
    <dgm:cxn modelId="{AC6F6A16-F4D3-4FB4-BDC5-27A6592AB94D}" type="presParOf" srcId="{B9D2D144-3063-4F70-BC59-AA2B51A04CF2}" destId="{29C9512E-4419-4920-B71A-9510D7E5E119}" srcOrd="0" destOrd="0" presId="urn:microsoft.com/office/officeart/2005/8/layout/orgChart1"/>
    <dgm:cxn modelId="{88F98171-ECAF-4180-8598-DB030D38A259}" type="presParOf" srcId="{29C9512E-4419-4920-B71A-9510D7E5E119}" destId="{BF4F937C-F915-419B-8823-F4E3C4E604B3}" srcOrd="0" destOrd="0" presId="urn:microsoft.com/office/officeart/2005/8/layout/orgChart1"/>
    <dgm:cxn modelId="{05934533-8D9B-4977-ADA6-5FA37F3AA291}" type="presParOf" srcId="{29C9512E-4419-4920-B71A-9510D7E5E119}" destId="{15C364B0-A88F-42D8-88BD-3AA6F9ADE8B3}" srcOrd="1" destOrd="0" presId="urn:microsoft.com/office/officeart/2005/8/layout/orgChart1"/>
    <dgm:cxn modelId="{067283FF-DF78-404A-884E-84C8C7B08841}" type="presParOf" srcId="{B9D2D144-3063-4F70-BC59-AA2B51A04CF2}" destId="{9D48899A-777A-46E9-9E60-6A4F3D975551}" srcOrd="1" destOrd="0" presId="urn:microsoft.com/office/officeart/2005/8/layout/orgChart1"/>
    <dgm:cxn modelId="{FC12111A-BEA0-4F3E-9359-B5B376784671}" type="presParOf" srcId="{B9D2D144-3063-4F70-BC59-AA2B51A04CF2}" destId="{6CADF90C-F3B1-419D-B79E-D99F5A506F3B}" srcOrd="2" destOrd="0" presId="urn:microsoft.com/office/officeart/2005/8/layout/orgChart1"/>
    <dgm:cxn modelId="{992CBBC1-B917-44BD-BEE7-2EF26EE15420}" type="presParOf" srcId="{B761023D-23ED-432C-BEBB-346B0EE424AD}" destId="{E5819390-9277-4099-B345-D4C0A2C4DDF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F501DC-703F-4337-A59F-59C24E526105}" type="doc">
      <dgm:prSet loTypeId="urn:diagrams.loki3.com/TabbedArc+Icon" loCatId="relationship" qsTypeId="urn:microsoft.com/office/officeart/2005/8/quickstyle/simple1" qsCatId="simple" csTypeId="urn:microsoft.com/office/officeart/2005/8/colors/accent1_2" csCatId="accent1" phldr="1"/>
      <dgm:spPr/>
    </dgm:pt>
    <dgm:pt modelId="{8A87DE63-E4FD-4595-8B48-043600695366}">
      <dgm:prSet phldrT="[Text]" custT="1"/>
      <dgm:spPr>
        <a:solidFill>
          <a:schemeClr val="accent2">
            <a:lumMod val="50000"/>
            <a:alpha val="21000"/>
          </a:schemeClr>
        </a:solidFill>
        <a:ln>
          <a:solidFill>
            <a:schemeClr val="accent6">
              <a:lumMod val="75000"/>
            </a:schemeClr>
          </a:solidFill>
        </a:ln>
      </dgm:spPr>
      <dgm:t>
        <a:bodyPr/>
        <a:lstStyle/>
        <a:p>
          <a:r>
            <a:rPr lang="en-US" sz="1800" b="1" dirty="0" smtClean="0">
              <a:solidFill>
                <a:schemeClr val="tx1"/>
              </a:solidFill>
              <a:latin typeface="+mj-lt"/>
            </a:rPr>
            <a:t>Revenues administrators</a:t>
          </a:r>
          <a:r>
            <a:rPr lang="ro-RO" sz="1800" b="1" dirty="0" smtClean="0">
              <a:solidFill>
                <a:schemeClr val="tx1"/>
              </a:solidFill>
              <a:latin typeface="+mj-lt"/>
            </a:rPr>
            <a:t>-informa</a:t>
          </a:r>
          <a:r>
            <a:rPr lang="en-US" sz="1800" b="1" dirty="0" err="1" smtClean="0">
              <a:solidFill>
                <a:schemeClr val="tx1"/>
              </a:solidFill>
              <a:latin typeface="+mj-lt"/>
            </a:rPr>
            <a:t>tion</a:t>
          </a:r>
          <a:r>
            <a:rPr lang="en-US" sz="1800" b="1" dirty="0" smtClean="0">
              <a:solidFill>
                <a:schemeClr val="tx1"/>
              </a:solidFill>
              <a:latin typeface="+mj-lt"/>
            </a:rPr>
            <a:t> about expected revenues</a:t>
          </a:r>
          <a:endParaRPr lang="en-US" sz="1800" dirty="0">
            <a:latin typeface="+mj-lt"/>
          </a:endParaRPr>
        </a:p>
      </dgm:t>
    </dgm:pt>
    <dgm:pt modelId="{0FAF32B3-A060-4A76-8555-49DE0BA9D43B}" type="parTrans" cxnId="{A81BE4B2-31CA-4292-994B-2F4A4F15EDE2}">
      <dgm:prSet/>
      <dgm:spPr/>
      <dgm:t>
        <a:bodyPr/>
        <a:lstStyle/>
        <a:p>
          <a:endParaRPr lang="en-US"/>
        </a:p>
      </dgm:t>
    </dgm:pt>
    <dgm:pt modelId="{FB15DF7B-D01A-4E12-A68D-7C11D8E4EAFF}" type="sibTrans" cxnId="{A81BE4B2-31CA-4292-994B-2F4A4F15EDE2}">
      <dgm:prSet/>
      <dgm:spPr/>
      <dgm:t>
        <a:bodyPr/>
        <a:lstStyle/>
        <a:p>
          <a:endParaRPr lang="en-US"/>
        </a:p>
      </dgm:t>
    </dgm:pt>
    <dgm:pt modelId="{A9D19367-5EC2-42EB-A184-B682EB48581A}">
      <dgm:prSet phldrT="[Text]" custT="1"/>
      <dgm:spPr>
        <a:solidFill>
          <a:schemeClr val="accent2">
            <a:lumMod val="50000"/>
            <a:alpha val="21000"/>
          </a:schemeClr>
        </a:solidFill>
        <a:ln>
          <a:solidFill>
            <a:schemeClr val="accent6">
              <a:lumMod val="75000"/>
            </a:schemeClr>
          </a:solidFill>
        </a:ln>
      </dgm:spPr>
      <dgm:t>
        <a:bodyPr/>
        <a:lstStyle/>
        <a:p>
          <a:r>
            <a:rPr lang="en-US" sz="1800" b="1" dirty="0" smtClean="0">
              <a:solidFill>
                <a:schemeClr val="tx1"/>
              </a:solidFill>
              <a:latin typeface="+mj-lt"/>
            </a:rPr>
            <a:t>Budget Limits  </a:t>
          </a:r>
        </a:p>
        <a:p>
          <a:r>
            <a:rPr lang="en-US" sz="1800" b="1" dirty="0" smtClean="0">
              <a:solidFill>
                <a:schemeClr val="tx1"/>
              </a:solidFill>
              <a:latin typeface="+mj-lt"/>
            </a:rPr>
            <a:t>(Annual)   </a:t>
          </a:r>
          <a:endParaRPr lang="en-US" sz="1800" dirty="0">
            <a:latin typeface="+mj-lt"/>
          </a:endParaRPr>
        </a:p>
      </dgm:t>
    </dgm:pt>
    <dgm:pt modelId="{65286589-334E-439B-B99F-E7B83B78C85B}" type="parTrans" cxnId="{DE91A22D-B1E5-44D1-A6D4-4F2DC7AA0251}">
      <dgm:prSet/>
      <dgm:spPr/>
      <dgm:t>
        <a:bodyPr/>
        <a:lstStyle/>
        <a:p>
          <a:endParaRPr lang="en-US"/>
        </a:p>
      </dgm:t>
    </dgm:pt>
    <dgm:pt modelId="{0DC81A99-7D80-4114-8834-87684CF42537}" type="sibTrans" cxnId="{DE91A22D-B1E5-44D1-A6D4-4F2DC7AA0251}">
      <dgm:prSet/>
      <dgm:spPr/>
      <dgm:t>
        <a:bodyPr/>
        <a:lstStyle/>
        <a:p>
          <a:endParaRPr lang="en-US"/>
        </a:p>
      </dgm:t>
    </dgm:pt>
    <dgm:pt modelId="{C2C5A187-34E1-41C4-ADBC-941DACE7FA2A}">
      <dgm:prSet phldrT="[Text]" custT="1"/>
      <dgm:spPr>
        <a:solidFill>
          <a:schemeClr val="accent2">
            <a:lumMod val="50000"/>
            <a:alpha val="21000"/>
          </a:schemeClr>
        </a:solidFill>
        <a:ln>
          <a:solidFill>
            <a:schemeClr val="accent6">
              <a:lumMod val="75000"/>
            </a:schemeClr>
          </a:solidFill>
        </a:ln>
      </dgm:spPr>
      <dgm:t>
        <a:bodyPr/>
        <a:lstStyle/>
        <a:p>
          <a:r>
            <a:rPr lang="en-US" sz="1800" b="1" dirty="0" smtClean="0">
              <a:solidFill>
                <a:schemeClr val="tx1"/>
              </a:solidFill>
              <a:latin typeface="+mj-lt"/>
            </a:rPr>
            <a:t>Statistics</a:t>
          </a:r>
          <a:endParaRPr lang="en-US" sz="1800" dirty="0">
            <a:latin typeface="+mj-lt"/>
          </a:endParaRPr>
        </a:p>
      </dgm:t>
    </dgm:pt>
    <dgm:pt modelId="{DEF8A37A-8FFE-44EA-9F9D-43BF49EA71B1}" type="parTrans" cxnId="{271B31F5-DA1A-44C8-A990-BB420C5BB52C}">
      <dgm:prSet/>
      <dgm:spPr/>
      <dgm:t>
        <a:bodyPr/>
        <a:lstStyle/>
        <a:p>
          <a:endParaRPr lang="en-US"/>
        </a:p>
      </dgm:t>
    </dgm:pt>
    <dgm:pt modelId="{6F1CE730-8C09-4804-959E-DB1DE6DD6383}" type="sibTrans" cxnId="{271B31F5-DA1A-44C8-A990-BB420C5BB52C}">
      <dgm:prSet/>
      <dgm:spPr/>
      <dgm:t>
        <a:bodyPr/>
        <a:lstStyle/>
        <a:p>
          <a:endParaRPr lang="en-US"/>
        </a:p>
      </dgm:t>
    </dgm:pt>
    <dgm:pt modelId="{0510DF4A-5E6D-4852-A216-9E0AC22B99DA}" type="pres">
      <dgm:prSet presAssocID="{E5F501DC-703F-4337-A59F-59C24E526105}" presName="Name0" presStyleCnt="0">
        <dgm:presLayoutVars>
          <dgm:dir/>
          <dgm:resizeHandles val="exact"/>
        </dgm:presLayoutVars>
      </dgm:prSet>
      <dgm:spPr/>
    </dgm:pt>
    <dgm:pt modelId="{CAB64C36-1C43-43D3-8F7D-1ED190AC3E88}" type="pres">
      <dgm:prSet presAssocID="{8A87DE63-E4FD-4595-8B48-043600695366}" presName="twoplus" presStyleLbl="node1" presStyleIdx="0" presStyleCnt="3" custAng="2400000" custRadScaleRad="114850" custRadScaleInc="-4840">
        <dgm:presLayoutVars>
          <dgm:bulletEnabled val="1"/>
        </dgm:presLayoutVars>
      </dgm:prSet>
      <dgm:spPr/>
      <dgm:t>
        <a:bodyPr/>
        <a:lstStyle/>
        <a:p>
          <a:endParaRPr lang="en-US"/>
        </a:p>
      </dgm:t>
    </dgm:pt>
    <dgm:pt modelId="{DECBC430-8110-40D6-AC92-67B3BD8C0D35}" type="pres">
      <dgm:prSet presAssocID="{A9D19367-5EC2-42EB-A184-B682EB48581A}" presName="twoplus" presStyleLbl="node1" presStyleIdx="1" presStyleCnt="3">
        <dgm:presLayoutVars>
          <dgm:bulletEnabled val="1"/>
        </dgm:presLayoutVars>
      </dgm:prSet>
      <dgm:spPr/>
      <dgm:t>
        <a:bodyPr/>
        <a:lstStyle/>
        <a:p>
          <a:endParaRPr lang="en-US"/>
        </a:p>
      </dgm:t>
    </dgm:pt>
    <dgm:pt modelId="{E58E73B3-8792-4CDE-B68C-3C455556107B}" type="pres">
      <dgm:prSet presAssocID="{C2C5A187-34E1-41C4-ADBC-941DACE7FA2A}" presName="twoplus" presStyleLbl="node1" presStyleIdx="2" presStyleCnt="3" custAng="19200000" custRadScaleRad="112452" custRadScaleInc="3464">
        <dgm:presLayoutVars>
          <dgm:bulletEnabled val="1"/>
        </dgm:presLayoutVars>
      </dgm:prSet>
      <dgm:spPr/>
      <dgm:t>
        <a:bodyPr/>
        <a:lstStyle/>
        <a:p>
          <a:endParaRPr lang="en-US"/>
        </a:p>
      </dgm:t>
    </dgm:pt>
  </dgm:ptLst>
  <dgm:cxnLst>
    <dgm:cxn modelId="{DE91A22D-B1E5-44D1-A6D4-4F2DC7AA0251}" srcId="{E5F501DC-703F-4337-A59F-59C24E526105}" destId="{A9D19367-5EC2-42EB-A184-B682EB48581A}" srcOrd="1" destOrd="0" parTransId="{65286589-334E-439B-B99F-E7B83B78C85B}" sibTransId="{0DC81A99-7D80-4114-8834-87684CF42537}"/>
    <dgm:cxn modelId="{271B31F5-DA1A-44C8-A990-BB420C5BB52C}" srcId="{E5F501DC-703F-4337-A59F-59C24E526105}" destId="{C2C5A187-34E1-41C4-ADBC-941DACE7FA2A}" srcOrd="2" destOrd="0" parTransId="{DEF8A37A-8FFE-44EA-9F9D-43BF49EA71B1}" sibTransId="{6F1CE730-8C09-4804-959E-DB1DE6DD6383}"/>
    <dgm:cxn modelId="{1747A2F6-BCB6-4591-B2BF-58A719270B7B}" type="presOf" srcId="{E5F501DC-703F-4337-A59F-59C24E526105}" destId="{0510DF4A-5E6D-4852-A216-9E0AC22B99DA}" srcOrd="0" destOrd="0" presId="urn:diagrams.loki3.com/TabbedArc+Icon"/>
    <dgm:cxn modelId="{1675DBFA-A623-45BF-B5AA-616703D03210}" type="presOf" srcId="{A9D19367-5EC2-42EB-A184-B682EB48581A}" destId="{DECBC430-8110-40D6-AC92-67B3BD8C0D35}" srcOrd="0" destOrd="0" presId="urn:diagrams.loki3.com/TabbedArc+Icon"/>
    <dgm:cxn modelId="{32AF1357-1EE3-4B99-938E-0EC025DCC82B}" type="presOf" srcId="{8A87DE63-E4FD-4595-8B48-043600695366}" destId="{CAB64C36-1C43-43D3-8F7D-1ED190AC3E88}" srcOrd="0" destOrd="0" presId="urn:diagrams.loki3.com/TabbedArc+Icon"/>
    <dgm:cxn modelId="{A81BE4B2-31CA-4292-994B-2F4A4F15EDE2}" srcId="{E5F501DC-703F-4337-A59F-59C24E526105}" destId="{8A87DE63-E4FD-4595-8B48-043600695366}" srcOrd="0" destOrd="0" parTransId="{0FAF32B3-A060-4A76-8555-49DE0BA9D43B}" sibTransId="{FB15DF7B-D01A-4E12-A68D-7C11D8E4EAFF}"/>
    <dgm:cxn modelId="{C0695E51-AA6B-4089-96FF-0E1395C62F3B}" type="presOf" srcId="{C2C5A187-34E1-41C4-ADBC-941DACE7FA2A}" destId="{E58E73B3-8792-4CDE-B68C-3C455556107B}" srcOrd="0" destOrd="0" presId="urn:diagrams.loki3.com/TabbedArc+Icon"/>
    <dgm:cxn modelId="{D8A455B1-7CE6-4C3D-97A1-CFE230AA8D5B}" type="presParOf" srcId="{0510DF4A-5E6D-4852-A216-9E0AC22B99DA}" destId="{CAB64C36-1C43-43D3-8F7D-1ED190AC3E88}" srcOrd="0" destOrd="0" presId="urn:diagrams.loki3.com/TabbedArc+Icon"/>
    <dgm:cxn modelId="{D375AD02-BF1C-44D3-A5C6-9979DF14FEFD}" type="presParOf" srcId="{0510DF4A-5E6D-4852-A216-9E0AC22B99DA}" destId="{DECBC430-8110-40D6-AC92-67B3BD8C0D35}" srcOrd="1" destOrd="0" presId="urn:diagrams.loki3.com/TabbedArc+Icon"/>
    <dgm:cxn modelId="{299E1CAD-9A61-4359-A021-4B69DF4BB7DB}" type="presParOf" srcId="{0510DF4A-5E6D-4852-A216-9E0AC22B99DA}" destId="{E58E73B3-8792-4CDE-B68C-3C455556107B}" srcOrd="2" destOrd="0" presId="urn:diagrams.loki3.com/TabbedArc+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F1F7A2-F03A-40BC-A9FF-E69B5B966327}"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US"/>
        </a:p>
      </dgm:t>
    </dgm:pt>
    <dgm:pt modelId="{0F5F5C52-BAB9-49EA-8D8D-9495B8BE503E}">
      <dgm:prSet phldrT="[Text]" custT="1"/>
      <dgm:spPr>
        <a:gradFill flip="none" rotWithShape="1">
          <a:gsLst>
            <a:gs pos="13000">
              <a:schemeClr val="accent1">
                <a:lumMod val="40000"/>
                <a:lumOff val="60000"/>
                <a:alpha val="36000"/>
              </a:schemeClr>
            </a:gs>
            <a:gs pos="77000">
              <a:schemeClr val="accent1">
                <a:hueOff val="0"/>
                <a:satOff val="0"/>
                <a:lumOff val="0"/>
                <a:satMod val="110000"/>
                <a:lumMod val="100000"/>
                <a:shade val="100000"/>
                <a:alpha val="51000"/>
              </a:schemeClr>
            </a:gs>
            <a:gs pos="100000">
              <a:schemeClr val="accent1">
                <a:hueOff val="0"/>
                <a:satOff val="0"/>
                <a:lumOff val="0"/>
                <a:lumMod val="99000"/>
                <a:satMod val="120000"/>
                <a:shade val="78000"/>
                <a:alpha val="63000"/>
              </a:schemeClr>
            </a:gs>
          </a:gsLst>
          <a:lin ang="0" scaled="1"/>
          <a:tileRect/>
        </a:gradFill>
        <a:ln>
          <a:solidFill>
            <a:schemeClr val="accent1">
              <a:hueOff val="0"/>
              <a:satOff val="0"/>
              <a:lumOff val="0"/>
            </a:schemeClr>
          </a:solidFill>
        </a:ln>
      </dgm:spPr>
      <dgm:t>
        <a:bodyPr/>
        <a:lstStyle/>
        <a:p>
          <a:r>
            <a:rPr lang="en-US" sz="2000" b="1" dirty="0" smtClean="0">
              <a:solidFill>
                <a:schemeClr val="tx1"/>
              </a:solidFill>
            </a:rPr>
            <a:t>Priorities for financing;</a:t>
          </a:r>
          <a:endParaRPr lang="en-US" sz="2000" b="1" dirty="0">
            <a:solidFill>
              <a:schemeClr val="tx1"/>
            </a:solidFill>
          </a:endParaRPr>
        </a:p>
      </dgm:t>
    </dgm:pt>
    <dgm:pt modelId="{1C564091-156B-4284-B9B1-BE0455FF6C08}" type="parTrans" cxnId="{09E3B238-5307-4171-A082-2DB659A3FAFF}">
      <dgm:prSet/>
      <dgm:spPr/>
      <dgm:t>
        <a:bodyPr/>
        <a:lstStyle/>
        <a:p>
          <a:endParaRPr lang="en-US"/>
        </a:p>
      </dgm:t>
    </dgm:pt>
    <dgm:pt modelId="{AED844DB-3797-41AE-B434-4370FEFE1FCE}" type="sibTrans" cxnId="{09E3B238-5307-4171-A082-2DB659A3FAFF}">
      <dgm:prSet/>
      <dgm:spPr/>
      <dgm:t>
        <a:bodyPr/>
        <a:lstStyle/>
        <a:p>
          <a:endParaRPr lang="en-US"/>
        </a:p>
      </dgm:t>
    </dgm:pt>
    <dgm:pt modelId="{48445A2E-1BD5-4682-A486-EF6A62AACAAC}">
      <dgm:prSet phldrT="[Text]" custT="1"/>
      <dgm:spPr>
        <a:gradFill flip="none" rotWithShape="1">
          <a:gsLst>
            <a:gs pos="13000">
              <a:schemeClr val="accent1">
                <a:lumMod val="40000"/>
                <a:lumOff val="60000"/>
                <a:alpha val="36000"/>
              </a:schemeClr>
            </a:gs>
            <a:gs pos="77000">
              <a:schemeClr val="accent1">
                <a:hueOff val="0"/>
                <a:satOff val="0"/>
                <a:lumOff val="0"/>
                <a:satMod val="110000"/>
                <a:lumMod val="100000"/>
                <a:shade val="100000"/>
                <a:alpha val="51000"/>
              </a:schemeClr>
            </a:gs>
            <a:gs pos="100000">
              <a:schemeClr val="accent1">
                <a:hueOff val="0"/>
                <a:satOff val="0"/>
                <a:lumOff val="0"/>
                <a:lumMod val="99000"/>
                <a:satMod val="120000"/>
                <a:shade val="78000"/>
                <a:alpha val="63000"/>
              </a:schemeClr>
            </a:gs>
          </a:gsLst>
          <a:lin ang="0" scaled="1"/>
          <a:tileRect/>
        </a:gradFill>
        <a:ln>
          <a:solidFill>
            <a:schemeClr val="accent1">
              <a:hueOff val="0"/>
              <a:satOff val="0"/>
              <a:lumOff val="0"/>
            </a:schemeClr>
          </a:solidFill>
        </a:ln>
      </dgm:spPr>
      <dgm:t>
        <a:bodyPr/>
        <a:lstStyle/>
        <a:p>
          <a:r>
            <a:rPr lang="en-US" sz="2000" b="1" dirty="0" smtClean="0">
              <a:solidFill>
                <a:schemeClr val="tx1"/>
              </a:solidFill>
            </a:rPr>
            <a:t>Borrowing funds from investment projects financed by donors and from self-management</a:t>
          </a:r>
          <a:r>
            <a:rPr lang="en-US" sz="2000" b="0" dirty="0" smtClean="0">
              <a:solidFill>
                <a:schemeClr val="tx1"/>
              </a:solidFill>
            </a:rPr>
            <a:t> </a:t>
          </a:r>
          <a:r>
            <a:rPr lang="en-US" sz="2000" b="1" dirty="0" smtClean="0">
              <a:solidFill>
                <a:schemeClr val="tx1"/>
              </a:solidFill>
            </a:rPr>
            <a:t>institutions;  </a:t>
          </a:r>
          <a:endParaRPr lang="en-US" sz="2000" b="1" dirty="0">
            <a:solidFill>
              <a:schemeClr val="tx1"/>
            </a:solidFill>
          </a:endParaRPr>
        </a:p>
      </dgm:t>
    </dgm:pt>
    <dgm:pt modelId="{83665ACC-E1E8-45FD-93E8-29B1EB2BBA7E}" type="parTrans" cxnId="{2C3EF305-27EE-44B0-977A-63D6EF69B7D9}">
      <dgm:prSet/>
      <dgm:spPr/>
      <dgm:t>
        <a:bodyPr/>
        <a:lstStyle/>
        <a:p>
          <a:endParaRPr lang="en-US"/>
        </a:p>
      </dgm:t>
    </dgm:pt>
    <dgm:pt modelId="{19FFC8CE-1726-48F5-9446-7E1EF6207E5B}" type="sibTrans" cxnId="{2C3EF305-27EE-44B0-977A-63D6EF69B7D9}">
      <dgm:prSet/>
      <dgm:spPr/>
      <dgm:t>
        <a:bodyPr/>
        <a:lstStyle/>
        <a:p>
          <a:endParaRPr lang="en-US"/>
        </a:p>
      </dgm:t>
    </dgm:pt>
    <dgm:pt modelId="{D4A4D109-949A-4E14-8AC2-5AB02BAB4670}">
      <dgm:prSet phldrT="[Text]" custT="1"/>
      <dgm:spPr>
        <a:gradFill flip="none" rotWithShape="1">
          <a:gsLst>
            <a:gs pos="13000">
              <a:schemeClr val="accent1">
                <a:lumMod val="40000"/>
                <a:lumOff val="60000"/>
                <a:alpha val="36000"/>
              </a:schemeClr>
            </a:gs>
            <a:gs pos="77000">
              <a:schemeClr val="accent1">
                <a:hueOff val="0"/>
                <a:satOff val="0"/>
                <a:lumOff val="0"/>
                <a:satMod val="110000"/>
                <a:lumMod val="100000"/>
                <a:shade val="100000"/>
                <a:alpha val="51000"/>
              </a:schemeClr>
            </a:gs>
            <a:gs pos="100000">
              <a:schemeClr val="accent1">
                <a:hueOff val="0"/>
                <a:satOff val="0"/>
                <a:lumOff val="0"/>
                <a:lumMod val="99000"/>
                <a:satMod val="120000"/>
                <a:shade val="78000"/>
                <a:alpha val="63000"/>
              </a:schemeClr>
            </a:gs>
          </a:gsLst>
          <a:lin ang="0" scaled="1"/>
          <a:tileRect/>
        </a:gradFill>
        <a:ln>
          <a:solidFill>
            <a:schemeClr val="accent1">
              <a:hueOff val="0"/>
              <a:satOff val="0"/>
              <a:lumOff val="0"/>
            </a:schemeClr>
          </a:solidFill>
        </a:ln>
      </dgm:spPr>
      <dgm:t>
        <a:bodyPr/>
        <a:lstStyle/>
        <a:p>
          <a:r>
            <a:rPr lang="en-US" sz="2000" b="1" dirty="0" smtClean="0">
              <a:solidFill>
                <a:schemeClr val="tx1"/>
              </a:solidFill>
            </a:rPr>
            <a:t>Loans from financial institutions;</a:t>
          </a:r>
          <a:endParaRPr lang="en-US" sz="2000" b="1" dirty="0">
            <a:solidFill>
              <a:schemeClr val="tx1"/>
            </a:solidFill>
          </a:endParaRPr>
        </a:p>
      </dgm:t>
    </dgm:pt>
    <dgm:pt modelId="{BF8FD76C-D2DD-4038-A3CE-15CCA2FEE5AC}" type="parTrans" cxnId="{BFCC0EF2-B229-4234-9177-76F8F60226EA}">
      <dgm:prSet/>
      <dgm:spPr/>
      <dgm:t>
        <a:bodyPr/>
        <a:lstStyle/>
        <a:p>
          <a:endParaRPr lang="en-US"/>
        </a:p>
      </dgm:t>
    </dgm:pt>
    <dgm:pt modelId="{6CBD0BF0-60C8-4013-97EC-3D4E60FF07A3}" type="sibTrans" cxnId="{BFCC0EF2-B229-4234-9177-76F8F60226EA}">
      <dgm:prSet/>
      <dgm:spPr/>
      <dgm:t>
        <a:bodyPr/>
        <a:lstStyle/>
        <a:p>
          <a:endParaRPr lang="en-US"/>
        </a:p>
      </dgm:t>
    </dgm:pt>
    <dgm:pt modelId="{6FE83490-7536-40F6-AFBD-3BE2A8F1CCD1}">
      <dgm:prSet phldrT="[Text]" custT="1"/>
      <dgm:spPr>
        <a:gradFill flip="none" rotWithShape="1">
          <a:gsLst>
            <a:gs pos="13000">
              <a:schemeClr val="accent1">
                <a:lumMod val="40000"/>
                <a:lumOff val="60000"/>
                <a:alpha val="36000"/>
              </a:schemeClr>
            </a:gs>
            <a:gs pos="77000">
              <a:schemeClr val="accent1">
                <a:hueOff val="0"/>
                <a:satOff val="0"/>
                <a:lumOff val="0"/>
                <a:satMod val="110000"/>
                <a:lumMod val="100000"/>
                <a:shade val="100000"/>
                <a:alpha val="51000"/>
              </a:schemeClr>
            </a:gs>
            <a:gs pos="100000">
              <a:schemeClr val="accent1">
                <a:hueOff val="0"/>
                <a:satOff val="0"/>
                <a:lumOff val="0"/>
                <a:lumMod val="99000"/>
                <a:satMod val="120000"/>
                <a:shade val="78000"/>
                <a:alpha val="63000"/>
              </a:schemeClr>
            </a:gs>
          </a:gsLst>
          <a:lin ang="0" scaled="1"/>
          <a:tileRect/>
        </a:gradFill>
        <a:ln>
          <a:solidFill>
            <a:schemeClr val="accent1">
              <a:hueOff val="0"/>
              <a:satOff val="0"/>
              <a:lumOff val="0"/>
            </a:schemeClr>
          </a:solidFill>
        </a:ln>
      </dgm:spPr>
      <dgm:t>
        <a:bodyPr/>
        <a:lstStyle/>
        <a:p>
          <a:r>
            <a:rPr lang="en-US" sz="2000" b="1" dirty="0" smtClean="0">
              <a:solidFill>
                <a:schemeClr val="tx1"/>
              </a:solidFill>
            </a:rPr>
            <a:t>Placements in deposit of the free temporary balance.</a:t>
          </a:r>
        </a:p>
      </dgm:t>
    </dgm:pt>
    <dgm:pt modelId="{404A42DD-CC20-42E3-89D3-40D0A1E68C65}" type="parTrans" cxnId="{1793E39A-20A6-4BB0-999D-A349796066D8}">
      <dgm:prSet/>
      <dgm:spPr/>
      <dgm:t>
        <a:bodyPr/>
        <a:lstStyle/>
        <a:p>
          <a:endParaRPr lang="en-US"/>
        </a:p>
      </dgm:t>
    </dgm:pt>
    <dgm:pt modelId="{B684157A-5418-477C-B899-3F7C09421D30}" type="sibTrans" cxnId="{1793E39A-20A6-4BB0-999D-A349796066D8}">
      <dgm:prSet/>
      <dgm:spPr/>
      <dgm:t>
        <a:bodyPr/>
        <a:lstStyle/>
        <a:p>
          <a:endParaRPr lang="en-US"/>
        </a:p>
      </dgm:t>
    </dgm:pt>
    <dgm:pt modelId="{4D3EE9D5-E162-4FF2-A5ED-427DD6C2D35C}">
      <dgm:prSet custT="1"/>
      <dgm:spPr>
        <a:gradFill flip="none" rotWithShape="1">
          <a:gsLst>
            <a:gs pos="13000">
              <a:schemeClr val="accent1">
                <a:lumMod val="40000"/>
                <a:lumOff val="60000"/>
                <a:alpha val="36000"/>
              </a:schemeClr>
            </a:gs>
            <a:gs pos="77000">
              <a:schemeClr val="accent1">
                <a:hueOff val="0"/>
                <a:satOff val="0"/>
                <a:lumOff val="0"/>
                <a:satMod val="110000"/>
                <a:lumMod val="100000"/>
                <a:shade val="100000"/>
                <a:alpha val="51000"/>
              </a:schemeClr>
            </a:gs>
            <a:gs pos="100000">
              <a:schemeClr val="accent1">
                <a:hueOff val="0"/>
                <a:satOff val="0"/>
                <a:lumOff val="0"/>
                <a:lumMod val="99000"/>
                <a:satMod val="120000"/>
                <a:shade val="78000"/>
                <a:alpha val="63000"/>
              </a:schemeClr>
            </a:gs>
          </a:gsLst>
          <a:lin ang="0" scaled="1"/>
          <a:tileRect/>
        </a:gradFill>
        <a:ln>
          <a:solidFill>
            <a:schemeClr val="accent1">
              <a:hueOff val="0"/>
              <a:satOff val="0"/>
              <a:lumOff val="0"/>
            </a:schemeClr>
          </a:solidFill>
        </a:ln>
      </dgm:spPr>
      <dgm:t>
        <a:bodyPr/>
        <a:lstStyle/>
        <a:p>
          <a:r>
            <a:rPr lang="en-US" sz="2000" b="1" dirty="0" smtClean="0">
              <a:solidFill>
                <a:schemeClr val="tx1"/>
              </a:solidFill>
            </a:rPr>
            <a:t>Receiving/granting loans from/to budgets, managed in TSA, to cover the temporary cash gap;</a:t>
          </a:r>
          <a:endParaRPr lang="en-US" sz="2000" b="1" dirty="0">
            <a:solidFill>
              <a:schemeClr val="tx1"/>
            </a:solidFill>
          </a:endParaRPr>
        </a:p>
      </dgm:t>
    </dgm:pt>
    <dgm:pt modelId="{52D95704-25F9-4F60-8805-069A8DEC9555}" type="parTrans" cxnId="{011CD25D-6F77-4BAE-83F6-2B6F2605C258}">
      <dgm:prSet/>
      <dgm:spPr/>
      <dgm:t>
        <a:bodyPr/>
        <a:lstStyle/>
        <a:p>
          <a:endParaRPr lang="en-US"/>
        </a:p>
      </dgm:t>
    </dgm:pt>
    <dgm:pt modelId="{DC91B03C-1734-4CCE-A9C9-C04D191FC06B}" type="sibTrans" cxnId="{011CD25D-6F77-4BAE-83F6-2B6F2605C258}">
      <dgm:prSet/>
      <dgm:spPr/>
      <dgm:t>
        <a:bodyPr/>
        <a:lstStyle/>
        <a:p>
          <a:endParaRPr lang="en-US"/>
        </a:p>
      </dgm:t>
    </dgm:pt>
    <dgm:pt modelId="{D3A29679-6E3A-4E59-A515-B3475953546E}">
      <dgm:prSet custT="1"/>
      <dgm:spPr>
        <a:gradFill rotWithShape="0">
          <a:gsLst>
            <a:gs pos="13000">
              <a:schemeClr val="accent1">
                <a:alpha val="36000"/>
                <a:lumMod val="40000"/>
                <a:lumOff val="60000"/>
              </a:schemeClr>
            </a:gs>
            <a:gs pos="77000">
              <a:schemeClr val="accent1">
                <a:alpha val="51000"/>
                <a:lumMod val="100000"/>
              </a:schemeClr>
            </a:gs>
            <a:gs pos="100000">
              <a:schemeClr val="accent1">
                <a:alpha val="63000"/>
                <a:lumMod val="99000"/>
              </a:schemeClr>
            </a:gs>
          </a:gsLst>
          <a:lin ang="0" scaled="0"/>
        </a:gradFill>
        <a:ln>
          <a:solidFill>
            <a:schemeClr val="accent1"/>
          </a:solidFill>
        </a:ln>
      </dgm:spPr>
      <dgm:t>
        <a:bodyPr/>
        <a:lstStyle/>
        <a:p>
          <a:r>
            <a:rPr lang="en-US" sz="2000" b="1" dirty="0" smtClean="0">
              <a:solidFill>
                <a:schemeClr val="tx1"/>
              </a:solidFill>
            </a:rPr>
            <a:t>Attraction of foreign loans, state securities issuance;</a:t>
          </a:r>
          <a:endParaRPr lang="en-US" sz="2000" b="1" dirty="0">
            <a:solidFill>
              <a:schemeClr val="tx1"/>
            </a:solidFill>
          </a:endParaRPr>
        </a:p>
      </dgm:t>
    </dgm:pt>
    <dgm:pt modelId="{04FE2B23-AD42-43C4-96EB-046EADE71674}" type="parTrans" cxnId="{C2A8DF7B-9276-446C-967E-BF4F66629C8E}">
      <dgm:prSet/>
      <dgm:spPr/>
      <dgm:t>
        <a:bodyPr/>
        <a:lstStyle/>
        <a:p>
          <a:endParaRPr lang="en-US"/>
        </a:p>
      </dgm:t>
    </dgm:pt>
    <dgm:pt modelId="{D34650EC-9338-44E9-9586-F28D190D6106}" type="sibTrans" cxnId="{C2A8DF7B-9276-446C-967E-BF4F66629C8E}">
      <dgm:prSet/>
      <dgm:spPr/>
      <dgm:t>
        <a:bodyPr/>
        <a:lstStyle/>
        <a:p>
          <a:endParaRPr lang="en-US"/>
        </a:p>
      </dgm:t>
    </dgm:pt>
    <dgm:pt modelId="{3E4A632D-0BE6-42CC-85B1-704C3C629B5D}" type="pres">
      <dgm:prSet presAssocID="{19F1F7A2-F03A-40BC-A9FF-E69B5B966327}" presName="Name0" presStyleCnt="0">
        <dgm:presLayoutVars>
          <dgm:chMax val="7"/>
          <dgm:chPref val="7"/>
          <dgm:dir/>
        </dgm:presLayoutVars>
      </dgm:prSet>
      <dgm:spPr/>
      <dgm:t>
        <a:bodyPr/>
        <a:lstStyle/>
        <a:p>
          <a:endParaRPr lang="en-US"/>
        </a:p>
      </dgm:t>
    </dgm:pt>
    <dgm:pt modelId="{369E5AC8-7A67-4491-A197-6B70EA761825}" type="pres">
      <dgm:prSet presAssocID="{19F1F7A2-F03A-40BC-A9FF-E69B5B966327}" presName="Name1" presStyleCnt="0"/>
      <dgm:spPr/>
    </dgm:pt>
    <dgm:pt modelId="{14EA2D9E-AE5D-4AAE-9120-02650F26EEC8}" type="pres">
      <dgm:prSet presAssocID="{19F1F7A2-F03A-40BC-A9FF-E69B5B966327}" presName="cycle" presStyleCnt="0"/>
      <dgm:spPr/>
    </dgm:pt>
    <dgm:pt modelId="{BBD0CACC-E5F6-4CF2-8D0D-5AFD9F2CA83C}" type="pres">
      <dgm:prSet presAssocID="{19F1F7A2-F03A-40BC-A9FF-E69B5B966327}" presName="srcNode" presStyleLbl="node1" presStyleIdx="0" presStyleCnt="6"/>
      <dgm:spPr/>
    </dgm:pt>
    <dgm:pt modelId="{2815CE4F-C7BF-4A16-BBDC-4FE2A093E084}" type="pres">
      <dgm:prSet presAssocID="{19F1F7A2-F03A-40BC-A9FF-E69B5B966327}" presName="conn" presStyleLbl="parChTrans1D2" presStyleIdx="0" presStyleCnt="1"/>
      <dgm:spPr/>
      <dgm:t>
        <a:bodyPr/>
        <a:lstStyle/>
        <a:p>
          <a:endParaRPr lang="en-US"/>
        </a:p>
      </dgm:t>
    </dgm:pt>
    <dgm:pt modelId="{29DF2306-DEB4-4D86-BD23-4BF772A4C061}" type="pres">
      <dgm:prSet presAssocID="{19F1F7A2-F03A-40BC-A9FF-E69B5B966327}" presName="extraNode" presStyleLbl="node1" presStyleIdx="0" presStyleCnt="6"/>
      <dgm:spPr/>
    </dgm:pt>
    <dgm:pt modelId="{5CAF72C7-B3F4-4B71-8B5E-5F2C8D66492C}" type="pres">
      <dgm:prSet presAssocID="{19F1F7A2-F03A-40BC-A9FF-E69B5B966327}" presName="dstNode" presStyleLbl="node1" presStyleIdx="0" presStyleCnt="6"/>
      <dgm:spPr/>
    </dgm:pt>
    <dgm:pt modelId="{051411A5-8ED8-4FD9-8EDE-D0C615D7D9CB}" type="pres">
      <dgm:prSet presAssocID="{0F5F5C52-BAB9-49EA-8D8D-9495B8BE503E}" presName="text_1" presStyleLbl="node1" presStyleIdx="0" presStyleCnt="6">
        <dgm:presLayoutVars>
          <dgm:bulletEnabled val="1"/>
        </dgm:presLayoutVars>
      </dgm:prSet>
      <dgm:spPr/>
      <dgm:t>
        <a:bodyPr/>
        <a:lstStyle/>
        <a:p>
          <a:endParaRPr lang="en-US"/>
        </a:p>
      </dgm:t>
    </dgm:pt>
    <dgm:pt modelId="{92A3BE89-AFE3-4633-BF91-01EB08909EC8}" type="pres">
      <dgm:prSet presAssocID="{0F5F5C52-BAB9-49EA-8D8D-9495B8BE503E}" presName="accent_1" presStyleCnt="0"/>
      <dgm:spPr/>
    </dgm:pt>
    <dgm:pt modelId="{E7950520-D908-46D4-A46E-D81AB04EF001}" type="pres">
      <dgm:prSet presAssocID="{0F5F5C52-BAB9-49EA-8D8D-9495B8BE503E}" presName="accentRepeatNode" presStyleLbl="solidFgAcc1" presStyleIdx="0" presStyleCnt="6" custScaleX="112267" custScaleY="114064"/>
      <dgm:spPr>
        <a:prstGeom prst="rect">
          <a:avLst/>
        </a:prstGeom>
      </dgm:spPr>
    </dgm:pt>
    <dgm:pt modelId="{BDE107A1-F843-417A-805E-E253474CA9D5}" type="pres">
      <dgm:prSet presAssocID="{D3A29679-6E3A-4E59-A515-B3475953546E}" presName="text_2" presStyleLbl="node1" presStyleIdx="1" presStyleCnt="6">
        <dgm:presLayoutVars>
          <dgm:bulletEnabled val="1"/>
        </dgm:presLayoutVars>
      </dgm:prSet>
      <dgm:spPr/>
      <dgm:t>
        <a:bodyPr/>
        <a:lstStyle/>
        <a:p>
          <a:endParaRPr lang="en-US"/>
        </a:p>
      </dgm:t>
    </dgm:pt>
    <dgm:pt modelId="{5A60EB61-2C30-4CFC-9C35-D65FD4A1E43D}" type="pres">
      <dgm:prSet presAssocID="{D3A29679-6E3A-4E59-A515-B3475953546E}" presName="accent_2" presStyleCnt="0"/>
      <dgm:spPr/>
    </dgm:pt>
    <dgm:pt modelId="{50BF7912-961E-4A62-8570-BBF4B736CB38}" type="pres">
      <dgm:prSet presAssocID="{D3A29679-6E3A-4E59-A515-B3475953546E}" presName="accentRepeatNode" presStyleLbl="solidFgAcc1" presStyleIdx="1" presStyleCnt="6" custScaleX="160663" custScaleY="117912" custLinFactNeighborX="-24487" custLinFactNeighborY="-191"/>
      <dgm:spPr>
        <a:prstGeom prst="rect">
          <a:avLst/>
        </a:prstGeom>
      </dgm:spPr>
      <dgm:t>
        <a:bodyPr/>
        <a:lstStyle/>
        <a:p>
          <a:endParaRPr lang="en-US"/>
        </a:p>
      </dgm:t>
    </dgm:pt>
    <dgm:pt modelId="{2C1E8A12-3B25-4C3D-B472-998BE7350B65}" type="pres">
      <dgm:prSet presAssocID="{4D3EE9D5-E162-4FF2-A5ED-427DD6C2D35C}" presName="text_3" presStyleLbl="node1" presStyleIdx="2" presStyleCnt="6">
        <dgm:presLayoutVars>
          <dgm:bulletEnabled val="1"/>
        </dgm:presLayoutVars>
      </dgm:prSet>
      <dgm:spPr/>
      <dgm:t>
        <a:bodyPr/>
        <a:lstStyle/>
        <a:p>
          <a:endParaRPr lang="en-US"/>
        </a:p>
      </dgm:t>
    </dgm:pt>
    <dgm:pt modelId="{8309242A-3558-411F-884C-48D468F66662}" type="pres">
      <dgm:prSet presAssocID="{4D3EE9D5-E162-4FF2-A5ED-427DD6C2D35C}" presName="accent_3" presStyleCnt="0"/>
      <dgm:spPr/>
    </dgm:pt>
    <dgm:pt modelId="{ADCE1F3C-8826-4E9F-9413-AE292C403655}" type="pres">
      <dgm:prSet presAssocID="{4D3EE9D5-E162-4FF2-A5ED-427DD6C2D35C}" presName="accentRepeatNode" presStyleLbl="solidFgAcc1" presStyleIdx="2" presStyleCnt="6" custScaleX="129452" custScaleY="114064" custLinFactNeighborX="-12191" custLinFactNeighborY="865"/>
      <dgm:spPr>
        <a:prstGeom prst="rect">
          <a:avLst/>
        </a:prstGeom>
      </dgm:spPr>
    </dgm:pt>
    <dgm:pt modelId="{EA42AFD7-03C4-4D61-8701-9F9809D07D05}" type="pres">
      <dgm:prSet presAssocID="{48445A2E-1BD5-4682-A486-EF6A62AACAAC}" presName="text_4" presStyleLbl="node1" presStyleIdx="3" presStyleCnt="6">
        <dgm:presLayoutVars>
          <dgm:bulletEnabled val="1"/>
        </dgm:presLayoutVars>
      </dgm:prSet>
      <dgm:spPr/>
      <dgm:t>
        <a:bodyPr/>
        <a:lstStyle/>
        <a:p>
          <a:endParaRPr lang="en-US"/>
        </a:p>
      </dgm:t>
    </dgm:pt>
    <dgm:pt modelId="{D1BD6F14-131E-452C-B7DD-37E3E5270D9B}" type="pres">
      <dgm:prSet presAssocID="{48445A2E-1BD5-4682-A486-EF6A62AACAAC}" presName="accent_4" presStyleCnt="0"/>
      <dgm:spPr/>
    </dgm:pt>
    <dgm:pt modelId="{BE6DC038-3059-40DA-A0FF-090D34544481}" type="pres">
      <dgm:prSet presAssocID="{48445A2E-1BD5-4682-A486-EF6A62AACAAC}" presName="accentRepeatNode" presStyleLbl="solidFgAcc1" presStyleIdx="3" presStyleCnt="6" custScaleX="113994" custScaleY="112748" custLinFactNeighborX="-10545" custLinFactNeighborY="-1285"/>
      <dgm:spPr>
        <a:prstGeom prst="rect">
          <a:avLst/>
        </a:prstGeom>
        <a:blipFill rotWithShape="0">
          <a:blip xmlns:r="http://schemas.openxmlformats.org/officeDocument/2006/relationships" r:embed="rId1"/>
          <a:stretch>
            <a:fillRect/>
          </a:stretch>
        </a:blipFill>
      </dgm:spPr>
      <dgm:t>
        <a:bodyPr/>
        <a:lstStyle/>
        <a:p>
          <a:endParaRPr lang="en-US"/>
        </a:p>
      </dgm:t>
    </dgm:pt>
    <dgm:pt modelId="{4DA01D83-DC71-4B43-B801-7AC836E10C40}" type="pres">
      <dgm:prSet presAssocID="{D4A4D109-949A-4E14-8AC2-5AB02BAB4670}" presName="text_5" presStyleLbl="node1" presStyleIdx="4" presStyleCnt="6">
        <dgm:presLayoutVars>
          <dgm:bulletEnabled val="1"/>
        </dgm:presLayoutVars>
      </dgm:prSet>
      <dgm:spPr/>
      <dgm:t>
        <a:bodyPr/>
        <a:lstStyle/>
        <a:p>
          <a:endParaRPr lang="en-US"/>
        </a:p>
      </dgm:t>
    </dgm:pt>
    <dgm:pt modelId="{7B0AA7AA-AB2E-45F0-A467-D96F7C6EE828}" type="pres">
      <dgm:prSet presAssocID="{D4A4D109-949A-4E14-8AC2-5AB02BAB4670}" presName="accent_5" presStyleCnt="0"/>
      <dgm:spPr/>
    </dgm:pt>
    <dgm:pt modelId="{EC994361-27F2-40DA-95FA-69EB43D27930}" type="pres">
      <dgm:prSet presAssocID="{D4A4D109-949A-4E14-8AC2-5AB02BAB4670}" presName="accentRepeatNode" presStyleLbl="solidFgAcc1" presStyleIdx="4" presStyleCnt="6" custScaleX="148463" custScaleY="114064" custLinFactNeighborX="-35049" custLinFactNeighborY="-1758"/>
      <dgm:spPr>
        <a:prstGeom prst="rect">
          <a:avLst/>
        </a:prstGeom>
      </dgm:spPr>
    </dgm:pt>
    <dgm:pt modelId="{8EEFE546-9FCD-4EAA-9BE5-EC269E47BF72}" type="pres">
      <dgm:prSet presAssocID="{6FE83490-7536-40F6-AFBD-3BE2A8F1CCD1}" presName="text_6" presStyleLbl="node1" presStyleIdx="5" presStyleCnt="6">
        <dgm:presLayoutVars>
          <dgm:bulletEnabled val="1"/>
        </dgm:presLayoutVars>
      </dgm:prSet>
      <dgm:spPr/>
      <dgm:t>
        <a:bodyPr/>
        <a:lstStyle/>
        <a:p>
          <a:endParaRPr lang="en-US"/>
        </a:p>
      </dgm:t>
    </dgm:pt>
    <dgm:pt modelId="{5152A933-3D02-4594-A1E5-01348796DF4C}" type="pres">
      <dgm:prSet presAssocID="{6FE83490-7536-40F6-AFBD-3BE2A8F1CCD1}" presName="accent_6" presStyleCnt="0"/>
      <dgm:spPr/>
    </dgm:pt>
    <dgm:pt modelId="{739850F6-4C8C-4366-9B0B-1E3DACC70A7D}" type="pres">
      <dgm:prSet presAssocID="{6FE83490-7536-40F6-AFBD-3BE2A8F1CCD1}" presName="accentRepeatNode" presStyleLbl="solidFgAcc1" presStyleIdx="5" presStyleCnt="6" custScaleX="112267" custScaleY="114064"/>
      <dgm:spPr>
        <a:prstGeom prst="rect">
          <a:avLst/>
        </a:prstGeom>
      </dgm:spPr>
    </dgm:pt>
  </dgm:ptLst>
  <dgm:cxnLst>
    <dgm:cxn modelId="{C2A8DF7B-9276-446C-967E-BF4F66629C8E}" srcId="{19F1F7A2-F03A-40BC-A9FF-E69B5B966327}" destId="{D3A29679-6E3A-4E59-A515-B3475953546E}" srcOrd="1" destOrd="0" parTransId="{04FE2B23-AD42-43C4-96EB-046EADE71674}" sibTransId="{D34650EC-9338-44E9-9586-F28D190D6106}"/>
    <dgm:cxn modelId="{9C392EAD-A311-418D-A62F-3B2FF9C14C86}" type="presOf" srcId="{6FE83490-7536-40F6-AFBD-3BE2A8F1CCD1}" destId="{8EEFE546-9FCD-4EAA-9BE5-EC269E47BF72}" srcOrd="0" destOrd="0" presId="urn:microsoft.com/office/officeart/2008/layout/VerticalCurvedList"/>
    <dgm:cxn modelId="{6261FAB2-C20E-4FF1-B35E-1EA279844977}" type="presOf" srcId="{D4A4D109-949A-4E14-8AC2-5AB02BAB4670}" destId="{4DA01D83-DC71-4B43-B801-7AC836E10C40}" srcOrd="0" destOrd="0" presId="urn:microsoft.com/office/officeart/2008/layout/VerticalCurvedList"/>
    <dgm:cxn modelId="{252D76EF-266E-42B2-A9ED-A080167FD01E}" type="presOf" srcId="{AED844DB-3797-41AE-B434-4370FEFE1FCE}" destId="{2815CE4F-C7BF-4A16-BBDC-4FE2A093E084}" srcOrd="0" destOrd="0" presId="urn:microsoft.com/office/officeart/2008/layout/VerticalCurvedList"/>
    <dgm:cxn modelId="{2C3EF305-27EE-44B0-977A-63D6EF69B7D9}" srcId="{19F1F7A2-F03A-40BC-A9FF-E69B5B966327}" destId="{48445A2E-1BD5-4682-A486-EF6A62AACAAC}" srcOrd="3" destOrd="0" parTransId="{83665ACC-E1E8-45FD-93E8-29B1EB2BBA7E}" sibTransId="{19FFC8CE-1726-48F5-9446-7E1EF6207E5B}"/>
    <dgm:cxn modelId="{BFCC0EF2-B229-4234-9177-76F8F60226EA}" srcId="{19F1F7A2-F03A-40BC-A9FF-E69B5B966327}" destId="{D4A4D109-949A-4E14-8AC2-5AB02BAB4670}" srcOrd="4" destOrd="0" parTransId="{BF8FD76C-D2DD-4038-A3CE-15CCA2FEE5AC}" sibTransId="{6CBD0BF0-60C8-4013-97EC-3D4E60FF07A3}"/>
    <dgm:cxn modelId="{1793E39A-20A6-4BB0-999D-A349796066D8}" srcId="{19F1F7A2-F03A-40BC-A9FF-E69B5B966327}" destId="{6FE83490-7536-40F6-AFBD-3BE2A8F1CCD1}" srcOrd="5" destOrd="0" parTransId="{404A42DD-CC20-42E3-89D3-40D0A1E68C65}" sibTransId="{B684157A-5418-477C-B899-3F7C09421D30}"/>
    <dgm:cxn modelId="{09E3B238-5307-4171-A082-2DB659A3FAFF}" srcId="{19F1F7A2-F03A-40BC-A9FF-E69B5B966327}" destId="{0F5F5C52-BAB9-49EA-8D8D-9495B8BE503E}" srcOrd="0" destOrd="0" parTransId="{1C564091-156B-4284-B9B1-BE0455FF6C08}" sibTransId="{AED844DB-3797-41AE-B434-4370FEFE1FCE}"/>
    <dgm:cxn modelId="{CD403DC1-31D2-4CBD-B581-9A05C8781036}" type="presOf" srcId="{0F5F5C52-BAB9-49EA-8D8D-9495B8BE503E}" destId="{051411A5-8ED8-4FD9-8EDE-D0C615D7D9CB}" srcOrd="0" destOrd="0" presId="urn:microsoft.com/office/officeart/2008/layout/VerticalCurvedList"/>
    <dgm:cxn modelId="{D96B9A5B-25D2-4158-A420-96FFFC959C04}" type="presOf" srcId="{19F1F7A2-F03A-40BC-A9FF-E69B5B966327}" destId="{3E4A632D-0BE6-42CC-85B1-704C3C629B5D}" srcOrd="0" destOrd="0" presId="urn:microsoft.com/office/officeart/2008/layout/VerticalCurvedList"/>
    <dgm:cxn modelId="{F8F5488F-C6D6-407D-BCB5-ABF35E6ECC2F}" type="presOf" srcId="{48445A2E-1BD5-4682-A486-EF6A62AACAAC}" destId="{EA42AFD7-03C4-4D61-8701-9F9809D07D05}" srcOrd="0" destOrd="0" presId="urn:microsoft.com/office/officeart/2008/layout/VerticalCurvedList"/>
    <dgm:cxn modelId="{011CD25D-6F77-4BAE-83F6-2B6F2605C258}" srcId="{19F1F7A2-F03A-40BC-A9FF-E69B5B966327}" destId="{4D3EE9D5-E162-4FF2-A5ED-427DD6C2D35C}" srcOrd="2" destOrd="0" parTransId="{52D95704-25F9-4F60-8805-069A8DEC9555}" sibTransId="{DC91B03C-1734-4CCE-A9C9-C04D191FC06B}"/>
    <dgm:cxn modelId="{8B1A1868-D89C-4D58-A42B-AC92F4023E66}" type="presOf" srcId="{4D3EE9D5-E162-4FF2-A5ED-427DD6C2D35C}" destId="{2C1E8A12-3B25-4C3D-B472-998BE7350B65}" srcOrd="0" destOrd="0" presId="urn:microsoft.com/office/officeart/2008/layout/VerticalCurvedList"/>
    <dgm:cxn modelId="{9F7A621E-62D5-424C-880F-E54799938725}" type="presOf" srcId="{D3A29679-6E3A-4E59-A515-B3475953546E}" destId="{BDE107A1-F843-417A-805E-E253474CA9D5}" srcOrd="0" destOrd="0" presId="urn:microsoft.com/office/officeart/2008/layout/VerticalCurvedList"/>
    <dgm:cxn modelId="{344ED0E4-1935-4B9B-8876-E76876F3B0C5}" type="presParOf" srcId="{3E4A632D-0BE6-42CC-85B1-704C3C629B5D}" destId="{369E5AC8-7A67-4491-A197-6B70EA761825}" srcOrd="0" destOrd="0" presId="urn:microsoft.com/office/officeart/2008/layout/VerticalCurvedList"/>
    <dgm:cxn modelId="{1D9CB333-A374-4952-8B08-B08908A5FDE7}" type="presParOf" srcId="{369E5AC8-7A67-4491-A197-6B70EA761825}" destId="{14EA2D9E-AE5D-4AAE-9120-02650F26EEC8}" srcOrd="0" destOrd="0" presId="urn:microsoft.com/office/officeart/2008/layout/VerticalCurvedList"/>
    <dgm:cxn modelId="{2936D991-254A-49B6-B861-8F15E6DD124E}" type="presParOf" srcId="{14EA2D9E-AE5D-4AAE-9120-02650F26EEC8}" destId="{BBD0CACC-E5F6-4CF2-8D0D-5AFD9F2CA83C}" srcOrd="0" destOrd="0" presId="urn:microsoft.com/office/officeart/2008/layout/VerticalCurvedList"/>
    <dgm:cxn modelId="{25BA68DC-F2F1-46A3-86BB-89BBEFFB4FEE}" type="presParOf" srcId="{14EA2D9E-AE5D-4AAE-9120-02650F26EEC8}" destId="{2815CE4F-C7BF-4A16-BBDC-4FE2A093E084}" srcOrd="1" destOrd="0" presId="urn:microsoft.com/office/officeart/2008/layout/VerticalCurvedList"/>
    <dgm:cxn modelId="{46881351-9F82-4EC1-8DFF-5D6520D4D94B}" type="presParOf" srcId="{14EA2D9E-AE5D-4AAE-9120-02650F26EEC8}" destId="{29DF2306-DEB4-4D86-BD23-4BF772A4C061}" srcOrd="2" destOrd="0" presId="urn:microsoft.com/office/officeart/2008/layout/VerticalCurvedList"/>
    <dgm:cxn modelId="{77F80B72-FA7E-4D28-921B-D542C1EF6C0C}" type="presParOf" srcId="{14EA2D9E-AE5D-4AAE-9120-02650F26EEC8}" destId="{5CAF72C7-B3F4-4B71-8B5E-5F2C8D66492C}" srcOrd="3" destOrd="0" presId="urn:microsoft.com/office/officeart/2008/layout/VerticalCurvedList"/>
    <dgm:cxn modelId="{B3DF8D18-E53B-42AD-95A0-49A33A5AB943}" type="presParOf" srcId="{369E5AC8-7A67-4491-A197-6B70EA761825}" destId="{051411A5-8ED8-4FD9-8EDE-D0C615D7D9CB}" srcOrd="1" destOrd="0" presId="urn:microsoft.com/office/officeart/2008/layout/VerticalCurvedList"/>
    <dgm:cxn modelId="{4E168E75-D135-4B77-B3F3-7F59C5D50164}" type="presParOf" srcId="{369E5AC8-7A67-4491-A197-6B70EA761825}" destId="{92A3BE89-AFE3-4633-BF91-01EB08909EC8}" srcOrd="2" destOrd="0" presId="urn:microsoft.com/office/officeart/2008/layout/VerticalCurvedList"/>
    <dgm:cxn modelId="{16665653-8B8D-4AF8-9A69-46A40FAF144B}" type="presParOf" srcId="{92A3BE89-AFE3-4633-BF91-01EB08909EC8}" destId="{E7950520-D908-46D4-A46E-D81AB04EF001}" srcOrd="0" destOrd="0" presId="urn:microsoft.com/office/officeart/2008/layout/VerticalCurvedList"/>
    <dgm:cxn modelId="{E570111B-E39B-4C40-A82A-1FC7465E7FBB}" type="presParOf" srcId="{369E5AC8-7A67-4491-A197-6B70EA761825}" destId="{BDE107A1-F843-417A-805E-E253474CA9D5}" srcOrd="3" destOrd="0" presId="urn:microsoft.com/office/officeart/2008/layout/VerticalCurvedList"/>
    <dgm:cxn modelId="{CAE19634-3322-4523-AB38-866396C0C066}" type="presParOf" srcId="{369E5AC8-7A67-4491-A197-6B70EA761825}" destId="{5A60EB61-2C30-4CFC-9C35-D65FD4A1E43D}" srcOrd="4" destOrd="0" presId="urn:microsoft.com/office/officeart/2008/layout/VerticalCurvedList"/>
    <dgm:cxn modelId="{4AF78677-1B2F-48B4-9148-5F6FBE1845A0}" type="presParOf" srcId="{5A60EB61-2C30-4CFC-9C35-D65FD4A1E43D}" destId="{50BF7912-961E-4A62-8570-BBF4B736CB38}" srcOrd="0" destOrd="0" presId="urn:microsoft.com/office/officeart/2008/layout/VerticalCurvedList"/>
    <dgm:cxn modelId="{CB04133B-A53C-4298-9EA8-A9784D8437A6}" type="presParOf" srcId="{369E5AC8-7A67-4491-A197-6B70EA761825}" destId="{2C1E8A12-3B25-4C3D-B472-998BE7350B65}" srcOrd="5" destOrd="0" presId="urn:microsoft.com/office/officeart/2008/layout/VerticalCurvedList"/>
    <dgm:cxn modelId="{0A10CFDD-29D2-4350-A2F8-AD7BDBC8F440}" type="presParOf" srcId="{369E5AC8-7A67-4491-A197-6B70EA761825}" destId="{8309242A-3558-411F-884C-48D468F66662}" srcOrd="6" destOrd="0" presId="urn:microsoft.com/office/officeart/2008/layout/VerticalCurvedList"/>
    <dgm:cxn modelId="{52053AE1-F9ED-48A3-B492-16D0252E5538}" type="presParOf" srcId="{8309242A-3558-411F-884C-48D468F66662}" destId="{ADCE1F3C-8826-4E9F-9413-AE292C403655}" srcOrd="0" destOrd="0" presId="urn:microsoft.com/office/officeart/2008/layout/VerticalCurvedList"/>
    <dgm:cxn modelId="{C9D08F53-7675-40FE-9F63-3DE464255081}" type="presParOf" srcId="{369E5AC8-7A67-4491-A197-6B70EA761825}" destId="{EA42AFD7-03C4-4D61-8701-9F9809D07D05}" srcOrd="7" destOrd="0" presId="urn:microsoft.com/office/officeart/2008/layout/VerticalCurvedList"/>
    <dgm:cxn modelId="{145AF7A2-9C30-495B-AE17-80742CF4F99C}" type="presParOf" srcId="{369E5AC8-7A67-4491-A197-6B70EA761825}" destId="{D1BD6F14-131E-452C-B7DD-37E3E5270D9B}" srcOrd="8" destOrd="0" presId="urn:microsoft.com/office/officeart/2008/layout/VerticalCurvedList"/>
    <dgm:cxn modelId="{B4D7E457-4BE8-4DDF-8F64-1130B923412D}" type="presParOf" srcId="{D1BD6F14-131E-452C-B7DD-37E3E5270D9B}" destId="{BE6DC038-3059-40DA-A0FF-090D34544481}" srcOrd="0" destOrd="0" presId="urn:microsoft.com/office/officeart/2008/layout/VerticalCurvedList"/>
    <dgm:cxn modelId="{A1B90118-24E5-4854-BCA1-07C4E513B011}" type="presParOf" srcId="{369E5AC8-7A67-4491-A197-6B70EA761825}" destId="{4DA01D83-DC71-4B43-B801-7AC836E10C40}" srcOrd="9" destOrd="0" presId="urn:microsoft.com/office/officeart/2008/layout/VerticalCurvedList"/>
    <dgm:cxn modelId="{A36C927C-B609-43C2-8E9E-296EDB1EF9F1}" type="presParOf" srcId="{369E5AC8-7A67-4491-A197-6B70EA761825}" destId="{7B0AA7AA-AB2E-45F0-A467-D96F7C6EE828}" srcOrd="10" destOrd="0" presId="urn:microsoft.com/office/officeart/2008/layout/VerticalCurvedList"/>
    <dgm:cxn modelId="{05C6B46A-B758-4394-93C4-2499F4615DE7}" type="presParOf" srcId="{7B0AA7AA-AB2E-45F0-A467-D96F7C6EE828}" destId="{EC994361-27F2-40DA-95FA-69EB43D27930}" srcOrd="0" destOrd="0" presId="urn:microsoft.com/office/officeart/2008/layout/VerticalCurvedList"/>
    <dgm:cxn modelId="{7BF56235-94ED-4D6C-A912-BD3C848B6EAB}" type="presParOf" srcId="{369E5AC8-7A67-4491-A197-6B70EA761825}" destId="{8EEFE546-9FCD-4EAA-9BE5-EC269E47BF72}" srcOrd="11" destOrd="0" presId="urn:microsoft.com/office/officeart/2008/layout/VerticalCurvedList"/>
    <dgm:cxn modelId="{38AF830C-FFCE-428D-A5A1-F13423FD5B64}" type="presParOf" srcId="{369E5AC8-7A67-4491-A197-6B70EA761825}" destId="{5152A933-3D02-4594-A1E5-01348796DF4C}" srcOrd="12" destOrd="0" presId="urn:microsoft.com/office/officeart/2008/layout/VerticalCurvedList"/>
    <dgm:cxn modelId="{437CF485-65FD-49CB-B30E-FBEC53FC8ED6}" type="presParOf" srcId="{5152A933-3D02-4594-A1E5-01348796DF4C}" destId="{739850F6-4C8C-4366-9B0B-1E3DACC70A7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317C5E-F075-4559-BE8E-996981C10D65}">
      <dsp:nvSpPr>
        <dsp:cNvPr id="0" name=""/>
        <dsp:cNvSpPr/>
      </dsp:nvSpPr>
      <dsp:spPr>
        <a:xfrm>
          <a:off x="1106494" y="173603"/>
          <a:ext cx="3368333" cy="3319817"/>
        </a:xfrm>
        <a:prstGeom prst="ellipse">
          <a:avLst/>
        </a:prstGeom>
        <a:solidFill>
          <a:srgbClr val="00B0F0">
            <a:alpha val="27000"/>
          </a:srgbClr>
        </a:solid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o-RO" sz="2800" b="1" kern="1200" dirty="0" smtClean="0">
            <a:solidFill>
              <a:schemeClr val="tx1"/>
            </a:solidFill>
          </a:endParaRPr>
        </a:p>
        <a:p>
          <a:pPr lvl="0" algn="ctr" defTabSz="1244600">
            <a:lnSpc>
              <a:spcPct val="90000"/>
            </a:lnSpc>
            <a:spcBef>
              <a:spcPct val="0"/>
            </a:spcBef>
            <a:spcAft>
              <a:spcPct val="35000"/>
            </a:spcAft>
          </a:pPr>
          <a:r>
            <a:rPr lang="ro-RO" sz="4400" b="1" kern="1200" dirty="0" smtClean="0">
              <a:ln>
                <a:solidFill>
                  <a:schemeClr val="accent2">
                    <a:lumMod val="50000"/>
                  </a:schemeClr>
                </a:solidFill>
              </a:ln>
              <a:solidFill>
                <a:schemeClr val="accent2">
                  <a:lumMod val="75000"/>
                </a:schemeClr>
              </a:solidFill>
            </a:rPr>
            <a:t>AIPS</a:t>
          </a:r>
          <a:r>
            <a:rPr lang="ro-RO" sz="4400" b="1" kern="1200" dirty="0" smtClean="0">
              <a:solidFill>
                <a:schemeClr val="tx1"/>
              </a:solidFill>
            </a:rPr>
            <a:t> </a:t>
          </a:r>
          <a:endParaRPr lang="en-US" sz="4400" b="1" kern="1200" dirty="0" smtClean="0">
            <a:solidFill>
              <a:schemeClr val="tx1"/>
            </a:solidFill>
          </a:endParaRPr>
        </a:p>
        <a:p>
          <a:pPr lvl="0" algn="ctr" defTabSz="1244600">
            <a:lnSpc>
              <a:spcPct val="90000"/>
            </a:lnSpc>
            <a:spcBef>
              <a:spcPct val="0"/>
            </a:spcBef>
            <a:spcAft>
              <a:spcPct val="35000"/>
            </a:spcAft>
          </a:pPr>
          <a:endParaRPr lang="en-US" sz="2800" b="1" kern="1200" dirty="0">
            <a:solidFill>
              <a:schemeClr val="tx1"/>
            </a:solidFill>
          </a:endParaRPr>
        </a:p>
      </dsp:txBody>
      <dsp:txXfrm>
        <a:off x="1599775" y="659779"/>
        <a:ext cx="2381771" cy="2347465"/>
      </dsp:txXfrm>
    </dsp:sp>
    <dsp:sp modelId="{45CD377D-D5F2-45A5-ABCF-A22916A588FF}">
      <dsp:nvSpPr>
        <dsp:cNvPr id="0" name=""/>
        <dsp:cNvSpPr/>
      </dsp:nvSpPr>
      <dsp:spPr>
        <a:xfrm rot="5219890">
          <a:off x="2373629" y="471244"/>
          <a:ext cx="700330" cy="174341"/>
        </a:xfrm>
        <a:prstGeom prst="leftRightArrow">
          <a:avLst/>
        </a:prstGeom>
        <a:solidFill>
          <a:schemeClr val="tx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b="1" kern="1200">
            <a:solidFill>
              <a:schemeClr val="tx1"/>
            </a:solidFill>
          </a:endParaRPr>
        </a:p>
      </dsp:txBody>
      <dsp:txXfrm>
        <a:off x="2398411" y="479997"/>
        <a:ext cx="648028" cy="104605"/>
      </dsp:txXfrm>
    </dsp:sp>
    <dsp:sp modelId="{5458C47D-42EF-4A19-AB81-146FB4677919}">
      <dsp:nvSpPr>
        <dsp:cNvPr id="0" name=""/>
        <dsp:cNvSpPr/>
      </dsp:nvSpPr>
      <dsp:spPr>
        <a:xfrm>
          <a:off x="2238363" y="2302"/>
          <a:ext cx="963039" cy="963039"/>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rPr>
            <a:t>CB</a:t>
          </a:r>
          <a:endParaRPr lang="en-US" sz="2800" b="1" kern="1200" dirty="0">
            <a:solidFill>
              <a:schemeClr val="tx1"/>
            </a:solidFill>
          </a:endParaRPr>
        </a:p>
      </dsp:txBody>
      <dsp:txXfrm>
        <a:off x="2379397" y="143336"/>
        <a:ext cx="680971" cy="680971"/>
      </dsp:txXfrm>
    </dsp:sp>
    <dsp:sp modelId="{58CEAEC8-13D3-41CF-8156-3D474A7CB3B0}">
      <dsp:nvSpPr>
        <dsp:cNvPr id="0" name=""/>
        <dsp:cNvSpPr/>
      </dsp:nvSpPr>
      <dsp:spPr>
        <a:xfrm rot="12639500">
          <a:off x="3408381" y="2364596"/>
          <a:ext cx="850533" cy="174341"/>
        </a:xfrm>
        <a:prstGeom prst="leftRightArrow">
          <a:avLst/>
        </a:prstGeom>
        <a:solidFill>
          <a:schemeClr val="tx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b="1" kern="1200">
            <a:solidFill>
              <a:schemeClr val="tx1"/>
            </a:solidFill>
          </a:endParaRPr>
        </a:p>
      </dsp:txBody>
      <dsp:txXfrm rot="10800000">
        <a:off x="3457028" y="2412799"/>
        <a:ext cx="798231" cy="104605"/>
      </dsp:txXfrm>
    </dsp:sp>
    <dsp:sp modelId="{F9612B6D-23E1-4ADF-8E83-CF905A87C55C}">
      <dsp:nvSpPr>
        <dsp:cNvPr id="0" name=""/>
        <dsp:cNvSpPr/>
      </dsp:nvSpPr>
      <dsp:spPr>
        <a:xfrm>
          <a:off x="3327693" y="1933657"/>
          <a:ext cx="1123539" cy="1102390"/>
        </a:xfrm>
        <a:prstGeom prst="ellipse">
          <a:avLst/>
        </a:prstGeom>
        <a:solidFill>
          <a:schemeClr val="accent6">
            <a:lumMod val="60000"/>
            <a:lumOff val="40000"/>
          </a:schemeClr>
        </a:solidFill>
        <a:ln w="19050" cap="flat" cmpd="sng" algn="ctr">
          <a:solidFill>
            <a:schemeClr val="accent6">
              <a:lumMod val="7500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b="1" kern="1200" dirty="0">
            <a:solidFill>
              <a:schemeClr val="tx1"/>
            </a:solidFill>
          </a:endParaRPr>
        </a:p>
      </dsp:txBody>
      <dsp:txXfrm>
        <a:off x="3492231" y="2095098"/>
        <a:ext cx="794463" cy="779508"/>
      </dsp:txXfrm>
    </dsp:sp>
    <dsp:sp modelId="{24AB6D81-D008-482C-832E-1217CA0FB6AB}">
      <dsp:nvSpPr>
        <dsp:cNvPr id="0" name=""/>
        <dsp:cNvSpPr/>
      </dsp:nvSpPr>
      <dsp:spPr>
        <a:xfrm rot="8653336">
          <a:off x="3612778" y="921494"/>
          <a:ext cx="432553" cy="3274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701740" y="958266"/>
        <a:ext cx="334323" cy="196459"/>
      </dsp:txXfrm>
    </dsp:sp>
    <dsp:sp modelId="{3DC9521D-949B-4DE1-A87C-B61037934C2D}">
      <dsp:nvSpPr>
        <dsp:cNvPr id="0" name=""/>
        <dsp:cNvSpPr/>
      </dsp:nvSpPr>
      <dsp:spPr>
        <a:xfrm>
          <a:off x="3397193" y="567906"/>
          <a:ext cx="963039" cy="963039"/>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rPr>
            <a:t>CB</a:t>
          </a:r>
        </a:p>
      </dsp:txBody>
      <dsp:txXfrm>
        <a:off x="3538227" y="708940"/>
        <a:ext cx="680971" cy="680971"/>
      </dsp:txXfrm>
    </dsp:sp>
    <dsp:sp modelId="{9EEE87F3-0479-4530-9D9A-B69D821756AF}">
      <dsp:nvSpPr>
        <dsp:cNvPr id="0" name=""/>
        <dsp:cNvSpPr/>
      </dsp:nvSpPr>
      <dsp:spPr>
        <a:xfrm rot="16380110">
          <a:off x="2373629" y="3021437"/>
          <a:ext cx="700330" cy="174341"/>
        </a:xfrm>
        <a:prstGeom prst="leftRightArrow">
          <a:avLst/>
        </a:prstGeom>
        <a:solidFill>
          <a:schemeClr val="tx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b="1" kern="1200">
            <a:solidFill>
              <a:schemeClr val="tx1"/>
            </a:solidFill>
          </a:endParaRPr>
        </a:p>
      </dsp:txBody>
      <dsp:txXfrm>
        <a:off x="2398411" y="3082420"/>
        <a:ext cx="648028" cy="104605"/>
      </dsp:txXfrm>
    </dsp:sp>
    <dsp:sp modelId="{698C9E07-073D-4E86-94ED-7D78FB0E404A}">
      <dsp:nvSpPr>
        <dsp:cNvPr id="0" name=""/>
        <dsp:cNvSpPr/>
      </dsp:nvSpPr>
      <dsp:spPr>
        <a:xfrm>
          <a:off x="2238363" y="2701682"/>
          <a:ext cx="963039" cy="963039"/>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rPr>
            <a:t>CB</a:t>
          </a:r>
          <a:endParaRPr lang="en-US" sz="2800" b="1" kern="1200" dirty="0">
            <a:solidFill>
              <a:schemeClr val="tx1"/>
            </a:solidFill>
          </a:endParaRPr>
        </a:p>
      </dsp:txBody>
      <dsp:txXfrm>
        <a:off x="2379397" y="2842716"/>
        <a:ext cx="680971" cy="680971"/>
      </dsp:txXfrm>
    </dsp:sp>
    <dsp:sp modelId="{D9688773-591C-4FF0-82CE-71EA1B59A79F}">
      <dsp:nvSpPr>
        <dsp:cNvPr id="0" name=""/>
        <dsp:cNvSpPr/>
      </dsp:nvSpPr>
      <dsp:spPr>
        <a:xfrm rot="19886204">
          <a:off x="1303472" y="2375294"/>
          <a:ext cx="663688" cy="174341"/>
        </a:xfrm>
        <a:prstGeom prst="leftRightArrow">
          <a:avLst/>
        </a:prstGeom>
        <a:solidFill>
          <a:schemeClr val="tx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b="1" kern="1200">
            <a:solidFill>
              <a:schemeClr val="tx1"/>
            </a:solidFill>
          </a:endParaRPr>
        </a:p>
      </dsp:txBody>
      <dsp:txXfrm>
        <a:off x="1306655" y="2422666"/>
        <a:ext cx="611386" cy="104605"/>
      </dsp:txXfrm>
    </dsp:sp>
    <dsp:sp modelId="{4626BD25-5810-4308-BE48-CAD691655927}">
      <dsp:nvSpPr>
        <dsp:cNvPr id="0" name=""/>
        <dsp:cNvSpPr/>
      </dsp:nvSpPr>
      <dsp:spPr>
        <a:xfrm>
          <a:off x="1069497" y="2026837"/>
          <a:ext cx="963039" cy="963039"/>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smtClean="0">
              <a:solidFill>
                <a:schemeClr val="tx1"/>
              </a:solidFill>
            </a:rPr>
            <a:t>CB</a:t>
          </a:r>
          <a:endParaRPr lang="en-US" sz="2800" b="1" kern="1200">
            <a:solidFill>
              <a:schemeClr val="tx1"/>
            </a:solidFill>
          </a:endParaRPr>
        </a:p>
      </dsp:txBody>
      <dsp:txXfrm>
        <a:off x="1210531" y="2167871"/>
        <a:ext cx="680971" cy="680971"/>
      </dsp:txXfrm>
    </dsp:sp>
    <dsp:sp modelId="{0EC7718A-8B4F-4359-B245-BD766BE619CA}">
      <dsp:nvSpPr>
        <dsp:cNvPr id="0" name=""/>
        <dsp:cNvSpPr/>
      </dsp:nvSpPr>
      <dsp:spPr>
        <a:xfrm rot="1713796">
          <a:off x="1300419" y="1158298"/>
          <a:ext cx="820096" cy="174341"/>
        </a:xfrm>
        <a:prstGeom prst="leftRightArrow">
          <a:avLst/>
        </a:prstGeom>
        <a:solidFill>
          <a:schemeClr val="tx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b="1" kern="1200">
            <a:solidFill>
              <a:schemeClr val="tx1"/>
            </a:solidFill>
          </a:endParaRPr>
        </a:p>
      </dsp:txBody>
      <dsp:txXfrm>
        <a:off x="1303602" y="1180662"/>
        <a:ext cx="767794" cy="104605"/>
      </dsp:txXfrm>
    </dsp:sp>
    <dsp:sp modelId="{59DB3862-3E3F-4B87-8E5D-8C4ACD2376E5}">
      <dsp:nvSpPr>
        <dsp:cNvPr id="0" name=""/>
        <dsp:cNvSpPr/>
      </dsp:nvSpPr>
      <dsp:spPr>
        <a:xfrm>
          <a:off x="894479" y="495917"/>
          <a:ext cx="1313075" cy="1325498"/>
        </a:xfrm>
        <a:prstGeom prst="ellipse">
          <a:avLst/>
        </a:prstGeom>
        <a:solidFill>
          <a:schemeClr val="accent2"/>
        </a:solidFill>
        <a:ln w="19050" cap="flat" cmpd="sng" algn="ctr">
          <a:solidFill>
            <a:schemeClr val="accent2">
              <a:lumMod val="7500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ro-RO" sz="2800" b="1" kern="1200" dirty="0" smtClean="0">
              <a:solidFill>
                <a:schemeClr val="tx1"/>
              </a:solidFill>
            </a:rPr>
            <a:t>NBM</a:t>
          </a:r>
          <a:endParaRPr lang="en-US" sz="2800" b="1" kern="1200" dirty="0">
            <a:solidFill>
              <a:schemeClr val="tx1"/>
            </a:solidFill>
          </a:endParaRPr>
        </a:p>
      </dsp:txBody>
      <dsp:txXfrm>
        <a:off x="1086774" y="690032"/>
        <a:ext cx="928485" cy="9372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317C5E-F075-4559-BE8E-996981C10D65}">
      <dsp:nvSpPr>
        <dsp:cNvPr id="0" name=""/>
        <dsp:cNvSpPr/>
      </dsp:nvSpPr>
      <dsp:spPr>
        <a:xfrm>
          <a:off x="532802" y="171594"/>
          <a:ext cx="3372410" cy="3323835"/>
        </a:xfrm>
        <a:prstGeom prst="ellipse">
          <a:avLst/>
        </a:prstGeom>
        <a:solidFill>
          <a:srgbClr val="00B0F0">
            <a:alpha val="27000"/>
          </a:srgbClr>
        </a:solid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o-RO" sz="2800" b="1" kern="1200" dirty="0" smtClean="0">
            <a:solidFill>
              <a:schemeClr val="tx1"/>
            </a:solidFill>
          </a:endParaRPr>
        </a:p>
        <a:p>
          <a:pPr lvl="0" algn="ctr" defTabSz="1244600">
            <a:lnSpc>
              <a:spcPct val="90000"/>
            </a:lnSpc>
            <a:spcBef>
              <a:spcPct val="0"/>
            </a:spcBef>
            <a:spcAft>
              <a:spcPct val="35000"/>
            </a:spcAft>
          </a:pPr>
          <a:r>
            <a:rPr lang="ro-RO" sz="4400" b="1" kern="1200" dirty="0" smtClean="0">
              <a:ln>
                <a:solidFill>
                  <a:schemeClr val="accent2">
                    <a:lumMod val="50000"/>
                  </a:schemeClr>
                </a:solidFill>
              </a:ln>
              <a:solidFill>
                <a:schemeClr val="accent2">
                  <a:lumMod val="75000"/>
                </a:schemeClr>
              </a:solidFill>
            </a:rPr>
            <a:t>AIPS</a:t>
          </a:r>
          <a:r>
            <a:rPr lang="ro-RO" sz="4400" b="1" kern="1200" dirty="0" smtClean="0">
              <a:solidFill>
                <a:schemeClr val="tx1"/>
              </a:solidFill>
            </a:rPr>
            <a:t> </a:t>
          </a:r>
          <a:endParaRPr lang="en-US" sz="4400" b="1" kern="1200" dirty="0" smtClean="0">
            <a:solidFill>
              <a:schemeClr val="tx1"/>
            </a:solidFill>
          </a:endParaRPr>
        </a:p>
        <a:p>
          <a:pPr lvl="0" algn="ctr" defTabSz="1244600">
            <a:lnSpc>
              <a:spcPct val="90000"/>
            </a:lnSpc>
            <a:spcBef>
              <a:spcPct val="0"/>
            </a:spcBef>
            <a:spcAft>
              <a:spcPct val="35000"/>
            </a:spcAft>
          </a:pPr>
          <a:endParaRPr lang="en-US" sz="2800" b="1" kern="1200" dirty="0">
            <a:solidFill>
              <a:schemeClr val="tx1"/>
            </a:solidFill>
          </a:endParaRPr>
        </a:p>
      </dsp:txBody>
      <dsp:txXfrm>
        <a:off x="1026680" y="658358"/>
        <a:ext cx="2384654" cy="2350307"/>
      </dsp:txXfrm>
    </dsp:sp>
    <dsp:sp modelId="{45CD377D-D5F2-45A5-ABCF-A22916A588FF}">
      <dsp:nvSpPr>
        <dsp:cNvPr id="0" name=""/>
        <dsp:cNvSpPr/>
      </dsp:nvSpPr>
      <dsp:spPr>
        <a:xfrm rot="3483263">
          <a:off x="1212932" y="601946"/>
          <a:ext cx="585106" cy="174552"/>
        </a:xfrm>
        <a:prstGeom prst="leftRightArrow">
          <a:avLst/>
        </a:prstGeom>
        <a:solidFill>
          <a:schemeClr val="tx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b="1" kern="1200">
            <a:solidFill>
              <a:schemeClr val="tx1"/>
            </a:solidFill>
          </a:endParaRPr>
        </a:p>
      </dsp:txBody>
      <dsp:txXfrm>
        <a:off x="1225261" y="614638"/>
        <a:ext cx="532740" cy="104732"/>
      </dsp:txXfrm>
    </dsp:sp>
    <dsp:sp modelId="{5458C47D-42EF-4A19-AB81-146FB4677919}">
      <dsp:nvSpPr>
        <dsp:cNvPr id="0" name=""/>
        <dsp:cNvSpPr/>
      </dsp:nvSpPr>
      <dsp:spPr>
        <a:xfrm>
          <a:off x="948136" y="86445"/>
          <a:ext cx="964205" cy="964205"/>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rPr>
            <a:t>CB</a:t>
          </a:r>
          <a:endParaRPr lang="en-US" sz="2800" b="1" kern="1200" dirty="0">
            <a:solidFill>
              <a:schemeClr val="tx1"/>
            </a:solidFill>
          </a:endParaRPr>
        </a:p>
      </dsp:txBody>
      <dsp:txXfrm>
        <a:off x="1089341" y="227650"/>
        <a:ext cx="681795" cy="681795"/>
      </dsp:txXfrm>
    </dsp:sp>
    <dsp:sp modelId="{58CEAEC8-13D3-41CF-8156-3D474A7CB3B0}">
      <dsp:nvSpPr>
        <dsp:cNvPr id="0" name=""/>
        <dsp:cNvSpPr/>
      </dsp:nvSpPr>
      <dsp:spPr>
        <a:xfrm rot="10662653">
          <a:off x="3122067" y="1695207"/>
          <a:ext cx="746933" cy="174552"/>
        </a:xfrm>
        <a:prstGeom prst="leftRightArrow">
          <a:avLst/>
        </a:prstGeom>
        <a:solidFill>
          <a:schemeClr val="tx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b="1" kern="1200">
            <a:solidFill>
              <a:schemeClr val="tx1"/>
            </a:solidFill>
          </a:endParaRPr>
        </a:p>
      </dsp:txBody>
      <dsp:txXfrm rot="10800000">
        <a:off x="3174412" y="1729071"/>
        <a:ext cx="694567" cy="104732"/>
      </dsp:txXfrm>
    </dsp:sp>
    <dsp:sp modelId="{F9612B6D-23E1-4ADF-8E83-CF905A87C55C}">
      <dsp:nvSpPr>
        <dsp:cNvPr id="0" name=""/>
        <dsp:cNvSpPr/>
      </dsp:nvSpPr>
      <dsp:spPr>
        <a:xfrm>
          <a:off x="3061600" y="1298456"/>
          <a:ext cx="964205" cy="964205"/>
        </a:xfrm>
        <a:prstGeom prst="ellipse">
          <a:avLst/>
        </a:prstGeom>
        <a:solidFill>
          <a:schemeClr val="accent6">
            <a:lumMod val="60000"/>
            <a:lumOff val="40000"/>
          </a:schemeClr>
        </a:solidFill>
        <a:ln w="19050" cap="flat" cmpd="sng" algn="ctr">
          <a:solidFill>
            <a:schemeClr val="accent6">
              <a:lumMod val="7500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ro-RO" sz="2800" b="1" kern="1200" smtClean="0">
              <a:solidFill>
                <a:schemeClr val="tx1"/>
              </a:solidFill>
            </a:rPr>
            <a:t>MF</a:t>
          </a:r>
          <a:endParaRPr lang="en-US" sz="2800" b="1" kern="1200" dirty="0">
            <a:solidFill>
              <a:schemeClr val="tx1"/>
            </a:solidFill>
          </a:endParaRPr>
        </a:p>
      </dsp:txBody>
      <dsp:txXfrm>
        <a:off x="3202805" y="1439661"/>
        <a:ext cx="681795" cy="681795"/>
      </dsp:txXfrm>
    </dsp:sp>
    <dsp:sp modelId="{24AB6D81-D008-482C-832E-1217CA0FB6AB}">
      <dsp:nvSpPr>
        <dsp:cNvPr id="0" name=""/>
        <dsp:cNvSpPr/>
      </dsp:nvSpPr>
      <dsp:spPr>
        <a:xfrm rot="7016116">
          <a:off x="2617066" y="502053"/>
          <a:ext cx="390347" cy="3278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688516" y="523779"/>
        <a:ext cx="291998" cy="196697"/>
      </dsp:txXfrm>
    </dsp:sp>
    <dsp:sp modelId="{3DC9521D-949B-4DE1-A87C-B61037934C2D}">
      <dsp:nvSpPr>
        <dsp:cNvPr id="0" name=""/>
        <dsp:cNvSpPr/>
      </dsp:nvSpPr>
      <dsp:spPr>
        <a:xfrm>
          <a:off x="2376705" y="92215"/>
          <a:ext cx="964205" cy="964205"/>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rPr>
            <a:t>CB</a:t>
          </a:r>
        </a:p>
      </dsp:txBody>
      <dsp:txXfrm>
        <a:off x="2517910" y="233420"/>
        <a:ext cx="681795" cy="681795"/>
      </dsp:txXfrm>
    </dsp:sp>
    <dsp:sp modelId="{9EEE87F3-0479-4530-9D9A-B69D821756AF}">
      <dsp:nvSpPr>
        <dsp:cNvPr id="0" name=""/>
        <dsp:cNvSpPr/>
      </dsp:nvSpPr>
      <dsp:spPr>
        <a:xfrm rot="14550836">
          <a:off x="2503788" y="2912535"/>
          <a:ext cx="643992" cy="174552"/>
        </a:xfrm>
        <a:prstGeom prst="leftRightArrow">
          <a:avLst/>
        </a:prstGeom>
        <a:solidFill>
          <a:schemeClr val="tx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b="1" kern="1200">
            <a:solidFill>
              <a:schemeClr val="tx1"/>
            </a:solidFill>
          </a:endParaRPr>
        </a:p>
      </dsp:txBody>
      <dsp:txXfrm rot="10800000">
        <a:off x="2542055" y="2970673"/>
        <a:ext cx="591626" cy="104732"/>
      </dsp:txXfrm>
    </dsp:sp>
    <dsp:sp modelId="{698C9E07-073D-4E86-94ED-7D78FB0E404A}">
      <dsp:nvSpPr>
        <dsp:cNvPr id="0" name=""/>
        <dsp:cNvSpPr/>
      </dsp:nvSpPr>
      <dsp:spPr>
        <a:xfrm>
          <a:off x="2393530" y="2613524"/>
          <a:ext cx="964205" cy="964205"/>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rPr>
            <a:t>CB</a:t>
          </a:r>
          <a:endParaRPr lang="en-US" sz="2800" b="1" kern="1200" dirty="0">
            <a:solidFill>
              <a:schemeClr val="tx1"/>
            </a:solidFill>
          </a:endParaRPr>
        </a:p>
      </dsp:txBody>
      <dsp:txXfrm>
        <a:off x="2534735" y="2754729"/>
        <a:ext cx="681795" cy="681795"/>
      </dsp:txXfrm>
    </dsp:sp>
    <dsp:sp modelId="{D9688773-591C-4FF0-82CE-71EA1B59A79F}">
      <dsp:nvSpPr>
        <dsp:cNvPr id="0" name=""/>
        <dsp:cNvSpPr/>
      </dsp:nvSpPr>
      <dsp:spPr>
        <a:xfrm rot="17777285">
          <a:off x="1311594" y="2918255"/>
          <a:ext cx="656934" cy="174552"/>
        </a:xfrm>
        <a:prstGeom prst="leftRightArrow">
          <a:avLst/>
        </a:prstGeom>
        <a:solidFill>
          <a:schemeClr val="tx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b="1" kern="1200">
            <a:solidFill>
              <a:schemeClr val="tx1"/>
            </a:solidFill>
          </a:endParaRPr>
        </a:p>
      </dsp:txBody>
      <dsp:txXfrm>
        <a:off x="1326181" y="2976640"/>
        <a:ext cx="604568" cy="104732"/>
      </dsp:txXfrm>
    </dsp:sp>
    <dsp:sp modelId="{4626BD25-5810-4308-BE48-CAD691655927}">
      <dsp:nvSpPr>
        <dsp:cNvPr id="0" name=""/>
        <dsp:cNvSpPr/>
      </dsp:nvSpPr>
      <dsp:spPr>
        <a:xfrm>
          <a:off x="1113455" y="2613525"/>
          <a:ext cx="964205" cy="964205"/>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smtClean="0">
              <a:solidFill>
                <a:schemeClr val="tx1"/>
              </a:solidFill>
            </a:rPr>
            <a:t>CB</a:t>
          </a:r>
          <a:endParaRPr lang="en-US" sz="2800" b="1" kern="1200">
            <a:solidFill>
              <a:schemeClr val="tx1"/>
            </a:solidFill>
          </a:endParaRPr>
        </a:p>
      </dsp:txBody>
      <dsp:txXfrm>
        <a:off x="1254660" y="2754730"/>
        <a:ext cx="681795" cy="681795"/>
      </dsp:txXfrm>
    </dsp:sp>
    <dsp:sp modelId="{0EC7718A-8B4F-4359-B245-BD766BE619CA}">
      <dsp:nvSpPr>
        <dsp:cNvPr id="0" name=""/>
        <dsp:cNvSpPr/>
      </dsp:nvSpPr>
      <dsp:spPr>
        <a:xfrm rot="21462766">
          <a:off x="569775" y="1796864"/>
          <a:ext cx="763289" cy="174552"/>
        </a:xfrm>
        <a:prstGeom prst="leftRightArrow">
          <a:avLst/>
        </a:prstGeom>
        <a:solidFill>
          <a:schemeClr val="tx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b="1" kern="1200">
            <a:solidFill>
              <a:schemeClr val="tx1"/>
            </a:solidFill>
          </a:endParaRPr>
        </a:p>
      </dsp:txBody>
      <dsp:txXfrm>
        <a:off x="569796" y="1832819"/>
        <a:ext cx="710923" cy="104732"/>
      </dsp:txXfrm>
    </dsp:sp>
    <dsp:sp modelId="{59DB3862-3E3F-4B87-8E5D-8C4ACD2376E5}">
      <dsp:nvSpPr>
        <dsp:cNvPr id="0" name=""/>
        <dsp:cNvSpPr/>
      </dsp:nvSpPr>
      <dsp:spPr>
        <a:xfrm>
          <a:off x="80312" y="1229127"/>
          <a:ext cx="1314664" cy="1327102"/>
        </a:xfrm>
        <a:prstGeom prst="ellipse">
          <a:avLst/>
        </a:prstGeom>
        <a:solidFill>
          <a:schemeClr val="accent2"/>
        </a:solidFill>
        <a:ln w="19050" cap="flat" cmpd="sng" algn="ctr">
          <a:solidFill>
            <a:schemeClr val="accent2">
              <a:lumMod val="7500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ro-RO" sz="2800" b="1" kern="1200" dirty="0" smtClean="0">
              <a:solidFill>
                <a:schemeClr val="tx1"/>
              </a:solidFill>
            </a:rPr>
            <a:t>NBM</a:t>
          </a:r>
          <a:endParaRPr lang="en-US" sz="2800" b="1" kern="1200" dirty="0">
            <a:solidFill>
              <a:schemeClr val="tx1"/>
            </a:solidFill>
          </a:endParaRPr>
        </a:p>
      </dsp:txBody>
      <dsp:txXfrm>
        <a:off x="272840" y="1423477"/>
        <a:ext cx="929608" cy="9384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1521B-6667-4FAD-A2DC-4D68F60B123D}">
      <dsp:nvSpPr>
        <dsp:cNvPr id="0" name=""/>
        <dsp:cNvSpPr/>
      </dsp:nvSpPr>
      <dsp:spPr>
        <a:xfrm>
          <a:off x="5909733" y="1581941"/>
          <a:ext cx="3051806" cy="390098"/>
        </a:xfrm>
        <a:custGeom>
          <a:avLst/>
          <a:gdLst/>
          <a:ahLst/>
          <a:cxnLst/>
          <a:rect l="0" t="0" r="0" b="0"/>
          <a:pathLst>
            <a:path>
              <a:moveTo>
                <a:pt x="0" y="0"/>
              </a:moveTo>
              <a:lnTo>
                <a:pt x="0" y="195049"/>
              </a:lnTo>
              <a:lnTo>
                <a:pt x="3051806" y="195049"/>
              </a:lnTo>
              <a:lnTo>
                <a:pt x="3051806" y="3900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934423-751C-4B35-9F68-7308B871BA71}">
      <dsp:nvSpPr>
        <dsp:cNvPr id="0" name=""/>
        <dsp:cNvSpPr/>
      </dsp:nvSpPr>
      <dsp:spPr>
        <a:xfrm>
          <a:off x="2856757" y="1581941"/>
          <a:ext cx="3052975" cy="411359"/>
        </a:xfrm>
        <a:custGeom>
          <a:avLst/>
          <a:gdLst/>
          <a:ahLst/>
          <a:cxnLst/>
          <a:rect l="0" t="0" r="0" b="0"/>
          <a:pathLst>
            <a:path>
              <a:moveTo>
                <a:pt x="3052975" y="0"/>
              </a:moveTo>
              <a:lnTo>
                <a:pt x="3052975" y="216309"/>
              </a:lnTo>
              <a:lnTo>
                <a:pt x="0" y="216309"/>
              </a:lnTo>
              <a:lnTo>
                <a:pt x="0" y="4113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05736E-1C1D-46E5-92D0-1A3DFCECA2FF}">
      <dsp:nvSpPr>
        <dsp:cNvPr id="0" name=""/>
        <dsp:cNvSpPr/>
      </dsp:nvSpPr>
      <dsp:spPr>
        <a:xfrm>
          <a:off x="4720266" y="345570"/>
          <a:ext cx="2378933" cy="1236371"/>
        </a:xfrm>
        <a:prstGeom prst="rect">
          <a:avLst/>
        </a:prstGeom>
        <a:solidFill>
          <a:schemeClr val="accent4">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Cash Flow Division</a:t>
          </a:r>
          <a:endParaRPr lang="en-US" sz="2400" b="1" kern="1200" dirty="0"/>
        </a:p>
      </dsp:txBody>
      <dsp:txXfrm>
        <a:off x="4720266" y="345570"/>
        <a:ext cx="2378933" cy="1236371"/>
      </dsp:txXfrm>
    </dsp:sp>
    <dsp:sp modelId="{6785D970-D1FE-404D-A29D-D8BE9981226B}">
      <dsp:nvSpPr>
        <dsp:cNvPr id="0" name=""/>
        <dsp:cNvSpPr/>
      </dsp:nvSpPr>
      <dsp:spPr>
        <a:xfrm>
          <a:off x="0" y="1993300"/>
          <a:ext cx="5713515" cy="446607"/>
        </a:xfrm>
        <a:prstGeom prst="rect">
          <a:avLst/>
        </a:prstGeom>
        <a:solidFill>
          <a:schemeClr val="accent6"/>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Forecast and cash management unit</a:t>
          </a:r>
          <a:endParaRPr lang="en-US" sz="2000" b="1" kern="1200" dirty="0"/>
        </a:p>
      </dsp:txBody>
      <dsp:txXfrm>
        <a:off x="0" y="1993300"/>
        <a:ext cx="5713515" cy="446607"/>
      </dsp:txXfrm>
    </dsp:sp>
    <dsp:sp modelId="{BF4F937C-F915-419B-8823-F4E3C4E604B3}">
      <dsp:nvSpPr>
        <dsp:cNvPr id="0" name=""/>
        <dsp:cNvSpPr/>
      </dsp:nvSpPr>
      <dsp:spPr>
        <a:xfrm>
          <a:off x="6104782" y="1972040"/>
          <a:ext cx="5713515" cy="446607"/>
        </a:xfrm>
        <a:prstGeom prst="rect">
          <a:avLst/>
        </a:prstGeom>
        <a:solidFill>
          <a:schemeClr val="accent1"/>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Authorizing office</a:t>
          </a:r>
          <a:endParaRPr lang="en-US" sz="2000" b="1" kern="1200" dirty="0"/>
        </a:p>
      </dsp:txBody>
      <dsp:txXfrm>
        <a:off x="6104782" y="1972040"/>
        <a:ext cx="5713515" cy="4466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B64C36-1C43-43D3-8F7D-1ED190AC3E88}">
      <dsp:nvSpPr>
        <dsp:cNvPr id="0" name=""/>
        <dsp:cNvSpPr/>
      </dsp:nvSpPr>
      <dsp:spPr>
        <a:xfrm>
          <a:off x="2020345" y="716616"/>
          <a:ext cx="2034652" cy="1322524"/>
        </a:xfrm>
        <a:prstGeom prst="round2SameRect">
          <a:avLst/>
        </a:prstGeom>
        <a:solidFill>
          <a:schemeClr val="accent2">
            <a:lumMod val="50000"/>
            <a:alpha val="21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22860" rIns="6858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mj-lt"/>
            </a:rPr>
            <a:t>Revenues administrators</a:t>
          </a:r>
          <a:r>
            <a:rPr lang="ro-RO" sz="1800" b="1" kern="1200" dirty="0" smtClean="0">
              <a:solidFill>
                <a:schemeClr val="tx1"/>
              </a:solidFill>
              <a:latin typeface="+mj-lt"/>
            </a:rPr>
            <a:t>-informa</a:t>
          </a:r>
          <a:r>
            <a:rPr lang="en-US" sz="1800" b="1" kern="1200" dirty="0" err="1" smtClean="0">
              <a:solidFill>
                <a:schemeClr val="tx1"/>
              </a:solidFill>
              <a:latin typeface="+mj-lt"/>
            </a:rPr>
            <a:t>tion</a:t>
          </a:r>
          <a:r>
            <a:rPr lang="en-US" sz="1800" b="1" kern="1200" dirty="0" smtClean="0">
              <a:solidFill>
                <a:schemeClr val="tx1"/>
              </a:solidFill>
              <a:latin typeface="+mj-lt"/>
            </a:rPr>
            <a:t> about expected revenues</a:t>
          </a:r>
          <a:endParaRPr lang="en-US" sz="1800" kern="1200" dirty="0">
            <a:latin typeface="+mj-lt"/>
          </a:endParaRPr>
        </a:p>
      </dsp:txBody>
      <dsp:txXfrm>
        <a:off x="2084905" y="781176"/>
        <a:ext cx="1905532" cy="1257964"/>
      </dsp:txXfrm>
    </dsp:sp>
    <dsp:sp modelId="{DECBC430-8110-40D6-AC92-67B3BD8C0D35}">
      <dsp:nvSpPr>
        <dsp:cNvPr id="0" name=""/>
        <dsp:cNvSpPr/>
      </dsp:nvSpPr>
      <dsp:spPr>
        <a:xfrm>
          <a:off x="4978312" y="293"/>
          <a:ext cx="2034652" cy="1322524"/>
        </a:xfrm>
        <a:prstGeom prst="round2SameRect">
          <a:avLst/>
        </a:prstGeom>
        <a:solidFill>
          <a:schemeClr val="accent2">
            <a:lumMod val="50000"/>
            <a:alpha val="21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22860" rIns="6858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mj-lt"/>
            </a:rPr>
            <a:t>Budget Limits  </a:t>
          </a:r>
        </a:p>
        <a:p>
          <a:pPr lvl="0" algn="ctr" defTabSz="800100">
            <a:lnSpc>
              <a:spcPct val="90000"/>
            </a:lnSpc>
            <a:spcBef>
              <a:spcPct val="0"/>
            </a:spcBef>
            <a:spcAft>
              <a:spcPct val="35000"/>
            </a:spcAft>
          </a:pPr>
          <a:r>
            <a:rPr lang="en-US" sz="1800" b="1" kern="1200" dirty="0" smtClean="0">
              <a:solidFill>
                <a:schemeClr val="tx1"/>
              </a:solidFill>
              <a:latin typeface="+mj-lt"/>
            </a:rPr>
            <a:t>(Annual)   </a:t>
          </a:r>
          <a:endParaRPr lang="en-US" sz="1800" kern="1200" dirty="0">
            <a:latin typeface="+mj-lt"/>
          </a:endParaRPr>
        </a:p>
      </dsp:txBody>
      <dsp:txXfrm>
        <a:off x="5042872" y="64853"/>
        <a:ext cx="1905532" cy="1257964"/>
      </dsp:txXfrm>
    </dsp:sp>
    <dsp:sp modelId="{E58E73B3-8792-4CDE-B68C-3C455556107B}">
      <dsp:nvSpPr>
        <dsp:cNvPr id="0" name=""/>
        <dsp:cNvSpPr/>
      </dsp:nvSpPr>
      <dsp:spPr>
        <a:xfrm>
          <a:off x="7792183" y="694374"/>
          <a:ext cx="2034652" cy="1322524"/>
        </a:xfrm>
        <a:prstGeom prst="round2SameRect">
          <a:avLst/>
        </a:prstGeom>
        <a:solidFill>
          <a:schemeClr val="accent2">
            <a:lumMod val="50000"/>
            <a:alpha val="21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22860" rIns="6858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mj-lt"/>
            </a:rPr>
            <a:t>Statistics</a:t>
          </a:r>
          <a:endParaRPr lang="en-US" sz="1800" kern="1200" dirty="0">
            <a:latin typeface="+mj-lt"/>
          </a:endParaRPr>
        </a:p>
      </dsp:txBody>
      <dsp:txXfrm>
        <a:off x="7856743" y="758934"/>
        <a:ext cx="1905532" cy="12579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15CE4F-C7BF-4A16-BBDC-4FE2A093E084}">
      <dsp:nvSpPr>
        <dsp:cNvPr id="0" name=""/>
        <dsp:cNvSpPr/>
      </dsp:nvSpPr>
      <dsp:spPr>
        <a:xfrm>
          <a:off x="-6455757" y="-990885"/>
          <a:ext cx="7711336" cy="7711336"/>
        </a:xfrm>
        <a:prstGeom prst="blockArc">
          <a:avLst>
            <a:gd name="adj1" fmla="val 18900000"/>
            <a:gd name="adj2" fmla="val 2700000"/>
            <a:gd name="adj3" fmla="val 28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51411A5-8ED8-4FD9-8EDE-D0C615D7D9CB}">
      <dsp:nvSpPr>
        <dsp:cNvPr id="0" name=""/>
        <dsp:cNvSpPr/>
      </dsp:nvSpPr>
      <dsp:spPr>
        <a:xfrm>
          <a:off x="481775" y="301718"/>
          <a:ext cx="11112476" cy="603208"/>
        </a:xfrm>
        <a:prstGeom prst="rect">
          <a:avLst/>
        </a:prstGeom>
        <a:gradFill flip="none" rotWithShape="1">
          <a:gsLst>
            <a:gs pos="13000">
              <a:schemeClr val="accent1">
                <a:lumMod val="40000"/>
                <a:lumOff val="60000"/>
                <a:alpha val="36000"/>
              </a:schemeClr>
            </a:gs>
            <a:gs pos="77000">
              <a:schemeClr val="accent1">
                <a:hueOff val="0"/>
                <a:satOff val="0"/>
                <a:lumOff val="0"/>
                <a:satMod val="110000"/>
                <a:lumMod val="100000"/>
                <a:shade val="100000"/>
                <a:alpha val="51000"/>
              </a:schemeClr>
            </a:gs>
            <a:gs pos="100000">
              <a:schemeClr val="accent1">
                <a:hueOff val="0"/>
                <a:satOff val="0"/>
                <a:lumOff val="0"/>
                <a:lumMod val="99000"/>
                <a:satMod val="120000"/>
                <a:shade val="78000"/>
                <a:alpha val="63000"/>
              </a:schemeClr>
            </a:gs>
          </a:gsLst>
          <a:lin ang="0" scaled="1"/>
          <a:tileRect/>
        </a:gradFill>
        <a:ln>
          <a:solidFill>
            <a:schemeClr val="accent1">
              <a:hueOff val="0"/>
              <a:satOff val="0"/>
              <a:lumOff val="0"/>
            </a:schemeClr>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478797" tIns="50800" rIns="50800" bIns="50800" numCol="1" spcCol="1270" anchor="ctr" anchorCtr="0">
          <a:noAutofit/>
        </a:bodyPr>
        <a:lstStyle/>
        <a:p>
          <a:pPr lvl="0" algn="l" defTabSz="889000">
            <a:lnSpc>
              <a:spcPct val="90000"/>
            </a:lnSpc>
            <a:spcBef>
              <a:spcPct val="0"/>
            </a:spcBef>
            <a:spcAft>
              <a:spcPct val="35000"/>
            </a:spcAft>
          </a:pPr>
          <a:r>
            <a:rPr lang="en-US" sz="2000" b="1" kern="1200" dirty="0" smtClean="0">
              <a:solidFill>
                <a:schemeClr val="tx1"/>
              </a:solidFill>
            </a:rPr>
            <a:t>Priorities for financing;</a:t>
          </a:r>
          <a:endParaRPr lang="en-US" sz="2000" b="1" kern="1200" dirty="0">
            <a:solidFill>
              <a:schemeClr val="tx1"/>
            </a:solidFill>
          </a:endParaRPr>
        </a:p>
      </dsp:txBody>
      <dsp:txXfrm>
        <a:off x="481775" y="301718"/>
        <a:ext cx="11112476" cy="603208"/>
      </dsp:txXfrm>
    </dsp:sp>
    <dsp:sp modelId="{E7950520-D908-46D4-A46E-D81AB04EF001}">
      <dsp:nvSpPr>
        <dsp:cNvPr id="0" name=""/>
        <dsp:cNvSpPr/>
      </dsp:nvSpPr>
      <dsp:spPr>
        <a:xfrm>
          <a:off x="58522" y="173295"/>
          <a:ext cx="846505" cy="860054"/>
        </a:xfrm>
        <a:prstGeom prst="rect">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BDE107A1-F843-417A-805E-E253474CA9D5}">
      <dsp:nvSpPr>
        <dsp:cNvPr id="0" name=""/>
        <dsp:cNvSpPr/>
      </dsp:nvSpPr>
      <dsp:spPr>
        <a:xfrm>
          <a:off x="977955" y="1206417"/>
          <a:ext cx="10616296" cy="603208"/>
        </a:xfrm>
        <a:prstGeom prst="rect">
          <a:avLst/>
        </a:prstGeom>
        <a:gradFill rotWithShape="0">
          <a:gsLst>
            <a:gs pos="13000">
              <a:schemeClr val="accent1">
                <a:alpha val="36000"/>
                <a:lumMod val="40000"/>
                <a:lumOff val="60000"/>
              </a:schemeClr>
            </a:gs>
            <a:gs pos="77000">
              <a:schemeClr val="accent1">
                <a:alpha val="51000"/>
                <a:lumMod val="100000"/>
              </a:schemeClr>
            </a:gs>
            <a:gs pos="100000">
              <a:schemeClr val="accent1">
                <a:alpha val="63000"/>
                <a:lumMod val="99000"/>
              </a:schemeClr>
            </a:gs>
          </a:gsLst>
          <a:lin ang="0" scaled="0"/>
        </a:gradFill>
        <a:ln>
          <a:solidFill>
            <a:schemeClr val="accent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478797" tIns="50800" rIns="50800" bIns="50800" numCol="1" spcCol="1270" anchor="ctr" anchorCtr="0">
          <a:noAutofit/>
        </a:bodyPr>
        <a:lstStyle/>
        <a:p>
          <a:pPr lvl="0" algn="l" defTabSz="889000">
            <a:lnSpc>
              <a:spcPct val="90000"/>
            </a:lnSpc>
            <a:spcBef>
              <a:spcPct val="0"/>
            </a:spcBef>
            <a:spcAft>
              <a:spcPct val="35000"/>
            </a:spcAft>
          </a:pPr>
          <a:r>
            <a:rPr lang="en-US" sz="2000" b="1" kern="1200" dirty="0" smtClean="0">
              <a:solidFill>
                <a:schemeClr val="tx1"/>
              </a:solidFill>
            </a:rPr>
            <a:t>Attraction of foreign loans, state securities issuance;</a:t>
          </a:r>
          <a:endParaRPr lang="en-US" sz="2000" b="1" kern="1200" dirty="0">
            <a:solidFill>
              <a:schemeClr val="tx1"/>
            </a:solidFill>
          </a:endParaRPr>
        </a:p>
      </dsp:txBody>
      <dsp:txXfrm>
        <a:off x="977955" y="1206417"/>
        <a:ext cx="10616296" cy="603208"/>
      </dsp:txXfrm>
    </dsp:sp>
    <dsp:sp modelId="{50BF7912-961E-4A62-8570-BBF4B736CB38}">
      <dsp:nvSpPr>
        <dsp:cNvPr id="0" name=""/>
        <dsp:cNvSpPr/>
      </dsp:nvSpPr>
      <dsp:spPr>
        <a:xfrm>
          <a:off x="187612" y="1062046"/>
          <a:ext cx="1211416" cy="889069"/>
        </a:xfrm>
        <a:prstGeom prst="rect">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C1E8A12-3B25-4C3D-B472-998BE7350B65}">
      <dsp:nvSpPr>
        <dsp:cNvPr id="0" name=""/>
        <dsp:cNvSpPr/>
      </dsp:nvSpPr>
      <dsp:spPr>
        <a:xfrm>
          <a:off x="1204846" y="2111115"/>
          <a:ext cx="10389405" cy="603208"/>
        </a:xfrm>
        <a:prstGeom prst="rect">
          <a:avLst/>
        </a:prstGeom>
        <a:gradFill flip="none" rotWithShape="1">
          <a:gsLst>
            <a:gs pos="13000">
              <a:schemeClr val="accent1">
                <a:lumMod val="40000"/>
                <a:lumOff val="60000"/>
                <a:alpha val="36000"/>
              </a:schemeClr>
            </a:gs>
            <a:gs pos="77000">
              <a:schemeClr val="accent1">
                <a:hueOff val="0"/>
                <a:satOff val="0"/>
                <a:lumOff val="0"/>
                <a:satMod val="110000"/>
                <a:lumMod val="100000"/>
                <a:shade val="100000"/>
                <a:alpha val="51000"/>
              </a:schemeClr>
            </a:gs>
            <a:gs pos="100000">
              <a:schemeClr val="accent1">
                <a:hueOff val="0"/>
                <a:satOff val="0"/>
                <a:lumOff val="0"/>
                <a:lumMod val="99000"/>
                <a:satMod val="120000"/>
                <a:shade val="78000"/>
                <a:alpha val="63000"/>
              </a:schemeClr>
            </a:gs>
          </a:gsLst>
          <a:lin ang="0" scaled="1"/>
          <a:tileRect/>
        </a:gradFill>
        <a:ln>
          <a:solidFill>
            <a:schemeClr val="accent1">
              <a:hueOff val="0"/>
              <a:satOff val="0"/>
              <a:lumOff val="0"/>
            </a:schemeClr>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478797" tIns="50800" rIns="50800" bIns="50800" numCol="1" spcCol="1270" anchor="ctr" anchorCtr="0">
          <a:noAutofit/>
        </a:bodyPr>
        <a:lstStyle/>
        <a:p>
          <a:pPr lvl="0" algn="l" defTabSz="889000">
            <a:lnSpc>
              <a:spcPct val="90000"/>
            </a:lnSpc>
            <a:spcBef>
              <a:spcPct val="0"/>
            </a:spcBef>
            <a:spcAft>
              <a:spcPct val="35000"/>
            </a:spcAft>
          </a:pPr>
          <a:r>
            <a:rPr lang="en-US" sz="2000" b="1" kern="1200" dirty="0" smtClean="0">
              <a:solidFill>
                <a:schemeClr val="tx1"/>
              </a:solidFill>
            </a:rPr>
            <a:t>Receiving/granting loans from/to budgets, managed in TSA, to cover the temporary cash gap;</a:t>
          </a:r>
          <a:endParaRPr lang="en-US" sz="2000" b="1" kern="1200" dirty="0">
            <a:solidFill>
              <a:schemeClr val="tx1"/>
            </a:solidFill>
          </a:endParaRPr>
        </a:p>
      </dsp:txBody>
      <dsp:txXfrm>
        <a:off x="1204846" y="2111115"/>
        <a:ext cx="10389405" cy="603208"/>
      </dsp:txXfrm>
    </dsp:sp>
    <dsp:sp modelId="{ADCE1F3C-8826-4E9F-9413-AE292C403655}">
      <dsp:nvSpPr>
        <dsp:cNvPr id="0" name=""/>
        <dsp:cNvSpPr/>
      </dsp:nvSpPr>
      <dsp:spPr>
        <a:xfrm>
          <a:off x="624884" y="1989214"/>
          <a:ext cx="976082" cy="860054"/>
        </a:xfrm>
        <a:prstGeom prst="rect">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EA42AFD7-03C4-4D61-8701-9F9809D07D05}">
      <dsp:nvSpPr>
        <dsp:cNvPr id="0" name=""/>
        <dsp:cNvSpPr/>
      </dsp:nvSpPr>
      <dsp:spPr>
        <a:xfrm>
          <a:off x="1204846" y="3015241"/>
          <a:ext cx="10389405" cy="603208"/>
        </a:xfrm>
        <a:prstGeom prst="rect">
          <a:avLst/>
        </a:prstGeom>
        <a:gradFill flip="none" rotWithShape="1">
          <a:gsLst>
            <a:gs pos="13000">
              <a:schemeClr val="accent1">
                <a:lumMod val="40000"/>
                <a:lumOff val="60000"/>
                <a:alpha val="36000"/>
              </a:schemeClr>
            </a:gs>
            <a:gs pos="77000">
              <a:schemeClr val="accent1">
                <a:hueOff val="0"/>
                <a:satOff val="0"/>
                <a:lumOff val="0"/>
                <a:satMod val="110000"/>
                <a:lumMod val="100000"/>
                <a:shade val="100000"/>
                <a:alpha val="51000"/>
              </a:schemeClr>
            </a:gs>
            <a:gs pos="100000">
              <a:schemeClr val="accent1">
                <a:hueOff val="0"/>
                <a:satOff val="0"/>
                <a:lumOff val="0"/>
                <a:lumMod val="99000"/>
                <a:satMod val="120000"/>
                <a:shade val="78000"/>
                <a:alpha val="63000"/>
              </a:schemeClr>
            </a:gs>
          </a:gsLst>
          <a:lin ang="0" scaled="1"/>
          <a:tileRect/>
        </a:gradFill>
        <a:ln>
          <a:solidFill>
            <a:schemeClr val="accent1">
              <a:hueOff val="0"/>
              <a:satOff val="0"/>
              <a:lumOff val="0"/>
            </a:schemeClr>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478797" tIns="50800" rIns="50800" bIns="50800" numCol="1" spcCol="1270" anchor="ctr" anchorCtr="0">
          <a:noAutofit/>
        </a:bodyPr>
        <a:lstStyle/>
        <a:p>
          <a:pPr lvl="0" algn="l" defTabSz="889000">
            <a:lnSpc>
              <a:spcPct val="90000"/>
            </a:lnSpc>
            <a:spcBef>
              <a:spcPct val="0"/>
            </a:spcBef>
            <a:spcAft>
              <a:spcPct val="35000"/>
            </a:spcAft>
          </a:pPr>
          <a:r>
            <a:rPr lang="en-US" sz="2000" b="1" kern="1200" dirty="0" smtClean="0">
              <a:solidFill>
                <a:schemeClr val="tx1"/>
              </a:solidFill>
            </a:rPr>
            <a:t>Borrowing funds from investment projects financed by donors and from self-management</a:t>
          </a:r>
          <a:r>
            <a:rPr lang="en-US" sz="2000" b="0" kern="1200" dirty="0" smtClean="0">
              <a:solidFill>
                <a:schemeClr val="tx1"/>
              </a:solidFill>
            </a:rPr>
            <a:t> </a:t>
          </a:r>
          <a:r>
            <a:rPr lang="en-US" sz="2000" b="1" kern="1200" dirty="0" smtClean="0">
              <a:solidFill>
                <a:schemeClr val="tx1"/>
              </a:solidFill>
            </a:rPr>
            <a:t>institutions;  </a:t>
          </a:r>
          <a:endParaRPr lang="en-US" sz="2000" b="1" kern="1200" dirty="0">
            <a:solidFill>
              <a:schemeClr val="tx1"/>
            </a:solidFill>
          </a:endParaRPr>
        </a:p>
      </dsp:txBody>
      <dsp:txXfrm>
        <a:off x="1204846" y="3015241"/>
        <a:ext cx="10389405" cy="603208"/>
      </dsp:txXfrm>
    </dsp:sp>
    <dsp:sp modelId="{BE6DC038-3059-40DA-A0FF-090D34544481}">
      <dsp:nvSpPr>
        <dsp:cNvPr id="0" name=""/>
        <dsp:cNvSpPr/>
      </dsp:nvSpPr>
      <dsp:spPr>
        <a:xfrm>
          <a:off x="695572" y="2882090"/>
          <a:ext cx="859527" cy="850132"/>
        </a:xfrm>
        <a:prstGeom prst="rect">
          <a:avLst/>
        </a:prstGeom>
        <a:blipFill rotWithShape="0">
          <a:blip xmlns:r="http://schemas.openxmlformats.org/officeDocument/2006/relationships" r:embed="rId1"/>
          <a:stretch>
            <a:fillRect/>
          </a:stretch>
        </a:blip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4DA01D83-DC71-4B43-B801-7AC836E10C40}">
      <dsp:nvSpPr>
        <dsp:cNvPr id="0" name=""/>
        <dsp:cNvSpPr/>
      </dsp:nvSpPr>
      <dsp:spPr>
        <a:xfrm>
          <a:off x="977955" y="3919939"/>
          <a:ext cx="10616296" cy="603208"/>
        </a:xfrm>
        <a:prstGeom prst="rect">
          <a:avLst/>
        </a:prstGeom>
        <a:gradFill flip="none" rotWithShape="1">
          <a:gsLst>
            <a:gs pos="13000">
              <a:schemeClr val="accent1">
                <a:lumMod val="40000"/>
                <a:lumOff val="60000"/>
                <a:alpha val="36000"/>
              </a:schemeClr>
            </a:gs>
            <a:gs pos="77000">
              <a:schemeClr val="accent1">
                <a:hueOff val="0"/>
                <a:satOff val="0"/>
                <a:lumOff val="0"/>
                <a:satMod val="110000"/>
                <a:lumMod val="100000"/>
                <a:shade val="100000"/>
                <a:alpha val="51000"/>
              </a:schemeClr>
            </a:gs>
            <a:gs pos="100000">
              <a:schemeClr val="accent1">
                <a:hueOff val="0"/>
                <a:satOff val="0"/>
                <a:lumOff val="0"/>
                <a:lumMod val="99000"/>
                <a:satMod val="120000"/>
                <a:shade val="78000"/>
                <a:alpha val="63000"/>
              </a:schemeClr>
            </a:gs>
          </a:gsLst>
          <a:lin ang="0" scaled="1"/>
          <a:tileRect/>
        </a:gradFill>
        <a:ln>
          <a:solidFill>
            <a:schemeClr val="accent1">
              <a:hueOff val="0"/>
              <a:satOff val="0"/>
              <a:lumOff val="0"/>
            </a:schemeClr>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478797" tIns="50800" rIns="50800" bIns="50800" numCol="1" spcCol="1270" anchor="ctr" anchorCtr="0">
          <a:noAutofit/>
        </a:bodyPr>
        <a:lstStyle/>
        <a:p>
          <a:pPr lvl="0" algn="l" defTabSz="889000">
            <a:lnSpc>
              <a:spcPct val="90000"/>
            </a:lnSpc>
            <a:spcBef>
              <a:spcPct val="0"/>
            </a:spcBef>
            <a:spcAft>
              <a:spcPct val="35000"/>
            </a:spcAft>
          </a:pPr>
          <a:r>
            <a:rPr lang="en-US" sz="2000" b="1" kern="1200" dirty="0" smtClean="0">
              <a:solidFill>
                <a:schemeClr val="tx1"/>
              </a:solidFill>
            </a:rPr>
            <a:t>Loans from financial institutions;</a:t>
          </a:r>
          <a:endParaRPr lang="en-US" sz="2000" b="1" kern="1200" dirty="0">
            <a:solidFill>
              <a:schemeClr val="tx1"/>
            </a:solidFill>
          </a:endParaRPr>
        </a:p>
      </dsp:txBody>
      <dsp:txXfrm>
        <a:off x="977955" y="3919939"/>
        <a:ext cx="10616296" cy="603208"/>
      </dsp:txXfrm>
    </dsp:sp>
    <dsp:sp modelId="{EC994361-27F2-40DA-95FA-69EB43D27930}">
      <dsp:nvSpPr>
        <dsp:cNvPr id="0" name=""/>
        <dsp:cNvSpPr/>
      </dsp:nvSpPr>
      <dsp:spPr>
        <a:xfrm>
          <a:off x="153968" y="3778261"/>
          <a:ext cx="1119427" cy="860054"/>
        </a:xfrm>
        <a:prstGeom prst="rect">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8EEFE546-9FCD-4EAA-9BE5-EC269E47BF72}">
      <dsp:nvSpPr>
        <dsp:cNvPr id="0" name=""/>
        <dsp:cNvSpPr/>
      </dsp:nvSpPr>
      <dsp:spPr>
        <a:xfrm>
          <a:off x="481775" y="4824638"/>
          <a:ext cx="11112476" cy="603208"/>
        </a:xfrm>
        <a:prstGeom prst="rect">
          <a:avLst/>
        </a:prstGeom>
        <a:gradFill flip="none" rotWithShape="1">
          <a:gsLst>
            <a:gs pos="13000">
              <a:schemeClr val="accent1">
                <a:lumMod val="40000"/>
                <a:lumOff val="60000"/>
                <a:alpha val="36000"/>
              </a:schemeClr>
            </a:gs>
            <a:gs pos="77000">
              <a:schemeClr val="accent1">
                <a:hueOff val="0"/>
                <a:satOff val="0"/>
                <a:lumOff val="0"/>
                <a:satMod val="110000"/>
                <a:lumMod val="100000"/>
                <a:shade val="100000"/>
                <a:alpha val="51000"/>
              </a:schemeClr>
            </a:gs>
            <a:gs pos="100000">
              <a:schemeClr val="accent1">
                <a:hueOff val="0"/>
                <a:satOff val="0"/>
                <a:lumOff val="0"/>
                <a:lumMod val="99000"/>
                <a:satMod val="120000"/>
                <a:shade val="78000"/>
                <a:alpha val="63000"/>
              </a:schemeClr>
            </a:gs>
          </a:gsLst>
          <a:lin ang="0" scaled="1"/>
          <a:tileRect/>
        </a:gradFill>
        <a:ln>
          <a:solidFill>
            <a:schemeClr val="accent1">
              <a:hueOff val="0"/>
              <a:satOff val="0"/>
              <a:lumOff val="0"/>
            </a:schemeClr>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478797" tIns="50800" rIns="50800" bIns="50800" numCol="1" spcCol="1270" anchor="ctr" anchorCtr="0">
          <a:noAutofit/>
        </a:bodyPr>
        <a:lstStyle/>
        <a:p>
          <a:pPr lvl="0" algn="l" defTabSz="889000">
            <a:lnSpc>
              <a:spcPct val="90000"/>
            </a:lnSpc>
            <a:spcBef>
              <a:spcPct val="0"/>
            </a:spcBef>
            <a:spcAft>
              <a:spcPct val="35000"/>
            </a:spcAft>
          </a:pPr>
          <a:r>
            <a:rPr lang="en-US" sz="2000" b="1" kern="1200" dirty="0" smtClean="0">
              <a:solidFill>
                <a:schemeClr val="tx1"/>
              </a:solidFill>
            </a:rPr>
            <a:t>Placements in deposit of the free temporary balance.</a:t>
          </a:r>
        </a:p>
      </dsp:txBody>
      <dsp:txXfrm>
        <a:off x="481775" y="4824638"/>
        <a:ext cx="11112476" cy="603208"/>
      </dsp:txXfrm>
    </dsp:sp>
    <dsp:sp modelId="{739850F6-4C8C-4366-9B0B-1E3DACC70A7D}">
      <dsp:nvSpPr>
        <dsp:cNvPr id="0" name=""/>
        <dsp:cNvSpPr/>
      </dsp:nvSpPr>
      <dsp:spPr>
        <a:xfrm>
          <a:off x="58522" y="4696215"/>
          <a:ext cx="846505" cy="860054"/>
        </a:xfrm>
        <a:prstGeom prst="rect">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diagrams.loki3.com/TabbedArc+Icon">
  <dgm:title val="Tabbed Arc"/>
  <dgm:desc val="Use to show a set of related items arcing over a common area.  Best with small amounts of text."/>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5E0BFDC9-F164-4BAC-88F4-EE8760C54A71}" type="datetimeFigureOut">
              <a:rPr lang="en-US" smtClean="0"/>
              <a:pPr/>
              <a:t>5/17/2016</a:t>
            </a:fld>
            <a:endParaRPr lang="en-US"/>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94C6022-004F-4641-8087-5DAFFEE6019B}" type="slidenum">
              <a:rPr lang="en-US" smtClean="0"/>
              <a:pPr/>
              <a:t>‹#›</a:t>
            </a:fld>
            <a:endParaRPr lang="en-US"/>
          </a:p>
        </p:txBody>
      </p:sp>
    </p:spTree>
    <p:extLst>
      <p:ext uri="{BB962C8B-B14F-4D97-AF65-F5344CB8AC3E}">
        <p14:creationId xmlns:p14="http://schemas.microsoft.com/office/powerpoint/2010/main" val="57590226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BF86D41-0735-4F12-A995-9843561774CA}" type="datetimeFigureOut">
              <a:rPr lang="en-US" smtClean="0"/>
              <a:pPr/>
              <a:t>5/17/2016</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15550DA2-CBCD-4089-AEA7-ABD040ED8215}" type="slidenum">
              <a:rPr lang="en-US" smtClean="0"/>
              <a:pPr/>
              <a:t>‹#›</a:t>
            </a:fld>
            <a:endParaRPr lang="en-US"/>
          </a:p>
        </p:txBody>
      </p:sp>
    </p:spTree>
    <p:extLst>
      <p:ext uri="{BB962C8B-B14F-4D97-AF65-F5344CB8AC3E}">
        <p14:creationId xmlns:p14="http://schemas.microsoft.com/office/powerpoint/2010/main" val="263542484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97170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15693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268308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13707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37630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61836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85538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it-IT" dirty="0" smtClean="0">
                <a:effectLst/>
              </a:rPr>
              <a:t>A fost dezvoltat cadrul institutional prin care statul si-a creat posibilitatea de a-si stabili si aplica politica de venituri si cheltuieli, organizandu-si activitatea financiara atat la nivel central cat si in teritoriu</a:t>
            </a:r>
            <a:endParaRPr lang="en-US" dirty="0"/>
          </a:p>
        </p:txBody>
      </p:sp>
    </p:spTree>
    <p:extLst>
      <p:ext uri="{BB962C8B-B14F-4D97-AF65-F5344CB8AC3E}">
        <p14:creationId xmlns:p14="http://schemas.microsoft.com/office/powerpoint/2010/main" val="3832759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06588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59973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1390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08685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36015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9712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07895069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440168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498121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63163095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gif"/><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gif"/><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pct20">
          <a:fgClr>
            <a:schemeClr val="bg2"/>
          </a:fgClr>
          <a:bgClr>
            <a:srgbClr val="BDDCA8"/>
          </a:bgClr>
        </a:patt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cstate="print"/>
          <a:stretch>
            <a:fillRect/>
          </a:stretch>
        </p:blipFill>
        <p:spPr>
          <a:xfrm flipH="1">
            <a:off x="120012" y="6302273"/>
            <a:ext cx="1240980" cy="467831"/>
          </a:xfrm>
          <a:prstGeom prst="rect">
            <a:avLst/>
          </a:prstGeom>
        </p:spPr>
      </p:pic>
      <p:sp>
        <p:nvSpPr>
          <p:cNvPr id="29" name="TextBox 28"/>
          <p:cNvSpPr txBox="1"/>
          <p:nvPr userDrawn="1"/>
        </p:nvSpPr>
        <p:spPr>
          <a:xfrm>
            <a:off x="10047852" y="6298440"/>
            <a:ext cx="2004010" cy="461665"/>
          </a:xfrm>
          <a:prstGeom prst="rect">
            <a:avLst/>
          </a:prstGeom>
          <a:noFill/>
        </p:spPr>
        <p:txBody>
          <a:bodyPr wrap="square" rtlCol="0">
            <a:spAutoFit/>
          </a:bodyPr>
          <a:lstStyle/>
          <a:p>
            <a:pPr algn="ctr"/>
            <a:r>
              <a:rPr lang="en-US" sz="1200" b="1" i="1" dirty="0" smtClean="0"/>
              <a:t>Ministry of Finance </a:t>
            </a:r>
          </a:p>
          <a:p>
            <a:pPr algn="ctr"/>
            <a:r>
              <a:rPr lang="en-US" sz="1200" b="1" i="1" dirty="0" smtClean="0"/>
              <a:t>of the Republic of Moldova</a:t>
            </a:r>
            <a:endParaRPr lang="en-US" sz="1200" b="1" i="1" dirty="0"/>
          </a:p>
        </p:txBody>
      </p:sp>
      <p:pic>
        <p:nvPicPr>
          <p:cNvPr id="30" name="Picture 2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112190" y="6298440"/>
            <a:ext cx="935662" cy="467831"/>
          </a:xfrm>
          <a:prstGeom prst="rect">
            <a:avLst/>
          </a:prstGeom>
        </p:spPr>
      </p:pic>
      <p:pic>
        <p:nvPicPr>
          <p:cNvPr id="28" name="Picture 27"/>
          <p:cNvPicPr>
            <a:picLocks noChangeAspect="1"/>
          </p:cNvPicPr>
          <p:nvPr userDrawn="1"/>
        </p:nvPicPr>
        <p:blipFill>
          <a:blip r:embed="rId4" cstate="print"/>
          <a:stretch>
            <a:fillRect/>
          </a:stretch>
        </p:blipFill>
        <p:spPr>
          <a:xfrm flipH="1">
            <a:off x="1360992" y="6302273"/>
            <a:ext cx="1240980" cy="467831"/>
          </a:xfrm>
          <a:prstGeom prst="rect">
            <a:avLst/>
          </a:prstGeom>
        </p:spPr>
      </p:pic>
      <p:pic>
        <p:nvPicPr>
          <p:cNvPr id="31" name="Picture 30"/>
          <p:cNvPicPr>
            <a:picLocks noChangeAspect="1"/>
          </p:cNvPicPr>
          <p:nvPr userDrawn="1"/>
        </p:nvPicPr>
        <p:blipFill>
          <a:blip r:embed="rId4" cstate="print"/>
          <a:stretch>
            <a:fillRect/>
          </a:stretch>
        </p:blipFill>
        <p:spPr>
          <a:xfrm flipH="1">
            <a:off x="2601972" y="6302272"/>
            <a:ext cx="1240980" cy="467831"/>
          </a:xfrm>
          <a:prstGeom prst="rect">
            <a:avLst/>
          </a:prstGeom>
        </p:spPr>
      </p:pic>
      <p:pic>
        <p:nvPicPr>
          <p:cNvPr id="32" name="Picture 31"/>
          <p:cNvPicPr>
            <a:picLocks noChangeAspect="1"/>
          </p:cNvPicPr>
          <p:nvPr userDrawn="1"/>
        </p:nvPicPr>
        <p:blipFill>
          <a:blip r:embed="rId4" cstate="print"/>
          <a:stretch>
            <a:fillRect/>
          </a:stretch>
        </p:blipFill>
        <p:spPr>
          <a:xfrm flipH="1">
            <a:off x="3842952" y="6302272"/>
            <a:ext cx="1240980" cy="467831"/>
          </a:xfrm>
          <a:prstGeom prst="rect">
            <a:avLst/>
          </a:prstGeom>
        </p:spPr>
      </p:pic>
      <p:pic>
        <p:nvPicPr>
          <p:cNvPr id="33" name="Picture 32"/>
          <p:cNvPicPr>
            <a:picLocks noChangeAspect="1"/>
          </p:cNvPicPr>
          <p:nvPr userDrawn="1"/>
        </p:nvPicPr>
        <p:blipFill>
          <a:blip r:embed="rId4" cstate="print"/>
          <a:stretch>
            <a:fillRect/>
          </a:stretch>
        </p:blipFill>
        <p:spPr>
          <a:xfrm flipH="1">
            <a:off x="5083932" y="6302272"/>
            <a:ext cx="1240980" cy="467831"/>
          </a:xfrm>
          <a:prstGeom prst="rect">
            <a:avLst/>
          </a:prstGeom>
        </p:spPr>
      </p:pic>
      <p:pic>
        <p:nvPicPr>
          <p:cNvPr id="34" name="Picture 33"/>
          <p:cNvPicPr>
            <a:picLocks noChangeAspect="1"/>
          </p:cNvPicPr>
          <p:nvPr userDrawn="1"/>
        </p:nvPicPr>
        <p:blipFill>
          <a:blip r:embed="rId4" cstate="print"/>
          <a:stretch>
            <a:fillRect/>
          </a:stretch>
        </p:blipFill>
        <p:spPr>
          <a:xfrm flipH="1">
            <a:off x="6324912" y="6302272"/>
            <a:ext cx="1240980" cy="467831"/>
          </a:xfrm>
          <a:prstGeom prst="rect">
            <a:avLst/>
          </a:prstGeom>
        </p:spPr>
      </p:pic>
      <p:pic>
        <p:nvPicPr>
          <p:cNvPr id="35" name="Picture 34"/>
          <p:cNvPicPr>
            <a:picLocks noChangeAspect="1"/>
          </p:cNvPicPr>
          <p:nvPr userDrawn="1"/>
        </p:nvPicPr>
        <p:blipFill>
          <a:blip r:embed="rId6" cstate="print"/>
          <a:stretch>
            <a:fillRect/>
          </a:stretch>
        </p:blipFill>
        <p:spPr>
          <a:xfrm flipH="1">
            <a:off x="7565892" y="6302271"/>
            <a:ext cx="1240980" cy="467831"/>
          </a:xfrm>
          <a:prstGeom prst="rect">
            <a:avLst/>
          </a:prstGeom>
        </p:spPr>
      </p:pic>
      <p:sp>
        <p:nvSpPr>
          <p:cNvPr id="3" name="Rectangle 2"/>
          <p:cNvSpPr/>
          <p:nvPr userDrawn="1"/>
        </p:nvSpPr>
        <p:spPr>
          <a:xfrm>
            <a:off x="0" y="683881"/>
            <a:ext cx="12192000" cy="5308600"/>
          </a:xfrm>
          <a:prstGeom prst="rect">
            <a:avLst/>
          </a:prstGeom>
          <a:solidFill>
            <a:schemeClr val="accent1">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96933139"/>
      </p:ext>
    </p:extLst>
  </p:cSld>
  <p:clrMap bg1="lt1" tx1="dk1" bg2="lt2" tx2="dk2" accent1="accent1" accent2="accent2" accent3="accent3" accent4="accent4" accent5="accent5" accent6="accent6" hlink="hlink" folHlink="folHlink"/>
  <p:sldLayoutIdLst>
    <p:sldLayoutId id="2147483663" r:id="rId1"/>
    <p:sldLayoutId id="2147483665" r:id="rId2"/>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cstate="print"/>
          <a:stretch>
            <a:fillRect/>
          </a:stretch>
        </p:blipFill>
        <p:spPr>
          <a:xfrm flipH="1">
            <a:off x="590548" y="6574423"/>
            <a:ext cx="514349" cy="232625"/>
          </a:xfrm>
          <a:prstGeom prst="rect">
            <a:avLst/>
          </a:prstGeom>
        </p:spPr>
      </p:pic>
      <p:pic>
        <p:nvPicPr>
          <p:cNvPr id="8" name="Picture 7"/>
          <p:cNvPicPr>
            <a:picLocks noChangeAspect="1"/>
          </p:cNvPicPr>
          <p:nvPr userDrawn="1"/>
        </p:nvPicPr>
        <p:blipFill>
          <a:blip r:embed="rId4" cstate="print"/>
          <a:stretch>
            <a:fillRect/>
          </a:stretch>
        </p:blipFill>
        <p:spPr>
          <a:xfrm flipH="1">
            <a:off x="1104897" y="6574423"/>
            <a:ext cx="514349" cy="232625"/>
          </a:xfrm>
          <a:prstGeom prst="rect">
            <a:avLst/>
          </a:prstGeom>
        </p:spPr>
      </p:pic>
      <p:pic>
        <p:nvPicPr>
          <p:cNvPr id="9" name="Picture 8"/>
          <p:cNvPicPr>
            <a:picLocks noChangeAspect="1"/>
          </p:cNvPicPr>
          <p:nvPr userDrawn="1"/>
        </p:nvPicPr>
        <p:blipFill>
          <a:blip r:embed="rId4" cstate="print"/>
          <a:stretch>
            <a:fillRect/>
          </a:stretch>
        </p:blipFill>
        <p:spPr>
          <a:xfrm flipH="1">
            <a:off x="1619246" y="6574423"/>
            <a:ext cx="514349" cy="232625"/>
          </a:xfrm>
          <a:prstGeom prst="rect">
            <a:avLst/>
          </a:prstGeom>
        </p:spPr>
      </p:pic>
      <p:pic>
        <p:nvPicPr>
          <p:cNvPr id="10" name="Picture 9"/>
          <p:cNvPicPr>
            <a:picLocks noChangeAspect="1"/>
          </p:cNvPicPr>
          <p:nvPr userDrawn="1"/>
        </p:nvPicPr>
        <p:blipFill>
          <a:blip r:embed="rId4" cstate="print"/>
          <a:stretch>
            <a:fillRect/>
          </a:stretch>
        </p:blipFill>
        <p:spPr>
          <a:xfrm flipH="1">
            <a:off x="2133595" y="6574423"/>
            <a:ext cx="514349" cy="232625"/>
          </a:xfrm>
          <a:prstGeom prst="rect">
            <a:avLst/>
          </a:prstGeom>
        </p:spPr>
      </p:pic>
      <p:pic>
        <p:nvPicPr>
          <p:cNvPr id="11" name="Picture 10"/>
          <p:cNvPicPr>
            <a:picLocks noChangeAspect="1"/>
          </p:cNvPicPr>
          <p:nvPr userDrawn="1"/>
        </p:nvPicPr>
        <p:blipFill>
          <a:blip r:embed="rId4" cstate="print"/>
          <a:stretch>
            <a:fillRect/>
          </a:stretch>
        </p:blipFill>
        <p:spPr>
          <a:xfrm flipH="1">
            <a:off x="2647944" y="6574423"/>
            <a:ext cx="514349" cy="232625"/>
          </a:xfrm>
          <a:prstGeom prst="rect">
            <a:avLst/>
          </a:prstGeom>
        </p:spPr>
      </p:pic>
      <p:pic>
        <p:nvPicPr>
          <p:cNvPr id="12" name="Picture 11"/>
          <p:cNvPicPr>
            <a:picLocks noChangeAspect="1"/>
          </p:cNvPicPr>
          <p:nvPr userDrawn="1"/>
        </p:nvPicPr>
        <p:blipFill>
          <a:blip r:embed="rId4" cstate="print"/>
          <a:stretch>
            <a:fillRect/>
          </a:stretch>
        </p:blipFill>
        <p:spPr>
          <a:xfrm flipH="1">
            <a:off x="3162293" y="6574423"/>
            <a:ext cx="514349" cy="232625"/>
          </a:xfrm>
          <a:prstGeom prst="rect">
            <a:avLst/>
          </a:prstGeom>
        </p:spPr>
      </p:pic>
      <p:pic>
        <p:nvPicPr>
          <p:cNvPr id="13" name="Picture 12"/>
          <p:cNvPicPr>
            <a:picLocks noChangeAspect="1"/>
          </p:cNvPicPr>
          <p:nvPr userDrawn="1"/>
        </p:nvPicPr>
        <p:blipFill>
          <a:blip r:embed="rId4" cstate="print"/>
          <a:stretch>
            <a:fillRect/>
          </a:stretch>
        </p:blipFill>
        <p:spPr>
          <a:xfrm flipH="1">
            <a:off x="3676642" y="6574423"/>
            <a:ext cx="514349" cy="232625"/>
          </a:xfrm>
          <a:prstGeom prst="rect">
            <a:avLst/>
          </a:prstGeom>
        </p:spPr>
      </p:pic>
      <p:pic>
        <p:nvPicPr>
          <p:cNvPr id="15" name="Picture 14"/>
          <p:cNvPicPr>
            <a:picLocks noChangeAspect="1"/>
          </p:cNvPicPr>
          <p:nvPr userDrawn="1"/>
        </p:nvPicPr>
        <p:blipFill>
          <a:blip r:embed="rId4" cstate="print"/>
          <a:stretch>
            <a:fillRect/>
          </a:stretch>
        </p:blipFill>
        <p:spPr>
          <a:xfrm flipH="1">
            <a:off x="4190991" y="6574423"/>
            <a:ext cx="514349" cy="232625"/>
          </a:xfrm>
          <a:prstGeom prst="rect">
            <a:avLst/>
          </a:prstGeom>
        </p:spPr>
      </p:pic>
      <p:pic>
        <p:nvPicPr>
          <p:cNvPr id="16" name="Picture 15"/>
          <p:cNvPicPr>
            <a:picLocks noChangeAspect="1"/>
          </p:cNvPicPr>
          <p:nvPr userDrawn="1"/>
        </p:nvPicPr>
        <p:blipFill>
          <a:blip r:embed="rId4" cstate="print"/>
          <a:stretch>
            <a:fillRect/>
          </a:stretch>
        </p:blipFill>
        <p:spPr>
          <a:xfrm flipH="1">
            <a:off x="4705340" y="6574423"/>
            <a:ext cx="514349" cy="232625"/>
          </a:xfrm>
          <a:prstGeom prst="rect">
            <a:avLst/>
          </a:prstGeom>
        </p:spPr>
      </p:pic>
      <p:pic>
        <p:nvPicPr>
          <p:cNvPr id="17" name="Picture 16"/>
          <p:cNvPicPr>
            <a:picLocks noChangeAspect="1"/>
          </p:cNvPicPr>
          <p:nvPr userDrawn="1"/>
        </p:nvPicPr>
        <p:blipFill>
          <a:blip r:embed="rId4" cstate="print"/>
          <a:stretch>
            <a:fillRect/>
          </a:stretch>
        </p:blipFill>
        <p:spPr>
          <a:xfrm flipH="1">
            <a:off x="5219689" y="6574423"/>
            <a:ext cx="514349" cy="232625"/>
          </a:xfrm>
          <a:prstGeom prst="rect">
            <a:avLst/>
          </a:prstGeom>
        </p:spPr>
      </p:pic>
      <p:pic>
        <p:nvPicPr>
          <p:cNvPr id="18" name="Picture 17"/>
          <p:cNvPicPr>
            <a:picLocks noChangeAspect="1"/>
          </p:cNvPicPr>
          <p:nvPr userDrawn="1"/>
        </p:nvPicPr>
        <p:blipFill>
          <a:blip r:embed="rId4" cstate="print"/>
          <a:stretch>
            <a:fillRect/>
          </a:stretch>
        </p:blipFill>
        <p:spPr>
          <a:xfrm flipH="1">
            <a:off x="5734038" y="6574423"/>
            <a:ext cx="514349" cy="232625"/>
          </a:xfrm>
          <a:prstGeom prst="rect">
            <a:avLst/>
          </a:prstGeom>
        </p:spPr>
      </p:pic>
      <p:pic>
        <p:nvPicPr>
          <p:cNvPr id="19" name="Picture 18"/>
          <p:cNvPicPr>
            <a:picLocks noChangeAspect="1"/>
          </p:cNvPicPr>
          <p:nvPr userDrawn="1"/>
        </p:nvPicPr>
        <p:blipFill>
          <a:blip r:embed="rId4" cstate="print"/>
          <a:stretch>
            <a:fillRect/>
          </a:stretch>
        </p:blipFill>
        <p:spPr>
          <a:xfrm flipH="1">
            <a:off x="6248387" y="6574423"/>
            <a:ext cx="514349" cy="232625"/>
          </a:xfrm>
          <a:prstGeom prst="rect">
            <a:avLst/>
          </a:prstGeom>
        </p:spPr>
      </p:pic>
      <p:pic>
        <p:nvPicPr>
          <p:cNvPr id="20" name="Picture 19"/>
          <p:cNvPicPr>
            <a:picLocks noChangeAspect="1"/>
          </p:cNvPicPr>
          <p:nvPr userDrawn="1"/>
        </p:nvPicPr>
        <p:blipFill>
          <a:blip r:embed="rId4" cstate="print"/>
          <a:stretch>
            <a:fillRect/>
          </a:stretch>
        </p:blipFill>
        <p:spPr>
          <a:xfrm flipH="1">
            <a:off x="6762736" y="6574423"/>
            <a:ext cx="514349" cy="232625"/>
          </a:xfrm>
          <a:prstGeom prst="rect">
            <a:avLst/>
          </a:prstGeom>
        </p:spPr>
      </p:pic>
      <p:pic>
        <p:nvPicPr>
          <p:cNvPr id="21" name="Picture 20"/>
          <p:cNvPicPr>
            <a:picLocks noChangeAspect="1"/>
          </p:cNvPicPr>
          <p:nvPr userDrawn="1"/>
        </p:nvPicPr>
        <p:blipFill>
          <a:blip r:embed="rId4" cstate="print"/>
          <a:stretch>
            <a:fillRect/>
          </a:stretch>
        </p:blipFill>
        <p:spPr>
          <a:xfrm flipH="1">
            <a:off x="8305783" y="6574423"/>
            <a:ext cx="514349" cy="232625"/>
          </a:xfrm>
          <a:prstGeom prst="rect">
            <a:avLst/>
          </a:prstGeom>
        </p:spPr>
      </p:pic>
      <p:pic>
        <p:nvPicPr>
          <p:cNvPr id="22" name="Picture 21"/>
          <p:cNvPicPr>
            <a:picLocks noChangeAspect="1"/>
          </p:cNvPicPr>
          <p:nvPr userDrawn="1"/>
        </p:nvPicPr>
        <p:blipFill>
          <a:blip r:embed="rId4" cstate="print"/>
          <a:stretch>
            <a:fillRect/>
          </a:stretch>
        </p:blipFill>
        <p:spPr>
          <a:xfrm flipH="1">
            <a:off x="609598" y="6574423"/>
            <a:ext cx="514349" cy="232625"/>
          </a:xfrm>
          <a:prstGeom prst="rect">
            <a:avLst/>
          </a:prstGeom>
        </p:spPr>
      </p:pic>
      <p:pic>
        <p:nvPicPr>
          <p:cNvPr id="23" name="Picture 22"/>
          <p:cNvPicPr>
            <a:picLocks noChangeAspect="1"/>
          </p:cNvPicPr>
          <p:nvPr userDrawn="1"/>
        </p:nvPicPr>
        <p:blipFill>
          <a:blip r:embed="rId4" cstate="print"/>
          <a:stretch>
            <a:fillRect/>
          </a:stretch>
        </p:blipFill>
        <p:spPr>
          <a:xfrm flipH="1">
            <a:off x="7277085" y="6574423"/>
            <a:ext cx="514349" cy="232625"/>
          </a:xfrm>
          <a:prstGeom prst="rect">
            <a:avLst/>
          </a:prstGeom>
        </p:spPr>
      </p:pic>
      <p:pic>
        <p:nvPicPr>
          <p:cNvPr id="24" name="Picture 23"/>
          <p:cNvPicPr>
            <a:picLocks noChangeAspect="1"/>
          </p:cNvPicPr>
          <p:nvPr userDrawn="1"/>
        </p:nvPicPr>
        <p:blipFill>
          <a:blip r:embed="rId4" cstate="print"/>
          <a:stretch>
            <a:fillRect/>
          </a:stretch>
        </p:blipFill>
        <p:spPr>
          <a:xfrm flipH="1">
            <a:off x="7791434" y="6574423"/>
            <a:ext cx="514349" cy="232625"/>
          </a:xfrm>
          <a:prstGeom prst="rect">
            <a:avLst/>
          </a:prstGeom>
        </p:spPr>
      </p:pic>
      <p:pic>
        <p:nvPicPr>
          <p:cNvPr id="25" name="Picture 24"/>
          <p:cNvPicPr>
            <a:picLocks noChangeAspect="1"/>
          </p:cNvPicPr>
          <p:nvPr userDrawn="1"/>
        </p:nvPicPr>
        <p:blipFill>
          <a:blip r:embed="rId4" cstate="print"/>
          <a:stretch>
            <a:fillRect/>
          </a:stretch>
        </p:blipFill>
        <p:spPr>
          <a:xfrm flipH="1">
            <a:off x="8820132" y="6574423"/>
            <a:ext cx="514349" cy="232625"/>
          </a:xfrm>
          <a:prstGeom prst="rect">
            <a:avLst/>
          </a:prstGeom>
        </p:spPr>
      </p:pic>
      <p:pic>
        <p:nvPicPr>
          <p:cNvPr id="26" name="Picture 25"/>
          <p:cNvPicPr>
            <a:picLocks noChangeAspect="1"/>
          </p:cNvPicPr>
          <p:nvPr userDrawn="1"/>
        </p:nvPicPr>
        <p:blipFill>
          <a:blip r:embed="rId4" cstate="print"/>
          <a:stretch>
            <a:fillRect/>
          </a:stretch>
        </p:blipFill>
        <p:spPr>
          <a:xfrm flipH="1">
            <a:off x="9334481" y="6574423"/>
            <a:ext cx="514349" cy="232625"/>
          </a:xfrm>
          <a:prstGeom prst="rect">
            <a:avLst/>
          </a:prstGeom>
        </p:spPr>
      </p:pic>
      <p:pic>
        <p:nvPicPr>
          <p:cNvPr id="27" name="Picture 26"/>
          <p:cNvPicPr>
            <a:picLocks noChangeAspect="1"/>
          </p:cNvPicPr>
          <p:nvPr userDrawn="1"/>
        </p:nvPicPr>
        <p:blipFill>
          <a:blip r:embed="rId4" cstate="print"/>
          <a:stretch>
            <a:fillRect/>
          </a:stretch>
        </p:blipFill>
        <p:spPr>
          <a:xfrm flipH="1">
            <a:off x="9848830" y="6574423"/>
            <a:ext cx="514349" cy="232625"/>
          </a:xfrm>
          <a:prstGeom prst="rect">
            <a:avLst/>
          </a:prstGeom>
        </p:spPr>
      </p:pic>
      <p:sp>
        <p:nvSpPr>
          <p:cNvPr id="29" name="TextBox 28"/>
          <p:cNvSpPr txBox="1"/>
          <p:nvPr userDrawn="1"/>
        </p:nvSpPr>
        <p:spPr>
          <a:xfrm>
            <a:off x="10822419" y="6519446"/>
            <a:ext cx="1369581" cy="338554"/>
          </a:xfrm>
          <a:prstGeom prst="rect">
            <a:avLst/>
          </a:prstGeom>
          <a:noFill/>
        </p:spPr>
        <p:txBody>
          <a:bodyPr wrap="square" rtlCol="0">
            <a:spAutoFit/>
          </a:bodyPr>
          <a:lstStyle/>
          <a:p>
            <a:pPr algn="ctr"/>
            <a:r>
              <a:rPr lang="en-US" sz="800" b="1" i="1" dirty="0" smtClean="0"/>
              <a:t>Ministry of Finance </a:t>
            </a:r>
          </a:p>
          <a:p>
            <a:pPr algn="ctr"/>
            <a:r>
              <a:rPr lang="en-US" sz="800" b="1" i="1" dirty="0" smtClean="0"/>
              <a:t>of the Republic of Moldova</a:t>
            </a:r>
            <a:endParaRPr lang="en-US" sz="800" b="1" i="1" dirty="0"/>
          </a:p>
        </p:txBody>
      </p:sp>
      <p:pic>
        <p:nvPicPr>
          <p:cNvPr id="30" name="Picture 2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437411" y="6574423"/>
            <a:ext cx="457200" cy="228600"/>
          </a:xfrm>
          <a:prstGeom prst="rect">
            <a:avLst/>
          </a:prstGeom>
        </p:spPr>
      </p:pic>
      <p:sp>
        <p:nvSpPr>
          <p:cNvPr id="5" name="Rounded Rectangle 4"/>
          <p:cNvSpPr/>
          <p:nvPr userDrawn="1"/>
        </p:nvSpPr>
        <p:spPr>
          <a:xfrm>
            <a:off x="197964" y="763868"/>
            <a:ext cx="11736370" cy="54849"/>
          </a:xfrm>
          <a:prstGeom prst="roundRect">
            <a:avLst/>
          </a:prstGeom>
          <a:gradFill flip="none" rotWithShape="1">
            <a:gsLst>
              <a:gs pos="11000">
                <a:schemeClr val="accent6">
                  <a:lumMod val="40000"/>
                  <a:lumOff val="60000"/>
                </a:schemeClr>
              </a:gs>
              <a:gs pos="60000">
                <a:schemeClr val="accent6">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userDrawn="1"/>
        </p:nvSpPr>
        <p:spPr>
          <a:xfrm>
            <a:off x="114299" y="6495246"/>
            <a:ext cx="449324" cy="338554"/>
          </a:xfrm>
          <a:prstGeom prst="rect">
            <a:avLst/>
          </a:prstGeom>
          <a:noFill/>
        </p:spPr>
        <p:txBody>
          <a:bodyPr wrap="square" rtlCol="0">
            <a:spAutoFit/>
          </a:bodyPr>
          <a:lstStyle/>
          <a:p>
            <a:fld id="{4E653E03-A3D2-4F91-852F-B65B7EDA22C9}" type="slidenum">
              <a:rPr lang="en-US" sz="1600" b="1" smtClean="0"/>
              <a:t>‹#›</a:t>
            </a:fld>
            <a:endParaRPr lang="en-US" sz="1600" b="1" dirty="0"/>
          </a:p>
        </p:txBody>
      </p:sp>
    </p:spTree>
    <p:extLst>
      <p:ext uri="{BB962C8B-B14F-4D97-AF65-F5344CB8AC3E}">
        <p14:creationId xmlns:p14="http://schemas.microsoft.com/office/powerpoint/2010/main" val="3248134557"/>
      </p:ext>
    </p:extLst>
  </p:cSld>
  <p:clrMap bg1="lt1" tx1="dk1" bg2="lt2" tx2="dk2" accent1="accent1" accent2="accent2" accent3="accent3" accent4="accent4" accent5="accent5" accent6="accent6" hlink="hlink" folHlink="folHlink"/>
  <p:sldLayoutIdLst>
    <p:sldLayoutId id="2147483664" r:id="rId1"/>
    <p:sldLayoutId id="2147483666" r:id="rId2"/>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Data" Target="../diagrams/data5.xml"/><Relationship Id="rId7" Type="http://schemas.microsoft.com/office/2007/relationships/diagramDrawing" Target="../diagrams/drawing5.xml"/><Relationship Id="rId12"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5.xml"/><Relationship Id="rId11" Type="http://schemas.openxmlformats.org/officeDocument/2006/relationships/image" Target="../media/image15.jpeg"/><Relationship Id="rId5" Type="http://schemas.openxmlformats.org/officeDocument/2006/relationships/diagramQuickStyle" Target="../diagrams/quickStyle5.xml"/><Relationship Id="rId10" Type="http://schemas.openxmlformats.org/officeDocument/2006/relationships/image" Target="../media/image14.jpeg"/><Relationship Id="rId4" Type="http://schemas.openxmlformats.org/officeDocument/2006/relationships/diagramLayout" Target="../diagrams/layout5.xml"/><Relationship Id="rId9" Type="http://schemas.openxmlformats.org/officeDocument/2006/relationships/image" Target="../media/image1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8.wmf"/><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8.wmf"/><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image" Target="../media/image10.png"/><Relationship Id="rId5" Type="http://schemas.openxmlformats.org/officeDocument/2006/relationships/diagramQuickStyle" Target="../diagrams/quickStyle1.xml"/><Relationship Id="rId10" Type="http://schemas.openxmlformats.org/officeDocument/2006/relationships/image" Target="../media/image5.wmf"/><Relationship Id="rId4" Type="http://schemas.openxmlformats.org/officeDocument/2006/relationships/diagramLayout" Target="../diagrams/layout1.xml"/><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65837"/>
            <a:ext cx="12041875" cy="707886"/>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smtClean="0">
                <a:ln w="9525" cap="rnd">
                  <a:solidFill>
                    <a:schemeClr val="tx1"/>
                  </a:solidFill>
                </a:ln>
                <a:solidFill>
                  <a:schemeClr val="accent4">
                    <a:lumMod val="75000"/>
                  </a:schemeClr>
                </a:solidFill>
                <a:latin typeface="Calibri" panose="020F0502020204030204" pitchFamily="34" charset="0"/>
                <a:cs typeface="Arial" panose="020B0604020202020204" pitchFamily="34" charset="0"/>
              </a:rPr>
              <a:t>General</a:t>
            </a:r>
            <a:r>
              <a:rPr lang="en-US" sz="3600" b="1" dirty="0" smtClean="0">
                <a:ln w="9525" cap="rnd">
                  <a:solidFill>
                    <a:schemeClr val="tx1"/>
                  </a:solidFill>
                </a:ln>
                <a:solidFill>
                  <a:schemeClr val="accent4">
                    <a:lumMod val="75000"/>
                  </a:schemeClr>
                </a:solidFill>
                <a:latin typeface="Calibri" panose="020F0502020204030204" pitchFamily="34" charset="0"/>
                <a:cs typeface="Arial" panose="020B0604020202020204" pitchFamily="34" charset="0"/>
              </a:rPr>
              <a:t> </a:t>
            </a:r>
            <a:r>
              <a:rPr lang="en-US" sz="4000" b="1" dirty="0" smtClean="0">
                <a:ln w="9525" cap="rnd">
                  <a:solidFill>
                    <a:schemeClr val="tx1"/>
                  </a:solidFill>
                </a:ln>
                <a:solidFill>
                  <a:schemeClr val="accent4">
                    <a:lumMod val="75000"/>
                  </a:schemeClr>
                </a:solidFill>
                <a:latin typeface="Calibri" panose="020F0502020204030204" pitchFamily="34" charset="0"/>
                <a:cs typeface="Arial" panose="020B0604020202020204" pitchFamily="34" charset="0"/>
              </a:rPr>
              <a:t>Directorate of the State Treasury</a:t>
            </a:r>
            <a:endParaRPr lang="en-US" sz="4000" b="1" dirty="0">
              <a:ln w="9525" cap="rnd">
                <a:solidFill>
                  <a:schemeClr val="tx1"/>
                </a:solidFill>
              </a:ln>
              <a:solidFill>
                <a:schemeClr val="accent4">
                  <a:lumMod val="75000"/>
                </a:schemeClr>
              </a:solidFill>
              <a:latin typeface="Calibri" panose="020F0502020204030204" pitchFamily="34" charset="0"/>
              <a:cs typeface="Arial" panose="020B0604020202020204" pitchFamily="34" charset="0"/>
            </a:endParaRPr>
          </a:p>
        </p:txBody>
      </p:sp>
      <p:sp>
        <p:nvSpPr>
          <p:cNvPr id="4" name="TextBox 3"/>
          <p:cNvSpPr txBox="1"/>
          <p:nvPr/>
        </p:nvSpPr>
        <p:spPr>
          <a:xfrm>
            <a:off x="401444" y="5730488"/>
            <a:ext cx="11738933" cy="800219"/>
          </a:xfrm>
          <a:prstGeom prst="rect">
            <a:avLst/>
          </a:prstGeom>
          <a:noFill/>
        </p:spPr>
        <p:txBody>
          <a:bodyPr wrap="square" rtlCol="0">
            <a:spAutoFit/>
          </a:bodyPr>
          <a:lstStyle/>
          <a:p>
            <a:pPr algn="r"/>
            <a:r>
              <a:rPr lang="ro-RO" sz="2800" b="1" i="1" dirty="0" smtClean="0">
                <a:ln/>
              </a:rPr>
              <a:t>0</a:t>
            </a:r>
            <a:r>
              <a:rPr lang="en-US" sz="2800" b="1" i="1" dirty="0" smtClean="0">
                <a:ln/>
              </a:rPr>
              <a:t>1-</a:t>
            </a:r>
            <a:r>
              <a:rPr lang="ro-RO" sz="2800" b="1" i="1" dirty="0" smtClean="0">
                <a:ln/>
              </a:rPr>
              <a:t>03</a:t>
            </a:r>
            <a:r>
              <a:rPr lang="en-US" sz="2800" b="1" i="1" dirty="0" smtClean="0">
                <a:ln/>
              </a:rPr>
              <a:t> of </a:t>
            </a:r>
            <a:r>
              <a:rPr lang="ro-RO" sz="2800" b="1" i="1" dirty="0" smtClean="0">
                <a:ln/>
              </a:rPr>
              <a:t>June</a:t>
            </a:r>
            <a:r>
              <a:rPr lang="en-US" sz="2800" b="1" i="1" dirty="0" smtClean="0">
                <a:ln/>
              </a:rPr>
              <a:t> </a:t>
            </a:r>
            <a:r>
              <a:rPr lang="en-US" sz="2800" b="1" i="1" dirty="0">
                <a:ln/>
              </a:rPr>
              <a:t>2016</a:t>
            </a:r>
          </a:p>
          <a:p>
            <a:endParaRPr lang="en-US" dirty="0"/>
          </a:p>
        </p:txBody>
      </p:sp>
      <p:sp>
        <p:nvSpPr>
          <p:cNvPr id="8" name="Rectangle 7"/>
          <p:cNvSpPr/>
          <p:nvPr/>
        </p:nvSpPr>
        <p:spPr>
          <a:xfrm>
            <a:off x="98502" y="2537882"/>
            <a:ext cx="11941098" cy="1996068"/>
          </a:xfrm>
          <a:prstGeom prst="rect">
            <a:avLst/>
          </a:prstGeom>
          <a:solidFill>
            <a:schemeClr val="accent6">
              <a:lumMod val="60000"/>
              <a:lumOff val="4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a:ln>
                  <a:solidFill>
                    <a:schemeClr val="tx1"/>
                  </a:solidFill>
                </a:ln>
                <a:solidFill>
                  <a:schemeClr val="tx1">
                    <a:lumMod val="75000"/>
                    <a:lumOff val="25000"/>
                  </a:schemeClr>
                </a:solidFill>
              </a:rPr>
              <a:t>Treasury Single </a:t>
            </a:r>
            <a:r>
              <a:rPr lang="en-US" sz="5400" b="1" dirty="0" smtClean="0">
                <a:ln>
                  <a:solidFill>
                    <a:schemeClr val="tx1"/>
                  </a:solidFill>
                </a:ln>
                <a:solidFill>
                  <a:schemeClr val="tx1">
                    <a:lumMod val="75000"/>
                    <a:lumOff val="25000"/>
                  </a:schemeClr>
                </a:solidFill>
              </a:rPr>
              <a:t>Account: creation and </a:t>
            </a:r>
            <a:r>
              <a:rPr lang="en-US" sz="5400" b="1" dirty="0">
                <a:ln>
                  <a:solidFill>
                    <a:schemeClr val="tx1"/>
                  </a:solidFill>
                </a:ln>
                <a:solidFill>
                  <a:schemeClr val="tx1">
                    <a:lumMod val="75000"/>
                    <a:lumOff val="25000"/>
                  </a:schemeClr>
                </a:solidFill>
              </a:rPr>
              <a:t>development </a:t>
            </a:r>
            <a:r>
              <a:rPr lang="en-US" sz="5400" b="1" dirty="0" smtClean="0">
                <a:ln>
                  <a:solidFill>
                    <a:schemeClr val="tx1"/>
                  </a:solidFill>
                </a:ln>
                <a:solidFill>
                  <a:schemeClr val="tx1">
                    <a:lumMod val="75000"/>
                    <a:lumOff val="25000"/>
                  </a:schemeClr>
                </a:solidFill>
              </a:rPr>
              <a:t>history.</a:t>
            </a:r>
          </a:p>
          <a:p>
            <a:pPr algn="ctr"/>
            <a:r>
              <a:rPr lang="en-US" sz="5400" b="1" dirty="0">
                <a:ln>
                  <a:solidFill>
                    <a:schemeClr val="tx1"/>
                  </a:solidFill>
                </a:ln>
                <a:solidFill>
                  <a:schemeClr val="tx1">
                    <a:lumMod val="75000"/>
                    <a:lumOff val="25000"/>
                  </a:schemeClr>
                </a:solidFill>
              </a:rPr>
              <a:t>Forecasting and liquidity </a:t>
            </a:r>
            <a:r>
              <a:rPr lang="en-US" sz="5400" b="1" dirty="0" smtClean="0">
                <a:ln>
                  <a:solidFill>
                    <a:schemeClr val="tx1"/>
                  </a:solidFill>
                </a:ln>
                <a:solidFill>
                  <a:schemeClr val="tx1">
                    <a:lumMod val="75000"/>
                    <a:lumOff val="25000"/>
                  </a:schemeClr>
                </a:solidFill>
              </a:rPr>
              <a:t>management.</a:t>
            </a:r>
            <a:endParaRPr lang="en-US" sz="5400" b="1" dirty="0">
              <a:ln>
                <a:solidFill>
                  <a:schemeClr val="tx1"/>
                </a:solidFill>
              </a:ln>
              <a:solidFill>
                <a:schemeClr val="tx1">
                  <a:lumMod val="75000"/>
                  <a:lumOff val="25000"/>
                </a:schemeClr>
              </a:solidFill>
            </a:endParaRPr>
          </a:p>
        </p:txBody>
      </p:sp>
      <p:sp>
        <p:nvSpPr>
          <p:cNvPr id="6" name="TextBox 5"/>
          <p:cNvSpPr txBox="1"/>
          <p:nvPr/>
        </p:nvSpPr>
        <p:spPr>
          <a:xfrm>
            <a:off x="98502" y="85412"/>
            <a:ext cx="11941098" cy="646331"/>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smtClean="0">
                <a:ln w="9525" cap="rnd">
                  <a:solidFill>
                    <a:schemeClr val="tx1"/>
                  </a:solidFill>
                </a:ln>
                <a:solidFill>
                  <a:schemeClr val="accent4">
                    <a:lumMod val="75000"/>
                  </a:schemeClr>
                </a:solidFill>
                <a:latin typeface="Calibri "/>
                <a:cs typeface="Arial" panose="020B0604020202020204" pitchFamily="34" charset="0"/>
              </a:rPr>
              <a:t>MINISTRY OF </a:t>
            </a:r>
            <a:r>
              <a:rPr lang="en-US" sz="3600" b="1" dirty="0">
                <a:ln w="9525" cap="rnd">
                  <a:solidFill>
                    <a:schemeClr val="tx1"/>
                  </a:solidFill>
                </a:ln>
                <a:solidFill>
                  <a:schemeClr val="accent4">
                    <a:lumMod val="75000"/>
                  </a:schemeClr>
                </a:solidFill>
                <a:latin typeface="Calibri "/>
                <a:cs typeface="Arial" panose="020B0604020202020204" pitchFamily="34" charset="0"/>
              </a:rPr>
              <a:t>FINANCE OF REPUBLIC OF MOLDOVA </a:t>
            </a:r>
            <a:endParaRPr lang="en-US" sz="3600" b="1" dirty="0" smtClean="0">
              <a:ln w="9525" cap="rnd">
                <a:solidFill>
                  <a:schemeClr val="tx1"/>
                </a:solidFill>
              </a:ln>
              <a:solidFill>
                <a:schemeClr val="accent4">
                  <a:lumMod val="75000"/>
                </a:schemeClr>
              </a:solidFill>
              <a:latin typeface="Calibri "/>
              <a:cs typeface="Arial" panose="020B0604020202020204" pitchFamily="34" charset="0"/>
            </a:endParaRPr>
          </a:p>
        </p:txBody>
      </p:sp>
    </p:spTree>
    <p:extLst>
      <p:ext uri="{BB962C8B-B14F-4D97-AF65-F5344CB8AC3E}">
        <p14:creationId xmlns:p14="http://schemas.microsoft.com/office/powerpoint/2010/main" val="4253304498"/>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a:xfrm>
            <a:off x="0" y="62947"/>
            <a:ext cx="11837120" cy="640237"/>
          </a:xfrm>
          <a:prstGeom prst="rect">
            <a:avLst/>
          </a:prstGeom>
        </p:spPr>
        <p:txBody>
          <a:bodyPr anchor="b">
            <a:scene3d>
              <a:camera prst="orthographicFront"/>
              <a:lightRig rig="harsh" dir="t"/>
            </a:scene3d>
            <a:sp3d extrusionH="57150" prstMaterial="matte">
              <a:bevelT w="63500" h="12700" prst="angle"/>
              <a:contourClr>
                <a:schemeClr val="bg1">
                  <a:lumMod val="65000"/>
                </a:schemeClr>
              </a:contourClr>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3600" b="1" dirty="0" smtClean="0">
                <a:ln/>
                <a:solidFill>
                  <a:schemeClr val="accent3"/>
                </a:solidFill>
                <a:latin typeface="+mn-lt"/>
                <a:ea typeface="+mn-ea"/>
                <a:cs typeface="+mn-cs"/>
              </a:rPr>
              <a:t> </a:t>
            </a:r>
            <a:r>
              <a:rPr lang="en-US" sz="3600" b="1" dirty="0">
                <a:ln/>
                <a:solidFill>
                  <a:schemeClr val="accent4">
                    <a:lumMod val="75000"/>
                  </a:schemeClr>
                </a:solidFill>
                <a:latin typeface="+mn-lt"/>
                <a:ea typeface="+mn-ea"/>
                <a:cs typeface="+mn-cs"/>
              </a:rPr>
              <a:t>CASH BALANCE – ONLY AT THE END OF THE MONTH</a:t>
            </a:r>
          </a:p>
        </p:txBody>
      </p:sp>
      <p:grpSp>
        <p:nvGrpSpPr>
          <p:cNvPr id="21" name="Group 20"/>
          <p:cNvGrpSpPr/>
          <p:nvPr/>
        </p:nvGrpSpPr>
        <p:grpSpPr>
          <a:xfrm>
            <a:off x="717922" y="2101384"/>
            <a:ext cx="10632282" cy="3748217"/>
            <a:chOff x="629646" y="1957005"/>
            <a:chExt cx="10632282" cy="3748217"/>
          </a:xfrm>
        </p:grpSpPr>
        <p:sp>
          <p:nvSpPr>
            <p:cNvPr id="22" name="Rectangle 21"/>
            <p:cNvSpPr/>
            <p:nvPr/>
          </p:nvSpPr>
          <p:spPr>
            <a:xfrm>
              <a:off x="629646" y="1957005"/>
              <a:ext cx="2178188" cy="897924"/>
            </a:xfrm>
            <a:prstGeom prst="rect">
              <a:avLst/>
            </a:prstGeom>
            <a:gradFill>
              <a:gsLst>
                <a:gs pos="0">
                  <a:schemeClr val="accent1">
                    <a:lumMod val="40000"/>
                    <a:lumOff val="60000"/>
                  </a:schemeClr>
                </a:gs>
                <a:gs pos="50000">
                  <a:schemeClr val="accent1">
                    <a:lumMod val="40000"/>
                    <a:lumOff val="60000"/>
                  </a:schemeClr>
                </a:gs>
                <a:gs pos="100000">
                  <a:schemeClr val="accent1">
                    <a:lumMod val="60000"/>
                    <a:lumOff val="40000"/>
                  </a:schemeClr>
                </a:gs>
              </a:gsLst>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Balance at the end of the month </a:t>
              </a:r>
              <a:endParaRPr lang="ru-RU" dirty="0"/>
            </a:p>
          </p:txBody>
        </p:sp>
        <p:sp>
          <p:nvSpPr>
            <p:cNvPr id="23" name="Right Arrow 22"/>
            <p:cNvSpPr/>
            <p:nvPr/>
          </p:nvSpPr>
          <p:spPr>
            <a:xfrm>
              <a:off x="3134563" y="2345136"/>
              <a:ext cx="1315989" cy="197708"/>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24" name="Rectangle 23"/>
            <p:cNvSpPr/>
            <p:nvPr/>
          </p:nvSpPr>
          <p:spPr>
            <a:xfrm>
              <a:off x="4827197" y="1957005"/>
              <a:ext cx="2532144" cy="897925"/>
            </a:xfrm>
            <a:prstGeom prst="rect">
              <a:avLst/>
            </a:prstGeom>
            <a:gradFill>
              <a:gsLst>
                <a:gs pos="0">
                  <a:schemeClr val="accent6">
                    <a:lumMod val="110000"/>
                    <a:satMod val="105000"/>
                    <a:tint val="67000"/>
                  </a:schemeClr>
                </a:gs>
                <a:gs pos="65000">
                  <a:schemeClr val="accent6">
                    <a:alpha val="41000"/>
                    <a:lumMod val="83000"/>
                  </a:schemeClr>
                </a:gs>
                <a:gs pos="100000">
                  <a:schemeClr val="accent6">
                    <a:lumMod val="50000"/>
                  </a:schemeClr>
                </a:gs>
              </a:gsLst>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t>About 700 MM lei (35 MM $)</a:t>
              </a:r>
              <a:endParaRPr lang="ru-RU" b="1" dirty="0"/>
            </a:p>
          </p:txBody>
        </p:sp>
        <p:sp>
          <p:nvSpPr>
            <p:cNvPr id="25" name="Oval 24"/>
            <p:cNvSpPr/>
            <p:nvPr/>
          </p:nvSpPr>
          <p:spPr>
            <a:xfrm>
              <a:off x="2748844" y="3637525"/>
              <a:ext cx="2768114" cy="88968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SF transfers – about 300 (15$) MM lei</a:t>
              </a:r>
              <a:endParaRPr lang="ru-RU" dirty="0"/>
            </a:p>
          </p:txBody>
        </p:sp>
        <p:sp>
          <p:nvSpPr>
            <p:cNvPr id="26" name="Down Arrow 25"/>
            <p:cNvSpPr/>
            <p:nvPr/>
          </p:nvSpPr>
          <p:spPr>
            <a:xfrm>
              <a:off x="6052428" y="2953784"/>
              <a:ext cx="172441" cy="1606379"/>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27" name="Oval 26"/>
            <p:cNvSpPr/>
            <p:nvPr/>
          </p:nvSpPr>
          <p:spPr>
            <a:xfrm>
              <a:off x="4745515" y="4708443"/>
              <a:ext cx="2786265" cy="996779"/>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Wages – about 200 (10$) MM lei</a:t>
              </a:r>
              <a:endParaRPr lang="ru-RU" dirty="0"/>
            </a:p>
          </p:txBody>
        </p:sp>
        <p:sp>
          <p:nvSpPr>
            <p:cNvPr id="28" name="Right Arrow 27"/>
            <p:cNvSpPr/>
            <p:nvPr/>
          </p:nvSpPr>
          <p:spPr>
            <a:xfrm rot="2998812">
              <a:off x="6694879" y="3237503"/>
              <a:ext cx="790541" cy="104469"/>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29" name="Oval 28"/>
            <p:cNvSpPr/>
            <p:nvPr/>
          </p:nvSpPr>
          <p:spPr>
            <a:xfrm>
              <a:off x="6760339" y="3637525"/>
              <a:ext cx="2731812" cy="9144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HF transfer – 50 (2.5$) MM lei</a:t>
              </a:r>
              <a:endParaRPr lang="ru-RU" dirty="0"/>
            </a:p>
          </p:txBody>
        </p:sp>
        <p:sp>
          <p:nvSpPr>
            <p:cNvPr id="30" name="Right Arrow 29"/>
            <p:cNvSpPr/>
            <p:nvPr/>
          </p:nvSpPr>
          <p:spPr>
            <a:xfrm rot="669193">
              <a:off x="7512026" y="2854255"/>
              <a:ext cx="1255739" cy="81649"/>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31" name="Oval 30"/>
            <p:cNvSpPr/>
            <p:nvPr/>
          </p:nvSpPr>
          <p:spPr>
            <a:xfrm>
              <a:off x="8829618" y="2571087"/>
              <a:ext cx="2432310" cy="980303"/>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Local budgets – about 150 (7.5$)MM lei  </a:t>
              </a:r>
              <a:endParaRPr lang="ru-RU" dirty="0"/>
            </a:p>
          </p:txBody>
        </p:sp>
        <p:sp>
          <p:nvSpPr>
            <p:cNvPr id="32" name="Right Arrow 31"/>
            <p:cNvSpPr/>
            <p:nvPr/>
          </p:nvSpPr>
          <p:spPr>
            <a:xfrm rot="8292028">
              <a:off x="4759792" y="3205175"/>
              <a:ext cx="790541" cy="9482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grpSp>
    </p:spTree>
    <p:extLst>
      <p:ext uri="{BB962C8B-B14F-4D97-AF65-F5344CB8AC3E}">
        <p14:creationId xmlns:p14="http://schemas.microsoft.com/office/powerpoint/2010/main" val="4261405952"/>
      </p:ext>
    </p:extLst>
  </p:cSld>
  <p:clrMapOvr>
    <a:masterClrMapping/>
  </p:clrMapOvr>
  <mc:AlternateContent xmlns:mc="http://schemas.openxmlformats.org/markup-compatibility/2006" xmlns:p14="http://schemas.microsoft.com/office/powerpoint/2010/main">
    <mc:Choice Requires="p14">
      <p:transition spd="slow" p14:dur="1250">
        <p14:flythroug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5129" y="179068"/>
            <a:ext cx="11837120" cy="514475"/>
          </a:xfrm>
          <a:prstGeom prst="rect">
            <a:avLst/>
          </a:prstGeom>
        </p:spPr>
        <p:txBody>
          <a:bodyPr anchor="b">
            <a:scene3d>
              <a:camera prst="orthographicFront"/>
              <a:lightRig rig="harsh" dir="t"/>
            </a:scene3d>
            <a:sp3d extrusionH="57150" prstMaterial="matte">
              <a:bevelT w="63500" h="12700" prst="angle"/>
              <a:contourClr>
                <a:schemeClr val="bg1">
                  <a:lumMod val="65000"/>
                </a:schemeClr>
              </a:contourClr>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3600" b="1" dirty="0" smtClean="0">
                <a:ln/>
                <a:solidFill>
                  <a:schemeClr val="accent4">
                    <a:lumMod val="75000"/>
                  </a:schemeClr>
                </a:solidFill>
                <a:latin typeface="+mn-lt"/>
                <a:ea typeface="+mn-ea"/>
                <a:cs typeface="+mn-cs"/>
              </a:rPr>
              <a:t>TOOLS FOR CASH MANAGEMENT IN  THE TSA</a:t>
            </a:r>
            <a:endParaRPr lang="en-US" sz="3600" b="1" dirty="0">
              <a:ln/>
              <a:solidFill>
                <a:schemeClr val="accent4">
                  <a:lumMod val="75000"/>
                </a:schemeClr>
              </a:solidFill>
              <a:latin typeface="+mn-lt"/>
              <a:ea typeface="+mn-ea"/>
              <a:cs typeface="+mn-cs"/>
            </a:endParaRPr>
          </a:p>
        </p:txBody>
      </p:sp>
      <p:graphicFrame>
        <p:nvGraphicFramePr>
          <p:cNvPr id="3" name="Diagram 2"/>
          <p:cNvGraphicFramePr/>
          <p:nvPr>
            <p:extLst>
              <p:ext uri="{D42A27DB-BD31-4B8C-83A1-F6EECF244321}">
                <p14:modId xmlns:p14="http://schemas.microsoft.com/office/powerpoint/2010/main" val="2124064719"/>
              </p:ext>
            </p:extLst>
          </p:nvPr>
        </p:nvGraphicFramePr>
        <p:xfrm>
          <a:off x="195633" y="801278"/>
          <a:ext cx="11652775" cy="57295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7103" y="1006695"/>
            <a:ext cx="788050" cy="788050"/>
          </a:xfrm>
          <a:prstGeom prst="rect">
            <a:avLst/>
          </a:prstGeom>
        </p:spPr>
      </p:pic>
      <p:pic>
        <p:nvPicPr>
          <p:cNvPr id="8" name="Pictur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0308" y="4630178"/>
            <a:ext cx="1025840" cy="792611"/>
          </a:xfrm>
          <a:prstGeom prst="rect">
            <a:avLst/>
          </a:prstGeom>
        </p:spPr>
      </p:pic>
      <p:pic>
        <p:nvPicPr>
          <p:cNvPr id="9" name="Picture 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49489" y="2820638"/>
            <a:ext cx="901244" cy="783647"/>
          </a:xfrm>
          <a:prstGeom prst="rect">
            <a:avLst/>
          </a:prstGeom>
        </p:spPr>
      </p:pic>
      <p:pic>
        <p:nvPicPr>
          <p:cNvPr id="10" name="Pictur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77103" y="5534461"/>
            <a:ext cx="813330" cy="813330"/>
          </a:xfrm>
          <a:prstGeom prst="rect">
            <a:avLst/>
          </a:prstGeom>
        </p:spPr>
      </p:pic>
      <p:pic>
        <p:nvPicPr>
          <p:cNvPr id="11" name="Picture 1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51286" y="1906417"/>
            <a:ext cx="963884" cy="825720"/>
          </a:xfrm>
          <a:prstGeom prst="rect">
            <a:avLst/>
          </a:prstGeom>
        </p:spPr>
      </p:pic>
    </p:spTree>
    <p:extLst>
      <p:ext uri="{BB962C8B-B14F-4D97-AF65-F5344CB8AC3E}">
        <p14:creationId xmlns:p14="http://schemas.microsoft.com/office/powerpoint/2010/main" val="517380310"/>
      </p:ext>
    </p:extLst>
  </p:cSld>
  <p:clrMapOvr>
    <a:masterClrMapping/>
  </p:clrMapOvr>
  <mc:AlternateContent xmlns:mc="http://schemas.openxmlformats.org/markup-compatibility/2006" xmlns:p14="http://schemas.microsoft.com/office/powerpoint/2010/main">
    <mc:Choice Requires="p14">
      <p:transition spd="slow" p14:dur="125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0-#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0-#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0-#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9217"/>
            <a:ext cx="11837120" cy="640237"/>
          </a:xfrm>
          <a:prstGeom prst="rect">
            <a:avLst/>
          </a:prstGeom>
        </p:spPr>
        <p:txBody>
          <a:bodyPr anchor="b">
            <a:scene3d>
              <a:camera prst="orthographicFront"/>
              <a:lightRig rig="harsh" dir="t"/>
            </a:scene3d>
            <a:sp3d extrusionH="57150" prstMaterial="matte">
              <a:bevelT w="63500" h="12700" prst="angle"/>
              <a:contourClr>
                <a:schemeClr val="bg1">
                  <a:lumMod val="65000"/>
                </a:schemeClr>
              </a:contourClr>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3600" b="1" dirty="0" smtClean="0">
                <a:ln/>
                <a:solidFill>
                  <a:schemeClr val="accent3"/>
                </a:solidFill>
                <a:latin typeface="+mn-lt"/>
                <a:ea typeface="+mn-ea"/>
                <a:cs typeface="+mn-cs"/>
              </a:rPr>
              <a:t> </a:t>
            </a:r>
            <a:r>
              <a:rPr lang="en-US" sz="3600" b="1" dirty="0" smtClean="0">
                <a:ln/>
                <a:solidFill>
                  <a:schemeClr val="accent4">
                    <a:lumMod val="75000"/>
                  </a:schemeClr>
                </a:solidFill>
                <a:latin typeface="+mn-lt"/>
                <a:ea typeface="+mn-ea"/>
                <a:cs typeface="+mn-cs"/>
              </a:rPr>
              <a:t>ISSUES AND CHALLENGES</a:t>
            </a:r>
            <a:endParaRPr lang="en-US" sz="3600" b="1" dirty="0">
              <a:ln/>
              <a:solidFill>
                <a:schemeClr val="accent4">
                  <a:lumMod val="75000"/>
                </a:schemeClr>
              </a:solidFill>
              <a:latin typeface="+mn-lt"/>
              <a:ea typeface="+mn-ea"/>
              <a:cs typeface="+mn-cs"/>
            </a:endParaRPr>
          </a:p>
        </p:txBody>
      </p:sp>
      <p:sp>
        <p:nvSpPr>
          <p:cNvPr id="2" name="TextBox 1"/>
          <p:cNvSpPr txBox="1"/>
          <p:nvPr/>
        </p:nvSpPr>
        <p:spPr>
          <a:xfrm>
            <a:off x="304800" y="1232451"/>
            <a:ext cx="11227520" cy="4339650"/>
          </a:xfrm>
          <a:prstGeom prst="rect">
            <a:avLst/>
          </a:prstGeom>
          <a:noFill/>
        </p:spPr>
        <p:txBody>
          <a:bodyPr wrap="square" rtlCol="0">
            <a:spAutoFit/>
          </a:bodyPr>
          <a:lstStyle/>
          <a:p>
            <a:pPr marL="342900" indent="-342900">
              <a:lnSpc>
                <a:spcPct val="150000"/>
              </a:lnSpc>
              <a:buFont typeface="+mj-lt"/>
              <a:buAutoNum type="arabicPeriod"/>
            </a:pPr>
            <a:r>
              <a:rPr lang="en-US" sz="2400" b="1" dirty="0" smtClean="0"/>
              <a:t>Resistance from central and local authorities to transfer of cash to TSA;</a:t>
            </a:r>
          </a:p>
          <a:p>
            <a:pPr marL="342900" indent="-342900">
              <a:lnSpc>
                <a:spcPct val="150000"/>
              </a:lnSpc>
              <a:buFont typeface="+mj-lt"/>
              <a:buAutoNum type="arabicPeriod"/>
            </a:pPr>
            <a:r>
              <a:rPr lang="en-US" sz="2400" b="1" dirty="0" smtClean="0"/>
              <a:t>Imperfect </a:t>
            </a:r>
            <a:r>
              <a:rPr lang="en-US" sz="2400" b="1" dirty="0"/>
              <a:t>legal basis</a:t>
            </a:r>
            <a:r>
              <a:rPr lang="en-US" sz="2400" b="1" dirty="0" smtClean="0"/>
              <a:t>;</a:t>
            </a:r>
            <a:endParaRPr lang="en-US" sz="2400" b="1" dirty="0"/>
          </a:p>
          <a:p>
            <a:pPr marL="342900" indent="-342900">
              <a:lnSpc>
                <a:spcPct val="150000"/>
              </a:lnSpc>
              <a:buFont typeface="+mj-lt"/>
              <a:buAutoNum type="arabicPeriod"/>
            </a:pPr>
            <a:r>
              <a:rPr lang="en-US" sz="2400" b="1" dirty="0" smtClean="0"/>
              <a:t>Imperfect </a:t>
            </a:r>
            <a:r>
              <a:rPr lang="en-US" sz="2400" b="1" dirty="0"/>
              <a:t>information </a:t>
            </a:r>
            <a:r>
              <a:rPr lang="en-US" sz="2400" b="1" dirty="0" smtClean="0"/>
              <a:t>systems;</a:t>
            </a:r>
          </a:p>
          <a:p>
            <a:pPr marL="342900" indent="-342900">
              <a:lnSpc>
                <a:spcPct val="150000"/>
              </a:lnSpc>
              <a:buFont typeface="+mj-lt"/>
              <a:buAutoNum type="arabicPeriod"/>
            </a:pPr>
            <a:r>
              <a:rPr lang="it-IT" sz="2400" b="1" dirty="0" smtClean="0"/>
              <a:t>Treasury requirement, record control (application of BC,CA);</a:t>
            </a:r>
          </a:p>
          <a:p>
            <a:pPr marL="342900" indent="-342900">
              <a:lnSpc>
                <a:spcPct val="150000"/>
              </a:lnSpc>
              <a:buFont typeface="+mj-lt"/>
              <a:buAutoNum type="arabicPeriod"/>
            </a:pPr>
            <a:r>
              <a:rPr lang="en-US" sz="2400" b="1" dirty="0" smtClean="0"/>
              <a:t>Political </a:t>
            </a:r>
            <a:r>
              <a:rPr lang="en-US" sz="2400" b="1" dirty="0"/>
              <a:t>and economic </a:t>
            </a:r>
            <a:r>
              <a:rPr lang="en-US" sz="2400" b="1" dirty="0" smtClean="0"/>
              <a:t>instability</a:t>
            </a:r>
            <a:r>
              <a:rPr lang="en-US" sz="2400" b="1" dirty="0"/>
              <a:t>;</a:t>
            </a:r>
            <a:endParaRPr lang="it-IT" sz="2400" b="1" dirty="0"/>
          </a:p>
          <a:p>
            <a:pPr marL="342900" indent="-342900">
              <a:lnSpc>
                <a:spcPct val="150000"/>
              </a:lnSpc>
              <a:buFont typeface="+mj-lt"/>
              <a:buAutoNum type="arabicPeriod"/>
            </a:pPr>
            <a:r>
              <a:rPr lang="en-US" sz="2400" b="1" dirty="0" smtClean="0"/>
              <a:t>Instability of financial-banking sector;</a:t>
            </a:r>
          </a:p>
          <a:p>
            <a:pPr marL="342900" indent="-342900">
              <a:lnSpc>
                <a:spcPct val="150000"/>
              </a:lnSpc>
              <a:buFont typeface="+mj-lt"/>
              <a:buAutoNum type="arabicPeriod"/>
            </a:pPr>
            <a:r>
              <a:rPr lang="en-US" sz="2400" b="1" dirty="0"/>
              <a:t>L</a:t>
            </a:r>
            <a:r>
              <a:rPr lang="en-US" sz="2400" b="1" dirty="0" smtClean="0"/>
              <a:t>ack </a:t>
            </a:r>
            <a:r>
              <a:rPr lang="en-US" sz="2400" b="1" dirty="0"/>
              <a:t>of qualified </a:t>
            </a:r>
            <a:r>
              <a:rPr lang="en-US" sz="2400" b="1" dirty="0" smtClean="0"/>
              <a:t>staff.</a:t>
            </a:r>
          </a:p>
          <a:p>
            <a:endParaRPr lang="en-US" sz="2400" dirty="0"/>
          </a:p>
        </p:txBody>
      </p:sp>
    </p:spTree>
    <p:extLst>
      <p:ext uri="{BB962C8B-B14F-4D97-AF65-F5344CB8AC3E}">
        <p14:creationId xmlns:p14="http://schemas.microsoft.com/office/powerpoint/2010/main" val="1531228828"/>
      </p:ext>
    </p:extLst>
  </p:cSld>
  <p:clrMapOvr>
    <a:masterClrMapping/>
  </p:clrMapOvr>
  <mc:AlternateContent xmlns:mc="http://schemas.openxmlformats.org/markup-compatibility/2006" xmlns:p14="http://schemas.microsoft.com/office/powerpoint/2010/main">
    <mc:Choice Requires="p14">
      <p:transition spd="slow" p14:dur="1250">
        <p14:flythroug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9217"/>
            <a:ext cx="11837120" cy="640237"/>
          </a:xfrm>
          <a:prstGeom prst="rect">
            <a:avLst/>
          </a:prstGeom>
        </p:spPr>
        <p:txBody>
          <a:bodyPr anchor="b">
            <a:scene3d>
              <a:camera prst="orthographicFront"/>
              <a:lightRig rig="harsh" dir="t"/>
            </a:scene3d>
            <a:sp3d extrusionH="57150" prstMaterial="matte">
              <a:bevelT w="63500" h="12700" prst="angle"/>
              <a:contourClr>
                <a:schemeClr val="bg1">
                  <a:lumMod val="65000"/>
                </a:schemeClr>
              </a:contourClr>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3600" b="1" dirty="0" smtClean="0">
                <a:ln/>
                <a:solidFill>
                  <a:schemeClr val="accent3"/>
                </a:solidFill>
                <a:latin typeface="+mn-lt"/>
                <a:ea typeface="+mn-ea"/>
                <a:cs typeface="+mn-cs"/>
              </a:rPr>
              <a:t> </a:t>
            </a:r>
            <a:r>
              <a:rPr lang="ro-RO" sz="3600" b="1" dirty="0">
                <a:ln/>
                <a:solidFill>
                  <a:schemeClr val="accent4">
                    <a:lumMod val="75000"/>
                  </a:schemeClr>
                </a:solidFill>
                <a:latin typeface="+mn-lt"/>
                <a:ea typeface="+mn-ea"/>
                <a:cs typeface="+mn-cs"/>
              </a:rPr>
              <a:t>FUTURE PLANS</a:t>
            </a:r>
            <a:endParaRPr lang="en-US" sz="3600" b="1" dirty="0">
              <a:ln/>
              <a:solidFill>
                <a:schemeClr val="accent4">
                  <a:lumMod val="75000"/>
                </a:schemeClr>
              </a:solidFill>
              <a:latin typeface="+mn-lt"/>
              <a:ea typeface="+mn-ea"/>
              <a:cs typeface="+mn-cs"/>
            </a:endParaRPr>
          </a:p>
        </p:txBody>
      </p:sp>
      <p:sp>
        <p:nvSpPr>
          <p:cNvPr id="6" name="Text Box 4"/>
          <p:cNvSpPr txBox="1">
            <a:spLocks noChangeArrowheads="1"/>
          </p:cNvSpPr>
          <p:nvPr/>
        </p:nvSpPr>
        <p:spPr bwMode="auto">
          <a:xfrm flipH="1">
            <a:off x="143504" y="5460087"/>
            <a:ext cx="1706992" cy="1077218"/>
          </a:xfrm>
          <a:prstGeom prst="rect">
            <a:avLst/>
          </a:prstGeom>
          <a:noFill/>
          <a:ln w="9525">
            <a:noFill/>
            <a:miter lim="800000"/>
            <a:headEnd/>
            <a:tailEnd/>
          </a:ln>
          <a:effectLst/>
        </p:spPr>
        <p:txBody>
          <a:bodyPr wrap="square">
            <a:spAutoFit/>
            <a:scene3d>
              <a:camera prst="orthographicFront"/>
              <a:lightRig rig="threePt" dir="t"/>
            </a:scene3d>
            <a:sp3d extrusionH="57150">
              <a:bevelT w="38100" h="38100" prst="relaxedInset"/>
            </a:sp3d>
          </a:bodyPr>
          <a:lstStyle/>
          <a:p>
            <a:r>
              <a:rPr lang="en-US" sz="3200" dirty="0" smtClean="0">
                <a:solidFill>
                  <a:srgbClr val="C00000"/>
                </a:solidFill>
                <a:latin typeface="Franklin Gothic Medium Cond" pitchFamily="34" charset="0"/>
              </a:rPr>
              <a:t>We are going to </a:t>
            </a:r>
            <a:endParaRPr lang="en-US" sz="3600" dirty="0">
              <a:solidFill>
                <a:srgbClr val="C00000"/>
              </a:solidFill>
              <a:latin typeface="Franklin Gothic Medium Cond" pitchFamily="34" charset="0"/>
            </a:endParaRPr>
          </a:p>
        </p:txBody>
      </p:sp>
      <p:grpSp>
        <p:nvGrpSpPr>
          <p:cNvPr id="9" name="Group 62"/>
          <p:cNvGrpSpPr/>
          <p:nvPr/>
        </p:nvGrpSpPr>
        <p:grpSpPr>
          <a:xfrm>
            <a:off x="1537219" y="5148045"/>
            <a:ext cx="5357481" cy="1993651"/>
            <a:chOff x="609600" y="5321549"/>
            <a:chExt cx="5357481" cy="1993651"/>
          </a:xfrm>
        </p:grpSpPr>
        <p:pic>
          <p:nvPicPr>
            <p:cNvPr id="10" name="Picture 9" descr="Right foot.png"/>
            <p:cNvPicPr>
              <a:picLocks noChangeAspect="1"/>
            </p:cNvPicPr>
            <p:nvPr/>
          </p:nvPicPr>
          <p:blipFill>
            <a:blip r:embed="rId3" cstate="print"/>
            <a:stretch>
              <a:fillRect/>
            </a:stretch>
          </p:blipFill>
          <p:spPr>
            <a:xfrm>
              <a:off x="609600" y="5321549"/>
              <a:ext cx="1536508" cy="1993651"/>
            </a:xfrm>
            <a:prstGeom prst="rect">
              <a:avLst/>
            </a:prstGeom>
          </p:spPr>
        </p:pic>
        <p:grpSp>
          <p:nvGrpSpPr>
            <p:cNvPr id="11" name="Group 35"/>
            <p:cNvGrpSpPr/>
            <p:nvPr/>
          </p:nvGrpSpPr>
          <p:grpSpPr>
            <a:xfrm>
              <a:off x="1828800" y="5953780"/>
              <a:ext cx="4138281" cy="461665"/>
              <a:chOff x="1828800" y="5801380"/>
              <a:chExt cx="4138281" cy="461665"/>
            </a:xfrm>
          </p:grpSpPr>
          <p:sp>
            <p:nvSpPr>
              <p:cNvPr id="12" name="TextBox 11"/>
              <p:cNvSpPr txBox="1"/>
              <p:nvPr/>
            </p:nvSpPr>
            <p:spPr>
              <a:xfrm>
                <a:off x="2178864" y="5801380"/>
                <a:ext cx="3788217" cy="461665"/>
              </a:xfrm>
              <a:prstGeom prst="rect">
                <a:avLst/>
              </a:prstGeom>
              <a:noFill/>
            </p:spPr>
            <p:txBody>
              <a:bodyPr wrap="none" rtlCol="0">
                <a:spAutoFit/>
              </a:bodyPr>
              <a:lstStyle/>
              <a:p>
                <a:r>
                  <a:rPr lang="en-US" sz="2400" dirty="0" smtClean="0"/>
                  <a:t>improve </a:t>
                </a:r>
                <a:r>
                  <a:rPr lang="en-US" sz="2400" dirty="0"/>
                  <a:t>the legal framework</a:t>
                </a:r>
                <a:endParaRPr lang="en-US" sz="2400" dirty="0">
                  <a:latin typeface="Calibri" pitchFamily="34" charset="0"/>
                </a:endParaRPr>
              </a:p>
            </p:txBody>
          </p:sp>
          <p:grpSp>
            <p:nvGrpSpPr>
              <p:cNvPr id="13" name="Group 34"/>
              <p:cNvGrpSpPr/>
              <p:nvPr/>
            </p:nvGrpSpPr>
            <p:grpSpPr>
              <a:xfrm>
                <a:off x="1828800" y="5867400"/>
                <a:ext cx="304800" cy="304800"/>
                <a:chOff x="8001000" y="4419600"/>
                <a:chExt cx="304800" cy="304800"/>
              </a:xfrm>
            </p:grpSpPr>
            <p:sp>
              <p:nvSpPr>
                <p:cNvPr id="14" name="Oval 13"/>
                <p:cNvSpPr/>
                <p:nvPr/>
              </p:nvSpPr>
              <p:spPr>
                <a:xfrm>
                  <a:off x="8001000" y="4419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itchFamily="34" charset="0"/>
                  </a:endParaRPr>
                </a:p>
              </p:txBody>
            </p:sp>
            <p:sp>
              <p:nvSpPr>
                <p:cNvPr id="15" name="Oval 14"/>
                <p:cNvSpPr/>
                <p:nvPr/>
              </p:nvSpPr>
              <p:spPr>
                <a:xfrm>
                  <a:off x="8077200" y="44958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itchFamily="34" charset="0"/>
                  </a:endParaRPr>
                </a:p>
              </p:txBody>
            </p:sp>
          </p:grpSp>
        </p:grpSp>
      </p:grpSp>
      <p:grpSp>
        <p:nvGrpSpPr>
          <p:cNvPr id="16" name="Group 64"/>
          <p:cNvGrpSpPr/>
          <p:nvPr/>
        </p:nvGrpSpPr>
        <p:grpSpPr>
          <a:xfrm>
            <a:off x="4399705" y="3602915"/>
            <a:ext cx="4643388" cy="1993651"/>
            <a:chOff x="3048000" y="3733800"/>
            <a:chExt cx="4643388" cy="1993651"/>
          </a:xfrm>
        </p:grpSpPr>
        <p:pic>
          <p:nvPicPr>
            <p:cNvPr id="17" name="Picture 16" descr="Right foot.png"/>
            <p:cNvPicPr>
              <a:picLocks noChangeAspect="1"/>
            </p:cNvPicPr>
            <p:nvPr/>
          </p:nvPicPr>
          <p:blipFill>
            <a:blip r:embed="rId3" cstate="print"/>
            <a:stretch>
              <a:fillRect/>
            </a:stretch>
          </p:blipFill>
          <p:spPr>
            <a:xfrm>
              <a:off x="3048000" y="3733800"/>
              <a:ext cx="1536508" cy="1993651"/>
            </a:xfrm>
            <a:prstGeom prst="rect">
              <a:avLst/>
            </a:prstGeom>
          </p:spPr>
        </p:pic>
        <p:grpSp>
          <p:nvGrpSpPr>
            <p:cNvPr id="18" name="Group 36"/>
            <p:cNvGrpSpPr/>
            <p:nvPr/>
          </p:nvGrpSpPr>
          <p:grpSpPr>
            <a:xfrm>
              <a:off x="4114800" y="4429780"/>
              <a:ext cx="3576588" cy="461665"/>
              <a:chOff x="1828800" y="5801380"/>
              <a:chExt cx="3576588" cy="461665"/>
            </a:xfrm>
          </p:grpSpPr>
          <p:sp>
            <p:nvSpPr>
              <p:cNvPr id="19" name="TextBox 18"/>
              <p:cNvSpPr txBox="1"/>
              <p:nvPr/>
            </p:nvSpPr>
            <p:spPr>
              <a:xfrm>
                <a:off x="2178864" y="5801380"/>
                <a:ext cx="3226524" cy="461665"/>
              </a:xfrm>
              <a:prstGeom prst="rect">
                <a:avLst/>
              </a:prstGeom>
              <a:noFill/>
            </p:spPr>
            <p:txBody>
              <a:bodyPr wrap="none" rtlCol="0">
                <a:spAutoFit/>
              </a:bodyPr>
              <a:lstStyle/>
              <a:p>
                <a:r>
                  <a:rPr lang="en-US" sz="2400" dirty="0" smtClean="0">
                    <a:latin typeface="Calibri" pitchFamily="34" charset="0"/>
                  </a:rPr>
                  <a:t>develop human capacity</a:t>
                </a:r>
                <a:endParaRPr lang="en-US" sz="2400" dirty="0">
                  <a:latin typeface="Calibri" pitchFamily="34" charset="0"/>
                </a:endParaRPr>
              </a:p>
            </p:txBody>
          </p:sp>
          <p:grpSp>
            <p:nvGrpSpPr>
              <p:cNvPr id="20" name="Group 38"/>
              <p:cNvGrpSpPr/>
              <p:nvPr/>
            </p:nvGrpSpPr>
            <p:grpSpPr>
              <a:xfrm>
                <a:off x="1828800" y="5867400"/>
                <a:ext cx="304800" cy="304800"/>
                <a:chOff x="8001000" y="4419600"/>
                <a:chExt cx="304800" cy="304800"/>
              </a:xfrm>
            </p:grpSpPr>
            <p:sp>
              <p:nvSpPr>
                <p:cNvPr id="21" name="Oval 20"/>
                <p:cNvSpPr/>
                <p:nvPr/>
              </p:nvSpPr>
              <p:spPr>
                <a:xfrm>
                  <a:off x="8001000" y="4419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itchFamily="34" charset="0"/>
                  </a:endParaRPr>
                </a:p>
              </p:txBody>
            </p:sp>
            <p:sp>
              <p:nvSpPr>
                <p:cNvPr id="22" name="Oval 21"/>
                <p:cNvSpPr/>
                <p:nvPr/>
              </p:nvSpPr>
              <p:spPr>
                <a:xfrm>
                  <a:off x="8077200" y="44958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itchFamily="34" charset="0"/>
                  </a:endParaRPr>
                </a:p>
              </p:txBody>
            </p:sp>
          </p:grpSp>
        </p:grpSp>
      </p:grpSp>
      <p:grpSp>
        <p:nvGrpSpPr>
          <p:cNvPr id="23" name="Group 66"/>
          <p:cNvGrpSpPr/>
          <p:nvPr/>
        </p:nvGrpSpPr>
        <p:grpSpPr>
          <a:xfrm>
            <a:off x="6894700" y="2247886"/>
            <a:ext cx="5079598" cy="1993651"/>
            <a:chOff x="5334000" y="1981200"/>
            <a:chExt cx="5079598" cy="1993651"/>
          </a:xfrm>
        </p:grpSpPr>
        <p:pic>
          <p:nvPicPr>
            <p:cNvPr id="24" name="Picture 23" descr="Right foot.png"/>
            <p:cNvPicPr>
              <a:picLocks noChangeAspect="1"/>
            </p:cNvPicPr>
            <p:nvPr/>
          </p:nvPicPr>
          <p:blipFill>
            <a:blip r:embed="rId3" cstate="print"/>
            <a:stretch>
              <a:fillRect/>
            </a:stretch>
          </p:blipFill>
          <p:spPr>
            <a:xfrm>
              <a:off x="5334000" y="1981200"/>
              <a:ext cx="1536508" cy="1993651"/>
            </a:xfrm>
            <a:prstGeom prst="rect">
              <a:avLst/>
            </a:prstGeom>
          </p:spPr>
        </p:pic>
        <p:grpSp>
          <p:nvGrpSpPr>
            <p:cNvPr id="25" name="Group 41"/>
            <p:cNvGrpSpPr/>
            <p:nvPr/>
          </p:nvGrpSpPr>
          <p:grpSpPr>
            <a:xfrm>
              <a:off x="6400800" y="2667000"/>
              <a:ext cx="4012798" cy="461665"/>
              <a:chOff x="1828800" y="5801380"/>
              <a:chExt cx="4012798" cy="461665"/>
            </a:xfrm>
          </p:grpSpPr>
          <p:sp>
            <p:nvSpPr>
              <p:cNvPr id="26" name="TextBox 25"/>
              <p:cNvSpPr txBox="1"/>
              <p:nvPr/>
            </p:nvSpPr>
            <p:spPr>
              <a:xfrm>
                <a:off x="2178864" y="5801380"/>
                <a:ext cx="3662734" cy="461665"/>
              </a:xfrm>
              <a:prstGeom prst="rect">
                <a:avLst/>
              </a:prstGeom>
              <a:noFill/>
            </p:spPr>
            <p:txBody>
              <a:bodyPr wrap="none" rtlCol="0">
                <a:spAutoFit/>
              </a:bodyPr>
              <a:lstStyle/>
              <a:p>
                <a:r>
                  <a:rPr lang="en-US" sz="2400" dirty="0"/>
                  <a:t>develop information system</a:t>
                </a:r>
              </a:p>
            </p:txBody>
          </p:sp>
          <p:grpSp>
            <p:nvGrpSpPr>
              <p:cNvPr id="27" name="Group 43"/>
              <p:cNvGrpSpPr/>
              <p:nvPr/>
            </p:nvGrpSpPr>
            <p:grpSpPr>
              <a:xfrm>
                <a:off x="1828800" y="5867400"/>
                <a:ext cx="304800" cy="304800"/>
                <a:chOff x="8001000" y="4419600"/>
                <a:chExt cx="304800" cy="304800"/>
              </a:xfrm>
            </p:grpSpPr>
            <p:sp>
              <p:nvSpPr>
                <p:cNvPr id="28" name="Oval 27"/>
                <p:cNvSpPr/>
                <p:nvPr/>
              </p:nvSpPr>
              <p:spPr>
                <a:xfrm>
                  <a:off x="8001000" y="4419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itchFamily="34" charset="0"/>
                  </a:endParaRPr>
                </a:p>
              </p:txBody>
            </p:sp>
            <p:sp>
              <p:nvSpPr>
                <p:cNvPr id="29" name="Oval 28"/>
                <p:cNvSpPr/>
                <p:nvPr/>
              </p:nvSpPr>
              <p:spPr>
                <a:xfrm>
                  <a:off x="8077200" y="44958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itchFamily="34" charset="0"/>
                  </a:endParaRPr>
                </a:p>
              </p:txBody>
            </p:sp>
          </p:grpSp>
        </p:grpSp>
      </p:grpSp>
      <p:grpSp>
        <p:nvGrpSpPr>
          <p:cNvPr id="30" name="Group 65"/>
          <p:cNvGrpSpPr/>
          <p:nvPr/>
        </p:nvGrpSpPr>
        <p:grpSpPr>
          <a:xfrm>
            <a:off x="477842" y="1468457"/>
            <a:ext cx="6513293" cy="1739683"/>
            <a:chOff x="-1353870" y="1719938"/>
            <a:chExt cx="6513293" cy="1739683"/>
          </a:xfrm>
        </p:grpSpPr>
        <p:pic>
          <p:nvPicPr>
            <p:cNvPr id="31" name="Picture 30" descr="Left foot.png"/>
            <p:cNvPicPr>
              <a:picLocks noChangeAspect="1"/>
            </p:cNvPicPr>
            <p:nvPr/>
          </p:nvPicPr>
          <p:blipFill>
            <a:blip r:embed="rId4" cstate="print"/>
            <a:stretch>
              <a:fillRect/>
            </a:stretch>
          </p:blipFill>
          <p:spPr>
            <a:xfrm rot="504674">
              <a:off x="3394344" y="1719938"/>
              <a:ext cx="1765079" cy="1739683"/>
            </a:xfrm>
            <a:prstGeom prst="rect">
              <a:avLst/>
            </a:prstGeom>
          </p:spPr>
        </p:pic>
        <p:grpSp>
          <p:nvGrpSpPr>
            <p:cNvPr id="32" name="Group 56"/>
            <p:cNvGrpSpPr/>
            <p:nvPr/>
          </p:nvGrpSpPr>
          <p:grpSpPr>
            <a:xfrm>
              <a:off x="-1353870" y="2155150"/>
              <a:ext cx="5347206" cy="830997"/>
              <a:chOff x="-1232406" y="2155150"/>
              <a:chExt cx="5347206" cy="830997"/>
            </a:xfrm>
          </p:grpSpPr>
          <p:sp>
            <p:nvSpPr>
              <p:cNvPr id="33" name="TextBox 32"/>
              <p:cNvSpPr txBox="1"/>
              <p:nvPr/>
            </p:nvSpPr>
            <p:spPr>
              <a:xfrm>
                <a:off x="-1232406" y="2155150"/>
                <a:ext cx="5042406" cy="830997"/>
              </a:xfrm>
              <a:prstGeom prst="rect">
                <a:avLst/>
              </a:prstGeom>
              <a:noFill/>
            </p:spPr>
            <p:txBody>
              <a:bodyPr wrap="none" rtlCol="0">
                <a:spAutoFit/>
              </a:bodyPr>
              <a:lstStyle/>
              <a:p>
                <a:pPr algn="r"/>
                <a:r>
                  <a:rPr lang="en-US" sz="2400" dirty="0"/>
                  <a:t>divide responsibilities between TT and </a:t>
                </a:r>
              </a:p>
              <a:p>
                <a:pPr algn="r"/>
                <a:r>
                  <a:rPr lang="en-US" sz="2400" dirty="0"/>
                  <a:t>authority/public institutions </a:t>
                </a:r>
                <a:endParaRPr lang="en-US" sz="2400" dirty="0">
                  <a:latin typeface="Calibri" pitchFamily="34" charset="0"/>
                </a:endParaRPr>
              </a:p>
            </p:txBody>
          </p:sp>
          <p:grpSp>
            <p:nvGrpSpPr>
              <p:cNvPr id="34" name="Group 53"/>
              <p:cNvGrpSpPr/>
              <p:nvPr/>
            </p:nvGrpSpPr>
            <p:grpSpPr>
              <a:xfrm>
                <a:off x="3810000" y="2362200"/>
                <a:ext cx="304800" cy="304800"/>
                <a:chOff x="8001000" y="4419600"/>
                <a:chExt cx="304800" cy="304800"/>
              </a:xfrm>
            </p:grpSpPr>
            <p:sp>
              <p:nvSpPr>
                <p:cNvPr id="35" name="Oval 34"/>
                <p:cNvSpPr/>
                <p:nvPr/>
              </p:nvSpPr>
              <p:spPr>
                <a:xfrm>
                  <a:off x="8001000" y="4419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itchFamily="34" charset="0"/>
                  </a:endParaRPr>
                </a:p>
              </p:txBody>
            </p:sp>
            <p:sp>
              <p:nvSpPr>
                <p:cNvPr id="36" name="Oval 35"/>
                <p:cNvSpPr/>
                <p:nvPr/>
              </p:nvSpPr>
              <p:spPr>
                <a:xfrm>
                  <a:off x="8077200" y="44958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itchFamily="34" charset="0"/>
                  </a:endParaRPr>
                </a:p>
              </p:txBody>
            </p:sp>
          </p:grpSp>
        </p:grpSp>
      </p:grpSp>
      <p:grpSp>
        <p:nvGrpSpPr>
          <p:cNvPr id="37" name="Group 63"/>
          <p:cNvGrpSpPr/>
          <p:nvPr/>
        </p:nvGrpSpPr>
        <p:grpSpPr>
          <a:xfrm>
            <a:off x="185919" y="3157383"/>
            <a:ext cx="4019841" cy="1739683"/>
            <a:chOff x="-1070217" y="3322178"/>
            <a:chExt cx="4019841" cy="1739683"/>
          </a:xfrm>
        </p:grpSpPr>
        <p:pic>
          <p:nvPicPr>
            <p:cNvPr id="38" name="Picture 37" descr="Left foot.png"/>
            <p:cNvPicPr>
              <a:picLocks noChangeAspect="1"/>
            </p:cNvPicPr>
            <p:nvPr/>
          </p:nvPicPr>
          <p:blipFill>
            <a:blip r:embed="rId4" cstate="print"/>
            <a:stretch>
              <a:fillRect/>
            </a:stretch>
          </p:blipFill>
          <p:spPr>
            <a:xfrm rot="504674">
              <a:off x="1184545" y="3322178"/>
              <a:ext cx="1765079" cy="1739683"/>
            </a:xfrm>
            <a:prstGeom prst="rect">
              <a:avLst/>
            </a:prstGeom>
          </p:spPr>
        </p:pic>
        <p:grpSp>
          <p:nvGrpSpPr>
            <p:cNvPr id="39" name="Group 57"/>
            <p:cNvGrpSpPr/>
            <p:nvPr/>
          </p:nvGrpSpPr>
          <p:grpSpPr>
            <a:xfrm>
              <a:off x="-1070217" y="3382722"/>
              <a:ext cx="2948499" cy="884478"/>
              <a:chOff x="1261047" y="1782522"/>
              <a:chExt cx="2948499" cy="884478"/>
            </a:xfrm>
          </p:grpSpPr>
          <p:sp>
            <p:nvSpPr>
              <p:cNvPr id="40" name="TextBox 39"/>
              <p:cNvSpPr txBox="1"/>
              <p:nvPr/>
            </p:nvSpPr>
            <p:spPr>
              <a:xfrm>
                <a:off x="1261047" y="1782522"/>
                <a:ext cx="2948499" cy="461665"/>
              </a:xfrm>
              <a:prstGeom prst="rect">
                <a:avLst/>
              </a:prstGeom>
              <a:noFill/>
            </p:spPr>
            <p:txBody>
              <a:bodyPr wrap="none" rtlCol="0">
                <a:spAutoFit/>
              </a:bodyPr>
              <a:lstStyle/>
              <a:p>
                <a:r>
                  <a:rPr lang="en-US" sz="2400" dirty="0"/>
                  <a:t>improve methodology</a:t>
                </a:r>
                <a:endParaRPr lang="en-US" sz="2400" dirty="0">
                  <a:latin typeface="Calibri" pitchFamily="34" charset="0"/>
                </a:endParaRPr>
              </a:p>
            </p:txBody>
          </p:sp>
          <p:grpSp>
            <p:nvGrpSpPr>
              <p:cNvPr id="41" name="Group 59"/>
              <p:cNvGrpSpPr/>
              <p:nvPr/>
            </p:nvGrpSpPr>
            <p:grpSpPr>
              <a:xfrm>
                <a:off x="3810000" y="2362200"/>
                <a:ext cx="304800" cy="304800"/>
                <a:chOff x="8001000" y="4419600"/>
                <a:chExt cx="304800" cy="304800"/>
              </a:xfrm>
            </p:grpSpPr>
            <p:sp>
              <p:nvSpPr>
                <p:cNvPr id="42" name="Oval 41"/>
                <p:cNvSpPr/>
                <p:nvPr/>
              </p:nvSpPr>
              <p:spPr>
                <a:xfrm>
                  <a:off x="8001000" y="4419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itchFamily="34" charset="0"/>
                  </a:endParaRPr>
                </a:p>
              </p:txBody>
            </p:sp>
            <p:sp>
              <p:nvSpPr>
                <p:cNvPr id="43" name="Oval 42"/>
                <p:cNvSpPr/>
                <p:nvPr/>
              </p:nvSpPr>
              <p:spPr>
                <a:xfrm>
                  <a:off x="8077200" y="44958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itchFamily="34" charset="0"/>
                  </a:endParaRPr>
                </a:p>
              </p:txBody>
            </p:sp>
          </p:grpSp>
        </p:grpSp>
      </p:grpSp>
      <p:grpSp>
        <p:nvGrpSpPr>
          <p:cNvPr id="50" name="Group 65"/>
          <p:cNvGrpSpPr/>
          <p:nvPr/>
        </p:nvGrpSpPr>
        <p:grpSpPr>
          <a:xfrm>
            <a:off x="3246562" y="260701"/>
            <a:ext cx="5870910" cy="1739683"/>
            <a:chOff x="-711487" y="1719938"/>
            <a:chExt cx="5870910" cy="1739683"/>
          </a:xfrm>
        </p:grpSpPr>
        <p:pic>
          <p:nvPicPr>
            <p:cNvPr id="51" name="Picture 50" descr="Left foot.png"/>
            <p:cNvPicPr>
              <a:picLocks noChangeAspect="1"/>
            </p:cNvPicPr>
            <p:nvPr/>
          </p:nvPicPr>
          <p:blipFill>
            <a:blip r:embed="rId4" cstate="print"/>
            <a:stretch>
              <a:fillRect/>
            </a:stretch>
          </p:blipFill>
          <p:spPr>
            <a:xfrm rot="504674">
              <a:off x="3394344" y="1719938"/>
              <a:ext cx="1765079" cy="1739683"/>
            </a:xfrm>
            <a:prstGeom prst="rect">
              <a:avLst/>
            </a:prstGeom>
          </p:spPr>
        </p:pic>
        <p:grpSp>
          <p:nvGrpSpPr>
            <p:cNvPr id="52" name="Group 56"/>
            <p:cNvGrpSpPr/>
            <p:nvPr/>
          </p:nvGrpSpPr>
          <p:grpSpPr>
            <a:xfrm>
              <a:off x="-711487" y="2223335"/>
              <a:ext cx="4704823" cy="830997"/>
              <a:chOff x="-590023" y="2223335"/>
              <a:chExt cx="4704823" cy="830997"/>
            </a:xfrm>
          </p:grpSpPr>
          <p:sp>
            <p:nvSpPr>
              <p:cNvPr id="53" name="TextBox 52"/>
              <p:cNvSpPr txBox="1"/>
              <p:nvPr/>
            </p:nvSpPr>
            <p:spPr>
              <a:xfrm>
                <a:off x="-590023" y="2223335"/>
                <a:ext cx="4266489" cy="830997"/>
              </a:xfrm>
              <a:prstGeom prst="rect">
                <a:avLst/>
              </a:prstGeom>
              <a:noFill/>
            </p:spPr>
            <p:txBody>
              <a:bodyPr wrap="none" rtlCol="0">
                <a:spAutoFit/>
              </a:bodyPr>
              <a:lstStyle/>
              <a:p>
                <a:pPr algn="r"/>
                <a:r>
                  <a:rPr lang="en-US" sz="2400" dirty="0" smtClean="0"/>
                  <a:t>Implementation of </a:t>
                </a:r>
                <a:r>
                  <a:rPr lang="en-US" sz="2400" dirty="0"/>
                  <a:t>international </a:t>
                </a:r>
              </a:p>
              <a:p>
                <a:pPr algn="r"/>
                <a:r>
                  <a:rPr lang="en-US" sz="2400" dirty="0"/>
                  <a:t>standards</a:t>
                </a:r>
              </a:p>
            </p:txBody>
          </p:sp>
          <p:grpSp>
            <p:nvGrpSpPr>
              <p:cNvPr id="54" name="Group 53"/>
              <p:cNvGrpSpPr/>
              <p:nvPr/>
            </p:nvGrpSpPr>
            <p:grpSpPr>
              <a:xfrm>
                <a:off x="3810000" y="2362200"/>
                <a:ext cx="304800" cy="304800"/>
                <a:chOff x="8001000" y="4419600"/>
                <a:chExt cx="304800" cy="304800"/>
              </a:xfrm>
            </p:grpSpPr>
            <p:sp>
              <p:nvSpPr>
                <p:cNvPr id="55" name="Oval 54"/>
                <p:cNvSpPr/>
                <p:nvPr/>
              </p:nvSpPr>
              <p:spPr>
                <a:xfrm>
                  <a:off x="8001000" y="4419600"/>
                  <a:ext cx="304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itchFamily="34" charset="0"/>
                  </a:endParaRPr>
                </a:p>
              </p:txBody>
            </p:sp>
            <p:sp>
              <p:nvSpPr>
                <p:cNvPr id="56" name="Oval 55"/>
                <p:cNvSpPr/>
                <p:nvPr/>
              </p:nvSpPr>
              <p:spPr>
                <a:xfrm>
                  <a:off x="8077200" y="4493703"/>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libri" pitchFamily="34" charset="0"/>
                  </a:endParaRPr>
                </a:p>
              </p:txBody>
            </p:sp>
          </p:grpSp>
        </p:grpSp>
      </p:grpSp>
    </p:spTree>
    <p:extLst>
      <p:ext uri="{BB962C8B-B14F-4D97-AF65-F5344CB8AC3E}">
        <p14:creationId xmlns:p14="http://schemas.microsoft.com/office/powerpoint/2010/main" val="2507015717"/>
      </p:ext>
    </p:extLst>
  </p:cSld>
  <p:clrMapOvr>
    <a:masterClrMapping/>
  </p:clrMapOvr>
  <mc:AlternateContent xmlns:mc="http://schemas.openxmlformats.org/markup-compatibility/2006" xmlns:p14="http://schemas.microsoft.com/office/powerpoint/2010/main">
    <mc:Choice Requires="p14">
      <p:transition spd="slow" p14:dur="125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fade">
                                      <p:cBhvr>
                                        <p:cTn id="3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valeriudgbarbu.files.wordpress.com/2013/12/thankyo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1" cy="650318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38425" y="173254"/>
            <a:ext cx="5784830" cy="1200329"/>
          </a:xfrm>
          <a:prstGeom prst="rect">
            <a:avLst/>
          </a:prstGeom>
        </p:spPr>
        <p:txBody>
          <a:bodyPr wrap="square">
            <a:spAutoFit/>
            <a:scene3d>
              <a:camera prst="orthographicFront"/>
              <a:lightRig rig="soft" dir="t">
                <a:rot lat="0" lon="0" rev="15600000"/>
              </a:lightRig>
            </a:scene3d>
            <a:sp3d extrusionH="57150" prstMaterial="softEdge">
              <a:bevelT w="25400" h="38100"/>
            </a:sp3d>
          </a:bodyPr>
          <a:lstStyle/>
          <a:p>
            <a:r>
              <a:rPr lang="tr-TR" sz="7200" b="1" dirty="0">
                <a:ln/>
                <a:solidFill>
                  <a:schemeClr val="accent4"/>
                </a:solidFill>
              </a:rPr>
              <a:t>teşekkürler</a:t>
            </a:r>
            <a:endParaRPr lang="en-US" sz="7200" b="1" dirty="0">
              <a:ln/>
              <a:solidFill>
                <a:schemeClr val="accent4"/>
              </a:solidFill>
            </a:endParaRPr>
          </a:p>
        </p:txBody>
      </p:sp>
    </p:spTree>
    <p:extLst>
      <p:ext uri="{BB962C8B-B14F-4D97-AF65-F5344CB8AC3E}">
        <p14:creationId xmlns:p14="http://schemas.microsoft.com/office/powerpoint/2010/main" val="24406244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Title 1"/>
          <p:cNvSpPr txBox="1">
            <a:spLocks/>
          </p:cNvSpPr>
          <p:nvPr/>
        </p:nvSpPr>
        <p:spPr>
          <a:xfrm>
            <a:off x="103142" y="97199"/>
            <a:ext cx="11837120" cy="640237"/>
          </a:xfrm>
          <a:prstGeom prst="rect">
            <a:avLst/>
          </a:prstGeom>
        </p:spPr>
        <p:txBody>
          <a:bodyPr anchor="b">
            <a:scene3d>
              <a:camera prst="orthographicFront"/>
              <a:lightRig rig="harsh" dir="t"/>
            </a:scene3d>
            <a:sp3d extrusionH="57150" prstMaterial="matte">
              <a:bevelT w="63500" h="12700" prst="angle"/>
              <a:contourClr>
                <a:schemeClr val="bg1">
                  <a:lumMod val="65000"/>
                </a:schemeClr>
              </a:contourClr>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3600" b="1" dirty="0" smtClean="0">
                <a:ln/>
                <a:solidFill>
                  <a:schemeClr val="accent3"/>
                </a:solidFill>
                <a:latin typeface="+mn-lt"/>
                <a:ea typeface="+mn-ea"/>
                <a:cs typeface="+mn-cs"/>
              </a:rPr>
              <a:t> </a:t>
            </a:r>
            <a:r>
              <a:rPr lang="ro-RO" sz="3600" b="1" dirty="0">
                <a:ln/>
                <a:solidFill>
                  <a:schemeClr val="accent4">
                    <a:lumMod val="75000"/>
                  </a:schemeClr>
                </a:solidFill>
                <a:latin typeface="+mn-lt"/>
                <a:ea typeface="+mn-ea"/>
                <a:cs typeface="+mn-cs"/>
              </a:rPr>
              <a:t>TSA BACKGROUND</a:t>
            </a:r>
          </a:p>
        </p:txBody>
      </p:sp>
      <p:sp>
        <p:nvSpPr>
          <p:cNvPr id="42" name="Rounded Rectangle 41"/>
          <p:cNvSpPr/>
          <p:nvPr/>
        </p:nvSpPr>
        <p:spPr>
          <a:xfrm>
            <a:off x="121190" y="4873697"/>
            <a:ext cx="11986734" cy="1541073"/>
          </a:xfrm>
          <a:prstGeom prst="roundRect">
            <a:avLst/>
          </a:prstGeom>
          <a:solidFill>
            <a:schemeClr val="accent2">
              <a:lumMod val="75000"/>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p:nvGrpSpPr>
        <p:grpSpPr>
          <a:xfrm>
            <a:off x="10650217" y="1964817"/>
            <a:ext cx="1000125" cy="1244441"/>
            <a:chOff x="9672145" y="1311451"/>
            <a:chExt cx="1000125" cy="1244441"/>
          </a:xfrm>
        </p:grpSpPr>
        <p:pic>
          <p:nvPicPr>
            <p:cNvPr id="45" name="Picture 2" descr="C:\Program Files\Microsoft Office\MEDIA\CAGCAT10\j0235319.wmf"/>
            <p:cNvPicPr>
              <a:picLocks noChangeAspect="1" noChangeArrowheads="1"/>
            </p:cNvPicPr>
            <p:nvPr/>
          </p:nvPicPr>
          <p:blipFill>
            <a:blip r:embed="rId3" cstate="print"/>
            <a:srcRect/>
            <a:stretch>
              <a:fillRect/>
            </a:stretch>
          </p:blipFill>
          <p:spPr bwMode="auto">
            <a:xfrm>
              <a:off x="9697564" y="1311451"/>
              <a:ext cx="785813" cy="804862"/>
            </a:xfrm>
            <a:prstGeom prst="rect">
              <a:avLst/>
            </a:prstGeom>
            <a:noFill/>
            <a:ln>
              <a:noFill/>
            </a:ln>
            <a:effectLst>
              <a:outerShdw blurRad="50800" dist="38100" dir="5400000" algn="t" rotWithShape="0">
                <a:prstClr val="black">
                  <a:alpha val="40000"/>
                </a:prstClr>
              </a:outerShdw>
            </a:effectLst>
          </p:spPr>
        </p:pic>
        <p:sp>
          <p:nvSpPr>
            <p:cNvPr id="46" name="TextBox 43"/>
            <p:cNvSpPr txBox="1">
              <a:spLocks noChangeArrowheads="1"/>
            </p:cNvSpPr>
            <p:nvPr/>
          </p:nvSpPr>
          <p:spPr bwMode="auto">
            <a:xfrm>
              <a:off x="9672145" y="2125005"/>
              <a:ext cx="1000125" cy="430887"/>
            </a:xfrm>
            <a:prstGeom prst="rect">
              <a:avLst/>
            </a:prstGeom>
            <a:noFill/>
            <a:ln w="9525">
              <a:noFill/>
              <a:miter lim="800000"/>
              <a:headEnd/>
              <a:tailEnd/>
            </a:ln>
          </p:spPr>
          <p:txBody>
            <a:bodyPr>
              <a:spAutoFit/>
            </a:bodyPr>
            <a:lstStyle/>
            <a:p>
              <a:pPr algn="ctr"/>
              <a:r>
                <a:rPr lang="en-US" sz="1100" b="1" dirty="0" smtClean="0">
                  <a:latin typeface="Tahoma" pitchFamily="34" charset="0"/>
                  <a:cs typeface="Tahoma" pitchFamily="34" charset="0"/>
                </a:rPr>
                <a:t>Economic Agents</a:t>
              </a:r>
              <a:endParaRPr lang="ro-RO" sz="1100" b="1" dirty="0">
                <a:latin typeface="Tahoma" pitchFamily="34" charset="0"/>
                <a:cs typeface="Tahoma" pitchFamily="34" charset="0"/>
              </a:endParaRPr>
            </a:p>
          </p:txBody>
        </p:sp>
      </p:grpSp>
      <p:grpSp>
        <p:nvGrpSpPr>
          <p:cNvPr id="50" name="Group 49"/>
          <p:cNvGrpSpPr/>
          <p:nvPr/>
        </p:nvGrpSpPr>
        <p:grpSpPr>
          <a:xfrm rot="20825265">
            <a:off x="4422658" y="2274313"/>
            <a:ext cx="5992568" cy="369332"/>
            <a:chOff x="4619160" y="1552669"/>
            <a:chExt cx="5552292" cy="369332"/>
          </a:xfrm>
        </p:grpSpPr>
        <p:cxnSp>
          <p:nvCxnSpPr>
            <p:cNvPr id="51" name="Straight Arrow Connector 50"/>
            <p:cNvCxnSpPr>
              <a:endCxn id="66" idx="3"/>
            </p:cNvCxnSpPr>
            <p:nvPr/>
          </p:nvCxnSpPr>
          <p:spPr>
            <a:xfrm rot="774735" flipH="1">
              <a:off x="4619160" y="1741957"/>
              <a:ext cx="5552292" cy="15956"/>
            </a:xfrm>
            <a:prstGeom prst="straightConnector1">
              <a:avLst/>
            </a:prstGeom>
            <a:ln w="41275">
              <a:solidFill>
                <a:schemeClr val="accent6">
                  <a:lumMod val="75000"/>
                </a:schemeClr>
              </a:solidFill>
              <a:tailEnd type="triangle"/>
            </a:ln>
          </p:spPr>
          <p:style>
            <a:lnRef idx="3">
              <a:schemeClr val="accent2"/>
            </a:lnRef>
            <a:fillRef idx="0">
              <a:schemeClr val="accent2"/>
            </a:fillRef>
            <a:effectRef idx="2">
              <a:schemeClr val="accent2"/>
            </a:effectRef>
            <a:fontRef idx="minor">
              <a:schemeClr val="tx1"/>
            </a:fontRef>
          </p:style>
        </p:cxnSp>
        <p:sp>
          <p:nvSpPr>
            <p:cNvPr id="52" name="TextBox 51"/>
            <p:cNvSpPr txBox="1"/>
            <p:nvPr/>
          </p:nvSpPr>
          <p:spPr>
            <a:xfrm rot="774735">
              <a:off x="6407827" y="1552669"/>
              <a:ext cx="2735643" cy="369332"/>
            </a:xfrm>
            <a:prstGeom prst="rect">
              <a:avLst/>
            </a:prstGeom>
            <a:noFill/>
          </p:spPr>
          <p:txBody>
            <a:bodyPr wrap="square" rtlCol="0">
              <a:spAutoFit/>
            </a:bodyPr>
            <a:lstStyle/>
            <a:p>
              <a:r>
                <a:rPr lang="ro-RO" dirty="0" smtClean="0"/>
                <a:t>State budget </a:t>
              </a:r>
              <a:r>
                <a:rPr lang="en-US" dirty="0" smtClean="0"/>
                <a:t>revenues</a:t>
              </a:r>
              <a:endParaRPr lang="en-US" dirty="0"/>
            </a:p>
          </p:txBody>
        </p:sp>
      </p:grpSp>
      <p:pic>
        <p:nvPicPr>
          <p:cNvPr id="53" name="Picture 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42780" y="4686132"/>
            <a:ext cx="1147855" cy="1220231"/>
          </a:xfrm>
          <a:prstGeom prst="rect">
            <a:avLst/>
          </a:prstGeom>
        </p:spPr>
      </p:pic>
      <p:cxnSp>
        <p:nvCxnSpPr>
          <p:cNvPr id="54" name="Straight Arrow Connector 53"/>
          <p:cNvCxnSpPr/>
          <p:nvPr/>
        </p:nvCxnSpPr>
        <p:spPr>
          <a:xfrm>
            <a:off x="7567541" y="5373574"/>
            <a:ext cx="359556" cy="0"/>
          </a:xfrm>
          <a:prstGeom prst="straightConnector1">
            <a:avLst/>
          </a:prstGeom>
          <a:ln w="3492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39"/>
          <p:cNvSpPr txBox="1">
            <a:spLocks noChangeArrowheads="1"/>
          </p:cNvSpPr>
          <p:nvPr/>
        </p:nvSpPr>
        <p:spPr bwMode="auto">
          <a:xfrm>
            <a:off x="6273669" y="5841270"/>
            <a:ext cx="1286075" cy="535615"/>
          </a:xfrm>
          <a:prstGeom prst="rect">
            <a:avLst/>
          </a:prstGeom>
          <a:noFill/>
          <a:ln w="9525">
            <a:noFill/>
            <a:miter lim="800000"/>
            <a:headEnd/>
            <a:tailEnd/>
          </a:ln>
        </p:spPr>
        <p:txBody>
          <a:bodyPr wrap="square">
            <a:spAutoFit/>
          </a:bodyPr>
          <a:lstStyle/>
          <a:p>
            <a:pPr algn="ctr"/>
            <a:r>
              <a:rPr lang="en-US" sz="1100" b="1" dirty="0" smtClean="0">
                <a:latin typeface="Tahoma" pitchFamily="34" charset="0"/>
                <a:cs typeface="Tahoma" pitchFamily="34" charset="0"/>
              </a:rPr>
              <a:t>Public Institutions</a:t>
            </a:r>
            <a:endParaRPr lang="ro-RO" sz="1100" b="1" dirty="0">
              <a:latin typeface="Tahoma" pitchFamily="34" charset="0"/>
              <a:cs typeface="Tahoma" pitchFamily="34" charset="0"/>
            </a:endParaRPr>
          </a:p>
        </p:txBody>
      </p:sp>
      <p:grpSp>
        <p:nvGrpSpPr>
          <p:cNvPr id="56" name="Group 55"/>
          <p:cNvGrpSpPr/>
          <p:nvPr/>
        </p:nvGrpSpPr>
        <p:grpSpPr>
          <a:xfrm>
            <a:off x="7747319" y="4811604"/>
            <a:ext cx="2799332" cy="1545318"/>
            <a:chOff x="7747318" y="4840785"/>
            <a:chExt cx="2799332" cy="1545318"/>
          </a:xfrm>
        </p:grpSpPr>
        <p:pic>
          <p:nvPicPr>
            <p:cNvPr id="57" name="Picture 2" descr="C:\Program Files\Microsoft Office\MEDIA\CAGCAT10\j0235319.wmf"/>
            <p:cNvPicPr>
              <a:picLocks noChangeAspect="1" noChangeArrowheads="1"/>
            </p:cNvPicPr>
            <p:nvPr/>
          </p:nvPicPr>
          <p:blipFill>
            <a:blip r:embed="rId3" cstate="print"/>
            <a:srcRect/>
            <a:stretch>
              <a:fillRect/>
            </a:stretch>
          </p:blipFill>
          <p:spPr bwMode="auto">
            <a:xfrm>
              <a:off x="9474899" y="4840785"/>
              <a:ext cx="943142" cy="1000485"/>
            </a:xfrm>
            <a:prstGeom prst="rect">
              <a:avLst/>
            </a:prstGeom>
            <a:noFill/>
            <a:ln>
              <a:noFill/>
            </a:ln>
            <a:effectLst>
              <a:outerShdw blurRad="50800" dist="38100" dir="5400000" algn="t" rotWithShape="0">
                <a:prstClr val="black">
                  <a:alpha val="40000"/>
                </a:prstClr>
              </a:outerShdw>
            </a:effectLst>
          </p:spPr>
        </p:pic>
        <p:pic>
          <p:nvPicPr>
            <p:cNvPr id="58" name="Picture 10" descr="C:\Documents and Settings\rcheltuiala\My Documents\My Pictures\Microsoft Clip Organizer\j0440380.png"/>
            <p:cNvPicPr>
              <a:picLocks noChangeAspect="1" noChangeArrowheads="1"/>
            </p:cNvPicPr>
            <p:nvPr/>
          </p:nvPicPr>
          <p:blipFill>
            <a:blip r:embed="rId5" cstate="print"/>
            <a:srcRect/>
            <a:stretch>
              <a:fillRect/>
            </a:stretch>
          </p:blipFill>
          <p:spPr bwMode="auto">
            <a:xfrm>
              <a:off x="7914510" y="4840785"/>
              <a:ext cx="1028882" cy="1065578"/>
            </a:xfrm>
            <a:prstGeom prst="rect">
              <a:avLst/>
            </a:prstGeom>
            <a:noFill/>
            <a:ln w="9525">
              <a:noFill/>
              <a:miter lim="800000"/>
              <a:headEnd/>
              <a:tailEnd/>
            </a:ln>
          </p:spPr>
        </p:pic>
        <p:cxnSp>
          <p:nvCxnSpPr>
            <p:cNvPr id="59" name="Straight Arrow Connector 58"/>
            <p:cNvCxnSpPr/>
            <p:nvPr/>
          </p:nvCxnSpPr>
          <p:spPr>
            <a:xfrm>
              <a:off x="8956474" y="5373574"/>
              <a:ext cx="333887" cy="1"/>
            </a:xfrm>
            <a:prstGeom prst="straightConnector1">
              <a:avLst/>
            </a:prstGeom>
            <a:ln w="3492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42"/>
            <p:cNvSpPr txBox="1">
              <a:spLocks noChangeArrowheads="1"/>
            </p:cNvSpPr>
            <p:nvPr/>
          </p:nvSpPr>
          <p:spPr bwMode="auto">
            <a:xfrm>
              <a:off x="7747318" y="5850488"/>
              <a:ext cx="1371825" cy="535615"/>
            </a:xfrm>
            <a:prstGeom prst="rect">
              <a:avLst/>
            </a:prstGeom>
            <a:noFill/>
            <a:ln w="9525">
              <a:noFill/>
              <a:miter lim="800000"/>
              <a:headEnd/>
              <a:tailEnd/>
            </a:ln>
          </p:spPr>
          <p:txBody>
            <a:bodyPr wrap="square">
              <a:spAutoFit/>
            </a:bodyPr>
            <a:lstStyle/>
            <a:p>
              <a:pPr algn="ctr"/>
              <a:r>
                <a:rPr lang="en-US" sz="1100" b="1" dirty="0" smtClean="0">
                  <a:latin typeface="Tahoma" pitchFamily="34" charset="0"/>
                  <a:cs typeface="Tahoma" pitchFamily="34" charset="0"/>
                </a:rPr>
                <a:t>Commercial Banks</a:t>
              </a:r>
              <a:endParaRPr lang="ro-RO" sz="1100" b="1" dirty="0">
                <a:latin typeface="Tahoma" pitchFamily="34" charset="0"/>
                <a:cs typeface="Tahoma" pitchFamily="34" charset="0"/>
              </a:endParaRPr>
            </a:p>
          </p:txBody>
        </p:sp>
        <p:sp>
          <p:nvSpPr>
            <p:cNvPr id="61" name="TextBox 43"/>
            <p:cNvSpPr txBox="1">
              <a:spLocks noChangeArrowheads="1"/>
            </p:cNvSpPr>
            <p:nvPr/>
          </p:nvSpPr>
          <p:spPr bwMode="auto">
            <a:xfrm>
              <a:off x="9346288" y="5850488"/>
              <a:ext cx="1200362" cy="535615"/>
            </a:xfrm>
            <a:prstGeom prst="rect">
              <a:avLst/>
            </a:prstGeom>
            <a:noFill/>
            <a:ln w="9525">
              <a:noFill/>
              <a:miter lim="800000"/>
              <a:headEnd/>
              <a:tailEnd/>
            </a:ln>
          </p:spPr>
          <p:txBody>
            <a:bodyPr>
              <a:spAutoFit/>
            </a:bodyPr>
            <a:lstStyle/>
            <a:p>
              <a:pPr algn="ctr"/>
              <a:r>
                <a:rPr lang="en-US" sz="1100" b="1" dirty="0" smtClean="0">
                  <a:latin typeface="Tahoma" pitchFamily="34" charset="0"/>
                  <a:cs typeface="Tahoma" pitchFamily="34" charset="0"/>
                </a:rPr>
                <a:t>Economic Agents</a:t>
              </a:r>
              <a:endParaRPr lang="ro-RO" sz="1100" b="1" dirty="0">
                <a:latin typeface="Tahoma" pitchFamily="34" charset="0"/>
                <a:cs typeface="Tahoma" pitchFamily="34" charset="0"/>
              </a:endParaRPr>
            </a:p>
          </p:txBody>
        </p:sp>
      </p:grpSp>
      <p:grpSp>
        <p:nvGrpSpPr>
          <p:cNvPr id="62" name="Group 61"/>
          <p:cNvGrpSpPr/>
          <p:nvPr/>
        </p:nvGrpSpPr>
        <p:grpSpPr>
          <a:xfrm rot="1226925">
            <a:off x="4639733" y="4009320"/>
            <a:ext cx="2850902" cy="1286928"/>
            <a:chOff x="7662244" y="4816985"/>
            <a:chExt cx="3572585" cy="1286928"/>
          </a:xfrm>
        </p:grpSpPr>
        <p:cxnSp>
          <p:nvCxnSpPr>
            <p:cNvPr id="63" name="Straight Arrow Connector 62"/>
            <p:cNvCxnSpPr>
              <a:stCxn id="67" idx="3"/>
              <a:endCxn id="53" idx="3"/>
            </p:cNvCxnSpPr>
            <p:nvPr/>
          </p:nvCxnSpPr>
          <p:spPr>
            <a:xfrm rot="20373075">
              <a:off x="7662244" y="4816985"/>
              <a:ext cx="3572585" cy="1286928"/>
            </a:xfrm>
            <a:prstGeom prst="straightConnector1">
              <a:avLst/>
            </a:prstGeom>
            <a:ln w="3492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rot="271485">
              <a:off x="7741506" y="5118465"/>
              <a:ext cx="2460630" cy="646331"/>
            </a:xfrm>
            <a:prstGeom prst="rect">
              <a:avLst/>
            </a:prstGeom>
            <a:noFill/>
          </p:spPr>
          <p:txBody>
            <a:bodyPr wrap="square" rtlCol="0">
              <a:spAutoFit/>
            </a:bodyPr>
            <a:lstStyle/>
            <a:p>
              <a:pPr algn="ctr"/>
              <a:r>
                <a:rPr lang="en-US" dirty="0" smtClean="0"/>
                <a:t>Budget allocation quarterly</a:t>
              </a:r>
              <a:endParaRPr lang="en-US" dirty="0"/>
            </a:p>
          </p:txBody>
        </p:sp>
      </p:grpSp>
      <p:grpSp>
        <p:nvGrpSpPr>
          <p:cNvPr id="65" name="Group 64"/>
          <p:cNvGrpSpPr/>
          <p:nvPr/>
        </p:nvGrpSpPr>
        <p:grpSpPr>
          <a:xfrm>
            <a:off x="3313811" y="1964817"/>
            <a:ext cx="1325922" cy="3060165"/>
            <a:chOff x="646202" y="3164947"/>
            <a:chExt cx="1425098" cy="3026691"/>
          </a:xfrm>
        </p:grpSpPr>
        <p:pic>
          <p:nvPicPr>
            <p:cNvPr id="66" name="Picture 51" descr="C:\Documents and Settings\rcheltuiala\My Documents\My Pictures\Microsoft Clip Organizer\j0234526.wmf"/>
            <p:cNvPicPr>
              <a:picLocks noChangeAspect="1" noChangeArrowheads="1"/>
            </p:cNvPicPr>
            <p:nvPr/>
          </p:nvPicPr>
          <p:blipFill>
            <a:blip r:embed="rId6" cstate="print"/>
            <a:srcRect/>
            <a:stretch>
              <a:fillRect/>
            </a:stretch>
          </p:blipFill>
          <p:spPr bwMode="auto">
            <a:xfrm>
              <a:off x="769453" y="3164947"/>
              <a:ext cx="1071562" cy="1017587"/>
            </a:xfrm>
            <a:prstGeom prst="rect">
              <a:avLst/>
            </a:prstGeom>
            <a:noFill/>
            <a:ln w="9525">
              <a:noFill/>
              <a:miter lim="800000"/>
              <a:headEnd/>
              <a:tailEnd/>
            </a:ln>
          </p:spPr>
        </p:pic>
        <p:sp>
          <p:nvSpPr>
            <p:cNvPr id="67" name="TextBox 66"/>
            <p:cNvSpPr txBox="1"/>
            <p:nvPr/>
          </p:nvSpPr>
          <p:spPr>
            <a:xfrm>
              <a:off x="646202" y="4182533"/>
              <a:ext cx="1425098" cy="2009105"/>
            </a:xfrm>
            <a:prstGeom prst="rect">
              <a:avLst/>
            </a:prstGeom>
            <a:noFill/>
          </p:spPr>
          <p:txBody>
            <a:bodyPr wrap="square" rtlCol="0">
              <a:spAutoFit/>
            </a:bodyPr>
            <a:lstStyle/>
            <a:p>
              <a:pPr algn="ctr"/>
              <a:r>
                <a:rPr lang="en-US" b="1" dirty="0" err="1" smtClean="0"/>
                <a:t>MoF</a:t>
              </a:r>
              <a:r>
                <a:rPr lang="en-US" b="1" dirty="0" smtClean="0"/>
                <a:t> - State Treasury (account in National Bank of Moldova)</a:t>
              </a:r>
            </a:p>
            <a:p>
              <a:pPr algn="ctr"/>
              <a:endParaRPr lang="en-US" b="1" dirty="0"/>
            </a:p>
          </p:txBody>
        </p:sp>
      </p:grpSp>
      <p:grpSp>
        <p:nvGrpSpPr>
          <p:cNvPr id="68" name="Group 67"/>
          <p:cNvGrpSpPr/>
          <p:nvPr/>
        </p:nvGrpSpPr>
        <p:grpSpPr>
          <a:xfrm>
            <a:off x="103142" y="1540264"/>
            <a:ext cx="3234395" cy="2858106"/>
            <a:chOff x="79416" y="1564604"/>
            <a:chExt cx="3234395" cy="2858106"/>
          </a:xfrm>
        </p:grpSpPr>
        <p:sp>
          <p:nvSpPr>
            <p:cNvPr id="69" name="Rounded Rectangle 68"/>
            <p:cNvSpPr/>
            <p:nvPr/>
          </p:nvSpPr>
          <p:spPr>
            <a:xfrm>
              <a:off x="79416" y="1564604"/>
              <a:ext cx="3234395" cy="2858106"/>
            </a:xfrm>
            <a:prstGeom prst="roundRect">
              <a:avLst/>
            </a:prstGeom>
            <a:solidFill>
              <a:srgbClr val="92D050">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p:nvSpPr>
          <p:spPr>
            <a:xfrm>
              <a:off x="145843" y="1638484"/>
              <a:ext cx="3077816" cy="2709540"/>
            </a:xfrm>
            <a:prstGeom prst="roundRect">
              <a:avLst/>
            </a:prstGeom>
          </p:spPr>
          <p:style>
            <a:lnRef idx="2">
              <a:schemeClr val="accent6"/>
            </a:lnRef>
            <a:fillRef idx="1">
              <a:schemeClr val="lt1"/>
            </a:fillRef>
            <a:effectRef idx="0">
              <a:schemeClr val="accent6"/>
            </a:effectRef>
            <a:fontRef idx="minor">
              <a:schemeClr val="dk1"/>
            </a:fontRef>
          </p:style>
          <p:txBody>
            <a:bodyPr spcFirstLastPara="0" vert="horz" wrap="square" lIns="53340" tIns="53340" rIns="53340" bIns="53340" numCol="1" spcCol="1270" anchor="ctr" anchorCtr="0">
              <a:noAutofit/>
            </a:bodyPr>
            <a:lstStyle/>
            <a:p>
              <a:pPr marL="285750" indent="-285750" algn="just" defTabSz="933450">
                <a:lnSpc>
                  <a:spcPct val="90000"/>
                </a:lnSpc>
                <a:spcBef>
                  <a:spcPct val="0"/>
                </a:spcBef>
                <a:spcAft>
                  <a:spcPct val="35000"/>
                </a:spcAft>
                <a:buFont typeface="Arial" panose="020B0604020202020204" pitchFamily="34" charset="0"/>
                <a:buChar char="•"/>
              </a:pPr>
              <a:endParaRPr lang="ro-RO" sz="1600" dirty="0" smtClean="0">
                <a:solidFill>
                  <a:schemeClr val="tx1"/>
                </a:solidFill>
              </a:endParaRPr>
            </a:p>
            <a:p>
              <a:pPr marL="285750" indent="-285750" algn="just" defTabSz="933450">
                <a:lnSpc>
                  <a:spcPct val="90000"/>
                </a:lnSpc>
                <a:spcBef>
                  <a:spcPct val="0"/>
                </a:spcBef>
                <a:spcAft>
                  <a:spcPct val="35000"/>
                </a:spcAft>
                <a:buFont typeface="Arial" panose="020B0604020202020204" pitchFamily="34" charset="0"/>
                <a:buChar char="•"/>
              </a:pPr>
              <a:endParaRPr lang="ro-RO" sz="1600" dirty="0">
                <a:solidFill>
                  <a:schemeClr val="tx1"/>
                </a:solidFill>
              </a:endParaRPr>
            </a:p>
            <a:p>
              <a:pPr marL="285750" indent="-285750" algn="just" defTabSz="933450">
                <a:lnSpc>
                  <a:spcPct val="90000"/>
                </a:lnSpc>
                <a:spcBef>
                  <a:spcPct val="0"/>
                </a:spcBef>
                <a:spcAft>
                  <a:spcPct val="35000"/>
                </a:spcAft>
                <a:buFont typeface="Arial" panose="020B0604020202020204" pitchFamily="34" charset="0"/>
                <a:buChar char="•"/>
              </a:pPr>
              <a:endParaRPr lang="ro-RO" sz="1600" dirty="0" smtClean="0">
                <a:solidFill>
                  <a:schemeClr val="tx1"/>
                </a:solidFill>
              </a:endParaRPr>
            </a:p>
            <a:p>
              <a:pPr marL="285750" indent="-285750" algn="just" defTabSz="933450">
                <a:lnSpc>
                  <a:spcPct val="90000"/>
                </a:lnSpc>
                <a:spcBef>
                  <a:spcPct val="0"/>
                </a:spcBef>
                <a:spcAft>
                  <a:spcPct val="35000"/>
                </a:spcAft>
                <a:buFont typeface="Arial" panose="020B0604020202020204" pitchFamily="34" charset="0"/>
                <a:buChar char="•"/>
              </a:pPr>
              <a:endParaRPr lang="ro-RO" b="1" i="1" dirty="0" smtClean="0"/>
            </a:p>
            <a:p>
              <a:pPr algn="just" defTabSz="933450">
                <a:lnSpc>
                  <a:spcPct val="90000"/>
                </a:lnSpc>
                <a:spcBef>
                  <a:spcPct val="0"/>
                </a:spcBef>
                <a:spcAft>
                  <a:spcPct val="35000"/>
                </a:spcAft>
              </a:pPr>
              <a:r>
                <a:rPr lang="en-US" sz="2000" b="1" i="1" dirty="0" smtClean="0"/>
                <a:t>State Budget revenue collection and management by the State </a:t>
              </a:r>
              <a:r>
                <a:rPr lang="en-US" sz="2000" b="1" i="1" dirty="0"/>
                <a:t>T</a:t>
              </a:r>
              <a:r>
                <a:rPr lang="en-US" sz="2000" b="1" i="1" dirty="0" smtClean="0"/>
                <a:t>reasury </a:t>
              </a:r>
              <a:r>
                <a:rPr lang="en-US" sz="2000" b="1" i="1" dirty="0"/>
                <a:t>-  </a:t>
              </a:r>
              <a:r>
                <a:rPr lang="en-US" sz="2000" b="1" i="1" dirty="0" smtClean="0"/>
                <a:t>without evidence on tax types.</a:t>
              </a:r>
              <a:endParaRPr lang="ro-RO" sz="2000" b="1" i="1" dirty="0"/>
            </a:p>
            <a:p>
              <a:pPr marL="285750" indent="-285750" algn="just" defTabSz="933450">
                <a:lnSpc>
                  <a:spcPct val="90000"/>
                </a:lnSpc>
                <a:spcBef>
                  <a:spcPct val="0"/>
                </a:spcBef>
                <a:spcAft>
                  <a:spcPct val="35000"/>
                </a:spcAft>
                <a:buFont typeface="Arial" panose="020B0604020202020204" pitchFamily="34" charset="0"/>
                <a:buChar char="•"/>
              </a:pPr>
              <a:endParaRPr lang="en-US" b="1" i="1" dirty="0"/>
            </a:p>
            <a:p>
              <a:pPr marL="285750" indent="-285750" algn="just" defTabSz="933450">
                <a:lnSpc>
                  <a:spcPct val="90000"/>
                </a:lnSpc>
                <a:spcBef>
                  <a:spcPct val="0"/>
                </a:spcBef>
                <a:spcAft>
                  <a:spcPct val="35000"/>
                </a:spcAft>
                <a:buFont typeface="Arial" panose="020B0604020202020204" pitchFamily="34" charset="0"/>
                <a:buChar char="•"/>
              </a:pPr>
              <a:endParaRPr lang="ro-RO" sz="1600" b="1" dirty="0" smtClean="0"/>
            </a:p>
            <a:p>
              <a:pPr algn="just" defTabSz="933450">
                <a:lnSpc>
                  <a:spcPct val="90000"/>
                </a:lnSpc>
                <a:spcBef>
                  <a:spcPct val="0"/>
                </a:spcBef>
                <a:spcAft>
                  <a:spcPct val="35000"/>
                </a:spcAft>
              </a:pPr>
              <a:endParaRPr lang="ro-RO" sz="1600" b="1" dirty="0" smtClean="0"/>
            </a:p>
            <a:p>
              <a:pPr marL="285750" indent="-285750" algn="just" defTabSz="933450">
                <a:lnSpc>
                  <a:spcPct val="90000"/>
                </a:lnSpc>
                <a:spcBef>
                  <a:spcPct val="0"/>
                </a:spcBef>
                <a:spcAft>
                  <a:spcPct val="35000"/>
                </a:spcAft>
                <a:buFont typeface="Arial" panose="020B0604020202020204" pitchFamily="34" charset="0"/>
                <a:buChar char="•"/>
              </a:pPr>
              <a:endParaRPr lang="ro-RO" sz="2000" b="1" dirty="0" smtClean="0"/>
            </a:p>
            <a:p>
              <a:pPr marL="285750" indent="-285750" algn="just" defTabSz="933450">
                <a:lnSpc>
                  <a:spcPct val="90000"/>
                </a:lnSpc>
                <a:spcBef>
                  <a:spcPct val="0"/>
                </a:spcBef>
                <a:spcAft>
                  <a:spcPct val="35000"/>
                </a:spcAft>
                <a:buFont typeface="Arial" panose="020B0604020202020204" pitchFamily="34" charset="0"/>
                <a:buChar char="•"/>
              </a:pPr>
              <a:endParaRPr lang="ro-RO" sz="1400" dirty="0" smtClean="0"/>
            </a:p>
          </p:txBody>
        </p:sp>
      </p:grpSp>
      <p:sp>
        <p:nvSpPr>
          <p:cNvPr id="71" name="TextBox 40"/>
          <p:cNvSpPr txBox="1">
            <a:spLocks noChangeArrowheads="1"/>
          </p:cNvSpPr>
          <p:nvPr/>
        </p:nvSpPr>
        <p:spPr bwMode="auto">
          <a:xfrm>
            <a:off x="606197" y="5373574"/>
            <a:ext cx="5057769" cy="369332"/>
          </a:xfrm>
          <a:prstGeom prst="rect">
            <a:avLst/>
          </a:prstGeom>
          <a:noFill/>
          <a:ln w="9525">
            <a:noFill/>
            <a:miter lim="800000"/>
            <a:headEnd/>
            <a:tailEnd/>
          </a:ln>
        </p:spPr>
        <p:txBody>
          <a:bodyPr wrap="square">
            <a:spAutoFit/>
          </a:bodyPr>
          <a:lstStyle/>
          <a:p>
            <a:r>
              <a:rPr lang="en-US" b="1" i="1" dirty="0">
                <a:latin typeface="Tahoma" pitchFamily="34" charset="0"/>
                <a:cs typeface="Tahoma" pitchFamily="34" charset="0"/>
              </a:rPr>
              <a:t> </a:t>
            </a:r>
            <a:r>
              <a:rPr lang="ro-RO" b="1" i="1" dirty="0" smtClean="0"/>
              <a:t>Public </a:t>
            </a:r>
            <a:r>
              <a:rPr lang="ro-RO" b="1" i="1" dirty="0" err="1" smtClean="0"/>
              <a:t>institutions</a:t>
            </a:r>
            <a:r>
              <a:rPr lang="ro-RO" b="1" i="1" dirty="0" smtClean="0"/>
              <a:t> </a:t>
            </a:r>
            <a:r>
              <a:rPr lang="ro-RO" b="1" i="1" dirty="0" err="1" smtClean="0"/>
              <a:t>accounts</a:t>
            </a:r>
            <a:r>
              <a:rPr lang="ro-RO" b="1" i="1" dirty="0" smtClean="0"/>
              <a:t> in </a:t>
            </a:r>
            <a:r>
              <a:rPr lang="en-US" b="1" i="1" dirty="0" smtClean="0"/>
              <a:t>Commercial </a:t>
            </a:r>
            <a:r>
              <a:rPr lang="en-US" b="1" i="1" dirty="0"/>
              <a:t>Banks</a:t>
            </a:r>
            <a:endParaRPr lang="en-US" b="1" i="1" dirty="0">
              <a:latin typeface="Tahoma" pitchFamily="34" charset="0"/>
              <a:cs typeface="Tahoma" pitchFamily="34" charset="0"/>
            </a:endParaRPr>
          </a:p>
        </p:txBody>
      </p:sp>
      <p:sp>
        <p:nvSpPr>
          <p:cNvPr id="72" name="TextBox 71"/>
          <p:cNvSpPr txBox="1"/>
          <p:nvPr/>
        </p:nvSpPr>
        <p:spPr>
          <a:xfrm>
            <a:off x="388554" y="1093606"/>
            <a:ext cx="1542472" cy="369332"/>
          </a:xfrm>
          <a:prstGeom prst="rect">
            <a:avLst/>
          </a:prstGeom>
          <a:noFill/>
        </p:spPr>
        <p:txBody>
          <a:bodyPr wrap="square" rtlCol="0">
            <a:spAutoFit/>
          </a:bodyPr>
          <a:lstStyle/>
          <a:p>
            <a:r>
              <a:rPr lang="ro-RO" b="1" dirty="0" err="1" smtClean="0"/>
              <a:t>Before</a:t>
            </a:r>
            <a:r>
              <a:rPr lang="ro-RO" b="1" dirty="0" smtClean="0"/>
              <a:t> 1998</a:t>
            </a:r>
            <a:endParaRPr lang="en-US" b="1" dirty="0"/>
          </a:p>
        </p:txBody>
      </p:sp>
      <p:pic>
        <p:nvPicPr>
          <p:cNvPr id="73" name="Picture 2" descr="C:\Users\Administrator\Desktop\Pushpin Dev\Assets\pushpinLeft.png"/>
          <p:cNvPicPr>
            <a:picLocks noChangeAspect="1" noChangeArrowheads="1"/>
          </p:cNvPicPr>
          <p:nvPr/>
        </p:nvPicPr>
        <p:blipFill>
          <a:blip r:embed="rId7" cstate="print"/>
          <a:srcRect/>
          <a:stretch>
            <a:fillRect/>
          </a:stretch>
        </p:blipFill>
        <p:spPr bwMode="auto">
          <a:xfrm rot="1435684">
            <a:off x="1436422" y="1270642"/>
            <a:ext cx="567831" cy="567830"/>
          </a:xfrm>
          <a:prstGeom prst="rect">
            <a:avLst/>
          </a:prstGeom>
          <a:noFill/>
        </p:spPr>
      </p:pic>
    </p:spTree>
    <p:extLst>
      <p:ext uri="{BB962C8B-B14F-4D97-AF65-F5344CB8AC3E}">
        <p14:creationId xmlns:p14="http://schemas.microsoft.com/office/powerpoint/2010/main" val="3018333936"/>
      </p:ext>
    </p:extLst>
  </p:cSld>
  <p:clrMapOvr>
    <a:masterClrMapping/>
  </p:clrMapOvr>
  <mc:AlternateContent xmlns:mc="http://schemas.openxmlformats.org/markup-compatibility/2006" xmlns:p14="http://schemas.microsoft.com/office/powerpoint/2010/main">
    <mc:Choice Requires="p14">
      <p:transition spd="slow" p14:dur="1250">
        <p14:flythroug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 name="Rounded Rectangle 43"/>
          <p:cNvSpPr/>
          <p:nvPr/>
        </p:nvSpPr>
        <p:spPr>
          <a:xfrm>
            <a:off x="103142" y="4796722"/>
            <a:ext cx="11940812" cy="1541073"/>
          </a:xfrm>
          <a:prstGeom prst="roundRect">
            <a:avLst/>
          </a:prstGeom>
          <a:solidFill>
            <a:schemeClr val="accent2">
              <a:lumMod val="75000"/>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10640886" y="2083411"/>
            <a:ext cx="1000125" cy="1244441"/>
            <a:chOff x="9672145" y="1311451"/>
            <a:chExt cx="1000125" cy="1244441"/>
          </a:xfrm>
        </p:grpSpPr>
        <p:pic>
          <p:nvPicPr>
            <p:cNvPr id="8" name="Picture 2" descr="C:\Program Files\Microsoft Office\MEDIA\CAGCAT10\j0235319.wmf"/>
            <p:cNvPicPr>
              <a:picLocks noChangeAspect="1" noChangeArrowheads="1"/>
            </p:cNvPicPr>
            <p:nvPr/>
          </p:nvPicPr>
          <p:blipFill>
            <a:blip r:embed="rId3" cstate="print"/>
            <a:srcRect/>
            <a:stretch>
              <a:fillRect/>
            </a:stretch>
          </p:blipFill>
          <p:spPr bwMode="auto">
            <a:xfrm>
              <a:off x="9697564" y="1311451"/>
              <a:ext cx="785813" cy="804862"/>
            </a:xfrm>
            <a:prstGeom prst="rect">
              <a:avLst/>
            </a:prstGeom>
            <a:noFill/>
            <a:ln>
              <a:noFill/>
            </a:ln>
            <a:effectLst>
              <a:outerShdw blurRad="50800" dist="38100" dir="5400000" algn="t" rotWithShape="0">
                <a:prstClr val="black">
                  <a:alpha val="40000"/>
                </a:prstClr>
              </a:outerShdw>
            </a:effectLst>
          </p:spPr>
        </p:pic>
        <p:sp>
          <p:nvSpPr>
            <p:cNvPr id="9" name="TextBox 43"/>
            <p:cNvSpPr txBox="1">
              <a:spLocks noChangeArrowheads="1"/>
            </p:cNvSpPr>
            <p:nvPr/>
          </p:nvSpPr>
          <p:spPr bwMode="auto">
            <a:xfrm>
              <a:off x="9672145" y="2125005"/>
              <a:ext cx="1000125" cy="430887"/>
            </a:xfrm>
            <a:prstGeom prst="rect">
              <a:avLst/>
            </a:prstGeom>
            <a:noFill/>
            <a:ln w="9525">
              <a:noFill/>
              <a:miter lim="800000"/>
              <a:headEnd/>
              <a:tailEnd/>
            </a:ln>
          </p:spPr>
          <p:txBody>
            <a:bodyPr>
              <a:spAutoFit/>
            </a:bodyPr>
            <a:lstStyle/>
            <a:p>
              <a:pPr algn="ctr"/>
              <a:r>
                <a:rPr lang="en-US" sz="1100" b="1" dirty="0" smtClean="0">
                  <a:latin typeface="Tahoma" pitchFamily="34" charset="0"/>
                  <a:cs typeface="Tahoma" pitchFamily="34" charset="0"/>
                </a:rPr>
                <a:t>Economic Agents</a:t>
              </a:r>
              <a:endParaRPr lang="ro-RO" sz="1100" b="1" dirty="0">
                <a:latin typeface="Tahoma" pitchFamily="34" charset="0"/>
                <a:cs typeface="Tahoma" pitchFamily="34" charset="0"/>
              </a:endParaRPr>
            </a:p>
          </p:txBody>
        </p:sp>
      </p:grpSp>
      <p:grpSp>
        <p:nvGrpSpPr>
          <p:cNvPr id="24" name="Group 23"/>
          <p:cNvGrpSpPr/>
          <p:nvPr/>
        </p:nvGrpSpPr>
        <p:grpSpPr>
          <a:xfrm rot="20825265">
            <a:off x="4954275" y="2292091"/>
            <a:ext cx="5608283" cy="835411"/>
            <a:chOff x="5076366" y="1698563"/>
            <a:chExt cx="5196240" cy="835411"/>
          </a:xfrm>
        </p:grpSpPr>
        <p:cxnSp>
          <p:nvCxnSpPr>
            <p:cNvPr id="22" name="Straight Arrow Connector 21"/>
            <p:cNvCxnSpPr>
              <a:endCxn id="2" idx="3"/>
            </p:cNvCxnSpPr>
            <p:nvPr/>
          </p:nvCxnSpPr>
          <p:spPr>
            <a:xfrm rot="774735" flipH="1" flipV="1">
              <a:off x="5076366" y="2500165"/>
              <a:ext cx="5196240" cy="33809"/>
            </a:xfrm>
            <a:prstGeom prst="straightConnector1">
              <a:avLst/>
            </a:prstGeom>
            <a:ln w="41275">
              <a:solidFill>
                <a:schemeClr val="accent6">
                  <a:lumMod val="75000"/>
                </a:schemeClr>
              </a:solidFill>
              <a:tailEnd type="triangle"/>
            </a:ln>
          </p:spPr>
          <p:style>
            <a:lnRef idx="3">
              <a:schemeClr val="accent2"/>
            </a:lnRef>
            <a:fillRef idx="0">
              <a:schemeClr val="accent2"/>
            </a:fillRef>
            <a:effectRef idx="2">
              <a:schemeClr val="accent2"/>
            </a:effectRef>
            <a:fontRef idx="minor">
              <a:schemeClr val="tx1"/>
            </a:fontRef>
          </p:style>
        </p:cxnSp>
        <p:sp>
          <p:nvSpPr>
            <p:cNvPr id="23" name="TextBox 22"/>
            <p:cNvSpPr txBox="1"/>
            <p:nvPr/>
          </p:nvSpPr>
          <p:spPr>
            <a:xfrm rot="774735">
              <a:off x="5397038" y="1698563"/>
              <a:ext cx="2777643" cy="369332"/>
            </a:xfrm>
            <a:prstGeom prst="rect">
              <a:avLst/>
            </a:prstGeom>
            <a:noFill/>
          </p:spPr>
          <p:txBody>
            <a:bodyPr wrap="square" rtlCol="0">
              <a:spAutoFit/>
            </a:bodyPr>
            <a:lstStyle/>
            <a:p>
              <a:r>
                <a:rPr lang="ro-RO" dirty="0" smtClean="0"/>
                <a:t>State budget </a:t>
              </a:r>
              <a:endParaRPr lang="en-US" dirty="0"/>
            </a:p>
          </p:txBody>
        </p:sp>
      </p:gr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42780" y="4686132"/>
            <a:ext cx="1147855" cy="1220231"/>
          </a:xfrm>
          <a:prstGeom prst="rect">
            <a:avLst/>
          </a:prstGeom>
        </p:spPr>
      </p:pic>
      <p:cxnSp>
        <p:nvCxnSpPr>
          <p:cNvPr id="145" name="Straight Arrow Connector 144"/>
          <p:cNvCxnSpPr/>
          <p:nvPr/>
        </p:nvCxnSpPr>
        <p:spPr>
          <a:xfrm>
            <a:off x="7567541" y="5373574"/>
            <a:ext cx="359556" cy="0"/>
          </a:xfrm>
          <a:prstGeom prst="straightConnector1">
            <a:avLst/>
          </a:prstGeom>
          <a:ln w="3492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0" name="TextBox 39"/>
          <p:cNvSpPr txBox="1">
            <a:spLocks noChangeArrowheads="1"/>
          </p:cNvSpPr>
          <p:nvPr/>
        </p:nvSpPr>
        <p:spPr bwMode="auto">
          <a:xfrm>
            <a:off x="6273669" y="5841270"/>
            <a:ext cx="1286075" cy="535615"/>
          </a:xfrm>
          <a:prstGeom prst="rect">
            <a:avLst/>
          </a:prstGeom>
          <a:noFill/>
          <a:ln w="9525">
            <a:noFill/>
            <a:miter lim="800000"/>
            <a:headEnd/>
            <a:tailEnd/>
          </a:ln>
        </p:spPr>
        <p:txBody>
          <a:bodyPr wrap="square">
            <a:spAutoFit/>
          </a:bodyPr>
          <a:lstStyle/>
          <a:p>
            <a:pPr algn="ctr"/>
            <a:r>
              <a:rPr lang="en-US" sz="1100" b="1" dirty="0" smtClean="0">
                <a:latin typeface="Tahoma" pitchFamily="34" charset="0"/>
                <a:cs typeface="Tahoma" pitchFamily="34" charset="0"/>
              </a:rPr>
              <a:t>Public Institutions</a:t>
            </a:r>
            <a:endParaRPr lang="ro-RO" sz="1100" b="1" dirty="0">
              <a:latin typeface="Tahoma" pitchFamily="34" charset="0"/>
              <a:cs typeface="Tahoma" pitchFamily="34" charset="0"/>
            </a:endParaRPr>
          </a:p>
        </p:txBody>
      </p:sp>
      <p:grpSp>
        <p:nvGrpSpPr>
          <p:cNvPr id="5" name="Group 4"/>
          <p:cNvGrpSpPr/>
          <p:nvPr/>
        </p:nvGrpSpPr>
        <p:grpSpPr>
          <a:xfrm>
            <a:off x="9120186" y="4823601"/>
            <a:ext cx="2463029" cy="1545318"/>
            <a:chOff x="7747318" y="4840785"/>
            <a:chExt cx="2799332" cy="1545318"/>
          </a:xfrm>
        </p:grpSpPr>
        <p:pic>
          <p:nvPicPr>
            <p:cNvPr id="140" name="Picture 2" descr="C:\Program Files\Microsoft Office\MEDIA\CAGCAT10\j0235319.wmf"/>
            <p:cNvPicPr>
              <a:picLocks noChangeAspect="1" noChangeArrowheads="1"/>
            </p:cNvPicPr>
            <p:nvPr/>
          </p:nvPicPr>
          <p:blipFill>
            <a:blip r:embed="rId3" cstate="print"/>
            <a:srcRect/>
            <a:stretch>
              <a:fillRect/>
            </a:stretch>
          </p:blipFill>
          <p:spPr bwMode="auto">
            <a:xfrm>
              <a:off x="9474899" y="4840785"/>
              <a:ext cx="943142" cy="1000485"/>
            </a:xfrm>
            <a:prstGeom prst="rect">
              <a:avLst/>
            </a:prstGeom>
            <a:noFill/>
            <a:ln>
              <a:noFill/>
            </a:ln>
            <a:effectLst>
              <a:outerShdw blurRad="50800" dist="38100" dir="5400000" algn="t" rotWithShape="0">
                <a:prstClr val="black">
                  <a:alpha val="40000"/>
                </a:prstClr>
              </a:outerShdw>
            </a:effectLst>
          </p:spPr>
        </p:pic>
        <p:pic>
          <p:nvPicPr>
            <p:cNvPr id="137" name="Picture 10" descr="C:\Documents and Settings\rcheltuiala\My Documents\My Pictures\Microsoft Clip Organizer\j0440380.png"/>
            <p:cNvPicPr>
              <a:picLocks noChangeAspect="1" noChangeArrowheads="1"/>
            </p:cNvPicPr>
            <p:nvPr/>
          </p:nvPicPr>
          <p:blipFill>
            <a:blip r:embed="rId5" cstate="print"/>
            <a:srcRect/>
            <a:stretch>
              <a:fillRect/>
            </a:stretch>
          </p:blipFill>
          <p:spPr bwMode="auto">
            <a:xfrm>
              <a:off x="7914510" y="4840785"/>
              <a:ext cx="1028882" cy="1065578"/>
            </a:xfrm>
            <a:prstGeom prst="rect">
              <a:avLst/>
            </a:prstGeom>
            <a:noFill/>
            <a:ln w="9525">
              <a:noFill/>
              <a:miter lim="800000"/>
              <a:headEnd/>
              <a:tailEnd/>
            </a:ln>
          </p:spPr>
        </p:pic>
        <p:cxnSp>
          <p:nvCxnSpPr>
            <p:cNvPr id="147" name="Straight Arrow Connector 146"/>
            <p:cNvCxnSpPr/>
            <p:nvPr/>
          </p:nvCxnSpPr>
          <p:spPr>
            <a:xfrm>
              <a:off x="8956474" y="5373574"/>
              <a:ext cx="333887" cy="1"/>
            </a:xfrm>
            <a:prstGeom prst="straightConnector1">
              <a:avLst/>
            </a:prstGeom>
            <a:ln w="3492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9" name="TextBox 42"/>
            <p:cNvSpPr txBox="1">
              <a:spLocks noChangeArrowheads="1"/>
            </p:cNvSpPr>
            <p:nvPr/>
          </p:nvSpPr>
          <p:spPr bwMode="auto">
            <a:xfrm>
              <a:off x="7747318" y="5850488"/>
              <a:ext cx="1371825" cy="535615"/>
            </a:xfrm>
            <a:prstGeom prst="rect">
              <a:avLst/>
            </a:prstGeom>
            <a:noFill/>
            <a:ln w="9525">
              <a:noFill/>
              <a:miter lim="800000"/>
              <a:headEnd/>
              <a:tailEnd/>
            </a:ln>
          </p:spPr>
          <p:txBody>
            <a:bodyPr wrap="square">
              <a:spAutoFit/>
            </a:bodyPr>
            <a:lstStyle/>
            <a:p>
              <a:pPr algn="ctr"/>
              <a:r>
                <a:rPr lang="en-US" sz="1100" b="1" dirty="0" smtClean="0">
                  <a:latin typeface="Tahoma" pitchFamily="34" charset="0"/>
                  <a:cs typeface="Tahoma" pitchFamily="34" charset="0"/>
                </a:rPr>
                <a:t>Commercial Banks</a:t>
              </a:r>
              <a:endParaRPr lang="ro-RO" sz="1100" b="1" dirty="0">
                <a:latin typeface="Tahoma" pitchFamily="34" charset="0"/>
                <a:cs typeface="Tahoma" pitchFamily="34" charset="0"/>
              </a:endParaRPr>
            </a:p>
          </p:txBody>
        </p:sp>
        <p:sp>
          <p:nvSpPr>
            <p:cNvPr id="161" name="TextBox 43"/>
            <p:cNvSpPr txBox="1">
              <a:spLocks noChangeArrowheads="1"/>
            </p:cNvSpPr>
            <p:nvPr/>
          </p:nvSpPr>
          <p:spPr bwMode="auto">
            <a:xfrm>
              <a:off x="9346288" y="5850488"/>
              <a:ext cx="1200362" cy="535615"/>
            </a:xfrm>
            <a:prstGeom prst="rect">
              <a:avLst/>
            </a:prstGeom>
            <a:noFill/>
            <a:ln w="9525">
              <a:noFill/>
              <a:miter lim="800000"/>
              <a:headEnd/>
              <a:tailEnd/>
            </a:ln>
          </p:spPr>
          <p:txBody>
            <a:bodyPr>
              <a:spAutoFit/>
            </a:bodyPr>
            <a:lstStyle/>
            <a:p>
              <a:pPr algn="ctr"/>
              <a:r>
                <a:rPr lang="en-US" sz="1100" b="1" dirty="0" smtClean="0">
                  <a:latin typeface="Tahoma" pitchFamily="34" charset="0"/>
                  <a:cs typeface="Tahoma" pitchFamily="34" charset="0"/>
                </a:rPr>
                <a:t>Economic Agents</a:t>
              </a:r>
              <a:endParaRPr lang="ro-RO" sz="1100" b="1" dirty="0">
                <a:latin typeface="Tahoma" pitchFamily="34" charset="0"/>
                <a:cs typeface="Tahoma" pitchFamily="34" charset="0"/>
              </a:endParaRPr>
            </a:p>
          </p:txBody>
        </p:sp>
      </p:grpSp>
      <p:grpSp>
        <p:nvGrpSpPr>
          <p:cNvPr id="171" name="Group 170"/>
          <p:cNvGrpSpPr/>
          <p:nvPr/>
        </p:nvGrpSpPr>
        <p:grpSpPr>
          <a:xfrm rot="1226925">
            <a:off x="4990612" y="3728238"/>
            <a:ext cx="2505113" cy="1539792"/>
            <a:chOff x="8020182" y="4483467"/>
            <a:chExt cx="3139262" cy="1539792"/>
          </a:xfrm>
        </p:grpSpPr>
        <p:cxnSp>
          <p:nvCxnSpPr>
            <p:cNvPr id="172" name="Straight Arrow Connector 171"/>
            <p:cNvCxnSpPr>
              <a:stCxn id="3" idx="3"/>
              <a:endCxn id="16" idx="3"/>
            </p:cNvCxnSpPr>
            <p:nvPr/>
          </p:nvCxnSpPr>
          <p:spPr>
            <a:xfrm rot="20373075">
              <a:off x="8222611" y="4483467"/>
              <a:ext cx="2936833" cy="1539792"/>
            </a:xfrm>
            <a:prstGeom prst="straightConnector1">
              <a:avLst/>
            </a:prstGeom>
            <a:ln w="3492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3" name="TextBox 172"/>
            <p:cNvSpPr txBox="1"/>
            <p:nvPr/>
          </p:nvSpPr>
          <p:spPr>
            <a:xfrm rot="793101">
              <a:off x="8020182" y="4838043"/>
              <a:ext cx="2460628" cy="646331"/>
            </a:xfrm>
            <a:prstGeom prst="rect">
              <a:avLst/>
            </a:prstGeom>
            <a:noFill/>
          </p:spPr>
          <p:txBody>
            <a:bodyPr wrap="square" rtlCol="0">
              <a:spAutoFit/>
            </a:bodyPr>
            <a:lstStyle/>
            <a:p>
              <a:pPr algn="ctr"/>
              <a:r>
                <a:rPr lang="en-US" dirty="0" smtClean="0"/>
                <a:t>Budget </a:t>
              </a:r>
              <a:r>
                <a:rPr lang="en-US" dirty="0" err="1" smtClean="0"/>
                <a:t>alocations</a:t>
              </a:r>
              <a:r>
                <a:rPr lang="en-US" dirty="0" smtClean="0"/>
                <a:t> </a:t>
              </a:r>
            </a:p>
            <a:p>
              <a:pPr algn="ctr"/>
              <a:r>
                <a:rPr lang="en-US" dirty="0" smtClean="0"/>
                <a:t>quarterly</a:t>
              </a:r>
              <a:endParaRPr lang="en-US" dirty="0"/>
            </a:p>
          </p:txBody>
        </p:sp>
      </p:grpSp>
      <p:grpSp>
        <p:nvGrpSpPr>
          <p:cNvPr id="4" name="Group 3"/>
          <p:cNvGrpSpPr/>
          <p:nvPr/>
        </p:nvGrpSpPr>
        <p:grpSpPr>
          <a:xfrm>
            <a:off x="3780863" y="2263376"/>
            <a:ext cx="1366196" cy="1959060"/>
            <a:chOff x="2026624" y="3291595"/>
            <a:chExt cx="1366196" cy="1940917"/>
          </a:xfrm>
        </p:grpSpPr>
        <p:pic>
          <p:nvPicPr>
            <p:cNvPr id="2" name="Picture 51" descr="C:\Documents and Settings\rcheltuiala\My Documents\My Pictures\Microsoft Clip Organizer\j0234526.wmf"/>
            <p:cNvPicPr>
              <a:picLocks noChangeAspect="1" noChangeArrowheads="1"/>
            </p:cNvPicPr>
            <p:nvPr/>
          </p:nvPicPr>
          <p:blipFill>
            <a:blip r:embed="rId6" cstate="print"/>
            <a:srcRect/>
            <a:stretch>
              <a:fillRect/>
            </a:stretch>
          </p:blipFill>
          <p:spPr bwMode="auto">
            <a:xfrm>
              <a:off x="2149875" y="3291595"/>
              <a:ext cx="1071562" cy="1017587"/>
            </a:xfrm>
            <a:prstGeom prst="rect">
              <a:avLst/>
            </a:prstGeom>
            <a:noFill/>
            <a:ln w="9525">
              <a:noFill/>
              <a:miter lim="800000"/>
              <a:headEnd/>
              <a:tailEnd/>
            </a:ln>
          </p:spPr>
        </p:pic>
        <p:sp>
          <p:nvSpPr>
            <p:cNvPr id="3" name="TextBox 2"/>
            <p:cNvSpPr txBox="1"/>
            <p:nvPr/>
          </p:nvSpPr>
          <p:spPr>
            <a:xfrm>
              <a:off x="2026624" y="4309182"/>
              <a:ext cx="1366196" cy="923330"/>
            </a:xfrm>
            <a:prstGeom prst="rect">
              <a:avLst/>
            </a:prstGeom>
            <a:noFill/>
          </p:spPr>
          <p:txBody>
            <a:bodyPr wrap="square" rtlCol="0">
              <a:spAutoFit/>
            </a:bodyPr>
            <a:lstStyle/>
            <a:p>
              <a:pPr algn="ctr"/>
              <a:r>
                <a:rPr lang="en-US" b="1" dirty="0" err="1" smtClean="0"/>
                <a:t>MoF</a:t>
              </a:r>
              <a:r>
                <a:rPr lang="en-US" b="1" dirty="0" smtClean="0"/>
                <a:t> - State Treasury</a:t>
              </a:r>
            </a:p>
            <a:p>
              <a:pPr algn="ctr"/>
              <a:endParaRPr lang="en-US" b="1" dirty="0"/>
            </a:p>
          </p:txBody>
        </p:sp>
      </p:grpSp>
      <p:grpSp>
        <p:nvGrpSpPr>
          <p:cNvPr id="13" name="Group 12"/>
          <p:cNvGrpSpPr/>
          <p:nvPr/>
        </p:nvGrpSpPr>
        <p:grpSpPr>
          <a:xfrm>
            <a:off x="23948" y="1659408"/>
            <a:ext cx="3527034" cy="2853266"/>
            <a:chOff x="104440" y="1562165"/>
            <a:chExt cx="3527034" cy="2853266"/>
          </a:xfrm>
        </p:grpSpPr>
        <p:sp>
          <p:nvSpPr>
            <p:cNvPr id="189" name="Rounded Rectangle 188"/>
            <p:cNvSpPr/>
            <p:nvPr/>
          </p:nvSpPr>
          <p:spPr>
            <a:xfrm>
              <a:off x="104440" y="1562165"/>
              <a:ext cx="3527034" cy="2853266"/>
            </a:xfrm>
            <a:prstGeom prst="roundRect">
              <a:avLst/>
            </a:prstGeom>
            <a:solidFill>
              <a:srgbClr val="92D050">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ounded Rectangle 184"/>
            <p:cNvSpPr/>
            <p:nvPr/>
          </p:nvSpPr>
          <p:spPr>
            <a:xfrm>
              <a:off x="183634" y="1631314"/>
              <a:ext cx="3375968" cy="2708690"/>
            </a:xfrm>
            <a:prstGeom prst="roundRect">
              <a:avLst/>
            </a:prstGeom>
          </p:spPr>
          <p:style>
            <a:lnRef idx="2">
              <a:schemeClr val="accent6"/>
            </a:lnRef>
            <a:fillRef idx="1">
              <a:schemeClr val="lt1"/>
            </a:fillRef>
            <a:effectRef idx="0">
              <a:schemeClr val="accent6"/>
            </a:effectRef>
            <a:fontRef idx="minor">
              <a:schemeClr val="dk1"/>
            </a:fontRef>
          </p:style>
          <p:txBody>
            <a:bodyPr spcFirstLastPara="0" vert="horz" wrap="square" lIns="53340" tIns="53340" rIns="53340" bIns="53340" numCol="1" spcCol="1270" anchor="ctr" anchorCtr="0">
              <a:noAutofit/>
            </a:bodyPr>
            <a:lstStyle/>
            <a:p>
              <a:pPr algn="just"/>
              <a:r>
                <a:rPr lang="en-US" b="1" i="1" dirty="0"/>
                <a:t>Development of the institutional framework and methodology thru which the state has created the opportunity to settle and apply the income and expenditure policy, organizing, both central and local cash execution of the National Public Budget.</a:t>
              </a:r>
              <a:endParaRPr lang="ro-RO" b="1" i="1" dirty="0"/>
            </a:p>
            <a:p>
              <a:pPr marL="285750" indent="-285750" algn="just" defTabSz="933450">
                <a:lnSpc>
                  <a:spcPct val="90000"/>
                </a:lnSpc>
                <a:spcBef>
                  <a:spcPct val="0"/>
                </a:spcBef>
                <a:spcAft>
                  <a:spcPct val="35000"/>
                </a:spcAft>
                <a:buFont typeface="Arial" panose="020B0604020202020204" pitchFamily="34" charset="0"/>
                <a:buChar char="•"/>
              </a:pPr>
              <a:endParaRPr lang="ro-RO" sz="1400" dirty="0" smtClean="0"/>
            </a:p>
          </p:txBody>
        </p:sp>
      </p:grpSp>
      <p:grpSp>
        <p:nvGrpSpPr>
          <p:cNvPr id="7" name="Group 6"/>
          <p:cNvGrpSpPr/>
          <p:nvPr/>
        </p:nvGrpSpPr>
        <p:grpSpPr>
          <a:xfrm>
            <a:off x="7795632" y="4790954"/>
            <a:ext cx="1508049" cy="1502816"/>
            <a:chOff x="8076865" y="2943892"/>
            <a:chExt cx="1508049" cy="1502816"/>
          </a:xfrm>
        </p:grpSpPr>
        <p:grpSp>
          <p:nvGrpSpPr>
            <p:cNvPr id="6" name="Group 5"/>
            <p:cNvGrpSpPr/>
            <p:nvPr/>
          </p:nvGrpSpPr>
          <p:grpSpPr>
            <a:xfrm>
              <a:off x="8076865" y="2943892"/>
              <a:ext cx="1508049" cy="1502816"/>
              <a:chOff x="8490168" y="3112408"/>
              <a:chExt cx="1508049" cy="1502816"/>
            </a:xfrm>
          </p:grpSpPr>
          <p:pic>
            <p:nvPicPr>
              <p:cNvPr id="30" name="Picture 51" descr="C:\Documents and Settings\rcheltuiala\My Documents\My Pictures\Microsoft Clip Organizer\j0234526.wmf"/>
              <p:cNvPicPr>
                <a:picLocks noChangeAspect="1" noChangeArrowheads="1"/>
              </p:cNvPicPr>
              <p:nvPr/>
            </p:nvPicPr>
            <p:blipFill>
              <a:blip r:embed="rId6" cstate="print"/>
              <a:srcRect/>
              <a:stretch>
                <a:fillRect/>
              </a:stretch>
            </p:blipFill>
            <p:spPr bwMode="auto">
              <a:xfrm>
                <a:off x="8592210" y="3112408"/>
                <a:ext cx="1071562" cy="1017587"/>
              </a:xfrm>
              <a:prstGeom prst="rect">
                <a:avLst/>
              </a:prstGeom>
              <a:noFill/>
              <a:ln w="9525">
                <a:noFill/>
                <a:miter lim="800000"/>
                <a:headEnd/>
                <a:tailEnd/>
              </a:ln>
            </p:spPr>
          </p:pic>
          <p:sp>
            <p:nvSpPr>
              <p:cNvPr id="31" name="TextBox 44"/>
              <p:cNvSpPr txBox="1">
                <a:spLocks noChangeArrowheads="1"/>
              </p:cNvSpPr>
              <p:nvPr/>
            </p:nvSpPr>
            <p:spPr bwMode="auto">
              <a:xfrm>
                <a:off x="8490168" y="4061226"/>
                <a:ext cx="1508049" cy="553998"/>
              </a:xfrm>
              <a:prstGeom prst="rect">
                <a:avLst/>
              </a:prstGeom>
              <a:noFill/>
              <a:ln w="9525">
                <a:noFill/>
                <a:miter lim="800000"/>
                <a:headEnd/>
                <a:tailEnd/>
              </a:ln>
            </p:spPr>
            <p:txBody>
              <a:bodyPr wrap="square">
                <a:spAutoFit/>
              </a:bodyPr>
              <a:lstStyle/>
              <a:p>
                <a:pPr algn="ctr"/>
                <a:r>
                  <a:rPr lang="ro-RO" b="1" dirty="0" smtClean="0"/>
                  <a:t> </a:t>
                </a:r>
                <a:r>
                  <a:rPr lang="ro-RO" sz="1100" b="1" dirty="0" smtClean="0">
                    <a:latin typeface="Tahoma" panose="020B0604030504040204" pitchFamily="34" charset="0"/>
                    <a:ea typeface="Tahoma" panose="020B0604030504040204" pitchFamily="34" charset="0"/>
                    <a:cs typeface="Tahoma" panose="020B0604030504040204" pitchFamily="34" charset="0"/>
                  </a:rPr>
                  <a:t>38 </a:t>
                </a:r>
                <a:r>
                  <a:rPr lang="en-US" sz="1100" b="1" dirty="0" smtClean="0">
                    <a:latin typeface="Tahoma" panose="020B0604030504040204" pitchFamily="34" charset="0"/>
                    <a:ea typeface="Tahoma" panose="020B0604030504040204" pitchFamily="34" charset="0"/>
                    <a:cs typeface="Tahoma" panose="020B0604030504040204" pitchFamily="34" charset="0"/>
                  </a:rPr>
                  <a:t>Territorial </a:t>
                </a:r>
                <a:r>
                  <a:rPr lang="ro-RO" sz="1100" b="1" dirty="0">
                    <a:latin typeface="Tahoma" panose="020B0604030504040204" pitchFamily="34" charset="0"/>
                    <a:ea typeface="Tahoma" panose="020B0604030504040204" pitchFamily="34" charset="0"/>
                    <a:cs typeface="Tahoma" panose="020B0604030504040204" pitchFamily="34" charset="0"/>
                  </a:rPr>
                  <a:t>Tr</a:t>
                </a:r>
                <a:r>
                  <a:rPr lang="en-US" sz="1100" b="1" dirty="0" err="1" smtClean="0">
                    <a:latin typeface="Tahoma" panose="020B0604030504040204" pitchFamily="34" charset="0"/>
                    <a:ea typeface="Tahoma" panose="020B0604030504040204" pitchFamily="34" charset="0"/>
                    <a:cs typeface="Tahoma" panose="020B0604030504040204" pitchFamily="34" charset="0"/>
                  </a:rPr>
                  <a:t>easuries</a:t>
                </a:r>
                <a:endParaRPr lang="ro-RO" sz="1600" b="1" dirty="0">
                  <a:latin typeface="Tahoma" panose="020B0604030504040204" pitchFamily="34" charset="0"/>
                  <a:ea typeface="Tahoma" panose="020B0604030504040204" pitchFamily="34" charset="0"/>
                  <a:cs typeface="Tahoma" panose="020B0604030504040204" pitchFamily="34" charset="0"/>
                </a:endParaRPr>
              </a:p>
            </p:txBody>
          </p:sp>
        </p:grpSp>
        <p:cxnSp>
          <p:nvCxnSpPr>
            <p:cNvPr id="33" name="Straight Arrow Connector 32"/>
            <p:cNvCxnSpPr/>
            <p:nvPr/>
          </p:nvCxnSpPr>
          <p:spPr>
            <a:xfrm>
              <a:off x="9160688" y="3501590"/>
              <a:ext cx="359556" cy="0"/>
            </a:xfrm>
            <a:prstGeom prst="straightConnector1">
              <a:avLst/>
            </a:prstGeom>
            <a:ln w="3492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6544646" y="2498321"/>
            <a:ext cx="4203871" cy="369332"/>
          </a:xfrm>
          <a:prstGeom prst="rect">
            <a:avLst/>
          </a:prstGeom>
          <a:noFill/>
        </p:spPr>
        <p:txBody>
          <a:bodyPr wrap="square" rtlCol="0">
            <a:spAutoFit/>
          </a:bodyPr>
          <a:lstStyle/>
          <a:p>
            <a:r>
              <a:rPr lang="ro-RO" b="1" dirty="0" smtClean="0"/>
              <a:t>+ </a:t>
            </a:r>
            <a:r>
              <a:rPr lang="ro-RO" b="1" dirty="0"/>
              <a:t>Social </a:t>
            </a:r>
            <a:r>
              <a:rPr lang="ro-RO" b="1" dirty="0" smtClean="0"/>
              <a:t>Fund  </a:t>
            </a:r>
            <a:r>
              <a:rPr lang="en-US" b="1" dirty="0" smtClean="0"/>
              <a:t>and</a:t>
            </a:r>
            <a:r>
              <a:rPr lang="ro-RO" b="1" dirty="0" smtClean="0"/>
              <a:t> </a:t>
            </a:r>
            <a:r>
              <a:rPr lang="en-US" b="1" dirty="0"/>
              <a:t>Health </a:t>
            </a:r>
            <a:r>
              <a:rPr lang="en-US" b="1" dirty="0" smtClean="0"/>
              <a:t>Funds revenues</a:t>
            </a:r>
            <a:endParaRPr lang="en-US" b="1" dirty="0"/>
          </a:p>
        </p:txBody>
      </p:sp>
      <p:grpSp>
        <p:nvGrpSpPr>
          <p:cNvPr id="47" name="Group 46"/>
          <p:cNvGrpSpPr/>
          <p:nvPr/>
        </p:nvGrpSpPr>
        <p:grpSpPr>
          <a:xfrm rot="20825265">
            <a:off x="8628859" y="3352741"/>
            <a:ext cx="2835061" cy="1340392"/>
            <a:chOff x="4761288" y="2115791"/>
            <a:chExt cx="5514545" cy="1340392"/>
          </a:xfrm>
        </p:grpSpPr>
        <p:cxnSp>
          <p:nvCxnSpPr>
            <p:cNvPr id="48" name="Straight Arrow Connector 47"/>
            <p:cNvCxnSpPr/>
            <p:nvPr/>
          </p:nvCxnSpPr>
          <p:spPr>
            <a:xfrm rot="774735" flipH="1">
              <a:off x="4761288" y="2115791"/>
              <a:ext cx="4953633" cy="1340392"/>
            </a:xfrm>
            <a:prstGeom prst="straightConnector1">
              <a:avLst/>
            </a:prstGeom>
            <a:ln w="41275">
              <a:solidFill>
                <a:schemeClr val="accent6">
                  <a:lumMod val="75000"/>
                </a:schemeClr>
              </a:solidFill>
              <a:tailEnd type="triangle"/>
            </a:ln>
          </p:spPr>
          <p:style>
            <a:lnRef idx="3">
              <a:schemeClr val="accent2"/>
            </a:lnRef>
            <a:fillRef idx="0">
              <a:schemeClr val="accent2"/>
            </a:fillRef>
            <a:effectRef idx="2">
              <a:schemeClr val="accent2"/>
            </a:effectRef>
            <a:fontRef idx="minor">
              <a:schemeClr val="tx1"/>
            </a:fontRef>
          </p:style>
        </p:cxnSp>
        <p:sp>
          <p:nvSpPr>
            <p:cNvPr id="49" name="TextBox 48"/>
            <p:cNvSpPr txBox="1"/>
            <p:nvPr/>
          </p:nvSpPr>
          <p:spPr>
            <a:xfrm rot="20640110">
              <a:off x="4873052" y="2393658"/>
              <a:ext cx="5402781" cy="646331"/>
            </a:xfrm>
            <a:prstGeom prst="rect">
              <a:avLst/>
            </a:prstGeom>
            <a:noFill/>
          </p:spPr>
          <p:txBody>
            <a:bodyPr wrap="square" rtlCol="0">
              <a:spAutoFit/>
            </a:bodyPr>
            <a:lstStyle/>
            <a:p>
              <a:pPr algn="ctr"/>
              <a:r>
                <a:rPr lang="ro-RO" dirty="0" smtClean="0"/>
                <a:t>Local  budget </a:t>
              </a:r>
              <a:endParaRPr lang="en-US" dirty="0" smtClean="0"/>
            </a:p>
            <a:p>
              <a:pPr algn="ctr"/>
              <a:r>
                <a:rPr lang="en-US" dirty="0" smtClean="0"/>
                <a:t>revenues</a:t>
              </a:r>
              <a:endParaRPr lang="en-US" dirty="0"/>
            </a:p>
          </p:txBody>
        </p:sp>
      </p:grpSp>
      <p:sp>
        <p:nvSpPr>
          <p:cNvPr id="38" name="TextBox 39"/>
          <p:cNvSpPr txBox="1">
            <a:spLocks noChangeArrowheads="1"/>
          </p:cNvSpPr>
          <p:nvPr/>
        </p:nvSpPr>
        <p:spPr bwMode="auto">
          <a:xfrm>
            <a:off x="235603" y="4861525"/>
            <a:ext cx="5638845" cy="1697388"/>
          </a:xfrm>
          <a:prstGeom prst="rect">
            <a:avLst/>
          </a:prstGeom>
          <a:noFill/>
          <a:ln w="9525">
            <a:noFill/>
            <a:miter lim="800000"/>
            <a:headEnd/>
            <a:tailEnd/>
          </a:ln>
        </p:spPr>
        <p:txBody>
          <a:bodyPr wrap="square">
            <a:spAutoFit/>
          </a:bodyPr>
          <a:lstStyle/>
          <a:p>
            <a:pPr marL="285750" indent="-285750" algn="just" defTabSz="933450">
              <a:lnSpc>
                <a:spcPct val="90000"/>
              </a:lnSpc>
              <a:spcBef>
                <a:spcPct val="0"/>
              </a:spcBef>
              <a:spcAft>
                <a:spcPct val="35000"/>
              </a:spcAft>
              <a:buFont typeface="Arial" panose="020B0604020202020204" pitchFamily="34" charset="0"/>
              <a:buChar char="•"/>
            </a:pPr>
            <a:r>
              <a:rPr lang="en-US" sz="1400" b="1" dirty="0" smtClean="0"/>
              <a:t>Closing </a:t>
            </a:r>
            <a:r>
              <a:rPr lang="en-US" sz="1400" b="1" dirty="0"/>
              <a:t>the current accounts of public institutions in commercial banks </a:t>
            </a:r>
          </a:p>
          <a:p>
            <a:pPr marL="285750" indent="-285750" algn="just" defTabSz="933450">
              <a:lnSpc>
                <a:spcPct val="90000"/>
              </a:lnSpc>
              <a:spcBef>
                <a:spcPct val="0"/>
              </a:spcBef>
              <a:spcAft>
                <a:spcPct val="35000"/>
              </a:spcAft>
              <a:buFont typeface="Arial" panose="020B0604020202020204" pitchFamily="34" charset="0"/>
              <a:buChar char="•"/>
            </a:pPr>
            <a:r>
              <a:rPr lang="en-US" sz="1400" b="1" dirty="0"/>
              <a:t>opening </a:t>
            </a:r>
            <a:r>
              <a:rPr lang="ro-RO" sz="1400" b="1" dirty="0"/>
              <a:t>37 </a:t>
            </a:r>
            <a:r>
              <a:rPr lang="ro-RO" sz="1400" b="1" dirty="0" err="1"/>
              <a:t>Territorial</a:t>
            </a:r>
            <a:r>
              <a:rPr lang="ro-RO" sz="1400" b="1" dirty="0"/>
              <a:t> </a:t>
            </a:r>
            <a:r>
              <a:rPr lang="ro-RO" sz="1400" b="1" dirty="0" err="1"/>
              <a:t>Treasuries</a:t>
            </a:r>
            <a:r>
              <a:rPr lang="en-US" sz="1400" b="1" dirty="0"/>
              <a:t> with current accounts in commercial banks</a:t>
            </a:r>
          </a:p>
          <a:p>
            <a:pPr marL="285750" indent="-285750" algn="just" defTabSz="933450">
              <a:lnSpc>
                <a:spcPct val="90000"/>
              </a:lnSpc>
              <a:spcBef>
                <a:spcPct val="0"/>
              </a:spcBef>
              <a:spcAft>
                <a:spcPct val="35000"/>
              </a:spcAft>
              <a:buFont typeface="Arial" panose="020B0604020202020204" pitchFamily="34" charset="0"/>
              <a:buChar char="•"/>
            </a:pPr>
            <a:r>
              <a:rPr lang="ro-RO" sz="1400" b="1" dirty="0" err="1"/>
              <a:t>Treasury</a:t>
            </a:r>
            <a:r>
              <a:rPr lang="ro-RO" sz="1400" b="1" dirty="0"/>
              <a:t> </a:t>
            </a:r>
            <a:r>
              <a:rPr lang="ro-RO" sz="1400" b="1" dirty="0" err="1"/>
              <a:t>acount</a:t>
            </a:r>
            <a:r>
              <a:rPr lang="ro-RO" sz="1400" b="1" dirty="0"/>
              <a:t> </a:t>
            </a:r>
            <a:r>
              <a:rPr lang="ro-RO" sz="1400" b="1" dirty="0" err="1"/>
              <a:t>numbers</a:t>
            </a:r>
            <a:r>
              <a:rPr lang="ro-RO" sz="1400" b="1" dirty="0"/>
              <a:t> for budget </a:t>
            </a:r>
            <a:r>
              <a:rPr lang="ro-RO" sz="1400" b="1" dirty="0" err="1"/>
              <a:t>institutions</a:t>
            </a:r>
            <a:r>
              <a:rPr lang="ro-RO" sz="1400" b="1" dirty="0"/>
              <a:t> </a:t>
            </a:r>
            <a:r>
              <a:rPr lang="ro-RO" sz="1400" b="1" dirty="0" smtClean="0"/>
              <a:t>for </a:t>
            </a:r>
            <a:r>
              <a:rPr lang="ro-RO" sz="1400" b="1" dirty="0" err="1" smtClean="0"/>
              <a:t>evidence</a:t>
            </a:r>
            <a:r>
              <a:rPr lang="ro-RO" sz="1400" b="1" dirty="0" smtClean="0"/>
              <a:t> </a:t>
            </a:r>
            <a:r>
              <a:rPr lang="ro-RO" sz="1400" b="1" dirty="0"/>
              <a:t>of </a:t>
            </a:r>
            <a:r>
              <a:rPr lang="ro-RO" sz="1400" b="1" dirty="0" err="1"/>
              <a:t>revenues</a:t>
            </a:r>
            <a:r>
              <a:rPr lang="ro-RO" sz="1400" b="1" dirty="0"/>
              <a:t> </a:t>
            </a:r>
            <a:r>
              <a:rPr lang="ro-RO" sz="1400" b="1" dirty="0" err="1"/>
              <a:t>and</a:t>
            </a:r>
            <a:r>
              <a:rPr lang="ro-RO" sz="1400" b="1" dirty="0"/>
              <a:t> </a:t>
            </a:r>
            <a:r>
              <a:rPr lang="ro-RO" sz="1400" b="1" dirty="0" err="1"/>
              <a:t>expenses</a:t>
            </a:r>
            <a:r>
              <a:rPr lang="ro-RO" sz="1400" b="1" dirty="0"/>
              <a:t> </a:t>
            </a:r>
            <a:r>
              <a:rPr lang="en-US" sz="1400" dirty="0">
                <a:latin typeface="Tahoma" pitchFamily="34" charset="0"/>
                <a:cs typeface="Tahoma" pitchFamily="34" charset="0"/>
              </a:rPr>
              <a:t> </a:t>
            </a:r>
            <a:endParaRPr lang="en-US" sz="1400" b="1" dirty="0"/>
          </a:p>
          <a:p>
            <a:pPr algn="just"/>
            <a:endParaRPr lang="en-US" sz="1400" b="1" i="1" dirty="0"/>
          </a:p>
        </p:txBody>
      </p:sp>
      <p:sp>
        <p:nvSpPr>
          <p:cNvPr id="11" name="TextBox 10"/>
          <p:cNvSpPr txBox="1"/>
          <p:nvPr/>
        </p:nvSpPr>
        <p:spPr>
          <a:xfrm>
            <a:off x="369455" y="1173018"/>
            <a:ext cx="1542472" cy="369332"/>
          </a:xfrm>
          <a:prstGeom prst="rect">
            <a:avLst/>
          </a:prstGeom>
          <a:noFill/>
        </p:spPr>
        <p:txBody>
          <a:bodyPr wrap="square" rtlCol="0">
            <a:spAutoFit/>
          </a:bodyPr>
          <a:lstStyle/>
          <a:p>
            <a:r>
              <a:rPr lang="ro-RO" b="1" dirty="0" err="1" smtClean="0"/>
              <a:t>After</a:t>
            </a:r>
            <a:r>
              <a:rPr lang="en-US" b="1" dirty="0" smtClean="0"/>
              <a:t> </a:t>
            </a:r>
            <a:r>
              <a:rPr lang="ro-RO" b="1" dirty="0" smtClean="0"/>
              <a:t>1998</a:t>
            </a:r>
            <a:endParaRPr lang="en-US" b="1" dirty="0"/>
          </a:p>
        </p:txBody>
      </p:sp>
      <p:sp>
        <p:nvSpPr>
          <p:cNvPr id="40" name="Title 1"/>
          <p:cNvSpPr txBox="1">
            <a:spLocks/>
          </p:cNvSpPr>
          <p:nvPr/>
        </p:nvSpPr>
        <p:spPr>
          <a:xfrm>
            <a:off x="103142" y="97199"/>
            <a:ext cx="11837120" cy="640237"/>
          </a:xfrm>
          <a:prstGeom prst="rect">
            <a:avLst/>
          </a:prstGeom>
        </p:spPr>
        <p:txBody>
          <a:bodyPr anchor="b">
            <a:scene3d>
              <a:camera prst="orthographicFront"/>
              <a:lightRig rig="harsh" dir="t"/>
            </a:scene3d>
            <a:sp3d extrusionH="57150" prstMaterial="matte">
              <a:bevelT w="63500" h="12700" prst="angle"/>
              <a:contourClr>
                <a:schemeClr val="bg1">
                  <a:lumMod val="65000"/>
                </a:schemeClr>
              </a:contourClr>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3600" b="1" dirty="0" smtClean="0">
                <a:ln/>
                <a:solidFill>
                  <a:schemeClr val="accent3"/>
                </a:solidFill>
                <a:latin typeface="+mn-lt"/>
                <a:ea typeface="+mn-ea"/>
                <a:cs typeface="+mn-cs"/>
              </a:rPr>
              <a:t> </a:t>
            </a:r>
            <a:r>
              <a:rPr lang="ro-RO" sz="3600" b="1" dirty="0">
                <a:ln/>
                <a:solidFill>
                  <a:schemeClr val="accent4">
                    <a:lumMod val="75000"/>
                  </a:schemeClr>
                </a:solidFill>
                <a:latin typeface="+mn-lt"/>
                <a:ea typeface="+mn-ea"/>
                <a:cs typeface="+mn-cs"/>
              </a:rPr>
              <a:t>TSA BACKGROUND</a:t>
            </a:r>
          </a:p>
        </p:txBody>
      </p:sp>
      <p:pic>
        <p:nvPicPr>
          <p:cNvPr id="41" name="Picture 2" descr="C:\Users\Administrator\Desktop\Pushpin Dev\Assets\pushpinLeft.png"/>
          <p:cNvPicPr>
            <a:picLocks noChangeAspect="1" noChangeArrowheads="1"/>
          </p:cNvPicPr>
          <p:nvPr/>
        </p:nvPicPr>
        <p:blipFill>
          <a:blip r:embed="rId7" cstate="print"/>
          <a:srcRect/>
          <a:stretch>
            <a:fillRect/>
          </a:stretch>
        </p:blipFill>
        <p:spPr bwMode="auto">
          <a:xfrm rot="1435684">
            <a:off x="1368284" y="1366286"/>
            <a:ext cx="567831" cy="567830"/>
          </a:xfrm>
          <a:prstGeom prst="rect">
            <a:avLst/>
          </a:prstGeom>
          <a:noFill/>
        </p:spPr>
      </p:pic>
    </p:spTree>
    <p:extLst>
      <p:ext uri="{BB962C8B-B14F-4D97-AF65-F5344CB8AC3E}">
        <p14:creationId xmlns:p14="http://schemas.microsoft.com/office/powerpoint/2010/main" val="2208362070"/>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withEffect">
                                  <p:stCondLst>
                                    <p:cond delay="0"/>
                                  </p:stCondLst>
                                  <p:childTnLst>
                                    <p:animMotion origin="layout" path="M 1.45833E-6 -2.22222E-6 L 0.12461 -0.00625 " pathEditMode="relative" rAng="0" ptsTypes="AA">
                                      <p:cBhvr>
                                        <p:cTn id="6" dur="2000" fill="hold"/>
                                        <p:tgtEl>
                                          <p:spTgt spid="5"/>
                                        </p:tgtEl>
                                        <p:attrNameLst>
                                          <p:attrName>ppt_x</p:attrName>
                                          <p:attrName>ppt_y</p:attrName>
                                        </p:attrNameLst>
                                      </p:cBhvr>
                                      <p:rCtr x="6224" y="-324"/>
                                    </p:animMotion>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50" presetClass="path" presetSubtype="0" accel="50000" decel="50000" fill="hold" nodeType="withEffect">
                                  <p:stCondLst>
                                    <p:cond delay="0"/>
                                  </p:stCondLst>
                                  <p:childTnLst>
                                    <p:animMotion origin="layout" path="M -0.34088 -0.3882 L -0.17044 -0.3882 C -0.09414 -0.3882 -2.08333E-6 -0.27941 -2.08333E-6 -0.19075 L -2.08333E-6 0.0067 " pathEditMode="fixed" rAng="0" ptsTypes="AAAA">
                                      <p:cBhvr>
                                        <p:cTn id="10" dur="2000" fill="hold"/>
                                        <p:tgtEl>
                                          <p:spTgt spid="7"/>
                                        </p:tgtEl>
                                        <p:attrNameLst>
                                          <p:attrName>ppt_x</p:attrName>
                                          <p:attrName>ppt_y</p:attrName>
                                        </p:attrNameLst>
                                      </p:cBhvr>
                                      <p:rCtr x="17044" y="19745"/>
                                    </p:animMotion>
                                  </p:childTnLst>
                                </p:cTn>
                              </p:par>
                              <p:par>
                                <p:cTn id="11" presetID="10" presetClass="entr" presetSubtype="0" fill="hold" nodeType="with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2000"/>
                                        <p:tgtEl>
                                          <p:spTgt spid="4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2000"/>
                                        <p:tgtEl>
                                          <p:spTgt spid="17"/>
                                        </p:tgtEl>
                                      </p:cBhvr>
                                    </p:animEffect>
                                  </p:childTnLst>
                                </p:cTn>
                              </p:par>
                            </p:childTnLst>
                          </p:cTn>
                        </p:par>
                        <p:par>
                          <p:cTn id="17" fill="hold">
                            <p:stCondLst>
                              <p:cond delay="2000"/>
                            </p:stCondLst>
                            <p:childTnLst>
                              <p:par>
                                <p:cTn id="18" presetID="32" presetClass="emph" presetSubtype="0" nodeType="afterEffect">
                                  <p:stCondLst>
                                    <p:cond delay="0"/>
                                  </p:stCondLst>
                                  <p:childTnLst>
                                    <p:animRot by="120000">
                                      <p:cBhvr>
                                        <p:cTn id="19" dur="200" fill="hold">
                                          <p:stCondLst>
                                            <p:cond delay="0"/>
                                          </p:stCondLst>
                                        </p:cTn>
                                        <p:tgtEl>
                                          <p:spTgt spid="7"/>
                                        </p:tgtEl>
                                        <p:attrNameLst>
                                          <p:attrName>r</p:attrName>
                                        </p:attrNameLst>
                                      </p:cBhvr>
                                    </p:animRot>
                                    <p:animRot by="-240000">
                                      <p:cBhvr>
                                        <p:cTn id="20" dur="400" fill="hold">
                                          <p:stCondLst>
                                            <p:cond delay="400"/>
                                          </p:stCondLst>
                                        </p:cTn>
                                        <p:tgtEl>
                                          <p:spTgt spid="7"/>
                                        </p:tgtEl>
                                        <p:attrNameLst>
                                          <p:attrName>r</p:attrName>
                                        </p:attrNameLst>
                                      </p:cBhvr>
                                    </p:animRot>
                                    <p:animRot by="240000">
                                      <p:cBhvr>
                                        <p:cTn id="21" dur="400" fill="hold">
                                          <p:stCondLst>
                                            <p:cond delay="800"/>
                                          </p:stCondLst>
                                        </p:cTn>
                                        <p:tgtEl>
                                          <p:spTgt spid="7"/>
                                        </p:tgtEl>
                                        <p:attrNameLst>
                                          <p:attrName>r</p:attrName>
                                        </p:attrNameLst>
                                      </p:cBhvr>
                                    </p:animRot>
                                    <p:animRot by="-240000">
                                      <p:cBhvr>
                                        <p:cTn id="22" dur="400" fill="hold">
                                          <p:stCondLst>
                                            <p:cond delay="1200"/>
                                          </p:stCondLst>
                                        </p:cTn>
                                        <p:tgtEl>
                                          <p:spTgt spid="7"/>
                                        </p:tgtEl>
                                        <p:attrNameLst>
                                          <p:attrName>r</p:attrName>
                                        </p:attrNameLst>
                                      </p:cBhvr>
                                    </p:animRot>
                                    <p:animRot by="120000">
                                      <p:cBhvr>
                                        <p:cTn id="23" dur="400" fill="hold">
                                          <p:stCondLst>
                                            <p:cond delay="1600"/>
                                          </p:stCondLst>
                                        </p:cTn>
                                        <p:tgtEl>
                                          <p:spTgt spid="7"/>
                                        </p:tgtEl>
                                        <p:attrNameLst>
                                          <p:attrName>r</p:attrName>
                                        </p:attrNameLst>
                                      </p:cBhvr>
                                    </p:animRot>
                                  </p:childTnLst>
                                </p:cTn>
                              </p:par>
                              <p:par>
                                <p:cTn id="24" presetID="10" presetClass="entr" presetSubtype="0"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3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Diagram 36"/>
          <p:cNvGraphicFramePr/>
          <p:nvPr>
            <p:extLst/>
          </p:nvPr>
        </p:nvGraphicFramePr>
        <p:xfrm>
          <a:off x="2541980" y="1139522"/>
          <a:ext cx="5344998" cy="3667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Group 3"/>
          <p:cNvGrpSpPr/>
          <p:nvPr/>
        </p:nvGrpSpPr>
        <p:grpSpPr>
          <a:xfrm>
            <a:off x="7160634" y="2032077"/>
            <a:ext cx="1670178" cy="1961971"/>
            <a:chOff x="1851969" y="3280159"/>
            <a:chExt cx="1670178" cy="1943802"/>
          </a:xfrm>
        </p:grpSpPr>
        <p:pic>
          <p:nvPicPr>
            <p:cNvPr id="2" name="Picture 51" descr="C:\Documents and Settings\rcheltuiala\My Documents\My Pictures\Microsoft Clip Organizer\j0234526.wmf"/>
            <p:cNvPicPr>
              <a:picLocks noChangeAspect="1" noChangeArrowheads="1"/>
            </p:cNvPicPr>
            <p:nvPr/>
          </p:nvPicPr>
          <p:blipFill>
            <a:blip r:embed="rId8" cstate="print"/>
            <a:srcRect/>
            <a:stretch>
              <a:fillRect/>
            </a:stretch>
          </p:blipFill>
          <p:spPr bwMode="auto">
            <a:xfrm>
              <a:off x="2168589" y="3280159"/>
              <a:ext cx="1071562" cy="1017587"/>
            </a:xfrm>
            <a:prstGeom prst="rect">
              <a:avLst/>
            </a:prstGeom>
            <a:noFill/>
            <a:ln w="9525">
              <a:noFill/>
              <a:miter lim="800000"/>
              <a:headEnd/>
              <a:tailEnd/>
            </a:ln>
          </p:spPr>
        </p:pic>
        <p:sp>
          <p:nvSpPr>
            <p:cNvPr id="3" name="TextBox 2"/>
            <p:cNvSpPr txBox="1"/>
            <p:nvPr/>
          </p:nvSpPr>
          <p:spPr>
            <a:xfrm>
              <a:off x="1851969" y="4309182"/>
              <a:ext cx="1670178" cy="914779"/>
            </a:xfrm>
            <a:prstGeom prst="rect">
              <a:avLst/>
            </a:prstGeom>
            <a:noFill/>
          </p:spPr>
          <p:txBody>
            <a:bodyPr wrap="square" rtlCol="0">
              <a:spAutoFit/>
            </a:bodyPr>
            <a:lstStyle/>
            <a:p>
              <a:pPr algn="ctr"/>
              <a:r>
                <a:rPr lang="en-US" b="1" dirty="0" err="1"/>
                <a:t>MoF</a:t>
              </a:r>
              <a:r>
                <a:rPr lang="en-US" b="1" dirty="0"/>
                <a:t> - State Treasury</a:t>
              </a:r>
            </a:p>
            <a:p>
              <a:pPr algn="ctr"/>
              <a:endParaRPr lang="en-US" b="1" dirty="0"/>
            </a:p>
          </p:txBody>
        </p:sp>
      </p:grpSp>
      <p:sp>
        <p:nvSpPr>
          <p:cNvPr id="28" name="Line Callout 2 27"/>
          <p:cNvSpPr/>
          <p:nvPr/>
        </p:nvSpPr>
        <p:spPr>
          <a:xfrm flipH="1">
            <a:off x="8416212" y="876030"/>
            <a:ext cx="3673396" cy="1557585"/>
          </a:xfrm>
          <a:prstGeom prst="borderCallout2">
            <a:avLst>
              <a:gd name="adj1" fmla="val 1217"/>
              <a:gd name="adj2" fmla="val 100977"/>
              <a:gd name="adj3" fmla="val 40741"/>
              <a:gd name="adj4" fmla="val 122529"/>
              <a:gd name="adj5" fmla="val 145753"/>
              <a:gd name="adj6" fmla="val 146331"/>
            </a:avLst>
          </a:prstGeom>
          <a:solidFill>
            <a:schemeClr val="accent1">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600" b="1" dirty="0" smtClean="0">
                <a:solidFill>
                  <a:schemeClr val="tx1"/>
                </a:solidFill>
              </a:rPr>
              <a:t>State Treasury became participant </a:t>
            </a:r>
            <a:r>
              <a:rPr lang="en-US" sz="1600" b="1" dirty="0">
                <a:solidFill>
                  <a:schemeClr val="tx1"/>
                </a:solidFill>
              </a:rPr>
              <a:t>of </a:t>
            </a:r>
            <a:r>
              <a:rPr lang="ro-RO" sz="1600" b="1" dirty="0" smtClean="0">
                <a:solidFill>
                  <a:schemeClr val="tx1"/>
                </a:solidFill>
              </a:rPr>
              <a:t>AIPS</a:t>
            </a:r>
            <a:r>
              <a:rPr lang="en-US" sz="1600" b="1" dirty="0" smtClean="0">
                <a:solidFill>
                  <a:schemeClr val="tx1"/>
                </a:solidFill>
              </a:rPr>
              <a:t>;</a:t>
            </a:r>
            <a:endParaRPr lang="ro-RO" sz="1600" b="1" dirty="0" smtClean="0">
              <a:solidFill>
                <a:schemeClr val="tx1"/>
              </a:solidFill>
            </a:endParaRPr>
          </a:p>
          <a:p>
            <a:pPr marL="285750" indent="-285750">
              <a:buFont typeface="Arial" panose="020B0604020202020204" pitchFamily="34" charset="0"/>
              <a:buChar char="•"/>
            </a:pPr>
            <a:r>
              <a:rPr lang="en-US" sz="1600" b="1" dirty="0" smtClean="0">
                <a:solidFill>
                  <a:schemeClr val="tx1"/>
                </a:solidFill>
              </a:rPr>
              <a:t>In the ST was created the </a:t>
            </a:r>
            <a:r>
              <a:rPr lang="en-US" sz="1600" b="1" dirty="0">
                <a:solidFill>
                  <a:schemeClr val="tx1"/>
                </a:solidFill>
              </a:rPr>
              <a:t>S</a:t>
            </a:r>
            <a:r>
              <a:rPr lang="en-US" sz="1600" b="1" dirty="0" smtClean="0">
                <a:solidFill>
                  <a:schemeClr val="tx1"/>
                </a:solidFill>
              </a:rPr>
              <a:t>ettlement Center </a:t>
            </a:r>
            <a:r>
              <a:rPr lang="ro-RO" sz="1600" b="1" dirty="0" smtClean="0">
                <a:solidFill>
                  <a:schemeClr val="tx1"/>
                </a:solidFill>
              </a:rPr>
              <a:t>– </a:t>
            </a:r>
            <a:r>
              <a:rPr lang="en-US" sz="1600" b="1" dirty="0" smtClean="0">
                <a:solidFill>
                  <a:schemeClr val="tx1"/>
                </a:solidFill>
              </a:rPr>
              <a:t>division responsible for monitoring and ensuring the continuous connection with AIPS</a:t>
            </a:r>
            <a:r>
              <a:rPr lang="ro-RO" sz="1600" b="1" dirty="0" smtClean="0">
                <a:solidFill>
                  <a:schemeClr val="tx1"/>
                </a:solidFill>
              </a:rPr>
              <a:t>.</a:t>
            </a:r>
            <a:endParaRPr lang="en-US" sz="1600" b="1" dirty="0">
              <a:solidFill>
                <a:schemeClr val="tx1"/>
              </a:solidFill>
            </a:endParaRPr>
          </a:p>
        </p:txBody>
      </p:sp>
      <p:grpSp>
        <p:nvGrpSpPr>
          <p:cNvPr id="34" name="Group 33"/>
          <p:cNvGrpSpPr/>
          <p:nvPr/>
        </p:nvGrpSpPr>
        <p:grpSpPr>
          <a:xfrm>
            <a:off x="7477254" y="4722571"/>
            <a:ext cx="1286075" cy="1690753"/>
            <a:chOff x="6273669" y="4686132"/>
            <a:chExt cx="1286075" cy="1690753"/>
          </a:xfrm>
        </p:grpSpPr>
        <p:pic>
          <p:nvPicPr>
            <p:cNvPr id="35" name="Picture 3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42780" y="4686132"/>
              <a:ext cx="1147855" cy="1220231"/>
            </a:xfrm>
            <a:prstGeom prst="rect">
              <a:avLst/>
            </a:prstGeom>
          </p:spPr>
        </p:pic>
        <p:sp>
          <p:nvSpPr>
            <p:cNvPr id="36" name="TextBox 39"/>
            <p:cNvSpPr txBox="1">
              <a:spLocks noChangeArrowheads="1"/>
            </p:cNvSpPr>
            <p:nvPr/>
          </p:nvSpPr>
          <p:spPr bwMode="auto">
            <a:xfrm>
              <a:off x="6273669" y="5841270"/>
              <a:ext cx="1286075" cy="535615"/>
            </a:xfrm>
            <a:prstGeom prst="rect">
              <a:avLst/>
            </a:prstGeom>
            <a:noFill/>
            <a:ln w="9525">
              <a:noFill/>
              <a:miter lim="800000"/>
              <a:headEnd/>
              <a:tailEnd/>
            </a:ln>
          </p:spPr>
          <p:txBody>
            <a:bodyPr wrap="square">
              <a:spAutoFit/>
            </a:bodyPr>
            <a:lstStyle/>
            <a:p>
              <a:pPr algn="ctr"/>
              <a:r>
                <a:rPr lang="en-US" sz="1100" b="1" dirty="0" smtClean="0">
                  <a:latin typeface="Tahoma" pitchFamily="34" charset="0"/>
                  <a:cs typeface="Tahoma" pitchFamily="34" charset="0"/>
                </a:rPr>
                <a:t>Public Institutions</a:t>
              </a:r>
              <a:endParaRPr lang="ro-RO" sz="1100" b="1" dirty="0">
                <a:latin typeface="Tahoma" pitchFamily="34" charset="0"/>
                <a:cs typeface="Tahoma" pitchFamily="34" charset="0"/>
              </a:endParaRPr>
            </a:p>
          </p:txBody>
        </p:sp>
      </p:grpSp>
      <p:grpSp>
        <p:nvGrpSpPr>
          <p:cNvPr id="38" name="Group 37"/>
          <p:cNvGrpSpPr/>
          <p:nvPr/>
        </p:nvGrpSpPr>
        <p:grpSpPr>
          <a:xfrm>
            <a:off x="1823934" y="4722571"/>
            <a:ext cx="1200362" cy="1545318"/>
            <a:chOff x="10699513" y="4750027"/>
            <a:chExt cx="1200362" cy="1545318"/>
          </a:xfrm>
        </p:grpSpPr>
        <p:pic>
          <p:nvPicPr>
            <p:cNvPr id="39" name="Picture 2" descr="C:\Program Files\Microsoft Office\MEDIA\CAGCAT10\j0235319.wmf"/>
            <p:cNvPicPr>
              <a:picLocks noChangeAspect="1" noChangeArrowheads="1"/>
            </p:cNvPicPr>
            <p:nvPr/>
          </p:nvPicPr>
          <p:blipFill>
            <a:blip r:embed="rId10" cstate="print"/>
            <a:srcRect/>
            <a:stretch>
              <a:fillRect/>
            </a:stretch>
          </p:blipFill>
          <p:spPr bwMode="auto">
            <a:xfrm>
              <a:off x="10828124" y="4750027"/>
              <a:ext cx="943142" cy="1000485"/>
            </a:xfrm>
            <a:prstGeom prst="rect">
              <a:avLst/>
            </a:prstGeom>
            <a:noFill/>
            <a:ln>
              <a:noFill/>
            </a:ln>
            <a:effectLst>
              <a:outerShdw blurRad="50800" dist="38100" dir="5400000" algn="t" rotWithShape="0">
                <a:prstClr val="black">
                  <a:alpha val="40000"/>
                </a:prstClr>
              </a:outerShdw>
            </a:effectLst>
          </p:spPr>
        </p:pic>
        <p:sp>
          <p:nvSpPr>
            <p:cNvPr id="43" name="TextBox 43"/>
            <p:cNvSpPr txBox="1">
              <a:spLocks noChangeArrowheads="1"/>
            </p:cNvSpPr>
            <p:nvPr/>
          </p:nvSpPr>
          <p:spPr bwMode="auto">
            <a:xfrm>
              <a:off x="10699513" y="5759730"/>
              <a:ext cx="1200362" cy="535615"/>
            </a:xfrm>
            <a:prstGeom prst="rect">
              <a:avLst/>
            </a:prstGeom>
            <a:noFill/>
            <a:ln w="9525">
              <a:noFill/>
              <a:miter lim="800000"/>
              <a:headEnd/>
              <a:tailEnd/>
            </a:ln>
          </p:spPr>
          <p:txBody>
            <a:bodyPr>
              <a:spAutoFit/>
            </a:bodyPr>
            <a:lstStyle/>
            <a:p>
              <a:pPr algn="ctr"/>
              <a:r>
                <a:rPr lang="en-US" sz="1100" b="1" dirty="0" smtClean="0">
                  <a:latin typeface="Tahoma" pitchFamily="34" charset="0"/>
                  <a:cs typeface="Tahoma" pitchFamily="34" charset="0"/>
                </a:rPr>
                <a:t>Economic Agents</a:t>
              </a:r>
              <a:endParaRPr lang="ro-RO" sz="1100" b="1" dirty="0">
                <a:latin typeface="Tahoma" pitchFamily="34" charset="0"/>
                <a:cs typeface="Tahoma" pitchFamily="34" charset="0"/>
              </a:endParaRPr>
            </a:p>
          </p:txBody>
        </p:sp>
      </p:grpSp>
      <p:sp>
        <p:nvSpPr>
          <p:cNvPr id="23" name="Полилиния 22"/>
          <p:cNvSpPr/>
          <p:nvPr/>
        </p:nvSpPr>
        <p:spPr>
          <a:xfrm>
            <a:off x="2713837" y="3329387"/>
            <a:ext cx="5338119" cy="1435172"/>
          </a:xfrm>
          <a:custGeom>
            <a:avLst/>
            <a:gdLst>
              <a:gd name="connsiteX0" fmla="*/ 0 w 5338119"/>
              <a:gd name="connsiteY0" fmla="*/ 1373388 h 1435172"/>
              <a:gd name="connsiteX1" fmla="*/ 1729946 w 5338119"/>
              <a:gd name="connsiteY1" fmla="*/ 162426 h 1435172"/>
              <a:gd name="connsiteX2" fmla="*/ 3237470 w 5338119"/>
              <a:gd name="connsiteY2" fmla="*/ 150069 h 1435172"/>
              <a:gd name="connsiteX3" fmla="*/ 5338119 w 5338119"/>
              <a:gd name="connsiteY3" fmla="*/ 1435172 h 1435172"/>
            </a:gdLst>
            <a:ahLst/>
            <a:cxnLst>
              <a:cxn ang="0">
                <a:pos x="connsiteX0" y="connsiteY0"/>
              </a:cxn>
              <a:cxn ang="0">
                <a:pos x="connsiteX1" y="connsiteY1"/>
              </a:cxn>
              <a:cxn ang="0">
                <a:pos x="connsiteX2" y="connsiteY2"/>
              </a:cxn>
              <a:cxn ang="0">
                <a:pos x="connsiteX3" y="connsiteY3"/>
              </a:cxn>
            </a:cxnLst>
            <a:rect l="l" t="t" r="r" b="b"/>
            <a:pathLst>
              <a:path w="5338119" h="1435172">
                <a:moveTo>
                  <a:pt x="0" y="1373388"/>
                </a:moveTo>
                <a:cubicBezTo>
                  <a:pt x="595184" y="869850"/>
                  <a:pt x="1190368" y="366312"/>
                  <a:pt x="1729946" y="162426"/>
                </a:cubicBezTo>
                <a:cubicBezTo>
                  <a:pt x="2269524" y="-41460"/>
                  <a:pt x="2636108" y="-62055"/>
                  <a:pt x="3237470" y="150069"/>
                </a:cubicBezTo>
                <a:cubicBezTo>
                  <a:pt x="3838832" y="362193"/>
                  <a:pt x="4588475" y="898682"/>
                  <a:pt x="5338119" y="1435172"/>
                </a:cubicBezTo>
              </a:path>
            </a:pathLst>
          </a:custGeom>
          <a:ln>
            <a:headEnd type="triangle"/>
            <a:tailEnd type="triangle"/>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pic>
        <p:nvPicPr>
          <p:cNvPr id="1026" name="Picture 2" descr="C:\Users\Apollo\Desktop\card-to-card.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flipH="1">
            <a:off x="7667245" y="4483287"/>
            <a:ext cx="881571" cy="478567"/>
          </a:xfrm>
          <a:prstGeom prst="rect">
            <a:avLst/>
          </a:prstGeom>
          <a:noFill/>
          <a:extLst>
            <a:ext uri="{909E8E84-426E-40DD-AFC4-6F175D3DCCD1}">
              <a14:hiddenFill xmlns:a14="http://schemas.microsoft.com/office/drawing/2010/main">
                <a:solidFill>
                  <a:srgbClr val="FFFFFF"/>
                </a:solidFill>
              </a14:hiddenFill>
            </a:ext>
          </a:extLst>
        </p:spPr>
      </p:pic>
      <p:grpSp>
        <p:nvGrpSpPr>
          <p:cNvPr id="42" name="Group 6"/>
          <p:cNvGrpSpPr/>
          <p:nvPr/>
        </p:nvGrpSpPr>
        <p:grpSpPr>
          <a:xfrm>
            <a:off x="68193" y="1617861"/>
            <a:ext cx="3195782" cy="2384819"/>
            <a:chOff x="79416" y="1564604"/>
            <a:chExt cx="3234395" cy="2858106"/>
          </a:xfrm>
        </p:grpSpPr>
        <p:sp>
          <p:nvSpPr>
            <p:cNvPr id="44" name="Rounded Rectangle 188"/>
            <p:cNvSpPr/>
            <p:nvPr/>
          </p:nvSpPr>
          <p:spPr>
            <a:xfrm>
              <a:off x="79416" y="1564604"/>
              <a:ext cx="3234395" cy="2858106"/>
            </a:xfrm>
            <a:prstGeom prst="roundRect">
              <a:avLst/>
            </a:prstGeom>
            <a:solidFill>
              <a:srgbClr val="92D050">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184"/>
            <p:cNvSpPr/>
            <p:nvPr/>
          </p:nvSpPr>
          <p:spPr>
            <a:xfrm>
              <a:off x="145403" y="1637421"/>
              <a:ext cx="3102421" cy="2709540"/>
            </a:xfrm>
            <a:prstGeom prst="roundRect">
              <a:avLst/>
            </a:prstGeom>
          </p:spPr>
          <p:style>
            <a:lnRef idx="2">
              <a:schemeClr val="accent6"/>
            </a:lnRef>
            <a:fillRef idx="1">
              <a:schemeClr val="lt1"/>
            </a:fillRef>
            <a:effectRef idx="0">
              <a:schemeClr val="accent6"/>
            </a:effectRef>
            <a:fontRef idx="minor">
              <a:schemeClr val="dk1"/>
            </a:fontRef>
          </p:style>
          <p:txBody>
            <a:bodyPr spcFirstLastPara="0" vert="horz" wrap="square" lIns="53340" tIns="53340" rIns="53340" bIns="53340" numCol="1" spcCol="1270" anchor="ctr" anchorCtr="0">
              <a:noAutofit/>
            </a:bodyPr>
            <a:lstStyle/>
            <a:p>
              <a:pPr marL="342900" indent="-342900" defTabSz="933450">
                <a:lnSpc>
                  <a:spcPct val="90000"/>
                </a:lnSpc>
                <a:spcBef>
                  <a:spcPct val="0"/>
                </a:spcBef>
                <a:spcAft>
                  <a:spcPct val="35000"/>
                </a:spcAft>
                <a:buFont typeface="+mj-lt"/>
                <a:buAutoNum type="arabicPeriod"/>
              </a:pPr>
              <a:endParaRPr lang="en-US" sz="1600" b="1" dirty="0" smtClean="0"/>
            </a:p>
            <a:p>
              <a:pPr marL="342900" indent="-342900" defTabSz="933450">
                <a:lnSpc>
                  <a:spcPct val="90000"/>
                </a:lnSpc>
                <a:spcBef>
                  <a:spcPct val="0"/>
                </a:spcBef>
                <a:spcAft>
                  <a:spcPct val="35000"/>
                </a:spcAft>
                <a:buFont typeface="+mj-lt"/>
                <a:buAutoNum type="arabicPeriod"/>
              </a:pPr>
              <a:endParaRPr lang="en-US" sz="1600" b="1" dirty="0" smtClean="0"/>
            </a:p>
            <a:p>
              <a:pPr marL="342900" indent="-342900" defTabSz="933450">
                <a:lnSpc>
                  <a:spcPct val="90000"/>
                </a:lnSpc>
                <a:spcBef>
                  <a:spcPct val="0"/>
                </a:spcBef>
                <a:spcAft>
                  <a:spcPct val="35000"/>
                </a:spcAft>
                <a:buFont typeface="+mj-lt"/>
                <a:buAutoNum type="arabicPeriod"/>
              </a:pPr>
              <a:endParaRPr lang="en-US" sz="1600" b="1" dirty="0" smtClean="0"/>
            </a:p>
            <a:p>
              <a:pPr algn="just"/>
              <a:r>
                <a:rPr lang="en-US" sz="1600" b="1" i="1" dirty="0" smtClean="0"/>
                <a:t>Efficient use of the state resources by the public institutions according to funds destinations approved by budget law and strengthening the responsibility of authorizing officers in public finance management</a:t>
              </a:r>
              <a:endParaRPr lang="ro-RO" sz="1600" b="1" dirty="0" smtClean="0"/>
            </a:p>
            <a:p>
              <a:pPr algn="just" defTabSz="933450">
                <a:lnSpc>
                  <a:spcPct val="90000"/>
                </a:lnSpc>
                <a:spcBef>
                  <a:spcPct val="0"/>
                </a:spcBef>
                <a:spcAft>
                  <a:spcPct val="35000"/>
                </a:spcAft>
              </a:pPr>
              <a:endParaRPr lang="ro-RO" sz="1600" b="1" dirty="0" smtClean="0"/>
            </a:p>
            <a:p>
              <a:pPr marL="285750" indent="-285750" algn="just" defTabSz="933450">
                <a:lnSpc>
                  <a:spcPct val="90000"/>
                </a:lnSpc>
                <a:spcBef>
                  <a:spcPct val="0"/>
                </a:spcBef>
                <a:spcAft>
                  <a:spcPct val="35000"/>
                </a:spcAft>
                <a:buFont typeface="Arial" panose="020B0604020202020204" pitchFamily="34" charset="0"/>
                <a:buChar char="•"/>
              </a:pPr>
              <a:endParaRPr lang="ro-RO" sz="2000" b="1" dirty="0" smtClean="0"/>
            </a:p>
            <a:p>
              <a:pPr marL="285750" indent="-285750" algn="just" defTabSz="933450">
                <a:lnSpc>
                  <a:spcPct val="90000"/>
                </a:lnSpc>
                <a:spcBef>
                  <a:spcPct val="0"/>
                </a:spcBef>
                <a:spcAft>
                  <a:spcPct val="35000"/>
                </a:spcAft>
                <a:buFont typeface="Arial" panose="020B0604020202020204" pitchFamily="34" charset="0"/>
                <a:buChar char="•"/>
              </a:pPr>
              <a:endParaRPr lang="ro-RO" sz="1400" dirty="0" smtClean="0"/>
            </a:p>
          </p:txBody>
        </p:sp>
      </p:grpSp>
      <p:grpSp>
        <p:nvGrpSpPr>
          <p:cNvPr id="60" name="Группа 59"/>
          <p:cNvGrpSpPr/>
          <p:nvPr/>
        </p:nvGrpSpPr>
        <p:grpSpPr>
          <a:xfrm>
            <a:off x="6866297" y="2517632"/>
            <a:ext cx="5223311" cy="3028876"/>
            <a:chOff x="6653861" y="2471862"/>
            <a:chExt cx="5223311" cy="3028876"/>
          </a:xfrm>
        </p:grpSpPr>
        <p:grpSp>
          <p:nvGrpSpPr>
            <p:cNvPr id="46" name="Группа 45"/>
            <p:cNvGrpSpPr/>
            <p:nvPr/>
          </p:nvGrpSpPr>
          <p:grpSpPr>
            <a:xfrm>
              <a:off x="9252729" y="3380221"/>
              <a:ext cx="1194421" cy="1393230"/>
              <a:chOff x="9232823" y="4795935"/>
              <a:chExt cx="1194421" cy="1393230"/>
            </a:xfrm>
          </p:grpSpPr>
          <p:pic>
            <p:nvPicPr>
              <p:cNvPr id="47" name="Picture 51" descr="C:\Documents and Settings\rcheltuiala\My Documents\My Pictures\Microsoft Clip Organizer\j0234526.wmf"/>
              <p:cNvPicPr>
                <a:picLocks noChangeAspect="1" noChangeArrowheads="1"/>
              </p:cNvPicPr>
              <p:nvPr/>
            </p:nvPicPr>
            <p:blipFill>
              <a:blip r:embed="rId8" cstate="print"/>
              <a:srcRect/>
              <a:stretch>
                <a:fillRect/>
              </a:stretch>
            </p:blipFill>
            <p:spPr bwMode="auto">
              <a:xfrm>
                <a:off x="9315811" y="4795935"/>
                <a:ext cx="988574" cy="938779"/>
              </a:xfrm>
              <a:prstGeom prst="rect">
                <a:avLst/>
              </a:prstGeom>
              <a:noFill/>
              <a:ln w="9525">
                <a:noFill/>
                <a:miter lim="800000"/>
                <a:headEnd/>
                <a:tailEnd/>
              </a:ln>
            </p:spPr>
          </p:pic>
          <p:sp>
            <p:nvSpPr>
              <p:cNvPr id="48" name="TextBox 44"/>
              <p:cNvSpPr txBox="1">
                <a:spLocks noChangeArrowheads="1"/>
              </p:cNvSpPr>
              <p:nvPr/>
            </p:nvSpPr>
            <p:spPr bwMode="auto">
              <a:xfrm>
                <a:off x="9232823" y="5665945"/>
                <a:ext cx="1194421" cy="523220"/>
              </a:xfrm>
              <a:prstGeom prst="rect">
                <a:avLst/>
              </a:prstGeom>
              <a:noFill/>
              <a:ln w="9525">
                <a:noFill/>
                <a:miter lim="800000"/>
                <a:headEnd/>
                <a:tailEnd/>
              </a:ln>
            </p:spPr>
            <p:txBody>
              <a:bodyPr wrap="square">
                <a:spAutoFit/>
              </a:bodyPr>
              <a:lstStyle/>
              <a:p>
                <a:pPr algn="ctr"/>
                <a:r>
                  <a:rPr lang="en-US" sz="1400" b="1" dirty="0" smtClean="0"/>
                  <a:t>Territorial </a:t>
                </a:r>
                <a:r>
                  <a:rPr lang="ro-RO" sz="1400" b="1" dirty="0"/>
                  <a:t>Tr</a:t>
                </a:r>
                <a:r>
                  <a:rPr lang="en-US" sz="1400" b="1" dirty="0" err="1" smtClean="0"/>
                  <a:t>easuries</a:t>
                </a:r>
                <a:endParaRPr lang="ro-RO" sz="1400" b="1" dirty="0"/>
              </a:p>
            </p:txBody>
          </p:sp>
        </p:grpSp>
        <p:grpSp>
          <p:nvGrpSpPr>
            <p:cNvPr id="49" name="Группа 48"/>
            <p:cNvGrpSpPr/>
            <p:nvPr/>
          </p:nvGrpSpPr>
          <p:grpSpPr>
            <a:xfrm>
              <a:off x="10506926" y="4088106"/>
              <a:ext cx="1370246" cy="1412632"/>
              <a:chOff x="9400570" y="3046018"/>
              <a:chExt cx="1498862" cy="1502152"/>
            </a:xfrm>
          </p:grpSpPr>
          <p:pic>
            <p:nvPicPr>
              <p:cNvPr id="50" name="Picture 51" descr="C:\Documents and Settings\rcheltuiala\My Documents\My Pictures\Microsoft Clip Organizer\j0234526.wmf"/>
              <p:cNvPicPr>
                <a:picLocks noChangeAspect="1" noChangeArrowheads="1"/>
              </p:cNvPicPr>
              <p:nvPr/>
            </p:nvPicPr>
            <p:blipFill>
              <a:blip r:embed="rId8" cstate="print"/>
              <a:srcRect/>
              <a:stretch>
                <a:fillRect/>
              </a:stretch>
            </p:blipFill>
            <p:spPr bwMode="auto">
              <a:xfrm>
                <a:off x="9400570" y="3046018"/>
                <a:ext cx="1071562" cy="1017587"/>
              </a:xfrm>
              <a:prstGeom prst="rect">
                <a:avLst/>
              </a:prstGeom>
              <a:noFill/>
              <a:ln w="9525">
                <a:noFill/>
                <a:miter lim="800000"/>
                <a:headEnd/>
                <a:tailEnd/>
              </a:ln>
            </p:spPr>
          </p:pic>
          <p:sp>
            <p:nvSpPr>
              <p:cNvPr id="51" name="TextBox 50"/>
              <p:cNvSpPr txBox="1"/>
              <p:nvPr/>
            </p:nvSpPr>
            <p:spPr>
              <a:xfrm>
                <a:off x="9400570" y="3991793"/>
                <a:ext cx="1498862" cy="556377"/>
              </a:xfrm>
              <a:prstGeom prst="rect">
                <a:avLst/>
              </a:prstGeom>
              <a:noFill/>
            </p:spPr>
            <p:txBody>
              <a:bodyPr wrap="square" rtlCol="0">
                <a:spAutoFit/>
              </a:bodyPr>
              <a:lstStyle/>
              <a:p>
                <a:r>
                  <a:rPr lang="en-US" sz="1400" b="1" dirty="0" smtClean="0"/>
                  <a:t>Social Fund</a:t>
                </a:r>
                <a:endParaRPr lang="en-US" sz="1400" b="1" dirty="0"/>
              </a:p>
              <a:p>
                <a:endParaRPr lang="en-US" sz="1400" dirty="0"/>
              </a:p>
            </p:txBody>
          </p:sp>
        </p:grpSp>
        <p:grpSp>
          <p:nvGrpSpPr>
            <p:cNvPr id="52" name="Группа 51"/>
            <p:cNvGrpSpPr/>
            <p:nvPr/>
          </p:nvGrpSpPr>
          <p:grpSpPr>
            <a:xfrm>
              <a:off x="10285948" y="2471862"/>
              <a:ext cx="1341553" cy="1220401"/>
              <a:chOff x="9149052" y="1348001"/>
              <a:chExt cx="1447599" cy="1220401"/>
            </a:xfrm>
          </p:grpSpPr>
          <p:pic>
            <p:nvPicPr>
              <p:cNvPr id="53" name="Picture 51" descr="C:\Documents and Settings\rcheltuiala\My Documents\My Pictures\Microsoft Clip Organizer\j0234526.wmf"/>
              <p:cNvPicPr>
                <a:picLocks noChangeAspect="1" noChangeArrowheads="1"/>
              </p:cNvPicPr>
              <p:nvPr/>
            </p:nvPicPr>
            <p:blipFill>
              <a:blip r:embed="rId8" cstate="print"/>
              <a:srcRect/>
              <a:stretch>
                <a:fillRect/>
              </a:stretch>
            </p:blipFill>
            <p:spPr bwMode="auto">
              <a:xfrm>
                <a:off x="9162148" y="1348001"/>
                <a:ext cx="1071562" cy="1017587"/>
              </a:xfrm>
              <a:prstGeom prst="rect">
                <a:avLst/>
              </a:prstGeom>
              <a:noFill/>
              <a:ln w="9525">
                <a:noFill/>
                <a:miter lim="800000"/>
                <a:headEnd/>
                <a:tailEnd/>
              </a:ln>
            </p:spPr>
          </p:pic>
          <p:sp>
            <p:nvSpPr>
              <p:cNvPr id="54" name="TextBox 53"/>
              <p:cNvSpPr txBox="1"/>
              <p:nvPr/>
            </p:nvSpPr>
            <p:spPr>
              <a:xfrm>
                <a:off x="9149052" y="2260625"/>
                <a:ext cx="1447599" cy="307777"/>
              </a:xfrm>
              <a:prstGeom prst="rect">
                <a:avLst/>
              </a:prstGeom>
              <a:noFill/>
            </p:spPr>
            <p:txBody>
              <a:bodyPr wrap="square" rtlCol="0">
                <a:spAutoFit/>
              </a:bodyPr>
              <a:lstStyle/>
              <a:p>
                <a:r>
                  <a:rPr lang="en-US" sz="1400" b="1" dirty="0" smtClean="0"/>
                  <a:t>Health Funds</a:t>
                </a:r>
                <a:endParaRPr lang="en-US" sz="1400" dirty="0"/>
              </a:p>
            </p:txBody>
          </p:sp>
        </p:grpSp>
        <p:cxnSp>
          <p:nvCxnSpPr>
            <p:cNvPr id="55" name="Straight Arrow Connector 13"/>
            <p:cNvCxnSpPr>
              <a:stCxn id="53" idx="1"/>
            </p:cNvCxnSpPr>
            <p:nvPr/>
          </p:nvCxnSpPr>
          <p:spPr>
            <a:xfrm flipH="1">
              <a:off x="6669361" y="2980656"/>
              <a:ext cx="3628724" cy="505957"/>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32"/>
            <p:cNvCxnSpPr>
              <a:stCxn id="47" idx="1"/>
            </p:cNvCxnSpPr>
            <p:nvPr/>
          </p:nvCxnSpPr>
          <p:spPr>
            <a:xfrm flipH="1" flipV="1">
              <a:off x="6782470" y="3498155"/>
              <a:ext cx="2553247" cy="351456"/>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33"/>
            <p:cNvCxnSpPr>
              <a:stCxn id="51" idx="1"/>
              <a:endCxn id="40" idx="3"/>
            </p:cNvCxnSpPr>
            <p:nvPr/>
          </p:nvCxnSpPr>
          <p:spPr>
            <a:xfrm flipH="1" flipV="1">
              <a:off x="6653861" y="3447337"/>
              <a:ext cx="3853065" cy="1791791"/>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59" name="TextBox 58"/>
          <p:cNvSpPr txBox="1"/>
          <p:nvPr/>
        </p:nvSpPr>
        <p:spPr>
          <a:xfrm>
            <a:off x="369455" y="1173018"/>
            <a:ext cx="1542472" cy="369332"/>
          </a:xfrm>
          <a:prstGeom prst="rect">
            <a:avLst/>
          </a:prstGeom>
          <a:noFill/>
        </p:spPr>
        <p:txBody>
          <a:bodyPr wrap="square" rtlCol="0">
            <a:spAutoFit/>
          </a:bodyPr>
          <a:lstStyle/>
          <a:p>
            <a:r>
              <a:rPr lang="ro-RO" b="1" dirty="0" err="1" smtClean="0"/>
              <a:t>Since</a:t>
            </a:r>
            <a:r>
              <a:rPr lang="ro-RO" b="1" dirty="0" smtClean="0"/>
              <a:t> 2007</a:t>
            </a:r>
            <a:endParaRPr lang="en-US" b="1" dirty="0"/>
          </a:p>
        </p:txBody>
      </p:sp>
      <p:grpSp>
        <p:nvGrpSpPr>
          <p:cNvPr id="11" name="Group 10"/>
          <p:cNvGrpSpPr/>
          <p:nvPr/>
        </p:nvGrpSpPr>
        <p:grpSpPr>
          <a:xfrm>
            <a:off x="5988094" y="3132092"/>
            <a:ext cx="878203" cy="1060010"/>
            <a:chOff x="3674323" y="4882792"/>
            <a:chExt cx="878203" cy="1060010"/>
          </a:xfrm>
        </p:grpSpPr>
        <p:sp>
          <p:nvSpPr>
            <p:cNvPr id="6" name="TextBox 5"/>
            <p:cNvSpPr txBox="1"/>
            <p:nvPr/>
          </p:nvSpPr>
          <p:spPr>
            <a:xfrm>
              <a:off x="3802932" y="5573470"/>
              <a:ext cx="641167" cy="369332"/>
            </a:xfrm>
            <a:prstGeom prst="rect">
              <a:avLst/>
            </a:prstGeom>
            <a:noFill/>
          </p:spPr>
          <p:txBody>
            <a:bodyPr wrap="square" rtlCol="0">
              <a:spAutoFit/>
            </a:bodyPr>
            <a:lstStyle/>
            <a:p>
              <a:r>
                <a:rPr lang="en-US" b="1" dirty="0" err="1" smtClean="0"/>
                <a:t>MoF</a:t>
              </a:r>
              <a:endParaRPr lang="en-US" b="1" dirty="0"/>
            </a:p>
          </p:txBody>
        </p:sp>
        <p:pic>
          <p:nvPicPr>
            <p:cNvPr id="40" name="Picture 51" descr="C:\Documents and Settings\rcheltuiala\My Documents\My Pictures\Microsoft Clip Organizer\j0234526.wmf"/>
            <p:cNvPicPr>
              <a:picLocks noChangeAspect="1" noChangeArrowheads="1"/>
            </p:cNvPicPr>
            <p:nvPr/>
          </p:nvPicPr>
          <p:blipFill>
            <a:blip r:embed="rId8" cstate="print"/>
            <a:srcRect/>
            <a:stretch>
              <a:fillRect/>
            </a:stretch>
          </p:blipFill>
          <p:spPr bwMode="auto">
            <a:xfrm>
              <a:off x="3674323" y="4882792"/>
              <a:ext cx="878203" cy="722030"/>
            </a:xfrm>
            <a:prstGeom prst="rect">
              <a:avLst/>
            </a:prstGeom>
            <a:noFill/>
            <a:ln w="9525">
              <a:noFill/>
              <a:miter lim="800000"/>
              <a:headEnd/>
              <a:tailEnd/>
            </a:ln>
          </p:spPr>
        </p:pic>
      </p:grpSp>
      <p:sp>
        <p:nvSpPr>
          <p:cNvPr id="41" name="Title 1"/>
          <p:cNvSpPr txBox="1">
            <a:spLocks/>
          </p:cNvSpPr>
          <p:nvPr/>
        </p:nvSpPr>
        <p:spPr>
          <a:xfrm>
            <a:off x="-21943" y="97003"/>
            <a:ext cx="12020074" cy="640237"/>
          </a:xfrm>
          <a:prstGeom prst="rect">
            <a:avLst/>
          </a:prstGeom>
        </p:spPr>
        <p:txBody>
          <a:bodyPr anchor="b">
            <a:scene3d>
              <a:camera prst="orthographicFront"/>
              <a:lightRig rig="harsh" dir="t"/>
            </a:scene3d>
            <a:sp3d extrusionH="57150" prstMaterial="matte">
              <a:bevelT w="63500" h="12700" prst="angle"/>
              <a:contourClr>
                <a:schemeClr val="bg1">
                  <a:lumMod val="65000"/>
                </a:schemeClr>
              </a:contourClr>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4000" b="1" dirty="0" smtClean="0">
                <a:ln/>
                <a:solidFill>
                  <a:schemeClr val="accent3"/>
                </a:solidFill>
                <a:latin typeface="+mn-lt"/>
                <a:ea typeface="+mn-ea"/>
                <a:cs typeface="+mn-cs"/>
              </a:rPr>
              <a:t> </a:t>
            </a:r>
            <a:r>
              <a:rPr lang="en-US" sz="2800" b="1" dirty="0">
                <a:ln/>
                <a:solidFill>
                  <a:schemeClr val="accent4">
                    <a:lumMod val="75000"/>
                  </a:schemeClr>
                </a:solidFill>
                <a:latin typeface="+mn-lt"/>
                <a:ea typeface="+mn-ea"/>
                <a:cs typeface="+mn-cs"/>
              </a:rPr>
              <a:t>MINISTRY OF FINANCE AND AUTOMATED INTERBANK PAYMENT SYSTEM (AIPS)</a:t>
            </a:r>
          </a:p>
        </p:txBody>
      </p:sp>
      <p:pic>
        <p:nvPicPr>
          <p:cNvPr id="58" name="Picture 2" descr="C:\Users\Administrator\Desktop\Pushpin Dev\Assets\pushpinLeft.png"/>
          <p:cNvPicPr>
            <a:picLocks noChangeAspect="1" noChangeArrowheads="1"/>
          </p:cNvPicPr>
          <p:nvPr/>
        </p:nvPicPr>
        <p:blipFill>
          <a:blip r:embed="rId12" cstate="print"/>
          <a:srcRect/>
          <a:stretch>
            <a:fillRect/>
          </a:stretch>
        </p:blipFill>
        <p:spPr bwMode="auto">
          <a:xfrm rot="1435684">
            <a:off x="1368284" y="1366286"/>
            <a:ext cx="567831" cy="567830"/>
          </a:xfrm>
          <a:prstGeom prst="rect">
            <a:avLst/>
          </a:prstGeom>
          <a:noFill/>
        </p:spPr>
      </p:pic>
    </p:spTree>
    <p:extLst>
      <p:ext uri="{BB962C8B-B14F-4D97-AF65-F5344CB8AC3E}">
        <p14:creationId xmlns:p14="http://schemas.microsoft.com/office/powerpoint/2010/main" val="1195984778"/>
      </p:ext>
    </p:extLst>
  </p:cSld>
  <p:clrMapOvr>
    <a:masterClrMapping/>
  </p:clrMapOvr>
  <mc:AlternateContent xmlns:mc="http://schemas.openxmlformats.org/markup-compatibility/2006" xmlns:p14="http://schemas.microsoft.com/office/powerpoint/2010/main">
    <mc:Choice Requires="p14">
      <p:transition spd="slow" p14:dur="1250">
        <p14:flythrough/>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path" presetSubtype="0" accel="50000" decel="50000" fill="hold" nodeType="afterEffect">
                                      <p:stCondLst>
                                        <p:cond delay="0"/>
                                      </p:stCondLst>
                                      <p:childTnLst>
                                        <p:animMotion origin="layout" path="M 6.25E-7 -1.85185E-6 L -0.06953 -1.85185E-6 C -0.10052 -1.85185E-6 -0.13854 0.03912 -0.13854 0.07107 L -0.13854 0.14306 " pathEditMode="relative" rAng="0" ptsTypes="AAAA">
                                          <p:cBhvr>
                                            <p:cTn id="6" dur="2000" fill="hold"/>
                                            <p:tgtEl>
                                              <p:spTgt spid="4"/>
                                            </p:tgtEl>
                                            <p:attrNameLst>
                                              <p:attrName>ppt_x</p:attrName>
                                              <p:attrName>ppt_y</p:attrName>
                                            </p:attrNameLst>
                                          </p:cBhvr>
                                          <p:rCtr x="-6927" y="7153"/>
                                        </p:animMotion>
                                      </p:childTnLst>
                                    </p:cTn>
                                  </p:par>
                                  <p:par>
                                    <p:cTn id="7" presetID="10"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animEffect transition="in" filter="fade">
                                          <p:cBhvr>
                                            <p:cTn id="9" dur="500"/>
                                            <p:tgtEl>
                                              <p:spTgt spid="28"/>
                                            </p:tgtEl>
                                          </p:cBhvr>
                                        </p:animEffect>
                                      </p:childTnLst>
                                    </p:cTn>
                                  </p:par>
                                </p:childTnLst>
                              </p:cTn>
                            </p:par>
                            <p:par>
                              <p:cTn id="10" fill="hold">
                                <p:stCondLst>
                                  <p:cond delay="2000"/>
                                </p:stCondLst>
                                <p:childTnLst>
                                  <p:par>
                                    <p:cTn id="11" presetID="10" presetClass="exit" presetSubtype="0" fill="hold" nodeType="afterEffect">
                                      <p:stCondLst>
                                        <p:cond delay="0"/>
                                      </p:stCondLst>
                                      <p:childTnLst>
                                        <p:animEffect transition="out" filter="fade">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par>
                                    <p:cTn id="14" presetID="10" presetClass="entr" presetSubtype="0" fill="hold" nodeType="withEffect">
                                      <p:stCondLst>
                                        <p:cond delay="0"/>
                                      </p:stCondLst>
                                      <p:childTnLst>
                                        <p:set>
                                          <p:cBhvr>
                                            <p:cTn id="15" dur="1" fill="hold">
                                              <p:stCondLst>
                                                <p:cond delay="0"/>
                                              </p:stCondLst>
                                            </p:cTn>
                                            <p:tgtEl>
                                              <p:spTgt spid="60"/>
                                            </p:tgtEl>
                                            <p:attrNameLst>
                                              <p:attrName>style.visibility</p:attrName>
                                            </p:attrNameLst>
                                          </p:cBhvr>
                                          <p:to>
                                            <p:strVal val="visible"/>
                                          </p:to>
                                        </p:set>
                                        <p:animEffect transition="in" filter="fade">
                                          <p:cBhvr>
                                            <p:cTn id="16" dur="500"/>
                                            <p:tgtEl>
                                              <p:spTgt spid="60"/>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 presetClass="entr" presetSubtype="0" fill="hold" nodeType="withEffect">
                                      <p:stCondLst>
                                        <p:cond delay="0"/>
                                      </p:stCondLst>
                                      <p:childTnLst>
                                        <p:set>
                                          <p:cBhvr>
                                            <p:cTn id="21" dur="1" fill="hold">
                                              <p:stCondLst>
                                                <p:cond delay="0"/>
                                              </p:stCondLst>
                                            </p:cTn>
                                            <p:tgtEl>
                                              <p:spTgt spid="34"/>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8"/>
                                            </p:tgtEl>
                                            <p:attrNameLst>
                                              <p:attrName>style.visibility</p:attrName>
                                            </p:attrNameLst>
                                          </p:cBhvr>
                                          <p:to>
                                            <p:strVal val="visible"/>
                                          </p:to>
                                        </p:se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par>
                                    <p:cTn id="28" presetID="10" presetClass="entr" presetSubtype="0" fill="hold" nodeType="withEffect">
                                      <p:stCondLst>
                                        <p:cond delay="0"/>
                                      </p:stCondLst>
                                      <p:childTnLst>
                                        <p:set>
                                          <p:cBhvr>
                                            <p:cTn id="29" dur="1" fill="hold">
                                              <p:stCondLst>
                                                <p:cond delay="0"/>
                                              </p:stCondLst>
                                            </p:cTn>
                                            <p:tgtEl>
                                              <p:spTgt spid="1026"/>
                                            </p:tgtEl>
                                            <p:attrNameLst>
                                              <p:attrName>style.visibility</p:attrName>
                                            </p:attrNameLst>
                                          </p:cBhvr>
                                          <p:to>
                                            <p:strVal val="visible"/>
                                          </p:to>
                                        </p:set>
                                        <p:animEffect transition="in" filter="fade">
                                          <p:cBhvr>
                                            <p:cTn id="30" dur="500"/>
                                            <p:tgtEl>
                                              <p:spTgt spid="1026"/>
                                            </p:tgtEl>
                                          </p:cBhvr>
                                        </p:animEffect>
                                      </p:childTnLst>
                                    </p:cTn>
                                  </p:par>
                                </p:childTnLst>
                              </p:cTn>
                            </p:par>
                            <p:par>
                              <p:cTn id="31" fill="hold">
                                <p:stCondLst>
                                  <p:cond delay="3000"/>
                                </p:stCondLst>
                                <p:childTnLst>
                                  <p:par>
                                    <p:cTn id="32" presetID="37" presetClass="path" presetSubtype="0" repeatCount="2000" autoRev="1" fill="hold" nodeType="afterEffect" p14:presetBounceEnd="14000">
                                      <p:stCondLst>
                                        <p:cond delay="0"/>
                                      </p:stCondLst>
                                      <p:childTnLst>
                                        <p:animMotion origin="layout" path="M -0.00026 -0.00093 L -0.12382 -0.15602 C -0.14921 -0.19097 -0.18763 -0.20996 -0.22786 -0.21204 C -0.27421 -0.21204 -0.31119 -0.19213 -0.33684 -0.15764 L -0.46093 -0.00232 " pathEditMode="relative" rAng="10800000" ptsTypes="AAAAA" p14:bounceEnd="14000">
                                          <p:cBhvr>
                                            <p:cTn id="33" dur="5000" fill="hold"/>
                                            <p:tgtEl>
                                              <p:spTgt spid="1026"/>
                                            </p:tgtEl>
                                            <p:attrNameLst>
                                              <p:attrName>ppt_x</p:attrName>
                                              <p:attrName>ppt_y</p:attrName>
                                            </p:attrNameLst>
                                          </p:cBhvr>
                                          <p:rCtr x="-23034" y="-105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3"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path" presetSubtype="0" accel="50000" decel="50000" fill="hold" nodeType="afterEffect">
                                      <p:stCondLst>
                                        <p:cond delay="0"/>
                                      </p:stCondLst>
                                      <p:childTnLst>
                                        <p:animMotion origin="layout" path="M 6.25E-7 -1.85185E-6 L -0.06953 -1.85185E-6 C -0.10052 -1.85185E-6 -0.13854 0.03912 -0.13854 0.07107 L -0.13854 0.14306 " pathEditMode="relative" rAng="0" ptsTypes="AAAA">
                                          <p:cBhvr>
                                            <p:cTn id="6" dur="2000" fill="hold"/>
                                            <p:tgtEl>
                                              <p:spTgt spid="4"/>
                                            </p:tgtEl>
                                            <p:attrNameLst>
                                              <p:attrName>ppt_x</p:attrName>
                                              <p:attrName>ppt_y</p:attrName>
                                            </p:attrNameLst>
                                          </p:cBhvr>
                                          <p:rCtr x="-6927" y="7153"/>
                                        </p:animMotion>
                                      </p:childTnLst>
                                    </p:cTn>
                                  </p:par>
                                  <p:par>
                                    <p:cTn id="7" presetID="10"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animEffect transition="in" filter="fade">
                                          <p:cBhvr>
                                            <p:cTn id="9" dur="500"/>
                                            <p:tgtEl>
                                              <p:spTgt spid="28"/>
                                            </p:tgtEl>
                                          </p:cBhvr>
                                        </p:animEffect>
                                      </p:childTnLst>
                                    </p:cTn>
                                  </p:par>
                                </p:childTnLst>
                              </p:cTn>
                            </p:par>
                            <p:par>
                              <p:cTn id="10" fill="hold">
                                <p:stCondLst>
                                  <p:cond delay="2000"/>
                                </p:stCondLst>
                                <p:childTnLst>
                                  <p:par>
                                    <p:cTn id="11" presetID="10" presetClass="exit" presetSubtype="0" fill="hold" nodeType="afterEffect">
                                      <p:stCondLst>
                                        <p:cond delay="0"/>
                                      </p:stCondLst>
                                      <p:childTnLst>
                                        <p:animEffect transition="out" filter="fade">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par>
                                    <p:cTn id="14" presetID="10" presetClass="entr" presetSubtype="0" fill="hold" nodeType="withEffect">
                                      <p:stCondLst>
                                        <p:cond delay="0"/>
                                      </p:stCondLst>
                                      <p:childTnLst>
                                        <p:set>
                                          <p:cBhvr>
                                            <p:cTn id="15" dur="1" fill="hold">
                                              <p:stCondLst>
                                                <p:cond delay="0"/>
                                              </p:stCondLst>
                                            </p:cTn>
                                            <p:tgtEl>
                                              <p:spTgt spid="60"/>
                                            </p:tgtEl>
                                            <p:attrNameLst>
                                              <p:attrName>style.visibility</p:attrName>
                                            </p:attrNameLst>
                                          </p:cBhvr>
                                          <p:to>
                                            <p:strVal val="visible"/>
                                          </p:to>
                                        </p:set>
                                        <p:animEffect transition="in" filter="fade">
                                          <p:cBhvr>
                                            <p:cTn id="16" dur="500"/>
                                            <p:tgtEl>
                                              <p:spTgt spid="60"/>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 presetClass="entr" presetSubtype="0" fill="hold" nodeType="withEffect">
                                      <p:stCondLst>
                                        <p:cond delay="0"/>
                                      </p:stCondLst>
                                      <p:childTnLst>
                                        <p:set>
                                          <p:cBhvr>
                                            <p:cTn id="21" dur="1" fill="hold">
                                              <p:stCondLst>
                                                <p:cond delay="0"/>
                                              </p:stCondLst>
                                            </p:cTn>
                                            <p:tgtEl>
                                              <p:spTgt spid="34"/>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8"/>
                                            </p:tgtEl>
                                            <p:attrNameLst>
                                              <p:attrName>style.visibility</p:attrName>
                                            </p:attrNameLst>
                                          </p:cBhvr>
                                          <p:to>
                                            <p:strVal val="visible"/>
                                          </p:to>
                                        </p:se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par>
                                    <p:cTn id="28" presetID="10" presetClass="entr" presetSubtype="0" fill="hold" nodeType="withEffect">
                                      <p:stCondLst>
                                        <p:cond delay="0"/>
                                      </p:stCondLst>
                                      <p:childTnLst>
                                        <p:set>
                                          <p:cBhvr>
                                            <p:cTn id="29" dur="1" fill="hold">
                                              <p:stCondLst>
                                                <p:cond delay="0"/>
                                              </p:stCondLst>
                                            </p:cTn>
                                            <p:tgtEl>
                                              <p:spTgt spid="1026"/>
                                            </p:tgtEl>
                                            <p:attrNameLst>
                                              <p:attrName>style.visibility</p:attrName>
                                            </p:attrNameLst>
                                          </p:cBhvr>
                                          <p:to>
                                            <p:strVal val="visible"/>
                                          </p:to>
                                        </p:set>
                                        <p:animEffect transition="in" filter="fade">
                                          <p:cBhvr>
                                            <p:cTn id="30" dur="500"/>
                                            <p:tgtEl>
                                              <p:spTgt spid="1026"/>
                                            </p:tgtEl>
                                          </p:cBhvr>
                                        </p:animEffect>
                                      </p:childTnLst>
                                    </p:cTn>
                                  </p:par>
                                </p:childTnLst>
                              </p:cTn>
                            </p:par>
                            <p:par>
                              <p:cTn id="31" fill="hold">
                                <p:stCondLst>
                                  <p:cond delay="3000"/>
                                </p:stCondLst>
                                <p:childTnLst>
                                  <p:par>
                                    <p:cTn id="32" presetID="37" presetClass="path" presetSubtype="0" repeatCount="2000" autoRev="1" fill="hold" nodeType="afterEffect">
                                      <p:stCondLst>
                                        <p:cond delay="0"/>
                                      </p:stCondLst>
                                      <p:childTnLst>
                                        <p:animMotion origin="layout" path="M -0.00026 -0.00093 L -0.12382 -0.15602 C -0.14921 -0.19097 -0.18763 -0.20996 -0.22786 -0.21204 C -0.27421 -0.21204 -0.31119 -0.19213 -0.33684 -0.15764 L -0.46093 -0.00232 " pathEditMode="relative" rAng="10800000" ptsTypes="AAAAA">
                                          <p:cBhvr>
                                            <p:cTn id="33" dur="5000" fill="hold"/>
                                            <p:tgtEl>
                                              <p:spTgt spid="1026"/>
                                            </p:tgtEl>
                                            <p:attrNameLst>
                                              <p:attrName>ppt_x</p:attrName>
                                              <p:attrName>ppt_y</p:attrName>
                                            </p:attrNameLst>
                                          </p:cBhvr>
                                          <p:rCtr x="-23034" y="-105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3" grpId="0" animBg="1"/>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33631"/>
            <a:ext cx="12192000" cy="640237"/>
          </a:xfrm>
          <a:prstGeom prst="rect">
            <a:avLst/>
          </a:prstGeom>
        </p:spPr>
        <p:txBody>
          <a:bodyPr anchor="b">
            <a:scene3d>
              <a:camera prst="orthographicFront"/>
              <a:lightRig rig="harsh" dir="t"/>
            </a:scene3d>
            <a:sp3d extrusionH="57150" prstMaterial="matte">
              <a:bevelT w="63500" h="12700" prst="angle"/>
              <a:contourClr>
                <a:schemeClr val="bg1">
                  <a:lumMod val="65000"/>
                </a:schemeClr>
              </a:contourClr>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3600" b="1" dirty="0">
                <a:ln/>
                <a:solidFill>
                  <a:schemeClr val="accent3"/>
                </a:solidFill>
                <a:latin typeface="+mn-lt"/>
                <a:ea typeface="+mn-ea"/>
                <a:cs typeface="+mn-cs"/>
              </a:rPr>
              <a:t> </a:t>
            </a:r>
            <a:r>
              <a:rPr lang="ro-RO" sz="3600" b="1" dirty="0" smtClean="0">
                <a:ln/>
                <a:solidFill>
                  <a:schemeClr val="accent4">
                    <a:lumMod val="75000"/>
                  </a:schemeClr>
                </a:solidFill>
                <a:latin typeface="+mn-lt"/>
                <a:ea typeface="+mn-ea"/>
                <a:cs typeface="+mn-cs"/>
              </a:rPr>
              <a:t>DIGITAL SIGNATURE IN THE TREASURY SYSTEM</a:t>
            </a:r>
            <a:endParaRPr lang="en-US" sz="3600" b="1" dirty="0">
              <a:ln/>
              <a:solidFill>
                <a:schemeClr val="accent4">
                  <a:lumMod val="75000"/>
                </a:schemeClr>
              </a:solidFill>
              <a:latin typeface="+mn-lt"/>
              <a:ea typeface="+mn-ea"/>
              <a:cs typeface="+mn-cs"/>
            </a:endParaRPr>
          </a:p>
        </p:txBody>
      </p:sp>
      <p:graphicFrame>
        <p:nvGraphicFramePr>
          <p:cNvPr id="9" name="Diagram 8"/>
          <p:cNvGraphicFramePr/>
          <p:nvPr>
            <p:extLst>
              <p:ext uri="{D42A27DB-BD31-4B8C-83A1-F6EECF244321}">
                <p14:modId xmlns:p14="http://schemas.microsoft.com/office/powerpoint/2010/main" val="4076232904"/>
              </p:ext>
            </p:extLst>
          </p:nvPr>
        </p:nvGraphicFramePr>
        <p:xfrm>
          <a:off x="0" y="1519451"/>
          <a:ext cx="4157246" cy="3667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1"/>
          <p:cNvGrpSpPr/>
          <p:nvPr/>
        </p:nvGrpSpPr>
        <p:grpSpPr>
          <a:xfrm>
            <a:off x="6429572" y="3384725"/>
            <a:ext cx="1194421" cy="1577765"/>
            <a:chOff x="6593258" y="2863157"/>
            <a:chExt cx="1194421" cy="1577765"/>
          </a:xfrm>
        </p:grpSpPr>
        <p:pic>
          <p:nvPicPr>
            <p:cNvPr id="30" name="Picture 51" descr="C:\Documents and Settings\rcheltuiala\My Documents\My Pictures\Microsoft Clip Organizer\j0234526.wmf"/>
            <p:cNvPicPr>
              <a:picLocks noChangeAspect="1" noChangeArrowheads="1"/>
            </p:cNvPicPr>
            <p:nvPr/>
          </p:nvPicPr>
          <p:blipFill>
            <a:blip r:embed="rId8" cstate="print"/>
            <a:srcRect/>
            <a:stretch>
              <a:fillRect/>
            </a:stretch>
          </p:blipFill>
          <p:spPr bwMode="auto">
            <a:xfrm>
              <a:off x="6593258" y="2863157"/>
              <a:ext cx="1071562" cy="1017587"/>
            </a:xfrm>
            <a:prstGeom prst="rect">
              <a:avLst/>
            </a:prstGeom>
            <a:noFill/>
            <a:ln w="9525">
              <a:noFill/>
              <a:miter lim="800000"/>
              <a:headEnd/>
              <a:tailEnd/>
            </a:ln>
          </p:spPr>
        </p:pic>
        <p:sp>
          <p:nvSpPr>
            <p:cNvPr id="32" name="TextBox 44"/>
            <p:cNvSpPr txBox="1">
              <a:spLocks noChangeArrowheads="1"/>
            </p:cNvSpPr>
            <p:nvPr/>
          </p:nvSpPr>
          <p:spPr bwMode="auto">
            <a:xfrm>
              <a:off x="6593258" y="3794591"/>
              <a:ext cx="1194421" cy="646331"/>
            </a:xfrm>
            <a:prstGeom prst="rect">
              <a:avLst/>
            </a:prstGeom>
            <a:noFill/>
            <a:ln w="9525">
              <a:noFill/>
              <a:miter lim="800000"/>
              <a:headEnd/>
              <a:tailEnd/>
            </a:ln>
          </p:spPr>
          <p:txBody>
            <a:bodyPr wrap="square">
              <a:spAutoFit/>
            </a:bodyPr>
            <a:lstStyle/>
            <a:p>
              <a:pPr algn="ctr"/>
              <a:r>
                <a:rPr lang="en-US" b="1" dirty="0" smtClean="0"/>
                <a:t>Territorial </a:t>
              </a:r>
              <a:r>
                <a:rPr lang="ro-RO" b="1" dirty="0"/>
                <a:t>Tr</a:t>
              </a:r>
              <a:r>
                <a:rPr lang="en-US" b="1" dirty="0" err="1" smtClean="0"/>
                <a:t>easuries</a:t>
              </a:r>
              <a:endParaRPr lang="ro-RO" b="1" dirty="0"/>
            </a:p>
          </p:txBody>
        </p:sp>
      </p:grpSp>
      <p:sp>
        <p:nvSpPr>
          <p:cNvPr id="7" name="TextBox 6"/>
          <p:cNvSpPr txBox="1"/>
          <p:nvPr/>
        </p:nvSpPr>
        <p:spPr>
          <a:xfrm>
            <a:off x="183749" y="4017331"/>
            <a:ext cx="108466" cy="1071907"/>
          </a:xfrm>
          <a:prstGeom prst="rect">
            <a:avLst/>
          </a:prstGeom>
          <a:noFill/>
        </p:spPr>
        <p:txBody>
          <a:bodyPr wrap="square" rtlCol="0">
            <a:spAutoFit/>
          </a:bodyPr>
          <a:lstStyle/>
          <a:p>
            <a:endParaRPr lang="en-US" dirty="0"/>
          </a:p>
        </p:txBody>
      </p:sp>
      <p:sp>
        <p:nvSpPr>
          <p:cNvPr id="23" name="Line Callout 2 22"/>
          <p:cNvSpPr/>
          <p:nvPr/>
        </p:nvSpPr>
        <p:spPr>
          <a:xfrm>
            <a:off x="3610947" y="999199"/>
            <a:ext cx="8388220" cy="746995"/>
          </a:xfrm>
          <a:prstGeom prst="borderCallout2">
            <a:avLst>
              <a:gd name="adj1" fmla="val 51073"/>
              <a:gd name="adj2" fmla="val -848"/>
              <a:gd name="adj3" fmla="val 183649"/>
              <a:gd name="adj4" fmla="val -1444"/>
              <a:gd name="adj5" fmla="val 252764"/>
              <a:gd name="adj6" fmla="val -1988"/>
            </a:avLst>
          </a:prstGeom>
          <a:solidFill>
            <a:schemeClr val="accent1">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ro-RO" sz="1600" b="1" dirty="0" smtClean="0">
              <a:solidFill>
                <a:schemeClr val="tx1"/>
              </a:solidFill>
            </a:endParaRPr>
          </a:p>
          <a:p>
            <a:pPr marL="285750" indent="-285750">
              <a:buFont typeface="Arial" panose="020B0604020202020204" pitchFamily="34" charset="0"/>
              <a:buChar char="•"/>
            </a:pPr>
            <a:r>
              <a:rPr lang="en-US" sz="1600" b="1" dirty="0" smtClean="0">
                <a:solidFill>
                  <a:schemeClr val="tx1"/>
                </a:solidFill>
              </a:rPr>
              <a:t>Client treasury system implementation.</a:t>
            </a:r>
            <a:endParaRPr lang="ro-RO" sz="1600" b="1" dirty="0" smtClean="0">
              <a:solidFill>
                <a:schemeClr val="tx1"/>
              </a:solidFill>
            </a:endParaRPr>
          </a:p>
          <a:p>
            <a:pPr marL="285750" indent="-285750">
              <a:buFont typeface="Arial" panose="020B0604020202020204" pitchFamily="34" charset="0"/>
              <a:buChar char="•"/>
            </a:pPr>
            <a:r>
              <a:rPr lang="it-IT" sz="1600" b="1" dirty="0" smtClean="0">
                <a:solidFill>
                  <a:schemeClr val="tx1"/>
                </a:solidFill>
              </a:rPr>
              <a:t>Implementation of the digital signature on payment orders.</a:t>
            </a:r>
          </a:p>
          <a:p>
            <a:pPr marL="285750" indent="-285750">
              <a:buFont typeface="Arial" panose="020B0604020202020204" pitchFamily="34" charset="0"/>
              <a:buChar char="•"/>
            </a:pPr>
            <a:r>
              <a:rPr lang="en-US" sz="1600" b="1" dirty="0">
                <a:solidFill>
                  <a:schemeClr val="tx1"/>
                </a:solidFill>
              </a:rPr>
              <a:t>Monitoring the correct application of digital signature by responsible persons</a:t>
            </a:r>
            <a:r>
              <a:rPr lang="en-US" sz="1600" b="1" dirty="0" smtClean="0">
                <a:solidFill>
                  <a:schemeClr val="tx1"/>
                </a:solidFill>
              </a:rPr>
              <a:t>.</a:t>
            </a:r>
          </a:p>
          <a:p>
            <a:endParaRPr lang="ro-RO" sz="1600" b="1" dirty="0" smtClean="0">
              <a:solidFill>
                <a:schemeClr val="tx1"/>
              </a:solidFill>
            </a:endParaRPr>
          </a:p>
        </p:txBody>
      </p:sp>
      <p:grpSp>
        <p:nvGrpSpPr>
          <p:cNvPr id="3" name="Group 2"/>
          <p:cNvGrpSpPr/>
          <p:nvPr/>
        </p:nvGrpSpPr>
        <p:grpSpPr>
          <a:xfrm>
            <a:off x="7636552" y="3763498"/>
            <a:ext cx="3005623" cy="647044"/>
            <a:chOff x="7513693" y="3459477"/>
            <a:chExt cx="3005623" cy="647044"/>
          </a:xfrm>
        </p:grpSpPr>
        <p:cxnSp>
          <p:nvCxnSpPr>
            <p:cNvPr id="40" name="Straight Arrow Connector 39"/>
            <p:cNvCxnSpPr/>
            <p:nvPr/>
          </p:nvCxnSpPr>
          <p:spPr>
            <a:xfrm flipH="1">
              <a:off x="7513693" y="3807152"/>
              <a:ext cx="2600116" cy="21657"/>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007124" y="3459477"/>
              <a:ext cx="2512192" cy="338554"/>
            </a:xfrm>
            <a:prstGeom prst="rect">
              <a:avLst/>
            </a:prstGeom>
            <a:noFill/>
          </p:spPr>
          <p:txBody>
            <a:bodyPr wrap="square" rtlCol="0">
              <a:spAutoFit/>
            </a:bodyPr>
            <a:lstStyle/>
            <a:p>
              <a:r>
                <a:rPr lang="ro-RO" sz="1600" dirty="0" err="1" smtClean="0"/>
                <a:t>Payment</a:t>
              </a:r>
              <a:r>
                <a:rPr lang="ro-RO" sz="1600" dirty="0" smtClean="0"/>
                <a:t> document</a:t>
              </a:r>
              <a:endParaRPr lang="en-US" sz="1600" dirty="0"/>
            </a:p>
          </p:txBody>
        </p:sp>
        <p:sp>
          <p:nvSpPr>
            <p:cNvPr id="5" name="TextBox 4"/>
            <p:cNvSpPr txBox="1"/>
            <p:nvPr/>
          </p:nvSpPr>
          <p:spPr>
            <a:xfrm>
              <a:off x="7901453" y="3798744"/>
              <a:ext cx="2245426" cy="307777"/>
            </a:xfrm>
            <a:prstGeom prst="rect">
              <a:avLst/>
            </a:prstGeom>
            <a:noFill/>
          </p:spPr>
          <p:txBody>
            <a:bodyPr wrap="square" rtlCol="0">
              <a:spAutoFit/>
            </a:bodyPr>
            <a:lstStyle/>
            <a:p>
              <a:r>
                <a:rPr lang="ro-RO" sz="1400" dirty="0" smtClean="0"/>
                <a:t>Digital </a:t>
              </a:r>
              <a:r>
                <a:rPr lang="ro-RO" sz="1400" dirty="0" err="1" smtClean="0"/>
                <a:t>signature</a:t>
              </a:r>
              <a:r>
                <a:rPr lang="ro-RO" sz="1400" dirty="0" smtClean="0"/>
                <a:t> </a:t>
              </a:r>
              <a:r>
                <a:rPr lang="ro-RO" sz="1400" dirty="0" err="1" smtClean="0"/>
                <a:t>since</a:t>
              </a:r>
              <a:r>
                <a:rPr lang="ro-RO" sz="1400" dirty="0" smtClean="0"/>
                <a:t> 2015</a:t>
              </a:r>
              <a:endParaRPr lang="en-US" sz="1400" dirty="0"/>
            </a:p>
          </p:txBody>
        </p:sp>
      </p:grpSp>
      <p:grpSp>
        <p:nvGrpSpPr>
          <p:cNvPr id="6" name="Group 5"/>
          <p:cNvGrpSpPr/>
          <p:nvPr/>
        </p:nvGrpSpPr>
        <p:grpSpPr>
          <a:xfrm rot="305706">
            <a:off x="4084546" y="3424458"/>
            <a:ext cx="2987150" cy="609013"/>
            <a:chOff x="4289738" y="3348267"/>
            <a:chExt cx="2926455" cy="609013"/>
          </a:xfrm>
        </p:grpSpPr>
        <p:cxnSp>
          <p:nvCxnSpPr>
            <p:cNvPr id="33" name="Straight Arrow Connector 32"/>
            <p:cNvCxnSpPr>
              <a:stCxn id="30" idx="1"/>
            </p:cNvCxnSpPr>
            <p:nvPr/>
          </p:nvCxnSpPr>
          <p:spPr>
            <a:xfrm rot="21294294" flipH="1" flipV="1">
              <a:off x="4289738" y="3427966"/>
              <a:ext cx="2294749" cy="417933"/>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336013">
              <a:off x="4704001" y="3348267"/>
              <a:ext cx="2512192" cy="338554"/>
            </a:xfrm>
            <a:prstGeom prst="rect">
              <a:avLst/>
            </a:prstGeom>
            <a:noFill/>
          </p:spPr>
          <p:txBody>
            <a:bodyPr wrap="square" rtlCol="0">
              <a:spAutoFit/>
            </a:bodyPr>
            <a:lstStyle/>
            <a:p>
              <a:r>
                <a:rPr lang="ro-RO" sz="1600" dirty="0" err="1" smtClean="0"/>
                <a:t>Payment</a:t>
              </a:r>
              <a:r>
                <a:rPr lang="ro-RO" sz="1600" dirty="0" smtClean="0"/>
                <a:t> d</a:t>
              </a:r>
              <a:r>
                <a:rPr lang="en-US" sz="1600" dirty="0" smtClean="0"/>
                <a:t>o</a:t>
              </a:r>
              <a:r>
                <a:rPr lang="ro-RO" sz="1600" dirty="0" err="1" smtClean="0"/>
                <a:t>cument</a:t>
              </a:r>
              <a:endParaRPr lang="en-US" sz="1600" dirty="0"/>
            </a:p>
          </p:txBody>
        </p:sp>
        <p:sp>
          <p:nvSpPr>
            <p:cNvPr id="22" name="TextBox 21"/>
            <p:cNvSpPr txBox="1"/>
            <p:nvPr/>
          </p:nvSpPr>
          <p:spPr>
            <a:xfrm rot="336013">
              <a:off x="4561555" y="3649503"/>
              <a:ext cx="2133068" cy="307777"/>
            </a:xfrm>
            <a:prstGeom prst="rect">
              <a:avLst/>
            </a:prstGeom>
            <a:noFill/>
          </p:spPr>
          <p:txBody>
            <a:bodyPr wrap="square" rtlCol="0">
              <a:spAutoFit/>
            </a:bodyPr>
            <a:lstStyle/>
            <a:p>
              <a:r>
                <a:rPr lang="ro-RO" sz="1400" dirty="0" smtClean="0"/>
                <a:t>Digital </a:t>
              </a:r>
              <a:r>
                <a:rPr lang="ro-RO" sz="1400" dirty="0" err="1" smtClean="0"/>
                <a:t>signature</a:t>
              </a:r>
              <a:r>
                <a:rPr lang="ro-RO" sz="1400" dirty="0" smtClean="0"/>
                <a:t> </a:t>
              </a:r>
              <a:r>
                <a:rPr lang="ro-RO" sz="1400" dirty="0" err="1" smtClean="0"/>
                <a:t>since</a:t>
              </a:r>
              <a:r>
                <a:rPr lang="ro-RO" sz="1400" dirty="0" smtClean="0"/>
                <a:t> 2008</a:t>
              </a:r>
              <a:endParaRPr lang="en-US" sz="1400" dirty="0"/>
            </a:p>
          </p:txBody>
        </p:sp>
      </p:grpSp>
      <p:grpSp>
        <p:nvGrpSpPr>
          <p:cNvPr id="27" name="Group 26"/>
          <p:cNvGrpSpPr/>
          <p:nvPr/>
        </p:nvGrpSpPr>
        <p:grpSpPr>
          <a:xfrm>
            <a:off x="10259117" y="3300302"/>
            <a:ext cx="1286075" cy="1434058"/>
            <a:chOff x="6176482" y="4560375"/>
            <a:chExt cx="1286075" cy="1664745"/>
          </a:xfrm>
        </p:grpSpPr>
        <p:pic>
          <p:nvPicPr>
            <p:cNvPr id="28" name="Picture 2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14702" y="4560375"/>
              <a:ext cx="1147855" cy="1220231"/>
            </a:xfrm>
            <a:prstGeom prst="rect">
              <a:avLst/>
            </a:prstGeom>
          </p:spPr>
        </p:pic>
        <p:sp>
          <p:nvSpPr>
            <p:cNvPr id="29" name="TextBox 39"/>
            <p:cNvSpPr txBox="1">
              <a:spLocks noChangeArrowheads="1"/>
            </p:cNvSpPr>
            <p:nvPr/>
          </p:nvSpPr>
          <p:spPr bwMode="auto">
            <a:xfrm>
              <a:off x="6176482" y="5689505"/>
              <a:ext cx="1286075" cy="535615"/>
            </a:xfrm>
            <a:prstGeom prst="rect">
              <a:avLst/>
            </a:prstGeom>
            <a:noFill/>
            <a:ln w="9525">
              <a:noFill/>
              <a:miter lim="800000"/>
              <a:headEnd/>
              <a:tailEnd/>
            </a:ln>
          </p:spPr>
          <p:txBody>
            <a:bodyPr wrap="square">
              <a:spAutoFit/>
            </a:bodyPr>
            <a:lstStyle/>
            <a:p>
              <a:pPr algn="ctr"/>
              <a:r>
                <a:rPr lang="en-US" sz="1100" b="1" dirty="0" smtClean="0">
                  <a:latin typeface="Tahoma" pitchFamily="34" charset="0"/>
                  <a:cs typeface="Tahoma" pitchFamily="34" charset="0"/>
                </a:rPr>
                <a:t>Public Institutions</a:t>
              </a:r>
              <a:endParaRPr lang="ro-RO" sz="1100" b="1" dirty="0">
                <a:latin typeface="Tahoma" pitchFamily="34" charset="0"/>
                <a:cs typeface="Tahoma" pitchFamily="34" charset="0"/>
              </a:endParaRPr>
            </a:p>
          </p:txBody>
        </p:sp>
      </p:grpSp>
      <p:grpSp>
        <p:nvGrpSpPr>
          <p:cNvPr id="12" name="Group 11"/>
          <p:cNvGrpSpPr/>
          <p:nvPr/>
        </p:nvGrpSpPr>
        <p:grpSpPr>
          <a:xfrm>
            <a:off x="10380815" y="4774695"/>
            <a:ext cx="1286075" cy="1273293"/>
            <a:chOff x="8826658" y="4479122"/>
            <a:chExt cx="1286075" cy="1478119"/>
          </a:xfrm>
        </p:grpSpPr>
        <p:pic>
          <p:nvPicPr>
            <p:cNvPr id="31" name="Picture 3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964878" y="4479122"/>
              <a:ext cx="1147855" cy="1220231"/>
            </a:xfrm>
            <a:prstGeom prst="rect">
              <a:avLst/>
            </a:prstGeom>
          </p:spPr>
        </p:pic>
        <p:sp>
          <p:nvSpPr>
            <p:cNvPr id="34" name="TextBox 39"/>
            <p:cNvSpPr txBox="1">
              <a:spLocks noChangeArrowheads="1"/>
            </p:cNvSpPr>
            <p:nvPr/>
          </p:nvSpPr>
          <p:spPr bwMode="auto">
            <a:xfrm>
              <a:off x="8826658" y="5526354"/>
              <a:ext cx="1286075" cy="430887"/>
            </a:xfrm>
            <a:prstGeom prst="rect">
              <a:avLst/>
            </a:prstGeom>
            <a:noFill/>
            <a:ln w="9525">
              <a:noFill/>
              <a:miter lim="800000"/>
              <a:headEnd/>
              <a:tailEnd/>
            </a:ln>
          </p:spPr>
          <p:txBody>
            <a:bodyPr wrap="square">
              <a:spAutoFit/>
            </a:bodyPr>
            <a:lstStyle/>
            <a:p>
              <a:pPr algn="ctr"/>
              <a:r>
                <a:rPr lang="ro-RO" sz="1100" b="1" dirty="0" err="1" smtClean="0">
                  <a:latin typeface="Tahoma" pitchFamily="34" charset="0"/>
                  <a:cs typeface="Tahoma" pitchFamily="34" charset="0"/>
                </a:rPr>
                <a:t>Extrabugetary</a:t>
              </a:r>
              <a:endParaRPr lang="ro-RO" sz="1100" b="1" dirty="0" smtClean="0">
                <a:latin typeface="Tahoma" pitchFamily="34" charset="0"/>
                <a:cs typeface="Tahoma" pitchFamily="34" charset="0"/>
              </a:endParaRPr>
            </a:p>
            <a:p>
              <a:pPr algn="ctr"/>
              <a:r>
                <a:rPr lang="ro-RO" sz="1100" b="1" dirty="0" err="1" smtClean="0">
                  <a:latin typeface="Tahoma" pitchFamily="34" charset="0"/>
                  <a:cs typeface="Tahoma" pitchFamily="34" charset="0"/>
                </a:rPr>
                <a:t>Institutions</a:t>
              </a:r>
              <a:r>
                <a:rPr lang="ro-RO" sz="1100" b="1" dirty="0" smtClean="0">
                  <a:latin typeface="Tahoma" pitchFamily="34" charset="0"/>
                  <a:cs typeface="Tahoma" pitchFamily="34" charset="0"/>
                </a:rPr>
                <a:t> </a:t>
              </a:r>
              <a:endParaRPr lang="ro-RO" sz="1100" b="1" dirty="0">
                <a:latin typeface="Tahoma" pitchFamily="34" charset="0"/>
                <a:cs typeface="Tahoma" pitchFamily="34" charset="0"/>
              </a:endParaRPr>
            </a:p>
          </p:txBody>
        </p:sp>
      </p:grpSp>
      <p:grpSp>
        <p:nvGrpSpPr>
          <p:cNvPr id="13" name="Group 12"/>
          <p:cNvGrpSpPr/>
          <p:nvPr/>
        </p:nvGrpSpPr>
        <p:grpSpPr>
          <a:xfrm rot="1256778">
            <a:off x="7641044" y="4525207"/>
            <a:ext cx="3225011" cy="1009139"/>
            <a:chOff x="6305268" y="4907911"/>
            <a:chExt cx="3081606" cy="1009139"/>
          </a:xfrm>
        </p:grpSpPr>
        <p:cxnSp>
          <p:nvCxnSpPr>
            <p:cNvPr id="36" name="Straight Arrow Connector 35"/>
            <p:cNvCxnSpPr/>
            <p:nvPr/>
          </p:nvCxnSpPr>
          <p:spPr>
            <a:xfrm rot="20343222" flipH="1" flipV="1">
              <a:off x="6305268" y="4907911"/>
              <a:ext cx="2618424" cy="1009139"/>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874682" y="5069107"/>
              <a:ext cx="2512192" cy="338554"/>
            </a:xfrm>
            <a:prstGeom prst="rect">
              <a:avLst/>
            </a:prstGeom>
            <a:noFill/>
          </p:spPr>
          <p:txBody>
            <a:bodyPr wrap="square" rtlCol="0">
              <a:spAutoFit/>
            </a:bodyPr>
            <a:lstStyle/>
            <a:p>
              <a:r>
                <a:rPr lang="ro-RO" sz="1600" dirty="0" err="1" smtClean="0"/>
                <a:t>Payment</a:t>
              </a:r>
              <a:r>
                <a:rPr lang="ro-RO" sz="1600" dirty="0" smtClean="0"/>
                <a:t> document</a:t>
              </a:r>
              <a:endParaRPr lang="en-US" sz="1600" dirty="0"/>
            </a:p>
          </p:txBody>
        </p:sp>
        <p:sp>
          <p:nvSpPr>
            <p:cNvPr id="38" name="TextBox 37"/>
            <p:cNvSpPr txBox="1"/>
            <p:nvPr/>
          </p:nvSpPr>
          <p:spPr>
            <a:xfrm>
              <a:off x="6687686" y="5391595"/>
              <a:ext cx="2218291" cy="307777"/>
            </a:xfrm>
            <a:prstGeom prst="rect">
              <a:avLst/>
            </a:prstGeom>
            <a:noFill/>
          </p:spPr>
          <p:txBody>
            <a:bodyPr wrap="square" rtlCol="0">
              <a:spAutoFit/>
            </a:bodyPr>
            <a:lstStyle/>
            <a:p>
              <a:r>
                <a:rPr lang="ro-RO" sz="1400" dirty="0" smtClean="0"/>
                <a:t>Digital </a:t>
              </a:r>
              <a:r>
                <a:rPr lang="ro-RO" sz="1400" dirty="0" err="1" smtClean="0"/>
                <a:t>signature</a:t>
              </a:r>
              <a:r>
                <a:rPr lang="ro-RO" sz="1400" dirty="0" smtClean="0"/>
                <a:t> </a:t>
              </a:r>
              <a:r>
                <a:rPr lang="ro-RO" sz="1400" dirty="0" err="1" smtClean="0"/>
                <a:t>since</a:t>
              </a:r>
              <a:r>
                <a:rPr lang="ro-RO" sz="1400" dirty="0" smtClean="0"/>
                <a:t> 2015</a:t>
              </a:r>
              <a:endParaRPr lang="en-US" sz="1400" dirty="0"/>
            </a:p>
          </p:txBody>
        </p:sp>
      </p:grpSp>
      <p:sp>
        <p:nvSpPr>
          <p:cNvPr id="46" name="Line Callout 2 45"/>
          <p:cNvSpPr/>
          <p:nvPr/>
        </p:nvSpPr>
        <p:spPr>
          <a:xfrm flipH="1">
            <a:off x="4087229" y="5564277"/>
            <a:ext cx="5245235" cy="745624"/>
          </a:xfrm>
          <a:prstGeom prst="borderCallout2">
            <a:avLst>
              <a:gd name="adj1" fmla="val 51073"/>
              <a:gd name="adj2" fmla="val -848"/>
              <a:gd name="adj3" fmla="val 71341"/>
              <a:gd name="adj4" fmla="val -22364"/>
              <a:gd name="adj5" fmla="val 73329"/>
              <a:gd name="adj6" fmla="val -44011"/>
            </a:avLst>
          </a:prstGeom>
          <a:solidFill>
            <a:schemeClr val="accent1">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chemeClr val="tx1"/>
                </a:solidFill>
              </a:rPr>
              <a:t>Since 2015 in TSA were included the resources of the </a:t>
            </a:r>
            <a:r>
              <a:rPr lang="en-US" sz="1600" b="1" dirty="0">
                <a:solidFill>
                  <a:schemeClr val="tx1"/>
                </a:solidFill>
              </a:rPr>
              <a:t>self-managed institution </a:t>
            </a:r>
            <a:r>
              <a:rPr lang="en-US" sz="1600" b="1" dirty="0" smtClean="0">
                <a:solidFill>
                  <a:schemeClr val="tx1"/>
                </a:solidFill>
              </a:rPr>
              <a:t>so these are served through the treasury system.</a:t>
            </a:r>
            <a:endParaRPr lang="ro-RO" sz="1600" b="1" dirty="0" smtClean="0">
              <a:solidFill>
                <a:schemeClr val="tx1"/>
              </a:solidFill>
            </a:endParaRPr>
          </a:p>
        </p:txBody>
      </p:sp>
      <p:grpSp>
        <p:nvGrpSpPr>
          <p:cNvPr id="52" name="Group 51"/>
          <p:cNvGrpSpPr/>
          <p:nvPr/>
        </p:nvGrpSpPr>
        <p:grpSpPr>
          <a:xfrm rot="21307474">
            <a:off x="4097924" y="2491181"/>
            <a:ext cx="6313046" cy="629821"/>
            <a:chOff x="7519477" y="3476312"/>
            <a:chExt cx="3500418" cy="629821"/>
          </a:xfrm>
        </p:grpSpPr>
        <p:cxnSp>
          <p:nvCxnSpPr>
            <p:cNvPr id="53" name="Straight Arrow Connector 52"/>
            <p:cNvCxnSpPr/>
            <p:nvPr/>
          </p:nvCxnSpPr>
          <p:spPr>
            <a:xfrm rot="292526" flipH="1">
              <a:off x="7519477" y="3583825"/>
              <a:ext cx="2786467" cy="459370"/>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8507703" y="3476312"/>
              <a:ext cx="2512192" cy="338554"/>
            </a:xfrm>
            <a:prstGeom prst="rect">
              <a:avLst/>
            </a:prstGeom>
            <a:noFill/>
          </p:spPr>
          <p:txBody>
            <a:bodyPr wrap="square" rtlCol="0">
              <a:spAutoFit/>
            </a:bodyPr>
            <a:lstStyle/>
            <a:p>
              <a:r>
                <a:rPr lang="ro-RO" sz="1600" dirty="0" err="1" smtClean="0"/>
                <a:t>Payment</a:t>
              </a:r>
              <a:r>
                <a:rPr lang="ro-RO" sz="1600" dirty="0" smtClean="0"/>
                <a:t> document</a:t>
              </a:r>
              <a:endParaRPr lang="en-US" sz="1600" dirty="0"/>
            </a:p>
          </p:txBody>
        </p:sp>
        <p:sp>
          <p:nvSpPr>
            <p:cNvPr id="55" name="TextBox 54"/>
            <p:cNvSpPr txBox="1"/>
            <p:nvPr/>
          </p:nvSpPr>
          <p:spPr>
            <a:xfrm>
              <a:off x="8444407" y="3798356"/>
              <a:ext cx="1947333" cy="307777"/>
            </a:xfrm>
            <a:prstGeom prst="rect">
              <a:avLst/>
            </a:prstGeom>
            <a:noFill/>
          </p:spPr>
          <p:txBody>
            <a:bodyPr wrap="square" rtlCol="0">
              <a:spAutoFit/>
            </a:bodyPr>
            <a:lstStyle/>
            <a:p>
              <a:r>
                <a:rPr lang="ro-RO" sz="1400" dirty="0" smtClean="0"/>
                <a:t>Digital </a:t>
              </a:r>
              <a:r>
                <a:rPr lang="ro-RO" sz="1400" dirty="0" err="1" smtClean="0"/>
                <a:t>signature</a:t>
              </a:r>
              <a:r>
                <a:rPr lang="ro-RO" sz="1400" dirty="0" smtClean="0"/>
                <a:t> </a:t>
              </a:r>
              <a:r>
                <a:rPr lang="ro-RO" sz="1400" dirty="0" err="1" smtClean="0"/>
                <a:t>since</a:t>
              </a:r>
              <a:r>
                <a:rPr lang="ro-RO" sz="1400" dirty="0" smtClean="0"/>
                <a:t> 20</a:t>
              </a:r>
              <a:r>
                <a:rPr lang="en-US" sz="1400" dirty="0" smtClean="0"/>
                <a:t>08</a:t>
              </a:r>
              <a:endParaRPr lang="en-US" sz="1400" dirty="0"/>
            </a:p>
          </p:txBody>
        </p:sp>
      </p:grpSp>
      <p:grpSp>
        <p:nvGrpSpPr>
          <p:cNvPr id="14" name="Group 13"/>
          <p:cNvGrpSpPr/>
          <p:nvPr/>
        </p:nvGrpSpPr>
        <p:grpSpPr>
          <a:xfrm>
            <a:off x="9163066" y="2038329"/>
            <a:ext cx="1022892" cy="1026070"/>
            <a:chOff x="9163066" y="2038329"/>
            <a:chExt cx="1022892" cy="1026070"/>
          </a:xfrm>
        </p:grpSpPr>
        <p:pic>
          <p:nvPicPr>
            <p:cNvPr id="41" name="Picture 51" descr="C:\Documents and Settings\rcheltuiala\My Documents\My Pictures\Microsoft Clip Organizer\j0234526.wmf"/>
            <p:cNvPicPr>
              <a:picLocks noChangeAspect="1" noChangeArrowheads="1"/>
            </p:cNvPicPr>
            <p:nvPr/>
          </p:nvPicPr>
          <p:blipFill>
            <a:blip r:embed="rId8" cstate="print"/>
            <a:srcRect/>
            <a:stretch>
              <a:fillRect/>
            </a:stretch>
          </p:blipFill>
          <p:spPr bwMode="auto">
            <a:xfrm>
              <a:off x="9201795" y="2038329"/>
              <a:ext cx="793352" cy="812944"/>
            </a:xfrm>
            <a:prstGeom prst="rect">
              <a:avLst/>
            </a:prstGeom>
            <a:noFill/>
            <a:ln w="9525">
              <a:noFill/>
              <a:miter lim="800000"/>
              <a:headEnd/>
              <a:tailEnd/>
            </a:ln>
          </p:spPr>
        </p:pic>
        <p:sp>
          <p:nvSpPr>
            <p:cNvPr id="56" name="TextBox 55"/>
            <p:cNvSpPr txBox="1"/>
            <p:nvPr/>
          </p:nvSpPr>
          <p:spPr>
            <a:xfrm>
              <a:off x="9163066" y="2787400"/>
              <a:ext cx="1022892" cy="276999"/>
            </a:xfrm>
            <a:prstGeom prst="rect">
              <a:avLst/>
            </a:prstGeom>
            <a:noFill/>
          </p:spPr>
          <p:txBody>
            <a:bodyPr wrap="square" rtlCol="0">
              <a:spAutoFit/>
            </a:bodyPr>
            <a:lstStyle/>
            <a:p>
              <a:r>
                <a:rPr lang="en-US" sz="1200" b="1" dirty="0" smtClean="0"/>
                <a:t>Social Fund</a:t>
              </a:r>
              <a:endParaRPr lang="en-US" sz="1200" dirty="0"/>
            </a:p>
          </p:txBody>
        </p:sp>
      </p:grpSp>
      <p:grpSp>
        <p:nvGrpSpPr>
          <p:cNvPr id="15" name="Group 14"/>
          <p:cNvGrpSpPr/>
          <p:nvPr/>
        </p:nvGrpSpPr>
        <p:grpSpPr>
          <a:xfrm>
            <a:off x="10128892" y="1893544"/>
            <a:ext cx="1213487" cy="986053"/>
            <a:chOff x="10163255" y="1827562"/>
            <a:chExt cx="1213487" cy="986053"/>
          </a:xfrm>
        </p:grpSpPr>
        <p:pic>
          <p:nvPicPr>
            <p:cNvPr id="39" name="Picture 51" descr="C:\Documents and Settings\rcheltuiala\My Documents\My Pictures\Microsoft Clip Organizer\j0234526.wmf"/>
            <p:cNvPicPr>
              <a:picLocks noChangeAspect="1" noChangeArrowheads="1"/>
            </p:cNvPicPr>
            <p:nvPr/>
          </p:nvPicPr>
          <p:blipFill>
            <a:blip r:embed="rId8" cstate="print"/>
            <a:srcRect/>
            <a:stretch>
              <a:fillRect/>
            </a:stretch>
          </p:blipFill>
          <p:spPr bwMode="auto">
            <a:xfrm>
              <a:off x="10271031" y="1827562"/>
              <a:ext cx="782606" cy="764497"/>
            </a:xfrm>
            <a:prstGeom prst="rect">
              <a:avLst/>
            </a:prstGeom>
            <a:noFill/>
            <a:ln w="9525">
              <a:noFill/>
              <a:miter lim="800000"/>
              <a:headEnd/>
              <a:tailEnd/>
            </a:ln>
          </p:spPr>
        </p:pic>
        <p:sp>
          <p:nvSpPr>
            <p:cNvPr id="57" name="TextBox 56"/>
            <p:cNvSpPr txBox="1"/>
            <p:nvPr/>
          </p:nvSpPr>
          <p:spPr>
            <a:xfrm>
              <a:off x="10163255" y="2536616"/>
              <a:ext cx="1213487" cy="276999"/>
            </a:xfrm>
            <a:prstGeom prst="rect">
              <a:avLst/>
            </a:prstGeom>
            <a:noFill/>
          </p:spPr>
          <p:txBody>
            <a:bodyPr wrap="square" rtlCol="0">
              <a:spAutoFit/>
            </a:bodyPr>
            <a:lstStyle/>
            <a:p>
              <a:r>
                <a:rPr lang="en-US" sz="1200" b="1" dirty="0" smtClean="0"/>
                <a:t>Health Funds</a:t>
              </a:r>
              <a:endParaRPr lang="en-US" sz="1200" dirty="0"/>
            </a:p>
          </p:txBody>
        </p:sp>
      </p:grpSp>
      <p:grpSp>
        <p:nvGrpSpPr>
          <p:cNvPr id="58" name="Group 57"/>
          <p:cNvGrpSpPr/>
          <p:nvPr/>
        </p:nvGrpSpPr>
        <p:grpSpPr>
          <a:xfrm>
            <a:off x="3114552" y="2795516"/>
            <a:ext cx="837257" cy="967982"/>
            <a:chOff x="3674323" y="4882792"/>
            <a:chExt cx="878203" cy="1060010"/>
          </a:xfrm>
        </p:grpSpPr>
        <p:sp>
          <p:nvSpPr>
            <p:cNvPr id="59" name="TextBox 58"/>
            <p:cNvSpPr txBox="1"/>
            <p:nvPr/>
          </p:nvSpPr>
          <p:spPr>
            <a:xfrm>
              <a:off x="3802932" y="5573470"/>
              <a:ext cx="641167" cy="369332"/>
            </a:xfrm>
            <a:prstGeom prst="rect">
              <a:avLst/>
            </a:prstGeom>
            <a:noFill/>
          </p:spPr>
          <p:txBody>
            <a:bodyPr wrap="square" rtlCol="0">
              <a:spAutoFit/>
            </a:bodyPr>
            <a:lstStyle/>
            <a:p>
              <a:r>
                <a:rPr lang="en-US" b="1" dirty="0" err="1" smtClean="0"/>
                <a:t>MoF</a:t>
              </a:r>
              <a:endParaRPr lang="en-US" b="1" dirty="0"/>
            </a:p>
          </p:txBody>
        </p:sp>
        <p:pic>
          <p:nvPicPr>
            <p:cNvPr id="60" name="Picture 51" descr="C:\Documents and Settings\rcheltuiala\My Documents\My Pictures\Microsoft Clip Organizer\j0234526.wmf"/>
            <p:cNvPicPr>
              <a:picLocks noChangeAspect="1" noChangeArrowheads="1"/>
            </p:cNvPicPr>
            <p:nvPr/>
          </p:nvPicPr>
          <p:blipFill>
            <a:blip r:embed="rId8" cstate="print"/>
            <a:srcRect/>
            <a:stretch>
              <a:fillRect/>
            </a:stretch>
          </p:blipFill>
          <p:spPr bwMode="auto">
            <a:xfrm>
              <a:off x="3674323" y="4882792"/>
              <a:ext cx="878203" cy="722030"/>
            </a:xfrm>
            <a:prstGeom prst="rect">
              <a:avLst/>
            </a:prstGeom>
            <a:noFill/>
            <a:ln w="9525">
              <a:noFill/>
              <a:miter lim="800000"/>
              <a:headEnd/>
              <a:tailEnd/>
            </a:ln>
          </p:spPr>
        </p:pic>
      </p:grpSp>
    </p:spTree>
    <p:extLst>
      <p:ext uri="{BB962C8B-B14F-4D97-AF65-F5344CB8AC3E}">
        <p14:creationId xmlns:p14="http://schemas.microsoft.com/office/powerpoint/2010/main" val="3496166163"/>
      </p:ext>
    </p:extLst>
  </p:cSld>
  <p:clrMapOvr>
    <a:masterClrMapping/>
  </p:clrMapOvr>
  <mc:AlternateContent xmlns:mc="http://schemas.openxmlformats.org/markup-compatibility/2006" xmlns:p14="http://schemas.microsoft.com/office/powerpoint/2010/main">
    <mc:Choice Requires="p14">
      <p:transition spd="slow" p14:dur="125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4"/>
                    </p:tgtEl>
                  </p:cond>
                </p:stCondLst>
                <p:endSync evt="end" delay="0">
                  <p:rtn val="all"/>
                </p:endSync>
                <p:childTnLst>
                  <p:par>
                    <p:cTn id="9" fill="hold">
                      <p:stCondLst>
                        <p:cond delay="0"/>
                      </p:stCondLst>
                      <p:childTnLst>
                        <p:par>
                          <p:cTn id="10" fill="hold">
                            <p:stCondLst>
                              <p:cond delay="0"/>
                            </p:stCondLst>
                            <p:childTnLst>
                              <p:par>
                                <p:cTn id="11" presetID="32" presetClass="emph" presetSubtype="0" fill="hold" nodeType="clickEffect">
                                  <p:stCondLst>
                                    <p:cond delay="0"/>
                                  </p:stCondLst>
                                  <p:childTnLst>
                                    <p:animRot by="120000">
                                      <p:cBhvr>
                                        <p:cTn id="12" dur="100" fill="hold">
                                          <p:stCondLst>
                                            <p:cond delay="0"/>
                                          </p:stCondLst>
                                        </p:cTn>
                                        <p:tgtEl>
                                          <p:spTgt spid="52"/>
                                        </p:tgtEl>
                                        <p:attrNameLst>
                                          <p:attrName>r</p:attrName>
                                        </p:attrNameLst>
                                      </p:cBhvr>
                                    </p:animRot>
                                    <p:animRot by="-240000">
                                      <p:cBhvr>
                                        <p:cTn id="13" dur="200" fill="hold">
                                          <p:stCondLst>
                                            <p:cond delay="200"/>
                                          </p:stCondLst>
                                        </p:cTn>
                                        <p:tgtEl>
                                          <p:spTgt spid="52"/>
                                        </p:tgtEl>
                                        <p:attrNameLst>
                                          <p:attrName>r</p:attrName>
                                        </p:attrNameLst>
                                      </p:cBhvr>
                                    </p:animRot>
                                    <p:animRot by="240000">
                                      <p:cBhvr>
                                        <p:cTn id="14" dur="200" fill="hold">
                                          <p:stCondLst>
                                            <p:cond delay="400"/>
                                          </p:stCondLst>
                                        </p:cTn>
                                        <p:tgtEl>
                                          <p:spTgt spid="52"/>
                                        </p:tgtEl>
                                        <p:attrNameLst>
                                          <p:attrName>r</p:attrName>
                                        </p:attrNameLst>
                                      </p:cBhvr>
                                    </p:animRot>
                                    <p:animRot by="-240000">
                                      <p:cBhvr>
                                        <p:cTn id="15" dur="200" fill="hold">
                                          <p:stCondLst>
                                            <p:cond delay="600"/>
                                          </p:stCondLst>
                                        </p:cTn>
                                        <p:tgtEl>
                                          <p:spTgt spid="52"/>
                                        </p:tgtEl>
                                        <p:attrNameLst>
                                          <p:attrName>r</p:attrName>
                                        </p:attrNameLst>
                                      </p:cBhvr>
                                    </p:animRot>
                                    <p:animRot by="120000">
                                      <p:cBhvr>
                                        <p:cTn id="16" dur="200" fill="hold">
                                          <p:stCondLst>
                                            <p:cond delay="800"/>
                                          </p:stCondLst>
                                        </p:cTn>
                                        <p:tgtEl>
                                          <p:spTgt spid="52"/>
                                        </p:tgtEl>
                                        <p:attrNameLst>
                                          <p:attrName>r</p:attrName>
                                        </p:attrNameLst>
                                      </p:cBhvr>
                                    </p:animRot>
                                  </p:childTnLst>
                                </p:cTn>
                              </p:par>
                            </p:childTnLst>
                          </p:cTn>
                        </p:par>
                      </p:childTnLst>
                    </p:cTn>
                  </p:par>
                </p:childTnLst>
              </p:cTn>
              <p:nextCondLst>
                <p:cond evt="onClick" delay="0">
                  <p:tgtEl>
                    <p:spTgt spid="14"/>
                  </p:tgtEl>
                </p:cond>
              </p:nextCondLst>
            </p:seq>
            <p:seq concurrent="1" nextAc="seek">
              <p:cTn id="17" restart="whenNotActive" fill="hold" evtFilter="cancelBubble" nodeType="interactiveSeq">
                <p:stCondLst>
                  <p:cond evt="onClick" delay="0">
                    <p:tgtEl>
                      <p:spTgt spid="2"/>
                    </p:tgtEl>
                  </p:cond>
                </p:stCondLst>
                <p:endSync evt="end" delay="0">
                  <p:rtn val="all"/>
                </p:endSync>
                <p:childTnLst>
                  <p:par>
                    <p:cTn id="18" fill="hold">
                      <p:stCondLst>
                        <p:cond delay="0"/>
                      </p:stCondLst>
                      <p:childTnLst>
                        <p:par>
                          <p:cTn id="19" fill="hold">
                            <p:stCondLst>
                              <p:cond delay="0"/>
                            </p:stCondLst>
                            <p:childTnLst>
                              <p:par>
                                <p:cTn id="20" presetID="32" presetClass="emph" presetSubtype="0" fill="hold" nodeType="clickEffect">
                                  <p:stCondLst>
                                    <p:cond delay="0"/>
                                  </p:stCondLst>
                                  <p:childTnLst>
                                    <p:animRot by="120000">
                                      <p:cBhvr>
                                        <p:cTn id="21" dur="100" fill="hold">
                                          <p:stCondLst>
                                            <p:cond delay="0"/>
                                          </p:stCondLst>
                                        </p:cTn>
                                        <p:tgtEl>
                                          <p:spTgt spid="6"/>
                                        </p:tgtEl>
                                        <p:attrNameLst>
                                          <p:attrName>r</p:attrName>
                                        </p:attrNameLst>
                                      </p:cBhvr>
                                    </p:animRot>
                                    <p:animRot by="-240000">
                                      <p:cBhvr>
                                        <p:cTn id="22" dur="200" fill="hold">
                                          <p:stCondLst>
                                            <p:cond delay="200"/>
                                          </p:stCondLst>
                                        </p:cTn>
                                        <p:tgtEl>
                                          <p:spTgt spid="6"/>
                                        </p:tgtEl>
                                        <p:attrNameLst>
                                          <p:attrName>r</p:attrName>
                                        </p:attrNameLst>
                                      </p:cBhvr>
                                    </p:animRot>
                                    <p:animRot by="240000">
                                      <p:cBhvr>
                                        <p:cTn id="23" dur="200" fill="hold">
                                          <p:stCondLst>
                                            <p:cond delay="400"/>
                                          </p:stCondLst>
                                        </p:cTn>
                                        <p:tgtEl>
                                          <p:spTgt spid="6"/>
                                        </p:tgtEl>
                                        <p:attrNameLst>
                                          <p:attrName>r</p:attrName>
                                        </p:attrNameLst>
                                      </p:cBhvr>
                                    </p:animRot>
                                    <p:animRot by="-240000">
                                      <p:cBhvr>
                                        <p:cTn id="24" dur="200" fill="hold">
                                          <p:stCondLst>
                                            <p:cond delay="600"/>
                                          </p:stCondLst>
                                        </p:cTn>
                                        <p:tgtEl>
                                          <p:spTgt spid="6"/>
                                        </p:tgtEl>
                                        <p:attrNameLst>
                                          <p:attrName>r</p:attrName>
                                        </p:attrNameLst>
                                      </p:cBhvr>
                                    </p:animRot>
                                    <p:animRot by="120000">
                                      <p:cBhvr>
                                        <p:cTn id="25" dur="200" fill="hold">
                                          <p:stCondLst>
                                            <p:cond delay="800"/>
                                          </p:stCondLst>
                                        </p:cTn>
                                        <p:tgtEl>
                                          <p:spTgt spid="6"/>
                                        </p:tgtEl>
                                        <p:attrNameLst>
                                          <p:attrName>r</p:attrName>
                                        </p:attrNameLst>
                                      </p:cBhvr>
                                    </p:animRot>
                                  </p:childTnLst>
                                </p:cTn>
                              </p:par>
                            </p:childTnLst>
                          </p:cTn>
                        </p:par>
                      </p:childTnLst>
                    </p:cTn>
                  </p:par>
                </p:childTnLst>
              </p:cTn>
              <p:nextCondLst>
                <p:cond evt="onClick" delay="0">
                  <p:tgtEl>
                    <p:spTgt spid="2"/>
                  </p:tgtEl>
                </p:cond>
              </p:nextCondLst>
            </p:seq>
            <p:seq concurrent="1" nextAc="seek">
              <p:cTn id="26" restart="whenNotActive" fill="hold" evtFilter="cancelBubble" nodeType="interactiveSeq">
                <p:stCondLst>
                  <p:cond evt="onClick" delay="0">
                    <p:tgtEl>
                      <p:spTgt spid="27"/>
                    </p:tgtEl>
                  </p:cond>
                </p:stCondLst>
                <p:endSync evt="end" delay="0">
                  <p:rtn val="all"/>
                </p:endSync>
                <p:childTnLst>
                  <p:par>
                    <p:cTn id="27" fill="hold">
                      <p:stCondLst>
                        <p:cond delay="0"/>
                      </p:stCondLst>
                      <p:childTnLst>
                        <p:par>
                          <p:cTn id="28" fill="hold">
                            <p:stCondLst>
                              <p:cond delay="0"/>
                            </p:stCondLst>
                            <p:childTnLst>
                              <p:par>
                                <p:cTn id="29" presetID="32" presetClass="emph" presetSubtype="0" fill="hold" nodeType="clickEffect">
                                  <p:stCondLst>
                                    <p:cond delay="0"/>
                                  </p:stCondLst>
                                  <p:childTnLst>
                                    <p:animRot by="120000">
                                      <p:cBhvr>
                                        <p:cTn id="30" dur="100" fill="hold">
                                          <p:stCondLst>
                                            <p:cond delay="0"/>
                                          </p:stCondLst>
                                        </p:cTn>
                                        <p:tgtEl>
                                          <p:spTgt spid="3"/>
                                        </p:tgtEl>
                                        <p:attrNameLst>
                                          <p:attrName>r</p:attrName>
                                        </p:attrNameLst>
                                      </p:cBhvr>
                                    </p:animRot>
                                    <p:animRot by="-240000">
                                      <p:cBhvr>
                                        <p:cTn id="31" dur="200" fill="hold">
                                          <p:stCondLst>
                                            <p:cond delay="200"/>
                                          </p:stCondLst>
                                        </p:cTn>
                                        <p:tgtEl>
                                          <p:spTgt spid="3"/>
                                        </p:tgtEl>
                                        <p:attrNameLst>
                                          <p:attrName>r</p:attrName>
                                        </p:attrNameLst>
                                      </p:cBhvr>
                                    </p:animRot>
                                    <p:animRot by="240000">
                                      <p:cBhvr>
                                        <p:cTn id="32" dur="200" fill="hold">
                                          <p:stCondLst>
                                            <p:cond delay="400"/>
                                          </p:stCondLst>
                                        </p:cTn>
                                        <p:tgtEl>
                                          <p:spTgt spid="3"/>
                                        </p:tgtEl>
                                        <p:attrNameLst>
                                          <p:attrName>r</p:attrName>
                                        </p:attrNameLst>
                                      </p:cBhvr>
                                    </p:animRot>
                                    <p:animRot by="-240000">
                                      <p:cBhvr>
                                        <p:cTn id="33" dur="200" fill="hold">
                                          <p:stCondLst>
                                            <p:cond delay="600"/>
                                          </p:stCondLst>
                                        </p:cTn>
                                        <p:tgtEl>
                                          <p:spTgt spid="3"/>
                                        </p:tgtEl>
                                        <p:attrNameLst>
                                          <p:attrName>r</p:attrName>
                                        </p:attrNameLst>
                                      </p:cBhvr>
                                    </p:animRot>
                                    <p:animRot by="120000">
                                      <p:cBhvr>
                                        <p:cTn id="34" dur="200" fill="hold">
                                          <p:stCondLst>
                                            <p:cond delay="800"/>
                                          </p:stCondLst>
                                        </p:cTn>
                                        <p:tgtEl>
                                          <p:spTgt spid="3"/>
                                        </p:tgtEl>
                                        <p:attrNameLst>
                                          <p:attrName>r</p:attrName>
                                        </p:attrNameLst>
                                      </p:cBhvr>
                                    </p:animRot>
                                  </p:childTnLst>
                                </p:cTn>
                              </p:par>
                            </p:childTnLst>
                          </p:cTn>
                        </p:par>
                      </p:childTnLst>
                    </p:cTn>
                  </p:par>
                </p:childTnLst>
              </p:cTn>
              <p:nextCondLst>
                <p:cond evt="onClick" delay="0">
                  <p:tgtEl>
                    <p:spTgt spid="27"/>
                  </p:tgtEl>
                </p:cond>
              </p:nextCondLst>
            </p:seq>
            <p:seq concurrent="1" nextAc="seek">
              <p:cTn id="35" restart="whenNotActive" fill="hold" evtFilter="cancelBubble" nodeType="interactiveSeq">
                <p:stCondLst>
                  <p:cond evt="onClick" delay="0">
                    <p:tgtEl>
                      <p:spTgt spid="12"/>
                    </p:tgtEl>
                  </p:cond>
                </p:stCondLst>
                <p:endSync evt="end" delay="0">
                  <p:rtn val="all"/>
                </p:endSync>
                <p:childTnLst>
                  <p:par>
                    <p:cTn id="36" fill="hold">
                      <p:stCondLst>
                        <p:cond delay="0"/>
                      </p:stCondLst>
                      <p:childTnLst>
                        <p:par>
                          <p:cTn id="37" fill="hold">
                            <p:stCondLst>
                              <p:cond delay="0"/>
                            </p:stCondLst>
                            <p:childTnLst>
                              <p:par>
                                <p:cTn id="38" presetID="32" presetClass="emph" presetSubtype="0" fill="hold" nodeType="clickEffect">
                                  <p:stCondLst>
                                    <p:cond delay="0"/>
                                  </p:stCondLst>
                                  <p:childTnLst>
                                    <p:animRot by="120000">
                                      <p:cBhvr>
                                        <p:cTn id="39" dur="100" fill="hold">
                                          <p:stCondLst>
                                            <p:cond delay="0"/>
                                          </p:stCondLst>
                                        </p:cTn>
                                        <p:tgtEl>
                                          <p:spTgt spid="13"/>
                                        </p:tgtEl>
                                        <p:attrNameLst>
                                          <p:attrName>r</p:attrName>
                                        </p:attrNameLst>
                                      </p:cBhvr>
                                    </p:animRot>
                                    <p:animRot by="-240000">
                                      <p:cBhvr>
                                        <p:cTn id="40" dur="200" fill="hold">
                                          <p:stCondLst>
                                            <p:cond delay="200"/>
                                          </p:stCondLst>
                                        </p:cTn>
                                        <p:tgtEl>
                                          <p:spTgt spid="13"/>
                                        </p:tgtEl>
                                        <p:attrNameLst>
                                          <p:attrName>r</p:attrName>
                                        </p:attrNameLst>
                                      </p:cBhvr>
                                    </p:animRot>
                                    <p:animRot by="240000">
                                      <p:cBhvr>
                                        <p:cTn id="41" dur="200" fill="hold">
                                          <p:stCondLst>
                                            <p:cond delay="400"/>
                                          </p:stCondLst>
                                        </p:cTn>
                                        <p:tgtEl>
                                          <p:spTgt spid="13"/>
                                        </p:tgtEl>
                                        <p:attrNameLst>
                                          <p:attrName>r</p:attrName>
                                        </p:attrNameLst>
                                      </p:cBhvr>
                                    </p:animRot>
                                    <p:animRot by="-240000">
                                      <p:cBhvr>
                                        <p:cTn id="42" dur="200" fill="hold">
                                          <p:stCondLst>
                                            <p:cond delay="600"/>
                                          </p:stCondLst>
                                        </p:cTn>
                                        <p:tgtEl>
                                          <p:spTgt spid="13"/>
                                        </p:tgtEl>
                                        <p:attrNameLst>
                                          <p:attrName>r</p:attrName>
                                        </p:attrNameLst>
                                      </p:cBhvr>
                                    </p:animRot>
                                    <p:animRot by="120000">
                                      <p:cBhvr>
                                        <p:cTn id="43" dur="200" fill="hold">
                                          <p:stCondLst>
                                            <p:cond delay="800"/>
                                          </p:stCondLst>
                                        </p:cTn>
                                        <p:tgtEl>
                                          <p:spTgt spid="13"/>
                                        </p:tgtEl>
                                        <p:attrNameLst>
                                          <p:attrName>r</p:attrName>
                                        </p:attrNameLst>
                                      </p:cBhvr>
                                    </p:animRot>
                                  </p:childTnLst>
                                </p:cTn>
                              </p:par>
                            </p:childTnLst>
                          </p:cTn>
                        </p:par>
                      </p:childTnLst>
                    </p:cTn>
                  </p:par>
                </p:childTnLst>
              </p:cTn>
              <p:nextCondLst>
                <p:cond evt="onClick" delay="0">
                  <p:tgtEl>
                    <p:spTgt spid="1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63629" y="75414"/>
            <a:ext cx="11751851" cy="646331"/>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ro-RO" sz="3600" b="1" dirty="0">
                <a:ln/>
                <a:solidFill>
                  <a:schemeClr val="accent4">
                    <a:lumMod val="75000"/>
                  </a:schemeClr>
                </a:solidFill>
              </a:rPr>
              <a:t>COVERAGE OF THE </a:t>
            </a:r>
            <a:r>
              <a:rPr lang="ro-RO" sz="3600" b="1" dirty="0" smtClean="0">
                <a:ln/>
                <a:solidFill>
                  <a:schemeClr val="accent4">
                    <a:lumMod val="75000"/>
                  </a:schemeClr>
                </a:solidFill>
              </a:rPr>
              <a:t>TSA</a:t>
            </a:r>
            <a:endParaRPr lang="en-US" sz="3600" b="1" dirty="0">
              <a:ln/>
              <a:solidFill>
                <a:schemeClr val="accent4">
                  <a:lumMod val="75000"/>
                </a:schemeClr>
              </a:solidFill>
            </a:endParaRPr>
          </a:p>
        </p:txBody>
      </p:sp>
      <p:graphicFrame>
        <p:nvGraphicFramePr>
          <p:cNvPr id="4" name="Chart 3"/>
          <p:cNvGraphicFramePr/>
          <p:nvPr>
            <p:extLst>
              <p:ext uri="{D42A27DB-BD31-4B8C-83A1-F6EECF244321}">
                <p14:modId xmlns:p14="http://schemas.microsoft.com/office/powerpoint/2010/main" val="1574474336"/>
              </p:ext>
            </p:extLst>
          </p:nvPr>
        </p:nvGraphicFramePr>
        <p:xfrm>
          <a:off x="232410" y="1029903"/>
          <a:ext cx="11805619" cy="5295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55780205"/>
      </p:ext>
    </p:extLst>
  </p:cSld>
  <p:clrMapOvr>
    <a:masterClrMapping/>
  </p:clrMapOvr>
  <mc:AlternateContent xmlns:mc="http://schemas.openxmlformats.org/markup-compatibility/2006" xmlns:p14="http://schemas.microsoft.com/office/powerpoint/2010/main">
    <mc:Choice Requires="p14">
      <p:transition spd="slow" p14:dur="1250">
        <p14:flythroug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860" y="71338"/>
            <a:ext cx="11837120" cy="640237"/>
          </a:xfrm>
          <a:prstGeom prst="rect">
            <a:avLst/>
          </a:prstGeom>
        </p:spPr>
        <p:txBody>
          <a:bodyPr anchor="b">
            <a:scene3d>
              <a:camera prst="orthographicFront"/>
              <a:lightRig rig="harsh" dir="t"/>
            </a:scene3d>
            <a:sp3d extrusionH="57150" prstMaterial="matte">
              <a:bevelT w="63500" h="12700" prst="angle"/>
              <a:contourClr>
                <a:schemeClr val="bg1">
                  <a:lumMod val="65000"/>
                </a:schemeClr>
              </a:contourClr>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3600" b="1" dirty="0" smtClean="0">
                <a:ln/>
                <a:solidFill>
                  <a:schemeClr val="accent3"/>
                </a:solidFill>
                <a:latin typeface="+mn-lt"/>
                <a:ea typeface="+mn-ea"/>
                <a:cs typeface="+mn-cs"/>
              </a:rPr>
              <a:t> </a:t>
            </a:r>
            <a:r>
              <a:rPr lang="ro-RO" sz="3600" b="1" dirty="0">
                <a:ln/>
                <a:solidFill>
                  <a:schemeClr val="accent4">
                    <a:lumMod val="75000"/>
                  </a:schemeClr>
                </a:solidFill>
                <a:latin typeface="+mn-lt"/>
                <a:ea typeface="+mn-ea"/>
                <a:cs typeface="+mn-cs"/>
              </a:rPr>
              <a:t>STRUCTURE OF THE </a:t>
            </a:r>
            <a:r>
              <a:rPr lang="en-US" sz="3600" b="1" dirty="0" smtClean="0">
                <a:ln/>
                <a:solidFill>
                  <a:schemeClr val="accent4">
                    <a:lumMod val="75000"/>
                  </a:schemeClr>
                </a:solidFill>
                <a:latin typeface="+mn-lt"/>
                <a:ea typeface="+mn-ea"/>
                <a:cs typeface="+mn-cs"/>
              </a:rPr>
              <a:t>TSA</a:t>
            </a:r>
            <a:endParaRPr lang="en-US" sz="3600" b="1" dirty="0">
              <a:ln/>
              <a:solidFill>
                <a:schemeClr val="accent4">
                  <a:lumMod val="75000"/>
                </a:schemeClr>
              </a:solidFill>
              <a:latin typeface="+mn-lt"/>
              <a:ea typeface="+mn-ea"/>
              <a:cs typeface="+mn-cs"/>
            </a:endParaRPr>
          </a:p>
        </p:txBody>
      </p:sp>
      <p:sp>
        <p:nvSpPr>
          <p:cNvPr id="7" name="Rectangle 6"/>
          <p:cNvSpPr/>
          <p:nvPr/>
        </p:nvSpPr>
        <p:spPr>
          <a:xfrm>
            <a:off x="0" y="1693573"/>
            <a:ext cx="12192000" cy="4824023"/>
          </a:xfrm>
          <a:prstGeom prst="rect">
            <a:avLst/>
          </a:prstGeom>
          <a:pattFill prst="pct50">
            <a:fgClr>
              <a:schemeClr val="accent4">
                <a:lumMod val="75000"/>
              </a:schemeClr>
            </a:fgClr>
            <a:bgClr>
              <a:schemeClr val="bg1"/>
            </a:bgClr>
          </a:patt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0" y="1831958"/>
            <a:ext cx="12180113" cy="1323439"/>
          </a:xfrm>
          <a:prstGeom prst="rect">
            <a:avLst/>
          </a:prstGeom>
          <a:solidFill>
            <a:schemeClr val="accent1">
              <a:lumMod val="20000"/>
              <a:lumOff val="80000"/>
              <a:alpha val="40000"/>
            </a:schemeClr>
          </a:solidFill>
        </p:spPr>
        <p:txBody>
          <a:bodyPr wrap="square" rtlCol="0">
            <a:spAutoFit/>
          </a:bodyPr>
          <a:lstStyle/>
          <a:p>
            <a:endParaRPr lang="en-US" sz="2000" b="1" dirty="0" smtClean="0"/>
          </a:p>
          <a:p>
            <a:r>
              <a:rPr lang="en-US" sz="2000" b="1" dirty="0" smtClean="0"/>
              <a:t>State Treasury</a:t>
            </a:r>
          </a:p>
          <a:p>
            <a:endParaRPr lang="en-US" sz="2000" b="1" dirty="0"/>
          </a:p>
          <a:p>
            <a:endParaRPr lang="en-US" sz="2000" b="1" dirty="0"/>
          </a:p>
        </p:txBody>
      </p:sp>
      <p:sp>
        <p:nvSpPr>
          <p:cNvPr id="8" name="Rounded Rectangle 7"/>
          <p:cNvSpPr/>
          <p:nvPr/>
        </p:nvSpPr>
        <p:spPr>
          <a:xfrm>
            <a:off x="3542171" y="1799331"/>
            <a:ext cx="1517714" cy="1348966"/>
          </a:xfrm>
          <a:prstGeom prst="roundRect">
            <a:avLst/>
          </a:prstGeom>
          <a:solidFill>
            <a:srgbClr val="00B0F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a:t>
            </a:r>
            <a:r>
              <a:rPr lang="en-US" sz="1600" b="1" dirty="0" smtClean="0">
                <a:solidFill>
                  <a:schemeClr val="tx1"/>
                </a:solidFill>
              </a:rPr>
              <a:t>tate budget -  </a:t>
            </a:r>
            <a:r>
              <a:rPr lang="en-US" sz="1600" b="1" i="1" dirty="0" smtClean="0">
                <a:solidFill>
                  <a:schemeClr val="tx1"/>
                </a:solidFill>
              </a:rPr>
              <a:t>1 account</a:t>
            </a:r>
            <a:endParaRPr lang="en-US" sz="1600" b="1" i="1" dirty="0">
              <a:solidFill>
                <a:schemeClr val="tx1"/>
              </a:solidFill>
            </a:endParaRPr>
          </a:p>
        </p:txBody>
      </p:sp>
      <p:sp>
        <p:nvSpPr>
          <p:cNvPr id="9" name="Rounded Rectangle 8"/>
          <p:cNvSpPr/>
          <p:nvPr/>
        </p:nvSpPr>
        <p:spPr>
          <a:xfrm>
            <a:off x="10275215" y="1804692"/>
            <a:ext cx="1840585" cy="1348966"/>
          </a:xfrm>
          <a:prstGeom prst="roundRect">
            <a:avLst/>
          </a:prstGeom>
          <a:solidFill>
            <a:srgbClr val="00B0F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smtClean="0">
              <a:solidFill>
                <a:schemeClr val="tx1"/>
              </a:solidFill>
            </a:endParaRPr>
          </a:p>
          <a:p>
            <a:pPr algn="ctr"/>
            <a:r>
              <a:rPr lang="en-US" sz="1600" b="1" dirty="0">
                <a:solidFill>
                  <a:schemeClr val="tx1"/>
                </a:solidFill>
              </a:rPr>
              <a:t>R</a:t>
            </a:r>
            <a:r>
              <a:rPr lang="en-US" sz="1600" b="1" dirty="0" smtClean="0">
                <a:solidFill>
                  <a:schemeClr val="tx1"/>
                </a:solidFill>
              </a:rPr>
              <a:t>evenues of the  Health Funds - </a:t>
            </a:r>
            <a:endParaRPr lang="en-US" sz="1600" b="1" dirty="0">
              <a:solidFill>
                <a:schemeClr val="tx1"/>
              </a:solidFill>
            </a:endParaRPr>
          </a:p>
          <a:p>
            <a:pPr algn="ctr"/>
            <a:r>
              <a:rPr lang="en-US" sz="1600" b="1" i="1" dirty="0">
                <a:solidFill>
                  <a:schemeClr val="tx1"/>
                </a:solidFill>
              </a:rPr>
              <a:t>1 account</a:t>
            </a:r>
          </a:p>
          <a:p>
            <a:pPr algn="ctr"/>
            <a:r>
              <a:rPr lang="en-US" b="1" dirty="0" smtClean="0">
                <a:solidFill>
                  <a:schemeClr val="tx1"/>
                </a:solidFill>
              </a:rPr>
              <a:t> </a:t>
            </a:r>
            <a:endParaRPr lang="en-US" b="1" dirty="0">
              <a:solidFill>
                <a:schemeClr val="tx1"/>
              </a:solidFill>
            </a:endParaRPr>
          </a:p>
        </p:txBody>
      </p:sp>
      <p:sp>
        <p:nvSpPr>
          <p:cNvPr id="10" name="Rounded Rectangle 9"/>
          <p:cNvSpPr/>
          <p:nvPr/>
        </p:nvSpPr>
        <p:spPr>
          <a:xfrm>
            <a:off x="8465269" y="1804692"/>
            <a:ext cx="1721857" cy="1348966"/>
          </a:xfrm>
          <a:prstGeom prst="roundRect">
            <a:avLst/>
          </a:prstGeom>
          <a:solidFill>
            <a:srgbClr val="00B0F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Revenues of the Social Fund -</a:t>
            </a:r>
          </a:p>
          <a:p>
            <a:pPr algn="ctr"/>
            <a:r>
              <a:rPr lang="en-US" sz="1600" b="1" i="1" dirty="0">
                <a:solidFill>
                  <a:schemeClr val="tx1"/>
                </a:solidFill>
              </a:rPr>
              <a:t>1 account</a:t>
            </a:r>
          </a:p>
        </p:txBody>
      </p:sp>
      <p:sp>
        <p:nvSpPr>
          <p:cNvPr id="11" name="Rounded Rectangle 10"/>
          <p:cNvSpPr/>
          <p:nvPr/>
        </p:nvSpPr>
        <p:spPr>
          <a:xfrm>
            <a:off x="5619948" y="1806275"/>
            <a:ext cx="1329180" cy="1348966"/>
          </a:xfrm>
          <a:prstGeom prst="roundRect">
            <a:avLst/>
          </a:prstGeom>
          <a:solidFill>
            <a:srgbClr val="00B0F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Technical -  3</a:t>
            </a:r>
            <a:r>
              <a:rPr lang="en-US" sz="1600" b="1" i="1" dirty="0" smtClean="0">
                <a:solidFill>
                  <a:schemeClr val="tx1"/>
                </a:solidFill>
              </a:rPr>
              <a:t> accounts</a:t>
            </a:r>
          </a:p>
        </p:txBody>
      </p:sp>
      <p:sp>
        <p:nvSpPr>
          <p:cNvPr id="14" name="TextBox 13"/>
          <p:cNvSpPr txBox="1"/>
          <p:nvPr/>
        </p:nvSpPr>
        <p:spPr>
          <a:xfrm>
            <a:off x="9860" y="3577124"/>
            <a:ext cx="12194027" cy="1323439"/>
          </a:xfrm>
          <a:prstGeom prst="rect">
            <a:avLst/>
          </a:prstGeom>
          <a:solidFill>
            <a:schemeClr val="accent1">
              <a:lumMod val="20000"/>
              <a:lumOff val="80000"/>
              <a:alpha val="40000"/>
            </a:schemeClr>
          </a:solidFill>
        </p:spPr>
        <p:txBody>
          <a:bodyPr wrap="square" rtlCol="0">
            <a:spAutoFit/>
          </a:bodyPr>
          <a:lstStyle/>
          <a:p>
            <a:endParaRPr lang="en-US" sz="2000" b="1" dirty="0" smtClean="0"/>
          </a:p>
          <a:p>
            <a:r>
              <a:rPr lang="en-US" sz="2000" b="1" dirty="0" err="1" smtClean="0"/>
              <a:t>Teritorial</a:t>
            </a:r>
            <a:r>
              <a:rPr lang="en-US" sz="2000" b="1" dirty="0" smtClean="0"/>
              <a:t> </a:t>
            </a:r>
          </a:p>
          <a:p>
            <a:r>
              <a:rPr lang="en-US" sz="2000" b="1" dirty="0" smtClean="0"/>
              <a:t>Treasuries (38)</a:t>
            </a:r>
            <a:endParaRPr lang="en-US" sz="2000" b="1" dirty="0"/>
          </a:p>
          <a:p>
            <a:endParaRPr lang="en-US" sz="2000" b="1" dirty="0"/>
          </a:p>
        </p:txBody>
      </p:sp>
      <p:sp>
        <p:nvSpPr>
          <p:cNvPr id="12" name="Rounded Rectangle 11"/>
          <p:cNvSpPr/>
          <p:nvPr/>
        </p:nvSpPr>
        <p:spPr>
          <a:xfrm>
            <a:off x="2020477" y="3551597"/>
            <a:ext cx="1524001" cy="1348966"/>
          </a:xfrm>
          <a:prstGeom prst="roundRect">
            <a:avLst/>
          </a:prstGeom>
          <a:solidFill>
            <a:srgbClr val="00B0F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Local Budgets – 39 accounts</a:t>
            </a:r>
            <a:endParaRPr lang="en-US" sz="1600" b="1" dirty="0">
              <a:solidFill>
                <a:schemeClr val="tx1"/>
              </a:solidFill>
            </a:endParaRPr>
          </a:p>
        </p:txBody>
      </p:sp>
      <p:sp>
        <p:nvSpPr>
          <p:cNvPr id="16" name="Rounded Rectangle 15"/>
          <p:cNvSpPr/>
          <p:nvPr/>
        </p:nvSpPr>
        <p:spPr>
          <a:xfrm>
            <a:off x="3727612" y="3546236"/>
            <a:ext cx="1329180" cy="1348966"/>
          </a:xfrm>
          <a:prstGeom prst="roundRect">
            <a:avLst/>
          </a:prstGeom>
          <a:solidFill>
            <a:srgbClr val="00B0F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i="1" dirty="0" smtClean="0">
                <a:solidFill>
                  <a:schemeClr val="tx1"/>
                </a:solidFill>
              </a:rPr>
              <a:t>37 accounts – for SB execution</a:t>
            </a:r>
          </a:p>
        </p:txBody>
      </p:sp>
      <p:sp>
        <p:nvSpPr>
          <p:cNvPr id="17" name="Rounded Rectangle 16"/>
          <p:cNvSpPr/>
          <p:nvPr/>
        </p:nvSpPr>
        <p:spPr>
          <a:xfrm>
            <a:off x="8341729" y="3546236"/>
            <a:ext cx="1358451" cy="1348966"/>
          </a:xfrm>
          <a:prstGeom prst="roundRect">
            <a:avLst/>
          </a:prstGeom>
          <a:solidFill>
            <a:srgbClr val="00B0F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TEPIM – </a:t>
            </a:r>
            <a:r>
              <a:rPr lang="en-US" sz="1600" b="1" i="1" dirty="0" smtClean="0">
                <a:solidFill>
                  <a:schemeClr val="tx1"/>
                </a:solidFill>
              </a:rPr>
              <a:t>74 accounts</a:t>
            </a:r>
          </a:p>
        </p:txBody>
      </p:sp>
      <p:sp>
        <p:nvSpPr>
          <p:cNvPr id="18" name="Rounded Rectangle 17"/>
          <p:cNvSpPr/>
          <p:nvPr/>
        </p:nvSpPr>
        <p:spPr>
          <a:xfrm>
            <a:off x="5213562" y="3544012"/>
            <a:ext cx="1546333" cy="1348966"/>
          </a:xfrm>
          <a:prstGeom prst="roundRect">
            <a:avLst/>
          </a:prstGeom>
          <a:solidFill>
            <a:srgbClr val="00B0F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A</a:t>
            </a:r>
            <a:r>
              <a:rPr lang="en-US" sz="1600" b="1" dirty="0" smtClean="0">
                <a:solidFill>
                  <a:schemeClr val="tx1"/>
                </a:solidFill>
              </a:rPr>
              <a:t>ccounts for </a:t>
            </a:r>
            <a:r>
              <a:rPr lang="en-US" sz="1500" b="1" dirty="0" smtClean="0">
                <a:solidFill>
                  <a:schemeClr val="tx1"/>
                </a:solidFill>
              </a:rPr>
              <a:t>self-managed</a:t>
            </a:r>
            <a:endParaRPr lang="en-US" sz="1500" b="1" dirty="0">
              <a:solidFill>
                <a:schemeClr val="tx1"/>
              </a:solidFill>
            </a:endParaRPr>
          </a:p>
          <a:p>
            <a:pPr algn="ctr"/>
            <a:r>
              <a:rPr lang="en-US" sz="1600" b="1" dirty="0" smtClean="0">
                <a:solidFill>
                  <a:schemeClr val="tx1"/>
                </a:solidFill>
              </a:rPr>
              <a:t>institutions -  </a:t>
            </a:r>
            <a:r>
              <a:rPr lang="en-US" sz="1600" b="1" i="1" dirty="0" smtClean="0">
                <a:solidFill>
                  <a:schemeClr val="tx1"/>
                </a:solidFill>
              </a:rPr>
              <a:t>38 accounts</a:t>
            </a:r>
            <a:endParaRPr lang="en-US" b="1" i="1" dirty="0" smtClean="0">
              <a:solidFill>
                <a:schemeClr val="tx1"/>
              </a:solidFill>
            </a:endParaRPr>
          </a:p>
        </p:txBody>
      </p:sp>
      <p:sp>
        <p:nvSpPr>
          <p:cNvPr id="19" name="Down Arrow 18"/>
          <p:cNvSpPr/>
          <p:nvPr/>
        </p:nvSpPr>
        <p:spPr>
          <a:xfrm>
            <a:off x="4872279" y="1957120"/>
            <a:ext cx="197474" cy="282227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Down Arrow 19"/>
          <p:cNvSpPr/>
          <p:nvPr/>
        </p:nvSpPr>
        <p:spPr>
          <a:xfrm rot="10800000">
            <a:off x="3553162" y="1932782"/>
            <a:ext cx="155834" cy="1121790"/>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3" name="TextBox 22"/>
          <p:cNvSpPr txBox="1"/>
          <p:nvPr/>
        </p:nvSpPr>
        <p:spPr>
          <a:xfrm>
            <a:off x="0" y="5119393"/>
            <a:ext cx="12192000" cy="369332"/>
          </a:xfrm>
          <a:prstGeom prst="rect">
            <a:avLst/>
          </a:prstGeom>
          <a:solidFill>
            <a:schemeClr val="accent1">
              <a:lumMod val="20000"/>
              <a:lumOff val="80000"/>
              <a:alpha val="40000"/>
            </a:schemeClr>
          </a:solidFill>
        </p:spPr>
        <p:txBody>
          <a:bodyPr wrap="square" rtlCol="0">
            <a:spAutoFit/>
          </a:bodyPr>
          <a:lstStyle/>
          <a:p>
            <a:r>
              <a:rPr lang="en-US" b="1" dirty="0"/>
              <a:t>National </a:t>
            </a:r>
            <a:r>
              <a:rPr lang="en-US" b="1" dirty="0" smtClean="0"/>
              <a:t>Socials </a:t>
            </a:r>
            <a:r>
              <a:rPr lang="en-US" b="1" dirty="0"/>
              <a:t>Insurance House</a:t>
            </a:r>
          </a:p>
        </p:txBody>
      </p:sp>
      <p:sp>
        <p:nvSpPr>
          <p:cNvPr id="25" name="TextBox 24"/>
          <p:cNvSpPr txBox="1"/>
          <p:nvPr/>
        </p:nvSpPr>
        <p:spPr>
          <a:xfrm>
            <a:off x="-11887" y="6094860"/>
            <a:ext cx="12192000" cy="369332"/>
          </a:xfrm>
          <a:prstGeom prst="rect">
            <a:avLst/>
          </a:prstGeom>
          <a:solidFill>
            <a:schemeClr val="accent1">
              <a:lumMod val="20000"/>
              <a:lumOff val="80000"/>
              <a:alpha val="40000"/>
            </a:schemeClr>
          </a:solidFill>
        </p:spPr>
        <p:txBody>
          <a:bodyPr wrap="square" rtlCol="0">
            <a:spAutoFit/>
          </a:bodyPr>
          <a:lstStyle/>
          <a:p>
            <a:r>
              <a:rPr lang="en-US" b="1" dirty="0" smtClean="0"/>
              <a:t>National Health Insurance </a:t>
            </a:r>
            <a:r>
              <a:rPr lang="ro-RO" b="1" dirty="0" smtClean="0"/>
              <a:t>Company</a:t>
            </a:r>
            <a:endParaRPr lang="en-US" b="1" dirty="0" smtClean="0"/>
          </a:p>
        </p:txBody>
      </p:sp>
      <p:sp>
        <p:nvSpPr>
          <p:cNvPr id="21" name="Rounded Rectangle 20"/>
          <p:cNvSpPr/>
          <p:nvPr/>
        </p:nvSpPr>
        <p:spPr>
          <a:xfrm>
            <a:off x="8465268" y="5108671"/>
            <a:ext cx="1721857" cy="1348966"/>
          </a:xfrm>
          <a:prstGeom prst="roundRect">
            <a:avLst/>
          </a:prstGeom>
          <a:solidFill>
            <a:srgbClr val="00B0F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Expenditures of the  Social Fund-</a:t>
            </a:r>
          </a:p>
          <a:p>
            <a:pPr algn="ctr"/>
            <a:r>
              <a:rPr lang="en-US" sz="1600" b="1" i="1" dirty="0" smtClean="0">
                <a:solidFill>
                  <a:schemeClr val="tx1"/>
                </a:solidFill>
              </a:rPr>
              <a:t>27 accounts</a:t>
            </a:r>
            <a:endParaRPr lang="en-US" sz="1600" b="1" i="1" dirty="0">
              <a:solidFill>
                <a:schemeClr val="tx1"/>
              </a:solidFill>
            </a:endParaRPr>
          </a:p>
        </p:txBody>
      </p:sp>
      <p:sp>
        <p:nvSpPr>
          <p:cNvPr id="22" name="Rounded Rectangle 21"/>
          <p:cNvSpPr/>
          <p:nvPr/>
        </p:nvSpPr>
        <p:spPr>
          <a:xfrm>
            <a:off x="10275214" y="5119393"/>
            <a:ext cx="1840585" cy="1348966"/>
          </a:xfrm>
          <a:prstGeom prst="roundRect">
            <a:avLst/>
          </a:prstGeom>
          <a:solidFill>
            <a:srgbClr val="00B0F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smtClean="0">
              <a:solidFill>
                <a:schemeClr val="tx1"/>
              </a:solidFill>
            </a:endParaRPr>
          </a:p>
          <a:p>
            <a:pPr algn="ctr"/>
            <a:r>
              <a:rPr lang="en-US" sz="1600" b="1" dirty="0" smtClean="0">
                <a:solidFill>
                  <a:schemeClr val="tx1"/>
                </a:solidFill>
              </a:rPr>
              <a:t>Expenditures of the Health Funds - </a:t>
            </a:r>
            <a:endParaRPr lang="en-US" sz="1600" b="1" dirty="0">
              <a:solidFill>
                <a:schemeClr val="tx1"/>
              </a:solidFill>
            </a:endParaRPr>
          </a:p>
          <a:p>
            <a:pPr algn="ctr"/>
            <a:r>
              <a:rPr lang="en-US" sz="1600" b="1" i="1" dirty="0" smtClean="0">
                <a:solidFill>
                  <a:schemeClr val="tx1"/>
                </a:solidFill>
              </a:rPr>
              <a:t>7 accounts</a:t>
            </a:r>
            <a:endParaRPr lang="en-US" sz="1600" b="1" i="1" dirty="0">
              <a:solidFill>
                <a:schemeClr val="tx1"/>
              </a:solidFill>
            </a:endParaRPr>
          </a:p>
          <a:p>
            <a:pPr algn="ctr"/>
            <a:r>
              <a:rPr lang="en-US" b="1" dirty="0" smtClean="0">
                <a:solidFill>
                  <a:schemeClr val="tx1"/>
                </a:solidFill>
              </a:rPr>
              <a:t> </a:t>
            </a:r>
            <a:endParaRPr lang="en-US" b="1" dirty="0">
              <a:solidFill>
                <a:schemeClr val="tx1"/>
              </a:solidFill>
            </a:endParaRPr>
          </a:p>
        </p:txBody>
      </p:sp>
      <p:sp>
        <p:nvSpPr>
          <p:cNvPr id="26" name="Rounded Rectangle 25"/>
          <p:cNvSpPr/>
          <p:nvPr/>
        </p:nvSpPr>
        <p:spPr>
          <a:xfrm>
            <a:off x="6845325" y="3556958"/>
            <a:ext cx="1329180" cy="1348966"/>
          </a:xfrm>
          <a:prstGeom prst="roundRect">
            <a:avLst/>
          </a:prstGeom>
          <a:solidFill>
            <a:srgbClr val="00B0F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IP -  </a:t>
            </a:r>
            <a:r>
              <a:rPr lang="en-US" sz="1600" b="1" i="1" dirty="0" smtClean="0">
                <a:solidFill>
                  <a:schemeClr val="tx1"/>
                </a:solidFill>
              </a:rPr>
              <a:t>28 accounts</a:t>
            </a:r>
          </a:p>
        </p:txBody>
      </p:sp>
      <p:sp>
        <p:nvSpPr>
          <p:cNvPr id="27" name="Down Arrow 26"/>
          <p:cNvSpPr/>
          <p:nvPr/>
        </p:nvSpPr>
        <p:spPr>
          <a:xfrm>
            <a:off x="9990835" y="2021079"/>
            <a:ext cx="208178" cy="4410001"/>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8" name="Down Arrow 27"/>
          <p:cNvSpPr/>
          <p:nvPr/>
        </p:nvSpPr>
        <p:spPr>
          <a:xfrm>
            <a:off x="11902116" y="2010357"/>
            <a:ext cx="233407" cy="442072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9" name="Down Arrow 28"/>
          <p:cNvSpPr/>
          <p:nvPr/>
        </p:nvSpPr>
        <p:spPr>
          <a:xfrm rot="10800000">
            <a:off x="8478230" y="1920347"/>
            <a:ext cx="155834" cy="1121790"/>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0" name="Down Arrow 29"/>
          <p:cNvSpPr/>
          <p:nvPr/>
        </p:nvSpPr>
        <p:spPr>
          <a:xfrm rot="10800000">
            <a:off x="10296528" y="1914965"/>
            <a:ext cx="155834" cy="1121790"/>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1" name="Down Arrow 30"/>
          <p:cNvSpPr/>
          <p:nvPr/>
        </p:nvSpPr>
        <p:spPr>
          <a:xfrm rot="10800000">
            <a:off x="2050925" y="3646286"/>
            <a:ext cx="155834" cy="1121790"/>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2" name="Down Arrow 31"/>
          <p:cNvSpPr/>
          <p:nvPr/>
        </p:nvSpPr>
        <p:spPr>
          <a:xfrm>
            <a:off x="6590710" y="3624309"/>
            <a:ext cx="189025" cy="1155081"/>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4" name="Down Arrow 33"/>
          <p:cNvSpPr/>
          <p:nvPr/>
        </p:nvSpPr>
        <p:spPr>
          <a:xfrm>
            <a:off x="9511046" y="3686517"/>
            <a:ext cx="189025" cy="1155081"/>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5" name="Down Arrow 34"/>
          <p:cNvSpPr/>
          <p:nvPr/>
        </p:nvSpPr>
        <p:spPr>
          <a:xfrm rot="10800000">
            <a:off x="8387243" y="3657600"/>
            <a:ext cx="155834" cy="1121790"/>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6" name="Down Arrow 35"/>
          <p:cNvSpPr/>
          <p:nvPr/>
        </p:nvSpPr>
        <p:spPr>
          <a:xfrm>
            <a:off x="3342444" y="3673420"/>
            <a:ext cx="189025" cy="1155081"/>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7" name="Down Arrow 36"/>
          <p:cNvSpPr/>
          <p:nvPr/>
        </p:nvSpPr>
        <p:spPr>
          <a:xfrm rot="10800000">
            <a:off x="5204574" y="3665184"/>
            <a:ext cx="155834" cy="1121790"/>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8" name="Rectangle 37"/>
          <p:cNvSpPr/>
          <p:nvPr/>
        </p:nvSpPr>
        <p:spPr>
          <a:xfrm>
            <a:off x="-1" y="857999"/>
            <a:ext cx="5325287" cy="835328"/>
          </a:xfrm>
          <a:prstGeom prst="rect">
            <a:avLst/>
          </a:prstGeom>
          <a:pattFill prst="pct50">
            <a:fgClr>
              <a:schemeClr val="accent4">
                <a:lumMod val="75000"/>
              </a:schemeClr>
            </a:fgClr>
            <a:bgClr>
              <a:schemeClr val="bg1"/>
            </a:bgClr>
          </a:patt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2" y="865087"/>
            <a:ext cx="5306758" cy="646331"/>
          </a:xfrm>
          <a:prstGeom prst="rect">
            <a:avLst/>
          </a:prstGeom>
          <a:solidFill>
            <a:schemeClr val="accent1">
              <a:lumMod val="20000"/>
              <a:lumOff val="80000"/>
              <a:alpha val="40000"/>
            </a:schemeClr>
          </a:solidFill>
        </p:spPr>
        <p:txBody>
          <a:bodyPr wrap="square" rtlCol="0">
            <a:spAutoFit/>
          </a:bodyPr>
          <a:lstStyle/>
          <a:p>
            <a:r>
              <a:rPr lang="en-US" b="1" dirty="0" smtClean="0"/>
              <a:t>National Bank </a:t>
            </a:r>
            <a:endParaRPr lang="ro-RO" b="1" dirty="0" smtClean="0"/>
          </a:p>
          <a:p>
            <a:r>
              <a:rPr lang="en-US" b="1" dirty="0" smtClean="0"/>
              <a:t>of Moldova</a:t>
            </a:r>
            <a:endParaRPr lang="en-US" sz="2000" b="1" dirty="0"/>
          </a:p>
        </p:txBody>
      </p:sp>
      <p:sp>
        <p:nvSpPr>
          <p:cNvPr id="41" name="Rounded Rectangle 40"/>
          <p:cNvSpPr/>
          <p:nvPr/>
        </p:nvSpPr>
        <p:spPr>
          <a:xfrm>
            <a:off x="2050924" y="853019"/>
            <a:ext cx="3184096" cy="664626"/>
          </a:xfrm>
          <a:prstGeom prst="roundRect">
            <a:avLst/>
          </a:prstGeom>
          <a:solidFill>
            <a:srgbClr val="00B0F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chemeClr val="tx1"/>
                </a:solidFill>
              </a:rPr>
              <a:t>Nostro</a:t>
            </a:r>
            <a:r>
              <a:rPr lang="en-US" sz="2000" b="1" dirty="0" smtClean="0">
                <a:solidFill>
                  <a:schemeClr val="tx1"/>
                </a:solidFill>
              </a:rPr>
              <a:t> account</a:t>
            </a:r>
          </a:p>
        </p:txBody>
      </p:sp>
      <p:sp>
        <p:nvSpPr>
          <p:cNvPr id="42" name="Rounded Rectangle 41"/>
          <p:cNvSpPr/>
          <p:nvPr/>
        </p:nvSpPr>
        <p:spPr>
          <a:xfrm>
            <a:off x="5477601" y="861511"/>
            <a:ext cx="2337034" cy="664626"/>
          </a:xfrm>
          <a:prstGeom prst="roundRect">
            <a:avLst/>
          </a:prstGeom>
          <a:solidFill>
            <a:schemeClr val="accent4">
              <a:lumMod val="60000"/>
              <a:lumOff val="40000"/>
              <a:alpha val="18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State budget – 4 accounts (euro and dollars)</a:t>
            </a:r>
          </a:p>
        </p:txBody>
      </p:sp>
      <p:sp>
        <p:nvSpPr>
          <p:cNvPr id="43" name="Rounded Rectangle 42"/>
          <p:cNvSpPr/>
          <p:nvPr/>
        </p:nvSpPr>
        <p:spPr>
          <a:xfrm>
            <a:off x="7985480" y="852110"/>
            <a:ext cx="2337034" cy="664626"/>
          </a:xfrm>
          <a:prstGeom prst="roundRect">
            <a:avLst/>
          </a:prstGeom>
          <a:solidFill>
            <a:schemeClr val="accent4">
              <a:lumMod val="60000"/>
              <a:lumOff val="40000"/>
              <a:alpha val="18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   IP (currency)  -  120 accounts</a:t>
            </a:r>
          </a:p>
        </p:txBody>
      </p:sp>
      <p:sp>
        <p:nvSpPr>
          <p:cNvPr id="33" name="Down Arrow 32"/>
          <p:cNvSpPr/>
          <p:nvPr/>
        </p:nvSpPr>
        <p:spPr>
          <a:xfrm>
            <a:off x="7985480" y="942680"/>
            <a:ext cx="224169" cy="385587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4664486"/>
      </p:ext>
    </p:extLst>
  </p:cSld>
  <p:clrMapOvr>
    <a:masterClrMapping/>
  </p:clrMapOvr>
  <mc:AlternateContent xmlns:mc="http://schemas.openxmlformats.org/markup-compatibility/2006" xmlns:p14="http://schemas.microsoft.com/office/powerpoint/2010/main">
    <mc:Choice Requires="p14">
      <p:transition spd="slow" p14:dur="1250">
        <p14:flythroug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816584776"/>
              </p:ext>
            </p:extLst>
          </p:nvPr>
        </p:nvGraphicFramePr>
        <p:xfrm>
          <a:off x="107243" y="577741"/>
          <a:ext cx="11819467" cy="27642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txBox="1">
            <a:spLocks/>
          </p:cNvSpPr>
          <p:nvPr/>
        </p:nvSpPr>
        <p:spPr>
          <a:xfrm>
            <a:off x="95955" y="0"/>
            <a:ext cx="11898488" cy="640237"/>
          </a:xfrm>
          <a:prstGeom prst="rect">
            <a:avLst/>
          </a:prstGeom>
        </p:spPr>
        <p:txBody>
          <a:bodyPr anchor="b">
            <a:scene3d>
              <a:camera prst="orthographicFront"/>
              <a:lightRig rig="harsh" dir="t"/>
            </a:scene3d>
            <a:sp3d extrusionH="57150" prstMaterial="matte">
              <a:bevelT w="63500" h="12700" prst="angle"/>
              <a:contourClr>
                <a:schemeClr val="bg1">
                  <a:lumMod val="65000"/>
                </a:schemeClr>
              </a:contourClr>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3000" b="1" dirty="0" smtClean="0">
                <a:ln/>
                <a:solidFill>
                  <a:schemeClr val="accent4">
                    <a:lumMod val="75000"/>
                  </a:schemeClr>
                </a:solidFill>
                <a:latin typeface="+mn-lt"/>
                <a:ea typeface="+mn-ea"/>
                <a:cs typeface="+mn-cs"/>
              </a:rPr>
              <a:t>THE </a:t>
            </a:r>
            <a:r>
              <a:rPr lang="ro-RO" sz="3000" b="1" dirty="0" smtClean="0">
                <a:ln/>
                <a:solidFill>
                  <a:schemeClr val="accent4">
                    <a:lumMod val="75000"/>
                  </a:schemeClr>
                </a:solidFill>
                <a:latin typeface="+mn-lt"/>
                <a:ea typeface="+mn-ea"/>
                <a:cs typeface="+mn-cs"/>
              </a:rPr>
              <a:t>ROL</a:t>
            </a:r>
            <a:r>
              <a:rPr lang="en-US" sz="3000" b="1" dirty="0">
                <a:ln/>
                <a:solidFill>
                  <a:schemeClr val="accent4">
                    <a:lumMod val="75000"/>
                  </a:schemeClr>
                </a:solidFill>
                <a:latin typeface="+mn-lt"/>
                <a:ea typeface="+mn-ea"/>
                <a:cs typeface="+mn-cs"/>
              </a:rPr>
              <a:t>E</a:t>
            </a:r>
            <a:r>
              <a:rPr lang="en-US" sz="3000" b="1" dirty="0" smtClean="0">
                <a:ln/>
                <a:solidFill>
                  <a:schemeClr val="accent4">
                    <a:lumMod val="75000"/>
                  </a:schemeClr>
                </a:solidFill>
                <a:latin typeface="+mn-lt"/>
                <a:ea typeface="+mn-ea"/>
                <a:cs typeface="+mn-cs"/>
              </a:rPr>
              <a:t> OF CASH FLOW DIVISION IN THE TREASURY SYSTEM</a:t>
            </a:r>
            <a:endParaRPr lang="en-US" sz="3000" b="1" dirty="0">
              <a:ln/>
              <a:solidFill>
                <a:schemeClr val="accent4">
                  <a:lumMod val="75000"/>
                </a:schemeClr>
              </a:solidFill>
              <a:latin typeface="+mn-lt"/>
              <a:ea typeface="+mn-ea"/>
              <a:cs typeface="+mn-cs"/>
            </a:endParaRPr>
          </a:p>
        </p:txBody>
      </p:sp>
      <p:grpSp>
        <p:nvGrpSpPr>
          <p:cNvPr id="6" name="Group 5"/>
          <p:cNvGrpSpPr/>
          <p:nvPr/>
        </p:nvGrpSpPr>
        <p:grpSpPr>
          <a:xfrm>
            <a:off x="95955" y="3395133"/>
            <a:ext cx="5712177" cy="2563420"/>
            <a:chOff x="158045" y="3386666"/>
            <a:chExt cx="5712177" cy="2563420"/>
          </a:xfrm>
        </p:grpSpPr>
        <p:sp>
          <p:nvSpPr>
            <p:cNvPr id="3" name="TextBox 2"/>
            <p:cNvSpPr txBox="1"/>
            <p:nvPr/>
          </p:nvSpPr>
          <p:spPr>
            <a:xfrm>
              <a:off x="158045" y="3386666"/>
              <a:ext cx="5712177" cy="1477328"/>
            </a:xfrm>
            <a:prstGeom prst="rect">
              <a:avLst/>
            </a:prstGeom>
            <a:solidFill>
              <a:schemeClr val="accent6">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ro-RO" dirty="0" smtClean="0"/>
                <a:t>1.</a:t>
              </a:r>
              <a:r>
                <a:rPr lang="en-US" dirty="0" smtClean="0"/>
                <a:t>State budget forecasting</a:t>
              </a:r>
              <a:r>
                <a:rPr lang="ro-RO" dirty="0" smtClean="0"/>
                <a:t>, </a:t>
              </a:r>
              <a:r>
                <a:rPr lang="en-US" dirty="0" smtClean="0"/>
                <a:t>including investment project forecast</a:t>
              </a:r>
              <a:endParaRPr lang="ro-RO" dirty="0" smtClean="0"/>
            </a:p>
            <a:p>
              <a:r>
                <a:rPr lang="ro-RO" dirty="0" smtClean="0"/>
                <a:t>- An</a:t>
              </a:r>
              <a:r>
                <a:rPr lang="en-US" dirty="0" smtClean="0"/>
                <a:t>nu</a:t>
              </a:r>
              <a:r>
                <a:rPr lang="ro-RO" dirty="0" smtClean="0"/>
                <a:t>al    - </a:t>
              </a:r>
              <a:r>
                <a:rPr lang="en-US" dirty="0" smtClean="0"/>
                <a:t>Weekly</a:t>
              </a:r>
              <a:r>
                <a:rPr lang="ro-RO" dirty="0" smtClean="0"/>
                <a:t> </a:t>
              </a:r>
            </a:p>
            <a:p>
              <a:r>
                <a:rPr lang="ro-RO" dirty="0" smtClean="0"/>
                <a:t>- </a:t>
              </a:r>
              <a:r>
                <a:rPr lang="en-US" dirty="0" smtClean="0"/>
                <a:t>monthly</a:t>
              </a:r>
              <a:r>
                <a:rPr lang="ro-RO" dirty="0" smtClean="0"/>
                <a:t>    - </a:t>
              </a:r>
              <a:r>
                <a:rPr lang="en-US" dirty="0" smtClean="0"/>
                <a:t>Daily</a:t>
              </a:r>
              <a:endParaRPr lang="ro-RO" dirty="0" smtClean="0"/>
            </a:p>
            <a:p>
              <a:endParaRPr lang="en-US" dirty="0"/>
            </a:p>
          </p:txBody>
        </p:sp>
        <p:sp>
          <p:nvSpPr>
            <p:cNvPr id="20" name="TextBox 19"/>
            <p:cNvSpPr txBox="1"/>
            <p:nvPr/>
          </p:nvSpPr>
          <p:spPr>
            <a:xfrm>
              <a:off x="158045" y="5037708"/>
              <a:ext cx="5712177" cy="369332"/>
            </a:xfrm>
            <a:prstGeom prst="rect">
              <a:avLst/>
            </a:prstGeom>
            <a:solidFill>
              <a:schemeClr val="accent6">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ro-RO" dirty="0" smtClean="0"/>
                <a:t>2. </a:t>
              </a:r>
              <a:r>
                <a:rPr lang="en-US" dirty="0" smtClean="0"/>
                <a:t>Forecast of the TSA balance;</a:t>
              </a:r>
              <a:endParaRPr lang="en-US" dirty="0"/>
            </a:p>
          </p:txBody>
        </p:sp>
        <p:sp>
          <p:nvSpPr>
            <p:cNvPr id="24" name="TextBox 23"/>
            <p:cNvSpPr txBox="1"/>
            <p:nvPr/>
          </p:nvSpPr>
          <p:spPr>
            <a:xfrm>
              <a:off x="158045" y="5580754"/>
              <a:ext cx="5712177" cy="369332"/>
            </a:xfrm>
            <a:prstGeom prst="rect">
              <a:avLst/>
            </a:prstGeom>
            <a:solidFill>
              <a:schemeClr val="accent6">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ro-RO" dirty="0"/>
                <a:t>3</a:t>
              </a:r>
              <a:r>
                <a:rPr lang="ro-RO" dirty="0" smtClean="0"/>
                <a:t>. </a:t>
              </a:r>
              <a:r>
                <a:rPr lang="en-US" dirty="0" smtClean="0"/>
                <a:t>Monitoring the cash flow thru the TSA; </a:t>
              </a:r>
              <a:endParaRPr lang="en-US" dirty="0"/>
            </a:p>
          </p:txBody>
        </p:sp>
      </p:grpSp>
      <p:grpSp>
        <p:nvGrpSpPr>
          <p:cNvPr id="7" name="Group 6"/>
          <p:cNvGrpSpPr/>
          <p:nvPr/>
        </p:nvGrpSpPr>
        <p:grpSpPr>
          <a:xfrm>
            <a:off x="6191952" y="3395133"/>
            <a:ext cx="5740402" cy="2297373"/>
            <a:chOff x="6254042" y="3386666"/>
            <a:chExt cx="5740402" cy="2297373"/>
          </a:xfrm>
        </p:grpSpPr>
        <p:sp>
          <p:nvSpPr>
            <p:cNvPr id="21" name="TextBox 20"/>
            <p:cNvSpPr txBox="1"/>
            <p:nvPr/>
          </p:nvSpPr>
          <p:spPr>
            <a:xfrm>
              <a:off x="6254043" y="3386666"/>
              <a:ext cx="5740401" cy="923330"/>
            </a:xfrm>
            <a:prstGeom prst="rect">
              <a:avLst/>
            </a:prstGeom>
            <a:solidFill>
              <a:schemeClr val="accent1">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ro-RO" dirty="0" smtClean="0"/>
                <a:t>1. </a:t>
              </a:r>
              <a:r>
                <a:rPr lang="en-US" dirty="0" smtClean="0"/>
                <a:t>Ensure and monitor the connection with AIPS, manage the incidents that can have impact on continuous connection;</a:t>
              </a:r>
              <a:endParaRPr lang="en-US" dirty="0"/>
            </a:p>
          </p:txBody>
        </p:sp>
        <p:sp>
          <p:nvSpPr>
            <p:cNvPr id="25" name="TextBox 24"/>
            <p:cNvSpPr txBox="1"/>
            <p:nvPr/>
          </p:nvSpPr>
          <p:spPr>
            <a:xfrm>
              <a:off x="6254042" y="4483710"/>
              <a:ext cx="5740401" cy="1200329"/>
            </a:xfrm>
            <a:prstGeom prst="rect">
              <a:avLst/>
            </a:prstGeom>
            <a:solidFill>
              <a:schemeClr val="accent1">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ro-RO" dirty="0" smtClean="0"/>
                <a:t>2. </a:t>
              </a:r>
              <a:r>
                <a:rPr lang="en-US" dirty="0" smtClean="0"/>
                <a:t>Ensure law and legislation compliance applying the electronic signature on </a:t>
              </a:r>
              <a:r>
                <a:rPr lang="en-US" dirty="0"/>
                <a:t>payment documents </a:t>
              </a:r>
              <a:r>
                <a:rPr lang="en-US" dirty="0" smtClean="0"/>
                <a:t>by </a:t>
              </a:r>
              <a:r>
                <a:rPr lang="en-US" dirty="0"/>
                <a:t>the responsible persons from the </a:t>
              </a:r>
              <a:r>
                <a:rPr lang="en-US" dirty="0" err="1" smtClean="0"/>
                <a:t>MoF</a:t>
              </a:r>
              <a:r>
                <a:rPr lang="en-US" dirty="0" smtClean="0"/>
                <a:t>; record the authorized persons with the right of digital signature.</a:t>
              </a:r>
              <a:endParaRPr lang="en-US" dirty="0"/>
            </a:p>
          </p:txBody>
        </p:sp>
      </p:grpSp>
    </p:spTree>
    <p:extLst>
      <p:ext uri="{BB962C8B-B14F-4D97-AF65-F5344CB8AC3E}">
        <p14:creationId xmlns:p14="http://schemas.microsoft.com/office/powerpoint/2010/main" val="4260807585"/>
      </p:ext>
    </p:extLst>
  </p:cSld>
  <p:clrMapOvr>
    <a:masterClrMapping/>
  </p:clrMapOvr>
  <mc:AlternateContent xmlns:mc="http://schemas.openxmlformats.org/markup-compatibility/2006" xmlns:p14="http://schemas.microsoft.com/office/powerpoint/2010/main">
    <mc:Choice Requires="p14">
      <p:transition spd="slow" p14:dur="125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9217"/>
            <a:ext cx="11837120" cy="640237"/>
          </a:xfrm>
          <a:prstGeom prst="rect">
            <a:avLst/>
          </a:prstGeom>
        </p:spPr>
        <p:txBody>
          <a:bodyPr anchor="b">
            <a:scene3d>
              <a:camera prst="orthographicFront"/>
              <a:lightRig rig="harsh" dir="t"/>
            </a:scene3d>
            <a:sp3d extrusionH="57150" prstMaterial="matte">
              <a:bevelT w="63500" h="12700" prst="angle"/>
              <a:contourClr>
                <a:schemeClr val="bg1">
                  <a:lumMod val="65000"/>
                </a:schemeClr>
              </a:contourClr>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3600" b="1" dirty="0" smtClean="0">
                <a:ln/>
                <a:solidFill>
                  <a:schemeClr val="accent3"/>
                </a:solidFill>
                <a:latin typeface="+mn-lt"/>
                <a:ea typeface="+mn-ea"/>
                <a:cs typeface="+mn-cs"/>
              </a:rPr>
              <a:t> </a:t>
            </a:r>
            <a:r>
              <a:rPr lang="en-US" sz="3600" b="1" dirty="0" smtClean="0">
                <a:ln/>
                <a:solidFill>
                  <a:schemeClr val="accent4">
                    <a:lumMod val="75000"/>
                  </a:schemeClr>
                </a:solidFill>
                <a:latin typeface="+mn-lt"/>
                <a:ea typeface="+mn-ea"/>
                <a:cs typeface="+mn-cs"/>
              </a:rPr>
              <a:t>THE PRINCIPLES OF CASH FORECAST</a:t>
            </a:r>
          </a:p>
        </p:txBody>
      </p:sp>
      <p:grpSp>
        <p:nvGrpSpPr>
          <p:cNvPr id="3" name="Group 2"/>
          <p:cNvGrpSpPr/>
          <p:nvPr/>
        </p:nvGrpSpPr>
        <p:grpSpPr>
          <a:xfrm>
            <a:off x="200722" y="977516"/>
            <a:ext cx="11991278" cy="5246002"/>
            <a:chOff x="200722" y="977516"/>
            <a:chExt cx="11991278" cy="5246002"/>
          </a:xfrm>
        </p:grpSpPr>
        <p:sp>
          <p:nvSpPr>
            <p:cNvPr id="9" name="Rounded Rectangle 8"/>
            <p:cNvSpPr/>
            <p:nvPr/>
          </p:nvSpPr>
          <p:spPr>
            <a:xfrm>
              <a:off x="5241073" y="3080160"/>
              <a:ext cx="1940311" cy="1142262"/>
            </a:xfrm>
            <a:prstGeom prst="roundRect">
              <a:avLst/>
            </a:prstGeom>
            <a:solidFill>
              <a:schemeClr val="accent6">
                <a:lumMod val="75000"/>
                <a:alpha val="25000"/>
              </a:schemeClr>
            </a:solidFill>
            <a:ln>
              <a:solidFill>
                <a:schemeClr val="accent6">
                  <a:lumMod val="50000"/>
                </a:schemeClr>
              </a:solidFill>
            </a:ln>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sz="2000" b="1" dirty="0">
                  <a:solidFill>
                    <a:schemeClr val="tx1"/>
                  </a:solidFill>
                  <a:latin typeface="+mj-lt"/>
                </a:rPr>
                <a:t>Revenues and expenditure forecast</a:t>
              </a:r>
              <a:endParaRPr lang="ru-RU" sz="3200" b="1" dirty="0">
                <a:solidFill>
                  <a:schemeClr val="tx1"/>
                </a:solidFill>
                <a:latin typeface="+mj-lt"/>
              </a:endParaRPr>
            </a:p>
          </p:txBody>
        </p:sp>
        <p:sp>
          <p:nvSpPr>
            <p:cNvPr id="10" name="Round Same Side Corner Rectangle 9"/>
            <p:cNvSpPr/>
            <p:nvPr/>
          </p:nvSpPr>
          <p:spPr>
            <a:xfrm>
              <a:off x="2373984" y="4146349"/>
              <a:ext cx="1728787" cy="792162"/>
            </a:xfrm>
            <a:prstGeom prst="round2SameRect">
              <a:avLst/>
            </a:prstGeom>
            <a:solidFill>
              <a:schemeClr val="accent4">
                <a:lumMod val="50000"/>
                <a:alpha val="23000"/>
              </a:schemeClr>
            </a:solidFill>
            <a:ln>
              <a:solidFill>
                <a:schemeClr val="accent6">
                  <a:lumMod val="75000"/>
                </a:schemeClr>
              </a:solidFill>
            </a:ln>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sz="1400" b="1" dirty="0">
                  <a:solidFill>
                    <a:schemeClr val="tx1"/>
                  </a:solidFill>
                  <a:latin typeface="Verdana" pitchFamily="34" charset="0"/>
                </a:rPr>
                <a:t>Bank statements</a:t>
              </a:r>
              <a:endParaRPr lang="ru-RU" dirty="0">
                <a:solidFill>
                  <a:schemeClr val="tx1"/>
                </a:solidFill>
                <a:latin typeface="Verdana" pitchFamily="34" charset="0"/>
              </a:endParaRPr>
            </a:p>
          </p:txBody>
        </p:sp>
        <p:sp>
          <p:nvSpPr>
            <p:cNvPr id="11" name="Round Same Side Corner Rectangle 10"/>
            <p:cNvSpPr/>
            <p:nvPr/>
          </p:nvSpPr>
          <p:spPr>
            <a:xfrm>
              <a:off x="8590962" y="4078752"/>
              <a:ext cx="1728787" cy="792163"/>
            </a:xfrm>
            <a:prstGeom prst="round2SameRect">
              <a:avLst/>
            </a:prstGeom>
            <a:solidFill>
              <a:schemeClr val="accent4">
                <a:lumMod val="50000"/>
                <a:alpha val="23000"/>
              </a:schemeClr>
            </a:solidFill>
            <a:ln>
              <a:solidFill>
                <a:schemeClr val="accent6">
                  <a:lumMod val="75000"/>
                </a:schemeClr>
              </a:solidFill>
            </a:ln>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sz="1400" b="1" dirty="0">
                  <a:solidFill>
                    <a:schemeClr val="tx1"/>
                  </a:solidFill>
                  <a:latin typeface="Verdana" pitchFamily="34" charset="0"/>
                </a:rPr>
                <a:t>Government Debt</a:t>
              </a:r>
              <a:endParaRPr lang="ru-RU" dirty="0">
                <a:solidFill>
                  <a:schemeClr val="tx1"/>
                </a:solidFill>
                <a:latin typeface="Verdana" pitchFamily="34" charset="0"/>
              </a:endParaRPr>
            </a:p>
          </p:txBody>
        </p:sp>
        <p:sp>
          <p:nvSpPr>
            <p:cNvPr id="12" name="Rounded Rectangle 11"/>
            <p:cNvSpPr/>
            <p:nvPr/>
          </p:nvSpPr>
          <p:spPr>
            <a:xfrm>
              <a:off x="4853648" y="4855093"/>
              <a:ext cx="2736850" cy="1368425"/>
            </a:xfrm>
            <a:prstGeom prst="roundRect">
              <a:avLst/>
            </a:prstGeom>
            <a:solidFill>
              <a:schemeClr val="accent6">
                <a:lumMod val="75000"/>
                <a:alpha val="36000"/>
              </a:schemeClr>
            </a:solidFill>
            <a:ln>
              <a:solidFill>
                <a:schemeClr val="accent6">
                  <a:lumMod val="75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US" sz="2000" b="1" dirty="0">
                  <a:solidFill>
                    <a:schemeClr val="tx1"/>
                  </a:solidFill>
                  <a:latin typeface="+mj-lt"/>
                </a:rPr>
                <a:t>Cash Flow Forecast </a:t>
              </a:r>
            </a:p>
            <a:p>
              <a:pPr algn="ctr">
                <a:defRPr/>
              </a:pPr>
              <a:r>
                <a:rPr lang="en-US" sz="2000" b="1" dirty="0">
                  <a:solidFill>
                    <a:schemeClr val="tx1"/>
                  </a:solidFill>
                  <a:latin typeface="+mj-lt"/>
                </a:rPr>
                <a:t>(annual, </a:t>
              </a:r>
              <a:r>
                <a:rPr lang="en-US" sz="2000" b="1" dirty="0" smtClean="0">
                  <a:solidFill>
                    <a:schemeClr val="tx1"/>
                  </a:solidFill>
                  <a:latin typeface="+mj-lt"/>
                </a:rPr>
                <a:t>monthly, weekly and </a:t>
              </a:r>
              <a:r>
                <a:rPr lang="en-US" sz="2000" b="1" dirty="0">
                  <a:solidFill>
                    <a:schemeClr val="tx1"/>
                  </a:solidFill>
                  <a:latin typeface="+mj-lt"/>
                </a:rPr>
                <a:t>daily)</a:t>
              </a:r>
              <a:endParaRPr lang="ru-RU" sz="2000" b="1" dirty="0">
                <a:solidFill>
                  <a:schemeClr val="tx1"/>
                </a:solidFill>
                <a:latin typeface="+mj-lt"/>
              </a:endParaRPr>
            </a:p>
          </p:txBody>
        </p:sp>
        <p:sp>
          <p:nvSpPr>
            <p:cNvPr id="13" name="Striped Right Arrow 12"/>
            <p:cNvSpPr/>
            <p:nvPr/>
          </p:nvSpPr>
          <p:spPr>
            <a:xfrm rot="9755808">
              <a:off x="7272170" y="3231566"/>
              <a:ext cx="865188" cy="215900"/>
            </a:xfrm>
            <a:prstGeom prst="stripedRightArrow">
              <a:avLst/>
            </a:prstGeom>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a:solidFill>
                  <a:schemeClr val="tx1"/>
                </a:solidFill>
                <a:latin typeface="Verdana" pitchFamily="34" charset="0"/>
              </a:endParaRPr>
            </a:p>
          </p:txBody>
        </p:sp>
        <p:sp>
          <p:nvSpPr>
            <p:cNvPr id="14" name="Striped Right Arrow 13"/>
            <p:cNvSpPr/>
            <p:nvPr/>
          </p:nvSpPr>
          <p:spPr>
            <a:xfrm rot="11880852" flipH="1">
              <a:off x="4215001" y="3208404"/>
              <a:ext cx="863600" cy="215900"/>
            </a:xfrm>
            <a:prstGeom prst="stripedRightArrow">
              <a:avLst/>
            </a:prstGeom>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a:solidFill>
                  <a:schemeClr val="tx1"/>
                </a:solidFill>
                <a:latin typeface="Verdana" pitchFamily="34" charset="0"/>
              </a:endParaRPr>
            </a:p>
          </p:txBody>
        </p:sp>
        <p:sp>
          <p:nvSpPr>
            <p:cNvPr id="15" name="Striped Right Arrow 14"/>
            <p:cNvSpPr>
              <a:spLocks noChangeArrowheads="1"/>
            </p:cNvSpPr>
            <p:nvPr/>
          </p:nvSpPr>
          <p:spPr bwMode="auto">
            <a:xfrm rot="5400000">
              <a:off x="5923634" y="2508235"/>
              <a:ext cx="504825" cy="288925"/>
            </a:xfrm>
            <a:custGeom>
              <a:avLst/>
              <a:gdLst>
                <a:gd name="T0" fmla="*/ 360040 w 504056"/>
                <a:gd name="T1" fmla="*/ 0 h 288032"/>
                <a:gd name="T2" fmla="*/ 0 w 504056"/>
                <a:gd name="T3" fmla="*/ 144016 h 288032"/>
                <a:gd name="T4" fmla="*/ 360040 w 504056"/>
                <a:gd name="T5" fmla="*/ 288032 h 288032"/>
                <a:gd name="T6" fmla="*/ 504056 w 504056"/>
                <a:gd name="T7" fmla="*/ 144016 h 288032"/>
                <a:gd name="T8" fmla="*/ 17694720 60000 65536"/>
                <a:gd name="T9" fmla="*/ 11796480 60000 65536"/>
                <a:gd name="T10" fmla="*/ 5898240 60000 65536"/>
                <a:gd name="T11" fmla="*/ 0 60000 65536"/>
                <a:gd name="T12" fmla="*/ 45005 w 504056"/>
                <a:gd name="T13" fmla="*/ 72008 h 288032"/>
                <a:gd name="T14" fmla="*/ 432048 w 504056"/>
                <a:gd name="T15" fmla="*/ 216024 h 288032"/>
              </a:gdLst>
              <a:ahLst/>
              <a:cxnLst>
                <a:cxn ang="T8">
                  <a:pos x="T0" y="T1"/>
                </a:cxn>
                <a:cxn ang="T9">
                  <a:pos x="T2" y="T3"/>
                </a:cxn>
                <a:cxn ang="T10">
                  <a:pos x="T4" y="T5"/>
                </a:cxn>
                <a:cxn ang="T11">
                  <a:pos x="T6" y="T7"/>
                </a:cxn>
              </a:cxnLst>
              <a:rect l="T12" t="T13" r="T14" b="T15"/>
              <a:pathLst>
                <a:path w="504056" h="288032">
                  <a:moveTo>
                    <a:pt x="0" y="72008"/>
                  </a:moveTo>
                  <a:lnTo>
                    <a:pt x="9001" y="72008"/>
                  </a:lnTo>
                  <a:lnTo>
                    <a:pt x="9001" y="216024"/>
                  </a:lnTo>
                  <a:lnTo>
                    <a:pt x="0" y="216024"/>
                  </a:lnTo>
                  <a:close/>
                  <a:moveTo>
                    <a:pt x="18002" y="72008"/>
                  </a:moveTo>
                  <a:lnTo>
                    <a:pt x="36004" y="72008"/>
                  </a:lnTo>
                  <a:lnTo>
                    <a:pt x="36004" y="216024"/>
                  </a:lnTo>
                  <a:lnTo>
                    <a:pt x="18002" y="216024"/>
                  </a:lnTo>
                  <a:close/>
                  <a:moveTo>
                    <a:pt x="45005" y="72008"/>
                  </a:moveTo>
                  <a:lnTo>
                    <a:pt x="360040" y="72008"/>
                  </a:lnTo>
                  <a:lnTo>
                    <a:pt x="360040" y="0"/>
                  </a:lnTo>
                  <a:lnTo>
                    <a:pt x="504056" y="144016"/>
                  </a:lnTo>
                  <a:lnTo>
                    <a:pt x="360040" y="288032"/>
                  </a:lnTo>
                  <a:lnTo>
                    <a:pt x="360040" y="216024"/>
                  </a:lnTo>
                  <a:lnTo>
                    <a:pt x="45005" y="216024"/>
                  </a:lnTo>
                  <a:close/>
                </a:path>
              </a:pathLst>
            </a:custGeom>
            <a:ln>
              <a:headEnd/>
              <a:tailEnd/>
            </a:ln>
          </p:spPr>
          <p:style>
            <a:lnRef idx="0">
              <a:schemeClr val="accent6"/>
            </a:lnRef>
            <a:fillRef idx="3">
              <a:schemeClr val="accent6"/>
            </a:fillRef>
            <a:effectRef idx="3">
              <a:schemeClr val="accent6"/>
            </a:effectRef>
            <a:fontRef idx="minor">
              <a:schemeClr val="lt1"/>
            </a:fontRef>
          </p:style>
          <p:txBody>
            <a:bodyPr rot="10800000" vert="eaVert" anchor="ctr"/>
            <a:lstStyle/>
            <a:p>
              <a:pPr algn="ctr">
                <a:defRPr/>
              </a:pPr>
              <a:endParaRPr lang="ru-RU"/>
            </a:p>
          </p:txBody>
        </p:sp>
        <p:sp>
          <p:nvSpPr>
            <p:cNvPr id="16" name="Striped Right Arrow 15"/>
            <p:cNvSpPr>
              <a:spLocks noChangeArrowheads="1"/>
            </p:cNvSpPr>
            <p:nvPr/>
          </p:nvSpPr>
          <p:spPr bwMode="auto">
            <a:xfrm rot="5400000">
              <a:off x="5911547" y="4398973"/>
              <a:ext cx="504825" cy="287337"/>
            </a:xfrm>
            <a:custGeom>
              <a:avLst/>
              <a:gdLst>
                <a:gd name="T0" fmla="*/ 360040 w 504056"/>
                <a:gd name="T1" fmla="*/ 0 h 288032"/>
                <a:gd name="T2" fmla="*/ 0 w 504056"/>
                <a:gd name="T3" fmla="*/ 144016 h 288032"/>
                <a:gd name="T4" fmla="*/ 360040 w 504056"/>
                <a:gd name="T5" fmla="*/ 288032 h 288032"/>
                <a:gd name="T6" fmla="*/ 504056 w 504056"/>
                <a:gd name="T7" fmla="*/ 144016 h 288032"/>
                <a:gd name="T8" fmla="*/ 17694720 60000 65536"/>
                <a:gd name="T9" fmla="*/ 11796480 60000 65536"/>
                <a:gd name="T10" fmla="*/ 5898240 60000 65536"/>
                <a:gd name="T11" fmla="*/ 0 60000 65536"/>
                <a:gd name="T12" fmla="*/ 45005 w 504056"/>
                <a:gd name="T13" fmla="*/ 72008 h 288032"/>
                <a:gd name="T14" fmla="*/ 432048 w 504056"/>
                <a:gd name="T15" fmla="*/ 216024 h 288032"/>
              </a:gdLst>
              <a:ahLst/>
              <a:cxnLst>
                <a:cxn ang="T8">
                  <a:pos x="T0" y="T1"/>
                </a:cxn>
                <a:cxn ang="T9">
                  <a:pos x="T2" y="T3"/>
                </a:cxn>
                <a:cxn ang="T10">
                  <a:pos x="T4" y="T5"/>
                </a:cxn>
                <a:cxn ang="T11">
                  <a:pos x="T6" y="T7"/>
                </a:cxn>
              </a:cxnLst>
              <a:rect l="T12" t="T13" r="T14" b="T15"/>
              <a:pathLst>
                <a:path w="504056" h="288032">
                  <a:moveTo>
                    <a:pt x="0" y="72008"/>
                  </a:moveTo>
                  <a:lnTo>
                    <a:pt x="9001" y="72008"/>
                  </a:lnTo>
                  <a:lnTo>
                    <a:pt x="9001" y="216024"/>
                  </a:lnTo>
                  <a:lnTo>
                    <a:pt x="0" y="216024"/>
                  </a:lnTo>
                  <a:close/>
                  <a:moveTo>
                    <a:pt x="18002" y="72008"/>
                  </a:moveTo>
                  <a:lnTo>
                    <a:pt x="36004" y="72008"/>
                  </a:lnTo>
                  <a:lnTo>
                    <a:pt x="36004" y="216024"/>
                  </a:lnTo>
                  <a:lnTo>
                    <a:pt x="18002" y="216024"/>
                  </a:lnTo>
                  <a:close/>
                  <a:moveTo>
                    <a:pt x="45005" y="72008"/>
                  </a:moveTo>
                  <a:lnTo>
                    <a:pt x="360040" y="72008"/>
                  </a:lnTo>
                  <a:lnTo>
                    <a:pt x="360040" y="0"/>
                  </a:lnTo>
                  <a:lnTo>
                    <a:pt x="504056" y="144016"/>
                  </a:lnTo>
                  <a:lnTo>
                    <a:pt x="360040" y="288032"/>
                  </a:lnTo>
                  <a:lnTo>
                    <a:pt x="360040" y="216024"/>
                  </a:lnTo>
                  <a:lnTo>
                    <a:pt x="45005" y="216024"/>
                  </a:lnTo>
                  <a:close/>
                </a:path>
              </a:pathLst>
            </a:custGeom>
            <a:ln>
              <a:headEnd/>
              <a:tailEnd/>
            </a:ln>
          </p:spPr>
          <p:style>
            <a:lnRef idx="0">
              <a:schemeClr val="accent6"/>
            </a:lnRef>
            <a:fillRef idx="3">
              <a:schemeClr val="accent6"/>
            </a:fillRef>
            <a:effectRef idx="3">
              <a:schemeClr val="accent6"/>
            </a:effectRef>
            <a:fontRef idx="minor">
              <a:schemeClr val="lt1"/>
            </a:fontRef>
          </p:style>
          <p:txBody>
            <a:bodyPr rot="10800000" vert="eaVert" anchor="ctr"/>
            <a:lstStyle/>
            <a:p>
              <a:pPr algn="ctr">
                <a:defRPr/>
              </a:pPr>
              <a:endParaRPr lang="ru-RU"/>
            </a:p>
          </p:txBody>
        </p:sp>
        <p:sp>
          <p:nvSpPr>
            <p:cNvPr id="17" name="Left-Right Arrow 16"/>
            <p:cNvSpPr/>
            <p:nvPr/>
          </p:nvSpPr>
          <p:spPr>
            <a:xfrm rot="1267209">
              <a:off x="4203572" y="4792387"/>
              <a:ext cx="649288" cy="125413"/>
            </a:xfrm>
            <a:prstGeom prst="leftRightArrow">
              <a:avLst/>
            </a:prstGeom>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ru-RU">
                <a:solidFill>
                  <a:schemeClr val="tx1"/>
                </a:solidFill>
                <a:latin typeface="Verdana" pitchFamily="34" charset="0"/>
              </a:endParaRPr>
            </a:p>
          </p:txBody>
        </p:sp>
        <p:sp>
          <p:nvSpPr>
            <p:cNvPr id="18" name="Left-Right Arrow 17"/>
            <p:cNvSpPr>
              <a:spLocks noChangeArrowheads="1"/>
            </p:cNvSpPr>
            <p:nvPr/>
          </p:nvSpPr>
          <p:spPr bwMode="auto">
            <a:xfrm rot="20332791" flipV="1">
              <a:off x="7669043" y="4700619"/>
              <a:ext cx="647700" cy="125413"/>
            </a:xfrm>
            <a:prstGeom prst="leftRightArrow">
              <a:avLst>
                <a:gd name="adj1" fmla="val 50000"/>
                <a:gd name="adj2" fmla="val 50091"/>
              </a:avLst>
            </a:prstGeom>
            <a:ln>
              <a:headEnd/>
              <a:tailEnd/>
            </a:ln>
          </p:spPr>
          <p:style>
            <a:lnRef idx="0">
              <a:schemeClr val="accent6"/>
            </a:lnRef>
            <a:fillRef idx="3">
              <a:schemeClr val="accent6"/>
            </a:fillRef>
            <a:effectRef idx="3">
              <a:schemeClr val="accent6"/>
            </a:effectRef>
            <a:fontRef idx="minor">
              <a:schemeClr val="lt1"/>
            </a:fontRef>
          </p:style>
          <p:txBody>
            <a:bodyPr rot="10800000" anchor="ctr"/>
            <a:lstStyle/>
            <a:p>
              <a:pPr algn="ctr">
                <a:defRPr/>
              </a:pPr>
              <a:endParaRPr lang="ru-RU"/>
            </a:p>
          </p:txBody>
        </p:sp>
        <p:graphicFrame>
          <p:nvGraphicFramePr>
            <p:cNvPr id="2" name="Diagram 1"/>
            <p:cNvGraphicFramePr/>
            <p:nvPr>
              <p:extLst>
                <p:ext uri="{D42A27DB-BD31-4B8C-83A1-F6EECF244321}">
                  <p14:modId xmlns:p14="http://schemas.microsoft.com/office/powerpoint/2010/main" val="3470615217"/>
                </p:ext>
              </p:extLst>
            </p:nvPr>
          </p:nvGraphicFramePr>
          <p:xfrm>
            <a:off x="200722" y="977516"/>
            <a:ext cx="11991278" cy="21634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Tree>
    <p:extLst>
      <p:ext uri="{BB962C8B-B14F-4D97-AF65-F5344CB8AC3E}">
        <p14:creationId xmlns:p14="http://schemas.microsoft.com/office/powerpoint/2010/main" val="3057671208"/>
      </p:ext>
    </p:extLst>
  </p:cSld>
  <p:clrMapOvr>
    <a:masterClrMapping/>
  </p:clrMapOvr>
  <mc:AlternateContent xmlns:mc="http://schemas.openxmlformats.org/markup-compatibility/2006" xmlns:p14="http://schemas.microsoft.com/office/powerpoint/2010/main">
    <mc:Choice Requires="p14">
      <p:transition spd="slow" p14:dur="1250">
        <p14:flythroug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Antetl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3362</TotalTime>
  <Words>908</Words>
  <Application>Microsoft Office PowerPoint</Application>
  <PresentationFormat>Custom</PresentationFormat>
  <Paragraphs>188</Paragraphs>
  <Slides>14</Slides>
  <Notes>14</Notes>
  <HiddenSlides>1</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Antetlu</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diakov.net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Berladean Dan</dc:creator>
  <cp:lastModifiedBy>Ion Chicu</cp:lastModifiedBy>
  <cp:revision>282</cp:revision>
  <cp:lastPrinted>2016-04-28T13:14:24Z</cp:lastPrinted>
  <dcterms:created xsi:type="dcterms:W3CDTF">2016-02-02T11:11:21Z</dcterms:created>
  <dcterms:modified xsi:type="dcterms:W3CDTF">2016-05-17T20:45:34Z</dcterms:modified>
</cp:coreProperties>
</file>