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23"/>
  </p:notesMasterIdLst>
  <p:sldIdLst>
    <p:sldId id="256" r:id="rId2"/>
    <p:sldId id="420" r:id="rId3"/>
    <p:sldId id="427" r:id="rId4"/>
    <p:sldId id="422" r:id="rId5"/>
    <p:sldId id="441" r:id="rId6"/>
    <p:sldId id="423" r:id="rId7"/>
    <p:sldId id="424" r:id="rId8"/>
    <p:sldId id="442" r:id="rId9"/>
    <p:sldId id="443" r:id="rId10"/>
    <p:sldId id="429" r:id="rId11"/>
    <p:sldId id="428" r:id="rId12"/>
    <p:sldId id="430" r:id="rId13"/>
    <p:sldId id="431" r:id="rId14"/>
    <p:sldId id="432" r:id="rId15"/>
    <p:sldId id="433" r:id="rId16"/>
    <p:sldId id="434" r:id="rId17"/>
    <p:sldId id="435" r:id="rId18"/>
    <p:sldId id="436" r:id="rId19"/>
    <p:sldId id="437" r:id="rId20"/>
    <p:sldId id="438" r:id="rId21"/>
    <p:sldId id="42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3333" autoAdjust="0"/>
  </p:normalViewPr>
  <p:slideViewPr>
    <p:cSldViewPr snapToGrid="0">
      <p:cViewPr varScale="1">
        <p:scale>
          <a:sx n="80" d="100"/>
          <a:sy n="80" d="100"/>
        </p:scale>
        <p:origin x="-1668" y="-96"/>
      </p:cViewPr>
      <p:guideLst>
        <p:guide orient="horz" pos="2160"/>
        <p:guide pos="3840"/>
      </p:guideLst>
    </p:cSldViewPr>
  </p:slideViewPr>
  <p:notesTextViewPr>
    <p:cViewPr>
      <p:scale>
        <a:sx n="1" d="1"/>
        <a:sy n="1" d="1"/>
      </p:scale>
      <p:origin x="0" y="0"/>
    </p:cViewPr>
  </p:notesTextViewPr>
  <p:sorterViewPr>
    <p:cViewPr>
      <p:scale>
        <a:sx n="100" d="100"/>
        <a:sy n="100" d="100"/>
      </p:scale>
      <p:origin x="0" y="1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577"/>
          </a:xfrm>
          <a:prstGeom prst="rect">
            <a:avLst/>
          </a:prstGeom>
        </p:spPr>
        <p:txBody>
          <a:bodyPr vert="horz" lIns="93818" tIns="46909" rIns="93818" bIns="46909" rtlCol="0"/>
          <a:lstStyle>
            <a:lvl1pPr algn="l">
              <a:defRPr sz="1200"/>
            </a:lvl1pPr>
          </a:lstStyle>
          <a:p>
            <a:endParaRPr lang="en-US"/>
          </a:p>
        </p:txBody>
      </p:sp>
      <p:sp>
        <p:nvSpPr>
          <p:cNvPr id="3" name="Date Placeholder 2"/>
          <p:cNvSpPr>
            <a:spLocks noGrp="1"/>
          </p:cNvSpPr>
          <p:nvPr>
            <p:ph type="dt" idx="1"/>
          </p:nvPr>
        </p:nvSpPr>
        <p:spPr>
          <a:xfrm>
            <a:off x="3970338" y="1"/>
            <a:ext cx="3038475" cy="466577"/>
          </a:xfrm>
          <a:prstGeom prst="rect">
            <a:avLst/>
          </a:prstGeom>
        </p:spPr>
        <p:txBody>
          <a:bodyPr vert="horz" lIns="93818" tIns="46909" rIns="93818" bIns="46909" rtlCol="0"/>
          <a:lstStyle>
            <a:lvl1pPr algn="r">
              <a:defRPr sz="1200"/>
            </a:lvl1pPr>
          </a:lstStyle>
          <a:p>
            <a:fld id="{F758D13F-45A1-4381-AE9B-FE1963658195}" type="datetimeFigureOut">
              <a:rPr lang="en-US" smtClean="0"/>
              <a:pPr/>
              <a:t>11/4/2018</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818" tIns="46909" rIns="93818" bIns="46909" rtlCol="0" anchor="ctr"/>
          <a:lstStyle/>
          <a:p>
            <a:endParaRPr lang="en-US"/>
          </a:p>
        </p:txBody>
      </p:sp>
      <p:sp>
        <p:nvSpPr>
          <p:cNvPr id="5" name="Notes Placeholder 4"/>
          <p:cNvSpPr>
            <a:spLocks noGrp="1"/>
          </p:cNvSpPr>
          <p:nvPr>
            <p:ph type="body" sz="quarter" idx="3"/>
          </p:nvPr>
        </p:nvSpPr>
        <p:spPr>
          <a:xfrm>
            <a:off x="701676" y="4474033"/>
            <a:ext cx="5607049" cy="3660717"/>
          </a:xfrm>
          <a:prstGeom prst="rect">
            <a:avLst/>
          </a:prstGeom>
        </p:spPr>
        <p:txBody>
          <a:bodyPr vert="horz" lIns="93818" tIns="46909" rIns="93818" bIns="469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824"/>
            <a:ext cx="3038475" cy="466577"/>
          </a:xfrm>
          <a:prstGeom prst="rect">
            <a:avLst/>
          </a:prstGeom>
        </p:spPr>
        <p:txBody>
          <a:bodyPr vert="horz" lIns="93818" tIns="46909" rIns="93818" bIns="46909"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824"/>
            <a:ext cx="3038475" cy="466577"/>
          </a:xfrm>
          <a:prstGeom prst="rect">
            <a:avLst/>
          </a:prstGeom>
        </p:spPr>
        <p:txBody>
          <a:bodyPr vert="horz" lIns="93818" tIns="46909" rIns="93818" bIns="46909" rtlCol="0" anchor="b"/>
          <a:lstStyle>
            <a:lvl1pPr algn="r">
              <a:defRPr sz="1200"/>
            </a:lvl1pPr>
          </a:lstStyle>
          <a:p>
            <a:fld id="{D38ED3B6-276A-4F4C-904E-CB59E55D62C9}" type="slidenum">
              <a:rPr lang="en-US" smtClean="0"/>
              <a:pPr/>
              <a:t>‹#›</a:t>
            </a:fld>
            <a:endParaRPr lang="en-US"/>
          </a:p>
        </p:txBody>
      </p:sp>
    </p:spTree>
    <p:extLst>
      <p:ext uri="{BB962C8B-B14F-4D97-AF65-F5344CB8AC3E}">
        <p14:creationId xmlns="" xmlns:p14="http://schemas.microsoft.com/office/powerpoint/2010/main" val="274705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t>
            </a:r>
            <a:r>
              <a:rPr lang="en-US" dirty="0" smtClean="0"/>
              <a:t>and foremost I present my great thanks to the World Bank and I am very grateful for the opportunities offered about the giving of</a:t>
            </a:r>
            <a:r>
              <a:rPr lang="en-US" baseline="0" dirty="0" smtClean="0"/>
              <a:t> </a:t>
            </a:r>
            <a:r>
              <a:rPr lang="en-US" dirty="0" smtClean="0"/>
              <a:t>technical assistance on high expertise in areas of public finance management, specially for treasury, its main function of cash management. Also many thanks for Ministry of Finance of Macedonia-host</a:t>
            </a:r>
            <a:r>
              <a:rPr lang="en-US" baseline="0" dirty="0" smtClean="0"/>
              <a:t> country,</a:t>
            </a:r>
            <a:r>
              <a:rPr lang="en-US" dirty="0" smtClean="0"/>
              <a:t> for their</a:t>
            </a:r>
            <a:r>
              <a:rPr lang="en-US" baseline="0" dirty="0" smtClean="0"/>
              <a:t> hospitality and facilities that help to made this event successful. Angela, workshop participant, who is appointed recently in Macedonia </a:t>
            </a:r>
            <a:r>
              <a:rPr lang="en-US" sz="1200" b="0" i="0" u="none" strike="noStrike" kern="1200" baseline="0" dirty="0" smtClean="0">
                <a:solidFill>
                  <a:schemeClr val="tx1"/>
                </a:solidFill>
                <a:latin typeface="+mn-lt"/>
                <a:ea typeface="+mn-ea"/>
                <a:cs typeface="+mn-cs"/>
              </a:rPr>
              <a:t>Liquidity Management and Forecasting Unit </a:t>
            </a:r>
            <a:r>
              <a:rPr lang="sq-AL" sz="1200" b="0" i="0" u="none" strike="noStrike" kern="1200" baseline="0" dirty="0" smtClean="0">
                <a:solidFill>
                  <a:schemeClr val="tx1"/>
                </a:solidFill>
                <a:latin typeface="+mn-lt"/>
                <a:ea typeface="+mn-ea"/>
                <a:cs typeface="+mn-cs"/>
              </a:rPr>
              <a:t>Treasury Department</a:t>
            </a:r>
            <a:r>
              <a:rPr lang="en-US" sz="1200" b="0" i="0" u="none" strike="noStrike" kern="1200" baseline="0" dirty="0" smtClean="0">
                <a:solidFill>
                  <a:schemeClr val="tx1"/>
                </a:solidFill>
                <a:latin typeface="+mn-lt"/>
                <a:ea typeface="+mn-ea"/>
                <a:cs typeface="+mn-cs"/>
              </a:rPr>
              <a:t>,</a:t>
            </a:r>
            <a:r>
              <a:rPr lang="sq-AL" sz="1200" b="0" i="0" u="none" strike="noStrike" kern="1200" baseline="0" dirty="0" smtClean="0">
                <a:solidFill>
                  <a:schemeClr val="tx1"/>
                </a:solidFill>
                <a:latin typeface="+mn-lt"/>
                <a:ea typeface="+mn-ea"/>
                <a:cs typeface="+mn-cs"/>
              </a:rPr>
              <a:t> </a:t>
            </a:r>
            <a:r>
              <a:rPr lang="en-US" baseline="0" dirty="0" smtClean="0"/>
              <a:t>is present here.</a:t>
            </a:r>
          </a:p>
          <a:p>
            <a:r>
              <a:rPr lang="en-US" sz="1200" kern="1200" baseline="0" dirty="0" smtClean="0">
                <a:solidFill>
                  <a:schemeClr val="tx1"/>
                </a:solidFill>
                <a:effectLst/>
                <a:latin typeface="+mn-lt"/>
                <a:ea typeface="+mn-ea"/>
                <a:cs typeface="+mn-cs"/>
              </a:rPr>
              <a:t>In this news session of the TCOP thematic group’s event </a:t>
            </a:r>
            <a:r>
              <a:rPr lang="en-US" sz="1200" kern="1200" dirty="0" smtClean="0">
                <a:solidFill>
                  <a:schemeClr val="tx1"/>
                </a:solidFill>
                <a:effectLst/>
                <a:latin typeface="+mn-lt"/>
                <a:ea typeface="+mn-ea"/>
                <a:cs typeface="+mn-cs"/>
              </a:rPr>
              <a:t>I am going</a:t>
            </a:r>
            <a:r>
              <a:rPr lang="en-US" sz="1200" kern="1200" baseline="0" dirty="0" smtClean="0">
                <a:solidFill>
                  <a:schemeClr val="tx1"/>
                </a:solidFill>
                <a:effectLst/>
                <a:latin typeface="+mn-lt"/>
                <a:ea typeface="+mn-ea"/>
                <a:cs typeface="+mn-cs"/>
              </a:rPr>
              <a:t> to present on </a:t>
            </a:r>
            <a:r>
              <a:rPr lang="en-US" sz="1200" b="0" kern="1200" baseline="0" dirty="0" smtClean="0">
                <a:solidFill>
                  <a:schemeClr val="tx1"/>
                </a:solidFill>
                <a:effectLst/>
                <a:latin typeface="+mn-lt"/>
                <a:ea typeface="+mn-ea"/>
                <a:cs typeface="+mn-cs"/>
              </a:rPr>
              <a:t>the </a:t>
            </a:r>
            <a:r>
              <a:rPr lang="en-US" sz="1200" b="0" dirty="0" smtClean="0">
                <a:ln w="11430"/>
                <a:solidFill>
                  <a:schemeClr val="accent4">
                    <a:lumMod val="75000"/>
                  </a:schemeClr>
                </a:solidFill>
                <a:effectLst>
                  <a:outerShdw blurRad="50800" dist="39000" dir="5460000" algn="tl">
                    <a:srgbClr val="000000">
                      <a:alpha val="38000"/>
                    </a:srgbClr>
                  </a:outerShdw>
                </a:effectLst>
              </a:rPr>
              <a:t>first workshop of </a:t>
            </a:r>
            <a:r>
              <a:rPr lang="en-US" sz="1200" b="0" dirty="0" smtClean="0"/>
              <a:t>Public Debt Management Advisory Group-</a:t>
            </a:r>
            <a:r>
              <a:rPr lang="en-US" sz="1200" b="0" dirty="0" smtClean="0">
                <a:ln w="11430"/>
                <a:solidFill>
                  <a:schemeClr val="accent4">
                    <a:lumMod val="75000"/>
                  </a:schemeClr>
                </a:solidFill>
                <a:effectLst>
                  <a:outerShdw blurRad="50800" dist="39000" dir="5460000" algn="tl">
                    <a:srgbClr val="000000">
                      <a:alpha val="38000"/>
                    </a:srgbClr>
                  </a:outerShdw>
                </a:effectLst>
              </a:rPr>
              <a:t>PDMAG (I will</a:t>
            </a:r>
            <a:r>
              <a:rPr lang="en-US" sz="1200" b="0" baseline="0" dirty="0" smtClean="0">
                <a:ln w="11430"/>
                <a:solidFill>
                  <a:schemeClr val="accent4">
                    <a:lumMod val="75000"/>
                  </a:schemeClr>
                </a:solidFill>
                <a:effectLst>
                  <a:outerShdw blurRad="50800" dist="39000" dir="5460000" algn="tl">
                    <a:srgbClr val="000000">
                      <a:alpha val="38000"/>
                    </a:srgbClr>
                  </a:outerShdw>
                </a:effectLst>
              </a:rPr>
              <a:t> call shortly “Advisory group”</a:t>
            </a:r>
            <a:r>
              <a:rPr lang="en-US" sz="1200" b="0" dirty="0" smtClean="0">
                <a:ln w="11430"/>
                <a:solidFill>
                  <a:schemeClr val="accent4">
                    <a:lumMod val="75000"/>
                  </a:schemeClr>
                </a:solidFill>
                <a:effectLst>
                  <a:outerShdw blurRad="50800" dist="39000" dir="5460000" algn="tl">
                    <a:srgbClr val="000000">
                      <a:alpha val="38000"/>
                    </a:srgbClr>
                  </a:outerShdw>
                </a:effectLst>
              </a:rPr>
              <a:t>) on “Cash Flow Forecasting and Cash Management” organized</a:t>
            </a:r>
            <a:r>
              <a:rPr lang="en-US" sz="1200" b="0" baseline="0" dirty="0" smtClean="0">
                <a:ln w="11430"/>
                <a:solidFill>
                  <a:schemeClr val="accent4">
                    <a:lumMod val="75000"/>
                  </a:schemeClr>
                </a:solidFill>
                <a:effectLst>
                  <a:outerShdw blurRad="50800" dist="39000" dir="5460000" algn="tl">
                    <a:srgbClr val="000000">
                      <a:alpha val="38000"/>
                    </a:srgbClr>
                  </a:outerShdw>
                </a:effectLst>
              </a:rPr>
              <a:t> from World Bank Treasury </a:t>
            </a:r>
            <a:r>
              <a:rPr lang="en-US" dirty="0" smtClean="0"/>
              <a:t>from </a:t>
            </a:r>
            <a:r>
              <a:rPr lang="en-US" dirty="0" smtClean="0">
                <a:solidFill>
                  <a:srgbClr val="0070C0"/>
                </a:solidFill>
              </a:rPr>
              <a:t>September 17</a:t>
            </a:r>
            <a:r>
              <a:rPr lang="en-US" baseline="30000" dirty="0" smtClean="0">
                <a:solidFill>
                  <a:srgbClr val="0070C0"/>
                </a:solidFill>
              </a:rPr>
              <a:t>th</a:t>
            </a:r>
            <a:r>
              <a:rPr lang="en-US" dirty="0" smtClean="0">
                <a:solidFill>
                  <a:srgbClr val="0070C0"/>
                </a:solidFill>
              </a:rPr>
              <a:t> to 21st, 2018</a:t>
            </a:r>
            <a:r>
              <a:rPr lang="en-US" sz="1200" b="0" baseline="0" dirty="0" smtClean="0">
                <a:ln w="11430"/>
                <a:solidFill>
                  <a:schemeClr val="accent4">
                    <a:lumMod val="75000"/>
                  </a:schemeClr>
                </a:solidFill>
                <a:effectLst>
                  <a:outerShdw blurRad="50800" dist="39000" dir="5460000" algn="tl">
                    <a:srgbClr val="000000">
                      <a:alpha val="38000"/>
                    </a:srgbClr>
                  </a:outerShdw>
                </a:effectLst>
              </a:rPr>
              <a:t>, in Skopje of Macedonia, </a:t>
            </a:r>
            <a:r>
              <a:rPr lang="en-US" dirty="0" smtClean="0"/>
              <a:t>hosted by the Ministry of Finance of Former</a:t>
            </a:r>
            <a:r>
              <a:rPr lang="en-US" baseline="0" dirty="0" smtClean="0"/>
              <a:t> Yugoslavia Republic</a:t>
            </a:r>
            <a:r>
              <a:rPr lang="en-US" dirty="0" smtClean="0"/>
              <a:t> Macedonia. This workshop is developed and delivered under the Government Debt and Risk Management (GDRM) Program supported by the State Secretariat for Economic Affairs (</a:t>
            </a:r>
            <a:r>
              <a:rPr lang="en-US" dirty="0" smtClean="0">
                <a:solidFill>
                  <a:srgbClr val="0070C0"/>
                </a:solidFill>
              </a:rPr>
              <a:t>SECO) of Switzerland</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areas of expertise of the WBT-PDMAG is to provide advisory and training services for government cash management. The advisory team is dedicated to building human capital among debt and risk management officers across the world.</a:t>
            </a:r>
            <a:endParaRPr lang="en-US" b="1" dirty="0" smtClean="0"/>
          </a:p>
          <a:p>
            <a:r>
              <a:rPr lang="en-US" sz="1200" kern="1200" dirty="0" smtClean="0">
                <a:solidFill>
                  <a:schemeClr val="tx1"/>
                </a:solidFill>
                <a:effectLst/>
                <a:latin typeface="+mn-lt"/>
                <a:ea typeface="+mn-ea"/>
                <a:cs typeface="+mn-cs"/>
              </a:rPr>
              <a:t>My </a:t>
            </a:r>
            <a:r>
              <a:rPr lang="en-US" sz="1200" kern="1200" dirty="0" smtClean="0">
                <a:solidFill>
                  <a:schemeClr val="tx1"/>
                </a:solidFill>
                <a:effectLst/>
                <a:latin typeface="+mn-lt"/>
                <a:ea typeface="+mn-ea"/>
                <a:cs typeface="+mn-cs"/>
              </a:rPr>
              <a:t>presentation will serve as a natural bridge from the country news to the main topic of this TCOP</a:t>
            </a:r>
            <a:r>
              <a:rPr lang="en-US" sz="1200" kern="1200" baseline="0" dirty="0" smtClean="0">
                <a:solidFill>
                  <a:schemeClr val="tx1"/>
                </a:solidFill>
                <a:effectLst/>
                <a:latin typeface="+mn-lt"/>
                <a:ea typeface="+mn-ea"/>
                <a:cs typeface="+mn-cs"/>
              </a:rPr>
              <a:t> thematic group’s </a:t>
            </a:r>
            <a:r>
              <a:rPr lang="en-US" sz="1200" kern="1200" dirty="0" smtClean="0">
                <a:solidFill>
                  <a:schemeClr val="tx1"/>
                </a:solidFill>
                <a:effectLst/>
                <a:latin typeface="+mn-lt"/>
                <a:ea typeface="+mn-ea"/>
                <a:cs typeface="+mn-cs"/>
              </a:rPr>
              <a:t>event. </a:t>
            </a:r>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1</a:t>
            </a:fld>
            <a:endParaRPr lang="en-US"/>
          </a:p>
        </p:txBody>
      </p:sp>
    </p:spTree>
    <p:extLst>
      <p:ext uri="{BB962C8B-B14F-4D97-AF65-F5344CB8AC3E}">
        <p14:creationId xmlns="" xmlns:p14="http://schemas.microsoft.com/office/powerpoint/2010/main" val="416447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Tool Design and Guiding Principles</a:t>
            </a:r>
            <a:endParaRPr lang="en-US" sz="1200" b="0" i="0" u="none" strike="noStrike" kern="1200" baseline="0" dirty="0" smtClean="0">
              <a:solidFill>
                <a:schemeClr val="tx1"/>
              </a:solidFill>
              <a:latin typeface="+mn-lt"/>
              <a:ea typeface="+mn-ea"/>
              <a:cs typeface="+mn-cs"/>
            </a:endParaRPr>
          </a:p>
          <a:p>
            <a:r>
              <a:rPr lang="sq-AL"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Focus the training tool on cash flow forecasting and the management of cash balances, as a function distinct from budget planning and execution</a:t>
            </a:r>
          </a:p>
          <a:p>
            <a:r>
              <a:rPr lang="en-US" sz="1200" b="0" i="0" u="none" strike="noStrike" kern="1200" baseline="0" dirty="0" smtClean="0">
                <a:solidFill>
                  <a:schemeClr val="tx1"/>
                </a:solidFill>
                <a:latin typeface="+mn-lt"/>
                <a:ea typeface="+mn-ea"/>
                <a:cs typeface="+mn-cs"/>
              </a:rPr>
              <a:t>Utilize historical data from the past 10+ years to derive weighted averages to guide cash management training scenarios</a:t>
            </a:r>
          </a:p>
          <a:p>
            <a:r>
              <a:rPr lang="en-US" sz="1200" b="0" i="0" u="none" strike="noStrike" kern="1200" baseline="0" dirty="0" smtClean="0">
                <a:solidFill>
                  <a:schemeClr val="tx1"/>
                </a:solidFill>
                <a:latin typeface="+mn-lt"/>
                <a:ea typeface="+mn-ea"/>
                <a:cs typeface="+mn-cs"/>
              </a:rPr>
              <a:t>Combine Historical (realized) values, Baseline values, and Projected values to conduct hands-on analyses and observe comparative changes</a:t>
            </a:r>
          </a:p>
          <a:p>
            <a:r>
              <a:rPr lang="en-US" sz="1200" b="0" i="0" u="none" strike="noStrike" kern="1200" baseline="0" dirty="0" smtClean="0">
                <a:solidFill>
                  <a:schemeClr val="tx1"/>
                </a:solidFill>
                <a:latin typeface="+mn-lt"/>
                <a:ea typeface="+mn-ea"/>
                <a:cs typeface="+mn-cs"/>
              </a:rPr>
              <a:t>Allow for manual input of various revenue and expenditure line items</a:t>
            </a:r>
          </a:p>
          <a:p>
            <a:r>
              <a:rPr lang="en-US" sz="1200" b="0" i="0" u="none" strike="noStrike" kern="1200" baseline="0" dirty="0" smtClean="0">
                <a:solidFill>
                  <a:schemeClr val="tx1"/>
                </a:solidFill>
                <a:latin typeface="+mn-lt"/>
                <a:ea typeface="+mn-ea"/>
                <a:cs typeface="+mn-cs"/>
              </a:rPr>
              <a:t>Allow for manual setup of a basic annual borrowing plan to feed into the baseline values</a:t>
            </a:r>
          </a:p>
          <a:p>
            <a:r>
              <a:rPr lang="en-US" sz="1200" b="0" i="0" u="none" strike="noStrike" kern="1200" baseline="0" dirty="0" smtClean="0">
                <a:solidFill>
                  <a:schemeClr val="tx1"/>
                </a:solidFill>
                <a:latin typeface="+mn-lt"/>
                <a:ea typeface="+mn-ea"/>
                <a:cs typeface="+mn-cs"/>
              </a:rPr>
              <a:t>Allow for updating baseline forecasts based on customizable revisions to the historical (realized) values</a:t>
            </a:r>
          </a:p>
          <a:p>
            <a:r>
              <a:rPr lang="en-US" sz="1200" b="0" i="0" u="none" strike="noStrike" kern="1200" baseline="0" dirty="0" smtClean="0">
                <a:solidFill>
                  <a:schemeClr val="tx1"/>
                </a:solidFill>
                <a:latin typeface="+mn-lt"/>
                <a:ea typeface="+mn-ea"/>
                <a:cs typeface="+mn-cs"/>
              </a:rPr>
              <a:t>Allow for computation and generation of the required minimum level of cash balance to ensure meeting cash requests</a:t>
            </a:r>
          </a:p>
          <a:p>
            <a:r>
              <a:rPr lang="en-US" sz="1200" b="0" i="0" u="none" strike="noStrike" kern="1200" baseline="0" dirty="0" smtClean="0">
                <a:solidFill>
                  <a:schemeClr val="tx1"/>
                </a:solidFill>
                <a:latin typeface="+mn-lt"/>
                <a:ea typeface="+mn-ea"/>
                <a:cs typeface="+mn-cs"/>
              </a:rPr>
              <a:t>Use a simplified dashboard to visually represent changes in cash balances and borrowing</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Trainees need to be familiar with basic functionality of excel (worksheets, navigation, data entry) to be able to effectively use the tool</a:t>
            </a:r>
            <a:endParaRPr lang="en-US" sz="1200" b="0" i="0" u="none" strike="noStrike" kern="1200" baseline="0" dirty="0" smtClean="0">
              <a:solidFill>
                <a:schemeClr val="tx1"/>
              </a:solidFill>
              <a:latin typeface="+mn-lt"/>
              <a:ea typeface="+mn-ea"/>
              <a:cs typeface="+mn-cs"/>
            </a:endParaRPr>
          </a:p>
          <a:p>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10</a:t>
            </a:fld>
            <a:endParaRPr lang="en-US"/>
          </a:p>
        </p:txBody>
      </p:sp>
    </p:spTree>
    <p:extLst>
      <p:ext uri="{BB962C8B-B14F-4D97-AF65-F5344CB8AC3E}">
        <p14:creationId xmlns="" xmlns:p14="http://schemas.microsoft.com/office/powerpoint/2010/main" val="276096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sz="1200" b="1" i="0" u="none" strike="noStrike" kern="1200" baseline="0" dirty="0" smtClean="0">
                <a:solidFill>
                  <a:schemeClr val="tx1"/>
                </a:solidFill>
                <a:latin typeface="+mn-lt"/>
                <a:ea typeface="+mn-ea"/>
                <a:cs typeface="+mn-cs"/>
              </a:rPr>
              <a:t>Technical Organization</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organized in Excel worksheet tabs, visible at the bottom of the Excel application</a:t>
            </a:r>
          </a:p>
          <a:p>
            <a:r>
              <a:rPr lang="en-US" sz="1200" b="0" i="0" u="none" strike="noStrike" kern="1200" baseline="0" dirty="0" smtClean="0">
                <a:solidFill>
                  <a:schemeClr val="tx1"/>
                </a:solidFill>
                <a:latin typeface="+mn-lt"/>
                <a:ea typeface="+mn-ea"/>
                <a:cs typeface="+mn-cs"/>
              </a:rPr>
              <a:t>All data is available and presented in a weekly format for training purposes; a monthly dashboard is available for summary</a:t>
            </a:r>
          </a:p>
          <a:p>
            <a:r>
              <a:rPr lang="en-US" sz="1200" b="0" i="0" u="none" strike="noStrike" kern="1200" baseline="0" dirty="0" smtClean="0">
                <a:solidFill>
                  <a:schemeClr val="tx1"/>
                </a:solidFill>
                <a:latin typeface="+mn-lt"/>
                <a:ea typeface="+mn-ea"/>
                <a:cs typeface="+mn-cs"/>
              </a:rPr>
              <a:t>Trainees will input data in the following two sheets:</a:t>
            </a:r>
          </a:p>
          <a:p>
            <a:r>
              <a:rPr lang="sq-AL" sz="1200" b="0" i="0" u="none" strike="noStrike" kern="1200" baseline="0" dirty="0" smtClean="0">
                <a:solidFill>
                  <a:schemeClr val="tx1"/>
                </a:solidFill>
                <a:latin typeface="+mn-lt"/>
                <a:ea typeface="+mn-ea"/>
                <a:cs typeface="+mn-cs"/>
              </a:rPr>
              <a:t>Projection</a:t>
            </a:r>
          </a:p>
          <a:p>
            <a:r>
              <a:rPr lang="sq-AL" sz="1200" b="0" i="0" u="none" strike="noStrike" kern="1200" baseline="0" dirty="0" smtClean="0">
                <a:solidFill>
                  <a:schemeClr val="tx1"/>
                </a:solidFill>
                <a:latin typeface="+mn-lt"/>
                <a:ea typeface="+mn-ea"/>
                <a:cs typeface="+mn-cs"/>
              </a:rPr>
              <a:t>Annual Borrowing Plan</a:t>
            </a:r>
          </a:p>
          <a:p>
            <a:r>
              <a:rPr lang="en-US" sz="1200" b="0" i="0" u="none" strike="noStrike" kern="1200" baseline="0" dirty="0" smtClean="0">
                <a:solidFill>
                  <a:schemeClr val="tx1"/>
                </a:solidFill>
                <a:latin typeface="+mn-lt"/>
                <a:ea typeface="+mn-ea"/>
                <a:cs typeface="+mn-cs"/>
              </a:rPr>
              <a:t>The lines in “Projection” sheet can be grouped, for simplified visual representation, by using the Excel grouping functionality located on the left side of the sheet</a:t>
            </a:r>
          </a:p>
          <a:p>
            <a:r>
              <a:rPr lang="en-US" dirty="0" smtClean="0"/>
              <a:t>====================================</a:t>
            </a:r>
          </a:p>
          <a:p>
            <a:r>
              <a:rPr lang="en-US" sz="1200" b="0" i="0" u="sng" strike="noStrike" kern="1200" baseline="0" dirty="0" smtClean="0">
                <a:solidFill>
                  <a:schemeClr val="tx1"/>
                </a:solidFill>
                <a:latin typeface="+mn-lt"/>
                <a:ea typeface="+mn-ea"/>
                <a:cs typeface="+mn-cs"/>
              </a:rPr>
              <a:t>Terminology:</a:t>
            </a:r>
          </a:p>
          <a:p>
            <a:r>
              <a:rPr lang="sq-AL" sz="1200" b="0" i="0" u="none" strike="noStrike" kern="1200" baseline="0" dirty="0" smtClean="0">
                <a:solidFill>
                  <a:schemeClr val="tx1"/>
                </a:solidFill>
                <a:latin typeface="+mn-lt"/>
                <a:ea typeface="+mn-ea"/>
                <a:cs typeface="+mn-cs"/>
              </a:rPr>
              <a:t>“Projection” Sheet –Line Items</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Historical =&gt;</a:t>
            </a:r>
            <a:r>
              <a:rPr lang="en-US" sz="1200" b="0" i="0" u="none" strike="noStrike" kern="1200" baseline="0" dirty="0" smtClean="0">
                <a:solidFill>
                  <a:schemeClr val="tx1"/>
                </a:solidFill>
                <a:latin typeface="+mn-lt"/>
                <a:ea typeface="+mn-ea"/>
                <a:cs typeface="+mn-cs"/>
              </a:rPr>
              <a:t>Weighted average values for each line item, per week, computed from realized cash flow data. These values should not be manually adjusted.</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Baseline =&gt; </a:t>
            </a:r>
            <a:r>
              <a:rPr lang="en-US" sz="1200" b="0" i="0" u="none" strike="noStrike" kern="1200" baseline="0" dirty="0" smtClean="0">
                <a:solidFill>
                  <a:schemeClr val="tx1"/>
                </a:solidFill>
                <a:latin typeface="+mn-lt"/>
                <a:ea typeface="+mn-ea"/>
                <a:cs typeface="+mn-cs"/>
              </a:rPr>
              <a:t>Values that are </a:t>
            </a:r>
            <a:r>
              <a:rPr lang="en-US" sz="1200" b="1" i="0" u="none" strike="noStrike" kern="1200" baseline="0" dirty="0" err="1" smtClean="0">
                <a:solidFill>
                  <a:schemeClr val="tx1"/>
                </a:solidFill>
                <a:latin typeface="+mn-lt"/>
                <a:ea typeface="+mn-ea"/>
                <a:cs typeface="+mn-cs"/>
              </a:rPr>
              <a:t>always</a:t>
            </a:r>
            <a:r>
              <a:rPr lang="en-US" sz="1200" b="0" i="0" u="none" strike="noStrike" kern="1200" baseline="0" dirty="0" err="1" smtClean="0">
                <a:solidFill>
                  <a:schemeClr val="tx1"/>
                </a:solidFill>
                <a:latin typeface="+mn-lt"/>
                <a:ea typeface="+mn-ea"/>
                <a:cs typeface="+mn-cs"/>
              </a:rPr>
              <a:t>based</a:t>
            </a:r>
            <a:r>
              <a:rPr lang="en-US" sz="1200" b="0" i="0" u="none" strike="noStrike" kern="1200" baseline="0" dirty="0" smtClean="0">
                <a:solidFill>
                  <a:schemeClr val="tx1"/>
                </a:solidFill>
                <a:latin typeface="+mn-lt"/>
                <a:ea typeface="+mn-ea"/>
                <a:cs typeface="+mn-cs"/>
              </a:rPr>
              <a:t> on the “Historical” values and computed with or without adjustment factors (explained under “Baseline Scenarios” page) per line item, per week.  These values should not be manually adjusted.</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Projection =&gt; </a:t>
            </a:r>
            <a:r>
              <a:rPr lang="en-US" sz="1200" b="0" i="0" u="none" strike="noStrike" kern="1200" baseline="0" dirty="0" smtClean="0">
                <a:solidFill>
                  <a:schemeClr val="tx1"/>
                </a:solidFill>
                <a:latin typeface="+mn-lt"/>
                <a:ea typeface="+mn-ea"/>
                <a:cs typeface="+mn-cs"/>
              </a:rPr>
              <a:t>Manually entered projection values.  The entry of these values can be automated, however, each value can also be manually edited for detailed forecasting purposes</a:t>
            </a:r>
          </a:p>
          <a:p>
            <a:r>
              <a:rPr lang="sq-AL" sz="1200" b="0" i="0" u="none" strike="noStrike" kern="1200" baseline="0" dirty="0" smtClean="0">
                <a:solidFill>
                  <a:schemeClr val="tx1"/>
                </a:solidFill>
                <a:latin typeface="+mn-lt"/>
                <a:ea typeface="+mn-ea"/>
                <a:cs typeface="+mn-cs"/>
              </a:rPr>
              <a:t>Example:</a:t>
            </a:r>
          </a:p>
          <a:p>
            <a:r>
              <a:rPr lang="sq-AL" sz="1200" b="0" i="0" u="none" strike="noStrike" kern="1200" baseline="0" dirty="0" smtClean="0">
                <a:solidFill>
                  <a:schemeClr val="tx1"/>
                </a:solidFill>
                <a:latin typeface="+mn-lt"/>
                <a:ea typeface="+mn-ea"/>
                <a:cs typeface="+mn-cs"/>
              </a:rPr>
              <a:t>“Annual Borrowing Plan” Sheet</a:t>
            </a:r>
          </a:p>
          <a:p>
            <a:r>
              <a:rPr lang="en-US" sz="1200" b="0" i="0" u="none" strike="noStrike" kern="1200" baseline="0" dirty="0" smtClean="0">
                <a:solidFill>
                  <a:schemeClr val="tx1"/>
                </a:solidFill>
                <a:latin typeface="+mn-lt"/>
                <a:ea typeface="+mn-ea"/>
                <a:cs typeface="+mn-cs"/>
              </a:rPr>
              <a:t>Manually enter monthly borrowing details for foreign borrowing, as well as short and medium term borrowing</a:t>
            </a:r>
          </a:p>
          <a:p>
            <a:r>
              <a:rPr lang="en-US" sz="1200" b="0" i="0" u="none" strike="noStrike" kern="1200" baseline="0" dirty="0" smtClean="0">
                <a:solidFill>
                  <a:schemeClr val="tx1"/>
                </a:solidFill>
                <a:latin typeface="+mn-lt"/>
                <a:ea typeface="+mn-ea"/>
                <a:cs typeface="+mn-cs"/>
              </a:rPr>
              <a:t>Details are then calculated on a weekly basis and incorporated into the “Baseline” line items on the “Projection” sheet</a:t>
            </a:r>
          </a:p>
          <a:p>
            <a:r>
              <a:rPr lang="en-US" b="1" dirty="0" smtClean="0"/>
              <a:t>===============================</a:t>
            </a:r>
          </a:p>
          <a:p>
            <a:r>
              <a:rPr lang="en-US" sz="1200" b="0" i="0" u="sng" strike="noStrike" kern="1200" baseline="0" dirty="0" smtClean="0">
                <a:solidFill>
                  <a:schemeClr val="tx1"/>
                </a:solidFill>
                <a:latin typeface="+mn-lt"/>
                <a:ea typeface="+mn-ea"/>
                <a:cs typeface="+mn-cs"/>
              </a:rPr>
              <a:t>Data flow:</a:t>
            </a:r>
            <a:endParaRPr lang="sq-AL" sz="1200" b="0" i="0" u="sng"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tool allows for automated data entry into certain calculations, as well as manual data entry into certain areas</a:t>
            </a:r>
          </a:p>
          <a:p>
            <a:r>
              <a:rPr lang="en-US" sz="1200" b="0" i="0" u="none" strike="noStrike" kern="1200" baseline="0" dirty="0" smtClean="0">
                <a:solidFill>
                  <a:schemeClr val="tx1"/>
                </a:solidFill>
                <a:latin typeface="+mn-lt"/>
                <a:ea typeface="+mn-ea"/>
                <a:cs typeface="+mn-cs"/>
              </a:rPr>
              <a:t>Calculations in the tool are formed in a specific sequence to obtain correct outcomes</a:t>
            </a:r>
          </a:p>
          <a:p>
            <a:r>
              <a:rPr lang="en-US" sz="1200" b="0" i="0" u="none" strike="noStrike" kern="1200" baseline="0" dirty="0" smtClean="0">
                <a:solidFill>
                  <a:schemeClr val="tx1"/>
                </a:solidFill>
                <a:latin typeface="+mn-lt"/>
                <a:ea typeface="+mn-ea"/>
                <a:cs typeface="+mn-cs"/>
              </a:rPr>
              <a:t>The data flow below illustrates the high level data organization within the tool</a:t>
            </a:r>
          </a:p>
          <a:p>
            <a:endParaRPr lang="sq-AL" b="1"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11</a:t>
            </a:fld>
            <a:endParaRPr lang="en-US"/>
          </a:p>
        </p:txBody>
      </p:sp>
    </p:spTree>
    <p:extLst>
      <p:ext uri="{BB962C8B-B14F-4D97-AF65-F5344CB8AC3E}">
        <p14:creationId xmlns="" xmlns:p14="http://schemas.microsoft.com/office/powerpoint/2010/main" val="4235055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data</a:t>
            </a:r>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12</a:t>
            </a:fld>
            <a:endParaRPr lang="en-US"/>
          </a:p>
        </p:txBody>
      </p:sp>
    </p:spTree>
    <p:extLst>
      <p:ext uri="{BB962C8B-B14F-4D97-AF65-F5344CB8AC3E}">
        <p14:creationId xmlns="" xmlns:p14="http://schemas.microsoft.com/office/powerpoint/2010/main" val="3105408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Supporting data</a:t>
            </a:r>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13</a:t>
            </a:fld>
            <a:endParaRPr lang="en-US"/>
          </a:p>
        </p:txBody>
      </p:sp>
    </p:spTree>
    <p:extLst>
      <p:ext uri="{BB962C8B-B14F-4D97-AF65-F5344CB8AC3E}">
        <p14:creationId xmlns="" xmlns:p14="http://schemas.microsoft.com/office/powerpoint/2010/main" val="377782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Button on projection sheet</a:t>
            </a:r>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14</a:t>
            </a:fld>
            <a:endParaRPr lang="en-US"/>
          </a:p>
        </p:txBody>
      </p:sp>
    </p:spTree>
    <p:extLst>
      <p:ext uri="{BB962C8B-B14F-4D97-AF65-F5344CB8AC3E}">
        <p14:creationId xmlns="" xmlns:p14="http://schemas.microsoft.com/office/powerpoint/2010/main" val="1282417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Cash Management Training Tool –Baseline Scenarios Form</a:t>
            </a:r>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15</a:t>
            </a:fld>
            <a:endParaRPr lang="en-US"/>
          </a:p>
        </p:txBody>
      </p:sp>
    </p:spTree>
    <p:extLst>
      <p:ext uri="{BB962C8B-B14F-4D97-AF65-F5344CB8AC3E}">
        <p14:creationId xmlns="" xmlns:p14="http://schemas.microsoft.com/office/powerpoint/2010/main" val="286977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Cash Management Training Tool –Populate Projection Data Form</a:t>
            </a:r>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16</a:t>
            </a:fld>
            <a:endParaRPr lang="en-US"/>
          </a:p>
        </p:txBody>
      </p:sp>
    </p:spTree>
    <p:extLst>
      <p:ext uri="{BB962C8B-B14F-4D97-AF65-F5344CB8AC3E}">
        <p14:creationId xmlns="" xmlns:p14="http://schemas.microsoft.com/office/powerpoint/2010/main" val="448586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Dashboard Graphs</a:t>
            </a:r>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18</a:t>
            </a:fld>
            <a:endParaRPr lang="en-US"/>
          </a:p>
        </p:txBody>
      </p:sp>
    </p:spTree>
    <p:extLst>
      <p:ext uri="{BB962C8B-B14F-4D97-AF65-F5344CB8AC3E}">
        <p14:creationId xmlns="" xmlns:p14="http://schemas.microsoft.com/office/powerpoint/2010/main" val="2377094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sz="1200" b="0" i="0" u="none" strike="noStrike" kern="1200" baseline="0" dirty="0" smtClean="0">
              <a:solidFill>
                <a:schemeClr val="tx1"/>
              </a:solidFill>
              <a:latin typeface="+mn-lt"/>
              <a:ea typeface="+mn-ea"/>
              <a:cs typeface="+mn-cs"/>
            </a:endParaRPr>
          </a:p>
          <a:p>
            <a:r>
              <a:rPr lang="sq-AL" sz="1200" b="1" i="0" u="none" strike="noStrike" kern="1200" baseline="0" dirty="0" smtClean="0">
                <a:solidFill>
                  <a:schemeClr val="tx1"/>
                </a:solidFill>
                <a:latin typeface="+mn-lt"/>
                <a:ea typeface="+mn-ea"/>
                <a:cs typeface="+mn-cs"/>
              </a:rPr>
              <a:t>Comparative Chart</a:t>
            </a:r>
            <a:endParaRPr lang="sq-AL" sz="1200" b="0" i="0" u="none" strike="noStrike" kern="1200" baseline="0" dirty="0" smtClean="0">
              <a:solidFill>
                <a:schemeClr val="tx1"/>
              </a:solidFill>
              <a:latin typeface="+mn-lt"/>
              <a:ea typeface="+mn-ea"/>
              <a:cs typeface="+mn-cs"/>
            </a:endParaRPr>
          </a:p>
          <a:p>
            <a:endParaRPr lang="sq-A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8ED3B6-276A-4F4C-904E-CB59E55D62C9}" type="slidenum">
              <a:rPr lang="en-US" smtClean="0"/>
              <a:pPr/>
              <a:t>19</a:t>
            </a:fld>
            <a:endParaRPr lang="en-US"/>
          </a:p>
        </p:txBody>
      </p:sp>
    </p:spTree>
    <p:extLst>
      <p:ext uri="{BB962C8B-B14F-4D97-AF65-F5344CB8AC3E}">
        <p14:creationId xmlns="" xmlns:p14="http://schemas.microsoft.com/office/powerpoint/2010/main" val="300768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Dynamic chart</a:t>
            </a:r>
            <a:endParaRPr lang="sq-A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8ED3B6-276A-4F4C-904E-CB59E55D62C9}" type="slidenum">
              <a:rPr lang="en-US" smtClean="0"/>
              <a:pPr/>
              <a:t>20</a:t>
            </a:fld>
            <a:endParaRPr lang="en-US"/>
          </a:p>
        </p:txBody>
      </p:sp>
    </p:spTree>
    <p:extLst>
      <p:ext uri="{BB962C8B-B14F-4D97-AF65-F5344CB8AC3E}">
        <p14:creationId xmlns="" xmlns:p14="http://schemas.microsoft.com/office/powerpoint/2010/main" val="251824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2</a:t>
            </a:fld>
            <a:endParaRPr lang="en-US"/>
          </a:p>
        </p:txBody>
      </p:sp>
    </p:spTree>
    <p:extLst>
      <p:ext uri="{BB962C8B-B14F-4D97-AF65-F5344CB8AC3E}">
        <p14:creationId xmlns="" xmlns:p14="http://schemas.microsoft.com/office/powerpoint/2010/main" val="250832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mj-lt"/>
              <a:buNone/>
            </a:pPr>
            <a:r>
              <a:rPr lang="en-US" sz="1200" dirty="0" smtClean="0"/>
              <a:t>Why it is important the organizing such workshop?</a:t>
            </a:r>
          </a:p>
          <a:p>
            <a:pPr marL="0" indent="0" algn="just">
              <a:buFont typeface="+mj-lt"/>
              <a:buAutoNum type="arabicPeriod"/>
            </a:pPr>
            <a:r>
              <a:rPr lang="en-US" sz="1200" dirty="0" smtClean="0"/>
              <a:t>Public debt has increased dramatically in advanced countries, and is growing apace in emerging markets and developing economies. With global growth gathering speed, normalization of monetary policies has begun—and interest rates will rise. At the same time, a widening infrastructure gap is forcing governments to find new ways to turn billions into trillions. All this makes debt management even more critical than before. This year’s Forum will discuss strategies and policies to manage debt, assets, risk, and funding in the new era.</a:t>
            </a:r>
          </a:p>
          <a:p>
            <a:pPr marL="0" indent="0" algn="just">
              <a:buFont typeface="+mj-lt"/>
              <a:buAutoNum type="arabicPeriod"/>
            </a:pPr>
            <a:r>
              <a:rPr lang="en-US" sz="1200" dirty="0" smtClean="0"/>
              <a:t>Treasury is constantly keeping abreast of new developments in debt management practices and is also a leader in new thinking on debt management issues. </a:t>
            </a:r>
          </a:p>
          <a:p>
            <a:pPr marL="0" indent="0" algn="just">
              <a:buFont typeface="+mj-lt"/>
              <a:buAutoNum type="arabicPeriod"/>
            </a:pPr>
            <a:r>
              <a:rPr lang="en-US" sz="1200" dirty="0" smtClean="0"/>
              <a:t>The workshop aimed to increase the participants’ expertise about the importance of accurate cash flow forecasting and sound cash management practices to ensure that governments meet their financial commitments on </a:t>
            </a:r>
            <a:r>
              <a:rPr lang="en-US" sz="1200" dirty="0" smtClean="0"/>
              <a:t>time and in a cost-efficient manner.</a:t>
            </a:r>
          </a:p>
          <a:p>
            <a:r>
              <a:rPr lang="en-US" dirty="0" smtClean="0"/>
              <a:t>Government cash management’s importance for debt managers on several occasions:</a:t>
            </a:r>
          </a:p>
          <a:p>
            <a:r>
              <a:rPr lang="en-US" dirty="0" smtClean="0"/>
              <a:t>“Debt managers and fiscal and monetary authorities should share information on the government’s current and future cash flow needs.”</a:t>
            </a:r>
          </a:p>
          <a:p>
            <a:r>
              <a:rPr lang="en-US" dirty="0" smtClean="0"/>
              <a:t>“The legal framework should clarify the authority to borrow and to issue new debt, to hold assets for cash management purposes, and, if applicable, to undertake other transactions on the government’s behalf.”</a:t>
            </a:r>
          </a:p>
          <a:p>
            <a:r>
              <a:rPr lang="en-US" dirty="0" smtClean="0"/>
              <a:t>“There should be cost-effective cash management policies in place to enable the authorities to meet their financial and budgetary obligations as they fall”</a:t>
            </a:r>
          </a:p>
          <a:p>
            <a:r>
              <a:rPr lang="en-US" dirty="0" smtClean="0"/>
              <a:t>“Credit risk should be assessed and managed consistently by debt and cash managers.”</a:t>
            </a:r>
          </a:p>
          <a:p>
            <a:r>
              <a:rPr lang="en-US" dirty="0" smtClean="0"/>
              <a:t>Government cash management can be defined as “having the right amount of money in the right place and time to meet the government’s obligations in the most cost-effective way”. Despite the clarity of this definition and the multiple references in the IMF-WB Guidelines, the exact perimeter of government cash management is not always consensual: “from the perspective of budget policy or management, it is an internal government function - ensuring that cash flows to where it is needed without wastage or idling. But to debt managers and central banks it is about the impact and management of the government’s cash flows in the financial sector”.</a:t>
            </a:r>
          </a:p>
          <a:p>
            <a:r>
              <a:rPr lang="en-US" dirty="0" smtClean="0"/>
              <a:t>Against this background, country experience provides a list of valuable lessons and recommendations for effective government cash management, that includes the following:</a:t>
            </a:r>
          </a:p>
          <a:p>
            <a:r>
              <a:rPr lang="en-US" dirty="0" smtClean="0"/>
              <a:t>Pooling government revenues in a Treasury single account facilitates cash management by ensuring a concentration of funds.</a:t>
            </a:r>
          </a:p>
          <a:p>
            <a:r>
              <a:rPr lang="en-US" dirty="0" smtClean="0"/>
              <a:t>Accurate, timely and realistic forecasts of cash inflows and outflows needs to be developed encompassing all (large) payments and aligning expenditure planning with actual cash spending.</a:t>
            </a:r>
          </a:p>
          <a:p>
            <a:r>
              <a:rPr lang="en-US" dirty="0" smtClean="0"/>
              <a:t>Close coordination between debt and cash management is a crucial but challenging requirement as their objectives can be very different.</a:t>
            </a:r>
          </a:p>
          <a:p>
            <a:r>
              <a:rPr lang="en-US" dirty="0" smtClean="0"/>
              <a:t>Trade-offs need to be clearly evaluated and assumed on minimizing the amount of idle cash and maximizing its return while ensuring timely payment of government’s commitments.</a:t>
            </a:r>
          </a:p>
          <a:p>
            <a:r>
              <a:rPr lang="en-US" dirty="0" smtClean="0"/>
              <a:t>Coordination with the central bank is also essential to avoid adverse implications on monetary policy.</a:t>
            </a:r>
          </a:p>
          <a:p>
            <a:r>
              <a:rPr lang="en-US" dirty="0" smtClean="0"/>
              <a:t>In many OECD countries, there has been a move towards integrating debt and cash management but the choice of any particular institutional arrangement needs to take into account the specificities and history of each economy. In all cases, coordination, transparency and smooth exchange of information are indispensable.</a:t>
            </a:r>
          </a:p>
          <a:p>
            <a:r>
              <a:rPr lang="en-US" dirty="0" smtClean="0"/>
              <a:t>The webinar on government cash management aims to initiate a broad discussion among government debt practitioners and facilitate sharing of experience and key lessons. Given the particularities of cash management across countries, a panel format has been chosen so that speakers will focus on key questions/issues of wide interest for the audience, rather than present the details of their respective systems. They will highlight challenges faced in developing and implementing effective government cash management, its interaction with public debt management and other economic policies. As usual in WB Treasury webinars, participants will have the opportunity to pose specific questions and share their own experiences.</a:t>
            </a:r>
          </a:p>
        </p:txBody>
      </p:sp>
      <p:sp>
        <p:nvSpPr>
          <p:cNvPr id="4" name="Slide Number Placeholder 3"/>
          <p:cNvSpPr>
            <a:spLocks noGrp="1"/>
          </p:cNvSpPr>
          <p:nvPr>
            <p:ph type="sldNum" sz="quarter" idx="10"/>
          </p:nvPr>
        </p:nvSpPr>
        <p:spPr/>
        <p:txBody>
          <a:bodyPr/>
          <a:lstStyle/>
          <a:p>
            <a:fld id="{D38ED3B6-276A-4F4C-904E-CB59E55D62C9}" type="slidenum">
              <a:rPr lang="en-US" smtClean="0"/>
              <a:pPr/>
              <a:t>3</a:t>
            </a:fld>
            <a:endParaRPr lang="en-US"/>
          </a:p>
        </p:txBody>
      </p:sp>
    </p:spTree>
    <p:extLst>
      <p:ext uri="{BB962C8B-B14F-4D97-AF65-F5344CB8AC3E}">
        <p14:creationId xmlns="" xmlns:p14="http://schemas.microsoft.com/office/powerpoint/2010/main" val="400661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1. Task: Develop weekly </a:t>
            </a:r>
            <a:r>
              <a:rPr lang="en-US" sz="1200" b="1" kern="1200" dirty="0" smtClean="0">
                <a:solidFill>
                  <a:schemeClr val="tx1"/>
                </a:solidFill>
                <a:effectLst/>
                <a:latin typeface="+mn-lt"/>
                <a:ea typeface="+mn-ea"/>
                <a:cs typeface="+mn-cs"/>
              </a:rPr>
              <a:t>revenue</a:t>
            </a:r>
            <a:r>
              <a:rPr lang="en-US" sz="1200" b="0" kern="1200" dirty="0" smtClean="0">
                <a:solidFill>
                  <a:schemeClr val="tx1"/>
                </a:solidFill>
                <a:effectLst/>
                <a:latin typeface="+mn-lt"/>
                <a:ea typeface="+mn-ea"/>
                <a:cs typeface="+mn-cs"/>
              </a:rPr>
              <a:t> projections for 2018 using historical data for the years 2007-2017 (in the spreadsheet) and the annual revenues for 2018 established by the tax department. </a:t>
            </a:r>
            <a:endParaRPr lang="sq-AL"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OBJECTIVES: </a:t>
            </a:r>
            <a:endParaRPr lang="sq-AL"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Historical (realized) data will be used on different ways to define the distribution of the annual revenues set out in the budget law;</a:t>
            </a:r>
            <a:endParaRPr lang="sq-AL"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Adjustments in projected cash flows will be required to reflect fine-tuning needs and changing environment; and</a:t>
            </a:r>
            <a:endParaRPr lang="sq-AL"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Possibilities to improve revenue projections will be discussed.</a:t>
            </a:r>
            <a:endParaRPr lang="sq-AL" sz="1200" b="0" kern="1200" dirty="0" smtClean="0">
              <a:solidFill>
                <a:schemeClr val="tx1"/>
              </a:solidFill>
              <a:effectLst/>
              <a:latin typeface="+mn-lt"/>
              <a:ea typeface="+mn-ea"/>
              <a:cs typeface="+mn-cs"/>
            </a:endParaRPr>
          </a:p>
          <a:p>
            <a:r>
              <a:rPr lang="en-US" dirty="0" smtClean="0"/>
              <a:t>2</a:t>
            </a:r>
            <a:r>
              <a:rPr lang="en-US" b="0" dirty="0" smtClean="0"/>
              <a:t>.</a:t>
            </a:r>
            <a:r>
              <a:rPr lang="en-US" sz="1200" b="0" kern="1200" dirty="0" smtClean="0">
                <a:solidFill>
                  <a:schemeClr val="tx1"/>
                </a:solidFill>
                <a:effectLst/>
                <a:latin typeface="+mn-lt"/>
                <a:ea typeface="+mn-ea"/>
                <a:cs typeface="+mn-cs"/>
              </a:rPr>
              <a:t> Task: Develop weekly </a:t>
            </a:r>
            <a:r>
              <a:rPr lang="en-US" sz="1200" b="1" kern="1200" dirty="0" smtClean="0">
                <a:solidFill>
                  <a:schemeClr val="tx1"/>
                </a:solidFill>
                <a:effectLst/>
                <a:latin typeface="+mn-lt"/>
                <a:ea typeface="+mn-ea"/>
                <a:cs typeface="+mn-cs"/>
              </a:rPr>
              <a:t>expenditures</a:t>
            </a:r>
            <a:r>
              <a:rPr lang="en-US" sz="1200" b="0" kern="1200" dirty="0" smtClean="0">
                <a:solidFill>
                  <a:schemeClr val="tx1"/>
                </a:solidFill>
                <a:effectLst/>
                <a:latin typeface="+mn-lt"/>
                <a:ea typeface="+mn-ea"/>
                <a:cs typeface="+mn-cs"/>
              </a:rPr>
              <a:t> projections for 2018 using historical data for the years 2007-2017 (in the spreadsheet) and the annual projection for 2018 established by the budget department. </a:t>
            </a:r>
            <a:endParaRPr lang="sq-AL"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OBJECTIVES: </a:t>
            </a:r>
            <a:endParaRPr lang="sq-AL"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Historical (realized) data will be used to define the distribution of the annual expenditures set out in the budget law;</a:t>
            </a:r>
            <a:endParaRPr lang="sq-AL"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Adjustments in projected cash flows will be required to reflect fine-tuning needs and changing environment;</a:t>
            </a:r>
            <a:endParaRPr lang="sq-AL"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Discuss needed adjustment in the comparison of projections with previous years projected and realized data.</a:t>
            </a:r>
            <a:endParaRPr lang="sq-AL" sz="1200" b="0" kern="1200" dirty="0" smtClean="0">
              <a:solidFill>
                <a:schemeClr val="tx1"/>
              </a:solidFill>
              <a:effectLst/>
              <a:latin typeface="+mn-lt"/>
              <a:ea typeface="+mn-ea"/>
              <a:cs typeface="+mn-cs"/>
            </a:endParaRPr>
          </a:p>
          <a:p>
            <a:r>
              <a:rPr lang="en-US" dirty="0" smtClean="0"/>
              <a:t>3.</a:t>
            </a:r>
            <a:r>
              <a:rPr lang="en-US" sz="1200" b="1" kern="1200" dirty="0" smtClean="0">
                <a:solidFill>
                  <a:schemeClr val="tx1"/>
                </a:solidFill>
                <a:effectLst/>
                <a:latin typeface="+mn-lt"/>
                <a:ea typeface="+mn-ea"/>
                <a:cs typeface="+mn-cs"/>
              </a:rPr>
              <a:t> Simulating shocks to cash flow projections:</a:t>
            </a:r>
            <a:r>
              <a:rPr lang="en-US" sz="1200" b="0" kern="1200" dirty="0" smtClean="0">
                <a:solidFill>
                  <a:schemeClr val="tx1"/>
                </a:solidFill>
                <a:effectLst/>
                <a:latin typeface="+mn-lt"/>
                <a:ea typeface="+mn-ea"/>
                <a:cs typeface="+mn-cs"/>
              </a:rPr>
              <a:t> </a:t>
            </a:r>
            <a:endParaRPr lang="sq-AL"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Task: Assess the risks around the baseline and generate a stressed baseline.</a:t>
            </a:r>
            <a:endParaRPr lang="sq-AL" sz="1200" b="0"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OBJECTIVES: </a:t>
            </a:r>
            <a:endParaRPr lang="sq-AL" sz="1200" b="0" u="none" kern="1200" dirty="0" smtClean="0">
              <a:solidFill>
                <a:schemeClr val="tx1"/>
              </a:solidFill>
              <a:effectLst/>
              <a:latin typeface="+mn-lt"/>
              <a:ea typeface="+mn-ea"/>
              <a:cs typeface="+mn-cs"/>
            </a:endParaRPr>
          </a:p>
          <a:p>
            <a:pPr lvl="0"/>
            <a:r>
              <a:rPr lang="en-US" sz="1200" b="0" u="none" kern="1200" dirty="0" smtClean="0">
                <a:solidFill>
                  <a:schemeClr val="tx1"/>
                </a:solidFill>
                <a:effectLst/>
                <a:latin typeface="+mn-lt"/>
                <a:ea typeface="+mn-ea"/>
                <a:cs typeface="+mn-cs"/>
              </a:rPr>
              <a:t>Identify intra- and inter-year seasonality of revenues and expenditures; and</a:t>
            </a:r>
            <a:endParaRPr lang="sq-AL" sz="1200" b="0" u="none"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Learn about different volatility measures (STANDARD DEVIATIONS) and tools to deal with it.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schemeClr val="tx1"/>
                </a:solidFill>
                <a:effectLst/>
                <a:latin typeface="+mn-lt"/>
                <a:ea typeface="+mn-ea"/>
                <a:cs typeface="+mn-cs"/>
              </a:rPr>
              <a:t>4.</a:t>
            </a:r>
            <a:r>
              <a:rPr lang="en-US" sz="1200" b="1" kern="1200" dirty="0" smtClean="0">
                <a:solidFill>
                  <a:schemeClr val="tx1"/>
                </a:solidFill>
                <a:effectLst/>
                <a:latin typeface="+mn-lt"/>
                <a:ea typeface="+mn-ea"/>
                <a:cs typeface="+mn-cs"/>
              </a:rPr>
              <a:t> Coordinating debt management with cash management </a:t>
            </a:r>
            <a:endParaRPr lang="sq-AL"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Task: Establish an annual borrowing plan consistent with cash management’s constraints.</a:t>
            </a:r>
            <a:endParaRPr lang="sq-AL" sz="1200" b="0"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OBJECTIVES:</a:t>
            </a:r>
            <a:endParaRPr lang="sq-AL" sz="1200" b="0" u="none" kern="1200" dirty="0" smtClean="0">
              <a:solidFill>
                <a:schemeClr val="tx1"/>
              </a:solidFill>
              <a:effectLst/>
              <a:latin typeface="+mn-lt"/>
              <a:ea typeface="+mn-ea"/>
              <a:cs typeface="+mn-cs"/>
            </a:endParaRPr>
          </a:p>
          <a:p>
            <a:pPr lvl="0"/>
            <a:r>
              <a:rPr lang="en-US" sz="1200" b="0" u="none" kern="1200" dirty="0" smtClean="0">
                <a:solidFill>
                  <a:schemeClr val="tx1"/>
                </a:solidFill>
                <a:effectLst/>
                <a:latin typeface="+mn-lt"/>
                <a:ea typeface="+mn-ea"/>
                <a:cs typeface="+mn-cs"/>
              </a:rPr>
              <a:t>Incorporate debt service as financial need and debt issuance as short-term funding tool;</a:t>
            </a:r>
            <a:endParaRPr lang="sq-AL" sz="1200" b="0" u="none" kern="1200" dirty="0" smtClean="0">
              <a:solidFill>
                <a:schemeClr val="tx1"/>
              </a:solidFill>
              <a:effectLst/>
              <a:latin typeface="+mn-lt"/>
              <a:ea typeface="+mn-ea"/>
              <a:cs typeface="+mn-cs"/>
            </a:endParaRPr>
          </a:p>
          <a:p>
            <a:pPr lvl="0"/>
            <a:r>
              <a:rPr lang="en-US" sz="1200" b="0" u="none" kern="1200" dirty="0" smtClean="0">
                <a:solidFill>
                  <a:schemeClr val="tx1"/>
                </a:solidFill>
                <a:effectLst/>
                <a:latin typeface="+mn-lt"/>
                <a:ea typeface="+mn-ea"/>
                <a:cs typeface="+mn-cs"/>
              </a:rPr>
              <a:t>Learn how to deal with different but complementary objectives (smooth issuances, market development and predictability/transparency)</a:t>
            </a:r>
            <a:endParaRPr lang="sq-AL" sz="1200" b="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schemeClr val="tx1"/>
                </a:solidFill>
                <a:effectLst/>
                <a:latin typeface="+mn-lt"/>
                <a:ea typeface="+mn-ea"/>
                <a:cs typeface="+mn-cs"/>
              </a:rPr>
              <a:t>5. </a:t>
            </a:r>
            <a:r>
              <a:rPr lang="en-US" sz="1200" b="1" kern="1200" dirty="0" smtClean="0">
                <a:solidFill>
                  <a:schemeClr val="tx1"/>
                </a:solidFill>
                <a:effectLst/>
                <a:latin typeface="+mn-lt"/>
                <a:ea typeface="+mn-ea"/>
                <a:cs typeface="+mn-cs"/>
              </a:rPr>
              <a:t>Determining and testing a cash buffer </a:t>
            </a:r>
            <a:endParaRPr lang="sq-AL" sz="1200"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Task: Determine the size of the cash buffer based on several scenarios. </a:t>
            </a:r>
            <a:endParaRPr lang="sq-AL" sz="1200" b="0" u="none"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OBJECTIVE:</a:t>
            </a:r>
            <a:endParaRPr lang="sq-AL" sz="1200" b="0" u="none"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Determine cash buffer optimal levels considering not only risk but cost perspective</a:t>
            </a:r>
            <a:endParaRPr lang="sq-AL" sz="1200" b="0" u="none" kern="1200" dirty="0" smtClean="0">
              <a:solidFill>
                <a:schemeClr val="tx1"/>
              </a:solidFill>
              <a:effectLst/>
              <a:latin typeface="+mn-lt"/>
              <a:ea typeface="+mn-ea"/>
              <a:cs typeface="+mn-cs"/>
            </a:endParaRPr>
          </a:p>
          <a:p>
            <a:endParaRPr lang="en-US" sz="1200" b="0" u="none" kern="1200" dirty="0" smtClean="0">
              <a:solidFill>
                <a:schemeClr val="tx1"/>
              </a:solidFill>
              <a:effectLst/>
              <a:latin typeface="+mn-lt"/>
              <a:ea typeface="+mn-ea"/>
              <a:cs typeface="+mn-cs"/>
            </a:endParaRPr>
          </a:p>
          <a:p>
            <a:r>
              <a:rPr lang="en-US" b="0" dirty="0" smtClean="0"/>
              <a:t>Question for </a:t>
            </a:r>
            <a:r>
              <a:rPr lang="en-US" b="0" dirty="0" err="1" smtClean="0"/>
              <a:t>Example:</a:t>
            </a:r>
            <a:r>
              <a:rPr lang="en-US" sz="1200" kern="1200" dirty="0" err="1"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part of the reform of the Central Bank, cash advances to the government are now forbidden and the level of the cash buffer needs to be increased. It is suggested that the cash buffer should not only absorb the volatility of cash flow forecasts (as discussed in Question 2) but also allows the government to face a situation where financial markets are closed for one month, i.e. no T-bills and T-bonds can be issued during one full month. </a:t>
            </a:r>
            <a:endParaRPr lang="sq-A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How would you estimate the new cash buffer? Which information would you need? </a:t>
            </a:r>
            <a:endParaRPr lang="sq-A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ii) It was agreed to establish the cash buffer at a level allowing for domestic debt redemptions due in the following month (excluding bank loans). How much should it be (using the baseline for 2018)? How would you respond if the requirement is extended to foreign debt redemptions? </a:t>
            </a:r>
            <a:endParaRPr lang="sq-AL" sz="1200" kern="1200" dirty="0" smtClean="0">
              <a:solidFill>
                <a:schemeClr val="tx1"/>
              </a:solidFill>
              <a:effectLst/>
              <a:latin typeface="+mn-lt"/>
              <a:ea typeface="+mn-ea"/>
              <a:cs typeface="+mn-cs"/>
            </a:endParaRPr>
          </a:p>
          <a:p>
            <a:endParaRPr lang="sq-AL" b="0"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4</a:t>
            </a:fld>
            <a:endParaRPr lang="en-US"/>
          </a:p>
        </p:txBody>
      </p:sp>
    </p:spTree>
    <p:extLst>
      <p:ext uri="{BB962C8B-B14F-4D97-AF65-F5344CB8AC3E}">
        <p14:creationId xmlns="" xmlns:p14="http://schemas.microsoft.com/office/powerpoint/2010/main" val="250832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sz="1200" b="1" i="0" u="none" strike="noStrike" kern="1200" baseline="0" dirty="0" smtClean="0">
                <a:solidFill>
                  <a:schemeClr val="tx1"/>
                </a:solidFill>
                <a:latin typeface="+mn-lt"/>
                <a:ea typeface="+mn-ea"/>
                <a:cs typeface="+mn-cs"/>
              </a:rPr>
              <a:t>What is cash management?</a:t>
            </a:r>
            <a:endParaRPr lang="sq-A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“having the right amount of money in the right place and time to meet the government’s obligations in the most cost-effective way” </a:t>
            </a:r>
            <a:r>
              <a:rPr lang="en-US" sz="1200" b="1" i="0" u="none" strike="noStrike" kern="1200" baseline="0" dirty="0" err="1" smtClean="0">
                <a:solidFill>
                  <a:schemeClr val="tx1"/>
                </a:solidFill>
                <a:latin typeface="+mn-lt"/>
                <a:ea typeface="+mn-ea"/>
                <a:cs typeface="+mn-cs"/>
              </a:rPr>
              <a:t>Storkey</a:t>
            </a:r>
            <a:r>
              <a:rPr lang="en-US" sz="1200" b="0" i="0" u="none" strike="noStrike" kern="1200" baseline="0" dirty="0" smtClean="0">
                <a:solidFill>
                  <a:schemeClr val="tx1"/>
                </a:solidFill>
                <a:latin typeface="+mn-lt"/>
                <a:ea typeface="+mn-ea"/>
                <a:cs typeface="+mn-cs"/>
              </a:rPr>
              <a:t> (2003)</a:t>
            </a:r>
          </a:p>
          <a:p>
            <a:r>
              <a:rPr lang="en-US" sz="1200" b="0" i="0" u="none" strike="noStrike" kern="1200" baseline="0" dirty="0" smtClean="0">
                <a:solidFill>
                  <a:schemeClr val="tx1"/>
                </a:solidFill>
                <a:latin typeface="+mn-lt"/>
                <a:ea typeface="+mn-ea"/>
                <a:cs typeface="+mn-cs"/>
              </a:rPr>
              <a:t>“the strategy and associated processes for managing cost-effectively the government’s short-term cash flows and cash balances, both within government, and between government and other sectors”. </a:t>
            </a:r>
            <a:r>
              <a:rPr lang="en-US" sz="1200" b="1" i="0" u="none" strike="noStrike" kern="1200" baseline="0" dirty="0" smtClean="0">
                <a:solidFill>
                  <a:schemeClr val="tx1"/>
                </a:solidFill>
                <a:latin typeface="+mn-lt"/>
                <a:ea typeface="+mn-ea"/>
                <a:cs typeface="+mn-cs"/>
              </a:rPr>
              <a:t>Williams</a:t>
            </a:r>
            <a:r>
              <a:rPr lang="en-US" sz="1200" b="0" i="0" u="none" strike="noStrike" kern="1200" baseline="0" dirty="0" smtClean="0">
                <a:solidFill>
                  <a:schemeClr val="tx1"/>
                </a:solidFill>
                <a:latin typeface="+mn-lt"/>
                <a:ea typeface="+mn-ea"/>
                <a:cs typeface="+mn-cs"/>
              </a:rPr>
              <a:t> (2004)</a:t>
            </a:r>
            <a:endParaRPr lang="sq-AL" b="0"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5</a:t>
            </a:fld>
            <a:endParaRPr lang="en-US"/>
          </a:p>
        </p:txBody>
      </p:sp>
    </p:spTree>
    <p:extLst>
      <p:ext uri="{BB962C8B-B14F-4D97-AF65-F5344CB8AC3E}">
        <p14:creationId xmlns="" xmlns:p14="http://schemas.microsoft.com/office/powerpoint/2010/main" val="382628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Obstacles to good cash flow management</a:t>
            </a:r>
            <a:endParaRPr lang="en-US" sz="1200" b="0" i="0" u="none" strike="noStrike" kern="1200" baseline="0" dirty="0" smtClean="0">
              <a:solidFill>
                <a:schemeClr val="tx1"/>
              </a:solidFill>
              <a:latin typeface="+mn-lt"/>
              <a:ea typeface="+mn-ea"/>
              <a:cs typeface="+mn-cs"/>
            </a:endParaRPr>
          </a:p>
          <a:p>
            <a:r>
              <a:rPr lang="sq-AL" sz="1200" b="1" i="0" u="none" strike="noStrike" kern="1200" baseline="0" dirty="0" smtClean="0">
                <a:solidFill>
                  <a:schemeClr val="tx1"/>
                </a:solidFill>
                <a:latin typeface="+mn-lt"/>
                <a:ea typeface="+mn-ea"/>
                <a:cs typeface="+mn-cs"/>
              </a:rPr>
              <a:t>A.Political Obstacles</a:t>
            </a:r>
            <a:endParaRPr lang="sq-A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•Budget allocation occurs at execution; not at formulation</a:t>
            </a:r>
          </a:p>
          <a:p>
            <a:r>
              <a:rPr lang="en-US" sz="1200" b="0" i="0" u="none" strike="noStrike" kern="1200" baseline="0" dirty="0" smtClean="0">
                <a:solidFill>
                  <a:schemeClr val="tx1"/>
                </a:solidFill>
                <a:latin typeface="+mn-lt"/>
                <a:ea typeface="+mn-ea"/>
                <a:cs typeface="+mn-cs"/>
              </a:rPr>
              <a:t>•Over-reliance on cash controls as disciplinary/reward instrument</a:t>
            </a:r>
          </a:p>
          <a:p>
            <a:r>
              <a:rPr lang="en-US" sz="1200" b="0" i="0" u="none" strike="noStrike" kern="1200" baseline="0" dirty="0" smtClean="0">
                <a:solidFill>
                  <a:schemeClr val="tx1"/>
                </a:solidFill>
                <a:latin typeface="+mn-lt"/>
                <a:ea typeface="+mn-ea"/>
                <a:cs typeface="+mn-cs"/>
              </a:rPr>
              <a:t>•Executive unwilling or unable to make hard budgetary decisions during budget formulation –“Passes the buck to Treasurer or </a:t>
            </a:r>
            <a:r>
              <a:rPr lang="en-US" sz="1200" b="0" i="0" u="none" strike="noStrike" kern="1200" baseline="0" dirty="0" err="1" smtClean="0">
                <a:solidFill>
                  <a:schemeClr val="tx1"/>
                </a:solidFill>
                <a:latin typeface="+mn-lt"/>
                <a:ea typeface="+mn-ea"/>
                <a:cs typeface="+mn-cs"/>
              </a:rPr>
              <a:t>MoF</a:t>
            </a:r>
            <a:r>
              <a:rPr lang="en-US" sz="1200" b="0" i="0" u="none" strike="noStrike" kern="1200" baseline="0" dirty="0" smtClean="0">
                <a:solidFill>
                  <a:schemeClr val="tx1"/>
                </a:solidFill>
                <a:latin typeface="+mn-lt"/>
                <a:ea typeface="+mn-ea"/>
                <a:cs typeface="+mn-cs"/>
              </a:rPr>
              <a:t>”</a:t>
            </a:r>
          </a:p>
          <a:p>
            <a:r>
              <a:rPr lang="sq-AL" sz="1200" b="1" i="0" u="none" strike="noStrike" kern="1200" baseline="0" dirty="0" smtClean="0">
                <a:solidFill>
                  <a:schemeClr val="tx1"/>
                </a:solidFill>
                <a:latin typeface="+mn-lt"/>
                <a:ea typeface="+mn-ea"/>
                <a:cs typeface="+mn-cs"/>
              </a:rPr>
              <a:t>B.Opposition by Interest Groups</a:t>
            </a:r>
            <a:endParaRPr lang="sq-A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•Civil servants may resist for technological solutions</a:t>
            </a:r>
          </a:p>
          <a:p>
            <a:r>
              <a:rPr lang="en-US" sz="1200" b="0" i="0" u="none" strike="noStrike" kern="1200" baseline="0" dirty="0" smtClean="0">
                <a:solidFill>
                  <a:schemeClr val="tx1"/>
                </a:solidFill>
                <a:latin typeface="+mn-lt"/>
                <a:ea typeface="+mn-ea"/>
                <a:cs typeface="+mn-cs"/>
              </a:rPr>
              <a:t>•Banking sector may benefit from large floats</a:t>
            </a:r>
            <a:endParaRPr lang="sq-AL" sz="1200" b="0" i="0" u="none" strike="noStrike" kern="1200" baseline="0" dirty="0" smtClean="0">
              <a:solidFill>
                <a:schemeClr val="tx1"/>
              </a:solidFill>
              <a:latin typeface="+mn-lt"/>
              <a:ea typeface="+mn-ea"/>
              <a:cs typeface="+mn-cs"/>
            </a:endParaRPr>
          </a:p>
          <a:p>
            <a:r>
              <a:rPr lang="sq-AL" sz="1200" b="1" i="0" u="none" strike="noStrike" kern="1200" baseline="0" dirty="0" smtClean="0">
                <a:solidFill>
                  <a:schemeClr val="tx1"/>
                </a:solidFill>
                <a:latin typeface="+mn-lt"/>
                <a:ea typeface="+mn-ea"/>
                <a:cs typeface="+mn-cs"/>
              </a:rPr>
              <a:t>C.Institutional &amp; Technical Obstacles</a:t>
            </a:r>
            <a:endParaRPr lang="sq-A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 TSA or nominal TSA that coexists with multiple other accounts, often with slow or never remittance to treasury</a:t>
            </a:r>
          </a:p>
          <a:p>
            <a:r>
              <a:rPr lang="sq-AL" sz="1200" b="0" i="0" u="none" strike="noStrike" kern="1200" baseline="0" dirty="0" smtClean="0">
                <a:solidFill>
                  <a:schemeClr val="tx1"/>
                </a:solidFill>
                <a:latin typeface="+mn-lt"/>
                <a:ea typeface="+mn-ea"/>
                <a:cs typeface="+mn-cs"/>
              </a:rPr>
              <a:t>•Low technical capacity</a:t>
            </a:r>
          </a:p>
          <a:p>
            <a:r>
              <a:rPr lang="en-US" sz="1200" b="0" i="0" u="none" strike="noStrike" kern="1200" baseline="0" dirty="0" smtClean="0">
                <a:solidFill>
                  <a:schemeClr val="tx1"/>
                </a:solidFill>
                <a:latin typeface="+mn-lt"/>
                <a:ea typeface="+mn-ea"/>
                <a:cs typeface="+mn-cs"/>
              </a:rPr>
              <a:t>•Lack of data to forecast </a:t>
            </a:r>
            <a:r>
              <a:rPr lang="en-US" sz="1200" b="0" i="0" u="none" strike="noStrike" kern="1200" baseline="0" dirty="0" err="1" smtClean="0">
                <a:solidFill>
                  <a:schemeClr val="tx1"/>
                </a:solidFill>
                <a:latin typeface="+mn-lt"/>
                <a:ea typeface="+mn-ea"/>
                <a:cs typeface="+mn-cs"/>
              </a:rPr>
              <a:t>cashflows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•Weak institutional coordination and information sharing arrangements, as evidenced by irregular or rare cash flow revisions</a:t>
            </a:r>
          </a:p>
          <a:p>
            <a:r>
              <a:rPr lang="sq-AL" sz="1200" b="0" i="0" u="none" strike="noStrike" kern="1200" baseline="0" dirty="0" smtClean="0">
                <a:solidFill>
                  <a:schemeClr val="tx1"/>
                </a:solidFill>
                <a:latin typeface="+mn-lt"/>
                <a:ea typeface="+mn-ea"/>
                <a:cs typeface="+mn-cs"/>
              </a:rPr>
              <a:t>•Underdeveloped money markets</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Results of Poor Cash Flow Management</a:t>
            </a:r>
          </a:p>
          <a:p>
            <a:r>
              <a:rPr lang="sq-AL" sz="1200" b="1" i="0" u="none" strike="noStrike" kern="1200" baseline="0" dirty="0" smtClean="0">
                <a:solidFill>
                  <a:schemeClr val="tx1"/>
                </a:solidFill>
                <a:latin typeface="+mn-lt"/>
                <a:ea typeface="+mn-ea"/>
                <a:cs typeface="+mn-cs"/>
              </a:rPr>
              <a:t>A. Operational Costs</a:t>
            </a:r>
            <a:endParaRPr lang="sq-AL" sz="1200" b="0" i="0" u="none" strike="noStrike" kern="1200" baseline="0" dirty="0" smtClean="0">
              <a:solidFill>
                <a:schemeClr val="tx1"/>
              </a:solidFill>
              <a:latin typeface="+mn-lt"/>
              <a:ea typeface="+mn-ea"/>
              <a:cs typeface="+mn-cs"/>
            </a:endParaRPr>
          </a:p>
          <a:p>
            <a:r>
              <a:rPr lang="sq-AL" sz="1200" b="0" i="0" u="none" strike="noStrike" kern="1200" baseline="0" dirty="0" smtClean="0">
                <a:solidFill>
                  <a:schemeClr val="tx1"/>
                </a:solidFill>
                <a:latin typeface="+mn-lt"/>
                <a:ea typeface="+mn-ea"/>
                <a:cs typeface="+mn-cs"/>
              </a:rPr>
              <a:t>Service delivery failures </a:t>
            </a:r>
          </a:p>
          <a:p>
            <a:r>
              <a:rPr lang="en-US" sz="1200" b="0" i="0" u="none" strike="noStrike" kern="1200" baseline="0" dirty="0" smtClean="0">
                <a:solidFill>
                  <a:schemeClr val="tx1"/>
                </a:solidFill>
                <a:latin typeface="+mn-lt"/>
                <a:ea typeface="+mn-ea"/>
                <a:cs typeface="+mn-cs"/>
              </a:rPr>
              <a:t>Interrupted construction of public investment projects</a:t>
            </a:r>
          </a:p>
          <a:p>
            <a:r>
              <a:rPr lang="sq-AL" sz="1200" b="1" i="0" u="none" strike="noStrike" kern="1200" baseline="0" dirty="0" smtClean="0">
                <a:solidFill>
                  <a:schemeClr val="tx1"/>
                </a:solidFill>
                <a:latin typeface="+mn-lt"/>
                <a:ea typeface="+mn-ea"/>
                <a:cs typeface="+mn-cs"/>
              </a:rPr>
              <a:t>B. Financial Costs </a:t>
            </a:r>
            <a:endParaRPr lang="sq-A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Direct cost caused by build-up of payments arrears to suppliers</a:t>
            </a:r>
          </a:p>
          <a:p>
            <a:r>
              <a:rPr lang="en-US" sz="1200" b="0" i="0" u="none" strike="noStrike" kern="1200" baseline="0" dirty="0" smtClean="0">
                <a:solidFill>
                  <a:schemeClr val="tx1"/>
                </a:solidFill>
                <a:latin typeface="+mn-lt"/>
                <a:ea typeface="+mn-ea"/>
                <a:cs typeface="+mn-cs"/>
              </a:rPr>
              <a:t>Opportunity cost of idle cash balances held in non-remunerated accounts</a:t>
            </a:r>
          </a:p>
          <a:p>
            <a:r>
              <a:rPr lang="en-US" sz="1200" b="0" i="0" u="none" strike="noStrike" kern="1200" baseline="0" dirty="0" smtClean="0">
                <a:solidFill>
                  <a:schemeClr val="tx1"/>
                </a:solidFill>
                <a:latin typeface="+mn-lt"/>
                <a:ea typeface="+mn-ea"/>
                <a:cs typeface="+mn-cs"/>
              </a:rPr>
              <a:t>Costs of unnecessary short-term debt issuance </a:t>
            </a:r>
          </a:p>
          <a:p>
            <a:r>
              <a:rPr lang="en-US" sz="1200" b="1" i="0" u="none" strike="noStrike" kern="1200" baseline="0" dirty="0" smtClean="0">
                <a:solidFill>
                  <a:schemeClr val="tx1"/>
                </a:solidFill>
                <a:latin typeface="+mn-lt"/>
                <a:ea typeface="+mn-ea"/>
                <a:cs typeface="+mn-cs"/>
              </a:rPr>
              <a:t>C. Erosion of budget institutions and processes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Disconnect between policy priorities (budget formulation) and policy outcomes (budget execution)</a:t>
            </a:r>
          </a:p>
          <a:p>
            <a:r>
              <a:rPr lang="en-US" sz="1200" b="0" i="0" u="none" strike="noStrike" kern="1200" baseline="0" dirty="0" smtClean="0">
                <a:solidFill>
                  <a:schemeClr val="tx1"/>
                </a:solidFill>
                <a:latin typeface="+mn-lt"/>
                <a:ea typeface="+mn-ea"/>
                <a:cs typeface="+mn-cs"/>
              </a:rPr>
              <a:t>Lower accountability of program managers</a:t>
            </a:r>
          </a:p>
          <a:p>
            <a:r>
              <a:rPr lang="sq-AL" sz="1200" b="0" i="0" u="none" strike="noStrike" kern="1200" baseline="0" dirty="0" smtClean="0">
                <a:solidFill>
                  <a:schemeClr val="tx1"/>
                </a:solidFill>
                <a:latin typeface="+mn-lt"/>
                <a:ea typeface="+mn-ea"/>
                <a:cs typeface="+mn-cs"/>
              </a:rPr>
              <a:t>Games i.e. hoarding cash</a:t>
            </a:r>
          </a:p>
          <a:p>
            <a:r>
              <a:rPr lang="en-US" sz="1200" b="1" i="0" u="none" strike="noStrike" kern="1200" baseline="0" dirty="0" smtClean="0">
                <a:solidFill>
                  <a:schemeClr val="tx1"/>
                </a:solidFill>
                <a:latin typeface="+mn-lt"/>
                <a:ea typeface="+mn-ea"/>
                <a:cs typeface="+mn-cs"/>
              </a:rPr>
              <a:t>Benefits of good cash flow management</a:t>
            </a:r>
            <a:endParaRPr lang="sq-AL"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Recognize the time value and the opportunity cost of cash; </a:t>
            </a:r>
          </a:p>
          <a:p>
            <a:r>
              <a:rPr lang="en-US" sz="1200" b="0" i="0" u="none" strike="noStrike" kern="1200" baseline="0" dirty="0" smtClean="0">
                <a:solidFill>
                  <a:schemeClr val="tx1"/>
                </a:solidFill>
                <a:latin typeface="+mn-lt"/>
                <a:ea typeface="+mn-ea"/>
                <a:cs typeface="+mn-cs"/>
              </a:rPr>
              <a:t>Enable line ministries to plan expenditure effectively; </a:t>
            </a:r>
          </a:p>
          <a:p>
            <a:r>
              <a:rPr lang="en-US" sz="1200" b="0" i="0" u="none" strike="noStrike" kern="1200" baseline="0" dirty="0" smtClean="0">
                <a:solidFill>
                  <a:schemeClr val="tx1"/>
                </a:solidFill>
                <a:latin typeface="+mn-lt"/>
                <a:ea typeface="+mn-ea"/>
                <a:cs typeface="+mn-cs"/>
              </a:rPr>
              <a:t>Ensure the cash needs of line ministries has been met as requested</a:t>
            </a:r>
          </a:p>
          <a:p>
            <a:r>
              <a:rPr lang="en-US" sz="1200" b="0" i="0" u="none" strike="noStrike" kern="1200" baseline="0" dirty="0" smtClean="0">
                <a:solidFill>
                  <a:schemeClr val="tx1"/>
                </a:solidFill>
                <a:latin typeface="+mn-lt"/>
                <a:ea typeface="+mn-ea"/>
                <a:cs typeface="+mn-cs"/>
              </a:rPr>
              <a:t>Comprehensive, covering all inflows of cash resources; </a:t>
            </a:r>
          </a:p>
          <a:p>
            <a:r>
              <a:rPr lang="en-US" sz="1200" b="0" i="0" u="none" strike="noStrike" kern="1200" baseline="0" dirty="0" smtClean="0">
                <a:solidFill>
                  <a:schemeClr val="tx1"/>
                </a:solidFill>
                <a:latin typeface="+mn-lt"/>
                <a:ea typeface="+mn-ea"/>
                <a:cs typeface="+mn-cs"/>
              </a:rPr>
              <a:t>Plan liquidation of both short and long term cash liabilities</a:t>
            </a:r>
          </a:p>
          <a:p>
            <a:r>
              <a:rPr lang="en-US" sz="1200" b="0" i="0" u="none" strike="noStrike" kern="1200" baseline="0" dirty="0" smtClean="0">
                <a:solidFill>
                  <a:schemeClr val="tx1"/>
                </a:solidFill>
                <a:latin typeface="+mn-lt"/>
                <a:ea typeface="+mn-ea"/>
                <a:cs typeface="+mn-cs"/>
              </a:rPr>
              <a:t>Ensure that expenditures are smoothly financed during the year, so as to minimize borrowing costs;</a:t>
            </a:r>
          </a:p>
          <a:p>
            <a:r>
              <a:rPr lang="en-US" sz="1200" b="0" i="0" u="none" strike="noStrike" kern="1200" baseline="0" dirty="0" smtClean="0">
                <a:solidFill>
                  <a:schemeClr val="tx1"/>
                </a:solidFill>
                <a:latin typeface="+mn-lt"/>
                <a:ea typeface="+mn-ea"/>
                <a:cs typeface="+mn-cs"/>
              </a:rPr>
              <a:t>Forward looking, anticipating macroeconomic developments while accommodating significant economic changes and minimizing the adverse effects on budget execution; </a:t>
            </a:r>
          </a:p>
          <a:p>
            <a:r>
              <a:rPr lang="en-US" sz="1200" b="0" i="0" u="none" strike="noStrike" kern="1200" baseline="0" dirty="0" smtClean="0">
                <a:solidFill>
                  <a:schemeClr val="tx1"/>
                </a:solidFill>
                <a:latin typeface="+mn-lt"/>
                <a:ea typeface="+mn-ea"/>
                <a:cs typeface="+mn-cs"/>
              </a:rPr>
              <a:t>Enable the initial budget policy targets, especially the surplus or deficit, to be met</a:t>
            </a:r>
          </a:p>
          <a:p>
            <a:r>
              <a:rPr lang="en-US" sz="1200" b="0" i="0" u="none" strike="noStrike" kern="1200" baseline="0" dirty="0" smtClean="0">
                <a:solidFill>
                  <a:schemeClr val="tx1"/>
                </a:solidFill>
                <a:latin typeface="+mn-lt"/>
                <a:ea typeface="+mn-ea"/>
                <a:cs typeface="+mn-cs"/>
              </a:rPr>
              <a:t>Contributes to the smooth implementation of both fiscal and monetary policy</a:t>
            </a:r>
          </a:p>
          <a:p>
            <a:r>
              <a:rPr lang="sq-AL" sz="1200" b="1" i="0" u="none" strike="noStrike" kern="1200" baseline="0" dirty="0" smtClean="0">
                <a:solidFill>
                  <a:schemeClr val="tx1"/>
                </a:solidFill>
                <a:latin typeface="+mn-lt"/>
                <a:ea typeface="+mn-ea"/>
                <a:cs typeface="+mn-cs"/>
              </a:rPr>
              <a:t>Conclusion</a:t>
            </a:r>
            <a:endParaRPr lang="sq-A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Good government cash management matters. It matters not only from the fiscal and budgetary perspective of cost effectiveness and efficiency, but also because of the benefit it can bring to other financial policies—in particular to debt management, to monetary policy and to the development of the local financial markets.</a:t>
            </a:r>
          </a:p>
          <a:p>
            <a:r>
              <a:rPr lang="en-US" sz="1200" b="0" i="0" u="none" strike="noStrike" kern="1200" baseline="0" dirty="0" smtClean="0">
                <a:solidFill>
                  <a:schemeClr val="tx1"/>
                </a:solidFill>
                <a:latin typeface="+mn-lt"/>
                <a:ea typeface="+mn-ea"/>
                <a:cs typeface="+mn-cs"/>
              </a:rPr>
              <a:t>These wider benefits, however, require well-founded and effective cash flow forecasting arrangements; and strong coordination, both between cash management and debt management, and between the cash managers and the central bank. Coordination is required at policy and operational levels; this has been greatly facilitated in many countries by the integration of debt and cash management functions.</a:t>
            </a:r>
          </a:p>
          <a:p>
            <a:endParaRPr lang="sq-A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8ED3B6-276A-4F4C-904E-CB59E55D62C9}" type="slidenum">
              <a:rPr lang="en-US" smtClean="0"/>
              <a:pPr/>
              <a:t>6</a:t>
            </a:fld>
            <a:endParaRPr lang="en-US"/>
          </a:p>
        </p:txBody>
      </p:sp>
    </p:spTree>
    <p:extLst>
      <p:ext uri="{BB962C8B-B14F-4D97-AF65-F5344CB8AC3E}">
        <p14:creationId xmlns="" xmlns:p14="http://schemas.microsoft.com/office/powerpoint/2010/main" val="2508329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7</a:t>
            </a:fld>
            <a:endParaRPr lang="en-US"/>
          </a:p>
        </p:txBody>
      </p:sp>
    </p:spTree>
    <p:extLst>
      <p:ext uri="{BB962C8B-B14F-4D97-AF65-F5344CB8AC3E}">
        <p14:creationId xmlns="" xmlns:p14="http://schemas.microsoft.com/office/powerpoint/2010/main" val="250832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8</a:t>
            </a:fld>
            <a:endParaRPr lang="en-US"/>
          </a:p>
        </p:txBody>
      </p:sp>
    </p:spTree>
    <p:extLst>
      <p:ext uri="{BB962C8B-B14F-4D97-AF65-F5344CB8AC3E}">
        <p14:creationId xmlns="" xmlns:p14="http://schemas.microsoft.com/office/powerpoint/2010/main" val="250832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fld id="{D38ED3B6-276A-4F4C-904E-CB59E55D62C9}" type="slidenum">
              <a:rPr lang="en-US" smtClean="0"/>
              <a:pPr/>
              <a:t>9</a:t>
            </a:fld>
            <a:endParaRPr lang="en-US"/>
          </a:p>
        </p:txBody>
      </p:sp>
    </p:spTree>
    <p:extLst>
      <p:ext uri="{BB962C8B-B14F-4D97-AF65-F5344CB8AC3E}">
        <p14:creationId xmlns="" xmlns:p14="http://schemas.microsoft.com/office/powerpoint/2010/main" val="2508329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lum bright="73000"/>
            <a:extLst>
              <a:ext uri="{28A0092B-C50C-407E-A947-70E740481C1C}">
                <a14:useLocalDpi xmlns="" xmlns:a14="http://schemas.microsoft.com/office/drawing/2010/main" val="0"/>
              </a:ext>
            </a:extLst>
          </a:blip>
          <a:srcRect l="27387" t="23442" r="60370" b="59024"/>
          <a:stretch/>
        </p:blipFill>
        <p:spPr>
          <a:xfrm>
            <a:off x="6591300" y="-12700"/>
            <a:ext cx="5613400" cy="6807200"/>
          </a:xfrm>
          <a:prstGeom prst="rect">
            <a:avLst/>
          </a:prstGeom>
          <a:noFill/>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A00D29-5D8A-4910-B915-7D35882CAA5E}" type="datetime1">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15D68-11EF-4C5E-8AB4-7E8B979946ED}" type="slidenum">
              <a:rPr lang="en-US" smtClean="0"/>
              <a:pPr/>
              <a:t>‹#›</a:t>
            </a:fld>
            <a:endParaRPr lang="en-US"/>
          </a:p>
        </p:txBody>
      </p:sp>
      <p:sp>
        <p:nvSpPr>
          <p:cNvPr id="7" name="Rectangle 6"/>
          <p:cNvSpPr/>
          <p:nvPr userDrawn="1"/>
        </p:nvSpPr>
        <p:spPr>
          <a:xfrm>
            <a:off x="0" y="6721474"/>
            <a:ext cx="12192000" cy="13652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a:p>
        </p:txBody>
      </p:sp>
    </p:spTree>
    <p:extLst>
      <p:ext uri="{BB962C8B-B14F-4D97-AF65-F5344CB8AC3E}">
        <p14:creationId xmlns="" xmlns:p14="http://schemas.microsoft.com/office/powerpoint/2010/main" val="3278801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E50B4-8EF4-458A-B68E-CB37FED1A6A4}" type="datetime1">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15D68-11EF-4C5E-8AB4-7E8B979946ED}" type="slidenum">
              <a:rPr lang="en-US" smtClean="0"/>
              <a:pPr/>
              <a:t>‹#›</a:t>
            </a:fld>
            <a:endParaRPr lang="en-US"/>
          </a:p>
        </p:txBody>
      </p:sp>
    </p:spTree>
    <p:extLst>
      <p:ext uri="{BB962C8B-B14F-4D97-AF65-F5344CB8AC3E}">
        <p14:creationId xmlns="" xmlns:p14="http://schemas.microsoft.com/office/powerpoint/2010/main" val="147581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A0641-4525-4495-BEB6-DC980AC6D371}" type="datetime1">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15D68-11EF-4C5E-8AB4-7E8B979946ED}" type="slidenum">
              <a:rPr lang="en-US" smtClean="0"/>
              <a:pPr/>
              <a:t>‹#›</a:t>
            </a:fld>
            <a:endParaRPr lang="en-US"/>
          </a:p>
        </p:txBody>
      </p:sp>
    </p:spTree>
    <p:extLst>
      <p:ext uri="{BB962C8B-B14F-4D97-AF65-F5344CB8AC3E}">
        <p14:creationId xmlns="" xmlns:p14="http://schemas.microsoft.com/office/powerpoint/2010/main" val="76537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3B8942-34B2-448F-8E78-FA42B1754FE8}" type="datetime1">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15D68-11EF-4C5E-8AB4-7E8B979946ED}" type="slidenum">
              <a:rPr lang="en-US" smtClean="0"/>
              <a:pPr/>
              <a:t>‹#›</a:t>
            </a:fld>
            <a:endParaRPr lang="en-US"/>
          </a:p>
        </p:txBody>
      </p:sp>
      <p:pic>
        <p:nvPicPr>
          <p:cNvPr id="7" name="Picture 6"/>
          <p:cNvPicPr>
            <a:picLocks noChangeAspect="1"/>
          </p:cNvPicPr>
          <p:nvPr userDrawn="1"/>
        </p:nvPicPr>
        <p:blipFill rotWithShape="1">
          <a:blip r:embed="rId2" cstate="print">
            <a:lum bright="73000"/>
            <a:extLst>
              <a:ext uri="{28A0092B-C50C-407E-A947-70E740481C1C}">
                <a14:useLocalDpi xmlns="" xmlns:a14="http://schemas.microsoft.com/office/drawing/2010/main" val="0"/>
              </a:ext>
            </a:extLst>
          </a:blip>
          <a:srcRect l="27387" t="23442" r="60370" b="59024"/>
          <a:stretch/>
        </p:blipFill>
        <p:spPr>
          <a:xfrm>
            <a:off x="6591300" y="-12700"/>
            <a:ext cx="5613400" cy="6807200"/>
          </a:xfrm>
          <a:prstGeom prst="rect">
            <a:avLst/>
          </a:prstGeom>
          <a:noFill/>
        </p:spPr>
      </p:pic>
      <p:sp>
        <p:nvSpPr>
          <p:cNvPr id="8" name="Rectangle 7"/>
          <p:cNvSpPr/>
          <p:nvPr userDrawn="1"/>
        </p:nvSpPr>
        <p:spPr>
          <a:xfrm>
            <a:off x="0" y="0"/>
            <a:ext cx="2921000" cy="6857999"/>
          </a:xfrm>
          <a:prstGeom prst="rect">
            <a:avLst/>
          </a:prstGeom>
          <a:gradFill flip="none" rotWithShape="1">
            <a:gsLst>
              <a:gs pos="0">
                <a:schemeClr val="accent1">
                  <a:tint val="66000"/>
                  <a:satMod val="160000"/>
                </a:schemeClr>
              </a:gs>
              <a:gs pos="52000">
                <a:schemeClr val="accent1">
                  <a:tint val="44500"/>
                  <a:satMod val="160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a:p>
        </p:txBody>
      </p:sp>
      <p:sp>
        <p:nvSpPr>
          <p:cNvPr id="9" name="Rectangle 8"/>
          <p:cNvSpPr/>
          <p:nvPr userDrawn="1"/>
        </p:nvSpPr>
        <p:spPr>
          <a:xfrm>
            <a:off x="0" y="6721474"/>
            <a:ext cx="12192000" cy="13652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a:p>
        </p:txBody>
      </p:sp>
      <p:pic>
        <p:nvPicPr>
          <p:cNvPr id="10" name="Picture 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89148" y="273205"/>
            <a:ext cx="1116277" cy="849158"/>
          </a:xfrm>
          <a:prstGeom prst="rect">
            <a:avLst/>
          </a:prstGeom>
        </p:spPr>
      </p:pic>
    </p:spTree>
    <p:extLst>
      <p:ext uri="{BB962C8B-B14F-4D97-AF65-F5344CB8AC3E}">
        <p14:creationId xmlns="" xmlns:p14="http://schemas.microsoft.com/office/powerpoint/2010/main" val="278669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E2661-9037-4E32-894F-B45A43B8260E}" type="datetime1">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15D68-11EF-4C5E-8AB4-7E8B979946ED}" type="slidenum">
              <a:rPr lang="en-US" smtClean="0"/>
              <a:pPr/>
              <a:t>‹#›</a:t>
            </a:fld>
            <a:endParaRPr lang="en-US"/>
          </a:p>
        </p:txBody>
      </p:sp>
    </p:spTree>
    <p:extLst>
      <p:ext uri="{BB962C8B-B14F-4D97-AF65-F5344CB8AC3E}">
        <p14:creationId xmlns="" xmlns:p14="http://schemas.microsoft.com/office/powerpoint/2010/main" val="192111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C6F41C-3BFF-4C96-9BA7-A7685597E23A}" type="datetime1">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15D68-11EF-4C5E-8AB4-7E8B979946ED}" type="slidenum">
              <a:rPr lang="en-US" smtClean="0"/>
              <a:pPr/>
              <a:t>‹#›</a:t>
            </a:fld>
            <a:endParaRPr lang="en-US"/>
          </a:p>
        </p:txBody>
      </p:sp>
    </p:spTree>
    <p:extLst>
      <p:ext uri="{BB962C8B-B14F-4D97-AF65-F5344CB8AC3E}">
        <p14:creationId xmlns="" xmlns:p14="http://schemas.microsoft.com/office/powerpoint/2010/main" val="1590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AA8685-EEE2-44D0-9F4E-3E3BFEAE9A3E}" type="datetime1">
              <a:rPr lang="en-US" smtClean="0"/>
              <a:pPr/>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15D68-11EF-4C5E-8AB4-7E8B979946ED}" type="slidenum">
              <a:rPr lang="en-US" smtClean="0"/>
              <a:pPr/>
              <a:t>‹#›</a:t>
            </a:fld>
            <a:endParaRPr lang="en-US"/>
          </a:p>
        </p:txBody>
      </p:sp>
    </p:spTree>
    <p:extLst>
      <p:ext uri="{BB962C8B-B14F-4D97-AF65-F5344CB8AC3E}">
        <p14:creationId xmlns="" xmlns:p14="http://schemas.microsoft.com/office/powerpoint/2010/main" val="253336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1A7F87-C120-48D7-88DA-ADA1D4EB0D7F}" type="datetime1">
              <a:rPr lang="en-US" smtClean="0"/>
              <a:pPr/>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15D68-11EF-4C5E-8AB4-7E8B979946ED}" type="slidenum">
              <a:rPr lang="en-US" smtClean="0"/>
              <a:pPr/>
              <a:t>‹#›</a:t>
            </a:fld>
            <a:endParaRPr lang="en-US"/>
          </a:p>
        </p:txBody>
      </p:sp>
    </p:spTree>
    <p:extLst>
      <p:ext uri="{BB962C8B-B14F-4D97-AF65-F5344CB8AC3E}">
        <p14:creationId xmlns="" xmlns:p14="http://schemas.microsoft.com/office/powerpoint/2010/main" val="193977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FA948-2690-4676-9C79-AD6DA10C8B17}" type="datetime1">
              <a:rPr lang="en-US" smtClean="0"/>
              <a:pPr/>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15D68-11EF-4C5E-8AB4-7E8B979946ED}" type="slidenum">
              <a:rPr lang="en-US" smtClean="0"/>
              <a:pPr/>
              <a:t>‹#›</a:t>
            </a:fld>
            <a:endParaRPr lang="en-US"/>
          </a:p>
        </p:txBody>
      </p:sp>
    </p:spTree>
    <p:extLst>
      <p:ext uri="{BB962C8B-B14F-4D97-AF65-F5344CB8AC3E}">
        <p14:creationId xmlns="" xmlns:p14="http://schemas.microsoft.com/office/powerpoint/2010/main" val="276853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5A5F6-014E-46A1-BBB2-F831E0052B5F}" type="datetime1">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15D68-11EF-4C5E-8AB4-7E8B979946ED}" type="slidenum">
              <a:rPr lang="en-US" smtClean="0"/>
              <a:pPr/>
              <a:t>‹#›</a:t>
            </a:fld>
            <a:endParaRPr lang="en-US"/>
          </a:p>
        </p:txBody>
      </p:sp>
    </p:spTree>
    <p:extLst>
      <p:ext uri="{BB962C8B-B14F-4D97-AF65-F5344CB8AC3E}">
        <p14:creationId xmlns="" xmlns:p14="http://schemas.microsoft.com/office/powerpoint/2010/main" val="181211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B1154-0C92-4050-84F8-0BFA8E7D426C}" type="datetime1">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15D68-11EF-4C5E-8AB4-7E8B979946ED}" type="slidenum">
              <a:rPr lang="en-US" smtClean="0"/>
              <a:pPr/>
              <a:t>‹#›</a:t>
            </a:fld>
            <a:endParaRPr lang="en-US"/>
          </a:p>
        </p:txBody>
      </p:sp>
    </p:spTree>
    <p:extLst>
      <p:ext uri="{BB962C8B-B14F-4D97-AF65-F5344CB8AC3E}">
        <p14:creationId xmlns="" xmlns:p14="http://schemas.microsoft.com/office/powerpoint/2010/main" val="1115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5FE42-8D7C-45EB-A9D5-CE674B626D78}" type="datetime1">
              <a:rPr lang="en-US" smtClean="0"/>
              <a:pPr/>
              <a:t>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15D68-11EF-4C5E-8AB4-7E8B979946ED}" type="slidenum">
              <a:rPr lang="en-US" smtClean="0"/>
              <a:pPr/>
              <a:t>‹#›</a:t>
            </a:fld>
            <a:endParaRPr lang="en-US"/>
          </a:p>
        </p:txBody>
      </p:sp>
    </p:spTree>
    <p:extLst>
      <p:ext uri="{BB962C8B-B14F-4D97-AF65-F5344CB8AC3E}">
        <p14:creationId xmlns="" xmlns:p14="http://schemas.microsoft.com/office/powerpoint/2010/main" val="237422116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1846" y="2676747"/>
            <a:ext cx="8601739" cy="937832"/>
          </a:xfrm>
          <a:blipFill>
            <a:blip r:embed="rId3" cstate="print"/>
            <a:tile tx="0" ty="0" sx="100000" sy="100000" flip="none" algn="tl"/>
          </a:blipFill>
          <a:ln>
            <a:noFill/>
          </a:ln>
          <a:effectLst>
            <a:innerShdw blurRad="114300">
              <a:schemeClr val="accent1">
                <a:lumMod val="60000"/>
                <a:lumOff val="40000"/>
              </a:schemeClr>
            </a:innerShdw>
          </a:effectLst>
          <a:scene3d>
            <a:camera prst="orthographicFront"/>
            <a:lightRig rig="flat" dir="tl">
              <a:rot lat="0" lon="0" rev="6600000"/>
            </a:lightRig>
          </a:scene3d>
          <a:sp3d>
            <a:bevelT prst="angle"/>
            <a:bevelB prst="angle"/>
          </a:sp3d>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chemeClr val="accent4">
                    <a:lumMod val="75000"/>
                  </a:schemeClr>
                </a:solidFill>
                <a:effectLst>
                  <a:outerShdw blurRad="50800" dist="39000" dir="5460000" algn="tl">
                    <a:srgbClr val="000000">
                      <a:alpha val="38000"/>
                    </a:srgbClr>
                  </a:outerShdw>
                </a:effectLst>
              </a:rPr>
              <a:t>The first </a:t>
            </a:r>
            <a:r>
              <a:rPr lang="en-US" sz="2800" b="1" dirty="0" smtClean="0">
                <a:ln w="11430"/>
                <a:solidFill>
                  <a:schemeClr val="accent4">
                    <a:lumMod val="75000"/>
                  </a:schemeClr>
                </a:solidFill>
                <a:effectLst>
                  <a:outerShdw blurRad="50800" dist="39000" dir="5460000" algn="tl">
                    <a:srgbClr val="000000">
                      <a:alpha val="38000"/>
                    </a:srgbClr>
                  </a:outerShdw>
                </a:effectLst>
              </a:rPr>
              <a:t>workshop of PDMAG on </a:t>
            </a:r>
            <a:r>
              <a:rPr lang="en-US" sz="2800" b="1" dirty="0">
                <a:ln w="11430"/>
                <a:solidFill>
                  <a:schemeClr val="accent4">
                    <a:lumMod val="75000"/>
                  </a:schemeClr>
                </a:solidFill>
                <a:effectLst>
                  <a:outerShdw blurRad="50800" dist="39000" dir="5460000" algn="tl">
                    <a:srgbClr val="000000">
                      <a:alpha val="38000"/>
                    </a:srgbClr>
                  </a:outerShdw>
                </a:effectLst>
              </a:rPr>
              <a:t/>
            </a:r>
            <a:br>
              <a:rPr lang="en-US" sz="2800" b="1" dirty="0">
                <a:ln w="11430"/>
                <a:solidFill>
                  <a:schemeClr val="accent4">
                    <a:lumMod val="75000"/>
                  </a:schemeClr>
                </a:solidFill>
                <a:effectLst>
                  <a:outerShdw blurRad="50800" dist="39000" dir="5460000" algn="tl">
                    <a:srgbClr val="000000">
                      <a:alpha val="38000"/>
                    </a:srgbClr>
                  </a:outerShdw>
                </a:effectLst>
              </a:rPr>
            </a:br>
            <a:r>
              <a:rPr lang="en-US" sz="2800" b="1" dirty="0">
                <a:ln w="11430"/>
                <a:solidFill>
                  <a:schemeClr val="accent4">
                    <a:lumMod val="75000"/>
                  </a:schemeClr>
                </a:solidFill>
                <a:effectLst>
                  <a:outerShdw blurRad="50800" dist="39000" dir="5460000" algn="tl">
                    <a:srgbClr val="000000">
                      <a:alpha val="38000"/>
                    </a:srgbClr>
                  </a:outerShdw>
                </a:effectLst>
              </a:rPr>
              <a:t>“Cash Flow Forecasting and Cash Management”</a:t>
            </a:r>
          </a:p>
        </p:txBody>
      </p:sp>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40158" y="446498"/>
            <a:ext cx="2445117" cy="1509051"/>
          </a:xfrm>
          <a:prstGeom prst="rect">
            <a:avLst/>
          </a:prstGeom>
          <a:blipFill>
            <a:blip r:embed="rId5" cstate="print"/>
            <a:tile tx="0" ty="0" sx="100000" sy="100000" flip="none" algn="tl"/>
          </a:blipFill>
          <a:ln>
            <a:solidFill>
              <a:schemeClr val="tx1">
                <a:lumMod val="65000"/>
                <a:lumOff val="35000"/>
              </a:schemeClr>
            </a:solidFill>
          </a:ln>
          <a:effectLst>
            <a:glow rad="228600">
              <a:schemeClr val="accent3">
                <a:satMod val="175000"/>
                <a:alpha val="40000"/>
              </a:schemeClr>
            </a:glow>
            <a:innerShdw blurRad="63500" dist="50800" dir="16200000">
              <a:prstClr val="black">
                <a:alpha val="50000"/>
              </a:prstClr>
            </a:innerShdw>
          </a:effectLst>
        </p:spPr>
      </p:pic>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12745" y="3957479"/>
            <a:ext cx="4343793" cy="24326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0533" y="104793"/>
            <a:ext cx="3757189" cy="830997"/>
          </a:xfrm>
          <a:prstGeom prst="rect">
            <a:avLst/>
          </a:prstGeom>
          <a:blipFill>
            <a:blip r:embed="rId7" cstate="print"/>
            <a:tile tx="0" ty="0" sx="100000" sy="100000" flip="none" algn="tl"/>
          </a:blipFill>
          <a:ln>
            <a:solidFill>
              <a:schemeClr val="accent2">
                <a:lumMod val="75000"/>
              </a:schemeClr>
            </a:solidFill>
          </a:ln>
          <a:effectLst>
            <a:glow rad="228600">
              <a:schemeClr val="accent2">
                <a:satMod val="175000"/>
                <a:alpha val="40000"/>
              </a:schemeClr>
            </a:glow>
            <a:innerShdw blurRad="63500" dist="50800" dir="13500000">
              <a:schemeClr val="bg1">
                <a:lumMod val="85000"/>
                <a:alpha val="50000"/>
              </a:schemeClr>
            </a:innerShdw>
          </a:effectLst>
          <a:scene3d>
            <a:camera prst="orthographicFront"/>
            <a:lightRig rig="threePt" dir="t"/>
          </a:scene3d>
          <a:sp3d>
            <a:bevelT w="114300" prst="artDeco"/>
            <a:bevelB prst="angle"/>
          </a:sp3d>
        </p:spPr>
        <p:txBody>
          <a:bodyPr wrap="square" rtlCol="0">
            <a:spAutoFit/>
          </a:bodyPr>
          <a:lstStyle/>
          <a:p>
            <a:pPr algn="ctr"/>
            <a:r>
              <a:rPr lang="en-US" sz="1600" b="1" dirty="0"/>
              <a:t>The World Bank </a:t>
            </a:r>
            <a:r>
              <a:rPr lang="en-US" sz="1600" b="1" dirty="0" smtClean="0"/>
              <a:t>Treasury|</a:t>
            </a:r>
            <a:r>
              <a:rPr lang="en-US" sz="1600" b="1" dirty="0" smtClean="0">
                <a:solidFill>
                  <a:schemeClr val="accent5">
                    <a:lumMod val="75000"/>
                  </a:schemeClr>
                </a:solidFill>
              </a:rPr>
              <a:t>IBRD-IDA</a:t>
            </a:r>
          </a:p>
          <a:p>
            <a:pPr algn="ctr"/>
            <a:r>
              <a:rPr lang="en-US" sz="1600" b="1" dirty="0" smtClean="0"/>
              <a:t>Public </a:t>
            </a:r>
            <a:r>
              <a:rPr lang="en-US" sz="1600" b="1" dirty="0"/>
              <a:t>Debt Management Advisory </a:t>
            </a:r>
            <a:r>
              <a:rPr lang="en-US" sz="1600" b="1" dirty="0" smtClean="0"/>
              <a:t>Group </a:t>
            </a:r>
            <a:r>
              <a:rPr lang="en-US" sz="1600" b="1" dirty="0" smtClean="0">
                <a:solidFill>
                  <a:schemeClr val="accent2">
                    <a:lumMod val="75000"/>
                  </a:schemeClr>
                </a:solidFill>
              </a:rPr>
              <a:t>(</a:t>
            </a:r>
            <a:r>
              <a:rPr lang="en-US" sz="1600" b="1" dirty="0" smtClean="0">
                <a:solidFill>
                  <a:schemeClr val="accent2">
                    <a:lumMod val="75000"/>
                  </a:schemeClr>
                </a:solidFill>
                <a:latin typeface="Eurostile ExtendedTwo" pitchFamily="34" charset="0"/>
              </a:rPr>
              <a:t>WBT-PDMAG</a:t>
            </a:r>
            <a:r>
              <a:rPr lang="en-US" sz="1600" b="1" dirty="0" smtClean="0">
                <a:solidFill>
                  <a:schemeClr val="accent2">
                    <a:lumMod val="75000"/>
                  </a:schemeClr>
                </a:solidFill>
              </a:rPr>
              <a:t>) </a:t>
            </a:r>
            <a:endParaRPr lang="sq-AL" sz="1600" dirty="0">
              <a:solidFill>
                <a:schemeClr val="accent2">
                  <a:lumMod val="75000"/>
                </a:schemeClr>
              </a:solidFill>
            </a:endParaRPr>
          </a:p>
        </p:txBody>
      </p:sp>
      <p:sp>
        <p:nvSpPr>
          <p:cNvPr id="9" name="Rectangle 8"/>
          <p:cNvSpPr/>
          <p:nvPr/>
        </p:nvSpPr>
        <p:spPr>
          <a:xfrm>
            <a:off x="7591647" y="99587"/>
            <a:ext cx="4538127" cy="830997"/>
          </a:xfrm>
          <a:prstGeom prst="rect">
            <a:avLst/>
          </a:prstGeom>
          <a:blipFill>
            <a:blip r:embed="rId3" cstate="print"/>
            <a:tile tx="0" ty="0" sx="100000" sy="100000" flip="none" algn="tl"/>
          </a:blipFill>
          <a:ln>
            <a:solidFill>
              <a:schemeClr val="accent5">
                <a:lumMod val="75000"/>
              </a:schemeClr>
            </a:solidFill>
          </a:ln>
          <a:effectLst>
            <a:glow rad="228600">
              <a:schemeClr val="accent1">
                <a:satMod val="175000"/>
                <a:alpha val="40000"/>
              </a:schemeClr>
            </a:glow>
          </a:effectLst>
          <a:scene3d>
            <a:camera prst="orthographicFront"/>
            <a:lightRig rig="glow" dir="tl">
              <a:rot lat="0" lon="0" rev="5400000"/>
            </a:lightRig>
          </a:scene3d>
          <a:sp3d>
            <a:bevelT prst="angle"/>
            <a:bevelB w="114300" prst="artDeco"/>
          </a:sp3d>
        </p:spPr>
        <p:txBody>
          <a:bodyPr wrap="square">
            <a:spAutoFit/>
            <a:sp3d contourW="12700">
              <a:bevelT w="25400" h="25400"/>
              <a:contourClr>
                <a:schemeClr val="accent6">
                  <a:shade val="73000"/>
                </a:schemeClr>
              </a:contourClr>
            </a:sp3d>
          </a:bodyPr>
          <a:lstStyle/>
          <a:p>
            <a:pPr algn="ctr"/>
            <a:r>
              <a:rPr lang="en-US" sz="1600" b="1" dirty="0">
                <a:ln w="11430"/>
                <a:solidFill>
                  <a:schemeClr val="accent2">
                    <a:lumMod val="75000"/>
                  </a:schemeClr>
                </a:solidFill>
                <a:effectLst>
                  <a:outerShdw blurRad="50800" dist="39000" dir="5460000" algn="tl">
                    <a:srgbClr val="000000">
                      <a:alpha val="38000"/>
                    </a:srgbClr>
                  </a:outerShdw>
                </a:effectLst>
                <a:latin typeface="+mj-lt"/>
                <a:ea typeface="+mj-ea"/>
                <a:cs typeface="+mj-cs"/>
              </a:rPr>
              <a:t>TCOP thematic group on</a:t>
            </a:r>
          </a:p>
          <a:p>
            <a:pPr algn="ctr"/>
            <a:r>
              <a:rPr lang="en-US" sz="1600" b="1" dirty="0">
                <a:ln w="11430"/>
                <a:solidFill>
                  <a:schemeClr val="accent2">
                    <a:lumMod val="75000"/>
                  </a:schemeClr>
                </a:solidFill>
                <a:effectLst>
                  <a:outerShdw blurRad="50800" dist="39000" dir="5460000" algn="tl">
                    <a:srgbClr val="000000">
                      <a:alpha val="38000"/>
                    </a:srgbClr>
                  </a:outerShdw>
                </a:effectLst>
                <a:latin typeface="+mj-lt"/>
                <a:ea typeface="+mj-ea"/>
                <a:cs typeface="+mj-cs"/>
              </a:rPr>
              <a:t>CASH MANAGEMENT &amp; FORECASTING </a:t>
            </a:r>
          </a:p>
          <a:p>
            <a:pPr algn="ctr"/>
            <a:r>
              <a:rPr lang="en-US" sz="1600" b="1" dirty="0" smtClean="0">
                <a:ln w="11430"/>
                <a:solidFill>
                  <a:schemeClr val="accent2">
                    <a:lumMod val="75000"/>
                  </a:schemeClr>
                </a:solidFill>
                <a:effectLst>
                  <a:outerShdw blurRad="50800" dist="39000" dir="5460000" algn="tl">
                    <a:srgbClr val="000000">
                      <a:alpha val="38000"/>
                    </a:srgbClr>
                  </a:outerShdw>
                </a:effectLst>
                <a:latin typeface="+mj-lt"/>
                <a:ea typeface="+mj-ea"/>
                <a:cs typeface="+mj-cs"/>
              </a:rPr>
              <a:t>“News </a:t>
            </a:r>
            <a:r>
              <a:rPr lang="en-US" sz="1600" b="1" dirty="0">
                <a:ln w="11430"/>
                <a:solidFill>
                  <a:schemeClr val="accent2">
                    <a:lumMod val="75000"/>
                  </a:schemeClr>
                </a:solidFill>
                <a:effectLst>
                  <a:outerShdw blurRad="50800" dist="39000" dir="5460000" algn="tl">
                    <a:srgbClr val="000000">
                      <a:alpha val="38000"/>
                    </a:srgbClr>
                  </a:outerShdw>
                </a:effectLst>
                <a:latin typeface="+mj-lt"/>
                <a:ea typeface="+mj-ea"/>
                <a:cs typeface="+mj-cs"/>
              </a:rPr>
              <a:t>on recent and future </a:t>
            </a:r>
            <a:r>
              <a:rPr lang="en-US" sz="1600" b="1" dirty="0" smtClean="0">
                <a:ln w="11430"/>
                <a:solidFill>
                  <a:schemeClr val="accent2">
                    <a:lumMod val="75000"/>
                  </a:schemeClr>
                </a:solidFill>
                <a:effectLst>
                  <a:outerShdw blurRad="50800" dist="39000" dir="5460000" algn="tl">
                    <a:srgbClr val="000000">
                      <a:alpha val="38000"/>
                    </a:srgbClr>
                  </a:outerShdw>
                </a:effectLst>
                <a:latin typeface="+mj-lt"/>
                <a:ea typeface="+mj-ea"/>
                <a:cs typeface="+mj-cs"/>
              </a:rPr>
              <a:t>improvements”</a:t>
            </a:r>
            <a:endParaRPr lang="sq-AL" sz="1600" b="1" dirty="0">
              <a:ln w="11430"/>
              <a:solidFill>
                <a:schemeClr val="accent2">
                  <a:lumMod val="75000"/>
                </a:schemeClr>
              </a:solidFill>
              <a:effectLst>
                <a:outerShdw blurRad="50800" dist="39000" dir="5460000" algn="tl">
                  <a:srgbClr val="000000">
                    <a:alpha val="38000"/>
                  </a:srgbClr>
                </a:outerShdw>
              </a:effectLst>
              <a:latin typeface="+mj-lt"/>
              <a:ea typeface="+mj-ea"/>
              <a:cs typeface="+mj-cs"/>
            </a:endParaRPr>
          </a:p>
        </p:txBody>
      </p:sp>
      <p:sp>
        <p:nvSpPr>
          <p:cNvPr id="7" name="Rectangle 6"/>
          <p:cNvSpPr/>
          <p:nvPr/>
        </p:nvSpPr>
        <p:spPr>
          <a:xfrm>
            <a:off x="4242075" y="6066915"/>
            <a:ext cx="2743200" cy="646331"/>
          </a:xfrm>
          <a:prstGeom prst="rect">
            <a:avLst/>
          </a:prstGeom>
        </p:spPr>
        <p:txBody>
          <a:bodyPr wrap="square">
            <a:spAutoFit/>
          </a:bodyPr>
          <a:lstStyle/>
          <a:p>
            <a:endParaRPr lang="sq-AL" dirty="0"/>
          </a:p>
          <a:p>
            <a:r>
              <a:rPr lang="sq-AL" dirty="0"/>
              <a:t> </a:t>
            </a:r>
          </a:p>
        </p:txBody>
      </p:sp>
      <p:sp>
        <p:nvSpPr>
          <p:cNvPr id="10" name="Rectangle 9"/>
          <p:cNvSpPr/>
          <p:nvPr/>
        </p:nvSpPr>
        <p:spPr>
          <a:xfrm>
            <a:off x="2746465" y="6343914"/>
            <a:ext cx="6032501" cy="338554"/>
          </a:xfrm>
          <a:prstGeom prst="rect">
            <a:avLst/>
          </a:prstGeom>
        </p:spPr>
        <p:txBody>
          <a:bodyPr wrap="square">
            <a:spAutoFit/>
          </a:bodyPr>
          <a:lstStyle/>
          <a:p>
            <a:r>
              <a:rPr lang="en-US" sz="1600" dirty="0" smtClean="0"/>
              <a:t>FYR </a:t>
            </a:r>
            <a:r>
              <a:rPr lang="en-US" sz="1600" dirty="0"/>
              <a:t>of Macedonia Ministry of Finance, </a:t>
            </a:r>
            <a:r>
              <a:rPr lang="en-US" sz="1600" dirty="0" smtClean="0"/>
              <a:t>Skopje, </a:t>
            </a:r>
            <a:r>
              <a:rPr lang="sq-AL" sz="1600" dirty="0" smtClean="0"/>
              <a:t>September 17-21</a:t>
            </a:r>
            <a:r>
              <a:rPr lang="sq-AL" sz="1600" dirty="0"/>
              <a:t>, </a:t>
            </a:r>
            <a:r>
              <a:rPr lang="sq-AL" sz="1600" dirty="0" smtClean="0"/>
              <a:t>2018</a:t>
            </a:r>
            <a:endParaRPr lang="sq-AL" sz="1600" dirty="0"/>
          </a:p>
        </p:txBody>
      </p:sp>
      <p:sp>
        <p:nvSpPr>
          <p:cNvPr id="11" name="Rectangle 10"/>
          <p:cNvSpPr/>
          <p:nvPr/>
        </p:nvSpPr>
        <p:spPr>
          <a:xfrm>
            <a:off x="366436" y="3957479"/>
            <a:ext cx="2350452" cy="2523768"/>
          </a:xfrm>
          <a:prstGeom prst="rect">
            <a:avLst/>
          </a:prstGeom>
        </p:spPr>
        <p:txBody>
          <a:bodyPr wrap="none">
            <a:spAutoFit/>
          </a:bodyPr>
          <a:lstStyle/>
          <a:p>
            <a:r>
              <a:rPr lang="en-US" dirty="0" smtClean="0"/>
              <a:t>P</a:t>
            </a:r>
            <a:r>
              <a:rPr lang="sq-AL" dirty="0" smtClean="0"/>
              <a:t>articipating countries</a:t>
            </a:r>
            <a:r>
              <a:rPr lang="en-US" dirty="0" smtClean="0"/>
              <a:t>:</a:t>
            </a:r>
          </a:p>
          <a:p>
            <a:pPr marL="342900" indent="-342900">
              <a:buClr>
                <a:srgbClr val="C00000"/>
              </a:buClr>
              <a:buSzPct val="90000"/>
              <a:buFont typeface="+mj-lt"/>
              <a:buAutoNum type="arabicPeriod"/>
            </a:pPr>
            <a:r>
              <a:rPr lang="en-US" sz="2000" dirty="0" smtClean="0">
                <a:latin typeface="Copperplate Gothic Bold" pitchFamily="34" charset="0"/>
              </a:rPr>
              <a:t>Albania</a:t>
            </a:r>
          </a:p>
          <a:p>
            <a:pPr marL="342900" indent="-342900">
              <a:buClr>
                <a:srgbClr val="C00000"/>
              </a:buClr>
              <a:buSzPct val="90000"/>
              <a:buFont typeface="+mj-lt"/>
              <a:buAutoNum type="arabicPeriod"/>
            </a:pPr>
            <a:r>
              <a:rPr lang="en-US" sz="2000" dirty="0" smtClean="0">
                <a:latin typeface="Copperplate Gothic Bold" pitchFamily="34" charset="0"/>
              </a:rPr>
              <a:t>Kosovo</a:t>
            </a:r>
          </a:p>
          <a:p>
            <a:pPr marL="342900" indent="-342900">
              <a:buClr>
                <a:srgbClr val="C00000"/>
              </a:buClr>
              <a:buSzPct val="90000"/>
              <a:buFont typeface="+mj-lt"/>
              <a:buAutoNum type="arabicPeriod"/>
            </a:pPr>
            <a:r>
              <a:rPr lang="en-US" sz="2000" dirty="0" smtClean="0">
                <a:latin typeface="Copperplate Gothic Bold" pitchFamily="34" charset="0"/>
              </a:rPr>
              <a:t>Macedonia</a:t>
            </a:r>
          </a:p>
          <a:p>
            <a:pPr marL="342900" indent="-342900">
              <a:buClr>
                <a:srgbClr val="C00000"/>
              </a:buClr>
              <a:buSzPct val="90000"/>
              <a:buFont typeface="+mj-lt"/>
              <a:buAutoNum type="arabicPeriod"/>
            </a:pPr>
            <a:r>
              <a:rPr lang="en-US" sz="2000" dirty="0" smtClean="0">
                <a:latin typeface="Copperplate Gothic Bold" pitchFamily="34" charset="0"/>
              </a:rPr>
              <a:t>Romania</a:t>
            </a:r>
          </a:p>
          <a:p>
            <a:pPr marL="342900" indent="-342900">
              <a:buClr>
                <a:srgbClr val="C00000"/>
              </a:buClr>
              <a:buSzPct val="90000"/>
              <a:buFont typeface="+mj-lt"/>
              <a:buAutoNum type="arabicPeriod"/>
            </a:pPr>
            <a:r>
              <a:rPr lang="en-US" sz="2000" dirty="0" smtClean="0">
                <a:latin typeface="Copperplate Gothic Bold" pitchFamily="34" charset="0"/>
              </a:rPr>
              <a:t>Serbia</a:t>
            </a:r>
          </a:p>
          <a:p>
            <a:pPr marL="342900" indent="-342900">
              <a:buClr>
                <a:srgbClr val="C00000"/>
              </a:buClr>
              <a:buSzPct val="90000"/>
              <a:buFont typeface="+mj-lt"/>
              <a:buAutoNum type="arabicPeriod"/>
            </a:pPr>
            <a:r>
              <a:rPr lang="en-US" sz="2000" dirty="0" smtClean="0">
                <a:latin typeface="Copperplate Gothic Bold" pitchFamily="34" charset="0"/>
              </a:rPr>
              <a:t>Slovenia</a:t>
            </a:r>
          </a:p>
          <a:p>
            <a:pPr marL="342900" indent="-342900">
              <a:buClr>
                <a:srgbClr val="C00000"/>
              </a:buClr>
              <a:buSzPct val="90000"/>
              <a:buFont typeface="+mj-lt"/>
              <a:buAutoNum type="arabicPeriod"/>
            </a:pPr>
            <a:r>
              <a:rPr lang="en-US" sz="2000" dirty="0" smtClean="0">
                <a:latin typeface="Copperplate Gothic Bold" pitchFamily="34" charset="0"/>
              </a:rPr>
              <a:t>Thailand</a:t>
            </a:r>
            <a:endParaRPr lang="sq-AL" sz="2000" dirty="0">
              <a:latin typeface="Copperplate Gothic Bold" pitchFamily="34" charset="0"/>
            </a:endParaRPr>
          </a:p>
        </p:txBody>
      </p:sp>
    </p:spTree>
    <p:extLst>
      <p:ext uri="{BB962C8B-B14F-4D97-AF65-F5344CB8AC3E}">
        <p14:creationId xmlns="" xmlns:p14="http://schemas.microsoft.com/office/powerpoint/2010/main" val="3979160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10</a:t>
            </a:fld>
            <a:endParaRPr lang="en-US"/>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59216"/>
            <a:ext cx="12192000" cy="5618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43664" y="231226"/>
            <a:ext cx="10392695"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rgbClr val="C00000"/>
                </a:solidFill>
                <a:effectLst>
                  <a:outerShdw blurRad="50800" dist="39000" dir="5460000" algn="tl">
                    <a:srgbClr val="000000">
                      <a:alpha val="38000"/>
                    </a:srgbClr>
                  </a:outerShdw>
                </a:effectLst>
                <a:latin typeface="+mj-lt"/>
                <a:ea typeface="+mj-ea"/>
                <a:cs typeface="+mj-cs"/>
              </a:rPr>
              <a:t>Hands on exercises using an excel-based toolkit </a:t>
            </a:r>
          </a:p>
          <a:p>
            <a:r>
              <a:rPr lang="en-US" sz="2800" b="1" dirty="0">
                <a:ln w="11430"/>
                <a:solidFill>
                  <a:schemeClr val="accent4">
                    <a:lumMod val="75000"/>
                  </a:schemeClr>
                </a:solidFill>
                <a:effectLst>
                  <a:outerShdw blurRad="50800" dist="39000" dir="5460000" algn="tl">
                    <a:srgbClr val="000000">
                      <a:alpha val="38000"/>
                    </a:srgbClr>
                  </a:outerShdw>
                </a:effectLst>
                <a:latin typeface="+mj-lt"/>
                <a:ea typeface="+mj-ea"/>
                <a:cs typeface="+mj-cs"/>
              </a:rPr>
              <a:t>System Architecture</a:t>
            </a:r>
            <a:endParaRPr lang="sq-AL" sz="2800" b="1" dirty="0">
              <a:ln w="11430"/>
              <a:solidFill>
                <a:schemeClr val="accent4">
                  <a:lumMod val="75000"/>
                </a:schemeClr>
              </a:solidFill>
              <a:effectLst>
                <a:outerShdw blurRad="50800" dist="39000" dir="5460000" algn="tl">
                  <a:srgbClr val="000000">
                    <a:alpha val="38000"/>
                  </a:srgbClr>
                </a:outerShdw>
              </a:effectLst>
              <a:latin typeface="+mj-lt"/>
              <a:ea typeface="+mj-ea"/>
              <a:cs typeface="+mj-cs"/>
            </a:endParaRPr>
          </a:p>
        </p:txBody>
      </p:sp>
    </p:spTree>
    <p:extLst>
      <p:ext uri="{BB962C8B-B14F-4D97-AF65-F5344CB8AC3E}">
        <p14:creationId xmlns="" xmlns:p14="http://schemas.microsoft.com/office/powerpoint/2010/main" val="2397266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11</a:t>
            </a:fld>
            <a:endParaRPr lang="en-US"/>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93800"/>
            <a:ext cx="12192000" cy="5508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88904" y="2867026"/>
            <a:ext cx="1932851" cy="6873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5181600" y="3554414"/>
            <a:ext cx="273729" cy="207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a:p>
        </p:txBody>
      </p:sp>
    </p:spTree>
    <p:extLst>
      <p:ext uri="{BB962C8B-B14F-4D97-AF65-F5344CB8AC3E}">
        <p14:creationId xmlns="" xmlns:p14="http://schemas.microsoft.com/office/powerpoint/2010/main" val="2350152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12</a:t>
            </a:fld>
            <a:endParaRPr lang="en-US"/>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72461"/>
            <a:ext cx="12192000" cy="5504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95087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13</a:t>
            </a:fld>
            <a:endParaRPr lang="en-US"/>
          </a:p>
        </p:txBody>
      </p:sp>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92224"/>
            <a:ext cx="12192000" cy="556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7943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14</a:t>
            </a:fld>
            <a:endParaRPr lang="en-US"/>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42" y="1054100"/>
            <a:ext cx="12192000" cy="5655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63286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15</a:t>
            </a:fld>
            <a:endParaRPr lang="en-US"/>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79770"/>
            <a:ext cx="12192000" cy="55187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2778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16</a:t>
            </a:fld>
            <a:endParaRPr lang="en-US"/>
          </a:p>
        </p:txBody>
      </p:sp>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53092"/>
            <a:ext cx="12192000" cy="5381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09448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17</a:t>
            </a:fld>
            <a:endParaRPr lang="en-US"/>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362074"/>
            <a:ext cx="12192000" cy="5495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9666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18</a:t>
            </a:fld>
            <a:endParaRPr lang="en-US"/>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22374"/>
            <a:ext cx="12192000" cy="5476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86452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19</a:t>
            </a:fld>
            <a:endParaRPr lang="en-US"/>
          </a:p>
        </p:txBody>
      </p:sp>
      <p:pic>
        <p:nvPicPr>
          <p:cNvPr id="122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22302"/>
            <a:ext cx="12192000" cy="5476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80534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07" y="419446"/>
            <a:ext cx="10515600" cy="1325563"/>
          </a:xfrm>
        </p:spPr>
        <p:txBody>
          <a:bodyPr/>
          <a:lstStyle/>
          <a:p>
            <a:r>
              <a:rPr lang="en-US" b="1" dirty="0" smtClean="0"/>
              <a:t>	The purpose</a:t>
            </a:r>
            <a:endParaRPr lang="sq-AL" b="1" dirty="0"/>
          </a:p>
        </p:txBody>
      </p:sp>
      <p:sp>
        <p:nvSpPr>
          <p:cNvPr id="3" name="Content Placeholder 2"/>
          <p:cNvSpPr>
            <a:spLocks noGrp="1"/>
          </p:cNvSpPr>
          <p:nvPr>
            <p:ph idx="1"/>
          </p:nvPr>
        </p:nvSpPr>
        <p:spPr/>
        <p:txBody>
          <a:bodyPr>
            <a:normAutofit/>
          </a:bodyPr>
          <a:lstStyle/>
          <a:p>
            <a:pPr marL="344488" indent="-344488" algn="just">
              <a:buClr>
                <a:srgbClr val="C00000"/>
              </a:buClr>
              <a:buFont typeface="Wingdings" pitchFamily="2" charset="2"/>
              <a:buChar char="v"/>
            </a:pPr>
            <a:r>
              <a:rPr lang="en-US" sz="2200" dirty="0" smtClean="0">
                <a:latin typeface="Latha" pitchFamily="34" charset="0"/>
                <a:cs typeface="Latha" pitchFamily="34" charset="0"/>
              </a:rPr>
              <a:t>One </a:t>
            </a:r>
            <a:r>
              <a:rPr lang="en-US" sz="2200" dirty="0">
                <a:latin typeface="Latha" pitchFamily="34" charset="0"/>
                <a:cs typeface="Latha" pitchFamily="34" charset="0"/>
              </a:rPr>
              <a:t>of the areas of expertise of the </a:t>
            </a:r>
            <a:r>
              <a:rPr lang="en-US" sz="2200" dirty="0" smtClean="0">
                <a:solidFill>
                  <a:srgbClr val="0070C0"/>
                </a:solidFill>
                <a:latin typeface="Latha" pitchFamily="34" charset="0"/>
                <a:cs typeface="Latha" pitchFamily="34" charset="0"/>
              </a:rPr>
              <a:t>WBT-PDMAG</a:t>
            </a:r>
            <a:r>
              <a:rPr lang="en-US" sz="2200" dirty="0" smtClean="0">
                <a:latin typeface="Latha" pitchFamily="34" charset="0"/>
                <a:cs typeface="Latha" pitchFamily="34" charset="0"/>
              </a:rPr>
              <a:t> is to provide </a:t>
            </a:r>
            <a:r>
              <a:rPr lang="en-US" sz="2200" dirty="0">
                <a:latin typeface="Latha" pitchFamily="34" charset="0"/>
                <a:cs typeface="Latha" pitchFamily="34" charset="0"/>
              </a:rPr>
              <a:t>advisory and training services for government cash </a:t>
            </a:r>
            <a:r>
              <a:rPr lang="en-US" sz="2200" dirty="0" smtClean="0">
                <a:latin typeface="Latha" pitchFamily="34" charset="0"/>
                <a:cs typeface="Latha" pitchFamily="34" charset="0"/>
              </a:rPr>
              <a:t>management. </a:t>
            </a:r>
            <a:r>
              <a:rPr lang="en-US" sz="2200" dirty="0">
                <a:latin typeface="Latha" pitchFamily="34" charset="0"/>
                <a:cs typeface="Latha" pitchFamily="34" charset="0"/>
              </a:rPr>
              <a:t>Through one-to-one missions</a:t>
            </a:r>
            <a:r>
              <a:rPr lang="en-US" sz="2200" dirty="0" smtClean="0">
                <a:latin typeface="Latha" pitchFamily="34" charset="0"/>
                <a:cs typeface="Latha" pitchFamily="34" charset="0"/>
              </a:rPr>
              <a:t>, knowledge products, </a:t>
            </a:r>
            <a:r>
              <a:rPr lang="en-US" sz="2200" dirty="0">
                <a:latin typeface="Latha" pitchFamily="34" charset="0"/>
                <a:cs typeface="Latha" pitchFamily="34" charset="0"/>
              </a:rPr>
              <a:t>workshops, </a:t>
            </a:r>
            <a:r>
              <a:rPr lang="en-US" sz="2200" dirty="0" smtClean="0">
                <a:latin typeface="Latha" pitchFamily="34" charset="0"/>
                <a:cs typeface="Latha" pitchFamily="34" charset="0"/>
              </a:rPr>
              <a:t>webinars, seminars and forums, </a:t>
            </a:r>
            <a:r>
              <a:rPr lang="en-US" sz="2200" dirty="0">
                <a:latin typeface="Latha" pitchFamily="34" charset="0"/>
                <a:cs typeface="Latha" pitchFamily="34" charset="0"/>
              </a:rPr>
              <a:t>and peer group dialogues, the advisory team is dedicated to building human capital among debt and risk management officers across the </a:t>
            </a:r>
            <a:r>
              <a:rPr lang="en-US" sz="2200" dirty="0" smtClean="0">
                <a:latin typeface="Latha" pitchFamily="34" charset="0"/>
                <a:cs typeface="Latha" pitchFamily="34" charset="0"/>
              </a:rPr>
              <a:t>world.</a:t>
            </a:r>
          </a:p>
          <a:p>
            <a:pPr marL="344488" indent="-344488" algn="just">
              <a:buClr>
                <a:srgbClr val="C00000"/>
              </a:buClr>
              <a:buFont typeface="Wingdings" pitchFamily="2" charset="2"/>
              <a:buChar char="v"/>
            </a:pPr>
            <a:endParaRPr lang="en-US" sz="2200" b="1" dirty="0" smtClean="0">
              <a:latin typeface="Latha" pitchFamily="34" charset="0"/>
              <a:cs typeface="Latha" pitchFamily="34" charset="0"/>
            </a:endParaRPr>
          </a:p>
          <a:p>
            <a:pPr marL="344488" indent="-344488" algn="just">
              <a:buClr>
                <a:srgbClr val="C00000"/>
              </a:buClr>
              <a:buFont typeface="Wingdings" pitchFamily="2" charset="2"/>
              <a:buChar char="v"/>
            </a:pPr>
            <a:r>
              <a:rPr lang="en-US" sz="2200" dirty="0">
                <a:latin typeface="Latha" pitchFamily="34" charset="0"/>
                <a:cs typeface="Latha" pitchFamily="34" charset="0"/>
              </a:rPr>
              <a:t>The </a:t>
            </a:r>
            <a:r>
              <a:rPr lang="en-US" sz="2200" dirty="0" smtClean="0">
                <a:latin typeface="Latha" pitchFamily="34" charset="0"/>
                <a:cs typeface="Latha" pitchFamily="34" charset="0"/>
              </a:rPr>
              <a:t>WBT-PDMAG organized </a:t>
            </a:r>
            <a:r>
              <a:rPr lang="en-US" sz="2200" dirty="0">
                <a:latin typeface="Latha" pitchFamily="34" charset="0"/>
                <a:cs typeface="Latha" pitchFamily="34" charset="0"/>
              </a:rPr>
              <a:t>its </a:t>
            </a:r>
            <a:r>
              <a:rPr lang="en-US" sz="2200" b="1" dirty="0">
                <a:solidFill>
                  <a:srgbClr val="0070C0"/>
                </a:solidFill>
                <a:latin typeface="Latha" pitchFamily="34" charset="0"/>
                <a:cs typeface="Latha" pitchFamily="34" charset="0"/>
              </a:rPr>
              <a:t>first workshop </a:t>
            </a:r>
            <a:r>
              <a:rPr lang="en-US" sz="2200" dirty="0">
                <a:latin typeface="Latha" pitchFamily="34" charset="0"/>
                <a:cs typeface="Latha" pitchFamily="34" charset="0"/>
              </a:rPr>
              <a:t>on “Cash Flow Forecasting and Cash Management”, hosted by the Ministry of Finance of FYR Macedonia from </a:t>
            </a:r>
            <a:r>
              <a:rPr lang="en-US" sz="2200" dirty="0">
                <a:solidFill>
                  <a:srgbClr val="0070C0"/>
                </a:solidFill>
                <a:latin typeface="Latha" pitchFamily="34" charset="0"/>
                <a:cs typeface="Latha" pitchFamily="34" charset="0"/>
              </a:rPr>
              <a:t>September 17</a:t>
            </a:r>
            <a:r>
              <a:rPr lang="en-US" sz="2200" baseline="30000" dirty="0">
                <a:solidFill>
                  <a:srgbClr val="0070C0"/>
                </a:solidFill>
                <a:latin typeface="Latha" pitchFamily="34" charset="0"/>
                <a:cs typeface="Latha" pitchFamily="34" charset="0"/>
              </a:rPr>
              <a:t>th</a:t>
            </a:r>
            <a:r>
              <a:rPr lang="en-US" sz="2200" dirty="0">
                <a:solidFill>
                  <a:srgbClr val="0070C0"/>
                </a:solidFill>
                <a:latin typeface="Latha" pitchFamily="34" charset="0"/>
                <a:cs typeface="Latha" pitchFamily="34" charset="0"/>
              </a:rPr>
              <a:t> to 21st, 2018 </a:t>
            </a:r>
            <a:r>
              <a:rPr lang="en-US" sz="2200" dirty="0">
                <a:latin typeface="Latha" pitchFamily="34" charset="0"/>
                <a:cs typeface="Latha" pitchFamily="34" charset="0"/>
              </a:rPr>
              <a:t>in Skopje, FYR Macedonia. This workshop is developed and delivered under the Government Debt and Risk Management (GDRM) Program supported by the State Secretariat for Economic Affairs (</a:t>
            </a:r>
            <a:r>
              <a:rPr lang="en-US" sz="2200" dirty="0">
                <a:solidFill>
                  <a:srgbClr val="0070C0"/>
                </a:solidFill>
                <a:latin typeface="Latha" pitchFamily="34" charset="0"/>
                <a:cs typeface="Latha" pitchFamily="34" charset="0"/>
              </a:rPr>
              <a:t>SECO) of Switzerland</a:t>
            </a:r>
            <a:r>
              <a:rPr lang="en-US" sz="2200" dirty="0" smtClean="0">
                <a:latin typeface="Latha" pitchFamily="34" charset="0"/>
                <a:cs typeface="Latha" pitchFamily="34" charset="0"/>
              </a:rPr>
              <a:t>.</a:t>
            </a:r>
          </a:p>
          <a:p>
            <a:endParaRPr lang="en-US" b="1" dirty="0"/>
          </a:p>
        </p:txBody>
      </p:sp>
      <p:sp>
        <p:nvSpPr>
          <p:cNvPr id="4" name="Slide Number Placeholder 3"/>
          <p:cNvSpPr>
            <a:spLocks noGrp="1"/>
          </p:cNvSpPr>
          <p:nvPr>
            <p:ph type="sldNum" sz="quarter" idx="12"/>
          </p:nvPr>
        </p:nvSpPr>
        <p:spPr/>
        <p:txBody>
          <a:bodyPr/>
          <a:lstStyle/>
          <a:p>
            <a:fld id="{78215D68-11EF-4C5E-8AB4-7E8B979946ED}" type="slidenum">
              <a:rPr lang="en-US" smtClean="0"/>
              <a:pPr/>
              <a:t>2</a:t>
            </a:fld>
            <a:endParaRPr lang="en-US"/>
          </a:p>
        </p:txBody>
      </p:sp>
    </p:spTree>
    <p:extLst>
      <p:ext uri="{BB962C8B-B14F-4D97-AF65-F5344CB8AC3E}">
        <p14:creationId xmlns="" xmlns:p14="http://schemas.microsoft.com/office/powerpoint/2010/main" val="184301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20</a:t>
            </a:fld>
            <a:endParaRPr lang="en-US"/>
          </a:p>
        </p:txBody>
      </p:sp>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50949"/>
            <a:ext cx="9248775" cy="5394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248775" y="1"/>
            <a:ext cx="2943225" cy="6645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2522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21</a:t>
            </a:fld>
            <a:endParaRPr lang="en-US"/>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1876" y="1743075"/>
            <a:ext cx="10580124" cy="4762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611876" y="311624"/>
            <a:ext cx="10580124" cy="937832"/>
          </a:xfrm>
          <a:prstGeom prst="rect">
            <a:avLst/>
          </a:prstGeom>
          <a:blipFill>
            <a:blip r:embed="rId3" cstate="print">
              <a:extLst>
                <a:ext uri="{BEBA8EAE-BF5A-486C-A8C5-ECC9F3942E4B}">
                  <a14:imgProps xmlns="" xmlns:a14="http://schemas.microsoft.com/office/drawing/2010/main">
                    <a14:imgLayer r:embed="rId4">
                      <a14:imgEffect>
                        <a14:sharpenSoften amount="25000"/>
                      </a14:imgEffect>
                      <a14:imgEffect>
                        <a14:brightnessContrast bright="-40000" contrast="40000"/>
                      </a14:imgEffect>
                    </a14:imgLayer>
                  </a14:imgProps>
                </a:ext>
              </a:extLst>
            </a:blip>
            <a:tile tx="0" ty="0" sx="100000" sy="100000" flip="none" algn="tl"/>
          </a:blipFill>
          <a:ln>
            <a:noFill/>
          </a:ln>
          <a:effectLst>
            <a:innerShdw blurRad="114300">
              <a:schemeClr val="accent1">
                <a:lumMod val="60000"/>
                <a:lumOff val="40000"/>
              </a:schemeClr>
            </a:innerShdw>
          </a:effectLst>
          <a:scene3d>
            <a:camera prst="orthographicFront"/>
            <a:lightRig rig="flat" dir="tl">
              <a:rot lat="0" lon="0" rev="6600000"/>
            </a:lightRig>
          </a:scene3d>
          <a:sp3d>
            <a:bevelT prst="angle"/>
            <a:bevelB prst="angle"/>
          </a:sp3d>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ln w="11430"/>
                <a:solidFill>
                  <a:schemeClr val="accent4">
                    <a:lumMod val="75000"/>
                  </a:schemeClr>
                </a:solidFill>
                <a:effectLst>
                  <a:outerShdw blurRad="50800" dist="39000" dir="5460000" algn="tl">
                    <a:srgbClr val="000000">
                      <a:alpha val="38000"/>
                    </a:srgbClr>
                  </a:outerShdw>
                </a:effectLst>
              </a:rPr>
              <a:t>	Thank you for your attention!</a:t>
            </a:r>
            <a:endParaRPr lang="en-US" sz="4800" b="1" dirty="0">
              <a:ln w="11430"/>
              <a:solidFill>
                <a:schemeClr val="accent4">
                  <a:lumMod val="75000"/>
                </a:schemeClr>
              </a:solidFill>
              <a:effectLst>
                <a:outerShdw blurRad="50800" dist="39000" dir="5460000" algn="tl">
                  <a:srgbClr val="000000">
                    <a:alpha val="38000"/>
                  </a:srgbClr>
                </a:outerShdw>
              </a:effectLst>
            </a:endParaRPr>
          </a:p>
        </p:txBody>
      </p:sp>
      <p:sp>
        <p:nvSpPr>
          <p:cNvPr id="7" name="Rectangle 6"/>
          <p:cNvSpPr/>
          <p:nvPr/>
        </p:nvSpPr>
        <p:spPr>
          <a:xfrm>
            <a:off x="5393301" y="5486400"/>
            <a:ext cx="3736872" cy="923330"/>
          </a:xfrm>
          <a:prstGeom prst="rect">
            <a:avLst/>
          </a:prstGeom>
        </p:spPr>
        <p:txBody>
          <a:bodyPr wrap="square">
            <a:spAutoFit/>
          </a:bodyPr>
          <a:lstStyle/>
          <a:p>
            <a:r>
              <a:rPr lang="en-US" u="sng" dirty="0"/>
              <a:t>The contact:</a:t>
            </a:r>
          </a:p>
          <a:p>
            <a:r>
              <a:rPr lang="en-US" dirty="0"/>
              <a:t>Mobile: +355684047161</a:t>
            </a:r>
          </a:p>
          <a:p>
            <a:r>
              <a:rPr lang="en-US" dirty="0"/>
              <a:t>E-mail: mimoza.peco@financa.gov.al</a:t>
            </a:r>
            <a:endParaRPr lang="sq-AL" dirty="0"/>
          </a:p>
        </p:txBody>
      </p:sp>
    </p:spTree>
    <p:extLst>
      <p:ext uri="{BB962C8B-B14F-4D97-AF65-F5344CB8AC3E}">
        <p14:creationId xmlns="" xmlns:p14="http://schemas.microsoft.com/office/powerpoint/2010/main" val="1174190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3474" y="1228724"/>
            <a:ext cx="10220325" cy="5293995"/>
          </a:xfrm>
        </p:spPr>
        <p:txBody>
          <a:bodyPr>
            <a:normAutofit fontScale="85000" lnSpcReduction="20000"/>
          </a:bodyPr>
          <a:lstStyle/>
          <a:p>
            <a:pPr marL="0" indent="0" algn="just">
              <a:buNone/>
            </a:pPr>
            <a:r>
              <a:rPr lang="en-US" sz="2600" dirty="0">
                <a:latin typeface="Latha" pitchFamily="34" charset="0"/>
                <a:cs typeface="Latha" pitchFamily="34" charset="0"/>
              </a:rPr>
              <a:t> </a:t>
            </a:r>
            <a:r>
              <a:rPr lang="en-US" sz="2600" dirty="0" smtClean="0">
                <a:latin typeface="Latha" pitchFamily="34" charset="0"/>
                <a:cs typeface="Latha" pitchFamily="34" charset="0"/>
              </a:rPr>
              <a:t> Why </a:t>
            </a:r>
            <a:r>
              <a:rPr lang="en-US" sz="2600" dirty="0">
                <a:latin typeface="Latha" pitchFamily="34" charset="0"/>
                <a:cs typeface="Latha" pitchFamily="34" charset="0"/>
              </a:rPr>
              <a:t>it is important the organizing </a:t>
            </a:r>
            <a:r>
              <a:rPr lang="en-US" sz="2600" dirty="0" smtClean="0">
                <a:latin typeface="Latha" pitchFamily="34" charset="0"/>
                <a:cs typeface="Latha" pitchFamily="34" charset="0"/>
              </a:rPr>
              <a:t>of such </a:t>
            </a:r>
            <a:r>
              <a:rPr lang="en-US" sz="2600" dirty="0">
                <a:latin typeface="Latha" pitchFamily="34" charset="0"/>
                <a:cs typeface="Latha" pitchFamily="34" charset="0"/>
              </a:rPr>
              <a:t>workshop</a:t>
            </a:r>
            <a:r>
              <a:rPr lang="en-US" sz="2600" dirty="0" smtClean="0">
                <a:latin typeface="Latha" pitchFamily="34" charset="0"/>
                <a:cs typeface="Latha" pitchFamily="34" charset="0"/>
              </a:rPr>
              <a:t>?</a:t>
            </a:r>
          </a:p>
          <a:p>
            <a:pPr marL="0" indent="0" algn="just">
              <a:buNone/>
            </a:pPr>
            <a:endParaRPr lang="en-US" sz="1200" dirty="0">
              <a:latin typeface="Latha" pitchFamily="34" charset="0"/>
              <a:cs typeface="Latha" pitchFamily="34" charset="0"/>
            </a:endParaRPr>
          </a:p>
          <a:p>
            <a:pPr marL="403225" indent="-403225" algn="just">
              <a:buClr>
                <a:srgbClr val="C00000"/>
              </a:buClr>
              <a:buFont typeface="Wingdings" pitchFamily="2" charset="2"/>
              <a:buChar char="q"/>
            </a:pPr>
            <a:r>
              <a:rPr lang="en-US" sz="2600" dirty="0" smtClean="0">
                <a:latin typeface="Latha" pitchFamily="34" charset="0"/>
                <a:cs typeface="Latha" pitchFamily="34" charset="0"/>
              </a:rPr>
              <a:t>Public debt is growing apace in emerging markets and developing economies. The normalization of monetary policies is needed for the interest rates to be raised. At the same time, a widening infrastructure gap is forcing governments to find new ways to turn billions into trillions. All this makes debt management even more critical than before and emphasize the preparation of strategies and policies to manage debt, assets, risk, and funding in the new era.</a:t>
            </a:r>
          </a:p>
          <a:p>
            <a:pPr marL="403225" indent="-403225" algn="just">
              <a:buClr>
                <a:srgbClr val="C00000"/>
              </a:buClr>
              <a:buNone/>
            </a:pPr>
            <a:endParaRPr lang="en-US" sz="2600" dirty="0">
              <a:latin typeface="Latha" pitchFamily="34" charset="0"/>
              <a:cs typeface="Latha" pitchFamily="34" charset="0"/>
            </a:endParaRPr>
          </a:p>
          <a:p>
            <a:pPr marL="403225" indent="-403225" algn="just">
              <a:buClr>
                <a:srgbClr val="C00000"/>
              </a:buClr>
              <a:buFont typeface="Wingdings" pitchFamily="2" charset="2"/>
              <a:buChar char="q"/>
            </a:pPr>
            <a:r>
              <a:rPr lang="en-US" sz="2600" dirty="0">
                <a:latin typeface="Latha" pitchFamily="34" charset="0"/>
                <a:cs typeface="Latha" pitchFamily="34" charset="0"/>
              </a:rPr>
              <a:t>Treasury is constantly keeping abreast of new developments in debt management practices and is also a leader in new thinking on debt management issues. </a:t>
            </a:r>
            <a:endParaRPr lang="en-US" sz="2600" dirty="0" smtClean="0">
              <a:latin typeface="Latha" pitchFamily="34" charset="0"/>
              <a:cs typeface="Latha" pitchFamily="34" charset="0"/>
            </a:endParaRPr>
          </a:p>
          <a:p>
            <a:pPr marL="403225" indent="-403225" algn="just">
              <a:buClr>
                <a:srgbClr val="C00000"/>
              </a:buClr>
              <a:buFont typeface="Wingdings" pitchFamily="2" charset="2"/>
              <a:buChar char="q"/>
            </a:pPr>
            <a:endParaRPr lang="en-US" sz="2600" dirty="0">
              <a:latin typeface="Latha" pitchFamily="34" charset="0"/>
              <a:cs typeface="Latha" pitchFamily="34" charset="0"/>
            </a:endParaRPr>
          </a:p>
          <a:p>
            <a:pPr marL="403225" indent="-403225" algn="just">
              <a:buClr>
                <a:srgbClr val="C00000"/>
              </a:buClr>
              <a:buFont typeface="Wingdings" pitchFamily="2" charset="2"/>
              <a:buChar char="q"/>
            </a:pPr>
            <a:r>
              <a:rPr lang="en-US" sz="2600" dirty="0">
                <a:latin typeface="Latha" pitchFamily="34" charset="0"/>
                <a:cs typeface="Latha" pitchFamily="34" charset="0"/>
              </a:rPr>
              <a:t>The workshop aimed to increase the participants’ expertise about the importance of accurate cash flow forecasting and sound cash management practices to ensure that governments meet their financial commitments on time and in a cost-efficient manner.</a:t>
            </a:r>
          </a:p>
          <a:p>
            <a:pPr>
              <a:buClr>
                <a:srgbClr val="C00000"/>
              </a:buClr>
              <a:buFont typeface="Wingdings" pitchFamily="2" charset="2"/>
              <a:buChar char="q"/>
            </a:pPr>
            <a:endParaRPr lang="sq-AL" dirty="0"/>
          </a:p>
        </p:txBody>
      </p:sp>
      <p:sp>
        <p:nvSpPr>
          <p:cNvPr id="4" name="Slide Number Placeholder 3"/>
          <p:cNvSpPr>
            <a:spLocks noGrp="1"/>
          </p:cNvSpPr>
          <p:nvPr>
            <p:ph type="sldNum" sz="quarter" idx="12"/>
          </p:nvPr>
        </p:nvSpPr>
        <p:spPr/>
        <p:txBody>
          <a:bodyPr/>
          <a:lstStyle/>
          <a:p>
            <a:fld id="{78215D68-11EF-4C5E-8AB4-7E8B979946ED}" type="slidenum">
              <a:rPr lang="en-US" smtClean="0"/>
              <a:pPr/>
              <a:t>3</a:t>
            </a:fld>
            <a:endParaRPr lang="en-US"/>
          </a:p>
        </p:txBody>
      </p:sp>
      <p:sp>
        <p:nvSpPr>
          <p:cNvPr id="5" name="Title 1"/>
          <p:cNvSpPr>
            <a:spLocks noGrp="1"/>
          </p:cNvSpPr>
          <p:nvPr>
            <p:ph type="title"/>
          </p:nvPr>
        </p:nvSpPr>
        <p:spPr>
          <a:xfrm>
            <a:off x="868680" y="0"/>
            <a:ext cx="10515600" cy="1325563"/>
          </a:xfrm>
        </p:spPr>
        <p:txBody>
          <a:bodyPr/>
          <a:lstStyle/>
          <a:p>
            <a:r>
              <a:rPr lang="en-US" b="1" dirty="0" smtClean="0"/>
              <a:t>	The purpose</a:t>
            </a:r>
            <a:endParaRPr lang="sq-AL" b="1" dirty="0"/>
          </a:p>
        </p:txBody>
      </p:sp>
    </p:spTree>
    <p:extLst>
      <p:ext uri="{BB962C8B-B14F-4D97-AF65-F5344CB8AC3E}">
        <p14:creationId xmlns="" xmlns:p14="http://schemas.microsoft.com/office/powerpoint/2010/main" val="1159144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465" y="108154"/>
            <a:ext cx="4899535" cy="924232"/>
          </a:xfrm>
        </p:spPr>
        <p:txBody>
          <a:bodyPr/>
          <a:lstStyle/>
          <a:p>
            <a:r>
              <a:rPr lang="en-US" b="1" dirty="0" smtClean="0"/>
              <a:t>	The topics</a:t>
            </a:r>
            <a:endParaRPr lang="sq-AL" b="1" dirty="0"/>
          </a:p>
        </p:txBody>
      </p:sp>
      <p:sp>
        <p:nvSpPr>
          <p:cNvPr id="3" name="Content Placeholder 2"/>
          <p:cNvSpPr>
            <a:spLocks noGrp="1"/>
          </p:cNvSpPr>
          <p:nvPr>
            <p:ph idx="1"/>
          </p:nvPr>
        </p:nvSpPr>
        <p:spPr>
          <a:xfrm>
            <a:off x="3685591" y="1043275"/>
            <a:ext cx="8258174" cy="5323112"/>
          </a:xfrm>
        </p:spPr>
        <p:txBody>
          <a:bodyPr>
            <a:noAutofit/>
          </a:bodyPr>
          <a:lstStyle/>
          <a:p>
            <a:pPr algn="just">
              <a:buClr>
                <a:srgbClr val="C00000"/>
              </a:buClr>
              <a:buFont typeface="Wingdings" pitchFamily="2" charset="2"/>
              <a:buChar char="Ø"/>
            </a:pPr>
            <a:r>
              <a:rPr lang="en-US" sz="2200" dirty="0">
                <a:latin typeface="Latha" pitchFamily="34" charset="0"/>
                <a:cs typeface="Latha" pitchFamily="34" charset="0"/>
              </a:rPr>
              <a:t>The intensive workshop, brought together 16 officials from ministries of finance from </a:t>
            </a:r>
            <a:r>
              <a:rPr lang="en-US" sz="2200" dirty="0" smtClean="0">
                <a:latin typeface="Latha" pitchFamily="34" charset="0"/>
                <a:cs typeface="Latha" pitchFamily="34" charset="0"/>
              </a:rPr>
              <a:t>7 </a:t>
            </a:r>
            <a:r>
              <a:rPr lang="en-US" sz="2200" dirty="0">
                <a:latin typeface="Latha" pitchFamily="34" charset="0"/>
                <a:cs typeface="Latha" pitchFamily="34" charset="0"/>
              </a:rPr>
              <a:t>countries. It consisted in short and practical presentations followed by hands on exercises using an excel-based toolkit specifically </a:t>
            </a:r>
            <a:r>
              <a:rPr lang="en-US" sz="2200" dirty="0" smtClean="0">
                <a:latin typeface="Latha" pitchFamily="34" charset="0"/>
                <a:cs typeface="Latha" pitchFamily="34" charset="0"/>
              </a:rPr>
              <a:t>designed (slides 8-18).</a:t>
            </a:r>
            <a:endParaRPr lang="en-US" sz="2200" b="1" dirty="0">
              <a:latin typeface="Latha" pitchFamily="34" charset="0"/>
              <a:cs typeface="Latha" pitchFamily="34" charset="0"/>
            </a:endParaRPr>
          </a:p>
          <a:p>
            <a:pPr algn="just">
              <a:buClr>
                <a:srgbClr val="C00000"/>
              </a:buClr>
              <a:buFont typeface="Wingdings" pitchFamily="2" charset="2"/>
              <a:buChar char="Ø"/>
            </a:pPr>
            <a:r>
              <a:rPr lang="en-US" sz="2200" dirty="0" smtClean="0">
                <a:latin typeface="Latha" pitchFamily="34" charset="0"/>
                <a:cs typeface="Latha" pitchFamily="34" charset="0"/>
              </a:rPr>
              <a:t>This </a:t>
            </a:r>
            <a:r>
              <a:rPr lang="en-US" sz="2200" dirty="0">
                <a:latin typeface="Latha" pitchFamily="34" charset="0"/>
                <a:cs typeface="Latha" pitchFamily="34" charset="0"/>
              </a:rPr>
              <a:t>five-day workshop focuses on cash flow forecasting </a:t>
            </a:r>
            <a:r>
              <a:rPr lang="en-US" sz="2200" dirty="0" smtClean="0">
                <a:latin typeface="Latha" pitchFamily="34" charset="0"/>
                <a:cs typeface="Latha" pitchFamily="34" charset="0"/>
              </a:rPr>
              <a:t>and management </a:t>
            </a:r>
            <a:r>
              <a:rPr lang="en-US" sz="2200" dirty="0">
                <a:latin typeface="Latha" pitchFamily="34" charset="0"/>
                <a:cs typeface="Latha" pitchFamily="34" charset="0"/>
              </a:rPr>
              <a:t>by central governments. Its goal is to increase awareness of cash and debt managers about the importance of accurate cash flow forecasting and their knowledge on sound cash management practices to ensure that governments meet their financial commitments on time and in a cost-efficient manner</a:t>
            </a:r>
            <a:r>
              <a:rPr lang="en-US" sz="2200" dirty="0" smtClean="0">
                <a:latin typeface="Latha" pitchFamily="34" charset="0"/>
                <a:cs typeface="Latha" pitchFamily="34" charset="0"/>
              </a:rPr>
              <a:t>.</a:t>
            </a:r>
          </a:p>
          <a:p>
            <a:pPr algn="just">
              <a:buClr>
                <a:srgbClr val="C00000"/>
              </a:buClr>
              <a:buFont typeface="Wingdings" pitchFamily="2" charset="2"/>
              <a:buChar char="Ø"/>
            </a:pPr>
            <a:r>
              <a:rPr lang="en-US" sz="2200" dirty="0" smtClean="0">
                <a:latin typeface="Latha" pitchFamily="34" charset="0"/>
                <a:cs typeface="Latha" pitchFamily="34" charset="0"/>
              </a:rPr>
              <a:t>The </a:t>
            </a:r>
            <a:r>
              <a:rPr lang="en-US" sz="2200" dirty="0">
                <a:latin typeface="Latha" pitchFamily="34" charset="0"/>
                <a:cs typeface="Latha" pitchFamily="34" charset="0"/>
              </a:rPr>
              <a:t>workshop covers all the </a:t>
            </a:r>
            <a:r>
              <a:rPr lang="en-US" sz="2200" u="sng" dirty="0">
                <a:solidFill>
                  <a:srgbClr val="0070C0"/>
                </a:solidFill>
                <a:latin typeface="Latha" pitchFamily="34" charset="0"/>
                <a:cs typeface="Latha" pitchFamily="34" charset="0"/>
              </a:rPr>
              <a:t>dimensions</a:t>
            </a:r>
            <a:r>
              <a:rPr lang="en-US" sz="2200" dirty="0">
                <a:solidFill>
                  <a:srgbClr val="0070C0"/>
                </a:solidFill>
                <a:latin typeface="Latha" pitchFamily="34" charset="0"/>
                <a:cs typeface="Latha" pitchFamily="34" charset="0"/>
              </a:rPr>
              <a:t> </a:t>
            </a:r>
            <a:r>
              <a:rPr lang="en-US" sz="2200" dirty="0">
                <a:latin typeface="Latha" pitchFamily="34" charset="0"/>
                <a:cs typeface="Latha" pitchFamily="34" charset="0"/>
              </a:rPr>
              <a:t>relevant to its theme, including forecasting of </a:t>
            </a:r>
            <a:r>
              <a:rPr lang="en-US" sz="2200" dirty="0">
                <a:solidFill>
                  <a:srgbClr val="0070C0"/>
                </a:solidFill>
                <a:latin typeface="Latha" pitchFamily="34" charset="0"/>
                <a:cs typeface="Latha" pitchFamily="34" charset="0"/>
              </a:rPr>
              <a:t>revenue</a:t>
            </a:r>
            <a:r>
              <a:rPr lang="en-US" sz="2200" dirty="0">
                <a:latin typeface="Latha" pitchFamily="34" charset="0"/>
                <a:cs typeface="Latha" pitchFamily="34" charset="0"/>
              </a:rPr>
              <a:t> and </a:t>
            </a:r>
            <a:r>
              <a:rPr lang="en-US" sz="2200" dirty="0">
                <a:solidFill>
                  <a:srgbClr val="0070C0"/>
                </a:solidFill>
                <a:latin typeface="Latha" pitchFamily="34" charset="0"/>
                <a:cs typeface="Latha" pitchFamily="34" charset="0"/>
              </a:rPr>
              <a:t>expenditure,</a:t>
            </a:r>
            <a:r>
              <a:rPr lang="en-US" sz="2200" dirty="0">
                <a:latin typeface="Latha" pitchFamily="34" charset="0"/>
                <a:cs typeface="Latha" pitchFamily="34" charset="0"/>
              </a:rPr>
              <a:t> </a:t>
            </a:r>
            <a:r>
              <a:rPr lang="en-US" sz="2200" dirty="0">
                <a:solidFill>
                  <a:srgbClr val="0070C0"/>
                </a:solidFill>
                <a:latin typeface="Latha" pitchFamily="34" charset="0"/>
                <a:cs typeface="Latha" pitchFamily="34" charset="0"/>
              </a:rPr>
              <a:t>stress testing </a:t>
            </a:r>
            <a:r>
              <a:rPr lang="en-US" sz="2200" dirty="0">
                <a:latin typeface="Latha" pitchFamily="34" charset="0"/>
                <a:cs typeface="Latha" pitchFamily="34" charset="0"/>
              </a:rPr>
              <a:t>of projections, </a:t>
            </a:r>
            <a:r>
              <a:rPr lang="en-US" sz="2200" dirty="0">
                <a:solidFill>
                  <a:srgbClr val="0070C0"/>
                </a:solidFill>
                <a:latin typeface="Latha" pitchFamily="34" charset="0"/>
                <a:cs typeface="Latha" pitchFamily="34" charset="0"/>
              </a:rPr>
              <a:t>coordination</a:t>
            </a:r>
            <a:r>
              <a:rPr lang="en-US" sz="2200" dirty="0">
                <a:latin typeface="Latha" pitchFamily="34" charset="0"/>
                <a:cs typeface="Latha" pitchFamily="34" charset="0"/>
              </a:rPr>
              <a:t> between cash and debt management as well as the options to </a:t>
            </a:r>
            <a:r>
              <a:rPr lang="en-US" sz="2200" dirty="0">
                <a:solidFill>
                  <a:srgbClr val="0070C0"/>
                </a:solidFill>
                <a:latin typeface="Latha" pitchFamily="34" charset="0"/>
                <a:cs typeface="Latha" pitchFamily="34" charset="0"/>
              </a:rPr>
              <a:t>invest excess cash </a:t>
            </a:r>
            <a:r>
              <a:rPr lang="en-US" sz="2200" dirty="0">
                <a:latin typeface="Latha" pitchFamily="34" charset="0"/>
                <a:cs typeface="Latha" pitchFamily="34" charset="0"/>
              </a:rPr>
              <a:t>in the market. </a:t>
            </a:r>
            <a:endParaRPr lang="en-US" sz="2200" b="1" dirty="0">
              <a:latin typeface="Latha" pitchFamily="34" charset="0"/>
              <a:cs typeface="Latha" pitchFamily="34" charset="0"/>
            </a:endParaRPr>
          </a:p>
        </p:txBody>
      </p:sp>
      <p:sp>
        <p:nvSpPr>
          <p:cNvPr id="4" name="Slide Number Placeholder 3"/>
          <p:cNvSpPr>
            <a:spLocks noGrp="1"/>
          </p:cNvSpPr>
          <p:nvPr>
            <p:ph type="sldNum" sz="quarter" idx="12"/>
          </p:nvPr>
        </p:nvSpPr>
        <p:spPr/>
        <p:txBody>
          <a:bodyPr/>
          <a:lstStyle/>
          <a:p>
            <a:fld id="{78215D68-11EF-4C5E-8AB4-7E8B979946ED}" type="slidenum">
              <a:rPr lang="en-US" smtClean="0"/>
              <a:pPr/>
              <a:t>4</a:t>
            </a:fld>
            <a:endParaRPr lang="en-US"/>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395378"/>
            <a:ext cx="3785419" cy="46022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9523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5</a:t>
            </a:fld>
            <a:endParaRPr lang="en-US"/>
          </a:p>
        </p:txBody>
      </p:sp>
      <p:sp>
        <p:nvSpPr>
          <p:cNvPr id="5" name="Rectangle 4"/>
          <p:cNvSpPr/>
          <p:nvPr/>
        </p:nvSpPr>
        <p:spPr>
          <a:xfrm>
            <a:off x="5476279" y="3244334"/>
            <a:ext cx="1239442" cy="369332"/>
          </a:xfrm>
          <a:prstGeom prst="rect">
            <a:avLst/>
          </a:prstGeom>
        </p:spPr>
        <p:txBody>
          <a:bodyPr wrap="none">
            <a:spAutoFit/>
          </a:bodyPr>
          <a:lstStyle/>
          <a:p>
            <a:r>
              <a:rPr lang="en-US" u="sng" dirty="0">
                <a:solidFill>
                  <a:srgbClr val="0070C0"/>
                </a:solidFill>
                <a:latin typeface="Latha" pitchFamily="34" charset="0"/>
                <a:cs typeface="Latha" pitchFamily="34" charset="0"/>
              </a:rPr>
              <a:t>dimensions</a:t>
            </a:r>
            <a:endParaRPr lang="sq-AL" dirty="0"/>
          </a:p>
        </p:txBody>
      </p:sp>
      <p:pic>
        <p:nvPicPr>
          <p:cNvPr id="143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934" y="1225485"/>
            <a:ext cx="12225934" cy="5468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05113" y="443060"/>
            <a:ext cx="4647415" cy="523220"/>
          </a:xfrm>
          <a:prstGeom prst="rect">
            <a:avLst/>
          </a:prstGeom>
          <a:noFill/>
        </p:spPr>
        <p:txBody>
          <a:bodyPr wrap="square" rtlCol="0">
            <a:spAutoFit/>
          </a:bodyPr>
          <a:lstStyle/>
          <a:p>
            <a:r>
              <a:rPr lang="en-US" sz="2800" b="1" dirty="0">
                <a:ln w="11430"/>
                <a:solidFill>
                  <a:schemeClr val="accent4">
                    <a:lumMod val="75000"/>
                  </a:schemeClr>
                </a:solidFill>
                <a:effectLst>
                  <a:outerShdw blurRad="50800" dist="39000" dir="5460000" algn="tl">
                    <a:srgbClr val="000000">
                      <a:alpha val="38000"/>
                    </a:srgbClr>
                  </a:outerShdw>
                </a:effectLst>
                <a:latin typeface="+mj-lt"/>
                <a:ea typeface="+mj-ea"/>
                <a:cs typeface="+mj-cs"/>
              </a:rPr>
              <a:t>Covered dimensions</a:t>
            </a:r>
            <a:endParaRPr lang="sq-AL" sz="2800" b="1" dirty="0">
              <a:ln w="11430"/>
              <a:solidFill>
                <a:schemeClr val="accent4">
                  <a:lumMod val="75000"/>
                </a:schemeClr>
              </a:solidFill>
              <a:effectLst>
                <a:outerShdw blurRad="50800" dist="39000" dir="5460000" algn="tl">
                  <a:srgbClr val="000000">
                    <a:alpha val="38000"/>
                  </a:srgbClr>
                </a:outerShdw>
              </a:effectLst>
              <a:latin typeface="+mj-lt"/>
              <a:ea typeface="+mj-ea"/>
              <a:cs typeface="+mj-cs"/>
            </a:endParaRPr>
          </a:p>
        </p:txBody>
      </p:sp>
    </p:spTree>
    <p:extLst>
      <p:ext uri="{BB962C8B-B14F-4D97-AF65-F5344CB8AC3E}">
        <p14:creationId xmlns="" xmlns:p14="http://schemas.microsoft.com/office/powerpoint/2010/main" val="2073275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15D68-11EF-4C5E-8AB4-7E8B979946ED}" type="slidenum">
              <a:rPr lang="en-US" smtClean="0"/>
              <a:pPr/>
              <a:t>6</a:t>
            </a:fld>
            <a:endParaRPr lang="en-US"/>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76128" y="158621"/>
            <a:ext cx="8707015" cy="63634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4928" y="1159676"/>
            <a:ext cx="3200399"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rgbClr val="C00000"/>
                </a:solidFill>
                <a:effectLst>
                  <a:outerShdw blurRad="50800" dist="39000" dir="5460000" algn="tl">
                    <a:srgbClr val="000000">
                      <a:alpha val="38000"/>
                    </a:srgbClr>
                  </a:outerShdw>
                </a:effectLst>
                <a:latin typeface="+mj-lt"/>
                <a:ea typeface="+mj-ea"/>
                <a:cs typeface="+mj-cs"/>
              </a:rPr>
              <a:t>Lessons </a:t>
            </a:r>
            <a:r>
              <a:rPr lang="en-US" sz="2800" b="1" dirty="0" smtClean="0">
                <a:ln w="11430"/>
                <a:solidFill>
                  <a:srgbClr val="C00000"/>
                </a:solidFill>
                <a:effectLst>
                  <a:outerShdw blurRad="50800" dist="39000" dir="5460000" algn="tl">
                    <a:srgbClr val="000000">
                      <a:alpha val="38000"/>
                    </a:srgbClr>
                  </a:outerShdw>
                </a:effectLst>
                <a:latin typeface="+mj-lt"/>
                <a:ea typeface="+mj-ea"/>
                <a:cs typeface="+mj-cs"/>
              </a:rPr>
              <a:t>learned</a:t>
            </a:r>
            <a:endParaRPr lang="sq-AL" sz="2800" b="1" dirty="0">
              <a:ln w="11430"/>
              <a:solidFill>
                <a:srgbClr val="C00000"/>
              </a:solidFill>
              <a:effectLst>
                <a:outerShdw blurRad="50800" dist="39000" dir="5460000" algn="tl">
                  <a:srgbClr val="000000">
                    <a:alpha val="38000"/>
                  </a:srgbClr>
                </a:outerShdw>
              </a:effectLst>
              <a:latin typeface="+mj-lt"/>
              <a:ea typeface="+mj-ea"/>
              <a:cs typeface="+mj-cs"/>
            </a:endParaRPr>
          </a:p>
        </p:txBody>
      </p:sp>
      <p:pic>
        <p:nvPicPr>
          <p:cNvPr id="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 y="1657350"/>
            <a:ext cx="3124200" cy="5067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72120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1650"/>
          </a:xfrm>
        </p:spPr>
        <p:txBody>
          <a:bodyPr>
            <a:normAutofit fontScale="90000"/>
          </a:bodyPr>
          <a:lstStyle/>
          <a:p>
            <a:r>
              <a:rPr lang="en-US" b="1" dirty="0" smtClean="0"/>
              <a:t>	</a:t>
            </a:r>
            <a:r>
              <a:rPr lang="sq-AL" sz="2800" b="1" dirty="0">
                <a:ln w="11430"/>
                <a:solidFill>
                  <a:schemeClr val="accent4">
                    <a:lumMod val="75000"/>
                  </a:schemeClr>
                </a:solidFill>
                <a:effectLst>
                  <a:outerShdw blurRad="50800" dist="39000" dir="5460000" algn="tl">
                    <a:srgbClr val="000000">
                      <a:alpha val="38000"/>
                    </a:srgbClr>
                  </a:outerShdw>
                </a:effectLst>
              </a:rPr>
              <a:t>Key takeaways</a:t>
            </a:r>
          </a:p>
        </p:txBody>
      </p:sp>
      <p:sp>
        <p:nvSpPr>
          <p:cNvPr id="4" name="Slide Number Placeholder 3"/>
          <p:cNvSpPr>
            <a:spLocks noGrp="1"/>
          </p:cNvSpPr>
          <p:nvPr>
            <p:ph type="sldNum" sz="quarter" idx="12"/>
          </p:nvPr>
        </p:nvSpPr>
        <p:spPr/>
        <p:txBody>
          <a:bodyPr/>
          <a:lstStyle/>
          <a:p>
            <a:fld id="{78215D68-11EF-4C5E-8AB4-7E8B979946ED}" type="slidenum">
              <a:rPr lang="en-US" smtClean="0"/>
              <a:pPr/>
              <a:t>7</a:t>
            </a:fld>
            <a:endParaRPr lang="en-US"/>
          </a:p>
        </p:txBody>
      </p:sp>
      <p:sp>
        <p:nvSpPr>
          <p:cNvPr id="5" name="Content Placeholder 4"/>
          <p:cNvSpPr>
            <a:spLocks noGrp="1"/>
          </p:cNvSpPr>
          <p:nvPr>
            <p:ph idx="1"/>
          </p:nvPr>
        </p:nvSpPr>
        <p:spPr>
          <a:xfrm>
            <a:off x="985284" y="1052052"/>
            <a:ext cx="11206716" cy="5476567"/>
          </a:xfrm>
        </p:spPr>
        <p:txBody>
          <a:bodyPr>
            <a:normAutofit/>
          </a:bodyPr>
          <a:lstStyle/>
          <a:p>
            <a:pPr>
              <a:lnSpc>
                <a:spcPct val="100000"/>
              </a:lnSpc>
              <a:buClr>
                <a:srgbClr val="FF0000"/>
              </a:buClr>
              <a:buBlip>
                <a:blip r:embed="rId3"/>
              </a:buBlip>
            </a:pPr>
            <a:r>
              <a:rPr lang="en-US" sz="1800" dirty="0" smtClean="0">
                <a:latin typeface="Latha" pitchFamily="34" charset="0"/>
                <a:cs typeface="Latha" pitchFamily="34" charset="0"/>
              </a:rPr>
              <a:t>Budget </a:t>
            </a:r>
            <a:r>
              <a:rPr lang="en-US" sz="1800" dirty="0">
                <a:latin typeface="Latha" pitchFamily="34" charset="0"/>
                <a:cs typeface="Latha" pitchFamily="34" charset="0"/>
              </a:rPr>
              <a:t>execution is about ensuring that the budget is managed </a:t>
            </a:r>
            <a:r>
              <a:rPr lang="en-US" sz="1800" dirty="0" smtClean="0">
                <a:latin typeface="Latha" pitchFamily="34" charset="0"/>
                <a:cs typeface="Latha" pitchFamily="34" charset="0"/>
              </a:rPr>
              <a:t>consistently </a:t>
            </a:r>
            <a:r>
              <a:rPr lang="en-US" sz="1800" dirty="0">
                <a:latin typeface="Latha" pitchFamily="34" charset="0"/>
                <a:cs typeface="Latha" pitchFamily="34" charset="0"/>
              </a:rPr>
              <a:t>within agreed financial limits. </a:t>
            </a:r>
          </a:p>
          <a:p>
            <a:pPr>
              <a:lnSpc>
                <a:spcPct val="100000"/>
              </a:lnSpc>
              <a:buBlip>
                <a:blip r:embed="rId3"/>
              </a:buBlip>
            </a:pPr>
            <a:r>
              <a:rPr lang="en-US" sz="1800" dirty="0" smtClean="0">
                <a:latin typeface="Latha" pitchFamily="34" charset="0"/>
                <a:cs typeface="Latha" pitchFamily="34" charset="0"/>
              </a:rPr>
              <a:t>Cash </a:t>
            </a:r>
            <a:r>
              <a:rPr lang="en-US" sz="1800" dirty="0">
                <a:latin typeface="Latha" pitchFamily="34" charset="0"/>
                <a:cs typeface="Latha" pitchFamily="34" charset="0"/>
              </a:rPr>
              <a:t>management is separate from the budget process </a:t>
            </a:r>
          </a:p>
          <a:p>
            <a:pPr>
              <a:lnSpc>
                <a:spcPct val="100000"/>
              </a:lnSpc>
              <a:buBlip>
                <a:blip r:embed="rId3"/>
              </a:buBlip>
            </a:pPr>
            <a:r>
              <a:rPr lang="en-US" sz="1800" dirty="0" smtClean="0">
                <a:latin typeface="Latha" pitchFamily="34" charset="0"/>
                <a:cs typeface="Latha" pitchFamily="34" charset="0"/>
              </a:rPr>
              <a:t>Accurate </a:t>
            </a:r>
            <a:r>
              <a:rPr lang="en-US" sz="1800" dirty="0">
                <a:latin typeface="Latha" pitchFamily="34" charset="0"/>
                <a:cs typeface="Latha" pitchFamily="34" charset="0"/>
              </a:rPr>
              <a:t>cash flow projections is essential for efficient management of cash balances</a:t>
            </a:r>
          </a:p>
          <a:p>
            <a:pPr>
              <a:lnSpc>
                <a:spcPct val="100000"/>
              </a:lnSpc>
              <a:buBlip>
                <a:blip r:embed="rId3"/>
              </a:buBlip>
            </a:pPr>
            <a:r>
              <a:rPr lang="en-US" sz="1800" dirty="0" smtClean="0">
                <a:latin typeface="Latha" pitchFamily="34" charset="0"/>
                <a:cs typeface="Latha" pitchFamily="34" charset="0"/>
              </a:rPr>
              <a:t>Poor </a:t>
            </a:r>
            <a:r>
              <a:rPr lang="en-US" sz="1800" dirty="0">
                <a:latin typeface="Latha" pitchFamily="34" charset="0"/>
                <a:cs typeface="Latha" pitchFamily="34" charset="0"/>
              </a:rPr>
              <a:t>cash flow management have operational and financial costs</a:t>
            </a:r>
          </a:p>
          <a:p>
            <a:pPr>
              <a:lnSpc>
                <a:spcPct val="100000"/>
              </a:lnSpc>
              <a:buBlip>
                <a:blip r:embed="rId3"/>
              </a:buBlip>
            </a:pPr>
            <a:r>
              <a:rPr lang="en-US" sz="1800" dirty="0">
                <a:latin typeface="Latha" pitchFamily="34" charset="0"/>
                <a:cs typeface="Latha" pitchFamily="34" charset="0"/>
              </a:rPr>
              <a:t>Cash flow forecasting provides significant input to decision making process</a:t>
            </a:r>
          </a:p>
          <a:p>
            <a:pPr>
              <a:lnSpc>
                <a:spcPct val="100000"/>
              </a:lnSpc>
              <a:buBlip>
                <a:blip r:embed="rId3"/>
              </a:buBlip>
            </a:pPr>
            <a:r>
              <a:rPr lang="en-US" sz="1800" dirty="0">
                <a:latin typeface="Latha" pitchFamily="34" charset="0"/>
                <a:cs typeface="Latha" pitchFamily="34" charset="0"/>
              </a:rPr>
              <a:t>Cash flow forecast is the first step of cash management</a:t>
            </a:r>
          </a:p>
          <a:p>
            <a:pPr>
              <a:lnSpc>
                <a:spcPct val="100000"/>
              </a:lnSpc>
              <a:buBlip>
                <a:blip r:embed="rId3"/>
              </a:buBlip>
            </a:pPr>
            <a:r>
              <a:rPr lang="en-US" sz="1800" dirty="0">
                <a:latin typeface="Latha" pitchFamily="34" charset="0"/>
                <a:cs typeface="Latha" pitchFamily="34" charset="0"/>
              </a:rPr>
              <a:t>Appropriate institutional framework and network are essential</a:t>
            </a:r>
          </a:p>
          <a:p>
            <a:pPr>
              <a:lnSpc>
                <a:spcPct val="100000"/>
              </a:lnSpc>
              <a:buBlip>
                <a:blip r:embed="rId3"/>
              </a:buBlip>
            </a:pPr>
            <a:r>
              <a:rPr lang="en-US" sz="1800" dirty="0">
                <a:latin typeface="Latha" pitchFamily="34" charset="0"/>
                <a:cs typeface="Latha" pitchFamily="34" charset="0"/>
              </a:rPr>
              <a:t>TSA structure is precondition for cost and risk reduction and higher returns</a:t>
            </a:r>
          </a:p>
          <a:p>
            <a:pPr>
              <a:lnSpc>
                <a:spcPct val="100000"/>
              </a:lnSpc>
              <a:buBlip>
                <a:blip r:embed="rId3"/>
              </a:buBlip>
            </a:pPr>
            <a:r>
              <a:rPr lang="en-US" sz="1800" dirty="0">
                <a:latin typeface="Latha" pitchFamily="34" charset="0"/>
                <a:cs typeface="Latha" pitchFamily="34" charset="0"/>
              </a:rPr>
              <a:t>Building-up active and efficient cash management is a process</a:t>
            </a:r>
          </a:p>
          <a:p>
            <a:pPr>
              <a:lnSpc>
                <a:spcPct val="100000"/>
              </a:lnSpc>
              <a:buBlip>
                <a:blip r:embed="rId3"/>
              </a:buBlip>
            </a:pPr>
            <a:r>
              <a:rPr lang="en-US" sz="1800" dirty="0">
                <a:latin typeface="Latha" pitchFamily="34" charset="0"/>
                <a:cs typeface="Latha" pitchFamily="34" charset="0"/>
              </a:rPr>
              <a:t>Infrastructure and financial market development are key</a:t>
            </a:r>
          </a:p>
          <a:p>
            <a:pPr>
              <a:lnSpc>
                <a:spcPct val="100000"/>
              </a:lnSpc>
              <a:buBlip>
                <a:blip r:embed="rId3"/>
              </a:buBlip>
            </a:pPr>
            <a:r>
              <a:rPr lang="en-US" sz="1800" dirty="0">
                <a:latin typeface="Latha" pitchFamily="34" charset="0"/>
                <a:cs typeface="Latha" pitchFamily="34" charset="0"/>
              </a:rPr>
              <a:t>Cash, debt and monetary policy management must be coordinated </a:t>
            </a:r>
          </a:p>
          <a:p>
            <a:pPr>
              <a:lnSpc>
                <a:spcPct val="100000"/>
              </a:lnSpc>
              <a:buBlip>
                <a:blip r:embed="rId3"/>
              </a:buBlip>
            </a:pPr>
            <a:r>
              <a:rPr lang="en-US" sz="1800" dirty="0">
                <a:latin typeface="Latha" pitchFamily="34" charset="0"/>
                <a:cs typeface="Latha" pitchFamily="34" charset="0"/>
              </a:rPr>
              <a:t>Revenue forecast requires historical data assessment and consistency with budget bill.</a:t>
            </a:r>
          </a:p>
          <a:p>
            <a:pPr>
              <a:lnSpc>
                <a:spcPct val="100000"/>
              </a:lnSpc>
              <a:buBlip>
                <a:blip r:embed="rId3"/>
              </a:buBlip>
            </a:pPr>
            <a:r>
              <a:rPr lang="en-US" sz="1800" dirty="0">
                <a:latin typeface="Latha" pitchFamily="34" charset="0"/>
                <a:cs typeface="Latha" pitchFamily="34" charset="0"/>
              </a:rPr>
              <a:t>Calculation methodologies and models are useful, but do not capture possible pattern and punctual changes </a:t>
            </a:r>
          </a:p>
          <a:p>
            <a:pPr>
              <a:buBlip>
                <a:blip r:embed="rId3"/>
              </a:buBlip>
            </a:pPr>
            <a:endParaRPr lang="en-US" sz="2200" dirty="0">
              <a:latin typeface="Latha" pitchFamily="34" charset="0"/>
              <a:cs typeface="Latha" pitchFamily="34" charset="0"/>
            </a:endParaRPr>
          </a:p>
        </p:txBody>
      </p:sp>
    </p:spTree>
    <p:extLst>
      <p:ext uri="{BB962C8B-B14F-4D97-AF65-F5344CB8AC3E}">
        <p14:creationId xmlns="" xmlns:p14="http://schemas.microsoft.com/office/powerpoint/2010/main" val="2849072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797"/>
            <a:ext cx="10515600" cy="501650"/>
          </a:xfrm>
        </p:spPr>
        <p:txBody>
          <a:bodyPr>
            <a:normAutofit fontScale="90000"/>
          </a:bodyPr>
          <a:lstStyle/>
          <a:p>
            <a:r>
              <a:rPr lang="en-US" b="1" dirty="0" smtClean="0"/>
              <a:t>	</a:t>
            </a:r>
            <a:r>
              <a:rPr lang="sq-AL" sz="2800" b="1" dirty="0">
                <a:ln w="11430"/>
                <a:solidFill>
                  <a:schemeClr val="accent4">
                    <a:lumMod val="75000"/>
                  </a:schemeClr>
                </a:solidFill>
                <a:effectLst>
                  <a:outerShdw blurRad="50800" dist="39000" dir="5460000" algn="tl">
                    <a:srgbClr val="000000">
                      <a:alpha val="38000"/>
                    </a:srgbClr>
                  </a:outerShdw>
                </a:effectLst>
              </a:rPr>
              <a:t>Key takeaways</a:t>
            </a:r>
          </a:p>
        </p:txBody>
      </p:sp>
      <p:sp>
        <p:nvSpPr>
          <p:cNvPr id="4" name="Slide Number Placeholder 3"/>
          <p:cNvSpPr>
            <a:spLocks noGrp="1"/>
          </p:cNvSpPr>
          <p:nvPr>
            <p:ph type="sldNum" sz="quarter" idx="12"/>
          </p:nvPr>
        </p:nvSpPr>
        <p:spPr/>
        <p:txBody>
          <a:bodyPr/>
          <a:lstStyle/>
          <a:p>
            <a:fld id="{78215D68-11EF-4C5E-8AB4-7E8B979946ED}" type="slidenum">
              <a:rPr lang="en-US" smtClean="0"/>
              <a:pPr/>
              <a:t>8</a:t>
            </a:fld>
            <a:endParaRPr lang="en-US"/>
          </a:p>
        </p:txBody>
      </p:sp>
      <p:sp>
        <p:nvSpPr>
          <p:cNvPr id="5" name="Content Placeholder 4"/>
          <p:cNvSpPr>
            <a:spLocks noGrp="1"/>
          </p:cNvSpPr>
          <p:nvPr>
            <p:ph idx="1"/>
          </p:nvPr>
        </p:nvSpPr>
        <p:spPr>
          <a:xfrm>
            <a:off x="1101213" y="934066"/>
            <a:ext cx="11090787" cy="5540720"/>
          </a:xfrm>
        </p:spPr>
        <p:txBody>
          <a:bodyPr>
            <a:normAutofit/>
          </a:bodyPr>
          <a:lstStyle/>
          <a:p>
            <a:pPr>
              <a:lnSpc>
                <a:spcPct val="100000"/>
              </a:lnSpc>
              <a:buBlip>
                <a:blip r:embed="rId3"/>
              </a:buBlip>
            </a:pPr>
            <a:r>
              <a:rPr lang="en-US" sz="1800" dirty="0">
                <a:latin typeface="Latha" pitchFamily="34" charset="0"/>
                <a:cs typeface="Latha" pitchFamily="34" charset="0"/>
              </a:rPr>
              <a:t>Network with line entities operational and senior level is required.</a:t>
            </a:r>
          </a:p>
          <a:p>
            <a:pPr>
              <a:lnSpc>
                <a:spcPct val="100000"/>
              </a:lnSpc>
              <a:buBlip>
                <a:blip r:embed="rId3"/>
              </a:buBlip>
            </a:pPr>
            <a:r>
              <a:rPr lang="en-US" sz="1800" dirty="0" smtClean="0">
                <a:latin typeface="Latha" pitchFamily="34" charset="0"/>
                <a:cs typeface="Latha" pitchFamily="34" charset="0"/>
              </a:rPr>
              <a:t>Fine-tuning </a:t>
            </a:r>
            <a:r>
              <a:rPr lang="en-US" sz="1800" dirty="0">
                <a:latin typeface="Latha" pitchFamily="34" charset="0"/>
                <a:cs typeface="Latha" pitchFamily="34" charset="0"/>
              </a:rPr>
              <a:t>forecast is costly and revenues categories prioritization should be defined, evolving over time.</a:t>
            </a:r>
          </a:p>
          <a:p>
            <a:pPr>
              <a:lnSpc>
                <a:spcPct val="100000"/>
              </a:lnSpc>
              <a:buBlip>
                <a:blip r:embed="rId3"/>
              </a:buBlip>
            </a:pPr>
            <a:r>
              <a:rPr lang="en-US" sz="1800" dirty="0">
                <a:latin typeface="Latha" pitchFamily="34" charset="0"/>
                <a:cs typeface="Latha" pitchFamily="34" charset="0"/>
              </a:rPr>
              <a:t>Error in one period is often compensated in a later period: double error hidden by average methodologies (permanent monitoring required).</a:t>
            </a:r>
            <a:endParaRPr lang="en-US" sz="1800" dirty="0"/>
          </a:p>
          <a:p>
            <a:pPr>
              <a:lnSpc>
                <a:spcPct val="100000"/>
              </a:lnSpc>
              <a:buClr>
                <a:srgbClr val="FF0000"/>
              </a:buClr>
              <a:buBlip>
                <a:blip r:embed="rId3"/>
              </a:buBlip>
            </a:pPr>
            <a:r>
              <a:rPr lang="en-US" sz="1800" dirty="0" smtClean="0"/>
              <a:t>Expenditure </a:t>
            </a:r>
            <a:r>
              <a:rPr lang="en-US" sz="1800" dirty="0"/>
              <a:t>forecast requires consistency with annual budget and high level of coordination with spending </a:t>
            </a:r>
            <a:r>
              <a:rPr lang="en-US" sz="1800" dirty="0" smtClean="0"/>
              <a:t>units</a:t>
            </a:r>
          </a:p>
          <a:p>
            <a:pPr>
              <a:lnSpc>
                <a:spcPct val="100000"/>
              </a:lnSpc>
              <a:buClr>
                <a:srgbClr val="FF0000"/>
              </a:buClr>
              <a:buBlip>
                <a:blip r:embed="rId3"/>
              </a:buBlip>
            </a:pPr>
            <a:r>
              <a:rPr lang="en-US" sz="1800" dirty="0" smtClean="0"/>
              <a:t>Scope of the cash flow forecasts is often larger than the budget bill –include off-budget items</a:t>
            </a:r>
          </a:p>
          <a:p>
            <a:pPr>
              <a:lnSpc>
                <a:spcPct val="100000"/>
              </a:lnSpc>
              <a:buClr>
                <a:srgbClr val="FF0000"/>
              </a:buClr>
              <a:buBlip>
                <a:blip r:embed="rId3"/>
              </a:buBlip>
            </a:pPr>
            <a:r>
              <a:rPr lang="en-US" sz="1800" dirty="0" smtClean="0"/>
              <a:t>Forecasting </a:t>
            </a:r>
            <a:r>
              <a:rPr lang="en-US" sz="1800" dirty="0"/>
              <a:t>of discretionary and non-discretionary expenditures requires different approaches </a:t>
            </a:r>
            <a:endParaRPr lang="en-US" sz="1800" dirty="0" smtClean="0"/>
          </a:p>
          <a:p>
            <a:pPr>
              <a:lnSpc>
                <a:spcPct val="100000"/>
              </a:lnSpc>
              <a:buClr>
                <a:srgbClr val="FF0000"/>
              </a:buClr>
              <a:buBlip>
                <a:blip r:embed="rId3"/>
              </a:buBlip>
            </a:pPr>
            <a:r>
              <a:rPr lang="en-US" sz="1800" dirty="0" smtClean="0"/>
              <a:t>Two </a:t>
            </a:r>
            <a:r>
              <a:rPr lang="en-US" sz="1800" dirty="0"/>
              <a:t>way collaboration with counterparts and daily monitoring is essential </a:t>
            </a:r>
          </a:p>
          <a:p>
            <a:pPr>
              <a:lnSpc>
                <a:spcPct val="100000"/>
              </a:lnSpc>
              <a:buClr>
                <a:srgbClr val="FF0000"/>
              </a:buClr>
              <a:buBlip>
                <a:blip r:embed="rId3"/>
              </a:buBlip>
            </a:pPr>
            <a:r>
              <a:rPr lang="en-US" sz="1800" dirty="0" smtClean="0"/>
              <a:t>Forecasting </a:t>
            </a:r>
            <a:r>
              <a:rPr lang="en-US" sz="1800" dirty="0"/>
              <a:t>errors come from a number of different </a:t>
            </a:r>
            <a:r>
              <a:rPr lang="en-US" sz="1800" dirty="0" smtClean="0"/>
              <a:t>sources</a:t>
            </a:r>
          </a:p>
          <a:p>
            <a:pPr>
              <a:lnSpc>
                <a:spcPct val="100000"/>
              </a:lnSpc>
              <a:buClr>
                <a:srgbClr val="FF0000"/>
              </a:buClr>
              <a:buBlip>
                <a:blip r:embed="rId3"/>
              </a:buBlip>
            </a:pPr>
            <a:r>
              <a:rPr lang="en-US" sz="1800" dirty="0" smtClean="0"/>
              <a:t>Historical </a:t>
            </a:r>
            <a:r>
              <a:rPr lang="en-US" sz="1800" dirty="0"/>
              <a:t>volatility is useful but presents </a:t>
            </a:r>
            <a:r>
              <a:rPr lang="en-US" sz="1800" dirty="0" smtClean="0"/>
              <a:t>limitations</a:t>
            </a:r>
          </a:p>
          <a:p>
            <a:pPr>
              <a:lnSpc>
                <a:spcPct val="100000"/>
              </a:lnSpc>
              <a:buClr>
                <a:srgbClr val="FF0000"/>
              </a:buClr>
              <a:buBlip>
                <a:blip r:embed="rId3"/>
              </a:buBlip>
            </a:pPr>
            <a:r>
              <a:rPr lang="en-US" sz="1800" dirty="0" smtClean="0"/>
              <a:t>Understanding </a:t>
            </a:r>
            <a:r>
              <a:rPr lang="en-US" sz="1800" dirty="0"/>
              <a:t>the nature and scope of potential shocks is </a:t>
            </a:r>
            <a:r>
              <a:rPr lang="en-US" sz="1800" dirty="0" smtClean="0"/>
              <a:t>important</a:t>
            </a:r>
          </a:p>
          <a:p>
            <a:pPr>
              <a:lnSpc>
                <a:spcPct val="100000"/>
              </a:lnSpc>
              <a:buClr>
                <a:srgbClr val="FF0000"/>
              </a:buClr>
              <a:buBlip>
                <a:blip r:embed="rId3"/>
              </a:buBlip>
            </a:pPr>
            <a:r>
              <a:rPr lang="en-US" sz="1800" dirty="0" smtClean="0"/>
              <a:t>Developing </a:t>
            </a:r>
            <a:r>
              <a:rPr lang="en-US" sz="1800" dirty="0"/>
              <a:t>extreme shock scenarios is not an end in </a:t>
            </a:r>
            <a:r>
              <a:rPr lang="en-US" sz="1800" dirty="0" smtClean="0"/>
              <a:t>itself</a:t>
            </a:r>
          </a:p>
          <a:p>
            <a:pPr>
              <a:lnSpc>
                <a:spcPct val="100000"/>
              </a:lnSpc>
              <a:buClr>
                <a:srgbClr val="FF0000"/>
              </a:buClr>
              <a:buBlip>
                <a:blip r:embed="rId3"/>
              </a:buBlip>
            </a:pPr>
            <a:r>
              <a:rPr lang="en-US" sz="1800" dirty="0" smtClean="0"/>
              <a:t>Goal </a:t>
            </a:r>
            <a:r>
              <a:rPr lang="en-US" sz="1800" dirty="0"/>
              <a:t>is to develop a realistic cash profile and learn from past forecasting </a:t>
            </a:r>
            <a:r>
              <a:rPr lang="en-US" sz="1800" dirty="0" smtClean="0"/>
              <a:t>errors</a:t>
            </a:r>
          </a:p>
          <a:p>
            <a:pPr>
              <a:lnSpc>
                <a:spcPct val="100000"/>
              </a:lnSpc>
              <a:buClr>
                <a:srgbClr val="FF0000"/>
              </a:buClr>
              <a:buBlip>
                <a:blip r:embed="rId3"/>
              </a:buBlip>
            </a:pPr>
            <a:r>
              <a:rPr lang="en-US" sz="1800" dirty="0" smtClean="0"/>
              <a:t>Mitigation </a:t>
            </a:r>
            <a:r>
              <a:rPr lang="en-US" sz="1800" dirty="0"/>
              <a:t>measures are also </a:t>
            </a:r>
            <a:r>
              <a:rPr lang="en-US" sz="1800" dirty="0" smtClean="0"/>
              <a:t>important</a:t>
            </a:r>
          </a:p>
          <a:p>
            <a:pPr marL="0" indent="0">
              <a:buNone/>
            </a:pPr>
            <a:endParaRPr lang="en-US" sz="1800" dirty="0"/>
          </a:p>
          <a:p>
            <a:pPr>
              <a:lnSpc>
                <a:spcPct val="100000"/>
              </a:lnSpc>
              <a:buBlip>
                <a:blip r:embed="rId3"/>
              </a:buBlip>
            </a:pPr>
            <a:endParaRPr lang="en-US" sz="1800" dirty="0"/>
          </a:p>
          <a:p>
            <a:pPr>
              <a:buBlip>
                <a:blip r:embed="rId3"/>
              </a:buBlip>
            </a:pPr>
            <a:endParaRPr lang="en-US" sz="2200" dirty="0">
              <a:latin typeface="Latha" pitchFamily="34" charset="0"/>
              <a:cs typeface="Latha" pitchFamily="34" charset="0"/>
            </a:endParaRPr>
          </a:p>
        </p:txBody>
      </p:sp>
    </p:spTree>
    <p:extLst>
      <p:ext uri="{BB962C8B-B14F-4D97-AF65-F5344CB8AC3E}">
        <p14:creationId xmlns="" xmlns:p14="http://schemas.microsoft.com/office/powerpoint/2010/main" val="3928290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1650"/>
          </a:xfrm>
        </p:spPr>
        <p:txBody>
          <a:bodyPr>
            <a:normAutofit fontScale="90000"/>
          </a:bodyPr>
          <a:lstStyle/>
          <a:p>
            <a:r>
              <a:rPr lang="en-US" b="1" dirty="0" smtClean="0"/>
              <a:t>	</a:t>
            </a:r>
            <a:r>
              <a:rPr lang="sq-AL" sz="2800" b="1" dirty="0">
                <a:ln w="11430"/>
                <a:solidFill>
                  <a:schemeClr val="accent4">
                    <a:lumMod val="75000"/>
                  </a:schemeClr>
                </a:solidFill>
                <a:effectLst>
                  <a:outerShdw blurRad="50800" dist="39000" dir="5460000" algn="tl">
                    <a:srgbClr val="000000">
                      <a:alpha val="38000"/>
                    </a:srgbClr>
                  </a:outerShdw>
                </a:effectLst>
              </a:rPr>
              <a:t>Key takeaways</a:t>
            </a:r>
          </a:p>
        </p:txBody>
      </p:sp>
      <p:sp>
        <p:nvSpPr>
          <p:cNvPr id="4" name="Slide Number Placeholder 3"/>
          <p:cNvSpPr>
            <a:spLocks noGrp="1"/>
          </p:cNvSpPr>
          <p:nvPr>
            <p:ph type="sldNum" sz="quarter" idx="12"/>
          </p:nvPr>
        </p:nvSpPr>
        <p:spPr/>
        <p:txBody>
          <a:bodyPr/>
          <a:lstStyle/>
          <a:p>
            <a:fld id="{78215D68-11EF-4C5E-8AB4-7E8B979946ED}" type="slidenum">
              <a:rPr lang="en-US" smtClean="0"/>
              <a:pPr/>
              <a:t>9</a:t>
            </a:fld>
            <a:endParaRPr lang="en-US"/>
          </a:p>
        </p:txBody>
      </p:sp>
      <p:sp>
        <p:nvSpPr>
          <p:cNvPr id="5" name="Content Placeholder 4"/>
          <p:cNvSpPr>
            <a:spLocks noGrp="1"/>
          </p:cNvSpPr>
          <p:nvPr>
            <p:ph idx="1"/>
          </p:nvPr>
        </p:nvSpPr>
        <p:spPr>
          <a:xfrm>
            <a:off x="985284" y="1110367"/>
            <a:ext cx="11206716" cy="5457582"/>
          </a:xfrm>
        </p:spPr>
        <p:txBody>
          <a:bodyPr>
            <a:normAutofit fontScale="85000" lnSpcReduction="20000"/>
          </a:bodyPr>
          <a:lstStyle/>
          <a:p>
            <a:pPr>
              <a:lnSpc>
                <a:spcPct val="100000"/>
              </a:lnSpc>
              <a:buClr>
                <a:srgbClr val="FF0000"/>
              </a:buClr>
              <a:buBlip>
                <a:blip r:embed="rId3"/>
              </a:buBlip>
            </a:pPr>
            <a:r>
              <a:rPr lang="sq-AL" sz="2100" dirty="0"/>
              <a:t>Cash,</a:t>
            </a:r>
            <a:r>
              <a:rPr lang="en-US" sz="2100" dirty="0"/>
              <a:t> </a:t>
            </a:r>
            <a:r>
              <a:rPr lang="sq-AL" sz="2100" dirty="0"/>
              <a:t>debt</a:t>
            </a:r>
            <a:r>
              <a:rPr lang="en-US" sz="2100" dirty="0"/>
              <a:t> </a:t>
            </a:r>
            <a:r>
              <a:rPr lang="sq-AL" sz="2100" dirty="0"/>
              <a:t>and</a:t>
            </a:r>
            <a:r>
              <a:rPr lang="en-US" sz="2100" dirty="0"/>
              <a:t> </a:t>
            </a:r>
            <a:r>
              <a:rPr lang="sq-AL" sz="2100" dirty="0"/>
              <a:t>liquidity</a:t>
            </a:r>
            <a:r>
              <a:rPr lang="en-US" sz="2100" dirty="0"/>
              <a:t> </a:t>
            </a:r>
            <a:r>
              <a:rPr lang="sq-AL" sz="2100" dirty="0"/>
              <a:t>(CB)</a:t>
            </a:r>
            <a:r>
              <a:rPr lang="en-US" sz="2100" dirty="0"/>
              <a:t> </a:t>
            </a:r>
            <a:r>
              <a:rPr lang="sq-AL" sz="2100" dirty="0"/>
              <a:t>management</a:t>
            </a:r>
            <a:r>
              <a:rPr lang="en-US" sz="2100" dirty="0"/>
              <a:t> </a:t>
            </a:r>
            <a:r>
              <a:rPr lang="sq-AL" sz="2100" dirty="0"/>
              <a:t>coordination</a:t>
            </a:r>
            <a:r>
              <a:rPr lang="en-US" sz="2100" dirty="0"/>
              <a:t> </a:t>
            </a:r>
            <a:r>
              <a:rPr lang="sq-AL" sz="2100" dirty="0"/>
              <a:t>starts</a:t>
            </a:r>
            <a:r>
              <a:rPr lang="en-US" sz="2100" dirty="0"/>
              <a:t> </a:t>
            </a:r>
            <a:r>
              <a:rPr lang="sq-AL" sz="2100" dirty="0"/>
              <a:t>on</a:t>
            </a:r>
            <a:r>
              <a:rPr lang="en-US" sz="2100" dirty="0"/>
              <a:t> </a:t>
            </a:r>
            <a:r>
              <a:rPr lang="sq-AL" sz="2100" dirty="0"/>
              <a:t>the</a:t>
            </a:r>
            <a:r>
              <a:rPr lang="en-US" sz="2100" dirty="0"/>
              <a:t> </a:t>
            </a:r>
            <a:r>
              <a:rPr lang="sq-AL" sz="2100" dirty="0"/>
              <a:t>forecast</a:t>
            </a:r>
            <a:r>
              <a:rPr lang="en-US" sz="2100" dirty="0"/>
              <a:t> </a:t>
            </a:r>
            <a:r>
              <a:rPr lang="sq-AL" sz="2100" dirty="0"/>
              <a:t>process</a:t>
            </a:r>
            <a:r>
              <a:rPr lang="en-US" sz="2100" dirty="0"/>
              <a:t> </a:t>
            </a:r>
            <a:r>
              <a:rPr lang="sq-AL" sz="2100" dirty="0"/>
              <a:t>(outputs</a:t>
            </a:r>
            <a:r>
              <a:rPr lang="en-US" sz="2100" dirty="0"/>
              <a:t> </a:t>
            </a:r>
            <a:r>
              <a:rPr lang="sq-AL" sz="2100" dirty="0"/>
              <a:t>from</a:t>
            </a:r>
            <a:r>
              <a:rPr lang="en-US" sz="2100" dirty="0"/>
              <a:t> </a:t>
            </a:r>
            <a:r>
              <a:rPr lang="sq-AL" sz="2100" dirty="0"/>
              <a:t>one</a:t>
            </a:r>
            <a:r>
              <a:rPr lang="en-US" sz="2100" dirty="0"/>
              <a:t> </a:t>
            </a:r>
            <a:r>
              <a:rPr lang="sq-AL" sz="2100" dirty="0"/>
              <a:t>process</a:t>
            </a:r>
            <a:r>
              <a:rPr lang="en-US" sz="2100" dirty="0"/>
              <a:t> </a:t>
            </a:r>
            <a:r>
              <a:rPr lang="sq-AL" sz="2100" dirty="0"/>
              <a:t>turn</a:t>
            </a:r>
            <a:r>
              <a:rPr lang="en-US" sz="2100" dirty="0"/>
              <a:t> </a:t>
            </a:r>
            <a:r>
              <a:rPr lang="sq-AL" sz="2100" dirty="0"/>
              <a:t>inputs</a:t>
            </a:r>
            <a:r>
              <a:rPr lang="en-US" sz="2100" dirty="0"/>
              <a:t> </a:t>
            </a:r>
            <a:r>
              <a:rPr lang="sq-AL" sz="2100" dirty="0"/>
              <a:t>for</a:t>
            </a:r>
            <a:r>
              <a:rPr lang="en-US" sz="2100" dirty="0"/>
              <a:t> </a:t>
            </a:r>
            <a:r>
              <a:rPr lang="sq-AL" sz="2100" dirty="0"/>
              <a:t>the</a:t>
            </a:r>
            <a:r>
              <a:rPr lang="en-US" sz="2100" dirty="0"/>
              <a:t> </a:t>
            </a:r>
            <a:r>
              <a:rPr lang="sq-AL" sz="2100" dirty="0"/>
              <a:t>other).</a:t>
            </a:r>
            <a:endParaRPr lang="en-US" sz="2100" dirty="0"/>
          </a:p>
          <a:p>
            <a:pPr>
              <a:lnSpc>
                <a:spcPct val="100000"/>
              </a:lnSpc>
              <a:buClr>
                <a:srgbClr val="FF0000"/>
              </a:buClr>
              <a:buBlip>
                <a:blip r:embed="rId3"/>
              </a:buBlip>
            </a:pPr>
            <a:r>
              <a:rPr lang="sq-AL" sz="2100" dirty="0"/>
              <a:t>The</a:t>
            </a:r>
            <a:r>
              <a:rPr lang="en-US" sz="2100" dirty="0"/>
              <a:t> </a:t>
            </a:r>
            <a:r>
              <a:rPr lang="sq-AL" sz="2100" dirty="0"/>
              <a:t>more</a:t>
            </a:r>
            <a:r>
              <a:rPr lang="en-US" sz="2100" dirty="0"/>
              <a:t> </a:t>
            </a:r>
            <a:r>
              <a:rPr lang="sq-AL" sz="2100" dirty="0"/>
              <a:t>active</a:t>
            </a:r>
            <a:r>
              <a:rPr lang="en-US" sz="2100" dirty="0"/>
              <a:t> </a:t>
            </a:r>
            <a:r>
              <a:rPr lang="sq-AL" sz="2100" dirty="0"/>
              <a:t>cash</a:t>
            </a:r>
            <a:r>
              <a:rPr lang="en-US" sz="2100" dirty="0"/>
              <a:t> </a:t>
            </a:r>
            <a:r>
              <a:rPr lang="sq-AL" sz="2100" dirty="0"/>
              <a:t>management</a:t>
            </a:r>
            <a:r>
              <a:rPr lang="en-US" sz="2100" dirty="0"/>
              <a:t> </a:t>
            </a:r>
            <a:r>
              <a:rPr lang="sq-AL" sz="2100" dirty="0"/>
              <a:t>is</a:t>
            </a:r>
            <a:r>
              <a:rPr lang="en-US" sz="2100" dirty="0"/>
              <a:t> </a:t>
            </a:r>
            <a:r>
              <a:rPr lang="sq-AL" sz="2100" dirty="0"/>
              <a:t>the</a:t>
            </a:r>
            <a:r>
              <a:rPr lang="en-US" sz="2100" dirty="0"/>
              <a:t> </a:t>
            </a:r>
            <a:r>
              <a:rPr lang="sq-AL" sz="2100" dirty="0"/>
              <a:t>more</a:t>
            </a:r>
            <a:r>
              <a:rPr lang="en-US" sz="2100" dirty="0"/>
              <a:t> </a:t>
            </a:r>
            <a:r>
              <a:rPr lang="sq-AL" sz="2100" dirty="0"/>
              <a:t>coordination</a:t>
            </a:r>
            <a:r>
              <a:rPr lang="en-US" sz="2100" dirty="0"/>
              <a:t> </a:t>
            </a:r>
            <a:r>
              <a:rPr lang="sq-AL" sz="2100" dirty="0"/>
              <a:t>is</a:t>
            </a:r>
            <a:r>
              <a:rPr lang="en-US" sz="2100" dirty="0"/>
              <a:t> </a:t>
            </a:r>
            <a:r>
              <a:rPr lang="sq-AL" sz="2100" dirty="0"/>
              <a:t>required</a:t>
            </a:r>
            <a:r>
              <a:rPr lang="en-US" sz="2100" dirty="0"/>
              <a:t> </a:t>
            </a:r>
            <a:r>
              <a:rPr lang="sq-AL" sz="2100" dirty="0"/>
              <a:t>(money</a:t>
            </a:r>
            <a:r>
              <a:rPr lang="en-US" sz="2100" dirty="0"/>
              <a:t> </a:t>
            </a:r>
            <a:r>
              <a:rPr lang="sq-AL" sz="2100" dirty="0"/>
              <a:t>market</a:t>
            </a:r>
            <a:r>
              <a:rPr lang="en-US" sz="2100" dirty="0"/>
              <a:t> </a:t>
            </a:r>
            <a:r>
              <a:rPr lang="sq-AL" sz="2100" dirty="0"/>
              <a:t>transactions)with</a:t>
            </a:r>
            <a:r>
              <a:rPr lang="en-US" sz="2100" dirty="0"/>
              <a:t> </a:t>
            </a:r>
            <a:r>
              <a:rPr lang="sq-AL" sz="2100" dirty="0"/>
              <a:t>debt</a:t>
            </a:r>
            <a:r>
              <a:rPr lang="en-US" sz="2100" dirty="0"/>
              <a:t> </a:t>
            </a:r>
            <a:r>
              <a:rPr lang="sq-AL" sz="2100" dirty="0"/>
              <a:t>managers.</a:t>
            </a:r>
            <a:endParaRPr lang="en-US" sz="2100" dirty="0"/>
          </a:p>
          <a:p>
            <a:pPr>
              <a:lnSpc>
                <a:spcPct val="100000"/>
              </a:lnSpc>
              <a:buClr>
                <a:srgbClr val="FF0000"/>
              </a:buClr>
              <a:buBlip>
                <a:blip r:embed="rId3"/>
              </a:buBlip>
            </a:pPr>
            <a:r>
              <a:rPr lang="sq-AL" sz="2100" dirty="0" smtClean="0"/>
              <a:t>CMU</a:t>
            </a:r>
            <a:r>
              <a:rPr lang="en-US" sz="2100" dirty="0" smtClean="0"/>
              <a:t> </a:t>
            </a:r>
            <a:r>
              <a:rPr lang="sq-AL" sz="2100" dirty="0" smtClean="0"/>
              <a:t>and</a:t>
            </a:r>
            <a:r>
              <a:rPr lang="en-US" sz="2100" dirty="0" smtClean="0"/>
              <a:t> </a:t>
            </a:r>
            <a:r>
              <a:rPr lang="sq-AL" sz="2100" dirty="0" smtClean="0"/>
              <a:t>DMU</a:t>
            </a:r>
            <a:r>
              <a:rPr lang="en-US" sz="2100" dirty="0" smtClean="0"/>
              <a:t> </a:t>
            </a:r>
            <a:r>
              <a:rPr lang="sq-AL" sz="2100" dirty="0" smtClean="0"/>
              <a:t>integration</a:t>
            </a:r>
            <a:r>
              <a:rPr lang="en-US" sz="2100" dirty="0" smtClean="0"/>
              <a:t> </a:t>
            </a:r>
            <a:r>
              <a:rPr lang="sq-AL" sz="2100" dirty="0" smtClean="0"/>
              <a:t>is</a:t>
            </a:r>
            <a:r>
              <a:rPr lang="en-US" sz="2100" dirty="0" smtClean="0"/>
              <a:t> </a:t>
            </a:r>
            <a:r>
              <a:rPr lang="sq-AL" sz="2100" dirty="0" smtClean="0"/>
              <a:t>not</a:t>
            </a:r>
            <a:r>
              <a:rPr lang="en-US" sz="2100" dirty="0" smtClean="0"/>
              <a:t> </a:t>
            </a:r>
            <a:r>
              <a:rPr lang="sq-AL" sz="2100" dirty="0" smtClean="0"/>
              <a:t>necessary,</a:t>
            </a:r>
            <a:r>
              <a:rPr lang="en-US" sz="2100" dirty="0" smtClean="0"/>
              <a:t> </a:t>
            </a:r>
            <a:r>
              <a:rPr lang="sq-AL" sz="2100" dirty="0" smtClean="0"/>
              <a:t>but</a:t>
            </a:r>
            <a:r>
              <a:rPr lang="en-US" sz="2100" dirty="0" smtClean="0"/>
              <a:t> </a:t>
            </a:r>
            <a:r>
              <a:rPr lang="sq-AL" sz="2100" dirty="0" smtClean="0"/>
              <a:t>as</a:t>
            </a:r>
            <a:r>
              <a:rPr lang="en-US" sz="2100" dirty="0" smtClean="0"/>
              <a:t> </a:t>
            </a:r>
            <a:r>
              <a:rPr lang="sq-AL" sz="2100" dirty="0" smtClean="0"/>
              <a:t>debt</a:t>
            </a:r>
            <a:r>
              <a:rPr lang="en-US" sz="2100" dirty="0" smtClean="0"/>
              <a:t> </a:t>
            </a:r>
            <a:r>
              <a:rPr lang="sq-AL" sz="2100" dirty="0" smtClean="0"/>
              <a:t>and</a:t>
            </a:r>
            <a:r>
              <a:rPr lang="en-US" sz="2100" dirty="0" smtClean="0"/>
              <a:t> </a:t>
            </a:r>
            <a:r>
              <a:rPr lang="sq-AL" sz="2100" dirty="0" smtClean="0"/>
              <a:t>money</a:t>
            </a:r>
            <a:r>
              <a:rPr lang="en-US" sz="2100" dirty="0" smtClean="0"/>
              <a:t> </a:t>
            </a:r>
            <a:r>
              <a:rPr lang="sq-AL" sz="2100" dirty="0" smtClean="0"/>
              <a:t>market</a:t>
            </a:r>
            <a:r>
              <a:rPr lang="en-US" sz="2100" dirty="0" smtClean="0"/>
              <a:t> </a:t>
            </a:r>
            <a:r>
              <a:rPr lang="sq-AL" sz="2100" dirty="0" smtClean="0"/>
              <a:t>develops</a:t>
            </a:r>
            <a:r>
              <a:rPr lang="en-US" sz="2100" dirty="0" smtClean="0"/>
              <a:t> </a:t>
            </a:r>
            <a:r>
              <a:rPr lang="sq-AL" sz="2100" dirty="0" smtClean="0"/>
              <a:t>and</a:t>
            </a:r>
            <a:r>
              <a:rPr lang="en-US" sz="2100" dirty="0" smtClean="0"/>
              <a:t> </a:t>
            </a:r>
            <a:r>
              <a:rPr lang="sq-AL" sz="2100" dirty="0" smtClean="0"/>
              <a:t>transactions</a:t>
            </a:r>
            <a:r>
              <a:rPr lang="en-US" sz="2100" dirty="0" smtClean="0"/>
              <a:t> </a:t>
            </a:r>
            <a:r>
              <a:rPr lang="sq-AL" sz="2100" dirty="0" smtClean="0"/>
              <a:t>are</a:t>
            </a:r>
            <a:r>
              <a:rPr lang="en-US" sz="2100" dirty="0" smtClean="0"/>
              <a:t> </a:t>
            </a:r>
            <a:r>
              <a:rPr lang="sq-AL" sz="2100" dirty="0" smtClean="0"/>
              <a:t>more</a:t>
            </a:r>
            <a:r>
              <a:rPr lang="en-US" sz="2100" dirty="0" smtClean="0"/>
              <a:t> </a:t>
            </a:r>
            <a:r>
              <a:rPr lang="sq-AL" sz="2100" dirty="0" smtClean="0"/>
              <a:t>frequent</a:t>
            </a:r>
            <a:r>
              <a:rPr lang="en-US" sz="2100" dirty="0" smtClean="0"/>
              <a:t> </a:t>
            </a:r>
            <a:r>
              <a:rPr lang="sq-AL" sz="2100" dirty="0" smtClean="0"/>
              <a:t>and</a:t>
            </a:r>
            <a:r>
              <a:rPr lang="en-US" sz="2100" dirty="0" smtClean="0"/>
              <a:t> </a:t>
            </a:r>
            <a:r>
              <a:rPr lang="sq-AL" sz="2100" dirty="0" smtClean="0"/>
              <a:t>diverse,</a:t>
            </a:r>
            <a:r>
              <a:rPr lang="en-US" sz="2100" dirty="0" smtClean="0"/>
              <a:t> </a:t>
            </a:r>
            <a:r>
              <a:rPr lang="sq-AL" sz="2100" dirty="0" smtClean="0"/>
              <a:t>there</a:t>
            </a:r>
            <a:r>
              <a:rPr lang="en-US" sz="2100" dirty="0" smtClean="0"/>
              <a:t> </a:t>
            </a:r>
            <a:r>
              <a:rPr lang="sq-AL" sz="2100" dirty="0" smtClean="0"/>
              <a:t>are</a:t>
            </a:r>
            <a:r>
              <a:rPr lang="en-US" sz="2100" dirty="0" smtClean="0"/>
              <a:t> </a:t>
            </a:r>
            <a:r>
              <a:rPr lang="sq-AL" sz="2100" dirty="0" smtClean="0"/>
              <a:t>good</a:t>
            </a:r>
            <a:r>
              <a:rPr lang="en-US" sz="2100" dirty="0" smtClean="0"/>
              <a:t> </a:t>
            </a:r>
            <a:r>
              <a:rPr lang="sq-AL" sz="2100" dirty="0" smtClean="0"/>
              <a:t>reasons</a:t>
            </a:r>
            <a:r>
              <a:rPr lang="en-US" sz="2100" dirty="0" smtClean="0"/>
              <a:t> </a:t>
            </a:r>
            <a:r>
              <a:rPr lang="sq-AL" sz="2100" dirty="0" smtClean="0"/>
              <a:t>for</a:t>
            </a:r>
            <a:r>
              <a:rPr lang="en-US" sz="2100" dirty="0" smtClean="0"/>
              <a:t> </a:t>
            </a:r>
            <a:r>
              <a:rPr lang="sq-AL" sz="2100" dirty="0" smtClean="0"/>
              <a:t>it.</a:t>
            </a:r>
            <a:endParaRPr lang="en-US" sz="2100" dirty="0" smtClean="0"/>
          </a:p>
          <a:p>
            <a:pPr>
              <a:lnSpc>
                <a:spcPct val="100000"/>
              </a:lnSpc>
              <a:buClr>
                <a:srgbClr val="FF0000"/>
              </a:buClr>
              <a:buBlip>
                <a:blip r:embed="rId3"/>
              </a:buBlip>
            </a:pPr>
            <a:r>
              <a:rPr lang="en-US" sz="2100" dirty="0"/>
              <a:t>Size of cash buffer is a matter of informed judgment, not a formula</a:t>
            </a:r>
          </a:p>
          <a:p>
            <a:pPr>
              <a:lnSpc>
                <a:spcPct val="100000"/>
              </a:lnSpc>
              <a:buClr>
                <a:srgbClr val="FF0000"/>
              </a:buClr>
              <a:buBlip>
                <a:blip r:embed="rId3"/>
              </a:buBlip>
            </a:pPr>
            <a:r>
              <a:rPr lang="en-US" sz="2100" dirty="0"/>
              <a:t>There is often a trade off between safety (large cash buffer) and cost (negative carry cost of cash held)</a:t>
            </a:r>
          </a:p>
          <a:p>
            <a:pPr>
              <a:lnSpc>
                <a:spcPct val="100000"/>
              </a:lnSpc>
              <a:buClr>
                <a:srgbClr val="FF0000"/>
              </a:buClr>
              <a:buBlip>
                <a:blip r:embed="rId3"/>
              </a:buBlip>
            </a:pPr>
            <a:r>
              <a:rPr lang="en-US" sz="2100" dirty="0"/>
              <a:t>Coordination between cash and debt management is crucial </a:t>
            </a:r>
          </a:p>
          <a:p>
            <a:pPr>
              <a:lnSpc>
                <a:spcPct val="100000"/>
              </a:lnSpc>
              <a:buClr>
                <a:srgbClr val="FF0000"/>
              </a:buClr>
              <a:buBlip>
                <a:blip r:embed="rId3"/>
              </a:buBlip>
            </a:pPr>
            <a:r>
              <a:rPr lang="en-US" sz="2100" dirty="0"/>
              <a:t>Structural cash holdings are usually managed separately from cash buffer</a:t>
            </a:r>
          </a:p>
          <a:p>
            <a:pPr>
              <a:lnSpc>
                <a:spcPct val="100000"/>
              </a:lnSpc>
              <a:buClr>
                <a:srgbClr val="FF0000"/>
              </a:buClr>
              <a:buBlip>
                <a:blip r:embed="rId3"/>
              </a:buBlip>
            </a:pPr>
            <a:r>
              <a:rPr lang="en-US" sz="2100" dirty="0"/>
              <a:t>Size of the cash buffer can (should) vary with time</a:t>
            </a:r>
          </a:p>
          <a:p>
            <a:pPr>
              <a:lnSpc>
                <a:spcPct val="100000"/>
              </a:lnSpc>
              <a:buClr>
                <a:srgbClr val="FF0000"/>
              </a:buClr>
              <a:buBlip>
                <a:blip r:embed="rId3"/>
              </a:buBlip>
            </a:pPr>
            <a:r>
              <a:rPr lang="en-US" sz="2100" dirty="0"/>
              <a:t>Investing excess cash in the market can reduce carry cost</a:t>
            </a:r>
          </a:p>
          <a:p>
            <a:pPr>
              <a:lnSpc>
                <a:spcPct val="100000"/>
              </a:lnSpc>
              <a:buClr>
                <a:srgbClr val="FF0000"/>
              </a:buClr>
              <a:buBlip>
                <a:blip r:embed="rId3"/>
              </a:buBlip>
            </a:pPr>
            <a:r>
              <a:rPr lang="en-US" sz="2100" dirty="0"/>
              <a:t>Prior conditions need to be met: robust cash flow forecasts, capacity to assess the size of cash buffer, payment / settlement systems</a:t>
            </a:r>
          </a:p>
          <a:p>
            <a:pPr>
              <a:lnSpc>
                <a:spcPct val="100000"/>
              </a:lnSpc>
              <a:buClr>
                <a:srgbClr val="FF0000"/>
              </a:buClr>
              <a:buBlip>
                <a:blip r:embed="rId3"/>
              </a:buBlip>
            </a:pPr>
            <a:r>
              <a:rPr lang="en-US" sz="2100" dirty="0"/>
              <a:t>Coordination with the central bank is crucial in all cases</a:t>
            </a:r>
          </a:p>
          <a:p>
            <a:pPr>
              <a:lnSpc>
                <a:spcPct val="100000"/>
              </a:lnSpc>
              <a:buClr>
                <a:srgbClr val="FF0000"/>
              </a:buClr>
              <a:buBlip>
                <a:blip r:embed="rId3"/>
              </a:buBlip>
            </a:pPr>
            <a:r>
              <a:rPr lang="en-US" sz="2100" dirty="0"/>
              <a:t>Counterparty credit risk needs to be calculated and monitored</a:t>
            </a:r>
          </a:p>
          <a:p>
            <a:pPr>
              <a:lnSpc>
                <a:spcPct val="100000"/>
              </a:lnSpc>
              <a:buClr>
                <a:srgbClr val="FF0000"/>
              </a:buClr>
              <a:buBlip>
                <a:blip r:embed="rId3"/>
              </a:buBlip>
            </a:pPr>
            <a:r>
              <a:rPr lang="en-US" sz="2100" dirty="0"/>
              <a:t>Choice of instruments should be based on informed decision on risk / return</a:t>
            </a:r>
          </a:p>
          <a:p>
            <a:endParaRPr lang="sq-AL" sz="2400" dirty="0"/>
          </a:p>
          <a:p>
            <a:pPr marL="0" indent="0">
              <a:buNone/>
            </a:pPr>
            <a:endParaRPr lang="en-US" sz="2200" dirty="0">
              <a:latin typeface="Latha" pitchFamily="34" charset="0"/>
              <a:cs typeface="Latha" pitchFamily="34" charset="0"/>
            </a:endParaRPr>
          </a:p>
        </p:txBody>
      </p:sp>
    </p:spTree>
    <p:extLst>
      <p:ext uri="{BB962C8B-B14F-4D97-AF65-F5344CB8AC3E}">
        <p14:creationId xmlns="" xmlns:p14="http://schemas.microsoft.com/office/powerpoint/2010/main" val="2396758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5258</TotalTime>
  <Words>3224</Words>
  <Application>Microsoft Office PowerPoint</Application>
  <PresentationFormat>Custom</PresentationFormat>
  <Paragraphs>259</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first workshop of PDMAG on  “Cash Flow Forecasting and Cash Management”</vt:lpstr>
      <vt:lpstr> The purpose</vt:lpstr>
      <vt:lpstr> The purpose</vt:lpstr>
      <vt:lpstr> The topics</vt:lpstr>
      <vt:lpstr>Slide 5</vt:lpstr>
      <vt:lpstr>Slide 6</vt:lpstr>
      <vt:lpstr> Key takeaways</vt:lpstr>
      <vt:lpstr> Key takeaways</vt:lpstr>
      <vt:lpstr> Key takeaways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PBA 2019-2021 Faza I dhe Tavanet Buxhetore pwrfundimtare</dc:title>
  <dc:creator>Ina Dhaskali</dc:creator>
  <cp:lastModifiedBy>Administrator</cp:lastModifiedBy>
  <cp:revision>366</cp:revision>
  <cp:lastPrinted>2018-11-02T23:05:31Z</cp:lastPrinted>
  <dcterms:created xsi:type="dcterms:W3CDTF">2018-07-11T10:37:11Z</dcterms:created>
  <dcterms:modified xsi:type="dcterms:W3CDTF">2018-11-04T16:00:15Z</dcterms:modified>
</cp:coreProperties>
</file>