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Lst>
  <p:notesMasterIdLst>
    <p:notesMasterId r:id="rId30"/>
  </p:notesMasterIdLst>
  <p:handoutMasterIdLst>
    <p:handoutMasterId r:id="rId31"/>
  </p:handoutMasterIdLst>
  <p:sldIdLst>
    <p:sldId id="258" r:id="rId3"/>
    <p:sldId id="344" r:id="rId4"/>
    <p:sldId id="277" r:id="rId5"/>
    <p:sldId id="306" r:id="rId6"/>
    <p:sldId id="339" r:id="rId7"/>
    <p:sldId id="341" r:id="rId8"/>
    <p:sldId id="340" r:id="rId9"/>
    <p:sldId id="342" r:id="rId10"/>
    <p:sldId id="349" r:id="rId11"/>
    <p:sldId id="354" r:id="rId12"/>
    <p:sldId id="315" r:id="rId13"/>
    <p:sldId id="316" r:id="rId14"/>
    <p:sldId id="317" r:id="rId15"/>
    <p:sldId id="323" r:id="rId16"/>
    <p:sldId id="365" r:id="rId17"/>
    <p:sldId id="363" r:id="rId18"/>
    <p:sldId id="359" r:id="rId19"/>
    <p:sldId id="364" r:id="rId20"/>
    <p:sldId id="379" r:id="rId21"/>
    <p:sldId id="312" r:id="rId22"/>
    <p:sldId id="374" r:id="rId23"/>
    <p:sldId id="371" r:id="rId24"/>
    <p:sldId id="375" r:id="rId25"/>
    <p:sldId id="377" r:id="rId26"/>
    <p:sldId id="378" r:id="rId27"/>
    <p:sldId id="369" r:id="rId28"/>
    <p:sldId id="366" r:id="rId29"/>
  </p:sldIdLst>
  <p:sldSz cx="9144000" cy="6858000" type="screen4x3"/>
  <p:notesSz cx="7010400" cy="9296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pos="575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9" autoAdjust="0"/>
    <p:restoredTop sz="85279" autoAdjust="0"/>
  </p:normalViewPr>
  <p:slideViewPr>
    <p:cSldViewPr snapToGrid="0">
      <p:cViewPr varScale="1">
        <p:scale>
          <a:sx n="54" d="100"/>
          <a:sy n="54" d="100"/>
        </p:scale>
        <p:origin x="1592" y="44"/>
      </p:cViewPr>
      <p:guideLst>
        <p:guide orient="horz"/>
        <p:guide/>
        <p:guide pos="5759"/>
      </p:guideLst>
    </p:cSldViewPr>
  </p:slideViewPr>
  <p:outlineViewPr>
    <p:cViewPr>
      <p:scale>
        <a:sx n="33" d="100"/>
        <a:sy n="33" d="100"/>
      </p:scale>
      <p:origin x="0" y="-9192"/>
    </p:cViewPr>
  </p:outlineViewPr>
  <p:notesTextViewPr>
    <p:cViewPr>
      <p:scale>
        <a:sx n="100" d="100"/>
        <a:sy n="100" d="100"/>
      </p:scale>
      <p:origin x="0" y="0"/>
    </p:cViewPr>
  </p:notesTextViewPr>
  <p:sorterViewPr>
    <p:cViewPr>
      <p:scale>
        <a:sx n="100" d="100"/>
        <a:sy n="100" d="100"/>
      </p:scale>
      <p:origin x="0" y="-542"/>
    </p:cViewPr>
  </p:sorterViewPr>
  <p:notesViewPr>
    <p:cSldViewPr snapToGrid="0">
      <p:cViewPr varScale="1">
        <p:scale>
          <a:sx n="122" d="100"/>
          <a:sy n="122" d="100"/>
        </p:scale>
        <p:origin x="-4950"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aida\users\MAFI\Documents\0.%20Nevis%20St%20Kitts%20-%20orginal\Underlag\Ej%20ppt\Debt%20historic%20GDP.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65437068243374"/>
          <c:y val="7.4110816094301632E-2"/>
          <c:w val="0.8255341949797701"/>
          <c:h val="0.78796574563067134"/>
        </c:manualLayout>
      </c:layout>
      <c:lineChart>
        <c:grouping val="standard"/>
        <c:varyColors val="0"/>
        <c:ser>
          <c:idx val="2"/>
          <c:order val="1"/>
          <c:spPr>
            <a:ln w="12700">
              <a:solidFill>
                <a:srgbClr val="C00000"/>
              </a:solidFill>
            </a:ln>
          </c:spPr>
          <c:marker>
            <c:symbol val="none"/>
          </c:marker>
          <c:cat>
            <c:numRef>
              <c:f>'Sheet1 (2)'!$A$2:$A$44</c:f>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numCache>
            </c:numRef>
          </c:cat>
          <c:val>
            <c:numRef>
              <c:f>'Sheet1 (2)'!$C$2:$C$44</c:f>
              <c:numCache>
                <c:formatCode>#,##0</c:formatCode>
                <c:ptCount val="43"/>
                <c:pt idx="0">
                  <c:v>73.466999999999999</c:v>
                </c:pt>
                <c:pt idx="1">
                  <c:v>80.411000000000001</c:v>
                </c:pt>
                <c:pt idx="2">
                  <c:v>97.981999999999999</c:v>
                </c:pt>
                <c:pt idx="3">
                  <c:v>131.17500000000001</c:v>
                </c:pt>
                <c:pt idx="4">
                  <c:v>175.14599999999999</c:v>
                </c:pt>
                <c:pt idx="5">
                  <c:v>229.589</c:v>
                </c:pt>
                <c:pt idx="6">
                  <c:v>295.58999999999997</c:v>
                </c:pt>
                <c:pt idx="7">
                  <c:v>377.089</c:v>
                </c:pt>
                <c:pt idx="8">
                  <c:v>460.19627656977002</c:v>
                </c:pt>
                <c:pt idx="9">
                  <c:v>534.62190167788003</c:v>
                </c:pt>
                <c:pt idx="10">
                  <c:v>595.69481040366009</c:v>
                </c:pt>
                <c:pt idx="11">
                  <c:v>630.78429468406011</c:v>
                </c:pt>
                <c:pt idx="12">
                  <c:v>622.2718739805</c:v>
                </c:pt>
                <c:pt idx="13">
                  <c:v>609.94019767771999</c:v>
                </c:pt>
                <c:pt idx="14">
                  <c:v>600.04749799361002</c:v>
                </c:pt>
                <c:pt idx="15">
                  <c:v>618.57025826627989</c:v>
                </c:pt>
                <c:pt idx="16">
                  <c:v>692.95783145910002</c:v>
                </c:pt>
                <c:pt idx="17">
                  <c:v>880.80185262271993</c:v>
                </c:pt>
                <c:pt idx="18">
                  <c:v>1132.267485697</c:v>
                </c:pt>
                <c:pt idx="19">
                  <c:v>1286.59641113</c:v>
                </c:pt>
                <c:pt idx="20">
                  <c:v>1386.1654731440001</c:v>
                </c:pt>
                <c:pt idx="21">
                  <c:v>1418.2740064709999</c:v>
                </c:pt>
                <c:pt idx="22">
                  <c:v>1440.939983038</c:v>
                </c:pt>
                <c:pt idx="23">
                  <c:v>1473.28458194</c:v>
                </c:pt>
                <c:pt idx="24">
                  <c:v>1373.3240677230001</c:v>
                </c:pt>
                <c:pt idx="25">
                  <c:v>1294.832211961</c:v>
                </c:pt>
                <c:pt idx="26">
                  <c:v>1215.9643920607482</c:v>
                </c:pt>
                <c:pt idx="27">
                  <c:v>1203.5947868460985</c:v>
                </c:pt>
                <c:pt idx="28">
                  <c:v>1238.3021859494525</c:v>
                </c:pt>
                <c:pt idx="29">
                  <c:v>1271.2479906348483</c:v>
                </c:pt>
                <c:pt idx="30">
                  <c:v>1315.4468863211157</c:v>
                </c:pt>
                <c:pt idx="31">
                  <c:v>1274.1560206429847</c:v>
                </c:pt>
                <c:pt idx="32">
                  <c:v>1167.9960967251473</c:v>
                </c:pt>
                <c:pt idx="33">
                  <c:v>1120.2589825724647</c:v>
                </c:pt>
                <c:pt idx="34">
                  <c:v>1189.2653499980524</c:v>
                </c:pt>
                <c:pt idx="35">
                  <c:v>1179.346736065454</c:v>
                </c:pt>
                <c:pt idx="36">
                  <c:v>1150.7665887421572</c:v>
                </c:pt>
                <c:pt idx="37">
                  <c:v>1146.1652791083977</c:v>
                </c:pt>
                <c:pt idx="38">
                  <c:v>1277.1000281984795</c:v>
                </c:pt>
                <c:pt idx="39">
                  <c:v>1394.3136547638233</c:v>
                </c:pt>
                <c:pt idx="40">
                  <c:v>1403.4210773377404</c:v>
                </c:pt>
                <c:pt idx="41">
                  <c:v>1347.2525105529883</c:v>
                </c:pt>
                <c:pt idx="42">
                  <c:v>1141</c:v>
                </c:pt>
              </c:numCache>
            </c:numRef>
          </c:val>
          <c:smooth val="0"/>
          <c:extLst>
            <c:ext xmlns:c16="http://schemas.microsoft.com/office/drawing/2014/chart" uri="{C3380CC4-5D6E-409C-BE32-E72D297353CC}">
              <c16:uniqueId val="{00000000-EC63-4FBE-9D22-820A95E2A0E8}"/>
            </c:ext>
          </c:extLst>
        </c:ser>
        <c:dLbls>
          <c:showLegendKey val="0"/>
          <c:showVal val="0"/>
          <c:showCatName val="0"/>
          <c:showSerName val="0"/>
          <c:showPercent val="0"/>
          <c:showBubbleSize val="0"/>
        </c:dLbls>
        <c:marker val="1"/>
        <c:smooth val="0"/>
        <c:axId val="112664576"/>
        <c:axId val="40627008"/>
      </c:lineChart>
      <c:lineChart>
        <c:grouping val="standard"/>
        <c:varyColors val="0"/>
        <c:ser>
          <c:idx val="1"/>
          <c:order val="0"/>
          <c:spPr>
            <a:ln w="12700">
              <a:solidFill>
                <a:srgbClr val="00B050"/>
              </a:solidFill>
              <a:prstDash val="sysDash"/>
            </a:ln>
          </c:spPr>
          <c:marker>
            <c:symbol val="none"/>
          </c:marker>
          <c:val>
            <c:numRef>
              <c:f>'Sheet1 (2)'!$B$2:$B$44</c:f>
              <c:numCache>
                <c:formatCode>#,##0</c:formatCode>
                <c:ptCount val="43"/>
                <c:pt idx="0">
                  <c:v>22.006987943759576</c:v>
                </c:pt>
                <c:pt idx="1">
                  <c:v>21.286028930129685</c:v>
                </c:pt>
                <c:pt idx="2">
                  <c:v>23.826046656807748</c:v>
                </c:pt>
                <c:pt idx="3">
                  <c:v>28.616770326703325</c:v>
                </c:pt>
                <c:pt idx="4">
                  <c:v>34.098187045304456</c:v>
                </c:pt>
                <c:pt idx="5">
                  <c:v>39.360676501527422</c:v>
                </c:pt>
                <c:pt idx="6">
                  <c:v>46.353938584428541</c:v>
                </c:pt>
                <c:pt idx="7">
                  <c:v>53.947463728217365</c:v>
                </c:pt>
                <c:pt idx="8">
                  <c:v>58.71509786758201</c:v>
                </c:pt>
                <c:pt idx="9">
                  <c:v>60.681987192768261</c:v>
                </c:pt>
                <c:pt idx="10">
                  <c:v>62.067613413732367</c:v>
                </c:pt>
                <c:pt idx="11">
                  <c:v>60.106713695242696</c:v>
                </c:pt>
                <c:pt idx="12">
                  <c:v>54.746567626523699</c:v>
                </c:pt>
                <c:pt idx="13">
                  <c:v>49.112270985200105</c:v>
                </c:pt>
                <c:pt idx="14">
                  <c:v>43.653314610628584</c:v>
                </c:pt>
                <c:pt idx="15">
                  <c:v>40.80286440196263</c:v>
                </c:pt>
                <c:pt idx="16">
                  <c:v>42.677067221622316</c:v>
                </c:pt>
                <c:pt idx="17">
                  <c:v>54.110617132762357</c:v>
                </c:pt>
                <c:pt idx="18">
                  <c:v>69.288660804855908</c:v>
                </c:pt>
                <c:pt idx="19">
                  <c:v>73.754418262552932</c:v>
                </c:pt>
                <c:pt idx="20">
                  <c:v>73.592771203921075</c:v>
                </c:pt>
                <c:pt idx="21">
                  <c:v>73.408677758879932</c:v>
                </c:pt>
                <c:pt idx="22">
                  <c:v>71.359768897532319</c:v>
                </c:pt>
                <c:pt idx="23">
                  <c:v>69.460579044118518</c:v>
                </c:pt>
                <c:pt idx="24">
                  <c:v>61.36790280880701</c:v>
                </c:pt>
                <c:pt idx="25">
                  <c:v>54.396532452723498</c:v>
                </c:pt>
                <c:pt idx="26">
                  <c:v>49.067820980366172</c:v>
                </c:pt>
                <c:pt idx="27">
                  <c:v>46.834741709175809</c:v>
                </c:pt>
                <c:pt idx="28">
                  <c:v>46.249380415121458</c:v>
                </c:pt>
                <c:pt idx="29">
                  <c:v>45.318925984669036</c:v>
                </c:pt>
                <c:pt idx="30">
                  <c:v>45.24553223418134</c:v>
                </c:pt>
                <c:pt idx="31">
                  <c:v>41.113995427773098</c:v>
                </c:pt>
                <c:pt idx="32">
                  <c:v>35.425457119589751</c:v>
                </c:pt>
                <c:pt idx="33">
                  <c:v>33.069409412757082</c:v>
                </c:pt>
                <c:pt idx="34">
                  <c:v>36.164272319098174</c:v>
                </c:pt>
                <c:pt idx="35">
                  <c:v>33.504225747698818</c:v>
                </c:pt>
                <c:pt idx="36">
                  <c:v>31.47114333274417</c:v>
                </c:pt>
                <c:pt idx="37">
                  <c:v>31.105223597166674</c:v>
                </c:pt>
                <c:pt idx="38">
                  <c:v>33.876150013129759</c:v>
                </c:pt>
                <c:pt idx="39">
                  <c:v>35.417077015165034</c:v>
                </c:pt>
                <c:pt idx="40">
                  <c:v>33.570595081834341</c:v>
                </c:pt>
                <c:pt idx="41">
                  <c:v>30.795722040558246</c:v>
                </c:pt>
                <c:pt idx="42">
                  <c:v>31.016560547482257</c:v>
                </c:pt>
              </c:numCache>
            </c:numRef>
          </c:val>
          <c:smooth val="0"/>
          <c:extLst>
            <c:ext xmlns:c16="http://schemas.microsoft.com/office/drawing/2014/chart" uri="{C3380CC4-5D6E-409C-BE32-E72D297353CC}">
              <c16:uniqueId val="{00000001-EC63-4FBE-9D22-820A95E2A0E8}"/>
            </c:ext>
          </c:extLst>
        </c:ser>
        <c:dLbls>
          <c:showLegendKey val="0"/>
          <c:showVal val="0"/>
          <c:showCatName val="0"/>
          <c:showSerName val="0"/>
          <c:showPercent val="0"/>
          <c:showBubbleSize val="0"/>
        </c:dLbls>
        <c:marker val="1"/>
        <c:smooth val="0"/>
        <c:axId val="112665600"/>
        <c:axId val="40627584"/>
      </c:lineChart>
      <c:catAx>
        <c:axId val="112664576"/>
        <c:scaling>
          <c:orientation val="minMax"/>
        </c:scaling>
        <c:delete val="0"/>
        <c:axPos val="b"/>
        <c:numFmt formatCode="General" sourceLinked="1"/>
        <c:majorTickMark val="out"/>
        <c:minorTickMark val="none"/>
        <c:tickLblPos val="nextTo"/>
        <c:crossAx val="40627008"/>
        <c:crosses val="autoZero"/>
        <c:auto val="1"/>
        <c:lblAlgn val="ctr"/>
        <c:lblOffset val="100"/>
        <c:noMultiLvlLbl val="0"/>
      </c:catAx>
      <c:valAx>
        <c:axId val="40627008"/>
        <c:scaling>
          <c:orientation val="minMax"/>
        </c:scaling>
        <c:delete val="0"/>
        <c:axPos val="l"/>
        <c:majorGridlines>
          <c:spPr>
            <a:ln>
              <a:prstDash val="sysDash"/>
            </a:ln>
          </c:spPr>
        </c:majorGridlines>
        <c:numFmt formatCode="#,##0" sourceLinked="1"/>
        <c:majorTickMark val="out"/>
        <c:minorTickMark val="none"/>
        <c:tickLblPos val="nextTo"/>
        <c:crossAx val="112664576"/>
        <c:crosses val="autoZero"/>
        <c:crossBetween val="between"/>
      </c:valAx>
      <c:valAx>
        <c:axId val="40627584"/>
        <c:scaling>
          <c:orientation val="minMax"/>
        </c:scaling>
        <c:delete val="0"/>
        <c:axPos val="r"/>
        <c:numFmt formatCode="#,##0" sourceLinked="1"/>
        <c:majorTickMark val="out"/>
        <c:minorTickMark val="none"/>
        <c:tickLblPos val="nextTo"/>
        <c:crossAx val="112665600"/>
        <c:crosses val="max"/>
        <c:crossBetween val="between"/>
      </c:valAx>
      <c:catAx>
        <c:axId val="112665600"/>
        <c:scaling>
          <c:orientation val="minMax"/>
        </c:scaling>
        <c:delete val="1"/>
        <c:axPos val="b"/>
        <c:majorTickMark val="out"/>
        <c:minorTickMark val="none"/>
        <c:tickLblPos val="nextTo"/>
        <c:crossAx val="40627584"/>
        <c:crosses val="autoZero"/>
        <c:auto val="1"/>
        <c:lblAlgn val="ctr"/>
        <c:lblOffset val="100"/>
        <c:noMultiLvlLbl val="0"/>
      </c:cat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B5267-9E4F-44BD-B784-572194B03F2F}"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sv-SE"/>
        </a:p>
      </dgm:t>
    </dgm:pt>
    <dgm:pt modelId="{A8A3E37B-8364-4073-B699-6C4980A1829E}">
      <dgm:prSet phldrT="[Text]" custT="1"/>
      <dgm:spPr>
        <a:solidFill>
          <a:schemeClr val="tx2">
            <a:lumMod val="60000"/>
            <a:lumOff val="40000"/>
          </a:schemeClr>
        </a:solidFill>
        <a:ln>
          <a:solidFill>
            <a:schemeClr val="accent4">
              <a:lumMod val="75000"/>
            </a:schemeClr>
          </a:solidFill>
        </a:ln>
      </dgm:spPr>
      <dgm:t>
        <a:bodyPr/>
        <a:lstStyle/>
        <a:p>
          <a:r>
            <a:rPr lang="en-US" sz="1400" b="1" noProof="0" dirty="0">
              <a:solidFill>
                <a:schemeClr val="tx1"/>
              </a:solidFill>
            </a:rPr>
            <a:t>Riksdagen (</a:t>
          </a:r>
          <a:r>
            <a:rPr lang="ru-RU" sz="1400" b="1" noProof="0" dirty="0">
              <a:solidFill>
                <a:schemeClr val="tx1"/>
              </a:solidFill>
            </a:rPr>
            <a:t>Парламент</a:t>
          </a:r>
          <a:r>
            <a:rPr lang="en-US" sz="1400" b="1" noProof="0" dirty="0">
              <a:solidFill>
                <a:schemeClr val="tx1"/>
              </a:solidFill>
            </a:rPr>
            <a:t>)</a:t>
          </a:r>
        </a:p>
      </dgm:t>
    </dgm:pt>
    <dgm:pt modelId="{B9F05997-BC10-4F55-B757-D6F75D5146AA}" type="parTrans" cxnId="{7D28874F-CAC2-4D62-ADDD-7C0FD8BF6795}">
      <dgm:prSet/>
      <dgm:spPr/>
      <dgm:t>
        <a:bodyPr/>
        <a:lstStyle/>
        <a:p>
          <a:endParaRPr lang="sv-SE"/>
        </a:p>
      </dgm:t>
    </dgm:pt>
    <dgm:pt modelId="{9DBC00E3-A682-4507-98FA-6A631F6530BE}" type="sibTrans" cxnId="{7D28874F-CAC2-4D62-ADDD-7C0FD8BF6795}">
      <dgm:prSet custT="1"/>
      <dgm:spPr>
        <a:ln>
          <a:solidFill>
            <a:schemeClr val="accent4">
              <a:lumMod val="75000"/>
            </a:schemeClr>
          </a:solidFill>
        </a:ln>
      </dgm:spPr>
      <dgm:t>
        <a:bodyPr/>
        <a:lstStyle/>
        <a:p>
          <a:pPr algn="ctr"/>
          <a:r>
            <a:rPr lang="ru-RU" sz="1500" noProof="0" dirty="0"/>
            <a:t>Законодательство</a:t>
          </a:r>
          <a:endParaRPr lang="en-US" sz="1500" noProof="0" dirty="0"/>
        </a:p>
      </dgm:t>
    </dgm:pt>
    <dgm:pt modelId="{A249198F-3D61-4F38-9272-AE776EEB91F8}">
      <dgm:prSet phldrT="[Text]" custT="1"/>
      <dgm:spPr>
        <a:solidFill>
          <a:schemeClr val="tx2">
            <a:lumMod val="60000"/>
            <a:lumOff val="40000"/>
          </a:schemeClr>
        </a:solidFill>
        <a:ln>
          <a:solidFill>
            <a:schemeClr val="accent4">
              <a:lumMod val="75000"/>
            </a:schemeClr>
          </a:solidFill>
        </a:ln>
      </dgm:spPr>
      <dgm:t>
        <a:bodyPr/>
        <a:lstStyle/>
        <a:p>
          <a:r>
            <a:rPr lang="ru-RU" sz="1400" b="1" noProof="0" dirty="0">
              <a:solidFill>
                <a:schemeClr val="tx1"/>
              </a:solidFill>
            </a:rPr>
            <a:t>Министерство финансов</a:t>
          </a:r>
          <a:endParaRPr lang="en-US" sz="1400" b="1" noProof="0" dirty="0">
            <a:solidFill>
              <a:schemeClr val="tx1"/>
            </a:solidFill>
          </a:endParaRPr>
        </a:p>
      </dgm:t>
    </dgm:pt>
    <dgm:pt modelId="{DD312F77-7314-407B-B565-1BE86DE6E3C5}" type="parTrans" cxnId="{62712505-6B13-46AE-B994-8BD7D33C0189}">
      <dgm:prSet/>
      <dgm:spPr>
        <a:ln>
          <a:solidFill>
            <a:schemeClr val="accent4">
              <a:lumMod val="75000"/>
            </a:schemeClr>
          </a:solidFill>
        </a:ln>
      </dgm:spPr>
      <dgm:t>
        <a:bodyPr/>
        <a:lstStyle/>
        <a:p>
          <a:endParaRPr lang="sv-SE"/>
        </a:p>
      </dgm:t>
    </dgm:pt>
    <dgm:pt modelId="{D0C145E0-B17F-47D4-A59F-797ABFC24D6D}" type="sibTrans" cxnId="{62712505-6B13-46AE-B994-8BD7D33C0189}">
      <dgm:prSet custT="1"/>
      <dgm:spPr>
        <a:ln>
          <a:solidFill>
            <a:schemeClr val="accent4">
              <a:lumMod val="75000"/>
            </a:schemeClr>
          </a:solidFill>
        </a:ln>
      </dgm:spPr>
      <dgm:t>
        <a:bodyPr/>
        <a:lstStyle/>
        <a:p>
          <a:pPr algn="ctr"/>
          <a:r>
            <a:rPr lang="ru-RU" sz="1200" noProof="0" dirty="0"/>
            <a:t>Политика в сфере управления долгом (среднесрочная долговая стратегия</a:t>
          </a:r>
          <a:r>
            <a:rPr lang="sv-SE" sz="1500" noProof="0" dirty="0"/>
            <a:t>)</a:t>
          </a:r>
          <a:endParaRPr lang="sv-SE" sz="1500" dirty="0"/>
        </a:p>
      </dgm:t>
    </dgm:pt>
    <dgm:pt modelId="{AA530566-4F49-4555-BBF0-F85CFD9EF3A3}">
      <dgm:prSet phldrT="[Text]" custT="1"/>
      <dgm:spPr>
        <a:solidFill>
          <a:schemeClr val="tx2">
            <a:lumMod val="60000"/>
            <a:lumOff val="40000"/>
          </a:schemeClr>
        </a:solidFill>
        <a:ln>
          <a:solidFill>
            <a:schemeClr val="accent4">
              <a:lumMod val="75000"/>
            </a:schemeClr>
          </a:solidFill>
        </a:ln>
      </dgm:spPr>
      <dgm:t>
        <a:bodyPr/>
        <a:lstStyle/>
        <a:p>
          <a:r>
            <a:rPr lang="sv-SE" sz="1400" b="1" dirty="0">
              <a:solidFill>
                <a:schemeClr val="tx1"/>
              </a:solidFill>
            </a:rPr>
            <a:t>Riksbanken (</a:t>
          </a:r>
          <a:r>
            <a:rPr lang="ru-RU" sz="1400" b="1" dirty="0">
              <a:solidFill>
                <a:schemeClr val="tx1"/>
              </a:solidFill>
            </a:rPr>
            <a:t>Центральный банк</a:t>
          </a:r>
          <a:r>
            <a:rPr lang="sv-SE" sz="1400" b="1" dirty="0">
              <a:solidFill>
                <a:schemeClr val="tx1"/>
              </a:solidFill>
            </a:rPr>
            <a:t>)</a:t>
          </a:r>
        </a:p>
      </dgm:t>
    </dgm:pt>
    <dgm:pt modelId="{456FF8C3-2F9D-4261-94D2-84DF4B7FAC3D}" type="parTrans" cxnId="{0C6B8228-028D-4669-9491-C1ED68B8FEAE}">
      <dgm:prSet/>
      <dgm:spPr>
        <a:ln>
          <a:solidFill>
            <a:schemeClr val="accent4">
              <a:lumMod val="75000"/>
            </a:schemeClr>
          </a:solidFill>
        </a:ln>
      </dgm:spPr>
      <dgm:t>
        <a:bodyPr/>
        <a:lstStyle/>
        <a:p>
          <a:endParaRPr lang="sv-SE"/>
        </a:p>
      </dgm:t>
    </dgm:pt>
    <dgm:pt modelId="{BBB4771A-F296-4591-81F7-7D9BE896243F}" type="sibTrans" cxnId="{0C6B8228-028D-4669-9491-C1ED68B8FEAE}">
      <dgm:prSet custT="1"/>
      <dgm:spPr>
        <a:ln>
          <a:solidFill>
            <a:schemeClr val="accent4">
              <a:lumMod val="75000"/>
            </a:schemeClr>
          </a:solidFill>
        </a:ln>
      </dgm:spPr>
      <dgm:t>
        <a:bodyPr/>
        <a:lstStyle/>
        <a:p>
          <a:pPr algn="ctr"/>
          <a:r>
            <a:rPr lang="ru-RU" sz="1200" dirty="0"/>
            <a:t>Денежно-кредитная  политика и платежная система</a:t>
          </a:r>
          <a:endParaRPr lang="sv-SE" sz="1200" dirty="0"/>
        </a:p>
      </dgm:t>
    </dgm:pt>
    <dgm:pt modelId="{0EEC9B0A-65B0-4FB0-9BFE-F8E334A8D4D2}">
      <dgm:prSet custT="1"/>
      <dgm:spPr>
        <a:solidFill>
          <a:schemeClr val="tx2">
            <a:lumMod val="60000"/>
            <a:lumOff val="40000"/>
          </a:schemeClr>
        </a:solidFill>
        <a:ln>
          <a:solidFill>
            <a:schemeClr val="accent4">
              <a:lumMod val="75000"/>
            </a:schemeClr>
          </a:solidFill>
        </a:ln>
      </dgm:spPr>
      <dgm:t>
        <a:bodyPr/>
        <a:lstStyle/>
        <a:p>
          <a:r>
            <a:rPr lang="sv-SE" sz="1400" b="1" dirty="0">
              <a:solidFill>
                <a:schemeClr val="tx1"/>
              </a:solidFill>
            </a:rPr>
            <a:t>SNDO</a:t>
          </a:r>
        </a:p>
      </dgm:t>
    </dgm:pt>
    <dgm:pt modelId="{C7CCD09F-AAC6-44BF-880B-177D6B22DD00}" type="parTrans" cxnId="{35C59D97-6226-4A20-869C-814B8FF55A57}">
      <dgm:prSet/>
      <dgm:spPr>
        <a:ln>
          <a:solidFill>
            <a:schemeClr val="accent4">
              <a:lumMod val="75000"/>
            </a:schemeClr>
          </a:solidFill>
        </a:ln>
      </dgm:spPr>
      <dgm:t>
        <a:bodyPr/>
        <a:lstStyle/>
        <a:p>
          <a:endParaRPr lang="sv-SE"/>
        </a:p>
      </dgm:t>
    </dgm:pt>
    <dgm:pt modelId="{A721182E-2DE7-4055-87A0-03508334DA98}" type="sibTrans" cxnId="{35C59D97-6226-4A20-869C-814B8FF55A57}">
      <dgm:prSet custT="1"/>
      <dgm:spPr>
        <a:ln>
          <a:solidFill>
            <a:schemeClr val="accent4">
              <a:lumMod val="75000"/>
            </a:schemeClr>
          </a:solidFill>
        </a:ln>
      </dgm:spPr>
      <dgm:t>
        <a:bodyPr/>
        <a:lstStyle/>
        <a:p>
          <a:pPr algn="ctr"/>
          <a:endParaRPr lang="en-US" sz="1500" dirty="0"/>
        </a:p>
        <a:p>
          <a:pPr algn="ctr"/>
          <a:r>
            <a:rPr lang="ru-RU" sz="1200" dirty="0"/>
            <a:t>Управление долгом</a:t>
          </a:r>
          <a:r>
            <a:rPr lang="sv-SE" sz="1200" dirty="0"/>
            <a:t>, </a:t>
          </a:r>
          <a:r>
            <a:rPr lang="ru-RU" sz="1200" dirty="0"/>
            <a:t>управление ликвидностью</a:t>
          </a:r>
          <a:endParaRPr lang="en-US" sz="1200" noProof="0" dirty="0"/>
        </a:p>
      </dgm:t>
    </dgm:pt>
    <dgm:pt modelId="{91C9A1E7-50CD-4D4D-9868-249B36D091B9}" type="pres">
      <dgm:prSet presAssocID="{94AB5267-9E4F-44BD-B784-572194B03F2F}" presName="hierChild1" presStyleCnt="0">
        <dgm:presLayoutVars>
          <dgm:orgChart val="1"/>
          <dgm:chPref val="1"/>
          <dgm:dir/>
          <dgm:animOne val="branch"/>
          <dgm:animLvl val="lvl"/>
          <dgm:resizeHandles/>
        </dgm:presLayoutVars>
      </dgm:prSet>
      <dgm:spPr/>
    </dgm:pt>
    <dgm:pt modelId="{10F43FB7-B9F7-423E-B64D-D57D44FDCDCD}" type="pres">
      <dgm:prSet presAssocID="{A8A3E37B-8364-4073-B699-6C4980A1829E}" presName="hierRoot1" presStyleCnt="0">
        <dgm:presLayoutVars>
          <dgm:hierBranch val="init"/>
        </dgm:presLayoutVars>
      </dgm:prSet>
      <dgm:spPr/>
    </dgm:pt>
    <dgm:pt modelId="{D3D54850-288E-4801-9FEE-C4BFF6423083}" type="pres">
      <dgm:prSet presAssocID="{A8A3E37B-8364-4073-B699-6C4980A1829E}" presName="rootComposite1" presStyleCnt="0"/>
      <dgm:spPr/>
    </dgm:pt>
    <dgm:pt modelId="{BCD176F5-99AE-41F2-BC3F-589375085732}" type="pres">
      <dgm:prSet presAssocID="{A8A3E37B-8364-4073-B699-6C4980A1829E}" presName="rootText1" presStyleLbl="node0" presStyleIdx="0" presStyleCnt="1" custLinFactNeighborX="5207" custLinFactNeighborY="5550">
        <dgm:presLayoutVars>
          <dgm:chMax/>
          <dgm:chPref val="3"/>
        </dgm:presLayoutVars>
      </dgm:prSet>
      <dgm:spPr/>
    </dgm:pt>
    <dgm:pt modelId="{ACDF7B00-DC73-4450-9DCF-18CE081F9DAA}" type="pres">
      <dgm:prSet presAssocID="{A8A3E37B-8364-4073-B699-6C4980A1829E}" presName="titleText1" presStyleLbl="fgAcc0" presStyleIdx="0" presStyleCnt="1">
        <dgm:presLayoutVars>
          <dgm:chMax val="0"/>
          <dgm:chPref val="0"/>
        </dgm:presLayoutVars>
      </dgm:prSet>
      <dgm:spPr/>
    </dgm:pt>
    <dgm:pt modelId="{F935B40B-E538-42FB-AD7E-B5C4A7741416}" type="pres">
      <dgm:prSet presAssocID="{A8A3E37B-8364-4073-B699-6C4980A1829E}" presName="rootConnector1" presStyleLbl="node1" presStyleIdx="0" presStyleCnt="3"/>
      <dgm:spPr/>
    </dgm:pt>
    <dgm:pt modelId="{E1514BA4-79DD-43B9-8E06-393529E16D17}" type="pres">
      <dgm:prSet presAssocID="{A8A3E37B-8364-4073-B699-6C4980A1829E}" presName="hierChild2" presStyleCnt="0"/>
      <dgm:spPr/>
    </dgm:pt>
    <dgm:pt modelId="{B6FD608D-01B2-4FCB-A881-2122840E7F49}" type="pres">
      <dgm:prSet presAssocID="{DD312F77-7314-407B-B565-1BE86DE6E3C5}" presName="Name37" presStyleLbl="parChTrans1D2" presStyleIdx="0" presStyleCnt="2"/>
      <dgm:spPr/>
    </dgm:pt>
    <dgm:pt modelId="{63CF88C7-4609-42C0-BFA5-DE68A8A50A3D}" type="pres">
      <dgm:prSet presAssocID="{A249198F-3D61-4F38-9272-AE776EEB91F8}" presName="hierRoot2" presStyleCnt="0">
        <dgm:presLayoutVars>
          <dgm:hierBranch val="init"/>
        </dgm:presLayoutVars>
      </dgm:prSet>
      <dgm:spPr/>
    </dgm:pt>
    <dgm:pt modelId="{3C7CE81F-8FA7-4F9F-8109-0ADFEE0A1F7B}" type="pres">
      <dgm:prSet presAssocID="{A249198F-3D61-4F38-9272-AE776EEB91F8}" presName="rootComposite" presStyleCnt="0"/>
      <dgm:spPr/>
    </dgm:pt>
    <dgm:pt modelId="{1C735E8D-E016-4A55-A76A-C2A1A03991AF}" type="pres">
      <dgm:prSet presAssocID="{A249198F-3D61-4F38-9272-AE776EEB91F8}" presName="rootText" presStyleLbl="node1" presStyleIdx="0" presStyleCnt="3" custScaleX="113305">
        <dgm:presLayoutVars>
          <dgm:chMax/>
          <dgm:chPref val="3"/>
        </dgm:presLayoutVars>
      </dgm:prSet>
      <dgm:spPr/>
    </dgm:pt>
    <dgm:pt modelId="{01463347-50B6-40B7-BB94-1968523BBF61}" type="pres">
      <dgm:prSet presAssocID="{A249198F-3D61-4F38-9272-AE776EEB91F8}" presName="titleText2" presStyleLbl="fgAcc1" presStyleIdx="0" presStyleCnt="3" custScaleX="112437" custScaleY="179513">
        <dgm:presLayoutVars>
          <dgm:chMax val="0"/>
          <dgm:chPref val="0"/>
        </dgm:presLayoutVars>
      </dgm:prSet>
      <dgm:spPr/>
    </dgm:pt>
    <dgm:pt modelId="{AE31B24F-68AF-4FF1-960E-03607AD1B121}" type="pres">
      <dgm:prSet presAssocID="{A249198F-3D61-4F38-9272-AE776EEB91F8}" presName="rootConnector" presStyleLbl="node2" presStyleIdx="0" presStyleCnt="0"/>
      <dgm:spPr/>
    </dgm:pt>
    <dgm:pt modelId="{7D6E3A3E-9C9A-43B0-A9AD-27251FB44767}" type="pres">
      <dgm:prSet presAssocID="{A249198F-3D61-4F38-9272-AE776EEB91F8}" presName="hierChild4" presStyleCnt="0"/>
      <dgm:spPr/>
    </dgm:pt>
    <dgm:pt modelId="{FE712B12-3B85-4457-AE47-854A58114366}" type="pres">
      <dgm:prSet presAssocID="{C7CCD09F-AAC6-44BF-880B-177D6B22DD00}" presName="Name37" presStyleLbl="parChTrans1D3" presStyleIdx="0" presStyleCnt="1"/>
      <dgm:spPr/>
    </dgm:pt>
    <dgm:pt modelId="{EDCA7D6B-2856-4ED6-B2D3-1C87DC5D4D9A}" type="pres">
      <dgm:prSet presAssocID="{0EEC9B0A-65B0-4FB0-9BFE-F8E334A8D4D2}" presName="hierRoot2" presStyleCnt="0">
        <dgm:presLayoutVars>
          <dgm:hierBranch val="init"/>
        </dgm:presLayoutVars>
      </dgm:prSet>
      <dgm:spPr/>
    </dgm:pt>
    <dgm:pt modelId="{97063EA3-0D6E-4829-9464-A3101CE97376}" type="pres">
      <dgm:prSet presAssocID="{0EEC9B0A-65B0-4FB0-9BFE-F8E334A8D4D2}" presName="rootComposite" presStyleCnt="0"/>
      <dgm:spPr/>
    </dgm:pt>
    <dgm:pt modelId="{8868DBD5-BE8C-4268-B70D-36480C3D6F69}" type="pres">
      <dgm:prSet presAssocID="{0EEC9B0A-65B0-4FB0-9BFE-F8E334A8D4D2}" presName="rootText" presStyleLbl="node1" presStyleIdx="1" presStyleCnt="3" custScaleX="110000" custLinFactNeighborX="1096">
        <dgm:presLayoutVars>
          <dgm:chMax/>
          <dgm:chPref val="3"/>
        </dgm:presLayoutVars>
      </dgm:prSet>
      <dgm:spPr/>
    </dgm:pt>
    <dgm:pt modelId="{85BD0FC9-7411-49AA-B364-E053225FDB36}" type="pres">
      <dgm:prSet presAssocID="{0EEC9B0A-65B0-4FB0-9BFE-F8E334A8D4D2}" presName="titleText2" presStyleLbl="fgAcc1" presStyleIdx="1" presStyleCnt="3" custScaleY="199638" custLinFactNeighborX="-822" custLinFactNeighborY="6480">
        <dgm:presLayoutVars>
          <dgm:chMax val="0"/>
          <dgm:chPref val="0"/>
        </dgm:presLayoutVars>
      </dgm:prSet>
      <dgm:spPr/>
    </dgm:pt>
    <dgm:pt modelId="{95B3EC25-1916-41EF-829C-947FB8F563E0}" type="pres">
      <dgm:prSet presAssocID="{0EEC9B0A-65B0-4FB0-9BFE-F8E334A8D4D2}" presName="rootConnector" presStyleLbl="node3" presStyleIdx="0" presStyleCnt="0"/>
      <dgm:spPr/>
    </dgm:pt>
    <dgm:pt modelId="{DCE69088-9CA4-4376-A3F9-0C9CB93B7113}" type="pres">
      <dgm:prSet presAssocID="{0EEC9B0A-65B0-4FB0-9BFE-F8E334A8D4D2}" presName="hierChild4" presStyleCnt="0"/>
      <dgm:spPr/>
    </dgm:pt>
    <dgm:pt modelId="{1CB4074E-C2C7-4C7D-A90F-FDE2F7F2237D}" type="pres">
      <dgm:prSet presAssocID="{0EEC9B0A-65B0-4FB0-9BFE-F8E334A8D4D2}" presName="hierChild5" presStyleCnt="0"/>
      <dgm:spPr/>
    </dgm:pt>
    <dgm:pt modelId="{CDE83365-A76F-49E4-AEC2-7701A8E3CA66}" type="pres">
      <dgm:prSet presAssocID="{A249198F-3D61-4F38-9272-AE776EEB91F8}" presName="hierChild5" presStyleCnt="0"/>
      <dgm:spPr/>
    </dgm:pt>
    <dgm:pt modelId="{529D06D2-2A4F-4018-8616-4E806D1A1027}" type="pres">
      <dgm:prSet presAssocID="{456FF8C3-2F9D-4261-94D2-84DF4B7FAC3D}" presName="Name37" presStyleLbl="parChTrans1D2" presStyleIdx="1" presStyleCnt="2"/>
      <dgm:spPr/>
    </dgm:pt>
    <dgm:pt modelId="{F0AFEB56-5916-4D0C-9B5F-5806074D0B78}" type="pres">
      <dgm:prSet presAssocID="{AA530566-4F49-4555-BBF0-F85CFD9EF3A3}" presName="hierRoot2" presStyleCnt="0">
        <dgm:presLayoutVars>
          <dgm:hierBranch val="init"/>
        </dgm:presLayoutVars>
      </dgm:prSet>
      <dgm:spPr/>
    </dgm:pt>
    <dgm:pt modelId="{6789A43F-08E0-4397-B5DF-08CE3E104CDD}" type="pres">
      <dgm:prSet presAssocID="{AA530566-4F49-4555-BBF0-F85CFD9EF3A3}" presName="rootComposite" presStyleCnt="0"/>
      <dgm:spPr/>
    </dgm:pt>
    <dgm:pt modelId="{33E46DCB-2C75-4145-8C0E-3A64C6E6C8EF}" type="pres">
      <dgm:prSet presAssocID="{AA530566-4F49-4555-BBF0-F85CFD9EF3A3}" presName="rootText" presStyleLbl="node1" presStyleIdx="2" presStyleCnt="3" custLinFactNeighborY="935">
        <dgm:presLayoutVars>
          <dgm:chMax/>
          <dgm:chPref val="3"/>
        </dgm:presLayoutVars>
      </dgm:prSet>
      <dgm:spPr/>
    </dgm:pt>
    <dgm:pt modelId="{E9993491-3FA4-4BD7-A3B3-7A7A2D8020F7}" type="pres">
      <dgm:prSet presAssocID="{AA530566-4F49-4555-BBF0-F85CFD9EF3A3}" presName="titleText2" presStyleLbl="fgAcc1" presStyleIdx="2" presStyleCnt="3" custScaleX="115869" custScaleY="164207">
        <dgm:presLayoutVars>
          <dgm:chMax val="0"/>
          <dgm:chPref val="0"/>
        </dgm:presLayoutVars>
      </dgm:prSet>
      <dgm:spPr/>
    </dgm:pt>
    <dgm:pt modelId="{E6BE55A9-8AB8-46BA-A475-EC4E2C17D2B9}" type="pres">
      <dgm:prSet presAssocID="{AA530566-4F49-4555-BBF0-F85CFD9EF3A3}" presName="rootConnector" presStyleLbl="node2" presStyleIdx="0" presStyleCnt="0"/>
      <dgm:spPr/>
    </dgm:pt>
    <dgm:pt modelId="{7E349558-E405-45F6-9421-2F51B5B57330}" type="pres">
      <dgm:prSet presAssocID="{AA530566-4F49-4555-BBF0-F85CFD9EF3A3}" presName="hierChild4" presStyleCnt="0"/>
      <dgm:spPr/>
    </dgm:pt>
    <dgm:pt modelId="{FFFECB21-57F0-4690-9346-54DF0A039783}" type="pres">
      <dgm:prSet presAssocID="{AA530566-4F49-4555-BBF0-F85CFD9EF3A3}" presName="hierChild5" presStyleCnt="0"/>
      <dgm:spPr/>
    </dgm:pt>
    <dgm:pt modelId="{D7FF1739-A2A0-4991-B757-49540131E07E}" type="pres">
      <dgm:prSet presAssocID="{A8A3E37B-8364-4073-B699-6C4980A1829E}" presName="hierChild3" presStyleCnt="0"/>
      <dgm:spPr/>
    </dgm:pt>
  </dgm:ptLst>
  <dgm:cxnLst>
    <dgm:cxn modelId="{62712505-6B13-46AE-B994-8BD7D33C0189}" srcId="{A8A3E37B-8364-4073-B699-6C4980A1829E}" destId="{A249198F-3D61-4F38-9272-AE776EEB91F8}" srcOrd="0" destOrd="0" parTransId="{DD312F77-7314-407B-B565-1BE86DE6E3C5}" sibTransId="{D0C145E0-B17F-47D4-A59F-797ABFC24D6D}"/>
    <dgm:cxn modelId="{58F58A09-C799-4A98-A55E-9831CCF5A68C}" type="presOf" srcId="{A8A3E37B-8364-4073-B699-6C4980A1829E}" destId="{BCD176F5-99AE-41F2-BC3F-589375085732}" srcOrd="0" destOrd="0" presId="urn:microsoft.com/office/officeart/2008/layout/NameandTitleOrganizationalChart"/>
    <dgm:cxn modelId="{4F6CA11A-4CA0-4148-8D67-EB8D47CC6629}" type="presOf" srcId="{9DBC00E3-A682-4507-98FA-6A631F6530BE}" destId="{ACDF7B00-DC73-4450-9DCF-18CE081F9DAA}" srcOrd="0" destOrd="0" presId="urn:microsoft.com/office/officeart/2008/layout/NameandTitleOrganizationalChart"/>
    <dgm:cxn modelId="{CC5AC91B-67E3-4B85-8CC5-786ABC17DBDD}" type="presOf" srcId="{94AB5267-9E4F-44BD-B784-572194B03F2F}" destId="{91C9A1E7-50CD-4D4D-9868-249B36D091B9}" srcOrd="0" destOrd="0" presId="urn:microsoft.com/office/officeart/2008/layout/NameandTitleOrganizationalChart"/>
    <dgm:cxn modelId="{0C6B8228-028D-4669-9491-C1ED68B8FEAE}" srcId="{A8A3E37B-8364-4073-B699-6C4980A1829E}" destId="{AA530566-4F49-4555-BBF0-F85CFD9EF3A3}" srcOrd="1" destOrd="0" parTransId="{456FF8C3-2F9D-4261-94D2-84DF4B7FAC3D}" sibTransId="{BBB4771A-F296-4591-81F7-7D9BE896243F}"/>
    <dgm:cxn modelId="{0B0A0F2E-921E-449C-90CA-0796F54B8F37}" type="presOf" srcId="{A249198F-3D61-4F38-9272-AE776EEB91F8}" destId="{1C735E8D-E016-4A55-A76A-C2A1A03991AF}" srcOrd="0" destOrd="0" presId="urn:microsoft.com/office/officeart/2008/layout/NameandTitleOrganizationalChart"/>
    <dgm:cxn modelId="{66B6D738-D012-4FCE-98CD-08F487384370}" type="presOf" srcId="{BBB4771A-F296-4591-81F7-7D9BE896243F}" destId="{E9993491-3FA4-4BD7-A3B3-7A7A2D8020F7}" srcOrd="0" destOrd="0" presId="urn:microsoft.com/office/officeart/2008/layout/NameandTitleOrganizationalChart"/>
    <dgm:cxn modelId="{FA1D9E3A-BFB5-485E-9E63-28D36948265A}" type="presOf" srcId="{A8A3E37B-8364-4073-B699-6C4980A1829E}" destId="{F935B40B-E538-42FB-AD7E-B5C4A7741416}" srcOrd="1" destOrd="0" presId="urn:microsoft.com/office/officeart/2008/layout/NameandTitleOrganizationalChart"/>
    <dgm:cxn modelId="{544F6F61-C8AE-4CC8-A94D-CFDB408F0924}" type="presOf" srcId="{456FF8C3-2F9D-4261-94D2-84DF4B7FAC3D}" destId="{529D06D2-2A4F-4018-8616-4E806D1A1027}" srcOrd="0" destOrd="0" presId="urn:microsoft.com/office/officeart/2008/layout/NameandTitleOrganizationalChart"/>
    <dgm:cxn modelId="{663BDF4D-64BF-48AA-8657-E6B9D4162249}" type="presOf" srcId="{AA530566-4F49-4555-BBF0-F85CFD9EF3A3}" destId="{E6BE55A9-8AB8-46BA-A475-EC4E2C17D2B9}" srcOrd="1" destOrd="0" presId="urn:microsoft.com/office/officeart/2008/layout/NameandTitleOrganizationalChart"/>
    <dgm:cxn modelId="{7D28874F-CAC2-4D62-ADDD-7C0FD8BF6795}" srcId="{94AB5267-9E4F-44BD-B784-572194B03F2F}" destId="{A8A3E37B-8364-4073-B699-6C4980A1829E}" srcOrd="0" destOrd="0" parTransId="{B9F05997-BC10-4F55-B757-D6F75D5146AA}" sibTransId="{9DBC00E3-A682-4507-98FA-6A631F6530BE}"/>
    <dgm:cxn modelId="{C6C7AC6F-440F-49CA-B84A-B1D0C4A4C8FD}" type="presOf" srcId="{D0C145E0-B17F-47D4-A59F-797ABFC24D6D}" destId="{01463347-50B6-40B7-BB94-1968523BBF61}" srcOrd="0" destOrd="0" presId="urn:microsoft.com/office/officeart/2008/layout/NameandTitleOrganizationalChart"/>
    <dgm:cxn modelId="{35C59D97-6226-4A20-869C-814B8FF55A57}" srcId="{A249198F-3D61-4F38-9272-AE776EEB91F8}" destId="{0EEC9B0A-65B0-4FB0-9BFE-F8E334A8D4D2}" srcOrd="0" destOrd="0" parTransId="{C7CCD09F-AAC6-44BF-880B-177D6B22DD00}" sibTransId="{A721182E-2DE7-4055-87A0-03508334DA98}"/>
    <dgm:cxn modelId="{D4DB93B3-7C2D-4E85-8490-AB1A5024AB5F}" type="presOf" srcId="{A721182E-2DE7-4055-87A0-03508334DA98}" destId="{85BD0FC9-7411-49AA-B364-E053225FDB36}" srcOrd="0" destOrd="0" presId="urn:microsoft.com/office/officeart/2008/layout/NameandTitleOrganizationalChart"/>
    <dgm:cxn modelId="{A2AA8BC4-314F-437B-A790-096D6E34F134}" type="presOf" srcId="{0EEC9B0A-65B0-4FB0-9BFE-F8E334A8D4D2}" destId="{8868DBD5-BE8C-4268-B70D-36480C3D6F69}" srcOrd="0" destOrd="0" presId="urn:microsoft.com/office/officeart/2008/layout/NameandTitleOrganizationalChart"/>
    <dgm:cxn modelId="{4BF02CC6-8DBE-46E2-9885-C6D070C508BB}" type="presOf" srcId="{C7CCD09F-AAC6-44BF-880B-177D6B22DD00}" destId="{FE712B12-3B85-4457-AE47-854A58114366}" srcOrd="0" destOrd="0" presId="urn:microsoft.com/office/officeart/2008/layout/NameandTitleOrganizationalChart"/>
    <dgm:cxn modelId="{5DCD4DCC-103E-48A6-989F-B6759AD572F6}" type="presOf" srcId="{AA530566-4F49-4555-BBF0-F85CFD9EF3A3}" destId="{33E46DCB-2C75-4145-8C0E-3A64C6E6C8EF}" srcOrd="0" destOrd="0" presId="urn:microsoft.com/office/officeart/2008/layout/NameandTitleOrganizationalChart"/>
    <dgm:cxn modelId="{D9A670D3-84D3-4C26-961D-D1335981DC24}" type="presOf" srcId="{DD312F77-7314-407B-B565-1BE86DE6E3C5}" destId="{B6FD608D-01B2-4FCB-A881-2122840E7F49}" srcOrd="0" destOrd="0" presId="urn:microsoft.com/office/officeart/2008/layout/NameandTitleOrganizationalChart"/>
    <dgm:cxn modelId="{0EBBFFD6-E16C-4EA6-9CC2-E8192A187786}" type="presOf" srcId="{A249198F-3D61-4F38-9272-AE776EEB91F8}" destId="{AE31B24F-68AF-4FF1-960E-03607AD1B121}" srcOrd="1" destOrd="0" presId="urn:microsoft.com/office/officeart/2008/layout/NameandTitleOrganizationalChart"/>
    <dgm:cxn modelId="{899751F5-DF29-41AE-A3DA-FE7EEEB22025}" type="presOf" srcId="{0EEC9B0A-65B0-4FB0-9BFE-F8E334A8D4D2}" destId="{95B3EC25-1916-41EF-829C-947FB8F563E0}" srcOrd="1" destOrd="0" presId="urn:microsoft.com/office/officeart/2008/layout/NameandTitleOrganizationalChart"/>
    <dgm:cxn modelId="{2FDD6114-E9A2-485A-9AD8-8D5DB7C5EC0F}" type="presParOf" srcId="{91C9A1E7-50CD-4D4D-9868-249B36D091B9}" destId="{10F43FB7-B9F7-423E-B64D-D57D44FDCDCD}" srcOrd="0" destOrd="0" presId="urn:microsoft.com/office/officeart/2008/layout/NameandTitleOrganizationalChart"/>
    <dgm:cxn modelId="{EC8B18A7-E839-4F02-BE21-AED2607849C0}" type="presParOf" srcId="{10F43FB7-B9F7-423E-B64D-D57D44FDCDCD}" destId="{D3D54850-288E-4801-9FEE-C4BFF6423083}" srcOrd="0" destOrd="0" presId="urn:microsoft.com/office/officeart/2008/layout/NameandTitleOrganizationalChart"/>
    <dgm:cxn modelId="{C8018172-D672-4C2B-9F31-48909BCF7B99}" type="presParOf" srcId="{D3D54850-288E-4801-9FEE-C4BFF6423083}" destId="{BCD176F5-99AE-41F2-BC3F-589375085732}" srcOrd="0" destOrd="0" presId="urn:microsoft.com/office/officeart/2008/layout/NameandTitleOrganizationalChart"/>
    <dgm:cxn modelId="{4A59ED43-6DCB-4B62-981A-96355F91BF4A}" type="presParOf" srcId="{D3D54850-288E-4801-9FEE-C4BFF6423083}" destId="{ACDF7B00-DC73-4450-9DCF-18CE081F9DAA}" srcOrd="1" destOrd="0" presId="urn:microsoft.com/office/officeart/2008/layout/NameandTitleOrganizationalChart"/>
    <dgm:cxn modelId="{702F0059-7377-404D-A5D5-88F5AC1E7A2D}" type="presParOf" srcId="{D3D54850-288E-4801-9FEE-C4BFF6423083}" destId="{F935B40B-E538-42FB-AD7E-B5C4A7741416}" srcOrd="2" destOrd="0" presId="urn:microsoft.com/office/officeart/2008/layout/NameandTitleOrganizationalChart"/>
    <dgm:cxn modelId="{5BFFAB9D-4598-4C80-B1BF-22D33625EDCB}" type="presParOf" srcId="{10F43FB7-B9F7-423E-B64D-D57D44FDCDCD}" destId="{E1514BA4-79DD-43B9-8E06-393529E16D17}" srcOrd="1" destOrd="0" presId="urn:microsoft.com/office/officeart/2008/layout/NameandTitleOrganizationalChart"/>
    <dgm:cxn modelId="{B091A6F6-6651-4675-9067-CE7521328EEB}" type="presParOf" srcId="{E1514BA4-79DD-43B9-8E06-393529E16D17}" destId="{B6FD608D-01B2-4FCB-A881-2122840E7F49}" srcOrd="0" destOrd="0" presId="urn:microsoft.com/office/officeart/2008/layout/NameandTitleOrganizationalChart"/>
    <dgm:cxn modelId="{B142F042-A7FA-4ECF-8854-23F4B74925AB}" type="presParOf" srcId="{E1514BA4-79DD-43B9-8E06-393529E16D17}" destId="{63CF88C7-4609-42C0-BFA5-DE68A8A50A3D}" srcOrd="1" destOrd="0" presId="urn:microsoft.com/office/officeart/2008/layout/NameandTitleOrganizationalChart"/>
    <dgm:cxn modelId="{7016D75D-5178-4D5A-ACA6-ACBF1E0FF463}" type="presParOf" srcId="{63CF88C7-4609-42C0-BFA5-DE68A8A50A3D}" destId="{3C7CE81F-8FA7-4F9F-8109-0ADFEE0A1F7B}" srcOrd="0" destOrd="0" presId="urn:microsoft.com/office/officeart/2008/layout/NameandTitleOrganizationalChart"/>
    <dgm:cxn modelId="{887CFDD3-564B-435E-8CBA-B24B61415F92}" type="presParOf" srcId="{3C7CE81F-8FA7-4F9F-8109-0ADFEE0A1F7B}" destId="{1C735E8D-E016-4A55-A76A-C2A1A03991AF}" srcOrd="0" destOrd="0" presId="urn:microsoft.com/office/officeart/2008/layout/NameandTitleOrganizationalChart"/>
    <dgm:cxn modelId="{8FD8F622-7FF4-4464-89FF-393C6BB2CEC0}" type="presParOf" srcId="{3C7CE81F-8FA7-4F9F-8109-0ADFEE0A1F7B}" destId="{01463347-50B6-40B7-BB94-1968523BBF61}" srcOrd="1" destOrd="0" presId="urn:microsoft.com/office/officeart/2008/layout/NameandTitleOrganizationalChart"/>
    <dgm:cxn modelId="{7674CB0A-0F04-4473-9B48-75A9AF5EE8AF}" type="presParOf" srcId="{3C7CE81F-8FA7-4F9F-8109-0ADFEE0A1F7B}" destId="{AE31B24F-68AF-4FF1-960E-03607AD1B121}" srcOrd="2" destOrd="0" presId="urn:microsoft.com/office/officeart/2008/layout/NameandTitleOrganizationalChart"/>
    <dgm:cxn modelId="{776D3528-611F-4AAD-97D0-D5F9F0F4EC2D}" type="presParOf" srcId="{63CF88C7-4609-42C0-BFA5-DE68A8A50A3D}" destId="{7D6E3A3E-9C9A-43B0-A9AD-27251FB44767}" srcOrd="1" destOrd="0" presId="urn:microsoft.com/office/officeart/2008/layout/NameandTitleOrganizationalChart"/>
    <dgm:cxn modelId="{95B91622-66BA-4CC7-B54E-F78216FB7964}" type="presParOf" srcId="{7D6E3A3E-9C9A-43B0-A9AD-27251FB44767}" destId="{FE712B12-3B85-4457-AE47-854A58114366}" srcOrd="0" destOrd="0" presId="urn:microsoft.com/office/officeart/2008/layout/NameandTitleOrganizationalChart"/>
    <dgm:cxn modelId="{B396579F-3937-4413-9F55-FE51E2A14A17}" type="presParOf" srcId="{7D6E3A3E-9C9A-43B0-A9AD-27251FB44767}" destId="{EDCA7D6B-2856-4ED6-B2D3-1C87DC5D4D9A}" srcOrd="1" destOrd="0" presId="urn:microsoft.com/office/officeart/2008/layout/NameandTitleOrganizationalChart"/>
    <dgm:cxn modelId="{31FA7838-83B9-4B2C-98D3-804C4FC86099}" type="presParOf" srcId="{EDCA7D6B-2856-4ED6-B2D3-1C87DC5D4D9A}" destId="{97063EA3-0D6E-4829-9464-A3101CE97376}" srcOrd="0" destOrd="0" presId="urn:microsoft.com/office/officeart/2008/layout/NameandTitleOrganizationalChart"/>
    <dgm:cxn modelId="{F14B7746-003C-4D51-9731-B7DA886AA3A6}" type="presParOf" srcId="{97063EA3-0D6E-4829-9464-A3101CE97376}" destId="{8868DBD5-BE8C-4268-B70D-36480C3D6F69}" srcOrd="0" destOrd="0" presId="urn:microsoft.com/office/officeart/2008/layout/NameandTitleOrganizationalChart"/>
    <dgm:cxn modelId="{07593800-92C2-4A30-9013-041BC5824EAF}" type="presParOf" srcId="{97063EA3-0D6E-4829-9464-A3101CE97376}" destId="{85BD0FC9-7411-49AA-B364-E053225FDB36}" srcOrd="1" destOrd="0" presId="urn:microsoft.com/office/officeart/2008/layout/NameandTitleOrganizationalChart"/>
    <dgm:cxn modelId="{364D4F00-FC83-4561-8A3C-5895C7098FED}" type="presParOf" srcId="{97063EA3-0D6E-4829-9464-A3101CE97376}" destId="{95B3EC25-1916-41EF-829C-947FB8F563E0}" srcOrd="2" destOrd="0" presId="urn:microsoft.com/office/officeart/2008/layout/NameandTitleOrganizationalChart"/>
    <dgm:cxn modelId="{5AFEFA47-48F3-4284-AFDF-F377D0704CB8}" type="presParOf" srcId="{EDCA7D6B-2856-4ED6-B2D3-1C87DC5D4D9A}" destId="{DCE69088-9CA4-4376-A3F9-0C9CB93B7113}" srcOrd="1" destOrd="0" presId="urn:microsoft.com/office/officeart/2008/layout/NameandTitleOrganizationalChart"/>
    <dgm:cxn modelId="{42D4C7C8-6C0A-417F-AF50-0988E4EEFF21}" type="presParOf" srcId="{EDCA7D6B-2856-4ED6-B2D3-1C87DC5D4D9A}" destId="{1CB4074E-C2C7-4C7D-A90F-FDE2F7F2237D}" srcOrd="2" destOrd="0" presId="urn:microsoft.com/office/officeart/2008/layout/NameandTitleOrganizationalChart"/>
    <dgm:cxn modelId="{9BC05076-AA7F-4600-B278-2FFE5382A8FE}" type="presParOf" srcId="{63CF88C7-4609-42C0-BFA5-DE68A8A50A3D}" destId="{CDE83365-A76F-49E4-AEC2-7701A8E3CA66}" srcOrd="2" destOrd="0" presId="urn:microsoft.com/office/officeart/2008/layout/NameandTitleOrganizationalChart"/>
    <dgm:cxn modelId="{BA5CEA30-E886-445B-B1F4-09240FF6D226}" type="presParOf" srcId="{E1514BA4-79DD-43B9-8E06-393529E16D17}" destId="{529D06D2-2A4F-4018-8616-4E806D1A1027}" srcOrd="2" destOrd="0" presId="urn:microsoft.com/office/officeart/2008/layout/NameandTitleOrganizationalChart"/>
    <dgm:cxn modelId="{315C5056-9DD4-42D7-9F3C-5D48C498A39D}" type="presParOf" srcId="{E1514BA4-79DD-43B9-8E06-393529E16D17}" destId="{F0AFEB56-5916-4D0C-9B5F-5806074D0B78}" srcOrd="3" destOrd="0" presId="urn:microsoft.com/office/officeart/2008/layout/NameandTitleOrganizationalChart"/>
    <dgm:cxn modelId="{6DE74DD4-C5EA-4CBB-B0E4-505E0FF1B314}" type="presParOf" srcId="{F0AFEB56-5916-4D0C-9B5F-5806074D0B78}" destId="{6789A43F-08E0-4397-B5DF-08CE3E104CDD}" srcOrd="0" destOrd="0" presId="urn:microsoft.com/office/officeart/2008/layout/NameandTitleOrganizationalChart"/>
    <dgm:cxn modelId="{10DB2845-EB0F-4A2F-9CDB-D7732447FF9C}" type="presParOf" srcId="{6789A43F-08E0-4397-B5DF-08CE3E104CDD}" destId="{33E46DCB-2C75-4145-8C0E-3A64C6E6C8EF}" srcOrd="0" destOrd="0" presId="urn:microsoft.com/office/officeart/2008/layout/NameandTitleOrganizationalChart"/>
    <dgm:cxn modelId="{043E7A3B-A62C-486B-8E2A-58EBD91ADA7A}" type="presParOf" srcId="{6789A43F-08E0-4397-B5DF-08CE3E104CDD}" destId="{E9993491-3FA4-4BD7-A3B3-7A7A2D8020F7}" srcOrd="1" destOrd="0" presId="urn:microsoft.com/office/officeart/2008/layout/NameandTitleOrganizationalChart"/>
    <dgm:cxn modelId="{13C52565-93E8-4956-B181-9D7CE24492AB}" type="presParOf" srcId="{6789A43F-08E0-4397-B5DF-08CE3E104CDD}" destId="{E6BE55A9-8AB8-46BA-A475-EC4E2C17D2B9}" srcOrd="2" destOrd="0" presId="urn:microsoft.com/office/officeart/2008/layout/NameandTitleOrganizationalChart"/>
    <dgm:cxn modelId="{FBC3EB31-9197-49E6-AFAE-A67859F1A983}" type="presParOf" srcId="{F0AFEB56-5916-4D0C-9B5F-5806074D0B78}" destId="{7E349558-E405-45F6-9421-2F51B5B57330}" srcOrd="1" destOrd="0" presId="urn:microsoft.com/office/officeart/2008/layout/NameandTitleOrganizationalChart"/>
    <dgm:cxn modelId="{47801F34-3F27-4B2D-B69A-44AA39DB651F}" type="presParOf" srcId="{F0AFEB56-5916-4D0C-9B5F-5806074D0B78}" destId="{FFFECB21-57F0-4690-9346-54DF0A039783}" srcOrd="2" destOrd="0" presId="urn:microsoft.com/office/officeart/2008/layout/NameandTitleOrganizationalChart"/>
    <dgm:cxn modelId="{A7D982BB-5633-485B-8A63-DE89178EB0BA}" type="presParOf" srcId="{10F43FB7-B9F7-423E-B64D-D57D44FDCDCD}" destId="{D7FF1739-A2A0-4991-B757-49540131E07E}" srcOrd="2" destOrd="0" presId="urn:microsoft.com/office/officeart/2008/layout/NameandTitleOrganizational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D06D2-2A4F-4018-8616-4E806D1A1027}">
      <dsp:nvSpPr>
        <dsp:cNvPr id="0" name=""/>
        <dsp:cNvSpPr/>
      </dsp:nvSpPr>
      <dsp:spPr>
        <a:xfrm>
          <a:off x="3925284" y="1099620"/>
          <a:ext cx="1294584" cy="553080"/>
        </a:xfrm>
        <a:custGeom>
          <a:avLst/>
          <a:gdLst/>
          <a:ahLst/>
          <a:cxnLst/>
          <a:rect l="0" t="0" r="0" b="0"/>
          <a:pathLst>
            <a:path>
              <a:moveTo>
                <a:pt x="0" y="0"/>
              </a:moveTo>
              <a:lnTo>
                <a:pt x="0" y="310331"/>
              </a:lnTo>
              <a:lnTo>
                <a:pt x="1294584" y="310331"/>
              </a:lnTo>
              <a:lnTo>
                <a:pt x="1294584" y="553080"/>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sp>
    <dsp:sp modelId="{FE712B12-3B85-4457-AE47-854A58114366}">
      <dsp:nvSpPr>
        <dsp:cNvPr id="0" name=""/>
        <dsp:cNvSpPr/>
      </dsp:nvSpPr>
      <dsp:spPr>
        <a:xfrm>
          <a:off x="2365909" y="2683325"/>
          <a:ext cx="91440" cy="738961"/>
        </a:xfrm>
        <a:custGeom>
          <a:avLst/>
          <a:gdLst/>
          <a:ahLst/>
          <a:cxnLst/>
          <a:rect l="0" t="0" r="0" b="0"/>
          <a:pathLst>
            <a:path>
              <a:moveTo>
                <a:pt x="45720" y="0"/>
              </a:moveTo>
              <a:lnTo>
                <a:pt x="45720" y="496212"/>
              </a:lnTo>
              <a:lnTo>
                <a:pt x="107368" y="496212"/>
              </a:lnTo>
              <a:lnTo>
                <a:pt x="107368" y="738961"/>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sp>
    <dsp:sp modelId="{B6FD608D-01B2-4FCB-A881-2122840E7F49}">
      <dsp:nvSpPr>
        <dsp:cNvPr id="0" name=""/>
        <dsp:cNvSpPr/>
      </dsp:nvSpPr>
      <dsp:spPr>
        <a:xfrm>
          <a:off x="2411629" y="1099620"/>
          <a:ext cx="1513654" cy="543352"/>
        </a:xfrm>
        <a:custGeom>
          <a:avLst/>
          <a:gdLst/>
          <a:ahLst/>
          <a:cxnLst/>
          <a:rect l="0" t="0" r="0" b="0"/>
          <a:pathLst>
            <a:path>
              <a:moveTo>
                <a:pt x="1513654" y="0"/>
              </a:moveTo>
              <a:lnTo>
                <a:pt x="1513654" y="300603"/>
              </a:lnTo>
              <a:lnTo>
                <a:pt x="0" y="300603"/>
              </a:lnTo>
              <a:lnTo>
                <a:pt x="0" y="543352"/>
              </a:lnTo>
            </a:path>
          </a:pathLst>
        </a:custGeom>
        <a:noFill/>
        <a:ln w="25400" cap="flat" cmpd="sng" algn="ctr">
          <a:solidFill>
            <a:schemeClr val="accent4">
              <a:lumMod val="75000"/>
            </a:schemeClr>
          </a:solidFill>
          <a:prstDash val="solid"/>
        </a:ln>
        <a:effectLst/>
      </dsp:spPr>
      <dsp:style>
        <a:lnRef idx="2">
          <a:scrgbClr r="0" g="0" b="0"/>
        </a:lnRef>
        <a:fillRef idx="0">
          <a:scrgbClr r="0" g="0" b="0"/>
        </a:fillRef>
        <a:effectRef idx="0">
          <a:scrgbClr r="0" g="0" b="0"/>
        </a:effectRef>
        <a:fontRef idx="minor"/>
      </dsp:style>
    </dsp:sp>
    <dsp:sp modelId="{BCD176F5-99AE-41F2-BC3F-589375085732}">
      <dsp:nvSpPr>
        <dsp:cNvPr id="0" name=""/>
        <dsp:cNvSpPr/>
      </dsp:nvSpPr>
      <dsp:spPr>
        <a:xfrm>
          <a:off x="2920609" y="59268"/>
          <a:ext cx="2009349" cy="1040352"/>
        </a:xfrm>
        <a:prstGeom prst="rect">
          <a:avLst/>
        </a:prstGeom>
        <a:solidFill>
          <a:schemeClr val="tx2">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6805"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Riksdagen (</a:t>
          </a:r>
          <a:r>
            <a:rPr lang="ru-RU" sz="1400" b="1" kern="1200" noProof="0" dirty="0">
              <a:solidFill>
                <a:schemeClr val="tx1"/>
              </a:solidFill>
            </a:rPr>
            <a:t>Парламент</a:t>
          </a:r>
          <a:r>
            <a:rPr lang="en-US" sz="1400" b="1" kern="1200" noProof="0" dirty="0">
              <a:solidFill>
                <a:schemeClr val="tx1"/>
              </a:solidFill>
            </a:rPr>
            <a:t>)</a:t>
          </a:r>
        </a:p>
      </dsp:txBody>
      <dsp:txXfrm>
        <a:off x="2920609" y="59268"/>
        <a:ext cx="2009349" cy="1040352"/>
      </dsp:txXfrm>
    </dsp:sp>
    <dsp:sp modelId="{ACDF7B00-DC73-4450-9DCF-18CE081F9DAA}">
      <dsp:nvSpPr>
        <dsp:cNvPr id="0" name=""/>
        <dsp:cNvSpPr/>
      </dsp:nvSpPr>
      <dsp:spPr>
        <a:xfrm>
          <a:off x="3217852" y="810692"/>
          <a:ext cx="1808414" cy="346784"/>
        </a:xfrm>
        <a:prstGeom prst="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ctr" defTabSz="666750">
            <a:lnSpc>
              <a:spcPct val="90000"/>
            </a:lnSpc>
            <a:spcBef>
              <a:spcPct val="0"/>
            </a:spcBef>
            <a:spcAft>
              <a:spcPct val="35000"/>
            </a:spcAft>
            <a:buNone/>
          </a:pPr>
          <a:r>
            <a:rPr lang="ru-RU" sz="1500" kern="1200" noProof="0" dirty="0"/>
            <a:t>Законодательство</a:t>
          </a:r>
          <a:endParaRPr lang="en-US" sz="1500" kern="1200" noProof="0" dirty="0"/>
        </a:p>
      </dsp:txBody>
      <dsp:txXfrm>
        <a:off x="3217852" y="810692"/>
        <a:ext cx="1808414" cy="346784"/>
      </dsp:txXfrm>
    </dsp:sp>
    <dsp:sp modelId="{1C735E8D-E016-4A55-A76A-C2A1A03991AF}">
      <dsp:nvSpPr>
        <dsp:cNvPr id="0" name=""/>
        <dsp:cNvSpPr/>
      </dsp:nvSpPr>
      <dsp:spPr>
        <a:xfrm>
          <a:off x="1273283" y="1642973"/>
          <a:ext cx="2276693" cy="1040352"/>
        </a:xfrm>
        <a:prstGeom prst="rect">
          <a:avLst/>
        </a:prstGeom>
        <a:solidFill>
          <a:schemeClr val="tx2">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6805" numCol="1" spcCol="1270" anchor="ctr" anchorCtr="0">
          <a:noAutofit/>
        </a:bodyPr>
        <a:lstStyle/>
        <a:p>
          <a:pPr marL="0" lvl="0" indent="0" algn="ctr" defTabSz="622300">
            <a:lnSpc>
              <a:spcPct val="90000"/>
            </a:lnSpc>
            <a:spcBef>
              <a:spcPct val="0"/>
            </a:spcBef>
            <a:spcAft>
              <a:spcPct val="35000"/>
            </a:spcAft>
            <a:buNone/>
          </a:pPr>
          <a:r>
            <a:rPr lang="ru-RU" sz="1400" b="1" kern="1200" noProof="0" dirty="0">
              <a:solidFill>
                <a:schemeClr val="tx1"/>
              </a:solidFill>
            </a:rPr>
            <a:t>Министерство финансов</a:t>
          </a:r>
          <a:endParaRPr lang="en-US" sz="1400" b="1" kern="1200" noProof="0" dirty="0">
            <a:solidFill>
              <a:schemeClr val="tx1"/>
            </a:solidFill>
          </a:endParaRPr>
        </a:p>
      </dsp:txBody>
      <dsp:txXfrm>
        <a:off x="1273283" y="1642973"/>
        <a:ext cx="2276693" cy="1040352"/>
      </dsp:txXfrm>
    </dsp:sp>
    <dsp:sp modelId="{01463347-50B6-40B7-BB94-1968523BBF61}">
      <dsp:nvSpPr>
        <dsp:cNvPr id="0" name=""/>
        <dsp:cNvSpPr/>
      </dsp:nvSpPr>
      <dsp:spPr>
        <a:xfrm>
          <a:off x="1696368" y="2314267"/>
          <a:ext cx="2033327" cy="622522"/>
        </a:xfrm>
        <a:prstGeom prst="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ru-RU" sz="1200" kern="1200" noProof="0" dirty="0"/>
            <a:t>Политика в сфере управления долгом (среднесрочная долговая стратегия</a:t>
          </a:r>
          <a:r>
            <a:rPr lang="sv-SE" sz="1500" kern="1200" noProof="0" dirty="0"/>
            <a:t>)</a:t>
          </a:r>
          <a:endParaRPr lang="sv-SE" sz="1500" kern="1200" dirty="0"/>
        </a:p>
      </dsp:txBody>
      <dsp:txXfrm>
        <a:off x="1696368" y="2314267"/>
        <a:ext cx="2033327" cy="622522"/>
      </dsp:txXfrm>
    </dsp:sp>
    <dsp:sp modelId="{8868DBD5-BE8C-4268-B70D-36480C3D6F69}">
      <dsp:nvSpPr>
        <dsp:cNvPr id="0" name=""/>
        <dsp:cNvSpPr/>
      </dsp:nvSpPr>
      <dsp:spPr>
        <a:xfrm>
          <a:off x="1368135" y="3422287"/>
          <a:ext cx="2210284" cy="1040352"/>
        </a:xfrm>
        <a:prstGeom prst="rect">
          <a:avLst/>
        </a:prstGeom>
        <a:solidFill>
          <a:schemeClr val="tx2">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6805" numCol="1" spcCol="1270" anchor="ctr" anchorCtr="0">
          <a:noAutofit/>
        </a:bodyPr>
        <a:lstStyle/>
        <a:p>
          <a:pPr marL="0" lvl="0" indent="0" algn="ctr" defTabSz="622300">
            <a:lnSpc>
              <a:spcPct val="90000"/>
            </a:lnSpc>
            <a:spcBef>
              <a:spcPct val="0"/>
            </a:spcBef>
            <a:spcAft>
              <a:spcPct val="35000"/>
            </a:spcAft>
            <a:buNone/>
          </a:pPr>
          <a:r>
            <a:rPr lang="sv-SE" sz="1400" b="1" kern="1200" dirty="0">
              <a:solidFill>
                <a:schemeClr val="tx1"/>
              </a:solidFill>
            </a:rPr>
            <a:t>SNDO</a:t>
          </a:r>
        </a:p>
      </dsp:txBody>
      <dsp:txXfrm>
        <a:off x="1368135" y="3422287"/>
        <a:ext cx="2210284" cy="1040352"/>
      </dsp:txXfrm>
    </dsp:sp>
    <dsp:sp modelId="{85BD0FC9-7411-49AA-B364-E053225FDB36}">
      <dsp:nvSpPr>
        <dsp:cNvPr id="0" name=""/>
        <dsp:cNvSpPr/>
      </dsp:nvSpPr>
      <dsp:spPr>
        <a:xfrm>
          <a:off x="1833585" y="4060215"/>
          <a:ext cx="1808414" cy="692312"/>
        </a:xfrm>
        <a:prstGeom prst="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ru-RU" sz="1200" kern="1200" dirty="0"/>
            <a:t>Управление долгом</a:t>
          </a:r>
          <a:r>
            <a:rPr lang="sv-SE" sz="1200" kern="1200" dirty="0"/>
            <a:t>, </a:t>
          </a:r>
          <a:r>
            <a:rPr lang="ru-RU" sz="1200" kern="1200" dirty="0"/>
            <a:t>управление ликвидностью</a:t>
          </a:r>
          <a:endParaRPr lang="en-US" sz="1200" kern="1200" noProof="0" dirty="0"/>
        </a:p>
      </dsp:txBody>
      <dsp:txXfrm>
        <a:off x="1833585" y="4060215"/>
        <a:ext cx="1808414" cy="692312"/>
      </dsp:txXfrm>
    </dsp:sp>
    <dsp:sp modelId="{33E46DCB-2C75-4145-8C0E-3A64C6E6C8EF}">
      <dsp:nvSpPr>
        <dsp:cNvPr id="0" name=""/>
        <dsp:cNvSpPr/>
      </dsp:nvSpPr>
      <dsp:spPr>
        <a:xfrm>
          <a:off x="4215193" y="1652701"/>
          <a:ext cx="2009349" cy="1040352"/>
        </a:xfrm>
        <a:prstGeom prst="rect">
          <a:avLst/>
        </a:prstGeom>
        <a:solidFill>
          <a:schemeClr val="tx2">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46805" numCol="1" spcCol="1270" anchor="ctr" anchorCtr="0">
          <a:noAutofit/>
        </a:bodyPr>
        <a:lstStyle/>
        <a:p>
          <a:pPr marL="0" lvl="0" indent="0" algn="ctr" defTabSz="622300">
            <a:lnSpc>
              <a:spcPct val="90000"/>
            </a:lnSpc>
            <a:spcBef>
              <a:spcPct val="0"/>
            </a:spcBef>
            <a:spcAft>
              <a:spcPct val="35000"/>
            </a:spcAft>
            <a:buNone/>
          </a:pPr>
          <a:r>
            <a:rPr lang="sv-SE" sz="1400" b="1" kern="1200" dirty="0">
              <a:solidFill>
                <a:schemeClr val="tx1"/>
              </a:solidFill>
            </a:rPr>
            <a:t>Riksbanken (</a:t>
          </a:r>
          <a:r>
            <a:rPr lang="ru-RU" sz="1400" b="1" kern="1200" dirty="0">
              <a:solidFill>
                <a:schemeClr val="tx1"/>
              </a:solidFill>
            </a:rPr>
            <a:t>Центральный банк</a:t>
          </a:r>
          <a:r>
            <a:rPr lang="sv-SE" sz="1400" b="1" kern="1200" dirty="0">
              <a:solidFill>
                <a:schemeClr val="tx1"/>
              </a:solidFill>
            </a:rPr>
            <a:t>)</a:t>
          </a:r>
        </a:p>
      </dsp:txBody>
      <dsp:txXfrm>
        <a:off x="4215193" y="1652701"/>
        <a:ext cx="2009349" cy="1040352"/>
      </dsp:txXfrm>
    </dsp:sp>
    <dsp:sp modelId="{E9993491-3FA4-4BD7-A3B3-7A7A2D8020F7}">
      <dsp:nvSpPr>
        <dsp:cNvPr id="0" name=""/>
        <dsp:cNvSpPr/>
      </dsp:nvSpPr>
      <dsp:spPr>
        <a:xfrm>
          <a:off x="4473574" y="2340806"/>
          <a:ext cx="2095392" cy="569443"/>
        </a:xfrm>
        <a:prstGeom prst="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ru-RU" sz="1200" kern="1200" dirty="0"/>
            <a:t>Денежно-кредитная  политика и платежная система</a:t>
          </a:r>
          <a:endParaRPr lang="sv-SE" sz="1200" kern="1200" dirty="0"/>
        </a:p>
      </dsp:txBody>
      <dsp:txXfrm>
        <a:off x="4473574" y="2340806"/>
        <a:ext cx="2095392" cy="569443"/>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144205C-CF0C-46E0-A411-1DFB548ADF6C}" type="datetimeFigureOut">
              <a:rPr lang="sv-SE" smtClean="0"/>
              <a:pPr/>
              <a:t>2017-10-10</a:t>
            </a:fld>
            <a:endParaRPr lang="sv-SE"/>
          </a:p>
        </p:txBody>
      </p:sp>
      <p:sp>
        <p:nvSpPr>
          <p:cNvPr id="4" name="Platshållare för sidfo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sv-SE"/>
          </a:p>
        </p:txBody>
      </p:sp>
      <p:sp>
        <p:nvSpPr>
          <p:cNvPr id="5" name="Platshållare för bild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EABB46C-5B29-48A7-A493-F3F97FEE7748}" type="slidenum">
              <a:rPr lang="sv-SE" smtClean="0"/>
              <a:pPr/>
              <a:t>‹#›</a:t>
            </a:fld>
            <a:endParaRPr lang="sv-SE"/>
          </a:p>
        </p:txBody>
      </p:sp>
    </p:spTree>
    <p:extLst>
      <p:ext uri="{BB962C8B-B14F-4D97-AF65-F5344CB8AC3E}">
        <p14:creationId xmlns:p14="http://schemas.microsoft.com/office/powerpoint/2010/main" val="22214968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4454F8-AFAE-4238-82FB-EDEBA2A127F5}" type="datetimeFigureOut">
              <a:rPr lang="sv-SE" smtClean="0"/>
              <a:t>2017-10-10</a:t>
            </a:fld>
            <a:endParaRPr lang="sv-SE"/>
          </a:p>
        </p:txBody>
      </p:sp>
      <p:sp>
        <p:nvSpPr>
          <p:cNvPr id="4" name="Platshållare för bildobjekt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sv-SE"/>
          </a:p>
        </p:txBody>
      </p:sp>
      <p:sp>
        <p:nvSpPr>
          <p:cNvPr id="5" name="Platshållare för anteckninga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sv-SE"/>
          </a:p>
        </p:txBody>
      </p:sp>
      <p:sp>
        <p:nvSpPr>
          <p:cNvPr id="7" name="Platshållare för bildnumm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56F5C1-B4D6-4883-81A6-4B54F742A963}" type="slidenum">
              <a:rPr lang="sv-SE" smtClean="0"/>
              <a:t>‹#›</a:t>
            </a:fld>
            <a:endParaRPr lang="sv-SE"/>
          </a:p>
        </p:txBody>
      </p:sp>
    </p:spTree>
    <p:extLst>
      <p:ext uri="{BB962C8B-B14F-4D97-AF65-F5344CB8AC3E}">
        <p14:creationId xmlns:p14="http://schemas.microsoft.com/office/powerpoint/2010/main" val="177851677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F6A8E-4283-4D57-98CF-E0EC52ECCA98}" type="slidenum">
              <a:rPr lang="en-US" smtClean="0"/>
              <a:pPr/>
              <a:t>5</a:t>
            </a:fld>
            <a:endParaRPr lang="en-US" dirty="0"/>
          </a:p>
        </p:txBody>
      </p:sp>
      <p:sp>
        <p:nvSpPr>
          <p:cNvPr id="5" name="Footer Placeholder 4"/>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383015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34288"/>
            <a:fld id="{CA46A581-62D0-4099-BAB5-157C8CFC670A}" type="slidenum">
              <a:rPr lang="en-GB" smtClean="0">
                <a:solidFill>
                  <a:prstClr val="black"/>
                </a:solidFill>
              </a:rPr>
              <a:pPr defTabSz="934288"/>
              <a:t>16</a:t>
            </a:fld>
            <a:endParaRPr lang="en-GB" dirty="0">
              <a:solidFill>
                <a:prstClr val="black"/>
              </a:solidFill>
            </a:endParaRPr>
          </a:p>
        </p:txBody>
      </p:sp>
      <p:sp>
        <p:nvSpPr>
          <p:cNvPr id="40963" name="Rectangle 2"/>
          <p:cNvSpPr>
            <a:spLocks noGrp="1" noRot="1" noChangeAspect="1" noChangeArrowheads="1" noTextEdit="1"/>
          </p:cNvSpPr>
          <p:nvPr>
            <p:ph type="sldImg"/>
          </p:nvPr>
        </p:nvSpPr>
        <p:spPr>
          <a:xfrm>
            <a:off x="1181100" y="696913"/>
            <a:ext cx="4648200" cy="3486150"/>
          </a:xfrm>
          <a:ln/>
        </p:spPr>
      </p:sp>
      <p:sp>
        <p:nvSpPr>
          <p:cNvPr id="40964" name="Rectangle 3"/>
          <p:cNvSpPr>
            <a:spLocks noGrp="1" noChangeArrowheads="1"/>
          </p:cNvSpPr>
          <p:nvPr>
            <p:ph type="body" idx="1"/>
          </p:nvPr>
        </p:nvSpPr>
        <p:spPr>
          <a:noFill/>
          <a:ln/>
        </p:spPr>
        <p:txBody>
          <a:bodyPr/>
          <a:lstStyle/>
          <a:p>
            <a:r>
              <a:rPr lang="en-US" sz="1200" kern="1200" dirty="0">
                <a:solidFill>
                  <a:schemeClr val="tx1"/>
                </a:solidFill>
                <a:effectLst/>
                <a:latin typeface="+mn-lt"/>
                <a:ea typeface="+mn-ea"/>
                <a:cs typeface="+mn-cs"/>
              </a:rPr>
              <a:t>T</a:t>
            </a:r>
            <a:r>
              <a:rPr lang="ru-R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bills </a:t>
            </a:r>
            <a:r>
              <a:rPr lang="ru-RU" sz="1200" kern="1200" dirty="0">
                <a:solidFill>
                  <a:schemeClr val="tx1"/>
                </a:solidFill>
                <a:effectLst/>
                <a:latin typeface="+mn-lt"/>
                <a:ea typeface="+mn-ea"/>
                <a:cs typeface="+mn-cs"/>
              </a:rPr>
              <a:t>– Казначейские облигации</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Commercial paper </a:t>
            </a:r>
            <a:r>
              <a:rPr lang="ru-RU" sz="1200" kern="1200" dirty="0">
                <a:solidFill>
                  <a:schemeClr val="tx1"/>
                </a:solidFill>
                <a:effectLst/>
                <a:latin typeface="+mn-lt"/>
                <a:ea typeface="+mn-ea"/>
                <a:cs typeface="+mn-cs"/>
              </a:rPr>
              <a:t>– Коммерческие ценные бумаги </a:t>
            </a:r>
            <a:endParaRPr lang="en-US" sz="1200" kern="1200">
              <a:solidFill>
                <a:schemeClr val="tx1"/>
              </a:solidFill>
              <a:effectLst/>
              <a:latin typeface="+mn-lt"/>
              <a:ea typeface="+mn-ea"/>
              <a:cs typeface="+mn-cs"/>
            </a:endParaRPr>
          </a:p>
          <a:p>
            <a:pPr eaLnBrk="1" hangingPunct="1"/>
            <a:endParaRPr lang="sv-SE"/>
          </a:p>
        </p:txBody>
      </p:sp>
      <p:sp>
        <p:nvSpPr>
          <p:cNvPr id="2" name="Footer Placeholder 1"/>
          <p:cNvSpPr>
            <a:spLocks noGrp="1"/>
          </p:cNvSpPr>
          <p:nvPr>
            <p:ph type="ftr" sz="quarter" idx="10"/>
          </p:nvPr>
        </p:nvSpPr>
        <p:spPr/>
        <p:txBody>
          <a:bodyPr/>
          <a:lstStyle/>
          <a:p>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34288"/>
            <a:fld id="{CA46A581-62D0-4099-BAB5-157C8CFC670A}" type="slidenum">
              <a:rPr lang="en-GB" smtClean="0">
                <a:solidFill>
                  <a:prstClr val="black"/>
                </a:solidFill>
              </a:rPr>
              <a:pPr defTabSz="934288"/>
              <a:t>17</a:t>
            </a:fld>
            <a:endParaRPr lang="en-GB" dirty="0">
              <a:solidFill>
                <a:prstClr val="black"/>
              </a:solidFill>
            </a:endParaRPr>
          </a:p>
        </p:txBody>
      </p:sp>
      <p:sp>
        <p:nvSpPr>
          <p:cNvPr id="40963" name="Rectangle 2"/>
          <p:cNvSpPr>
            <a:spLocks noGrp="1" noRot="1" noChangeAspect="1" noChangeArrowheads="1" noTextEdit="1"/>
          </p:cNvSpPr>
          <p:nvPr>
            <p:ph type="sldImg"/>
          </p:nvPr>
        </p:nvSpPr>
        <p:spPr>
          <a:xfrm>
            <a:off x="1181100" y="696913"/>
            <a:ext cx="4648200" cy="3486150"/>
          </a:xfrm>
          <a:ln/>
        </p:spPr>
      </p:sp>
      <p:sp>
        <p:nvSpPr>
          <p:cNvPr id="40964" name="Rectangle 3"/>
          <p:cNvSpPr>
            <a:spLocks noGrp="1" noChangeArrowheads="1"/>
          </p:cNvSpPr>
          <p:nvPr>
            <p:ph type="body" idx="1"/>
          </p:nvPr>
        </p:nvSpPr>
        <p:spPr>
          <a:noFill/>
          <a:ln/>
        </p:spPr>
        <p:txBody>
          <a:bodyPr/>
          <a:lstStyle/>
          <a:p>
            <a:pPr eaLnBrk="1" hangingPunct="1"/>
            <a:endParaRPr lang="sv-SE"/>
          </a:p>
        </p:txBody>
      </p:sp>
      <p:sp>
        <p:nvSpPr>
          <p:cNvPr id="2" name="Footer Placeholder 1"/>
          <p:cNvSpPr>
            <a:spLocks noGrp="1"/>
          </p:cNvSpPr>
          <p:nvPr>
            <p:ph type="ftr" sz="quarter" idx="10"/>
          </p:nvPr>
        </p:nvSpPr>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6F5C1-B4D6-4883-81A6-4B54F742A963}" type="slidenum">
              <a:rPr lang="sv-SE" smtClean="0"/>
              <a:t>6</a:t>
            </a:fld>
            <a:endParaRPr lang="sv-SE"/>
          </a:p>
        </p:txBody>
      </p:sp>
      <p:sp>
        <p:nvSpPr>
          <p:cNvPr id="5" name="Footer Placeholder 4"/>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02851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55F6A8E-4283-4D57-98CF-E0EC52ECCA98}" type="slidenum">
              <a:rPr lang="en-US" smtClean="0"/>
              <a:pPr/>
              <a:t>7</a:t>
            </a:fld>
            <a:endParaRPr lang="en-US" dirty="0"/>
          </a:p>
        </p:txBody>
      </p:sp>
      <p:sp>
        <p:nvSpPr>
          <p:cNvPr id="5" name="Footer Placeholder 4"/>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56164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1400">
                <a:solidFill>
                  <a:schemeClr val="tx1"/>
                </a:solidFill>
                <a:latin typeface="Arial" charset="0"/>
              </a:defRPr>
            </a:lvl1pPr>
            <a:lvl2pPr marL="757066" indent="-291179" defTabSz="935009">
              <a:defRPr sz="1400">
                <a:solidFill>
                  <a:schemeClr val="tx1"/>
                </a:solidFill>
                <a:latin typeface="Arial" charset="0"/>
              </a:defRPr>
            </a:lvl2pPr>
            <a:lvl3pPr marL="1164717" indent="-232943" defTabSz="935009">
              <a:defRPr sz="1400">
                <a:solidFill>
                  <a:schemeClr val="tx1"/>
                </a:solidFill>
                <a:latin typeface="Arial" charset="0"/>
              </a:defRPr>
            </a:lvl3pPr>
            <a:lvl4pPr marL="1630604" indent="-232943" defTabSz="935009">
              <a:defRPr sz="1400">
                <a:solidFill>
                  <a:schemeClr val="tx1"/>
                </a:solidFill>
                <a:latin typeface="Arial" charset="0"/>
              </a:defRPr>
            </a:lvl4pPr>
            <a:lvl5pPr marL="2096491" indent="-232943" defTabSz="935009">
              <a:defRPr sz="1400">
                <a:solidFill>
                  <a:schemeClr val="tx1"/>
                </a:solidFill>
                <a:latin typeface="Arial" charset="0"/>
              </a:defRPr>
            </a:lvl5pPr>
            <a:lvl6pPr marL="2562377" indent="-232943" algn="ctr" defTabSz="935009" eaLnBrk="0" fontAlgn="base" hangingPunct="0">
              <a:spcBef>
                <a:spcPct val="0"/>
              </a:spcBef>
              <a:spcAft>
                <a:spcPct val="0"/>
              </a:spcAft>
              <a:defRPr sz="1400">
                <a:solidFill>
                  <a:schemeClr val="tx1"/>
                </a:solidFill>
                <a:latin typeface="Arial" charset="0"/>
              </a:defRPr>
            </a:lvl6pPr>
            <a:lvl7pPr marL="3028264" indent="-232943" algn="ctr" defTabSz="935009" eaLnBrk="0" fontAlgn="base" hangingPunct="0">
              <a:spcBef>
                <a:spcPct val="0"/>
              </a:spcBef>
              <a:spcAft>
                <a:spcPct val="0"/>
              </a:spcAft>
              <a:defRPr sz="1400">
                <a:solidFill>
                  <a:schemeClr val="tx1"/>
                </a:solidFill>
                <a:latin typeface="Arial" charset="0"/>
              </a:defRPr>
            </a:lvl7pPr>
            <a:lvl8pPr marL="3494151" indent="-232943" algn="ctr" defTabSz="935009" eaLnBrk="0" fontAlgn="base" hangingPunct="0">
              <a:spcBef>
                <a:spcPct val="0"/>
              </a:spcBef>
              <a:spcAft>
                <a:spcPct val="0"/>
              </a:spcAft>
              <a:defRPr sz="1400">
                <a:solidFill>
                  <a:schemeClr val="tx1"/>
                </a:solidFill>
                <a:latin typeface="Arial" charset="0"/>
              </a:defRPr>
            </a:lvl8pPr>
            <a:lvl9pPr marL="3960038" indent="-232943" algn="ctr" defTabSz="935009" eaLnBrk="0" fontAlgn="base" hangingPunct="0">
              <a:spcBef>
                <a:spcPct val="0"/>
              </a:spcBef>
              <a:spcAft>
                <a:spcPct val="0"/>
              </a:spcAft>
              <a:defRPr sz="1400">
                <a:solidFill>
                  <a:schemeClr val="tx1"/>
                </a:solidFill>
                <a:latin typeface="Arial" charset="0"/>
              </a:defRPr>
            </a:lvl9pPr>
          </a:lstStyle>
          <a:p>
            <a:fld id="{7A3129A9-1954-4135-A9E9-30BE2CAF98F8}" type="slidenum">
              <a:rPr lang="en-GB" sz="1200">
                <a:latin typeface="Verdana" pitchFamily="34" charset="0"/>
              </a:rPr>
              <a:pPr/>
              <a:t>8</a:t>
            </a:fld>
            <a:endParaRPr lang="en-GB" sz="1200" dirty="0">
              <a:latin typeface="Verdana" pitchFamily="34" charset="0"/>
            </a:endParaRPr>
          </a:p>
        </p:txBody>
      </p:sp>
      <p:sp>
        <p:nvSpPr>
          <p:cNvPr id="32771" name="Rectangle 2"/>
          <p:cNvSpPr>
            <a:spLocks noGrp="1" noRot="1" noChangeAspect="1" noChangeArrowheads="1" noTextEdit="1"/>
          </p:cNvSpPr>
          <p:nvPr>
            <p:ph type="sldImg"/>
          </p:nvPr>
        </p:nvSpPr>
        <p:spPr>
          <a:xfrm>
            <a:off x="1166813" y="714375"/>
            <a:ext cx="4662487" cy="3495675"/>
          </a:xfrm>
          <a:ln/>
        </p:spPr>
      </p:sp>
      <p:sp>
        <p:nvSpPr>
          <p:cNvPr id="32772" name="Rectangle 3"/>
          <p:cNvSpPr>
            <a:spLocks noGrp="1" noChangeArrowheads="1"/>
          </p:cNvSpPr>
          <p:nvPr>
            <p:ph type="body" idx="1"/>
          </p:nvPr>
        </p:nvSpPr>
        <p:spPr>
          <a:xfrm>
            <a:off x="943015" y="4424011"/>
            <a:ext cx="5107998" cy="42102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60" tIns="46431" rIns="92860" bIns="46431"/>
          <a:lstStyle/>
          <a:p>
            <a:endParaRPr lang="en-GB" dirty="0"/>
          </a:p>
        </p:txBody>
      </p:sp>
      <p:sp>
        <p:nvSpPr>
          <p:cNvPr id="2" name="Footer Placeholder 1"/>
          <p:cNvSpPr>
            <a:spLocks noGrp="1"/>
          </p:cNvSpPr>
          <p:nvPr>
            <p:ph type="ftr" sz="quarter" idx="10"/>
          </p:nvPr>
        </p:nvSpPr>
        <p:spPr/>
        <p:txBody>
          <a:bodyPr/>
          <a:lstStyle/>
          <a:p>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1400">
                <a:solidFill>
                  <a:schemeClr val="tx1"/>
                </a:solidFill>
                <a:latin typeface="Arial" charset="0"/>
              </a:defRPr>
            </a:lvl1pPr>
            <a:lvl2pPr marL="757066" indent="-291179" defTabSz="935009">
              <a:defRPr sz="1400">
                <a:solidFill>
                  <a:schemeClr val="tx1"/>
                </a:solidFill>
                <a:latin typeface="Arial" charset="0"/>
              </a:defRPr>
            </a:lvl2pPr>
            <a:lvl3pPr marL="1164717" indent="-232943" defTabSz="935009">
              <a:defRPr sz="1400">
                <a:solidFill>
                  <a:schemeClr val="tx1"/>
                </a:solidFill>
                <a:latin typeface="Arial" charset="0"/>
              </a:defRPr>
            </a:lvl3pPr>
            <a:lvl4pPr marL="1630604" indent="-232943" defTabSz="935009">
              <a:defRPr sz="1400">
                <a:solidFill>
                  <a:schemeClr val="tx1"/>
                </a:solidFill>
                <a:latin typeface="Arial" charset="0"/>
              </a:defRPr>
            </a:lvl4pPr>
            <a:lvl5pPr marL="2096491" indent="-232943" defTabSz="935009">
              <a:defRPr sz="1400">
                <a:solidFill>
                  <a:schemeClr val="tx1"/>
                </a:solidFill>
                <a:latin typeface="Arial" charset="0"/>
              </a:defRPr>
            </a:lvl5pPr>
            <a:lvl6pPr marL="2562377" indent="-232943" algn="ctr" defTabSz="935009" eaLnBrk="0" fontAlgn="base" hangingPunct="0">
              <a:spcBef>
                <a:spcPct val="0"/>
              </a:spcBef>
              <a:spcAft>
                <a:spcPct val="0"/>
              </a:spcAft>
              <a:defRPr sz="1400">
                <a:solidFill>
                  <a:schemeClr val="tx1"/>
                </a:solidFill>
                <a:latin typeface="Arial" charset="0"/>
              </a:defRPr>
            </a:lvl6pPr>
            <a:lvl7pPr marL="3028264" indent="-232943" algn="ctr" defTabSz="935009" eaLnBrk="0" fontAlgn="base" hangingPunct="0">
              <a:spcBef>
                <a:spcPct val="0"/>
              </a:spcBef>
              <a:spcAft>
                <a:spcPct val="0"/>
              </a:spcAft>
              <a:defRPr sz="1400">
                <a:solidFill>
                  <a:schemeClr val="tx1"/>
                </a:solidFill>
                <a:latin typeface="Arial" charset="0"/>
              </a:defRPr>
            </a:lvl7pPr>
            <a:lvl8pPr marL="3494151" indent="-232943" algn="ctr" defTabSz="935009" eaLnBrk="0" fontAlgn="base" hangingPunct="0">
              <a:spcBef>
                <a:spcPct val="0"/>
              </a:spcBef>
              <a:spcAft>
                <a:spcPct val="0"/>
              </a:spcAft>
              <a:defRPr sz="1400">
                <a:solidFill>
                  <a:schemeClr val="tx1"/>
                </a:solidFill>
                <a:latin typeface="Arial" charset="0"/>
              </a:defRPr>
            </a:lvl8pPr>
            <a:lvl9pPr marL="3960038" indent="-232943" algn="ctr" defTabSz="935009" eaLnBrk="0" fontAlgn="base" hangingPunct="0">
              <a:spcBef>
                <a:spcPct val="0"/>
              </a:spcBef>
              <a:spcAft>
                <a:spcPct val="0"/>
              </a:spcAft>
              <a:defRPr sz="1400">
                <a:solidFill>
                  <a:schemeClr val="tx1"/>
                </a:solidFill>
                <a:latin typeface="Arial" charset="0"/>
              </a:defRPr>
            </a:lvl9pPr>
          </a:lstStyle>
          <a:p>
            <a:fld id="{7A3129A9-1954-4135-A9E9-30BE2CAF98F8}" type="slidenum">
              <a:rPr lang="en-GB" sz="1200">
                <a:latin typeface="Verdana" pitchFamily="34" charset="0"/>
              </a:rPr>
              <a:pPr/>
              <a:t>9</a:t>
            </a:fld>
            <a:endParaRPr lang="en-GB" sz="1200" dirty="0">
              <a:latin typeface="Verdana" pitchFamily="34" charset="0"/>
            </a:endParaRPr>
          </a:p>
        </p:txBody>
      </p:sp>
      <p:sp>
        <p:nvSpPr>
          <p:cNvPr id="32771" name="Rectangle 2"/>
          <p:cNvSpPr>
            <a:spLocks noGrp="1" noRot="1" noChangeAspect="1" noChangeArrowheads="1" noTextEdit="1"/>
          </p:cNvSpPr>
          <p:nvPr>
            <p:ph type="sldImg"/>
          </p:nvPr>
        </p:nvSpPr>
        <p:spPr>
          <a:xfrm>
            <a:off x="1166813" y="714375"/>
            <a:ext cx="4662487" cy="3495675"/>
          </a:xfrm>
          <a:ln/>
        </p:spPr>
      </p:sp>
      <p:sp>
        <p:nvSpPr>
          <p:cNvPr id="32772" name="Rectangle 3"/>
          <p:cNvSpPr>
            <a:spLocks noGrp="1" noChangeArrowheads="1"/>
          </p:cNvSpPr>
          <p:nvPr>
            <p:ph type="body" idx="1"/>
          </p:nvPr>
        </p:nvSpPr>
        <p:spPr>
          <a:xfrm>
            <a:off x="943015" y="4424011"/>
            <a:ext cx="5107998" cy="42102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60" tIns="46431" rIns="92860" bIns="46431"/>
          <a:lstStyle/>
          <a:p>
            <a:endParaRPr lang="en-GB" dirty="0"/>
          </a:p>
        </p:txBody>
      </p:sp>
      <p:sp>
        <p:nvSpPr>
          <p:cNvPr id="2" name="Footer Placeholder 1"/>
          <p:cNvSpPr>
            <a:spLocks noGrp="1"/>
          </p:cNvSpPr>
          <p:nvPr>
            <p:ph type="ftr" sz="quarter" idx="10"/>
          </p:nvPr>
        </p:nvSpPr>
        <p:spPr/>
        <p:txBody>
          <a:bodyPr/>
          <a:lstStyle/>
          <a:p>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4F60E-A12B-48FB-AEDC-4FABC8AEA72E}" type="slidenum">
              <a:rPr lang="en-GB"/>
              <a:pPr/>
              <a:t>10</a:t>
            </a:fld>
            <a:endParaRPr lang="en-GB" dirty="0"/>
          </a:p>
        </p:txBody>
      </p:sp>
      <p:sp>
        <p:nvSpPr>
          <p:cNvPr id="640002" name="Platshållare för bildobjekt 1"/>
          <p:cNvSpPr>
            <a:spLocks noGrp="1" noRot="1" noChangeAspect="1" noTextEdit="1"/>
          </p:cNvSpPr>
          <p:nvPr>
            <p:ph type="sldImg"/>
          </p:nvPr>
        </p:nvSpPr>
        <p:spPr>
          <a:ln/>
        </p:spPr>
      </p:sp>
      <p:sp>
        <p:nvSpPr>
          <p:cNvPr id="640003" name="Platshållare för anteckningar 2"/>
          <p:cNvSpPr>
            <a:spLocks noGrp="1"/>
          </p:cNvSpPr>
          <p:nvPr>
            <p:ph type="body" idx="1"/>
          </p:nvPr>
        </p:nvSpPr>
        <p:spPr/>
        <p:txBody>
          <a:bodyPr>
            <a:normAutofit/>
          </a:bodyPr>
          <a:lstStyle/>
          <a:p>
            <a:endParaRPr lang="sv-SE" dirty="0"/>
          </a:p>
        </p:txBody>
      </p:sp>
      <p:sp>
        <p:nvSpPr>
          <p:cNvPr id="640004" name="Platshållare för bildnummer 3"/>
          <p:cNvSpPr txBox="1">
            <a:spLocks noGrp="1"/>
          </p:cNvSpPr>
          <p:nvPr/>
        </p:nvSpPr>
        <p:spPr bwMode="auto">
          <a:xfrm>
            <a:off x="3971618" y="8780108"/>
            <a:ext cx="3038786" cy="516299"/>
          </a:xfrm>
          <a:prstGeom prst="rect">
            <a:avLst/>
          </a:prstGeom>
          <a:noFill/>
          <a:ln w="9525">
            <a:noFill/>
            <a:miter lim="800000"/>
            <a:headEnd/>
            <a:tailEnd/>
          </a:ln>
        </p:spPr>
        <p:txBody>
          <a:bodyPr lIns="94078" tIns="47038" rIns="94078" bIns="47038" anchor="b"/>
          <a:lstStyle/>
          <a:p>
            <a:pPr algn="r"/>
            <a:fld id="{537AC9A1-24EC-45F9-8372-D4B3AFBA84EE}" type="slidenum">
              <a:rPr lang="en-GB" sz="1200">
                <a:latin typeface="Verdana" pitchFamily="34" charset="0"/>
              </a:rPr>
              <a:pPr algn="r"/>
              <a:t>10</a:t>
            </a:fld>
            <a:endParaRPr lang="en-GB" sz="1200" dirty="0">
              <a:latin typeface="Verdana" pitchFamily="34" charset="0"/>
            </a:endParaRPr>
          </a:p>
        </p:txBody>
      </p:sp>
      <p:sp>
        <p:nvSpPr>
          <p:cNvPr id="2" name="Footer Placeholder 1"/>
          <p:cNvSpPr>
            <a:spLocks noGrp="1"/>
          </p:cNvSpPr>
          <p:nvPr>
            <p:ph type="ftr" sz="quarter" idx="10"/>
          </p:nvPr>
        </p:nvSpPr>
        <p:spPr/>
        <p:txBody>
          <a:bodyPr/>
          <a:lstStyle/>
          <a:p>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ru-RU" dirty="0"/>
              <a:t>Надежно, эффективно, своевременно</a:t>
            </a:r>
            <a:endParaRPr lang="ru-RU" baseline="0" dirty="0"/>
          </a:p>
        </p:txBody>
      </p:sp>
      <p:sp>
        <p:nvSpPr>
          <p:cNvPr id="4" name="Platshållare för bildnummer 3"/>
          <p:cNvSpPr>
            <a:spLocks noGrp="1"/>
          </p:cNvSpPr>
          <p:nvPr>
            <p:ph type="sldNum" sz="quarter" idx="10"/>
          </p:nvPr>
        </p:nvSpPr>
        <p:spPr/>
        <p:txBody>
          <a:bodyPr/>
          <a:lstStyle/>
          <a:p>
            <a:fld id="{C956F5C1-B4D6-4883-81A6-4B54F742A963}" type="slidenum">
              <a:rPr lang="sv-SE" smtClean="0"/>
              <a:t>11</a:t>
            </a:fld>
            <a:endParaRPr lang="sv-SE"/>
          </a:p>
        </p:txBody>
      </p:sp>
      <p:sp>
        <p:nvSpPr>
          <p:cNvPr id="5" name="Footer Placeholder 4"/>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68319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Riksgäldens </a:t>
            </a:r>
            <a:r>
              <a:rPr lang="sv-SE" b="1" dirty="0"/>
              <a:t>instruktion</a:t>
            </a:r>
            <a:r>
              <a:rPr lang="sv-SE" dirty="0"/>
              <a:t> står det att vi ansvarar för statens betalningsmodell. </a:t>
            </a:r>
          </a:p>
          <a:p>
            <a:endParaRPr lang="sv-SE" dirty="0"/>
          </a:p>
          <a:p>
            <a:r>
              <a:rPr lang="sv-SE" dirty="0"/>
              <a:t>Betalningsmodellen </a:t>
            </a:r>
            <a:r>
              <a:rPr lang="sv-SE" b="1" dirty="0"/>
              <a:t>definierar</a:t>
            </a:r>
            <a:r>
              <a:rPr lang="sv-SE" dirty="0"/>
              <a:t> vi som hela processen som krävs för att en myndighet  ska kunna </a:t>
            </a:r>
            <a:r>
              <a:rPr lang="sv-SE" b="1" dirty="0"/>
              <a:t>genomföra</a:t>
            </a:r>
            <a:r>
              <a:rPr lang="sv-SE" dirty="0"/>
              <a:t> betalningar och för att vi ska kunna </a:t>
            </a:r>
            <a:r>
              <a:rPr lang="sv-SE" b="1" dirty="0"/>
              <a:t>centralisera</a:t>
            </a:r>
            <a:r>
              <a:rPr lang="sv-SE" dirty="0"/>
              <a:t> statens</a:t>
            </a:r>
            <a:r>
              <a:rPr lang="sv-SE" baseline="0" dirty="0"/>
              <a:t> likviditet. </a:t>
            </a:r>
          </a:p>
          <a:p>
            <a:endParaRPr lang="sv-SE" baseline="0" dirty="0"/>
          </a:p>
          <a:p>
            <a:r>
              <a:rPr lang="sv-SE" baseline="0" dirty="0"/>
              <a:t>Det omfattar både </a:t>
            </a:r>
            <a:r>
              <a:rPr lang="sv-SE" b="1" baseline="0" dirty="0"/>
              <a:t>regelverk, ramavtal, systemstöd och kontostruktur. </a:t>
            </a:r>
          </a:p>
          <a:p>
            <a:endParaRPr lang="sv-SE" baseline="0" dirty="0"/>
          </a:p>
          <a:p>
            <a:r>
              <a:rPr lang="sv-SE" b="1" baseline="0" dirty="0"/>
              <a:t>Visa:</a:t>
            </a:r>
          </a:p>
          <a:p>
            <a:r>
              <a:rPr lang="sv-SE" dirty="0"/>
              <a:t>Vi upphandlar ramavtal från affärsbankerna. Ni avropar tjänster från ramavtalen.</a:t>
            </a:r>
            <a:r>
              <a:rPr lang="sv-SE" baseline="0" dirty="0"/>
              <a:t> Ni skapar betalningsuppdrag och skickar det till banken som förmedlar betalningen. Banken och vi på Riksgälden hanterar likviditeten. Jag ska visa hur det går till snart. Ni kontrollerar och stämmer av att resultatet är det som ni förväntar er.</a:t>
            </a:r>
            <a:endParaRPr lang="sv-SE" dirty="0"/>
          </a:p>
        </p:txBody>
      </p:sp>
      <p:sp>
        <p:nvSpPr>
          <p:cNvPr id="4" name="Slide Number Placeholder 3"/>
          <p:cNvSpPr>
            <a:spLocks noGrp="1"/>
          </p:cNvSpPr>
          <p:nvPr>
            <p:ph type="sldNum" sz="quarter" idx="10"/>
          </p:nvPr>
        </p:nvSpPr>
        <p:spPr/>
        <p:txBody>
          <a:bodyPr/>
          <a:lstStyle/>
          <a:p>
            <a:fld id="{4559B79D-CDCC-414D-9D0E-ADE5B28B97E5}" type="slidenum">
              <a:rPr lang="sv-SE" smtClean="0">
                <a:solidFill>
                  <a:prstClr val="black"/>
                </a:solidFill>
              </a:rPr>
              <a:pPr/>
              <a:t>12</a:t>
            </a:fld>
            <a:endParaRPr lang="sv-SE">
              <a:solidFill>
                <a:prstClr val="black"/>
              </a:solidFill>
            </a:endParaRPr>
          </a:p>
        </p:txBody>
      </p:sp>
      <p:sp>
        <p:nvSpPr>
          <p:cNvPr id="5" name="Footer Placeholder 4"/>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9468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defTabSz="942251" eaLnBrk="0" hangingPunct="0">
              <a:defRPr/>
            </a:pPr>
            <a:r>
              <a:rPr lang="sv-SE" sz="1000" b="1" dirty="0">
                <a:latin typeface="Arial" pitchFamily="34" charset="0"/>
                <a:cs typeface="Arial" pitchFamily="34" charset="0"/>
              </a:rPr>
              <a:t>Förklara</a:t>
            </a:r>
            <a:r>
              <a:rPr lang="sv-SE" sz="1000" dirty="0">
                <a:latin typeface="Arial" pitchFamily="34" charset="0"/>
                <a:cs typeface="Arial" pitchFamily="34" charset="0"/>
              </a:rPr>
              <a:t>:</a:t>
            </a:r>
          </a:p>
          <a:p>
            <a:pPr defTabSz="942251" eaLnBrk="0" hangingPunct="0">
              <a:defRPr/>
            </a:pPr>
            <a:endParaRPr lang="sv-SE" sz="1000" dirty="0">
              <a:latin typeface="Arial" pitchFamily="34" charset="0"/>
              <a:cs typeface="Arial" pitchFamily="34" charset="0"/>
            </a:endParaRPr>
          </a:p>
          <a:p>
            <a:pPr defTabSz="942251" eaLnBrk="0" hangingPunct="0">
              <a:defRPr/>
            </a:pPr>
            <a:r>
              <a:rPr lang="sv-SE" sz="1000" dirty="0">
                <a:latin typeface="Arial" pitchFamily="34" charset="0"/>
                <a:cs typeface="Arial" pitchFamily="34" charset="0"/>
              </a:rPr>
              <a:t>Det här är en förenklad modell av den kontostruktur som era och våra konton utgör. Jag ska förklara genom att ta ett exempel: </a:t>
            </a:r>
          </a:p>
          <a:p>
            <a:pPr defTabSz="942251" eaLnBrk="0" hangingPunct="0">
              <a:defRPr/>
            </a:pPr>
            <a:r>
              <a:rPr lang="sv-SE" sz="1000" dirty="0">
                <a:latin typeface="Arial" pitchFamily="34" charset="0"/>
                <a:cs typeface="Arial" pitchFamily="34" charset="0"/>
              </a:rPr>
              <a:t> </a:t>
            </a:r>
          </a:p>
          <a:p>
            <a:pPr defTabSz="942251" eaLnBrk="0" hangingPunct="0">
              <a:defRPr/>
            </a:pPr>
            <a:endParaRPr lang="sv-SE" sz="1000" dirty="0">
              <a:latin typeface="Arial" pitchFamily="34" charset="0"/>
              <a:cs typeface="Arial" pitchFamily="34" charset="0"/>
            </a:endParaRPr>
          </a:p>
          <a:p>
            <a:pPr defTabSz="942251" eaLnBrk="0" hangingPunct="0">
              <a:defRPr/>
            </a:pPr>
            <a:r>
              <a:rPr lang="sv-SE" sz="1000" dirty="0">
                <a:latin typeface="Arial" pitchFamily="34" charset="0"/>
                <a:cs typeface="Arial" pitchFamily="34" charset="0"/>
              </a:rPr>
              <a:t>Så fort ni har pengar på konto utanför den här strukturen så kommer de inte upp på vårt </a:t>
            </a:r>
            <a:r>
              <a:rPr lang="sv-SE" sz="1000" dirty="0" err="1">
                <a:latin typeface="Arial" pitchFamily="34" charset="0"/>
                <a:cs typeface="Arial" pitchFamily="34" charset="0"/>
              </a:rPr>
              <a:t>centralkonto</a:t>
            </a:r>
            <a:r>
              <a:rPr lang="sv-SE" sz="1000" dirty="0">
                <a:latin typeface="Arial" pitchFamily="34" charset="0"/>
                <a:cs typeface="Arial" pitchFamily="34" charset="0"/>
              </a:rPr>
              <a:t>. Eftersom vi har en nettoskuld så innebär det att vi har lån på motsvarande här. Med andra ord betalar staten ränta på lån för pengar en myndighet har på konto och med stor sannolikhet får myndigheten en intäktsränta som är lägre än vår upplåningskostnad. Sätter man då på sig statshatten blir det en dålig affär. Förmodligen är det en dålig affär även för myndigheten. Är det pengar som ska ligga på ett räntekonto så ger vi normalt bättre avkastning än bankerna.</a:t>
            </a:r>
          </a:p>
          <a:p>
            <a:pPr defTabSz="942251" eaLnBrk="0" hangingPunct="0">
              <a:defRPr/>
            </a:pPr>
            <a:endParaRPr lang="sv-SE" sz="1000" dirty="0">
              <a:latin typeface="Arial" pitchFamily="34" charset="0"/>
              <a:cs typeface="Arial" pitchFamily="34" charset="0"/>
            </a:endParaRPr>
          </a:p>
          <a:p>
            <a:pPr defTabSz="942251" eaLnBrk="0" hangingPunct="0">
              <a:defRPr/>
            </a:pPr>
            <a:r>
              <a:rPr lang="sv-SE" sz="1000" dirty="0">
                <a:latin typeface="Arial" pitchFamily="34" charset="0"/>
                <a:cs typeface="Arial" pitchFamily="34" charset="0"/>
              </a:rPr>
              <a:t>Det finns vissa pengar som ska ligga utanför efter särskilt beslut det kan vara exempelvis deponerade eller fonderade medel. Valutakonton ligger också utanför, där har vi i dagsläget ingen koncernstruktur.</a:t>
            </a:r>
          </a:p>
          <a:p>
            <a:pPr defTabSz="942251" eaLnBrk="0" hangingPunct="0">
              <a:defRPr/>
            </a:pPr>
            <a:endParaRPr lang="sv-SE" sz="1000" dirty="0">
              <a:latin typeface="Arial" pitchFamily="34" charset="0"/>
              <a:cs typeface="Arial" pitchFamily="34" charset="0"/>
            </a:endParaRPr>
          </a:p>
          <a:p>
            <a:pPr defTabSz="942251" eaLnBrk="0" hangingPunct="0">
              <a:defRPr/>
            </a:pPr>
            <a:r>
              <a:rPr lang="sv-SE" sz="1000" dirty="0">
                <a:latin typeface="Arial" pitchFamily="34" charset="0"/>
                <a:cs typeface="Arial" pitchFamily="34" charset="0"/>
              </a:rPr>
              <a:t>Förklara och ge exempel</a:t>
            </a:r>
          </a:p>
          <a:p>
            <a:pPr defTabSz="942251" eaLnBrk="0" hangingPunct="0">
              <a:defRPr/>
            </a:pPr>
            <a:endParaRPr lang="sv-SE" sz="1000" dirty="0">
              <a:latin typeface="Arial" pitchFamily="34" charset="0"/>
              <a:cs typeface="Arial" pitchFamily="34" charset="0"/>
            </a:endParaRPr>
          </a:p>
          <a:p>
            <a:pPr defTabSz="942251" eaLnBrk="0" hangingPunct="0">
              <a:defRPr/>
            </a:pPr>
            <a:r>
              <a:rPr lang="sv-SE" sz="1000" dirty="0">
                <a:latin typeface="Arial" pitchFamily="34" charset="0"/>
                <a:cs typeface="Arial" pitchFamily="34" charset="0"/>
              </a:rPr>
              <a:t>Inkludera exempel med </a:t>
            </a:r>
            <a:r>
              <a:rPr lang="sv-SE" sz="1000" dirty="0" err="1">
                <a:latin typeface="Arial" pitchFamily="34" charset="0"/>
                <a:cs typeface="Arial" pitchFamily="34" charset="0"/>
              </a:rPr>
              <a:t>internstatlig</a:t>
            </a:r>
            <a:r>
              <a:rPr lang="sv-SE" sz="1000" dirty="0">
                <a:latin typeface="Arial" pitchFamily="34" charset="0"/>
                <a:cs typeface="Arial" pitchFamily="34" charset="0"/>
              </a:rPr>
              <a:t> betalning vilket ger 0 på centralkontot</a:t>
            </a:r>
          </a:p>
        </p:txBody>
      </p:sp>
      <p:sp>
        <p:nvSpPr>
          <p:cNvPr id="4" name="Platshållare för bildnummer 3"/>
          <p:cNvSpPr>
            <a:spLocks noGrp="1"/>
          </p:cNvSpPr>
          <p:nvPr>
            <p:ph type="sldNum" sz="quarter" idx="10"/>
          </p:nvPr>
        </p:nvSpPr>
        <p:spPr/>
        <p:txBody>
          <a:bodyPr/>
          <a:lstStyle/>
          <a:p>
            <a:pPr>
              <a:defRPr/>
            </a:pPr>
            <a:fld id="{98B68471-EAAC-454D-9827-98C5C1480789}" type="slidenum">
              <a:rPr lang="en-GB" smtClean="0"/>
              <a:pPr>
                <a:defRPr/>
              </a:pPr>
              <a:t>13</a:t>
            </a:fld>
            <a:endParaRPr lang="en-GB" dirty="0"/>
          </a:p>
        </p:txBody>
      </p:sp>
      <p:sp>
        <p:nvSpPr>
          <p:cNvPr id="5" name="Footer Placeholder 4"/>
          <p:cNvSpPr>
            <a:spLocks noGrp="1"/>
          </p:cNvSpPr>
          <p:nvPr>
            <p:ph type="ftr" sz="quarter" idx="11"/>
          </p:nvPr>
        </p:nvSpPr>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1">
    <p:spTree>
      <p:nvGrpSpPr>
        <p:cNvPr id="1" name=""/>
        <p:cNvGrpSpPr/>
        <p:nvPr/>
      </p:nvGrpSpPr>
      <p:grpSpPr>
        <a:xfrm>
          <a:off x="0" y="0"/>
          <a:ext cx="0" cy="0"/>
          <a:chOff x="0" y="0"/>
          <a:chExt cx="0" cy="0"/>
        </a:xfrm>
      </p:grpSpPr>
      <p:sp>
        <p:nvSpPr>
          <p:cNvPr id="2" name="Rubrik 1"/>
          <p:cNvSpPr>
            <a:spLocks noGrp="1"/>
          </p:cNvSpPr>
          <p:nvPr>
            <p:ph type="ctrTitle"/>
          </p:nvPr>
        </p:nvSpPr>
        <p:spPr>
          <a:xfrm>
            <a:off x="3844925" y="1120775"/>
            <a:ext cx="4648200" cy="2041279"/>
          </a:xfrm>
        </p:spPr>
        <p:txBody>
          <a:bodyPr>
            <a:normAutofit/>
          </a:bodyPr>
          <a:lstStyle>
            <a:lvl1pPr>
              <a:defRPr sz="4500"/>
            </a:lvl1pPr>
          </a:lstStyle>
          <a:p>
            <a:r>
              <a:rPr lang="en-US"/>
              <a:t>Click to edit Master title style</a:t>
            </a:r>
            <a:endParaRPr lang="sv-SE" dirty="0"/>
          </a:p>
        </p:txBody>
      </p:sp>
      <p:sp>
        <p:nvSpPr>
          <p:cNvPr id="3" name="Underrubrik 2"/>
          <p:cNvSpPr>
            <a:spLocks noGrp="1"/>
          </p:cNvSpPr>
          <p:nvPr>
            <p:ph type="subTitle" idx="1"/>
          </p:nvPr>
        </p:nvSpPr>
        <p:spPr>
          <a:xfrm>
            <a:off x="3844925" y="3396558"/>
            <a:ext cx="4648200" cy="1752600"/>
          </a:xfrm>
        </p:spPr>
        <p:txBody>
          <a:bodyPr>
            <a:normAutofit/>
          </a:bodyPr>
          <a:lstStyle>
            <a:lvl1pPr marL="0" indent="0" algn="l">
              <a:buNone/>
              <a:defRPr sz="22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cxnSp>
        <p:nvCxnSpPr>
          <p:cNvPr id="8" name="Rak 7"/>
          <p:cNvCxnSpPr/>
          <p:nvPr userDrawn="1"/>
        </p:nvCxnSpPr>
        <p:spPr>
          <a:xfrm>
            <a:off x="3839928" y="3314700"/>
            <a:ext cx="5302250" cy="1588"/>
          </a:xfrm>
          <a:prstGeom prst="line">
            <a:avLst/>
          </a:prstGeom>
          <a:ln>
            <a:solidFill>
              <a:srgbClr val="998146"/>
            </a:solidFill>
          </a:ln>
          <a:effectLst/>
        </p:spPr>
        <p:style>
          <a:lnRef idx="2">
            <a:schemeClr val="accent1"/>
          </a:lnRef>
          <a:fillRef idx="0">
            <a:schemeClr val="accent1"/>
          </a:fillRef>
          <a:effectRef idx="1">
            <a:schemeClr val="accent1"/>
          </a:effectRef>
          <a:fontRef idx="minor">
            <a:schemeClr val="tx1"/>
          </a:fontRef>
        </p:style>
      </p:cxnSp>
      <p:pic>
        <p:nvPicPr>
          <p:cNvPr id="9" name="Bildobjekt 11"/>
          <p:cNvPicPr>
            <a:picLocks noChangeAspect="1"/>
          </p:cNvPicPr>
          <p:nvPr userDrawn="1"/>
        </p:nvPicPr>
        <p:blipFill>
          <a:blip r:embed="rId2" cstate="print"/>
          <a:srcRect/>
          <a:stretch>
            <a:fillRect/>
          </a:stretch>
        </p:blipFill>
        <p:spPr bwMode="auto">
          <a:xfrm>
            <a:off x="681038" y="2090738"/>
            <a:ext cx="2725737" cy="2076450"/>
          </a:xfrm>
          <a:prstGeom prst="rect">
            <a:avLst/>
          </a:prstGeom>
          <a:noFill/>
          <a:ln w="9525">
            <a:noFill/>
            <a:miter lim="800000"/>
            <a:headEnd/>
            <a:tailEnd/>
          </a:ln>
        </p:spPr>
      </p:pic>
      <p:sp>
        <p:nvSpPr>
          <p:cNvPr id="14" name="Platshållare för datum 13"/>
          <p:cNvSpPr>
            <a:spLocks noGrp="1"/>
          </p:cNvSpPr>
          <p:nvPr>
            <p:ph type="dt" sz="half" idx="10"/>
          </p:nvPr>
        </p:nvSpPr>
        <p:spPr/>
        <p:txBody>
          <a:bodyPr/>
          <a:lstStyle/>
          <a:p>
            <a:endParaRPr lang="sv-SE" dirty="0"/>
          </a:p>
        </p:txBody>
      </p:sp>
      <p:sp>
        <p:nvSpPr>
          <p:cNvPr id="15" name="Platshållare för bildnummer 14"/>
          <p:cNvSpPr>
            <a:spLocks noGrp="1"/>
          </p:cNvSpPr>
          <p:nvPr>
            <p:ph type="sldNum" sz="quarter" idx="11"/>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2"/>
          </p:nvPr>
        </p:nvSpPr>
        <p:spPr/>
        <p:txBody>
          <a:bodyPr/>
          <a:lstStyle/>
          <a:p>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r &amp; Diagram - Två objek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2"/>
          <p:cNvSpPr>
            <a:spLocks noGrp="1"/>
          </p:cNvSpPr>
          <p:nvPr>
            <p:ph idx="1"/>
          </p:nvPr>
        </p:nvSpPr>
        <p:spPr>
          <a:xfrm>
            <a:off x="650875" y="1530351"/>
            <a:ext cx="3862510" cy="3422650"/>
          </a:xfrm>
        </p:spPr>
        <p:txBody>
          <a:bodyPr/>
          <a:lstStyle>
            <a:lvl1pPr marL="0" indent="0">
              <a:spcBef>
                <a:spcPts val="1800"/>
              </a:spcBef>
              <a:buNone/>
              <a:defRPr/>
            </a:lvl1pPr>
          </a:lstStyle>
          <a:p>
            <a:pPr lvl="0"/>
            <a:r>
              <a:rPr lang="en-US"/>
              <a:t>Click to edit Master text styles</a:t>
            </a:r>
          </a:p>
        </p:txBody>
      </p:sp>
      <p:sp>
        <p:nvSpPr>
          <p:cNvPr id="11" name="Platshållare för innehåll 2"/>
          <p:cNvSpPr>
            <a:spLocks noGrp="1"/>
          </p:cNvSpPr>
          <p:nvPr>
            <p:ph idx="14"/>
          </p:nvPr>
        </p:nvSpPr>
        <p:spPr>
          <a:xfrm>
            <a:off x="4630615" y="1530351"/>
            <a:ext cx="3862510" cy="3422650"/>
          </a:xfrm>
        </p:spPr>
        <p:txBody>
          <a:bodyPr/>
          <a:lstStyle>
            <a:lvl1pPr marL="0" indent="0">
              <a:spcBef>
                <a:spcPts val="1800"/>
              </a:spcBef>
              <a:buNone/>
              <a:defRPr/>
            </a:lvl1pPr>
          </a:lstStyle>
          <a:p>
            <a:pPr lvl="0"/>
            <a:r>
              <a:rPr lang="en-US"/>
              <a:t>Click to edit Master text styles</a:t>
            </a:r>
          </a:p>
        </p:txBody>
      </p:sp>
      <p:sp>
        <p:nvSpPr>
          <p:cNvPr id="12" name="Platshållare för text 9"/>
          <p:cNvSpPr>
            <a:spLocks noGrp="1"/>
          </p:cNvSpPr>
          <p:nvPr>
            <p:ph type="body" sz="quarter" idx="15" hasCustomPrompt="1"/>
          </p:nvPr>
        </p:nvSpPr>
        <p:spPr>
          <a:xfrm>
            <a:off x="650875" y="5100025"/>
            <a:ext cx="3862800" cy="967399"/>
          </a:xfrm>
        </p:spPr>
        <p:txBody>
          <a:bodyPr>
            <a:normAutofit/>
          </a:bodyPr>
          <a:lstStyle>
            <a:lvl1pPr marL="0" indent="0">
              <a:buNone/>
              <a:defRPr sz="900" i="1" baseline="0"/>
            </a:lvl1pPr>
          </a:lstStyle>
          <a:p>
            <a:pPr lvl="0"/>
            <a:r>
              <a:rPr lang="sv-SE" dirty="0"/>
              <a:t>Klicka för att lägga till diagramtext</a:t>
            </a:r>
          </a:p>
        </p:txBody>
      </p:sp>
      <p:sp>
        <p:nvSpPr>
          <p:cNvPr id="15" name="Platshållare för text 9"/>
          <p:cNvSpPr>
            <a:spLocks noGrp="1"/>
          </p:cNvSpPr>
          <p:nvPr>
            <p:ph type="body" sz="quarter" idx="16" hasCustomPrompt="1"/>
          </p:nvPr>
        </p:nvSpPr>
        <p:spPr>
          <a:xfrm>
            <a:off x="4630325" y="5100025"/>
            <a:ext cx="3862800" cy="967399"/>
          </a:xfrm>
        </p:spPr>
        <p:txBody>
          <a:bodyPr>
            <a:normAutofit/>
          </a:bodyPr>
          <a:lstStyle>
            <a:lvl1pPr marL="0" indent="0">
              <a:buNone/>
              <a:defRPr sz="900" i="1"/>
            </a:lvl1pPr>
          </a:lstStyle>
          <a:p>
            <a:pPr lvl="0"/>
            <a:r>
              <a:rPr lang="sv-SE" dirty="0"/>
              <a:t>Klicka för att lägga till diagramtext</a:t>
            </a:r>
          </a:p>
        </p:txBody>
      </p:sp>
      <p:sp>
        <p:nvSpPr>
          <p:cNvPr id="13" name="Platshållare för datum 12"/>
          <p:cNvSpPr>
            <a:spLocks noGrp="1"/>
          </p:cNvSpPr>
          <p:nvPr>
            <p:ph type="dt" sz="half" idx="17"/>
          </p:nvPr>
        </p:nvSpPr>
        <p:spPr/>
        <p:txBody>
          <a:bodyPr/>
          <a:lstStyle/>
          <a:p>
            <a:endParaRPr lang="sv-SE" dirty="0"/>
          </a:p>
        </p:txBody>
      </p:sp>
      <p:sp>
        <p:nvSpPr>
          <p:cNvPr id="14" name="Platshållare för bildnummer 13"/>
          <p:cNvSpPr>
            <a:spLocks noGrp="1"/>
          </p:cNvSpPr>
          <p:nvPr>
            <p:ph type="sldNum" sz="quarter" idx="18"/>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9"/>
          </p:nvPr>
        </p:nvSpPr>
        <p:spPr/>
        <p:txBody>
          <a:bodyPr/>
          <a:lstStyle/>
          <a:p>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ler &amp; Diagram - Fyra objek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2"/>
          <p:cNvSpPr>
            <a:spLocks noGrp="1"/>
          </p:cNvSpPr>
          <p:nvPr>
            <p:ph idx="1"/>
          </p:nvPr>
        </p:nvSpPr>
        <p:spPr>
          <a:xfrm>
            <a:off x="650875" y="1530351"/>
            <a:ext cx="3862510" cy="2215172"/>
          </a:xfrm>
        </p:spPr>
        <p:txBody>
          <a:bodyPr/>
          <a:lstStyle>
            <a:lvl1pPr marL="0" indent="0">
              <a:spcBef>
                <a:spcPts val="1800"/>
              </a:spcBef>
              <a:buNone/>
              <a:defRPr/>
            </a:lvl1pPr>
          </a:lstStyle>
          <a:p>
            <a:pPr lvl="0"/>
            <a:r>
              <a:rPr lang="en-US"/>
              <a:t>Click to edit Master text styles</a:t>
            </a:r>
          </a:p>
        </p:txBody>
      </p:sp>
      <p:sp>
        <p:nvSpPr>
          <p:cNvPr id="11" name="Platshållare för innehåll 2"/>
          <p:cNvSpPr>
            <a:spLocks noGrp="1"/>
          </p:cNvSpPr>
          <p:nvPr>
            <p:ph idx="14"/>
          </p:nvPr>
        </p:nvSpPr>
        <p:spPr>
          <a:xfrm>
            <a:off x="4630615" y="1530351"/>
            <a:ext cx="3862510" cy="2215172"/>
          </a:xfrm>
        </p:spPr>
        <p:txBody>
          <a:bodyPr/>
          <a:lstStyle>
            <a:lvl1pPr marL="0" indent="0">
              <a:spcBef>
                <a:spcPts val="1800"/>
              </a:spcBef>
              <a:buNone/>
              <a:defRPr/>
            </a:lvl1pPr>
          </a:lstStyle>
          <a:p>
            <a:pPr lvl="0"/>
            <a:r>
              <a:rPr lang="en-US"/>
              <a:t>Click to edit Master text styles</a:t>
            </a:r>
          </a:p>
        </p:txBody>
      </p:sp>
      <p:sp>
        <p:nvSpPr>
          <p:cNvPr id="13" name="Platshållare för innehåll 2"/>
          <p:cNvSpPr>
            <a:spLocks noGrp="1"/>
          </p:cNvSpPr>
          <p:nvPr>
            <p:ph idx="15"/>
          </p:nvPr>
        </p:nvSpPr>
        <p:spPr>
          <a:xfrm>
            <a:off x="650875" y="3852253"/>
            <a:ext cx="3862510" cy="2215172"/>
          </a:xfrm>
        </p:spPr>
        <p:txBody>
          <a:bodyPr/>
          <a:lstStyle>
            <a:lvl1pPr marL="0" indent="0">
              <a:spcBef>
                <a:spcPts val="1800"/>
              </a:spcBef>
              <a:buNone/>
              <a:defRPr/>
            </a:lvl1pPr>
          </a:lstStyle>
          <a:p>
            <a:pPr lvl="0"/>
            <a:r>
              <a:rPr lang="en-US"/>
              <a:t>Click to edit Master text styles</a:t>
            </a:r>
          </a:p>
        </p:txBody>
      </p:sp>
      <p:sp>
        <p:nvSpPr>
          <p:cNvPr id="14" name="Platshållare för innehåll 2"/>
          <p:cNvSpPr>
            <a:spLocks noGrp="1"/>
          </p:cNvSpPr>
          <p:nvPr>
            <p:ph idx="16"/>
          </p:nvPr>
        </p:nvSpPr>
        <p:spPr>
          <a:xfrm>
            <a:off x="4630615" y="3852253"/>
            <a:ext cx="3862510" cy="2215172"/>
          </a:xfrm>
        </p:spPr>
        <p:txBody>
          <a:bodyPr/>
          <a:lstStyle>
            <a:lvl1pPr marL="0" indent="0">
              <a:spcBef>
                <a:spcPts val="1800"/>
              </a:spcBef>
              <a:buNone/>
              <a:defRPr/>
            </a:lvl1pPr>
          </a:lstStyle>
          <a:p>
            <a:pPr lvl="0"/>
            <a:r>
              <a:rPr lang="en-US"/>
              <a:t>Click to edit Master text styles</a:t>
            </a:r>
          </a:p>
        </p:txBody>
      </p:sp>
      <p:sp>
        <p:nvSpPr>
          <p:cNvPr id="12" name="Platshållare för datum 11"/>
          <p:cNvSpPr>
            <a:spLocks noGrp="1"/>
          </p:cNvSpPr>
          <p:nvPr>
            <p:ph type="dt" sz="half" idx="17"/>
          </p:nvPr>
        </p:nvSpPr>
        <p:spPr/>
        <p:txBody>
          <a:bodyPr/>
          <a:lstStyle/>
          <a:p>
            <a:endParaRPr lang="sv-SE" dirty="0"/>
          </a:p>
        </p:txBody>
      </p:sp>
      <p:sp>
        <p:nvSpPr>
          <p:cNvPr id="15" name="Platshållare för bildnummer 14"/>
          <p:cNvSpPr>
            <a:spLocks noGrp="1"/>
          </p:cNvSpPr>
          <p:nvPr>
            <p:ph type="sldNum" sz="quarter" idx="18"/>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9"/>
          </p:nvPr>
        </p:nvSpPr>
        <p:spPr/>
        <p:txBody>
          <a:bodyPr/>
          <a:lstStyle/>
          <a:p>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200"/>
            </a:lvl1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7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05BF85BA-7A9F-4E97-B0BC-C74999C631B2}" type="slidenum">
              <a:rPr lang="da-DK" altLang="sv-SE">
                <a:solidFill>
                  <a:prstClr val="white"/>
                </a:solidFill>
              </a:rPr>
              <a:pPr/>
              <a:t>‹#›</a:t>
            </a:fld>
            <a:endParaRPr lang="da-DK" altLang="sv-SE">
              <a:solidFill>
                <a:prstClr val="white"/>
              </a:solidFill>
            </a:endParaRPr>
          </a:p>
        </p:txBody>
      </p:sp>
    </p:spTree>
    <p:extLst>
      <p:ext uri="{BB962C8B-B14F-4D97-AF65-F5344CB8AC3E}">
        <p14:creationId xmlns:p14="http://schemas.microsoft.com/office/powerpoint/2010/main" val="2778683467"/>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1">
    <p:spTree>
      <p:nvGrpSpPr>
        <p:cNvPr id="1" name=""/>
        <p:cNvGrpSpPr/>
        <p:nvPr/>
      </p:nvGrpSpPr>
      <p:grpSpPr>
        <a:xfrm>
          <a:off x="0" y="0"/>
          <a:ext cx="0" cy="0"/>
          <a:chOff x="0" y="0"/>
          <a:chExt cx="0" cy="0"/>
        </a:xfrm>
      </p:grpSpPr>
      <p:sp>
        <p:nvSpPr>
          <p:cNvPr id="2" name="Rubrik 1"/>
          <p:cNvSpPr>
            <a:spLocks noGrp="1"/>
          </p:cNvSpPr>
          <p:nvPr>
            <p:ph type="ctrTitle"/>
          </p:nvPr>
        </p:nvSpPr>
        <p:spPr>
          <a:xfrm>
            <a:off x="3844925" y="1120775"/>
            <a:ext cx="4648200" cy="2041279"/>
          </a:xfrm>
        </p:spPr>
        <p:txBody>
          <a:bodyPr>
            <a:normAutofit/>
          </a:bodyPr>
          <a:lstStyle>
            <a:lvl1pPr>
              <a:defRPr sz="4500"/>
            </a:lvl1pPr>
          </a:lstStyle>
          <a:p>
            <a:r>
              <a:rPr lang="sv-SE" dirty="0"/>
              <a:t>Klicka här för att ändra format</a:t>
            </a:r>
          </a:p>
        </p:txBody>
      </p:sp>
      <p:sp>
        <p:nvSpPr>
          <p:cNvPr id="3" name="Underrubrik 2"/>
          <p:cNvSpPr>
            <a:spLocks noGrp="1"/>
          </p:cNvSpPr>
          <p:nvPr>
            <p:ph type="subTitle" idx="1"/>
          </p:nvPr>
        </p:nvSpPr>
        <p:spPr>
          <a:xfrm>
            <a:off x="3844925" y="3396558"/>
            <a:ext cx="4648200" cy="1752600"/>
          </a:xfrm>
        </p:spPr>
        <p:txBody>
          <a:bodyPr>
            <a:normAutofit/>
          </a:bodyPr>
          <a:lstStyle>
            <a:lvl1pPr marL="0" indent="0" algn="l">
              <a:buNone/>
              <a:defRPr sz="22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cxnSp>
        <p:nvCxnSpPr>
          <p:cNvPr id="8" name="Rak 7"/>
          <p:cNvCxnSpPr/>
          <p:nvPr userDrawn="1"/>
        </p:nvCxnSpPr>
        <p:spPr>
          <a:xfrm>
            <a:off x="3839928" y="3314700"/>
            <a:ext cx="5302250" cy="1588"/>
          </a:xfrm>
          <a:prstGeom prst="line">
            <a:avLst/>
          </a:prstGeom>
          <a:ln>
            <a:solidFill>
              <a:srgbClr val="998146"/>
            </a:solidFill>
          </a:ln>
          <a:effectLst/>
        </p:spPr>
        <p:style>
          <a:lnRef idx="2">
            <a:schemeClr val="accent1"/>
          </a:lnRef>
          <a:fillRef idx="0">
            <a:schemeClr val="accent1"/>
          </a:fillRef>
          <a:effectRef idx="1">
            <a:schemeClr val="accent1"/>
          </a:effectRef>
          <a:fontRef idx="minor">
            <a:schemeClr val="tx1"/>
          </a:fontRef>
        </p:style>
      </p:cxnSp>
      <p:pic>
        <p:nvPicPr>
          <p:cNvPr id="9" name="Bildobjekt 11"/>
          <p:cNvPicPr>
            <a:picLocks noChangeAspect="1"/>
          </p:cNvPicPr>
          <p:nvPr userDrawn="1"/>
        </p:nvPicPr>
        <p:blipFill>
          <a:blip r:embed="rId2" cstate="print"/>
          <a:srcRect/>
          <a:stretch>
            <a:fillRect/>
          </a:stretch>
        </p:blipFill>
        <p:spPr bwMode="auto">
          <a:xfrm>
            <a:off x="681038" y="2090738"/>
            <a:ext cx="2725737" cy="2076450"/>
          </a:xfrm>
          <a:prstGeom prst="rect">
            <a:avLst/>
          </a:prstGeom>
          <a:noFill/>
          <a:ln w="9525">
            <a:noFill/>
            <a:miter lim="800000"/>
            <a:headEnd/>
            <a:tailEnd/>
          </a:ln>
        </p:spPr>
      </p:pic>
      <p:sp>
        <p:nvSpPr>
          <p:cNvPr id="10" name="Platshållare för datum 9"/>
          <p:cNvSpPr>
            <a:spLocks noGrp="1"/>
          </p:cNvSpPr>
          <p:nvPr>
            <p:ph type="dt" sz="half" idx="10"/>
          </p:nvPr>
        </p:nvSpPr>
        <p:spPr/>
        <p:txBody>
          <a:bodyPr/>
          <a:lstStyle/>
          <a:p>
            <a:endParaRPr lang="sv-SE" dirty="0"/>
          </a:p>
        </p:txBody>
      </p:sp>
      <p:sp>
        <p:nvSpPr>
          <p:cNvPr id="11" name="Platshållare för bildnummer 10"/>
          <p:cNvSpPr>
            <a:spLocks noGrp="1"/>
          </p:cNvSpPr>
          <p:nvPr>
            <p:ph type="sldNum" sz="quarter" idx="11"/>
          </p:nvPr>
        </p:nvSpPr>
        <p:spPr/>
        <p:txBody>
          <a:bodyPr/>
          <a:lstStyle/>
          <a:p>
            <a:fld id="{7228F3A8-713B-4D36-B82A-96E797891AA7}" type="slidenum">
              <a:rPr lang="sv-SE" smtClean="0"/>
              <a:pPr/>
              <a:t>‹#›</a:t>
            </a:fld>
            <a:endParaRPr lang="sv-SE" dirty="0"/>
          </a:p>
        </p:txBody>
      </p:sp>
      <p:sp>
        <p:nvSpPr>
          <p:cNvPr id="12" name="Platshållare för sidfot 11"/>
          <p:cNvSpPr>
            <a:spLocks noGrp="1"/>
          </p:cNvSpPr>
          <p:nvPr>
            <p:ph type="ftr" sz="quarter" idx="12"/>
          </p:nvPr>
        </p:nvSpPr>
        <p:spPr/>
        <p:txBody>
          <a:bodyPr/>
          <a:lstStyle/>
          <a:p>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2">
    <p:spTree>
      <p:nvGrpSpPr>
        <p:cNvPr id="1" name=""/>
        <p:cNvGrpSpPr/>
        <p:nvPr/>
      </p:nvGrpSpPr>
      <p:grpSpPr>
        <a:xfrm>
          <a:off x="0" y="0"/>
          <a:ext cx="0" cy="0"/>
          <a:chOff x="0" y="0"/>
          <a:chExt cx="0" cy="0"/>
        </a:xfrm>
      </p:grpSpPr>
      <p:sp>
        <p:nvSpPr>
          <p:cNvPr id="2" name="Rubrik 1"/>
          <p:cNvSpPr>
            <a:spLocks noGrp="1"/>
          </p:cNvSpPr>
          <p:nvPr>
            <p:ph type="ctrTitle"/>
          </p:nvPr>
        </p:nvSpPr>
        <p:spPr>
          <a:xfrm>
            <a:off x="3844925" y="1120775"/>
            <a:ext cx="4648200" cy="2041279"/>
          </a:xfrm>
        </p:spPr>
        <p:txBody>
          <a:bodyPr>
            <a:normAutofit/>
          </a:bodyPr>
          <a:lstStyle>
            <a:lvl1pPr>
              <a:defRPr sz="4500"/>
            </a:lvl1pPr>
          </a:lstStyle>
          <a:p>
            <a:r>
              <a:rPr lang="sv-SE" dirty="0"/>
              <a:t>Klicka här för att ändra format</a:t>
            </a:r>
          </a:p>
        </p:txBody>
      </p:sp>
      <p:sp>
        <p:nvSpPr>
          <p:cNvPr id="3" name="Underrubrik 2"/>
          <p:cNvSpPr>
            <a:spLocks noGrp="1"/>
          </p:cNvSpPr>
          <p:nvPr>
            <p:ph type="subTitle" idx="1"/>
          </p:nvPr>
        </p:nvSpPr>
        <p:spPr>
          <a:xfrm>
            <a:off x="3844925" y="3396558"/>
            <a:ext cx="4648200" cy="1752600"/>
          </a:xfrm>
        </p:spPr>
        <p:txBody>
          <a:bodyPr>
            <a:normAutofit/>
          </a:bodyPr>
          <a:lstStyle>
            <a:lvl1pPr marL="0" indent="0" algn="l">
              <a:buNone/>
              <a:defRPr sz="22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cxnSp>
        <p:nvCxnSpPr>
          <p:cNvPr id="8" name="Rak 7"/>
          <p:cNvCxnSpPr/>
          <p:nvPr userDrawn="1"/>
        </p:nvCxnSpPr>
        <p:spPr>
          <a:xfrm>
            <a:off x="3839928" y="3314700"/>
            <a:ext cx="5302250" cy="1588"/>
          </a:xfrm>
          <a:prstGeom prst="line">
            <a:avLst/>
          </a:prstGeom>
          <a:ln>
            <a:solidFill>
              <a:srgbClr val="998146"/>
            </a:solidFill>
          </a:ln>
          <a:effectLst/>
        </p:spPr>
        <p:style>
          <a:lnRef idx="2">
            <a:schemeClr val="accent1"/>
          </a:lnRef>
          <a:fillRef idx="0">
            <a:schemeClr val="accent1"/>
          </a:fillRef>
          <a:effectRef idx="1">
            <a:schemeClr val="accent1"/>
          </a:effectRef>
          <a:fontRef idx="minor">
            <a:schemeClr val="tx1"/>
          </a:fontRef>
        </p:style>
      </p:cxnSp>
      <p:pic>
        <p:nvPicPr>
          <p:cNvPr id="11" name="Picture 4" descr="Lilla riksvapnet"/>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020763" y="1227138"/>
            <a:ext cx="1943100" cy="3698875"/>
          </a:xfrm>
          <a:prstGeom prst="rect">
            <a:avLst/>
          </a:prstGeom>
          <a:noFill/>
          <a:ln w="9525">
            <a:noFill/>
            <a:miter lim="800000"/>
            <a:headEnd/>
            <a:tailEnd/>
          </a:ln>
        </p:spPr>
      </p:pic>
      <p:sp>
        <p:nvSpPr>
          <p:cNvPr id="9" name="Platshållare för datum 8"/>
          <p:cNvSpPr>
            <a:spLocks noGrp="1"/>
          </p:cNvSpPr>
          <p:nvPr>
            <p:ph type="dt" sz="half" idx="10"/>
          </p:nvPr>
        </p:nvSpPr>
        <p:spPr/>
        <p:txBody>
          <a:bodyPr/>
          <a:lstStyle/>
          <a:p>
            <a:endParaRPr lang="sv-SE" dirty="0"/>
          </a:p>
        </p:txBody>
      </p:sp>
      <p:sp>
        <p:nvSpPr>
          <p:cNvPr id="10" name="Platshållare för bildnummer 9"/>
          <p:cNvSpPr>
            <a:spLocks noGrp="1"/>
          </p:cNvSpPr>
          <p:nvPr>
            <p:ph type="sldNum" sz="quarter" idx="11"/>
          </p:nvPr>
        </p:nvSpPr>
        <p:spPr/>
        <p:txBody>
          <a:bodyPr/>
          <a:lstStyle/>
          <a:p>
            <a:fld id="{7228F3A8-713B-4D36-B82A-96E797891AA7}" type="slidenum">
              <a:rPr lang="sv-SE" smtClean="0"/>
              <a:pPr/>
              <a:t>‹#›</a:t>
            </a:fld>
            <a:endParaRPr lang="sv-SE" dirty="0"/>
          </a:p>
        </p:txBody>
      </p:sp>
      <p:sp>
        <p:nvSpPr>
          <p:cNvPr id="12" name="Platshållare för sidfot 11"/>
          <p:cNvSpPr>
            <a:spLocks noGrp="1"/>
          </p:cNvSpPr>
          <p:nvPr>
            <p:ph type="ftr" sz="quarter" idx="12"/>
          </p:nvPr>
        </p:nvSpPr>
        <p:spPr/>
        <p:txBody>
          <a:bodyPr/>
          <a:lstStyle/>
          <a:p>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0" name="Platshållare för innehåll 9"/>
          <p:cNvSpPr>
            <a:spLocks noGrp="1"/>
          </p:cNvSpPr>
          <p:nvPr>
            <p:ph sz="quarter" idx="13"/>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4"/>
          </p:nvPr>
        </p:nvSpPr>
        <p:spPr/>
        <p:txBody>
          <a:bodyPr/>
          <a:lstStyle/>
          <a:p>
            <a:endParaRPr lang="sv-SE" dirty="0"/>
          </a:p>
        </p:txBody>
      </p:sp>
      <p:sp>
        <p:nvSpPr>
          <p:cNvPr id="8" name="Platshållare för bildnummer 7"/>
          <p:cNvSpPr>
            <a:spLocks noGrp="1"/>
          </p:cNvSpPr>
          <p:nvPr>
            <p:ph type="sldNum" sz="quarter" idx="15"/>
          </p:nvPr>
        </p:nvSpPr>
        <p:spPr/>
        <p:txBody>
          <a:bodyPr/>
          <a:lstStyle/>
          <a:p>
            <a:fld id="{7228F3A8-713B-4D36-B82A-96E797891AA7}" type="slidenum">
              <a:rPr lang="sv-SE" smtClean="0"/>
              <a:pPr/>
              <a:t>‹#›</a:t>
            </a:fld>
            <a:endParaRPr lang="sv-SE" dirty="0"/>
          </a:p>
        </p:txBody>
      </p:sp>
      <p:sp>
        <p:nvSpPr>
          <p:cNvPr id="9" name="Platshållare för sidfot 8"/>
          <p:cNvSpPr>
            <a:spLocks noGrp="1"/>
          </p:cNvSpPr>
          <p:nvPr>
            <p:ph type="ftr" sz="quarter" idx="16"/>
          </p:nvPr>
        </p:nvSpPr>
        <p:spPr/>
        <p:txBody>
          <a:bodyPr/>
          <a:lstStyle/>
          <a:p>
            <a:endParaRPr lang="sv-S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650875" y="1530350"/>
            <a:ext cx="3862800" cy="45370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p:cNvSpPr>
            <a:spLocks noGrp="1"/>
          </p:cNvSpPr>
          <p:nvPr>
            <p:ph idx="13"/>
          </p:nvPr>
        </p:nvSpPr>
        <p:spPr>
          <a:xfrm>
            <a:off x="4630325" y="1530350"/>
            <a:ext cx="3862800" cy="45370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10"/>
          <p:cNvSpPr>
            <a:spLocks noGrp="1"/>
          </p:cNvSpPr>
          <p:nvPr>
            <p:ph type="dt" sz="half" idx="14"/>
          </p:nvPr>
        </p:nvSpPr>
        <p:spPr/>
        <p:txBody>
          <a:bodyPr/>
          <a:lstStyle/>
          <a:p>
            <a:endParaRPr lang="sv-SE" dirty="0"/>
          </a:p>
        </p:txBody>
      </p:sp>
      <p:sp>
        <p:nvSpPr>
          <p:cNvPr id="12" name="Platshållare för bildnummer 11"/>
          <p:cNvSpPr>
            <a:spLocks noGrp="1"/>
          </p:cNvSpPr>
          <p:nvPr>
            <p:ph type="sldNum" sz="quarter" idx="15"/>
          </p:nvPr>
        </p:nvSpPr>
        <p:spPr/>
        <p:txBody>
          <a:bodyPr/>
          <a:lstStyle/>
          <a:p>
            <a:fld id="{7228F3A8-713B-4D36-B82A-96E797891AA7}" type="slidenum">
              <a:rPr lang="sv-SE" smtClean="0"/>
              <a:pPr/>
              <a:t>‹#›</a:t>
            </a:fld>
            <a:endParaRPr lang="sv-SE" dirty="0"/>
          </a:p>
        </p:txBody>
      </p:sp>
      <p:sp>
        <p:nvSpPr>
          <p:cNvPr id="13" name="Platshållare för sidfot 12"/>
          <p:cNvSpPr>
            <a:spLocks noGrp="1"/>
          </p:cNvSpPr>
          <p:nvPr>
            <p:ph type="ftr" sz="quarter" idx="16"/>
          </p:nvPr>
        </p:nvSpPr>
        <p:spPr/>
        <p:txBody>
          <a:bodyPr/>
          <a:lstStyle/>
          <a:p>
            <a:endParaRPr lang="sv-S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ingress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650875" y="2368062"/>
            <a:ext cx="7842250" cy="3699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text 9"/>
          <p:cNvSpPr>
            <a:spLocks noGrp="1"/>
          </p:cNvSpPr>
          <p:nvPr>
            <p:ph type="body" sz="quarter" idx="13" hasCustomPrompt="1"/>
          </p:nvPr>
        </p:nvSpPr>
        <p:spPr>
          <a:xfrm>
            <a:off x="650875" y="1530350"/>
            <a:ext cx="7842250" cy="761512"/>
          </a:xfrm>
        </p:spPr>
        <p:txBody>
          <a:bodyPr/>
          <a:lstStyle>
            <a:lvl1pPr marL="0" indent="0">
              <a:buNone/>
              <a:defRPr i="1"/>
            </a:lvl1pPr>
          </a:lstStyle>
          <a:p>
            <a:pPr lvl="0"/>
            <a:r>
              <a:rPr lang="sv-SE" dirty="0"/>
              <a:t>Klicka för att lägga till en ingress</a:t>
            </a:r>
          </a:p>
        </p:txBody>
      </p:sp>
      <p:sp>
        <p:nvSpPr>
          <p:cNvPr id="12" name="Platshållare för datum 11"/>
          <p:cNvSpPr>
            <a:spLocks noGrp="1"/>
          </p:cNvSpPr>
          <p:nvPr>
            <p:ph type="dt" sz="half" idx="14"/>
          </p:nvPr>
        </p:nvSpPr>
        <p:spPr/>
        <p:txBody>
          <a:bodyPr/>
          <a:lstStyle/>
          <a:p>
            <a:endParaRPr lang="sv-SE" dirty="0"/>
          </a:p>
        </p:txBody>
      </p:sp>
      <p:sp>
        <p:nvSpPr>
          <p:cNvPr id="13" name="Platshållare för bildnummer 12"/>
          <p:cNvSpPr>
            <a:spLocks noGrp="1"/>
          </p:cNvSpPr>
          <p:nvPr>
            <p:ph type="sldNum" sz="quarter" idx="15"/>
          </p:nvPr>
        </p:nvSpPr>
        <p:spPr/>
        <p:txBody>
          <a:bodyPr/>
          <a:lstStyle/>
          <a:p>
            <a:fld id="{7228F3A8-713B-4D36-B82A-96E797891AA7}" type="slidenum">
              <a:rPr lang="sv-SE" smtClean="0"/>
              <a:pPr/>
              <a:t>‹#›</a:t>
            </a:fld>
            <a:endParaRPr lang="sv-SE" dirty="0"/>
          </a:p>
        </p:txBody>
      </p:sp>
      <p:sp>
        <p:nvSpPr>
          <p:cNvPr id="14" name="Platshållare för sidfot 13"/>
          <p:cNvSpPr>
            <a:spLocks noGrp="1"/>
          </p:cNvSpPr>
          <p:nvPr>
            <p:ph type="ftr" sz="quarter" idx="16"/>
          </p:nvPr>
        </p:nvSpPr>
        <p:spPr/>
        <p:txBody>
          <a:bodyPr/>
          <a:lstStyle/>
          <a:p>
            <a:endParaRPr lang="sv-S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ingress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650875" y="2368062"/>
            <a:ext cx="3862510" cy="3699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text 9"/>
          <p:cNvSpPr>
            <a:spLocks noGrp="1"/>
          </p:cNvSpPr>
          <p:nvPr>
            <p:ph type="body" sz="quarter" idx="13" hasCustomPrompt="1"/>
          </p:nvPr>
        </p:nvSpPr>
        <p:spPr>
          <a:xfrm>
            <a:off x="650875" y="1530350"/>
            <a:ext cx="7842250" cy="761512"/>
          </a:xfrm>
        </p:spPr>
        <p:txBody>
          <a:bodyPr/>
          <a:lstStyle>
            <a:lvl1pPr marL="0" indent="0">
              <a:buNone/>
              <a:defRPr i="1"/>
            </a:lvl1pPr>
          </a:lstStyle>
          <a:p>
            <a:pPr lvl="0"/>
            <a:r>
              <a:rPr lang="sv-SE" dirty="0"/>
              <a:t>Klicka för att lägga till en ingress</a:t>
            </a:r>
          </a:p>
        </p:txBody>
      </p:sp>
      <p:sp>
        <p:nvSpPr>
          <p:cNvPr id="8" name="Platshållare för innehåll 2"/>
          <p:cNvSpPr>
            <a:spLocks noGrp="1"/>
          </p:cNvSpPr>
          <p:nvPr>
            <p:ph idx="14"/>
          </p:nvPr>
        </p:nvSpPr>
        <p:spPr>
          <a:xfrm>
            <a:off x="4630615" y="2368062"/>
            <a:ext cx="3862510" cy="3699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12"/>
          <p:cNvSpPr>
            <a:spLocks noGrp="1"/>
          </p:cNvSpPr>
          <p:nvPr>
            <p:ph type="dt" sz="half" idx="15"/>
          </p:nvPr>
        </p:nvSpPr>
        <p:spPr/>
        <p:txBody>
          <a:bodyPr/>
          <a:lstStyle/>
          <a:p>
            <a:endParaRPr lang="sv-SE" dirty="0"/>
          </a:p>
        </p:txBody>
      </p:sp>
      <p:sp>
        <p:nvSpPr>
          <p:cNvPr id="14" name="Platshållare för bildnummer 13"/>
          <p:cNvSpPr>
            <a:spLocks noGrp="1"/>
          </p:cNvSpPr>
          <p:nvPr>
            <p:ph type="sldNum" sz="quarter" idx="16"/>
          </p:nvPr>
        </p:nvSpPr>
        <p:spPr/>
        <p:txBody>
          <a:bodyPr/>
          <a:lstStyle/>
          <a:p>
            <a:fld id="{7228F3A8-713B-4D36-B82A-96E797891AA7}" type="slidenum">
              <a:rPr lang="sv-SE" smtClean="0"/>
              <a:pPr/>
              <a:t>‹#›</a:t>
            </a:fld>
            <a:endParaRPr lang="sv-SE" dirty="0"/>
          </a:p>
        </p:txBody>
      </p:sp>
      <p:sp>
        <p:nvSpPr>
          <p:cNvPr id="15" name="Platshållare för sidfot 14"/>
          <p:cNvSpPr>
            <a:spLocks noGrp="1"/>
          </p:cNvSpPr>
          <p:nvPr>
            <p:ph type="ftr" sz="quarter" idx="17"/>
          </p:nvPr>
        </p:nvSpPr>
        <p:spPr/>
        <p:txBody>
          <a:bodyPr/>
          <a:lstStyle/>
          <a:p>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2">
    <p:spTree>
      <p:nvGrpSpPr>
        <p:cNvPr id="1" name=""/>
        <p:cNvGrpSpPr/>
        <p:nvPr/>
      </p:nvGrpSpPr>
      <p:grpSpPr>
        <a:xfrm>
          <a:off x="0" y="0"/>
          <a:ext cx="0" cy="0"/>
          <a:chOff x="0" y="0"/>
          <a:chExt cx="0" cy="0"/>
        </a:xfrm>
      </p:grpSpPr>
      <p:sp>
        <p:nvSpPr>
          <p:cNvPr id="2" name="Rubrik 1"/>
          <p:cNvSpPr>
            <a:spLocks noGrp="1"/>
          </p:cNvSpPr>
          <p:nvPr>
            <p:ph type="ctrTitle"/>
          </p:nvPr>
        </p:nvSpPr>
        <p:spPr>
          <a:xfrm>
            <a:off x="3844925" y="1120775"/>
            <a:ext cx="4648200" cy="2041279"/>
          </a:xfrm>
        </p:spPr>
        <p:txBody>
          <a:bodyPr>
            <a:normAutofit/>
          </a:bodyPr>
          <a:lstStyle>
            <a:lvl1pPr>
              <a:defRPr sz="4500"/>
            </a:lvl1pPr>
          </a:lstStyle>
          <a:p>
            <a:r>
              <a:rPr lang="en-US"/>
              <a:t>Click to edit Master title style</a:t>
            </a:r>
            <a:endParaRPr lang="sv-SE" dirty="0"/>
          </a:p>
        </p:txBody>
      </p:sp>
      <p:sp>
        <p:nvSpPr>
          <p:cNvPr id="3" name="Underrubrik 2"/>
          <p:cNvSpPr>
            <a:spLocks noGrp="1"/>
          </p:cNvSpPr>
          <p:nvPr>
            <p:ph type="subTitle" idx="1"/>
          </p:nvPr>
        </p:nvSpPr>
        <p:spPr>
          <a:xfrm>
            <a:off x="3844925" y="3396558"/>
            <a:ext cx="4648200" cy="1752600"/>
          </a:xfrm>
        </p:spPr>
        <p:txBody>
          <a:bodyPr>
            <a:normAutofit/>
          </a:bodyPr>
          <a:lstStyle>
            <a:lvl1pPr marL="0" indent="0" algn="l">
              <a:buNone/>
              <a:defRPr sz="22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cxnSp>
        <p:nvCxnSpPr>
          <p:cNvPr id="8" name="Rak 7"/>
          <p:cNvCxnSpPr/>
          <p:nvPr userDrawn="1"/>
        </p:nvCxnSpPr>
        <p:spPr>
          <a:xfrm>
            <a:off x="3839928" y="3314700"/>
            <a:ext cx="5302250" cy="1588"/>
          </a:xfrm>
          <a:prstGeom prst="line">
            <a:avLst/>
          </a:prstGeom>
          <a:ln>
            <a:solidFill>
              <a:srgbClr val="998146"/>
            </a:solidFill>
          </a:ln>
          <a:effectLst/>
        </p:spPr>
        <p:style>
          <a:lnRef idx="2">
            <a:schemeClr val="accent1"/>
          </a:lnRef>
          <a:fillRef idx="0">
            <a:schemeClr val="accent1"/>
          </a:fillRef>
          <a:effectRef idx="1">
            <a:schemeClr val="accent1"/>
          </a:effectRef>
          <a:fontRef idx="minor">
            <a:schemeClr val="tx1"/>
          </a:fontRef>
        </p:style>
      </p:cxnSp>
      <p:sp>
        <p:nvSpPr>
          <p:cNvPr id="14" name="Platshållare för datum 13"/>
          <p:cNvSpPr>
            <a:spLocks noGrp="1"/>
          </p:cNvSpPr>
          <p:nvPr>
            <p:ph type="dt" sz="half" idx="10"/>
          </p:nvPr>
        </p:nvSpPr>
        <p:spPr/>
        <p:txBody>
          <a:bodyPr/>
          <a:lstStyle/>
          <a:p>
            <a:endParaRPr lang="sv-SE" dirty="0"/>
          </a:p>
        </p:txBody>
      </p:sp>
      <p:sp>
        <p:nvSpPr>
          <p:cNvPr id="15" name="Platshållare för bildnummer 14"/>
          <p:cNvSpPr>
            <a:spLocks noGrp="1"/>
          </p:cNvSpPr>
          <p:nvPr>
            <p:ph type="sldNum" sz="quarter" idx="11"/>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2"/>
          </p:nvPr>
        </p:nvSpPr>
        <p:spPr/>
        <p:txBody>
          <a:bodyPr/>
          <a:lstStyle/>
          <a:p>
            <a:endParaRPr lang="sv-SE" dirty="0"/>
          </a:p>
        </p:txBody>
      </p:sp>
      <p:pic>
        <p:nvPicPr>
          <p:cNvPr id="11" name="Picture 4" descr="Lilla riksvapnet"/>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020763" y="1227138"/>
            <a:ext cx="1943100" cy="3698875"/>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9" name="Platshållare för datum 8"/>
          <p:cNvSpPr>
            <a:spLocks noGrp="1"/>
          </p:cNvSpPr>
          <p:nvPr>
            <p:ph type="dt" sz="half" idx="10"/>
          </p:nvPr>
        </p:nvSpPr>
        <p:spPr/>
        <p:txBody>
          <a:bodyPr/>
          <a:lstStyle/>
          <a:p>
            <a:endParaRPr lang="sv-SE" dirty="0"/>
          </a:p>
        </p:txBody>
      </p:sp>
      <p:sp>
        <p:nvSpPr>
          <p:cNvPr id="10" name="Platshållare för bildnummer 9"/>
          <p:cNvSpPr>
            <a:spLocks noGrp="1"/>
          </p:cNvSpPr>
          <p:nvPr>
            <p:ph type="sldNum" sz="quarter" idx="11"/>
          </p:nvPr>
        </p:nvSpPr>
        <p:spPr/>
        <p:txBody>
          <a:bodyPr/>
          <a:lstStyle/>
          <a:p>
            <a:fld id="{7228F3A8-713B-4D36-B82A-96E797891AA7}" type="slidenum">
              <a:rPr lang="sv-SE" smtClean="0"/>
              <a:pPr/>
              <a:t>‹#›</a:t>
            </a:fld>
            <a:endParaRPr lang="sv-SE" dirty="0"/>
          </a:p>
        </p:txBody>
      </p:sp>
      <p:sp>
        <p:nvSpPr>
          <p:cNvPr id="11" name="Platshållare för sidfot 10"/>
          <p:cNvSpPr>
            <a:spLocks noGrp="1"/>
          </p:cNvSpPr>
          <p:nvPr>
            <p:ph type="ftr" sz="quarter" idx="12"/>
          </p:nvPr>
        </p:nvSpPr>
        <p:spPr/>
        <p:txBody>
          <a:bodyPr/>
          <a:lstStyle/>
          <a:p>
            <a:endParaRPr lang="sv-S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ntakt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21" name="Platshållare för bild 12"/>
          <p:cNvSpPr>
            <a:spLocks noGrp="1"/>
          </p:cNvSpPr>
          <p:nvPr>
            <p:ph type="pic" sz="quarter" idx="13"/>
          </p:nvPr>
        </p:nvSpPr>
        <p:spPr>
          <a:xfrm>
            <a:off x="650875" y="1530349"/>
            <a:ext cx="1969233" cy="2665413"/>
          </a:xfrm>
        </p:spPr>
        <p:txBody>
          <a:bodyPr/>
          <a:lstStyle/>
          <a:p>
            <a:endParaRPr lang="sv-SE"/>
          </a:p>
        </p:txBody>
      </p:sp>
      <p:sp>
        <p:nvSpPr>
          <p:cNvPr id="22" name="Platshållare för text 9"/>
          <p:cNvSpPr>
            <a:spLocks noGrp="1"/>
          </p:cNvSpPr>
          <p:nvPr>
            <p:ph type="body" sz="quarter" idx="15" hasCustomPrompt="1"/>
          </p:nvPr>
        </p:nvSpPr>
        <p:spPr>
          <a:xfrm>
            <a:off x="650875" y="4273550"/>
            <a:ext cx="1969200" cy="222252"/>
          </a:xfrm>
        </p:spPr>
        <p:txBody>
          <a:bodyPr>
            <a:normAutofit/>
          </a:bodyPr>
          <a:lstStyle>
            <a:lvl1pPr marL="0" indent="0">
              <a:buNone/>
              <a:tabLst/>
              <a:defRPr sz="1500" b="1" i="0" baseline="0"/>
            </a:lvl1pPr>
          </a:lstStyle>
          <a:p>
            <a:pPr lvl="0"/>
            <a:r>
              <a:rPr lang="sv-SE" dirty="0"/>
              <a:t>Ange namn</a:t>
            </a:r>
          </a:p>
        </p:txBody>
      </p:sp>
      <p:sp>
        <p:nvSpPr>
          <p:cNvPr id="25" name="Platshållare för text 9"/>
          <p:cNvSpPr>
            <a:spLocks noGrp="1"/>
          </p:cNvSpPr>
          <p:nvPr>
            <p:ph type="body" sz="quarter" idx="16" hasCustomPrompt="1"/>
          </p:nvPr>
        </p:nvSpPr>
        <p:spPr>
          <a:xfrm>
            <a:off x="650875" y="4554903"/>
            <a:ext cx="1969200" cy="561610"/>
          </a:xfrm>
        </p:spPr>
        <p:txBody>
          <a:bodyPr>
            <a:normAutofit/>
          </a:bodyPr>
          <a:lstStyle>
            <a:lvl1pPr marL="0" indent="0">
              <a:buNone/>
              <a:tabLst/>
              <a:defRPr sz="1500" i="0" baseline="0"/>
            </a:lvl1pPr>
          </a:lstStyle>
          <a:p>
            <a:pPr lvl="0"/>
            <a:r>
              <a:rPr lang="sv-SE" dirty="0"/>
              <a:t>Ange Titel</a:t>
            </a:r>
          </a:p>
        </p:txBody>
      </p:sp>
      <p:sp>
        <p:nvSpPr>
          <p:cNvPr id="26" name="Platshållare för bild 12"/>
          <p:cNvSpPr>
            <a:spLocks noGrp="1"/>
          </p:cNvSpPr>
          <p:nvPr>
            <p:ph type="pic" sz="quarter" idx="17"/>
          </p:nvPr>
        </p:nvSpPr>
        <p:spPr>
          <a:xfrm>
            <a:off x="2725859" y="1530349"/>
            <a:ext cx="1969233" cy="2665413"/>
          </a:xfrm>
        </p:spPr>
        <p:txBody>
          <a:bodyPr/>
          <a:lstStyle/>
          <a:p>
            <a:endParaRPr lang="sv-SE"/>
          </a:p>
        </p:txBody>
      </p:sp>
      <p:sp>
        <p:nvSpPr>
          <p:cNvPr id="27" name="Platshållare för text 9"/>
          <p:cNvSpPr>
            <a:spLocks noGrp="1"/>
          </p:cNvSpPr>
          <p:nvPr>
            <p:ph type="body" sz="quarter" idx="18" hasCustomPrompt="1"/>
          </p:nvPr>
        </p:nvSpPr>
        <p:spPr>
          <a:xfrm>
            <a:off x="2725859" y="4273550"/>
            <a:ext cx="1969200" cy="222252"/>
          </a:xfrm>
        </p:spPr>
        <p:txBody>
          <a:bodyPr>
            <a:normAutofit/>
          </a:bodyPr>
          <a:lstStyle>
            <a:lvl1pPr marL="0" indent="0">
              <a:buNone/>
              <a:tabLst/>
              <a:defRPr sz="1500" b="1" i="0" baseline="0"/>
            </a:lvl1pPr>
          </a:lstStyle>
          <a:p>
            <a:pPr lvl="0"/>
            <a:r>
              <a:rPr lang="sv-SE" dirty="0"/>
              <a:t>Ange namn</a:t>
            </a:r>
          </a:p>
        </p:txBody>
      </p:sp>
      <p:sp>
        <p:nvSpPr>
          <p:cNvPr id="28" name="Platshållare för text 9"/>
          <p:cNvSpPr>
            <a:spLocks noGrp="1"/>
          </p:cNvSpPr>
          <p:nvPr>
            <p:ph type="body" sz="quarter" idx="19" hasCustomPrompt="1"/>
          </p:nvPr>
        </p:nvSpPr>
        <p:spPr>
          <a:xfrm>
            <a:off x="2725859" y="4554903"/>
            <a:ext cx="1969200" cy="561610"/>
          </a:xfrm>
        </p:spPr>
        <p:txBody>
          <a:bodyPr>
            <a:normAutofit/>
          </a:bodyPr>
          <a:lstStyle>
            <a:lvl1pPr marL="0" indent="0">
              <a:buNone/>
              <a:tabLst/>
              <a:defRPr sz="1500" i="0" baseline="0"/>
            </a:lvl1pPr>
          </a:lstStyle>
          <a:p>
            <a:pPr lvl="0"/>
            <a:r>
              <a:rPr lang="sv-SE" dirty="0"/>
              <a:t>Ange Titel</a:t>
            </a:r>
          </a:p>
        </p:txBody>
      </p:sp>
      <p:sp>
        <p:nvSpPr>
          <p:cNvPr id="14" name="Platshållare för datum 13"/>
          <p:cNvSpPr>
            <a:spLocks noGrp="1"/>
          </p:cNvSpPr>
          <p:nvPr>
            <p:ph type="dt" sz="half" idx="21"/>
          </p:nvPr>
        </p:nvSpPr>
        <p:spPr/>
        <p:txBody>
          <a:bodyPr/>
          <a:lstStyle/>
          <a:p>
            <a:endParaRPr lang="sv-SE" dirty="0"/>
          </a:p>
        </p:txBody>
      </p:sp>
      <p:sp>
        <p:nvSpPr>
          <p:cNvPr id="15" name="Platshållare för bildnummer 14"/>
          <p:cNvSpPr>
            <a:spLocks noGrp="1"/>
          </p:cNvSpPr>
          <p:nvPr>
            <p:ph type="sldNum" sz="quarter" idx="22"/>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23"/>
          </p:nvPr>
        </p:nvSpPr>
        <p:spPr/>
        <p:txBody>
          <a:bodyPr/>
          <a:lstStyle/>
          <a:p>
            <a:endParaRPr lang="sv-SE" dirty="0"/>
          </a:p>
        </p:txBody>
      </p:sp>
      <p:sp>
        <p:nvSpPr>
          <p:cNvPr id="18" name="Platshållare för text 9"/>
          <p:cNvSpPr>
            <a:spLocks noGrp="1"/>
          </p:cNvSpPr>
          <p:nvPr>
            <p:ph type="body" sz="quarter" idx="24" hasCustomPrompt="1"/>
          </p:nvPr>
        </p:nvSpPr>
        <p:spPr>
          <a:xfrm>
            <a:off x="4872711" y="2373974"/>
            <a:ext cx="3620414" cy="2743258"/>
          </a:xfrm>
        </p:spPr>
        <p:txBody>
          <a:bodyPr>
            <a:normAutofit/>
          </a:bodyPr>
          <a:lstStyle>
            <a:lvl1pPr marL="0" indent="0">
              <a:spcBef>
                <a:spcPts val="1800"/>
              </a:spcBef>
              <a:buNone/>
              <a:tabLst/>
              <a:defRPr sz="1500" i="0" baseline="0"/>
            </a:lvl1pPr>
          </a:lstStyle>
          <a:p>
            <a:pPr lvl="0"/>
            <a:r>
              <a:rPr lang="sv-SE" dirty="0"/>
              <a:t>Ange kontaktinformation</a:t>
            </a:r>
          </a:p>
        </p:txBody>
      </p:sp>
      <p:pic>
        <p:nvPicPr>
          <p:cNvPr id="19" name="Bildobjekt 11"/>
          <p:cNvPicPr>
            <a:picLocks noChangeAspect="1"/>
          </p:cNvPicPr>
          <p:nvPr userDrawn="1"/>
        </p:nvPicPr>
        <p:blipFill>
          <a:blip r:embed="rId2" cstate="print"/>
          <a:srcRect/>
          <a:stretch>
            <a:fillRect/>
          </a:stretch>
        </p:blipFill>
        <p:spPr bwMode="auto">
          <a:xfrm>
            <a:off x="4870450" y="1530350"/>
            <a:ext cx="2982913" cy="531813"/>
          </a:xfrm>
          <a:prstGeom prst="rect">
            <a:avLst/>
          </a:prstGeom>
          <a:noFill/>
          <a:ln w="9525">
            <a:noFill/>
            <a:miter lim="800000"/>
            <a:headEnd/>
            <a:tailEnd/>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eller &amp; Diagram - Ett objek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0" name="Platshållare för innehåll 2"/>
          <p:cNvSpPr>
            <a:spLocks noGrp="1"/>
          </p:cNvSpPr>
          <p:nvPr>
            <p:ph idx="1"/>
          </p:nvPr>
        </p:nvSpPr>
        <p:spPr>
          <a:xfrm>
            <a:off x="650875" y="1530351"/>
            <a:ext cx="7842250" cy="3422650"/>
          </a:xfrm>
        </p:spPr>
        <p:txBody>
          <a:bodyPr/>
          <a:lstStyle>
            <a:lvl1pPr marL="0" indent="0">
              <a:spcBef>
                <a:spcPts val="1800"/>
              </a:spcBef>
              <a:buNone/>
              <a:defRPr/>
            </a:lvl1pPr>
          </a:lstStyle>
          <a:p>
            <a:pPr lvl="0"/>
            <a:r>
              <a:rPr lang="sv-SE" dirty="0"/>
              <a:t>Klicka här för att ändra format på bakgrundstexten</a:t>
            </a:r>
          </a:p>
        </p:txBody>
      </p:sp>
      <p:sp>
        <p:nvSpPr>
          <p:cNvPr id="12" name="Platshållare för text 9"/>
          <p:cNvSpPr>
            <a:spLocks noGrp="1"/>
          </p:cNvSpPr>
          <p:nvPr>
            <p:ph type="body" sz="quarter" idx="15" hasCustomPrompt="1"/>
          </p:nvPr>
        </p:nvSpPr>
        <p:spPr>
          <a:xfrm>
            <a:off x="650875" y="5100025"/>
            <a:ext cx="7842250" cy="967399"/>
          </a:xfrm>
        </p:spPr>
        <p:txBody>
          <a:bodyPr>
            <a:normAutofit/>
          </a:bodyPr>
          <a:lstStyle>
            <a:lvl1pPr marL="0" indent="0">
              <a:buNone/>
              <a:defRPr sz="900" i="1" baseline="0"/>
            </a:lvl1pPr>
          </a:lstStyle>
          <a:p>
            <a:pPr lvl="0"/>
            <a:r>
              <a:rPr lang="sv-SE" dirty="0"/>
              <a:t>Klicka för att lägga till diagramtext</a:t>
            </a:r>
          </a:p>
        </p:txBody>
      </p:sp>
      <p:sp>
        <p:nvSpPr>
          <p:cNvPr id="13" name="Platshållare för datum 12"/>
          <p:cNvSpPr>
            <a:spLocks noGrp="1"/>
          </p:cNvSpPr>
          <p:nvPr>
            <p:ph type="dt" sz="half" idx="16"/>
          </p:nvPr>
        </p:nvSpPr>
        <p:spPr/>
        <p:txBody>
          <a:bodyPr/>
          <a:lstStyle/>
          <a:p>
            <a:endParaRPr lang="sv-SE" dirty="0"/>
          </a:p>
        </p:txBody>
      </p:sp>
      <p:sp>
        <p:nvSpPr>
          <p:cNvPr id="14" name="Platshållare för bildnummer 13"/>
          <p:cNvSpPr>
            <a:spLocks noGrp="1"/>
          </p:cNvSpPr>
          <p:nvPr>
            <p:ph type="sldNum" sz="quarter" idx="17"/>
          </p:nvPr>
        </p:nvSpPr>
        <p:spPr/>
        <p:txBody>
          <a:bodyPr/>
          <a:lstStyle/>
          <a:p>
            <a:fld id="{7228F3A8-713B-4D36-B82A-96E797891AA7}" type="slidenum">
              <a:rPr lang="sv-SE" smtClean="0"/>
              <a:pPr/>
              <a:t>‹#›</a:t>
            </a:fld>
            <a:endParaRPr lang="sv-SE" dirty="0"/>
          </a:p>
        </p:txBody>
      </p:sp>
      <p:sp>
        <p:nvSpPr>
          <p:cNvPr id="15" name="Platshållare för sidfot 14"/>
          <p:cNvSpPr>
            <a:spLocks noGrp="1"/>
          </p:cNvSpPr>
          <p:nvPr>
            <p:ph type="ftr" sz="quarter" idx="18"/>
          </p:nvPr>
        </p:nvSpPr>
        <p:spPr/>
        <p:txBody>
          <a:bodyPr/>
          <a:lstStyle/>
          <a:p>
            <a:endParaRPr lang="sv-S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ler &amp; Diagram - Två objek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0" name="Platshållare för innehåll 2"/>
          <p:cNvSpPr>
            <a:spLocks noGrp="1"/>
          </p:cNvSpPr>
          <p:nvPr>
            <p:ph idx="1"/>
          </p:nvPr>
        </p:nvSpPr>
        <p:spPr>
          <a:xfrm>
            <a:off x="650875" y="1530351"/>
            <a:ext cx="3862510" cy="3422650"/>
          </a:xfrm>
        </p:spPr>
        <p:txBody>
          <a:bodyPr/>
          <a:lstStyle>
            <a:lvl1pPr marL="0" indent="0">
              <a:spcBef>
                <a:spcPts val="1800"/>
              </a:spcBef>
              <a:buNone/>
              <a:defRPr/>
            </a:lvl1pPr>
          </a:lstStyle>
          <a:p>
            <a:pPr lvl="0"/>
            <a:r>
              <a:rPr lang="sv-SE" dirty="0"/>
              <a:t>Klicka här för att ändra format på bakgrundstexten</a:t>
            </a:r>
          </a:p>
        </p:txBody>
      </p:sp>
      <p:sp>
        <p:nvSpPr>
          <p:cNvPr id="11" name="Platshållare för innehåll 2"/>
          <p:cNvSpPr>
            <a:spLocks noGrp="1"/>
          </p:cNvSpPr>
          <p:nvPr>
            <p:ph idx="14"/>
          </p:nvPr>
        </p:nvSpPr>
        <p:spPr>
          <a:xfrm>
            <a:off x="4630615" y="1530351"/>
            <a:ext cx="3862510" cy="3422650"/>
          </a:xfrm>
        </p:spPr>
        <p:txBody>
          <a:bodyPr/>
          <a:lstStyle>
            <a:lvl1pPr marL="0" indent="0">
              <a:spcBef>
                <a:spcPts val="1800"/>
              </a:spcBef>
              <a:buNone/>
              <a:defRPr/>
            </a:lvl1pPr>
          </a:lstStyle>
          <a:p>
            <a:pPr lvl="0"/>
            <a:r>
              <a:rPr lang="sv-SE" dirty="0"/>
              <a:t>Klicka här för att ändra format på bakgrundstexten</a:t>
            </a:r>
          </a:p>
        </p:txBody>
      </p:sp>
      <p:sp>
        <p:nvSpPr>
          <p:cNvPr id="12" name="Platshållare för text 9"/>
          <p:cNvSpPr>
            <a:spLocks noGrp="1"/>
          </p:cNvSpPr>
          <p:nvPr>
            <p:ph type="body" sz="quarter" idx="15" hasCustomPrompt="1"/>
          </p:nvPr>
        </p:nvSpPr>
        <p:spPr>
          <a:xfrm>
            <a:off x="650875" y="5100025"/>
            <a:ext cx="3862800" cy="967399"/>
          </a:xfrm>
        </p:spPr>
        <p:txBody>
          <a:bodyPr>
            <a:normAutofit/>
          </a:bodyPr>
          <a:lstStyle>
            <a:lvl1pPr marL="0" indent="0">
              <a:buNone/>
              <a:defRPr sz="900" i="1" baseline="0"/>
            </a:lvl1pPr>
          </a:lstStyle>
          <a:p>
            <a:pPr lvl="0"/>
            <a:r>
              <a:rPr lang="sv-SE" dirty="0"/>
              <a:t>Klicka för att lägga till diagramtext</a:t>
            </a:r>
          </a:p>
        </p:txBody>
      </p:sp>
      <p:sp>
        <p:nvSpPr>
          <p:cNvPr id="15" name="Platshållare för text 9"/>
          <p:cNvSpPr>
            <a:spLocks noGrp="1"/>
          </p:cNvSpPr>
          <p:nvPr>
            <p:ph type="body" sz="quarter" idx="16" hasCustomPrompt="1"/>
          </p:nvPr>
        </p:nvSpPr>
        <p:spPr>
          <a:xfrm>
            <a:off x="4630325" y="5100025"/>
            <a:ext cx="3862800" cy="967399"/>
          </a:xfrm>
        </p:spPr>
        <p:txBody>
          <a:bodyPr>
            <a:normAutofit/>
          </a:bodyPr>
          <a:lstStyle>
            <a:lvl1pPr marL="0" indent="0">
              <a:buNone/>
              <a:defRPr sz="900" i="1"/>
            </a:lvl1pPr>
          </a:lstStyle>
          <a:p>
            <a:pPr lvl="0"/>
            <a:r>
              <a:rPr lang="sv-SE" dirty="0"/>
              <a:t>Klicka för att lägga till diagramtext</a:t>
            </a:r>
          </a:p>
        </p:txBody>
      </p:sp>
      <p:sp>
        <p:nvSpPr>
          <p:cNvPr id="17" name="Platshållare för datum 16"/>
          <p:cNvSpPr>
            <a:spLocks noGrp="1"/>
          </p:cNvSpPr>
          <p:nvPr>
            <p:ph type="dt" sz="half" idx="17"/>
          </p:nvPr>
        </p:nvSpPr>
        <p:spPr/>
        <p:txBody>
          <a:bodyPr/>
          <a:lstStyle/>
          <a:p>
            <a:endParaRPr lang="sv-SE" dirty="0"/>
          </a:p>
        </p:txBody>
      </p:sp>
      <p:sp>
        <p:nvSpPr>
          <p:cNvPr id="18" name="Platshållare för bildnummer 17"/>
          <p:cNvSpPr>
            <a:spLocks noGrp="1"/>
          </p:cNvSpPr>
          <p:nvPr>
            <p:ph type="sldNum" sz="quarter" idx="18"/>
          </p:nvPr>
        </p:nvSpPr>
        <p:spPr/>
        <p:txBody>
          <a:bodyPr/>
          <a:lstStyle/>
          <a:p>
            <a:fld id="{7228F3A8-713B-4D36-B82A-96E797891AA7}" type="slidenum">
              <a:rPr lang="sv-SE" smtClean="0"/>
              <a:pPr/>
              <a:t>‹#›</a:t>
            </a:fld>
            <a:endParaRPr lang="sv-SE" dirty="0"/>
          </a:p>
        </p:txBody>
      </p:sp>
      <p:sp>
        <p:nvSpPr>
          <p:cNvPr id="19" name="Platshållare för sidfot 18"/>
          <p:cNvSpPr>
            <a:spLocks noGrp="1"/>
          </p:cNvSpPr>
          <p:nvPr>
            <p:ph type="ftr" sz="quarter" idx="19"/>
          </p:nvPr>
        </p:nvSpPr>
        <p:spPr/>
        <p:txBody>
          <a:bodyPr/>
          <a:lstStyle/>
          <a:p>
            <a:endParaRPr lang="sv-S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eller &amp; Diagram - Fyra objek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0" name="Platshållare för innehåll 2"/>
          <p:cNvSpPr>
            <a:spLocks noGrp="1"/>
          </p:cNvSpPr>
          <p:nvPr>
            <p:ph idx="1"/>
          </p:nvPr>
        </p:nvSpPr>
        <p:spPr>
          <a:xfrm>
            <a:off x="650875" y="1530351"/>
            <a:ext cx="3862510" cy="2215172"/>
          </a:xfrm>
        </p:spPr>
        <p:txBody>
          <a:bodyPr/>
          <a:lstStyle>
            <a:lvl1pPr marL="0" indent="0">
              <a:spcBef>
                <a:spcPts val="1800"/>
              </a:spcBef>
              <a:buNone/>
              <a:defRPr/>
            </a:lvl1pPr>
          </a:lstStyle>
          <a:p>
            <a:pPr lvl="0"/>
            <a:r>
              <a:rPr lang="sv-SE" dirty="0"/>
              <a:t>Klicka här för att ändra format på bakgrundstexten</a:t>
            </a:r>
          </a:p>
        </p:txBody>
      </p:sp>
      <p:sp>
        <p:nvSpPr>
          <p:cNvPr id="11" name="Platshållare för innehåll 2"/>
          <p:cNvSpPr>
            <a:spLocks noGrp="1"/>
          </p:cNvSpPr>
          <p:nvPr>
            <p:ph idx="14"/>
          </p:nvPr>
        </p:nvSpPr>
        <p:spPr>
          <a:xfrm>
            <a:off x="4630615" y="1530351"/>
            <a:ext cx="3862510" cy="2215172"/>
          </a:xfrm>
        </p:spPr>
        <p:txBody>
          <a:bodyPr/>
          <a:lstStyle>
            <a:lvl1pPr marL="0" indent="0">
              <a:spcBef>
                <a:spcPts val="1800"/>
              </a:spcBef>
              <a:buNone/>
              <a:defRPr/>
            </a:lvl1pPr>
          </a:lstStyle>
          <a:p>
            <a:pPr lvl="0"/>
            <a:r>
              <a:rPr lang="sv-SE" dirty="0"/>
              <a:t>Klicka här för att ändra format på bakgrundstexten</a:t>
            </a:r>
          </a:p>
        </p:txBody>
      </p:sp>
      <p:sp>
        <p:nvSpPr>
          <p:cNvPr id="13" name="Platshållare för innehåll 2"/>
          <p:cNvSpPr>
            <a:spLocks noGrp="1"/>
          </p:cNvSpPr>
          <p:nvPr>
            <p:ph idx="15"/>
          </p:nvPr>
        </p:nvSpPr>
        <p:spPr>
          <a:xfrm>
            <a:off x="650875" y="3852253"/>
            <a:ext cx="3862510" cy="2215172"/>
          </a:xfrm>
        </p:spPr>
        <p:txBody>
          <a:bodyPr/>
          <a:lstStyle>
            <a:lvl1pPr marL="0" indent="0">
              <a:spcBef>
                <a:spcPts val="1800"/>
              </a:spcBef>
              <a:buNone/>
              <a:defRPr/>
            </a:lvl1pPr>
          </a:lstStyle>
          <a:p>
            <a:pPr lvl="0"/>
            <a:r>
              <a:rPr lang="sv-SE" dirty="0"/>
              <a:t>Klicka här för att ändra format på bakgrundstexten</a:t>
            </a:r>
          </a:p>
        </p:txBody>
      </p:sp>
      <p:sp>
        <p:nvSpPr>
          <p:cNvPr id="14" name="Platshållare för innehåll 2"/>
          <p:cNvSpPr>
            <a:spLocks noGrp="1"/>
          </p:cNvSpPr>
          <p:nvPr>
            <p:ph idx="16"/>
          </p:nvPr>
        </p:nvSpPr>
        <p:spPr>
          <a:xfrm>
            <a:off x="4630615" y="3852253"/>
            <a:ext cx="3862510" cy="2215172"/>
          </a:xfrm>
        </p:spPr>
        <p:txBody>
          <a:bodyPr/>
          <a:lstStyle>
            <a:lvl1pPr marL="0" indent="0">
              <a:spcBef>
                <a:spcPts val="1800"/>
              </a:spcBef>
              <a:buNone/>
              <a:defRPr/>
            </a:lvl1pPr>
          </a:lstStyle>
          <a:p>
            <a:pPr lvl="0"/>
            <a:r>
              <a:rPr lang="sv-SE" dirty="0"/>
              <a:t>Klicka här för att ändra format på bakgrundstexten</a:t>
            </a:r>
          </a:p>
        </p:txBody>
      </p:sp>
      <p:sp>
        <p:nvSpPr>
          <p:cNvPr id="17" name="Platshållare för datum 16"/>
          <p:cNvSpPr>
            <a:spLocks noGrp="1"/>
          </p:cNvSpPr>
          <p:nvPr>
            <p:ph type="dt" sz="half" idx="17"/>
          </p:nvPr>
        </p:nvSpPr>
        <p:spPr/>
        <p:txBody>
          <a:bodyPr/>
          <a:lstStyle/>
          <a:p>
            <a:endParaRPr lang="sv-SE" dirty="0"/>
          </a:p>
        </p:txBody>
      </p:sp>
      <p:sp>
        <p:nvSpPr>
          <p:cNvPr id="18" name="Platshållare för bildnummer 17"/>
          <p:cNvSpPr>
            <a:spLocks noGrp="1"/>
          </p:cNvSpPr>
          <p:nvPr>
            <p:ph type="sldNum" sz="quarter" idx="18"/>
          </p:nvPr>
        </p:nvSpPr>
        <p:spPr/>
        <p:txBody>
          <a:bodyPr/>
          <a:lstStyle/>
          <a:p>
            <a:fld id="{7228F3A8-713B-4D36-B82A-96E797891AA7}" type="slidenum">
              <a:rPr lang="sv-SE" smtClean="0"/>
              <a:pPr/>
              <a:t>‹#›</a:t>
            </a:fld>
            <a:endParaRPr lang="sv-SE" dirty="0"/>
          </a:p>
        </p:txBody>
      </p:sp>
      <p:sp>
        <p:nvSpPr>
          <p:cNvPr id="19" name="Platshållare för sidfot 18"/>
          <p:cNvSpPr>
            <a:spLocks noGrp="1"/>
          </p:cNvSpPr>
          <p:nvPr>
            <p:ph type="ftr" sz="quarter" idx="19"/>
          </p:nvPr>
        </p:nvSpPr>
        <p:spPr/>
        <p:txBody>
          <a:bodyPr/>
          <a:lstStyle/>
          <a:p>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a:xfrm>
            <a:off x="650875" y="1530350"/>
            <a:ext cx="38628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innehåll 2"/>
          <p:cNvSpPr>
            <a:spLocks noGrp="1"/>
          </p:cNvSpPr>
          <p:nvPr>
            <p:ph idx="13"/>
          </p:nvPr>
        </p:nvSpPr>
        <p:spPr>
          <a:xfrm>
            <a:off x="4630325" y="1530350"/>
            <a:ext cx="38628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datum 7"/>
          <p:cNvSpPr>
            <a:spLocks noGrp="1"/>
          </p:cNvSpPr>
          <p:nvPr>
            <p:ph type="dt" sz="half" idx="14"/>
          </p:nvPr>
        </p:nvSpPr>
        <p:spPr/>
        <p:txBody>
          <a:bodyPr/>
          <a:lstStyle/>
          <a:p>
            <a:endParaRPr lang="sv-SE" dirty="0"/>
          </a:p>
        </p:txBody>
      </p:sp>
      <p:sp>
        <p:nvSpPr>
          <p:cNvPr id="9" name="Platshållare för bildnummer 8"/>
          <p:cNvSpPr>
            <a:spLocks noGrp="1"/>
          </p:cNvSpPr>
          <p:nvPr>
            <p:ph type="sldNum" sz="quarter" idx="15"/>
          </p:nvPr>
        </p:nvSpPr>
        <p:spPr/>
        <p:txBody>
          <a:bodyPr/>
          <a:lstStyle/>
          <a:p>
            <a:fld id="{7228F3A8-713B-4D36-B82A-96E797891AA7}" type="slidenum">
              <a:rPr lang="sv-SE" smtClean="0"/>
              <a:pPr/>
              <a:t>‹#›</a:t>
            </a:fld>
            <a:endParaRPr lang="sv-SE" dirty="0"/>
          </a:p>
        </p:txBody>
      </p:sp>
      <p:sp>
        <p:nvSpPr>
          <p:cNvPr id="10" name="Platshållare för sidfot 9"/>
          <p:cNvSpPr>
            <a:spLocks noGrp="1"/>
          </p:cNvSpPr>
          <p:nvPr>
            <p:ph type="ftr" sz="quarter" idx="16"/>
          </p:nvPr>
        </p:nvSpPr>
        <p:spPr/>
        <p:txBody>
          <a:bodyPr/>
          <a:lstStyle/>
          <a:p>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gress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a:xfrm>
            <a:off x="650875" y="2368062"/>
            <a:ext cx="7842250" cy="369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0" name="Platshållare för text 9"/>
          <p:cNvSpPr>
            <a:spLocks noGrp="1"/>
          </p:cNvSpPr>
          <p:nvPr>
            <p:ph type="body" sz="quarter" idx="13" hasCustomPrompt="1"/>
          </p:nvPr>
        </p:nvSpPr>
        <p:spPr>
          <a:xfrm>
            <a:off x="650875" y="1530350"/>
            <a:ext cx="7842250" cy="761512"/>
          </a:xfrm>
        </p:spPr>
        <p:txBody>
          <a:bodyPr/>
          <a:lstStyle>
            <a:lvl1pPr marL="0" indent="0">
              <a:buNone/>
              <a:defRPr i="1"/>
            </a:lvl1pPr>
          </a:lstStyle>
          <a:p>
            <a:pPr lvl="0"/>
            <a:r>
              <a:rPr lang="sv-SE" dirty="0"/>
              <a:t>Klicka för att lägga till en ingress</a:t>
            </a:r>
          </a:p>
        </p:txBody>
      </p:sp>
      <p:sp>
        <p:nvSpPr>
          <p:cNvPr id="8" name="Platshållare för datum 7"/>
          <p:cNvSpPr>
            <a:spLocks noGrp="1"/>
          </p:cNvSpPr>
          <p:nvPr>
            <p:ph type="dt" sz="half" idx="14"/>
          </p:nvPr>
        </p:nvSpPr>
        <p:spPr/>
        <p:txBody>
          <a:bodyPr/>
          <a:lstStyle/>
          <a:p>
            <a:endParaRPr lang="sv-SE" dirty="0"/>
          </a:p>
        </p:txBody>
      </p:sp>
      <p:sp>
        <p:nvSpPr>
          <p:cNvPr id="9" name="Platshållare för bildnummer 8"/>
          <p:cNvSpPr>
            <a:spLocks noGrp="1"/>
          </p:cNvSpPr>
          <p:nvPr>
            <p:ph type="sldNum" sz="quarter" idx="15"/>
          </p:nvPr>
        </p:nvSpPr>
        <p:spPr/>
        <p:txBody>
          <a:bodyPr/>
          <a:lstStyle/>
          <a:p>
            <a:fld id="{7228F3A8-713B-4D36-B82A-96E797891AA7}" type="slidenum">
              <a:rPr lang="sv-SE" smtClean="0"/>
              <a:pPr/>
              <a:t>‹#›</a:t>
            </a:fld>
            <a:endParaRPr lang="sv-SE" dirty="0"/>
          </a:p>
        </p:txBody>
      </p:sp>
      <p:sp>
        <p:nvSpPr>
          <p:cNvPr id="11" name="Platshållare för sidfot 10"/>
          <p:cNvSpPr>
            <a:spLocks noGrp="1"/>
          </p:cNvSpPr>
          <p:nvPr>
            <p:ph type="ftr" sz="quarter" idx="16"/>
          </p:nvPr>
        </p:nvSpPr>
        <p:spPr/>
        <p:txBody>
          <a:bodyPr/>
          <a:lstStyle/>
          <a:p>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gress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a:xfrm>
            <a:off x="650875" y="2368062"/>
            <a:ext cx="3862510" cy="369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0" name="Platshållare för text 9"/>
          <p:cNvSpPr>
            <a:spLocks noGrp="1"/>
          </p:cNvSpPr>
          <p:nvPr>
            <p:ph type="body" sz="quarter" idx="13" hasCustomPrompt="1"/>
          </p:nvPr>
        </p:nvSpPr>
        <p:spPr>
          <a:xfrm>
            <a:off x="650875" y="1530350"/>
            <a:ext cx="7842250" cy="761512"/>
          </a:xfrm>
        </p:spPr>
        <p:txBody>
          <a:bodyPr/>
          <a:lstStyle>
            <a:lvl1pPr marL="0" indent="0">
              <a:buNone/>
              <a:defRPr i="1"/>
            </a:lvl1pPr>
          </a:lstStyle>
          <a:p>
            <a:pPr lvl="0"/>
            <a:r>
              <a:rPr lang="sv-SE" dirty="0"/>
              <a:t>Klicka för att lägga till en ingress</a:t>
            </a:r>
          </a:p>
        </p:txBody>
      </p:sp>
      <p:sp>
        <p:nvSpPr>
          <p:cNvPr id="8" name="Platshållare för innehåll 2"/>
          <p:cNvSpPr>
            <a:spLocks noGrp="1"/>
          </p:cNvSpPr>
          <p:nvPr>
            <p:ph idx="14"/>
          </p:nvPr>
        </p:nvSpPr>
        <p:spPr>
          <a:xfrm>
            <a:off x="4630615" y="2368062"/>
            <a:ext cx="3862510" cy="369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datum 8"/>
          <p:cNvSpPr>
            <a:spLocks noGrp="1"/>
          </p:cNvSpPr>
          <p:nvPr>
            <p:ph type="dt" sz="half" idx="15"/>
          </p:nvPr>
        </p:nvSpPr>
        <p:spPr/>
        <p:txBody>
          <a:bodyPr/>
          <a:lstStyle/>
          <a:p>
            <a:endParaRPr lang="sv-SE" dirty="0"/>
          </a:p>
        </p:txBody>
      </p:sp>
      <p:sp>
        <p:nvSpPr>
          <p:cNvPr id="11" name="Platshållare för bildnummer 10"/>
          <p:cNvSpPr>
            <a:spLocks noGrp="1"/>
          </p:cNvSpPr>
          <p:nvPr>
            <p:ph type="sldNum" sz="quarter" idx="16"/>
          </p:nvPr>
        </p:nvSpPr>
        <p:spPr/>
        <p:txBody>
          <a:bodyPr/>
          <a:lstStyle/>
          <a:p>
            <a:fld id="{7228F3A8-713B-4D36-B82A-96E797891AA7}" type="slidenum">
              <a:rPr lang="sv-SE" smtClean="0"/>
              <a:pPr/>
              <a:t>‹#›</a:t>
            </a:fld>
            <a:endParaRPr lang="sv-SE" dirty="0"/>
          </a:p>
        </p:txBody>
      </p:sp>
      <p:sp>
        <p:nvSpPr>
          <p:cNvPr id="12" name="Platshållare för sidfot 11"/>
          <p:cNvSpPr>
            <a:spLocks noGrp="1"/>
          </p:cNvSpPr>
          <p:nvPr>
            <p:ph type="ftr" sz="quarter" idx="17"/>
          </p:nvPr>
        </p:nvSpPr>
        <p:spPr/>
        <p:txBody>
          <a:bodyPr/>
          <a:lstStyle/>
          <a:p>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6" name="Platshållare för datum 5"/>
          <p:cNvSpPr>
            <a:spLocks noGrp="1"/>
          </p:cNvSpPr>
          <p:nvPr>
            <p:ph type="dt" sz="half" idx="10"/>
          </p:nvPr>
        </p:nvSpPr>
        <p:spPr/>
        <p:txBody>
          <a:bodyPr/>
          <a:lstStyle/>
          <a:p>
            <a:endParaRPr lang="sv-SE" dirty="0"/>
          </a:p>
        </p:txBody>
      </p:sp>
      <p:sp>
        <p:nvSpPr>
          <p:cNvPr id="7" name="Platshållare för bildnummer 6"/>
          <p:cNvSpPr>
            <a:spLocks noGrp="1"/>
          </p:cNvSpPr>
          <p:nvPr>
            <p:ph type="sldNum" sz="quarter" idx="11"/>
          </p:nvPr>
        </p:nvSpPr>
        <p:spPr/>
        <p:txBody>
          <a:bodyPr/>
          <a:lstStyle/>
          <a:p>
            <a:fld id="{7228F3A8-713B-4D36-B82A-96E797891AA7}" type="slidenum">
              <a:rPr lang="sv-SE" smtClean="0"/>
              <a:pPr/>
              <a:t>‹#›</a:t>
            </a:fld>
            <a:endParaRPr lang="sv-SE" dirty="0"/>
          </a:p>
        </p:txBody>
      </p:sp>
      <p:sp>
        <p:nvSpPr>
          <p:cNvPr id="8" name="Platshållare för sidfot 7"/>
          <p:cNvSpPr>
            <a:spLocks noGrp="1"/>
          </p:cNvSpPr>
          <p:nvPr>
            <p:ph type="ftr" sz="quarter" idx="12"/>
          </p:nvPr>
        </p:nvSpPr>
        <p:spPr/>
        <p:txBody>
          <a:bodyPr/>
          <a:lstStyle/>
          <a:p>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ntakt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pic>
        <p:nvPicPr>
          <p:cNvPr id="11" name="Bildobjekt 11"/>
          <p:cNvPicPr>
            <a:picLocks noChangeAspect="1"/>
          </p:cNvPicPr>
          <p:nvPr userDrawn="1"/>
        </p:nvPicPr>
        <p:blipFill>
          <a:blip r:embed="rId2" cstate="print"/>
          <a:srcRect/>
          <a:stretch>
            <a:fillRect/>
          </a:stretch>
        </p:blipFill>
        <p:spPr bwMode="auto">
          <a:xfrm>
            <a:off x="4870450" y="1530350"/>
            <a:ext cx="2982913" cy="531813"/>
          </a:xfrm>
          <a:prstGeom prst="rect">
            <a:avLst/>
          </a:prstGeom>
          <a:noFill/>
          <a:ln w="9525">
            <a:noFill/>
            <a:miter lim="800000"/>
            <a:headEnd/>
            <a:tailEnd/>
          </a:ln>
        </p:spPr>
      </p:pic>
      <p:sp>
        <p:nvSpPr>
          <p:cNvPr id="21" name="Platshållare för bild 12"/>
          <p:cNvSpPr>
            <a:spLocks noGrp="1"/>
          </p:cNvSpPr>
          <p:nvPr>
            <p:ph type="pic" sz="quarter" idx="13"/>
          </p:nvPr>
        </p:nvSpPr>
        <p:spPr>
          <a:xfrm>
            <a:off x="650875" y="1530349"/>
            <a:ext cx="1969233" cy="2665413"/>
          </a:xfrm>
        </p:spPr>
        <p:txBody>
          <a:bodyPr/>
          <a:lstStyle/>
          <a:p>
            <a:r>
              <a:rPr lang="en-US" dirty="0"/>
              <a:t>Click icon to add picture</a:t>
            </a:r>
            <a:endParaRPr lang="sv-SE"/>
          </a:p>
        </p:txBody>
      </p:sp>
      <p:sp>
        <p:nvSpPr>
          <p:cNvPr id="22" name="Platshållare för text 9"/>
          <p:cNvSpPr>
            <a:spLocks noGrp="1"/>
          </p:cNvSpPr>
          <p:nvPr>
            <p:ph type="body" sz="quarter" idx="15" hasCustomPrompt="1"/>
          </p:nvPr>
        </p:nvSpPr>
        <p:spPr>
          <a:xfrm>
            <a:off x="650875" y="4273550"/>
            <a:ext cx="1969200" cy="222252"/>
          </a:xfrm>
        </p:spPr>
        <p:txBody>
          <a:bodyPr>
            <a:normAutofit/>
          </a:bodyPr>
          <a:lstStyle>
            <a:lvl1pPr marL="0" indent="0">
              <a:buNone/>
              <a:tabLst/>
              <a:defRPr sz="1200" b="1" i="0" baseline="0"/>
            </a:lvl1pPr>
          </a:lstStyle>
          <a:p>
            <a:pPr lvl="0"/>
            <a:r>
              <a:rPr lang="sv-SE" dirty="0"/>
              <a:t>Ange namn</a:t>
            </a:r>
          </a:p>
        </p:txBody>
      </p:sp>
      <p:sp>
        <p:nvSpPr>
          <p:cNvPr id="25" name="Platshållare för text 9"/>
          <p:cNvSpPr>
            <a:spLocks noGrp="1"/>
          </p:cNvSpPr>
          <p:nvPr>
            <p:ph type="body" sz="quarter" idx="16" hasCustomPrompt="1"/>
          </p:nvPr>
        </p:nvSpPr>
        <p:spPr>
          <a:xfrm>
            <a:off x="650875" y="4554903"/>
            <a:ext cx="1969200" cy="561610"/>
          </a:xfrm>
        </p:spPr>
        <p:txBody>
          <a:bodyPr>
            <a:normAutofit/>
          </a:bodyPr>
          <a:lstStyle>
            <a:lvl1pPr marL="0" indent="0">
              <a:buNone/>
              <a:tabLst/>
              <a:defRPr sz="1200" i="0" baseline="0"/>
            </a:lvl1pPr>
          </a:lstStyle>
          <a:p>
            <a:pPr lvl="0"/>
            <a:r>
              <a:rPr lang="sv-SE" dirty="0"/>
              <a:t>Ange Titel</a:t>
            </a:r>
          </a:p>
        </p:txBody>
      </p:sp>
      <p:sp>
        <p:nvSpPr>
          <p:cNvPr id="26" name="Platshållare för bild 12"/>
          <p:cNvSpPr>
            <a:spLocks noGrp="1"/>
          </p:cNvSpPr>
          <p:nvPr>
            <p:ph type="pic" sz="quarter" idx="17"/>
          </p:nvPr>
        </p:nvSpPr>
        <p:spPr>
          <a:xfrm>
            <a:off x="2725859" y="1530349"/>
            <a:ext cx="1969233" cy="2665413"/>
          </a:xfrm>
        </p:spPr>
        <p:txBody>
          <a:bodyPr/>
          <a:lstStyle/>
          <a:p>
            <a:r>
              <a:rPr lang="en-US" dirty="0"/>
              <a:t>Click icon to add picture</a:t>
            </a:r>
            <a:endParaRPr lang="sv-SE"/>
          </a:p>
        </p:txBody>
      </p:sp>
      <p:sp>
        <p:nvSpPr>
          <p:cNvPr id="27" name="Platshållare för text 9"/>
          <p:cNvSpPr>
            <a:spLocks noGrp="1"/>
          </p:cNvSpPr>
          <p:nvPr>
            <p:ph type="body" sz="quarter" idx="18" hasCustomPrompt="1"/>
          </p:nvPr>
        </p:nvSpPr>
        <p:spPr>
          <a:xfrm>
            <a:off x="2725859" y="4273550"/>
            <a:ext cx="1969200" cy="222252"/>
          </a:xfrm>
        </p:spPr>
        <p:txBody>
          <a:bodyPr>
            <a:normAutofit/>
          </a:bodyPr>
          <a:lstStyle>
            <a:lvl1pPr marL="0" indent="0">
              <a:buNone/>
              <a:tabLst/>
              <a:defRPr sz="1200" b="1" i="0" baseline="0"/>
            </a:lvl1pPr>
          </a:lstStyle>
          <a:p>
            <a:pPr lvl="0"/>
            <a:r>
              <a:rPr lang="sv-SE" dirty="0"/>
              <a:t>Ange namn</a:t>
            </a:r>
          </a:p>
        </p:txBody>
      </p:sp>
      <p:sp>
        <p:nvSpPr>
          <p:cNvPr id="28" name="Platshållare för text 9"/>
          <p:cNvSpPr>
            <a:spLocks noGrp="1"/>
          </p:cNvSpPr>
          <p:nvPr>
            <p:ph type="body" sz="quarter" idx="19" hasCustomPrompt="1"/>
          </p:nvPr>
        </p:nvSpPr>
        <p:spPr>
          <a:xfrm>
            <a:off x="2725859" y="4554903"/>
            <a:ext cx="1969200" cy="561610"/>
          </a:xfrm>
        </p:spPr>
        <p:txBody>
          <a:bodyPr>
            <a:normAutofit/>
          </a:bodyPr>
          <a:lstStyle>
            <a:lvl1pPr marL="0" indent="0">
              <a:buNone/>
              <a:tabLst/>
              <a:defRPr sz="1200" i="0" baseline="0"/>
            </a:lvl1pPr>
          </a:lstStyle>
          <a:p>
            <a:pPr lvl="0"/>
            <a:r>
              <a:rPr lang="sv-SE" dirty="0"/>
              <a:t>Ange Titel</a:t>
            </a:r>
          </a:p>
        </p:txBody>
      </p:sp>
      <p:sp>
        <p:nvSpPr>
          <p:cNvPr id="30" name="Platshållare för datum 29"/>
          <p:cNvSpPr>
            <a:spLocks noGrp="1"/>
          </p:cNvSpPr>
          <p:nvPr>
            <p:ph type="dt" sz="half" idx="21"/>
          </p:nvPr>
        </p:nvSpPr>
        <p:spPr/>
        <p:txBody>
          <a:bodyPr/>
          <a:lstStyle/>
          <a:p>
            <a:endParaRPr lang="sv-SE" dirty="0"/>
          </a:p>
        </p:txBody>
      </p:sp>
      <p:sp>
        <p:nvSpPr>
          <p:cNvPr id="31" name="Platshållare för bildnummer 30"/>
          <p:cNvSpPr>
            <a:spLocks noGrp="1"/>
          </p:cNvSpPr>
          <p:nvPr>
            <p:ph type="sldNum" sz="quarter" idx="22"/>
          </p:nvPr>
        </p:nvSpPr>
        <p:spPr/>
        <p:txBody>
          <a:bodyPr/>
          <a:lstStyle/>
          <a:p>
            <a:fld id="{7228F3A8-713B-4D36-B82A-96E797891AA7}" type="slidenum">
              <a:rPr lang="sv-SE" smtClean="0"/>
              <a:pPr/>
              <a:t>‹#›</a:t>
            </a:fld>
            <a:endParaRPr lang="sv-SE" dirty="0"/>
          </a:p>
        </p:txBody>
      </p:sp>
      <p:sp>
        <p:nvSpPr>
          <p:cNvPr id="32" name="Platshållare för sidfot 31"/>
          <p:cNvSpPr>
            <a:spLocks noGrp="1"/>
          </p:cNvSpPr>
          <p:nvPr>
            <p:ph type="ftr" sz="quarter" idx="23"/>
          </p:nvPr>
        </p:nvSpPr>
        <p:spPr/>
        <p:txBody>
          <a:bodyPr/>
          <a:lstStyle/>
          <a:p>
            <a:endParaRPr lang="sv-SE" dirty="0"/>
          </a:p>
        </p:txBody>
      </p:sp>
      <p:sp>
        <p:nvSpPr>
          <p:cNvPr id="14" name="Platshållare för text 9"/>
          <p:cNvSpPr>
            <a:spLocks noGrp="1"/>
          </p:cNvSpPr>
          <p:nvPr>
            <p:ph type="body" sz="quarter" idx="24" hasCustomPrompt="1"/>
          </p:nvPr>
        </p:nvSpPr>
        <p:spPr>
          <a:xfrm>
            <a:off x="4872711" y="2373974"/>
            <a:ext cx="3620414" cy="2743258"/>
          </a:xfrm>
        </p:spPr>
        <p:txBody>
          <a:bodyPr>
            <a:normAutofit/>
          </a:bodyPr>
          <a:lstStyle>
            <a:lvl1pPr marL="0" indent="0">
              <a:spcBef>
                <a:spcPts val="1800"/>
              </a:spcBef>
              <a:buNone/>
              <a:tabLst/>
              <a:defRPr sz="1500" i="0" baseline="0"/>
            </a:lvl1pPr>
          </a:lstStyle>
          <a:p>
            <a:pPr lvl="0"/>
            <a:r>
              <a:rPr lang="sv-SE" dirty="0"/>
              <a:t>Ange kontaktinformation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r &amp; Diagram - Ett objek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2"/>
          <p:cNvSpPr>
            <a:spLocks noGrp="1"/>
          </p:cNvSpPr>
          <p:nvPr>
            <p:ph idx="1"/>
          </p:nvPr>
        </p:nvSpPr>
        <p:spPr>
          <a:xfrm>
            <a:off x="650875" y="1530351"/>
            <a:ext cx="7842250" cy="3422650"/>
          </a:xfrm>
        </p:spPr>
        <p:txBody>
          <a:bodyPr/>
          <a:lstStyle>
            <a:lvl1pPr marL="0" indent="0">
              <a:spcBef>
                <a:spcPts val="1800"/>
              </a:spcBef>
              <a:buNone/>
              <a:defRPr/>
            </a:lvl1pPr>
          </a:lstStyle>
          <a:p>
            <a:pPr lvl="0"/>
            <a:r>
              <a:rPr lang="en-US"/>
              <a:t>Click to edit Master text styles</a:t>
            </a:r>
          </a:p>
        </p:txBody>
      </p:sp>
      <p:sp>
        <p:nvSpPr>
          <p:cNvPr id="12" name="Platshållare för text 9"/>
          <p:cNvSpPr>
            <a:spLocks noGrp="1"/>
          </p:cNvSpPr>
          <p:nvPr>
            <p:ph type="body" sz="quarter" idx="15" hasCustomPrompt="1"/>
          </p:nvPr>
        </p:nvSpPr>
        <p:spPr>
          <a:xfrm>
            <a:off x="650875" y="5100025"/>
            <a:ext cx="7842250" cy="967399"/>
          </a:xfrm>
        </p:spPr>
        <p:txBody>
          <a:bodyPr>
            <a:normAutofit/>
          </a:bodyPr>
          <a:lstStyle>
            <a:lvl1pPr marL="0" indent="0">
              <a:buNone/>
              <a:defRPr sz="900" i="1" baseline="0"/>
            </a:lvl1pPr>
          </a:lstStyle>
          <a:p>
            <a:pPr lvl="0"/>
            <a:r>
              <a:rPr lang="sv-SE" dirty="0"/>
              <a:t>Klicka för att lägga till diagramtext</a:t>
            </a:r>
          </a:p>
        </p:txBody>
      </p:sp>
      <p:sp>
        <p:nvSpPr>
          <p:cNvPr id="8" name="Platshållare för datum 7"/>
          <p:cNvSpPr>
            <a:spLocks noGrp="1"/>
          </p:cNvSpPr>
          <p:nvPr>
            <p:ph type="dt" sz="half" idx="16"/>
          </p:nvPr>
        </p:nvSpPr>
        <p:spPr/>
        <p:txBody>
          <a:bodyPr/>
          <a:lstStyle/>
          <a:p>
            <a:endParaRPr lang="sv-SE" dirty="0"/>
          </a:p>
        </p:txBody>
      </p:sp>
      <p:sp>
        <p:nvSpPr>
          <p:cNvPr id="9" name="Platshållare för bildnummer 8"/>
          <p:cNvSpPr>
            <a:spLocks noGrp="1"/>
          </p:cNvSpPr>
          <p:nvPr>
            <p:ph type="sldNum" sz="quarter" idx="17"/>
          </p:nvPr>
        </p:nvSpPr>
        <p:spPr/>
        <p:txBody>
          <a:bodyPr/>
          <a:lstStyle/>
          <a:p>
            <a:fld id="{7228F3A8-713B-4D36-B82A-96E797891AA7}" type="slidenum">
              <a:rPr lang="sv-SE" smtClean="0"/>
              <a:pPr/>
              <a:t>‹#›</a:t>
            </a:fld>
            <a:endParaRPr lang="sv-SE" dirty="0"/>
          </a:p>
        </p:txBody>
      </p:sp>
      <p:sp>
        <p:nvSpPr>
          <p:cNvPr id="11" name="Platshållare för sidfot 10"/>
          <p:cNvSpPr>
            <a:spLocks noGrp="1"/>
          </p:cNvSpPr>
          <p:nvPr>
            <p:ph type="ftr" sz="quarter" idx="18"/>
          </p:nvPr>
        </p:nvSpPr>
        <p:spPr/>
        <p:txBody>
          <a:bodyPr/>
          <a:lstStyle/>
          <a:p>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6378575"/>
            <a:ext cx="9144000" cy="479425"/>
          </a:xfrm>
          <a:prstGeom prst="rect">
            <a:avLst/>
          </a:prstGeom>
          <a:solidFill>
            <a:srgbClr val="BE9E55"/>
          </a:solidFill>
          <a:ln>
            <a:noFill/>
          </a:ln>
          <a:effectLst/>
        </p:spPr>
        <p:style>
          <a:lnRef idx="1">
            <a:schemeClr val="accent1"/>
          </a:lnRef>
          <a:fillRef idx="3">
            <a:schemeClr val="accent1"/>
          </a:fillRef>
          <a:effectRef idx="2">
            <a:schemeClr val="accent1"/>
          </a:effectRef>
          <a:fontRef idx="minor">
            <a:schemeClr val="lt1"/>
          </a:fontRef>
        </p:style>
        <p:txBody>
          <a:bodyPr lIns="113312" tIns="56656" rIns="113312" bIns="56656" anchor="ctr"/>
          <a:lstStyle/>
          <a:p>
            <a:pPr algn="ctr" defTabSz="457159" fontAlgn="auto">
              <a:spcBef>
                <a:spcPts val="0"/>
              </a:spcBef>
              <a:spcAft>
                <a:spcPts val="0"/>
              </a:spcAft>
              <a:defRPr/>
            </a:pPr>
            <a:endParaRPr lang="sv-SE"/>
          </a:p>
        </p:txBody>
      </p:sp>
      <p:pic>
        <p:nvPicPr>
          <p:cNvPr id="12" name="Bildobjekt 9"/>
          <p:cNvPicPr>
            <a:picLocks/>
          </p:cNvPicPr>
          <p:nvPr/>
        </p:nvPicPr>
        <p:blipFill>
          <a:blip r:embed="rId15" cstate="print"/>
          <a:srcRect/>
          <a:stretch>
            <a:fillRect/>
          </a:stretch>
        </p:blipFill>
        <p:spPr bwMode="auto">
          <a:xfrm>
            <a:off x="7138988" y="6464300"/>
            <a:ext cx="1620837" cy="266700"/>
          </a:xfrm>
          <a:prstGeom prst="rect">
            <a:avLst/>
          </a:prstGeom>
          <a:noFill/>
          <a:ln w="9525">
            <a:noFill/>
            <a:miter lim="800000"/>
            <a:headEnd/>
            <a:tailEnd/>
          </a:ln>
        </p:spPr>
      </p:pic>
      <p:sp>
        <p:nvSpPr>
          <p:cNvPr id="2" name="Platshållare för rubrik 1"/>
          <p:cNvSpPr>
            <a:spLocks noGrp="1"/>
          </p:cNvSpPr>
          <p:nvPr>
            <p:ph type="title"/>
          </p:nvPr>
        </p:nvSpPr>
        <p:spPr>
          <a:xfrm>
            <a:off x="650140" y="217488"/>
            <a:ext cx="7842985" cy="903288"/>
          </a:xfrm>
          <a:prstGeom prst="rect">
            <a:avLst/>
          </a:prstGeom>
        </p:spPr>
        <p:txBody>
          <a:bodyPr vert="horz" lIns="0" tIns="0" rIns="0" bIns="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650875" y="1530350"/>
            <a:ext cx="7842250" cy="4537075"/>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40633" y="6543935"/>
            <a:ext cx="555121" cy="144096"/>
          </a:xfrm>
          <a:prstGeom prst="rect">
            <a:avLst/>
          </a:prstGeom>
        </p:spPr>
        <p:txBody>
          <a:bodyPr vert="horz" lIns="0" tIns="0" rIns="0" bIns="0" rtlCol="0" anchor="ctr"/>
          <a:lstStyle>
            <a:lvl1pPr algn="l">
              <a:defRPr sz="700">
                <a:solidFill>
                  <a:schemeClr val="bg1"/>
                </a:solidFill>
              </a:defRPr>
            </a:lvl1pPr>
          </a:lstStyle>
          <a:p>
            <a:endParaRPr lang="sv-SE" dirty="0"/>
          </a:p>
        </p:txBody>
      </p:sp>
      <p:sp>
        <p:nvSpPr>
          <p:cNvPr id="5" name="Platshållare för sidfot 4"/>
          <p:cNvSpPr>
            <a:spLocks noGrp="1"/>
          </p:cNvSpPr>
          <p:nvPr>
            <p:ph type="ftr" sz="quarter" idx="3"/>
          </p:nvPr>
        </p:nvSpPr>
        <p:spPr>
          <a:xfrm>
            <a:off x="1180123" y="6543935"/>
            <a:ext cx="4746121" cy="144096"/>
          </a:xfrm>
          <a:prstGeom prst="rect">
            <a:avLst/>
          </a:prstGeom>
        </p:spPr>
        <p:txBody>
          <a:bodyPr vert="horz" lIns="0" tIns="0" rIns="0" bIns="0" rtlCol="0" anchor="ctr"/>
          <a:lstStyle>
            <a:lvl1pPr algn="l">
              <a:defRPr sz="700">
                <a:solidFill>
                  <a:schemeClr val="bg1"/>
                </a:solidFill>
              </a:defRPr>
            </a:lvl1pPr>
          </a:lstStyle>
          <a:p>
            <a:endParaRPr lang="sv-SE" dirty="0"/>
          </a:p>
        </p:txBody>
      </p:sp>
      <p:sp>
        <p:nvSpPr>
          <p:cNvPr id="6" name="Platshållare för bildnummer 5"/>
          <p:cNvSpPr>
            <a:spLocks noGrp="1"/>
          </p:cNvSpPr>
          <p:nvPr>
            <p:ph type="sldNum" sz="quarter" idx="4"/>
          </p:nvPr>
        </p:nvSpPr>
        <p:spPr>
          <a:xfrm>
            <a:off x="275525" y="6543935"/>
            <a:ext cx="287184" cy="144096"/>
          </a:xfrm>
          <a:prstGeom prst="rect">
            <a:avLst/>
          </a:prstGeom>
        </p:spPr>
        <p:txBody>
          <a:bodyPr vert="horz" lIns="0" tIns="0" rIns="0" bIns="0" rtlCol="0" anchor="ctr"/>
          <a:lstStyle>
            <a:lvl1pPr algn="l">
              <a:defRPr sz="1000">
                <a:solidFill>
                  <a:schemeClr val="bg1"/>
                </a:solidFill>
              </a:defRPr>
            </a:lvl1pPr>
          </a:lstStyle>
          <a:p>
            <a:fld id="{7228F3A8-713B-4D36-B82A-96E797891AA7}"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93" r:id="rId2"/>
    <p:sldLayoutId id="2147483662" r:id="rId3"/>
    <p:sldLayoutId id="2147483650" r:id="rId4"/>
    <p:sldLayoutId id="2147483660" r:id="rId5"/>
    <p:sldLayoutId id="2147483661" r:id="rId6"/>
    <p:sldLayoutId id="2147483654" r:id="rId7"/>
    <p:sldLayoutId id="2147483676" r:id="rId8"/>
    <p:sldLayoutId id="2147483672" r:id="rId9"/>
    <p:sldLayoutId id="2147483674" r:id="rId10"/>
    <p:sldLayoutId id="2147483675" r:id="rId11"/>
    <p:sldLayoutId id="2147483707" r:id="rId12"/>
    <p:sldLayoutId id="2147483708" r:id="rId13"/>
  </p:sldLayoutIdLst>
  <p:hf hdr="0" ftr="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176213" indent="-176213" algn="l" defTabSz="914400" rtl="0" eaLnBrk="1" latinLnBrk="0" hangingPunct="1">
        <a:spcBef>
          <a:spcPts val="1800"/>
        </a:spcBef>
        <a:spcAft>
          <a:spcPts val="0"/>
        </a:spcAft>
        <a:buClr>
          <a:srgbClr val="BE9E55"/>
        </a:buClr>
        <a:buFont typeface="Arial" pitchFamily="34" charset="0"/>
        <a:buChar char="•"/>
        <a:defRPr sz="1500" kern="1200">
          <a:solidFill>
            <a:schemeClr val="tx1"/>
          </a:solidFill>
          <a:latin typeface="+mn-lt"/>
          <a:ea typeface="+mn-ea"/>
          <a:cs typeface="+mn-cs"/>
        </a:defRPr>
      </a:lvl1pPr>
      <a:lvl2pPr marL="357188" indent="-176213" algn="l" defTabSz="914400" rtl="0" eaLnBrk="1" latinLnBrk="0" hangingPunct="1">
        <a:spcBef>
          <a:spcPts val="500"/>
        </a:spcBef>
        <a:buClr>
          <a:srgbClr val="BE9E55"/>
        </a:buClr>
        <a:buFont typeface="Arial" pitchFamily="34" charset="0"/>
        <a:buChar char="•"/>
        <a:defRPr sz="1200" kern="1200">
          <a:solidFill>
            <a:schemeClr val="tx1"/>
          </a:solidFill>
          <a:latin typeface="+mn-lt"/>
          <a:ea typeface="+mn-ea"/>
          <a:cs typeface="+mn-cs"/>
        </a:defRPr>
      </a:lvl2pPr>
      <a:lvl3pPr marL="539750" indent="-182563" algn="l" defTabSz="914400" rtl="0" eaLnBrk="1" latinLnBrk="0" hangingPunct="1">
        <a:spcBef>
          <a:spcPts val="500"/>
        </a:spcBef>
        <a:buClr>
          <a:schemeClr val="bg2"/>
        </a:buClr>
        <a:buFont typeface="Arial" pitchFamily="34" charset="0"/>
        <a:buChar char="−"/>
        <a:defRPr sz="1200" kern="1200">
          <a:solidFill>
            <a:schemeClr val="tx1"/>
          </a:solidFill>
          <a:latin typeface="+mn-lt"/>
          <a:ea typeface="+mn-ea"/>
          <a:cs typeface="+mn-cs"/>
        </a:defRPr>
      </a:lvl3pPr>
      <a:lvl4pPr marL="714375" indent="-174625" algn="l" defTabSz="914400" rtl="0" eaLnBrk="1" latinLnBrk="0" hangingPunct="1">
        <a:spcBef>
          <a:spcPts val="500"/>
        </a:spcBef>
        <a:buClr>
          <a:schemeClr val="bg2"/>
        </a:buClr>
        <a:buFont typeface="Arial" pitchFamily="34" charset="0"/>
        <a:buChar char="–"/>
        <a:defRPr sz="1000" kern="1200">
          <a:solidFill>
            <a:schemeClr val="tx1"/>
          </a:solidFill>
          <a:latin typeface="+mn-lt"/>
          <a:ea typeface="+mn-ea"/>
          <a:cs typeface="+mn-cs"/>
        </a:defRPr>
      </a:lvl4pPr>
      <a:lvl5pPr marL="896938" indent="-182563" algn="l" defTabSz="914400" rtl="0" eaLnBrk="1" latinLnBrk="0" hangingPunct="1">
        <a:spcBef>
          <a:spcPts val="500"/>
        </a:spcBef>
        <a:buClr>
          <a:schemeClr val="bg2"/>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0140" y="217488"/>
            <a:ext cx="7842985" cy="903288"/>
          </a:xfrm>
          <a:prstGeom prst="rect">
            <a:avLst/>
          </a:prstGeom>
        </p:spPr>
        <p:txBody>
          <a:bodyPr vert="horz" lIns="0" tIns="0" rIns="0" bIns="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650875" y="1530350"/>
            <a:ext cx="7842250" cy="4537075"/>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3"/>
          <p:cNvSpPr>
            <a:spLocks noGrp="1"/>
          </p:cNvSpPr>
          <p:nvPr>
            <p:ph type="dt" sz="half" idx="2"/>
          </p:nvPr>
        </p:nvSpPr>
        <p:spPr>
          <a:xfrm>
            <a:off x="640633" y="6543935"/>
            <a:ext cx="555121" cy="144096"/>
          </a:xfrm>
          <a:prstGeom prst="rect">
            <a:avLst/>
          </a:prstGeom>
        </p:spPr>
        <p:txBody>
          <a:bodyPr vert="horz" lIns="0" tIns="0" rIns="0" bIns="0" rtlCol="0" anchor="ctr"/>
          <a:lstStyle>
            <a:lvl1pPr algn="l">
              <a:defRPr sz="700">
                <a:solidFill>
                  <a:schemeClr val="tx1"/>
                </a:solidFill>
              </a:defRPr>
            </a:lvl1pPr>
          </a:lstStyle>
          <a:p>
            <a:endParaRPr lang="sv-SE" dirty="0"/>
          </a:p>
        </p:txBody>
      </p:sp>
      <p:sp>
        <p:nvSpPr>
          <p:cNvPr id="11" name="Platshållare för sidfot 4"/>
          <p:cNvSpPr>
            <a:spLocks noGrp="1"/>
          </p:cNvSpPr>
          <p:nvPr>
            <p:ph type="ftr" sz="quarter" idx="3"/>
          </p:nvPr>
        </p:nvSpPr>
        <p:spPr>
          <a:xfrm>
            <a:off x="1186341" y="6543935"/>
            <a:ext cx="4746121" cy="144096"/>
          </a:xfrm>
          <a:prstGeom prst="rect">
            <a:avLst/>
          </a:prstGeom>
        </p:spPr>
        <p:txBody>
          <a:bodyPr vert="horz" lIns="0" tIns="0" rIns="0" bIns="0" rtlCol="0" anchor="ctr"/>
          <a:lstStyle>
            <a:lvl1pPr algn="l">
              <a:defRPr sz="700">
                <a:solidFill>
                  <a:schemeClr val="tx1"/>
                </a:solidFill>
              </a:defRPr>
            </a:lvl1pPr>
          </a:lstStyle>
          <a:p>
            <a:endParaRPr lang="sv-SE" dirty="0"/>
          </a:p>
        </p:txBody>
      </p:sp>
      <p:sp>
        <p:nvSpPr>
          <p:cNvPr id="13" name="Platshållare för bildnummer 5"/>
          <p:cNvSpPr>
            <a:spLocks noGrp="1"/>
          </p:cNvSpPr>
          <p:nvPr>
            <p:ph type="sldNum" sz="quarter" idx="4"/>
          </p:nvPr>
        </p:nvSpPr>
        <p:spPr>
          <a:xfrm>
            <a:off x="275525" y="6543935"/>
            <a:ext cx="287184" cy="144096"/>
          </a:xfrm>
          <a:prstGeom prst="rect">
            <a:avLst/>
          </a:prstGeom>
        </p:spPr>
        <p:txBody>
          <a:bodyPr vert="horz" lIns="0" tIns="0" rIns="0" bIns="0" rtlCol="0" anchor="ctr"/>
          <a:lstStyle>
            <a:lvl1pPr algn="l">
              <a:defRPr sz="1000">
                <a:solidFill>
                  <a:schemeClr val="tx1"/>
                </a:solidFill>
              </a:defRPr>
            </a:lvl1pPr>
          </a:lstStyle>
          <a:p>
            <a:fld id="{7228F3A8-713B-4D36-B82A-96E797891AA7}" type="slidenum">
              <a:rPr lang="sv-SE" smtClean="0"/>
              <a:pPr/>
              <a:t>‹#›</a:t>
            </a:fld>
            <a:endParaRPr lang="sv-SE" dirty="0"/>
          </a:p>
        </p:txBody>
      </p:sp>
      <p:pic>
        <p:nvPicPr>
          <p:cNvPr id="14" name="Bildobjekt 4"/>
          <p:cNvPicPr>
            <a:picLocks/>
          </p:cNvPicPr>
          <p:nvPr/>
        </p:nvPicPr>
        <p:blipFill>
          <a:blip r:embed="rId13" cstate="print"/>
          <a:srcRect/>
          <a:stretch>
            <a:fillRect/>
          </a:stretch>
        </p:blipFill>
        <p:spPr bwMode="auto">
          <a:xfrm>
            <a:off x="7062788" y="6430110"/>
            <a:ext cx="1728787" cy="336550"/>
          </a:xfrm>
          <a:prstGeom prst="rect">
            <a:avLst/>
          </a:prstGeom>
          <a:noFill/>
          <a:ln w="9525">
            <a:noFill/>
            <a:miter lim="800000"/>
            <a:headEnd/>
            <a:tailEnd/>
          </a:ln>
        </p:spPr>
      </p:pic>
      <p:cxnSp>
        <p:nvCxnSpPr>
          <p:cNvPr id="15" name="Rak 14"/>
          <p:cNvCxnSpPr/>
          <p:nvPr/>
        </p:nvCxnSpPr>
        <p:spPr>
          <a:xfrm>
            <a:off x="0" y="6367222"/>
            <a:ext cx="9144000" cy="4274"/>
          </a:xfrm>
          <a:prstGeom prst="line">
            <a:avLst/>
          </a:prstGeom>
          <a:ln w="6350" cap="flat" cmpd="sng" algn="ctr">
            <a:solidFill>
              <a:srgbClr val="99814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2" r:id="rId7"/>
    <p:sldLayoutId id="2147483703" r:id="rId8"/>
    <p:sldLayoutId id="2147483704" r:id="rId9"/>
    <p:sldLayoutId id="2147483705" r:id="rId10"/>
    <p:sldLayoutId id="2147483706" r:id="rId11"/>
  </p:sldLayoutIdLst>
  <p:hf hdr="0" ftr="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176213" indent="-176213" algn="l" defTabSz="914400" rtl="0" eaLnBrk="1" latinLnBrk="0" hangingPunct="1">
        <a:spcBef>
          <a:spcPts val="1800"/>
        </a:spcBef>
        <a:spcAft>
          <a:spcPts val="0"/>
        </a:spcAft>
        <a:buClr>
          <a:srgbClr val="BE9E55"/>
        </a:buClr>
        <a:buFont typeface="Arial" pitchFamily="34" charset="0"/>
        <a:buChar char="•"/>
        <a:defRPr sz="1500" kern="1200">
          <a:solidFill>
            <a:schemeClr val="tx1"/>
          </a:solidFill>
          <a:latin typeface="+mn-lt"/>
          <a:ea typeface="+mn-ea"/>
          <a:cs typeface="+mn-cs"/>
        </a:defRPr>
      </a:lvl1pPr>
      <a:lvl2pPr marL="357188" indent="-176213" algn="l" defTabSz="914400" rtl="0" eaLnBrk="1" latinLnBrk="0" hangingPunct="1">
        <a:spcBef>
          <a:spcPts val="500"/>
        </a:spcBef>
        <a:buClr>
          <a:srgbClr val="BE9E55"/>
        </a:buClr>
        <a:buFont typeface="Arial" pitchFamily="34" charset="0"/>
        <a:buChar char="•"/>
        <a:defRPr sz="1200" kern="1200">
          <a:solidFill>
            <a:schemeClr val="tx1"/>
          </a:solidFill>
          <a:latin typeface="+mn-lt"/>
          <a:ea typeface="+mn-ea"/>
          <a:cs typeface="+mn-cs"/>
        </a:defRPr>
      </a:lvl2pPr>
      <a:lvl3pPr marL="539750" indent="-182563" algn="l" defTabSz="914400" rtl="0" eaLnBrk="1" latinLnBrk="0" hangingPunct="1">
        <a:spcBef>
          <a:spcPts val="500"/>
        </a:spcBef>
        <a:buClr>
          <a:schemeClr val="bg2"/>
        </a:buClr>
        <a:buFont typeface="Arial" pitchFamily="34" charset="0"/>
        <a:buChar char="−"/>
        <a:defRPr sz="1200" kern="1200">
          <a:solidFill>
            <a:schemeClr val="tx1"/>
          </a:solidFill>
          <a:latin typeface="+mn-lt"/>
          <a:ea typeface="+mn-ea"/>
          <a:cs typeface="+mn-cs"/>
        </a:defRPr>
      </a:lvl3pPr>
      <a:lvl4pPr marL="714375" indent="-174625" algn="l" defTabSz="914400" rtl="0" eaLnBrk="1" latinLnBrk="0" hangingPunct="1">
        <a:spcBef>
          <a:spcPts val="500"/>
        </a:spcBef>
        <a:buClr>
          <a:schemeClr val="bg2"/>
        </a:buClr>
        <a:buFont typeface="Arial" pitchFamily="34" charset="0"/>
        <a:buChar char="–"/>
        <a:defRPr sz="1000" kern="1200">
          <a:solidFill>
            <a:schemeClr val="tx1"/>
          </a:solidFill>
          <a:latin typeface="+mn-lt"/>
          <a:ea typeface="+mn-ea"/>
          <a:cs typeface="+mn-cs"/>
        </a:defRPr>
      </a:lvl4pPr>
      <a:lvl5pPr marL="896938" indent="-182563" algn="l" defTabSz="914400" rtl="0" eaLnBrk="1" latinLnBrk="0" hangingPunct="1">
        <a:spcBef>
          <a:spcPts val="500"/>
        </a:spcBef>
        <a:buClr>
          <a:schemeClr val="bg2"/>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se/url?sa=i&amp;rct=j&amp;q=&amp;esrc=s&amp;frm=1&amp;source=images&amp;cd=&amp;cad=rja&amp;uact=8&amp;ved=0CAcQjRxqFQoTCMDys8rpmcgCFYXVLAodWygEbQ&amp;url=http://www.illustrationsof.com/1187066-royalty-free-weights-clipart-illustration&amp;bvm=bv.103388427,d.bGg&amp;psig=AFQjCNGv2nRH4I18ANiyiKIgxtnhT23uiQ&amp;ust=1443532962577798"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se/url?sa=i&amp;rct=j&amp;q=&amp;esrc=s&amp;frm=1&amp;source=images&amp;cd=&amp;cad=rja&amp;uact=8&amp;ved=0CAcQjRxqFQoTCMDys8rpmcgCFYXVLAodWygEbQ&amp;url=http://www.illustrationsof.com/1187066-royalty-free-weights-clipart-illustration&amp;bvm=bv.103388427,d.bGg&amp;psig=AFQjCNGv2nRH4I18ANiyiKIgxtnhT23uiQ&amp;ust=144353296257779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3844925" y="873842"/>
            <a:ext cx="4880331" cy="2041279"/>
          </a:xfrm>
        </p:spPr>
        <p:txBody>
          <a:bodyPr>
            <a:normAutofit/>
          </a:bodyPr>
          <a:lstStyle/>
          <a:p>
            <a:r>
              <a:rPr lang="ru-RU" sz="2800" dirty="0"/>
              <a:t>Управление ликвидностью и долгом: координация и интеграция</a:t>
            </a:r>
            <a:endParaRPr lang="sv-SE" sz="2800" dirty="0"/>
          </a:p>
        </p:txBody>
      </p:sp>
      <p:sp>
        <p:nvSpPr>
          <p:cNvPr id="5" name="Underrubrik 4"/>
          <p:cNvSpPr>
            <a:spLocks noGrp="1"/>
          </p:cNvSpPr>
          <p:nvPr>
            <p:ph type="subTitle" idx="1"/>
          </p:nvPr>
        </p:nvSpPr>
        <p:spPr/>
        <p:txBody>
          <a:bodyPr>
            <a:normAutofit fontScale="92500" lnSpcReduction="20000"/>
          </a:bodyPr>
          <a:lstStyle/>
          <a:p>
            <a:r>
              <a:rPr lang="ru-RU" sz="2000" dirty="0"/>
              <a:t>Матс Филипссон</a:t>
            </a:r>
            <a:r>
              <a:rPr lang="en-US" sz="2000" dirty="0"/>
              <a:t>, </a:t>
            </a:r>
            <a:r>
              <a:rPr lang="ru-RU" sz="2000" dirty="0"/>
              <a:t>Директор по управлению рисками</a:t>
            </a:r>
            <a:br>
              <a:rPr lang="en-US" sz="2000" dirty="0"/>
            </a:br>
            <a:r>
              <a:rPr lang="ru-RU" sz="2000" dirty="0"/>
              <a:t>Национальное долговое агентство Швеции </a:t>
            </a:r>
          </a:p>
          <a:p>
            <a:r>
              <a:rPr lang="ru-RU" sz="2000" dirty="0"/>
              <a:t>Кишинев</a:t>
            </a:r>
            <a:br>
              <a:rPr lang="sv-SE" sz="2000" dirty="0"/>
            </a:br>
            <a:r>
              <a:rPr lang="sv-SE" sz="2000" dirty="0"/>
              <a:t>11-13</a:t>
            </a:r>
            <a:r>
              <a:rPr lang="ru-RU" sz="2000" dirty="0"/>
              <a:t> октября</a:t>
            </a:r>
            <a:r>
              <a:rPr lang="sv-SE" sz="2000" dirty="0"/>
              <a:t> 2017</a:t>
            </a:r>
            <a:r>
              <a:rPr lang="ru-RU" sz="2000" dirty="0"/>
              <a:t> г.</a:t>
            </a:r>
            <a:endParaRPr lang="sv-SE" sz="2000" dirty="0"/>
          </a:p>
        </p:txBody>
      </p:sp>
      <p:sp>
        <p:nvSpPr>
          <p:cNvPr id="2" name="Slide Number Placeholder 1"/>
          <p:cNvSpPr>
            <a:spLocks noGrp="1"/>
          </p:cNvSpPr>
          <p:nvPr>
            <p:ph type="sldNum" sz="quarter" idx="11"/>
          </p:nvPr>
        </p:nvSpPr>
        <p:spPr/>
        <p:txBody>
          <a:bodyPr/>
          <a:lstStyle/>
          <a:p>
            <a:fld id="{7228F3A8-713B-4D36-B82A-96E797891AA7}" type="slidenum">
              <a:rPr lang="sv-SE" smtClean="0"/>
              <a:pPr/>
              <a:t>1</a:t>
            </a:fld>
            <a:endParaRPr lang="sv-SE" dirty="0"/>
          </a:p>
        </p:txBody>
      </p:sp>
      <p:sp>
        <p:nvSpPr>
          <p:cNvPr id="6" name="Date Placeholder 5"/>
          <p:cNvSpPr>
            <a:spLocks noGrp="1"/>
          </p:cNvSpPr>
          <p:nvPr>
            <p:ph type="dt" sz="half" idx="10"/>
          </p:nvPr>
        </p:nvSpPr>
        <p:spPr/>
        <p:txBody>
          <a:bodyPr/>
          <a:lstStyle/>
          <a:p>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8978" name="Rectangle 1026"/>
          <p:cNvSpPr>
            <a:spLocks noChangeArrowheads="1"/>
          </p:cNvSpPr>
          <p:nvPr/>
        </p:nvSpPr>
        <p:spPr bwMode="auto">
          <a:xfrm>
            <a:off x="685800" y="376238"/>
            <a:ext cx="7772400" cy="797362"/>
          </a:xfrm>
          <a:prstGeom prst="rect">
            <a:avLst/>
          </a:prstGeom>
          <a:noFill/>
          <a:ln w="9525">
            <a:solidFill>
              <a:schemeClr val="tx1"/>
            </a:solidFill>
            <a:miter lim="800000"/>
            <a:headEnd/>
            <a:tailEnd/>
          </a:ln>
        </p:spPr>
        <p:txBody>
          <a:bodyPr anchor="ctr"/>
          <a:lstStyle/>
          <a:p>
            <a:r>
              <a:rPr lang="ru-RU" sz="2400" dirty="0">
                <a:latin typeface="+mj-lt"/>
              </a:rPr>
              <a:t>Управление ликвидностью и управление долгом: отличия</a:t>
            </a:r>
            <a:endParaRPr lang="sv-SE" sz="2400" dirty="0">
              <a:latin typeface="+mj-lt"/>
            </a:endParaRPr>
          </a:p>
        </p:txBody>
      </p:sp>
      <p:sp>
        <p:nvSpPr>
          <p:cNvPr id="638979" name="Line 1027"/>
          <p:cNvSpPr>
            <a:spLocks noChangeShapeType="1"/>
          </p:cNvSpPr>
          <p:nvPr/>
        </p:nvSpPr>
        <p:spPr bwMode="auto">
          <a:xfrm flipV="1">
            <a:off x="1004888" y="2136775"/>
            <a:ext cx="1587" cy="2936875"/>
          </a:xfrm>
          <a:prstGeom prst="line">
            <a:avLst/>
          </a:prstGeom>
          <a:noFill/>
          <a:ln w="12700">
            <a:solidFill>
              <a:schemeClr val="tx1"/>
            </a:solidFill>
            <a:round/>
            <a:headEnd/>
            <a:tailEnd type="stealth" w="lg" len="lg"/>
          </a:ln>
        </p:spPr>
        <p:txBody>
          <a:bodyPr/>
          <a:lstStyle/>
          <a:p>
            <a:endParaRPr lang="sv-SE"/>
          </a:p>
        </p:txBody>
      </p:sp>
      <p:sp>
        <p:nvSpPr>
          <p:cNvPr id="638980" name="Line 1028"/>
          <p:cNvSpPr>
            <a:spLocks noChangeShapeType="1"/>
          </p:cNvSpPr>
          <p:nvPr/>
        </p:nvSpPr>
        <p:spPr bwMode="auto">
          <a:xfrm>
            <a:off x="1006475" y="5073650"/>
            <a:ext cx="6673850" cy="1588"/>
          </a:xfrm>
          <a:prstGeom prst="line">
            <a:avLst/>
          </a:prstGeom>
          <a:noFill/>
          <a:ln w="12700">
            <a:solidFill>
              <a:schemeClr val="tx1"/>
            </a:solidFill>
            <a:round/>
            <a:headEnd/>
            <a:tailEnd type="stealth" w="lg" len="lg"/>
          </a:ln>
        </p:spPr>
        <p:txBody>
          <a:bodyPr/>
          <a:lstStyle/>
          <a:p>
            <a:endParaRPr lang="sv-SE"/>
          </a:p>
        </p:txBody>
      </p:sp>
      <p:sp>
        <p:nvSpPr>
          <p:cNvPr id="638981" name="Line 1029"/>
          <p:cNvSpPr>
            <a:spLocks noChangeShapeType="1"/>
          </p:cNvSpPr>
          <p:nvPr/>
        </p:nvSpPr>
        <p:spPr bwMode="auto">
          <a:xfrm flipV="1">
            <a:off x="2122488" y="4953000"/>
            <a:ext cx="0" cy="273050"/>
          </a:xfrm>
          <a:prstGeom prst="line">
            <a:avLst/>
          </a:prstGeom>
          <a:noFill/>
          <a:ln w="12700">
            <a:solidFill>
              <a:schemeClr val="tx1"/>
            </a:solidFill>
            <a:round/>
            <a:headEnd/>
            <a:tailEnd type="none" w="lg" len="lg"/>
          </a:ln>
        </p:spPr>
        <p:txBody>
          <a:bodyPr/>
          <a:lstStyle/>
          <a:p>
            <a:endParaRPr lang="sv-SE"/>
          </a:p>
        </p:txBody>
      </p:sp>
      <p:sp>
        <p:nvSpPr>
          <p:cNvPr id="638982" name="Line 1030"/>
          <p:cNvSpPr>
            <a:spLocks noChangeShapeType="1"/>
          </p:cNvSpPr>
          <p:nvPr/>
        </p:nvSpPr>
        <p:spPr bwMode="auto">
          <a:xfrm flipV="1">
            <a:off x="4286250" y="4938713"/>
            <a:ext cx="0" cy="273050"/>
          </a:xfrm>
          <a:prstGeom prst="line">
            <a:avLst/>
          </a:prstGeom>
          <a:noFill/>
          <a:ln w="12700">
            <a:solidFill>
              <a:schemeClr val="tx1"/>
            </a:solidFill>
            <a:round/>
            <a:headEnd/>
            <a:tailEnd type="none" w="lg" len="lg"/>
          </a:ln>
        </p:spPr>
        <p:txBody>
          <a:bodyPr/>
          <a:lstStyle/>
          <a:p>
            <a:endParaRPr lang="sv-SE"/>
          </a:p>
        </p:txBody>
      </p:sp>
      <p:sp>
        <p:nvSpPr>
          <p:cNvPr id="638983" name="Line 1031"/>
          <p:cNvSpPr>
            <a:spLocks noChangeShapeType="1"/>
          </p:cNvSpPr>
          <p:nvPr/>
        </p:nvSpPr>
        <p:spPr bwMode="auto">
          <a:xfrm flipV="1">
            <a:off x="3189288" y="4938713"/>
            <a:ext cx="0" cy="273050"/>
          </a:xfrm>
          <a:prstGeom prst="line">
            <a:avLst/>
          </a:prstGeom>
          <a:noFill/>
          <a:ln w="12700">
            <a:solidFill>
              <a:schemeClr val="tx1"/>
            </a:solidFill>
            <a:round/>
            <a:headEnd/>
            <a:tailEnd type="none" w="lg" len="lg"/>
          </a:ln>
        </p:spPr>
        <p:txBody>
          <a:bodyPr/>
          <a:lstStyle/>
          <a:p>
            <a:endParaRPr lang="sv-SE"/>
          </a:p>
        </p:txBody>
      </p:sp>
      <p:sp>
        <p:nvSpPr>
          <p:cNvPr id="638984" name="Line 1032"/>
          <p:cNvSpPr>
            <a:spLocks noChangeShapeType="1"/>
          </p:cNvSpPr>
          <p:nvPr/>
        </p:nvSpPr>
        <p:spPr bwMode="auto">
          <a:xfrm flipV="1">
            <a:off x="5394325" y="4940300"/>
            <a:ext cx="0" cy="273050"/>
          </a:xfrm>
          <a:prstGeom prst="line">
            <a:avLst/>
          </a:prstGeom>
          <a:noFill/>
          <a:ln w="12700">
            <a:solidFill>
              <a:schemeClr val="tx1"/>
            </a:solidFill>
            <a:round/>
            <a:headEnd/>
            <a:tailEnd type="none" w="lg" len="lg"/>
          </a:ln>
        </p:spPr>
        <p:txBody>
          <a:bodyPr/>
          <a:lstStyle/>
          <a:p>
            <a:endParaRPr lang="sv-SE"/>
          </a:p>
        </p:txBody>
      </p:sp>
      <p:sp>
        <p:nvSpPr>
          <p:cNvPr id="638985" name="Line 1033"/>
          <p:cNvSpPr>
            <a:spLocks noChangeShapeType="1"/>
          </p:cNvSpPr>
          <p:nvPr/>
        </p:nvSpPr>
        <p:spPr bwMode="auto">
          <a:xfrm flipV="1">
            <a:off x="6618288" y="4953000"/>
            <a:ext cx="0" cy="273050"/>
          </a:xfrm>
          <a:prstGeom prst="line">
            <a:avLst/>
          </a:prstGeom>
          <a:noFill/>
          <a:ln w="12700">
            <a:solidFill>
              <a:schemeClr val="tx1"/>
            </a:solidFill>
            <a:round/>
            <a:headEnd/>
            <a:tailEnd type="none" w="lg" len="lg"/>
          </a:ln>
        </p:spPr>
        <p:txBody>
          <a:bodyPr/>
          <a:lstStyle/>
          <a:p>
            <a:endParaRPr lang="sv-SE"/>
          </a:p>
        </p:txBody>
      </p:sp>
      <p:sp>
        <p:nvSpPr>
          <p:cNvPr id="638994" name="Text Box 1042"/>
          <p:cNvSpPr txBox="1">
            <a:spLocks noChangeArrowheads="1"/>
          </p:cNvSpPr>
          <p:nvPr/>
        </p:nvSpPr>
        <p:spPr bwMode="auto">
          <a:xfrm>
            <a:off x="593724" y="1767443"/>
            <a:ext cx="946317" cy="338554"/>
          </a:xfrm>
          <a:prstGeom prst="rect">
            <a:avLst/>
          </a:prstGeom>
          <a:noFill/>
          <a:ln w="12700">
            <a:noFill/>
            <a:miter lim="800000"/>
            <a:headEnd/>
            <a:tailEnd type="none" w="lg" len="lg"/>
          </a:ln>
        </p:spPr>
        <p:txBody>
          <a:bodyPr wrap="square">
            <a:spAutoFit/>
          </a:bodyPr>
          <a:lstStyle/>
          <a:p>
            <a:pPr algn="ctr">
              <a:spcBef>
                <a:spcPct val="50000"/>
              </a:spcBef>
            </a:pPr>
            <a:r>
              <a:rPr lang="ru-RU" sz="1600" b="1" dirty="0"/>
              <a:t>Долг</a:t>
            </a:r>
            <a:endParaRPr lang="sv-SE" sz="1600" b="1" dirty="0"/>
          </a:p>
        </p:txBody>
      </p:sp>
      <p:sp>
        <p:nvSpPr>
          <p:cNvPr id="638995" name="Text Box 1043"/>
          <p:cNvSpPr txBox="1">
            <a:spLocks noChangeArrowheads="1"/>
          </p:cNvSpPr>
          <p:nvPr/>
        </p:nvSpPr>
        <p:spPr bwMode="auto">
          <a:xfrm>
            <a:off x="7618412" y="4919663"/>
            <a:ext cx="839787" cy="338554"/>
          </a:xfrm>
          <a:prstGeom prst="rect">
            <a:avLst/>
          </a:prstGeom>
          <a:noFill/>
          <a:ln w="12700">
            <a:noFill/>
            <a:miter lim="800000"/>
            <a:headEnd/>
            <a:tailEnd type="none" w="lg" len="lg"/>
          </a:ln>
        </p:spPr>
        <p:txBody>
          <a:bodyPr wrap="square">
            <a:spAutoFit/>
          </a:bodyPr>
          <a:lstStyle/>
          <a:p>
            <a:pPr>
              <a:spcBef>
                <a:spcPct val="50000"/>
              </a:spcBef>
            </a:pPr>
            <a:r>
              <a:rPr lang="ru-RU" sz="1600" b="1" dirty="0"/>
              <a:t>Время</a:t>
            </a:r>
            <a:endParaRPr lang="sv-SE" sz="1600" b="1" dirty="0"/>
          </a:p>
        </p:txBody>
      </p:sp>
      <p:sp>
        <p:nvSpPr>
          <p:cNvPr id="2" name="Slide Number Placeholder 1"/>
          <p:cNvSpPr>
            <a:spLocks noGrp="1"/>
          </p:cNvSpPr>
          <p:nvPr>
            <p:ph type="sldNum" sz="quarter" idx="10"/>
          </p:nvPr>
        </p:nvSpPr>
        <p:spPr/>
        <p:txBody>
          <a:bodyPr/>
          <a:lstStyle/>
          <a:p>
            <a:fld id="{05BF85BA-7A9F-4E97-B0BC-C74999C631B2}" type="slidenum">
              <a:rPr lang="da-DK" altLang="sv-SE" smtClean="0">
                <a:solidFill>
                  <a:prstClr val="white"/>
                </a:solidFill>
              </a:rPr>
              <a:pPr/>
              <a:t>10</a:t>
            </a:fld>
            <a:endParaRPr lang="da-DK" altLang="sv-SE">
              <a:solidFill>
                <a:prstClr val="white"/>
              </a:solidFill>
            </a:endParaRPr>
          </a:p>
        </p:txBody>
      </p:sp>
      <p:cxnSp>
        <p:nvCxnSpPr>
          <p:cNvPr id="4" name="Straight Connector 3"/>
          <p:cNvCxnSpPr>
            <a:stCxn id="638986" idx="0"/>
          </p:cNvCxnSpPr>
          <p:nvPr/>
        </p:nvCxnSpPr>
        <p:spPr>
          <a:xfrm flipV="1">
            <a:off x="993775" y="2512800"/>
            <a:ext cx="4953425" cy="10305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006475" y="1887538"/>
            <a:ext cx="4833938" cy="1846262"/>
            <a:chOff x="1006475" y="1887538"/>
            <a:chExt cx="4833938" cy="1846262"/>
          </a:xfrm>
        </p:grpSpPr>
        <p:sp>
          <p:nvSpPr>
            <p:cNvPr id="638987" name="Freeform 1035"/>
            <p:cNvSpPr>
              <a:spLocks/>
            </p:cNvSpPr>
            <p:nvPr/>
          </p:nvSpPr>
          <p:spPr bwMode="auto">
            <a:xfrm>
              <a:off x="1006475" y="1887538"/>
              <a:ext cx="4833938" cy="1846262"/>
            </a:xfrm>
            <a:custGeom>
              <a:avLst/>
              <a:gdLst>
                <a:gd name="T0" fmla="*/ 2147483647 w 3045"/>
                <a:gd name="T1" fmla="*/ 2147483647 h 1163"/>
                <a:gd name="T2" fmla="*/ 2147483647 w 3045"/>
                <a:gd name="T3" fmla="*/ 2147483647 h 1163"/>
                <a:gd name="T4" fmla="*/ 2147483647 w 3045"/>
                <a:gd name="T5" fmla="*/ 2147483647 h 1163"/>
                <a:gd name="T6" fmla="*/ 2147483647 w 3045"/>
                <a:gd name="T7" fmla="*/ 2147483647 h 1163"/>
                <a:gd name="T8" fmla="*/ 2147483647 w 3045"/>
                <a:gd name="T9" fmla="*/ 2147483647 h 1163"/>
                <a:gd name="T10" fmla="*/ 2147483647 w 3045"/>
                <a:gd name="T11" fmla="*/ 2147483647 h 1163"/>
                <a:gd name="T12" fmla="*/ 2147483647 w 3045"/>
                <a:gd name="T13" fmla="*/ 2147483647 h 1163"/>
                <a:gd name="T14" fmla="*/ 2147483647 w 3045"/>
                <a:gd name="T15" fmla="*/ 2147483647 h 1163"/>
                <a:gd name="T16" fmla="*/ 2147483647 w 3045"/>
                <a:gd name="T17" fmla="*/ 2147483647 h 1163"/>
                <a:gd name="T18" fmla="*/ 2147483647 w 3045"/>
                <a:gd name="T19" fmla="*/ 2147483647 h 1163"/>
                <a:gd name="T20" fmla="*/ 2147483647 w 3045"/>
                <a:gd name="T21" fmla="*/ 2147483647 h 1163"/>
                <a:gd name="T22" fmla="*/ 2147483647 w 3045"/>
                <a:gd name="T23" fmla="*/ 2147483647 h 1163"/>
                <a:gd name="T24" fmla="*/ 2147483647 w 3045"/>
                <a:gd name="T25" fmla="*/ 2147483647 h 1163"/>
                <a:gd name="T26" fmla="*/ 2147483647 w 3045"/>
                <a:gd name="T27" fmla="*/ 2147483647 h 1163"/>
                <a:gd name="T28" fmla="*/ 2147483647 w 3045"/>
                <a:gd name="T29" fmla="*/ 2147483647 h 1163"/>
                <a:gd name="T30" fmla="*/ 2147483647 w 3045"/>
                <a:gd name="T31" fmla="*/ 2147483647 h 1163"/>
                <a:gd name="T32" fmla="*/ 2147483647 w 3045"/>
                <a:gd name="T33" fmla="*/ 2147483647 h 1163"/>
                <a:gd name="T34" fmla="*/ 2147483647 w 3045"/>
                <a:gd name="T35" fmla="*/ 2147483647 h 1163"/>
                <a:gd name="T36" fmla="*/ 2147483647 w 3045"/>
                <a:gd name="T37" fmla="*/ 2147483647 h 1163"/>
                <a:gd name="T38" fmla="*/ 2147483647 w 3045"/>
                <a:gd name="T39" fmla="*/ 2147483647 h 1163"/>
                <a:gd name="T40" fmla="*/ 2147483647 w 3045"/>
                <a:gd name="T41" fmla="*/ 2147483647 h 1163"/>
                <a:gd name="T42" fmla="*/ 2147483647 w 3045"/>
                <a:gd name="T43" fmla="*/ 2147483647 h 1163"/>
                <a:gd name="T44" fmla="*/ 2147483647 w 3045"/>
                <a:gd name="T45" fmla="*/ 2147483647 h 1163"/>
                <a:gd name="T46" fmla="*/ 2147483647 w 3045"/>
                <a:gd name="T47" fmla="*/ 2147483647 h 1163"/>
                <a:gd name="T48" fmla="*/ 2147483647 w 3045"/>
                <a:gd name="T49" fmla="*/ 2147483647 h 1163"/>
                <a:gd name="T50" fmla="*/ 2147483647 w 3045"/>
                <a:gd name="T51" fmla="*/ 2147483647 h 1163"/>
                <a:gd name="T52" fmla="*/ 2147483647 w 3045"/>
                <a:gd name="T53" fmla="*/ 2147483647 h 1163"/>
                <a:gd name="T54" fmla="*/ 2147483647 w 3045"/>
                <a:gd name="T55" fmla="*/ 2147483647 h 1163"/>
                <a:gd name="T56" fmla="*/ 2147483647 w 3045"/>
                <a:gd name="T57" fmla="*/ 2147483647 h 1163"/>
                <a:gd name="T58" fmla="*/ 2147483647 w 3045"/>
                <a:gd name="T59" fmla="*/ 2147483647 h 1163"/>
                <a:gd name="T60" fmla="*/ 2147483647 w 3045"/>
                <a:gd name="T61" fmla="*/ 2147483647 h 1163"/>
                <a:gd name="T62" fmla="*/ 2147483647 w 3045"/>
                <a:gd name="T63" fmla="*/ 2147483647 h 1163"/>
                <a:gd name="T64" fmla="*/ 2147483647 w 3045"/>
                <a:gd name="T65" fmla="*/ 2147483647 h 1163"/>
                <a:gd name="T66" fmla="*/ 2147483647 w 3045"/>
                <a:gd name="T67" fmla="*/ 2147483647 h 1163"/>
                <a:gd name="T68" fmla="*/ 2147483647 w 3045"/>
                <a:gd name="T69" fmla="*/ 2147483647 h 1163"/>
                <a:gd name="T70" fmla="*/ 2147483647 w 3045"/>
                <a:gd name="T71" fmla="*/ 2147483647 h 11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5"/>
                <a:gd name="T109" fmla="*/ 0 h 1163"/>
                <a:gd name="T110" fmla="*/ 3045 w 3045"/>
                <a:gd name="T111" fmla="*/ 1163 h 11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5" h="1163">
                  <a:moveTo>
                    <a:pt x="0" y="1036"/>
                  </a:moveTo>
                  <a:cubicBezTo>
                    <a:pt x="22" y="948"/>
                    <a:pt x="45" y="861"/>
                    <a:pt x="57" y="849"/>
                  </a:cubicBezTo>
                  <a:cubicBezTo>
                    <a:pt x="69" y="837"/>
                    <a:pt x="55" y="963"/>
                    <a:pt x="72" y="964"/>
                  </a:cubicBezTo>
                  <a:cubicBezTo>
                    <a:pt x="89" y="965"/>
                    <a:pt x="131" y="833"/>
                    <a:pt x="158" y="856"/>
                  </a:cubicBezTo>
                  <a:cubicBezTo>
                    <a:pt x="185" y="879"/>
                    <a:pt x="213" y="1103"/>
                    <a:pt x="237" y="1101"/>
                  </a:cubicBezTo>
                  <a:cubicBezTo>
                    <a:pt x="261" y="1099"/>
                    <a:pt x="288" y="864"/>
                    <a:pt x="302" y="841"/>
                  </a:cubicBezTo>
                  <a:cubicBezTo>
                    <a:pt x="316" y="818"/>
                    <a:pt x="322" y="991"/>
                    <a:pt x="324" y="964"/>
                  </a:cubicBezTo>
                  <a:cubicBezTo>
                    <a:pt x="326" y="937"/>
                    <a:pt x="307" y="670"/>
                    <a:pt x="316" y="676"/>
                  </a:cubicBezTo>
                  <a:cubicBezTo>
                    <a:pt x="325" y="682"/>
                    <a:pt x="362" y="935"/>
                    <a:pt x="381" y="1000"/>
                  </a:cubicBezTo>
                  <a:cubicBezTo>
                    <a:pt x="400" y="1065"/>
                    <a:pt x="424" y="1043"/>
                    <a:pt x="432" y="1065"/>
                  </a:cubicBezTo>
                  <a:cubicBezTo>
                    <a:pt x="440" y="1087"/>
                    <a:pt x="425" y="1163"/>
                    <a:pt x="432" y="1129"/>
                  </a:cubicBezTo>
                  <a:cubicBezTo>
                    <a:pt x="439" y="1095"/>
                    <a:pt x="460" y="887"/>
                    <a:pt x="475" y="863"/>
                  </a:cubicBezTo>
                  <a:cubicBezTo>
                    <a:pt x="490" y="839"/>
                    <a:pt x="513" y="1003"/>
                    <a:pt x="525" y="985"/>
                  </a:cubicBezTo>
                  <a:cubicBezTo>
                    <a:pt x="537" y="967"/>
                    <a:pt x="541" y="822"/>
                    <a:pt x="547" y="755"/>
                  </a:cubicBezTo>
                  <a:cubicBezTo>
                    <a:pt x="553" y="688"/>
                    <a:pt x="555" y="571"/>
                    <a:pt x="561" y="582"/>
                  </a:cubicBezTo>
                  <a:cubicBezTo>
                    <a:pt x="567" y="593"/>
                    <a:pt x="572" y="786"/>
                    <a:pt x="583" y="820"/>
                  </a:cubicBezTo>
                  <a:cubicBezTo>
                    <a:pt x="594" y="854"/>
                    <a:pt x="612" y="777"/>
                    <a:pt x="626" y="784"/>
                  </a:cubicBezTo>
                  <a:cubicBezTo>
                    <a:pt x="640" y="791"/>
                    <a:pt x="662" y="868"/>
                    <a:pt x="669" y="863"/>
                  </a:cubicBezTo>
                  <a:cubicBezTo>
                    <a:pt x="676" y="858"/>
                    <a:pt x="658" y="709"/>
                    <a:pt x="669" y="755"/>
                  </a:cubicBezTo>
                  <a:cubicBezTo>
                    <a:pt x="680" y="801"/>
                    <a:pt x="720" y="1129"/>
                    <a:pt x="734" y="1137"/>
                  </a:cubicBezTo>
                  <a:cubicBezTo>
                    <a:pt x="748" y="1145"/>
                    <a:pt x="752" y="840"/>
                    <a:pt x="756" y="805"/>
                  </a:cubicBezTo>
                  <a:cubicBezTo>
                    <a:pt x="760" y="770"/>
                    <a:pt x="750" y="894"/>
                    <a:pt x="756" y="928"/>
                  </a:cubicBezTo>
                  <a:cubicBezTo>
                    <a:pt x="762" y="962"/>
                    <a:pt x="774" y="1031"/>
                    <a:pt x="792" y="1007"/>
                  </a:cubicBezTo>
                  <a:cubicBezTo>
                    <a:pt x="810" y="983"/>
                    <a:pt x="839" y="796"/>
                    <a:pt x="864" y="784"/>
                  </a:cubicBezTo>
                  <a:cubicBezTo>
                    <a:pt x="889" y="772"/>
                    <a:pt x="923" y="952"/>
                    <a:pt x="943" y="935"/>
                  </a:cubicBezTo>
                  <a:cubicBezTo>
                    <a:pt x="963" y="918"/>
                    <a:pt x="972" y="694"/>
                    <a:pt x="986" y="683"/>
                  </a:cubicBezTo>
                  <a:cubicBezTo>
                    <a:pt x="1000" y="672"/>
                    <a:pt x="1016" y="815"/>
                    <a:pt x="1029" y="870"/>
                  </a:cubicBezTo>
                  <a:cubicBezTo>
                    <a:pt x="1042" y="925"/>
                    <a:pt x="1054" y="1046"/>
                    <a:pt x="1065" y="1014"/>
                  </a:cubicBezTo>
                  <a:cubicBezTo>
                    <a:pt x="1076" y="982"/>
                    <a:pt x="1083" y="703"/>
                    <a:pt x="1094" y="676"/>
                  </a:cubicBezTo>
                  <a:cubicBezTo>
                    <a:pt x="1105" y="649"/>
                    <a:pt x="1111" y="872"/>
                    <a:pt x="1130" y="849"/>
                  </a:cubicBezTo>
                  <a:cubicBezTo>
                    <a:pt x="1149" y="826"/>
                    <a:pt x="1187" y="557"/>
                    <a:pt x="1209" y="539"/>
                  </a:cubicBezTo>
                  <a:cubicBezTo>
                    <a:pt x="1231" y="521"/>
                    <a:pt x="1246" y="728"/>
                    <a:pt x="1260" y="741"/>
                  </a:cubicBezTo>
                  <a:cubicBezTo>
                    <a:pt x="1274" y="754"/>
                    <a:pt x="1289" y="616"/>
                    <a:pt x="1296" y="618"/>
                  </a:cubicBezTo>
                  <a:cubicBezTo>
                    <a:pt x="1303" y="620"/>
                    <a:pt x="1295" y="760"/>
                    <a:pt x="1303" y="755"/>
                  </a:cubicBezTo>
                  <a:cubicBezTo>
                    <a:pt x="1311" y="750"/>
                    <a:pt x="1331" y="573"/>
                    <a:pt x="1346" y="589"/>
                  </a:cubicBezTo>
                  <a:cubicBezTo>
                    <a:pt x="1361" y="605"/>
                    <a:pt x="1389" y="856"/>
                    <a:pt x="1396" y="849"/>
                  </a:cubicBezTo>
                  <a:cubicBezTo>
                    <a:pt x="1403" y="842"/>
                    <a:pt x="1384" y="582"/>
                    <a:pt x="1389" y="546"/>
                  </a:cubicBezTo>
                  <a:cubicBezTo>
                    <a:pt x="1394" y="510"/>
                    <a:pt x="1413" y="652"/>
                    <a:pt x="1425" y="633"/>
                  </a:cubicBezTo>
                  <a:cubicBezTo>
                    <a:pt x="1437" y="614"/>
                    <a:pt x="1439" y="423"/>
                    <a:pt x="1461" y="431"/>
                  </a:cubicBezTo>
                  <a:cubicBezTo>
                    <a:pt x="1483" y="439"/>
                    <a:pt x="1530" y="618"/>
                    <a:pt x="1555" y="683"/>
                  </a:cubicBezTo>
                  <a:cubicBezTo>
                    <a:pt x="1580" y="748"/>
                    <a:pt x="1601" y="834"/>
                    <a:pt x="1612" y="820"/>
                  </a:cubicBezTo>
                  <a:cubicBezTo>
                    <a:pt x="1623" y="806"/>
                    <a:pt x="1612" y="651"/>
                    <a:pt x="1620" y="597"/>
                  </a:cubicBezTo>
                  <a:cubicBezTo>
                    <a:pt x="1628" y="543"/>
                    <a:pt x="1654" y="485"/>
                    <a:pt x="1663" y="496"/>
                  </a:cubicBezTo>
                  <a:cubicBezTo>
                    <a:pt x="1672" y="507"/>
                    <a:pt x="1672" y="693"/>
                    <a:pt x="1677" y="661"/>
                  </a:cubicBezTo>
                  <a:cubicBezTo>
                    <a:pt x="1682" y="629"/>
                    <a:pt x="1680" y="308"/>
                    <a:pt x="1692" y="301"/>
                  </a:cubicBezTo>
                  <a:cubicBezTo>
                    <a:pt x="1704" y="294"/>
                    <a:pt x="1734" y="593"/>
                    <a:pt x="1749" y="618"/>
                  </a:cubicBezTo>
                  <a:cubicBezTo>
                    <a:pt x="1764" y="643"/>
                    <a:pt x="1768" y="448"/>
                    <a:pt x="1785" y="453"/>
                  </a:cubicBezTo>
                  <a:cubicBezTo>
                    <a:pt x="1802" y="458"/>
                    <a:pt x="1827" y="666"/>
                    <a:pt x="1850" y="647"/>
                  </a:cubicBezTo>
                  <a:cubicBezTo>
                    <a:pt x="1873" y="628"/>
                    <a:pt x="1898" y="337"/>
                    <a:pt x="1922" y="337"/>
                  </a:cubicBezTo>
                  <a:cubicBezTo>
                    <a:pt x="1946" y="337"/>
                    <a:pt x="1980" y="574"/>
                    <a:pt x="1994" y="647"/>
                  </a:cubicBezTo>
                  <a:cubicBezTo>
                    <a:pt x="2008" y="720"/>
                    <a:pt x="2001" y="803"/>
                    <a:pt x="2008" y="777"/>
                  </a:cubicBezTo>
                  <a:cubicBezTo>
                    <a:pt x="2015" y="751"/>
                    <a:pt x="2020" y="505"/>
                    <a:pt x="2037" y="489"/>
                  </a:cubicBezTo>
                  <a:cubicBezTo>
                    <a:pt x="2054" y="473"/>
                    <a:pt x="2089" y="695"/>
                    <a:pt x="2109" y="683"/>
                  </a:cubicBezTo>
                  <a:cubicBezTo>
                    <a:pt x="2129" y="671"/>
                    <a:pt x="2142" y="416"/>
                    <a:pt x="2160" y="417"/>
                  </a:cubicBezTo>
                  <a:cubicBezTo>
                    <a:pt x="2178" y="418"/>
                    <a:pt x="2197" y="666"/>
                    <a:pt x="2217" y="690"/>
                  </a:cubicBezTo>
                  <a:cubicBezTo>
                    <a:pt x="2237" y="714"/>
                    <a:pt x="2265" y="567"/>
                    <a:pt x="2282" y="561"/>
                  </a:cubicBezTo>
                  <a:cubicBezTo>
                    <a:pt x="2299" y="555"/>
                    <a:pt x="2310" y="716"/>
                    <a:pt x="2318" y="654"/>
                  </a:cubicBezTo>
                  <a:cubicBezTo>
                    <a:pt x="2326" y="592"/>
                    <a:pt x="2318" y="200"/>
                    <a:pt x="2332" y="186"/>
                  </a:cubicBezTo>
                  <a:cubicBezTo>
                    <a:pt x="2346" y="172"/>
                    <a:pt x="2386" y="532"/>
                    <a:pt x="2404" y="568"/>
                  </a:cubicBezTo>
                  <a:cubicBezTo>
                    <a:pt x="2422" y="604"/>
                    <a:pt x="2421" y="384"/>
                    <a:pt x="2440" y="402"/>
                  </a:cubicBezTo>
                  <a:cubicBezTo>
                    <a:pt x="2459" y="420"/>
                    <a:pt x="2504" y="689"/>
                    <a:pt x="2520" y="676"/>
                  </a:cubicBezTo>
                  <a:cubicBezTo>
                    <a:pt x="2536" y="663"/>
                    <a:pt x="2531" y="412"/>
                    <a:pt x="2534" y="323"/>
                  </a:cubicBezTo>
                  <a:cubicBezTo>
                    <a:pt x="2537" y="234"/>
                    <a:pt x="2531" y="155"/>
                    <a:pt x="2541" y="143"/>
                  </a:cubicBezTo>
                  <a:cubicBezTo>
                    <a:pt x="2551" y="131"/>
                    <a:pt x="2581" y="257"/>
                    <a:pt x="2592" y="251"/>
                  </a:cubicBezTo>
                  <a:cubicBezTo>
                    <a:pt x="2603" y="245"/>
                    <a:pt x="2593" y="63"/>
                    <a:pt x="2606" y="107"/>
                  </a:cubicBezTo>
                  <a:cubicBezTo>
                    <a:pt x="2619" y="151"/>
                    <a:pt x="2649" y="512"/>
                    <a:pt x="2671" y="517"/>
                  </a:cubicBezTo>
                  <a:cubicBezTo>
                    <a:pt x="2693" y="522"/>
                    <a:pt x="2715" y="162"/>
                    <a:pt x="2736" y="136"/>
                  </a:cubicBezTo>
                  <a:cubicBezTo>
                    <a:pt x="2757" y="110"/>
                    <a:pt x="2782" y="376"/>
                    <a:pt x="2800" y="359"/>
                  </a:cubicBezTo>
                  <a:cubicBezTo>
                    <a:pt x="2818" y="342"/>
                    <a:pt x="2818" y="0"/>
                    <a:pt x="2844" y="35"/>
                  </a:cubicBezTo>
                  <a:cubicBezTo>
                    <a:pt x="2870" y="70"/>
                    <a:pt x="2936" y="548"/>
                    <a:pt x="2959" y="568"/>
                  </a:cubicBezTo>
                  <a:cubicBezTo>
                    <a:pt x="2982" y="588"/>
                    <a:pt x="2966" y="216"/>
                    <a:pt x="2980" y="157"/>
                  </a:cubicBezTo>
                  <a:cubicBezTo>
                    <a:pt x="2994" y="98"/>
                    <a:pt x="3034" y="207"/>
                    <a:pt x="3045" y="215"/>
                  </a:cubicBezTo>
                </a:path>
              </a:pathLst>
            </a:custGeom>
            <a:noFill/>
            <a:ln w="19050">
              <a:solidFill>
                <a:schemeClr val="tx2">
                  <a:lumMod val="75000"/>
                </a:schemeClr>
              </a:solidFill>
              <a:round/>
              <a:headEnd/>
              <a:tailEnd type="none" w="lg" len="lg"/>
            </a:ln>
          </p:spPr>
          <p:txBody>
            <a:bodyPr/>
            <a:lstStyle/>
            <a:p>
              <a:endParaRPr lang="sv-SE">
                <a:solidFill>
                  <a:schemeClr val="tx2">
                    <a:lumMod val="75000"/>
                  </a:schemeClr>
                </a:solidFill>
              </a:endParaRPr>
            </a:p>
          </p:txBody>
        </p:sp>
        <p:sp>
          <p:nvSpPr>
            <p:cNvPr id="7" name="TextBox 6"/>
            <p:cNvSpPr txBox="1"/>
            <p:nvPr/>
          </p:nvSpPr>
          <p:spPr>
            <a:xfrm>
              <a:off x="1821600" y="2217600"/>
              <a:ext cx="1231200" cy="954107"/>
            </a:xfrm>
            <a:prstGeom prst="rect">
              <a:avLst/>
            </a:prstGeom>
            <a:noFill/>
          </p:spPr>
          <p:txBody>
            <a:bodyPr wrap="square" rtlCol="0">
              <a:spAutoFit/>
            </a:bodyPr>
            <a:lstStyle/>
            <a:p>
              <a:pPr algn="ctr"/>
              <a:r>
                <a:rPr lang="ru-RU" sz="1400" dirty="0"/>
                <a:t>Потоки</a:t>
              </a:r>
              <a:r>
                <a:rPr lang="en-US" sz="1400" dirty="0"/>
                <a:t>; </a:t>
              </a:r>
              <a:r>
                <a:rPr lang="ru-RU" sz="1400" dirty="0"/>
                <a:t>управление ликвидностью</a:t>
              </a:r>
              <a:endParaRPr lang="en-US" sz="1400" dirty="0"/>
            </a:p>
          </p:txBody>
        </p:sp>
      </p:grpSp>
      <p:grpSp>
        <p:nvGrpSpPr>
          <p:cNvPr id="10" name="Group 9"/>
          <p:cNvGrpSpPr/>
          <p:nvPr/>
        </p:nvGrpSpPr>
        <p:grpSpPr>
          <a:xfrm>
            <a:off x="993775" y="2732088"/>
            <a:ext cx="6513106" cy="1133494"/>
            <a:chOff x="993775" y="2732088"/>
            <a:chExt cx="6513106" cy="1133494"/>
          </a:xfrm>
        </p:grpSpPr>
        <p:grpSp>
          <p:nvGrpSpPr>
            <p:cNvPr id="6" name="Group 5"/>
            <p:cNvGrpSpPr/>
            <p:nvPr/>
          </p:nvGrpSpPr>
          <p:grpSpPr>
            <a:xfrm>
              <a:off x="993775" y="2732088"/>
              <a:ext cx="6264275" cy="811212"/>
              <a:chOff x="993775" y="2732088"/>
              <a:chExt cx="6264275" cy="811212"/>
            </a:xfrm>
          </p:grpSpPr>
          <p:sp>
            <p:nvSpPr>
              <p:cNvPr id="638986" name="Line 1034"/>
              <p:cNvSpPr>
                <a:spLocks noChangeShapeType="1"/>
              </p:cNvSpPr>
              <p:nvPr/>
            </p:nvSpPr>
            <p:spPr bwMode="auto">
              <a:xfrm flipV="1">
                <a:off x="993775" y="3543300"/>
                <a:ext cx="2195513" cy="0"/>
              </a:xfrm>
              <a:prstGeom prst="line">
                <a:avLst/>
              </a:prstGeom>
              <a:noFill/>
              <a:ln w="12700">
                <a:solidFill>
                  <a:srgbClr val="FF0000"/>
                </a:solidFill>
                <a:round/>
                <a:headEnd/>
                <a:tailEnd type="none" w="lg" len="lg"/>
              </a:ln>
            </p:spPr>
            <p:txBody>
              <a:bodyPr/>
              <a:lstStyle/>
              <a:p>
                <a:endParaRPr lang="sv-SE"/>
              </a:p>
            </p:txBody>
          </p:sp>
          <p:sp>
            <p:nvSpPr>
              <p:cNvPr id="638988" name="Line 1036"/>
              <p:cNvSpPr>
                <a:spLocks noChangeShapeType="1"/>
              </p:cNvSpPr>
              <p:nvPr/>
            </p:nvSpPr>
            <p:spPr bwMode="auto">
              <a:xfrm>
                <a:off x="3189288" y="3090863"/>
                <a:ext cx="0" cy="452437"/>
              </a:xfrm>
              <a:prstGeom prst="line">
                <a:avLst/>
              </a:prstGeom>
              <a:noFill/>
              <a:ln w="12700">
                <a:solidFill>
                  <a:srgbClr val="FF0000"/>
                </a:solidFill>
                <a:round/>
                <a:headEnd/>
                <a:tailEnd type="none" w="lg" len="lg"/>
              </a:ln>
            </p:spPr>
            <p:txBody>
              <a:bodyPr/>
              <a:lstStyle/>
              <a:p>
                <a:endParaRPr lang="sv-SE"/>
              </a:p>
            </p:txBody>
          </p:sp>
          <p:sp>
            <p:nvSpPr>
              <p:cNvPr id="638989" name="Line 1037"/>
              <p:cNvSpPr>
                <a:spLocks noChangeShapeType="1"/>
              </p:cNvSpPr>
              <p:nvPr/>
            </p:nvSpPr>
            <p:spPr bwMode="auto">
              <a:xfrm>
                <a:off x="3189288" y="3090863"/>
                <a:ext cx="2205037" cy="0"/>
              </a:xfrm>
              <a:prstGeom prst="line">
                <a:avLst/>
              </a:prstGeom>
              <a:noFill/>
              <a:ln w="12700">
                <a:solidFill>
                  <a:srgbClr val="FF0000"/>
                </a:solidFill>
                <a:round/>
                <a:headEnd/>
                <a:tailEnd type="none" w="lg" len="lg"/>
              </a:ln>
            </p:spPr>
            <p:txBody>
              <a:bodyPr/>
              <a:lstStyle/>
              <a:p>
                <a:endParaRPr lang="sv-SE"/>
              </a:p>
            </p:txBody>
          </p:sp>
          <p:sp>
            <p:nvSpPr>
              <p:cNvPr id="638990" name="Line 1038"/>
              <p:cNvSpPr>
                <a:spLocks noChangeShapeType="1"/>
              </p:cNvSpPr>
              <p:nvPr/>
            </p:nvSpPr>
            <p:spPr bwMode="auto">
              <a:xfrm flipV="1">
                <a:off x="5394325" y="2732088"/>
                <a:ext cx="0" cy="358775"/>
              </a:xfrm>
              <a:prstGeom prst="line">
                <a:avLst/>
              </a:prstGeom>
              <a:noFill/>
              <a:ln w="12700">
                <a:solidFill>
                  <a:srgbClr val="FF0000"/>
                </a:solidFill>
                <a:round/>
                <a:headEnd/>
                <a:tailEnd type="none" w="lg" len="lg"/>
              </a:ln>
            </p:spPr>
            <p:txBody>
              <a:bodyPr/>
              <a:lstStyle/>
              <a:p>
                <a:endParaRPr lang="sv-SE"/>
              </a:p>
            </p:txBody>
          </p:sp>
          <p:sp>
            <p:nvSpPr>
              <p:cNvPr id="638991" name="Line 1039"/>
              <p:cNvSpPr>
                <a:spLocks noChangeShapeType="1"/>
              </p:cNvSpPr>
              <p:nvPr/>
            </p:nvSpPr>
            <p:spPr bwMode="auto">
              <a:xfrm>
                <a:off x="5394325" y="2732088"/>
                <a:ext cx="1863725" cy="0"/>
              </a:xfrm>
              <a:prstGeom prst="line">
                <a:avLst/>
              </a:prstGeom>
              <a:noFill/>
              <a:ln w="12700">
                <a:solidFill>
                  <a:srgbClr val="FF0000"/>
                </a:solidFill>
                <a:round/>
                <a:headEnd/>
                <a:tailEnd type="none" w="lg" len="lg"/>
              </a:ln>
            </p:spPr>
            <p:txBody>
              <a:bodyPr/>
              <a:lstStyle/>
              <a:p>
                <a:endParaRPr lang="sv-SE"/>
              </a:p>
            </p:txBody>
          </p:sp>
        </p:grpSp>
        <p:sp>
          <p:nvSpPr>
            <p:cNvPr id="8" name="TextBox 7"/>
            <p:cNvSpPr txBox="1"/>
            <p:nvPr/>
          </p:nvSpPr>
          <p:spPr>
            <a:xfrm>
              <a:off x="5729694" y="2911475"/>
              <a:ext cx="1777187" cy="954107"/>
            </a:xfrm>
            <a:prstGeom prst="rect">
              <a:avLst/>
            </a:prstGeom>
            <a:noFill/>
          </p:spPr>
          <p:txBody>
            <a:bodyPr wrap="square" rtlCol="0">
              <a:spAutoFit/>
            </a:bodyPr>
            <a:lstStyle/>
            <a:p>
              <a:pPr algn="ctr"/>
              <a:r>
                <a:rPr lang="ru-RU" sz="1400" dirty="0"/>
                <a:t>Уровень долга, финансирование и управление долгом</a:t>
              </a:r>
              <a:endParaRPr lang="en-US" sz="1400" dirty="0"/>
            </a:p>
          </p:txBody>
        </p:sp>
      </p:grpSp>
    </p:spTree>
    <p:extLst>
      <p:ext uri="{BB962C8B-B14F-4D97-AF65-F5344CB8AC3E}">
        <p14:creationId xmlns:p14="http://schemas.microsoft.com/office/powerpoint/2010/main" val="233140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917" y="2199530"/>
            <a:ext cx="7843665" cy="3491871"/>
            <a:chOff x="670917" y="2199530"/>
            <a:chExt cx="7843665" cy="3491871"/>
          </a:xfrm>
        </p:grpSpPr>
        <p:sp>
          <p:nvSpPr>
            <p:cNvPr id="17" name="Freeform: Shape 16"/>
            <p:cNvSpPr/>
            <p:nvPr/>
          </p:nvSpPr>
          <p:spPr>
            <a:xfrm>
              <a:off x="789816" y="2931357"/>
              <a:ext cx="2092608" cy="717414"/>
            </a:xfrm>
            <a:custGeom>
              <a:avLst/>
              <a:gdLst>
                <a:gd name="connsiteX0" fmla="*/ 0 w 2092608"/>
                <a:gd name="connsiteY0" fmla="*/ 0 h 717414"/>
                <a:gd name="connsiteX1" fmla="*/ 2092608 w 2092608"/>
                <a:gd name="connsiteY1" fmla="*/ 0 h 717414"/>
                <a:gd name="connsiteX2" fmla="*/ 2092608 w 2092608"/>
                <a:gd name="connsiteY2" fmla="*/ 717414 h 717414"/>
                <a:gd name="connsiteX3" fmla="*/ 0 w 2092608"/>
                <a:gd name="connsiteY3" fmla="*/ 717414 h 717414"/>
                <a:gd name="connsiteX4" fmla="*/ 0 w 2092608"/>
                <a:gd name="connsiteY4" fmla="*/ 0 h 71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608" h="717414">
                  <a:moveTo>
                    <a:pt x="0" y="0"/>
                  </a:moveTo>
                  <a:lnTo>
                    <a:pt x="2092608" y="0"/>
                  </a:lnTo>
                  <a:lnTo>
                    <a:pt x="2092608" y="717414"/>
                  </a:lnTo>
                  <a:lnTo>
                    <a:pt x="0" y="717414"/>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b="0" i="0" kern="1200" noProof="0" dirty="0">
                  <a:latin typeface="+mj-lt"/>
                </a:rPr>
                <a:t>Политические решения</a:t>
              </a:r>
              <a:endParaRPr lang="en-US" b="0" i="0" kern="1200" noProof="0" dirty="0">
                <a:latin typeface="+mj-lt"/>
              </a:endParaRPr>
            </a:p>
          </p:txBody>
        </p:sp>
        <p:sp>
          <p:nvSpPr>
            <p:cNvPr id="19" name="Oval 18"/>
            <p:cNvSpPr/>
            <p:nvPr/>
          </p:nvSpPr>
          <p:spPr>
            <a:xfrm>
              <a:off x="787438" y="2735523"/>
              <a:ext cx="166457" cy="166457"/>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8" name="Oval 27"/>
            <p:cNvSpPr/>
            <p:nvPr/>
          </p:nvSpPr>
          <p:spPr>
            <a:xfrm>
              <a:off x="903958" y="2502483"/>
              <a:ext cx="166457" cy="166457"/>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30" name="Oval 29"/>
            <p:cNvSpPr/>
            <p:nvPr/>
          </p:nvSpPr>
          <p:spPr>
            <a:xfrm>
              <a:off x="1183606" y="2549091"/>
              <a:ext cx="261576" cy="261576"/>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31" name="Oval 30"/>
            <p:cNvSpPr/>
            <p:nvPr/>
          </p:nvSpPr>
          <p:spPr>
            <a:xfrm>
              <a:off x="1416647" y="2292746"/>
              <a:ext cx="166457" cy="166457"/>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32" name="Oval 31"/>
            <p:cNvSpPr/>
            <p:nvPr/>
          </p:nvSpPr>
          <p:spPr>
            <a:xfrm>
              <a:off x="1719600" y="2199530"/>
              <a:ext cx="166457" cy="166457"/>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33" name="Oval 32"/>
            <p:cNvSpPr/>
            <p:nvPr/>
          </p:nvSpPr>
          <p:spPr>
            <a:xfrm>
              <a:off x="2092464" y="2362658"/>
              <a:ext cx="166457" cy="166457"/>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34" name="Oval 33"/>
            <p:cNvSpPr/>
            <p:nvPr/>
          </p:nvSpPr>
          <p:spPr>
            <a:xfrm>
              <a:off x="2325505" y="2479179"/>
              <a:ext cx="261576" cy="261576"/>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35" name="Oval 34"/>
            <p:cNvSpPr/>
            <p:nvPr/>
          </p:nvSpPr>
          <p:spPr>
            <a:xfrm>
              <a:off x="2651761" y="2735523"/>
              <a:ext cx="166457" cy="166457"/>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36" name="Oval 35"/>
            <p:cNvSpPr/>
            <p:nvPr/>
          </p:nvSpPr>
          <p:spPr>
            <a:xfrm>
              <a:off x="2791586" y="2991868"/>
              <a:ext cx="166457" cy="166457"/>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37" name="Oval 36"/>
            <p:cNvSpPr/>
            <p:nvPr/>
          </p:nvSpPr>
          <p:spPr>
            <a:xfrm>
              <a:off x="1579775" y="2502483"/>
              <a:ext cx="428033" cy="428033"/>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38" name="Oval 37"/>
            <p:cNvSpPr/>
            <p:nvPr/>
          </p:nvSpPr>
          <p:spPr>
            <a:xfrm>
              <a:off x="670917" y="3388036"/>
              <a:ext cx="166457" cy="166457"/>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39" name="Oval 38"/>
            <p:cNvSpPr/>
            <p:nvPr/>
          </p:nvSpPr>
          <p:spPr>
            <a:xfrm>
              <a:off x="810742" y="3597773"/>
              <a:ext cx="261576" cy="261576"/>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0" name="Oval 39"/>
            <p:cNvSpPr/>
            <p:nvPr/>
          </p:nvSpPr>
          <p:spPr>
            <a:xfrm>
              <a:off x="1160302" y="3784205"/>
              <a:ext cx="380474" cy="380474"/>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1" name="Oval 40"/>
            <p:cNvSpPr/>
            <p:nvPr/>
          </p:nvSpPr>
          <p:spPr>
            <a:xfrm>
              <a:off x="1649687" y="4087158"/>
              <a:ext cx="166457" cy="166457"/>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2" name="Oval 41"/>
            <p:cNvSpPr/>
            <p:nvPr/>
          </p:nvSpPr>
          <p:spPr>
            <a:xfrm>
              <a:off x="1742904" y="3784205"/>
              <a:ext cx="261576" cy="261576"/>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3" name="Oval 42"/>
            <p:cNvSpPr/>
            <p:nvPr/>
          </p:nvSpPr>
          <p:spPr>
            <a:xfrm>
              <a:off x="1975944" y="4110462"/>
              <a:ext cx="166457" cy="166457"/>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4" name="Oval 43"/>
            <p:cNvSpPr/>
            <p:nvPr/>
          </p:nvSpPr>
          <p:spPr>
            <a:xfrm>
              <a:off x="2185680" y="3737597"/>
              <a:ext cx="380474" cy="380474"/>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5" name="Oval 44"/>
            <p:cNvSpPr/>
            <p:nvPr/>
          </p:nvSpPr>
          <p:spPr>
            <a:xfrm>
              <a:off x="2698370" y="3644381"/>
              <a:ext cx="261576" cy="261576"/>
            </a:xfrm>
            <a:prstGeom prst="ellipse">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6" name="Arrow: Chevron 45"/>
            <p:cNvSpPr/>
            <p:nvPr/>
          </p:nvSpPr>
          <p:spPr>
            <a:xfrm>
              <a:off x="2959946" y="2548703"/>
              <a:ext cx="768211" cy="1466599"/>
            </a:xfrm>
            <a:prstGeom prst="chevron">
              <a:avLst>
                <a:gd name="adj" fmla="val 62310"/>
              </a:avLst>
            </a:prstGeom>
            <a:solidFill>
              <a:srgbClr val="C8A05A"/>
            </a:solidFill>
          </p:spPr>
          <p:style>
            <a:lnRef idx="0">
              <a:schemeClr val="dk2">
                <a:tint val="60000"/>
                <a:hueOff val="0"/>
                <a:satOff val="0"/>
                <a:lumOff val="0"/>
                <a:alphaOff val="0"/>
              </a:schemeClr>
            </a:lnRef>
            <a:fillRef idx="1">
              <a:scrgbClr r="0" g="0" b="0"/>
            </a:fillRef>
            <a:effectRef idx="1">
              <a:schemeClr val="dk2">
                <a:tint val="60000"/>
                <a:hueOff val="0"/>
                <a:satOff val="0"/>
                <a:lumOff val="0"/>
                <a:alphaOff val="0"/>
              </a:schemeClr>
            </a:effectRef>
            <a:fontRef idx="minor">
              <a:schemeClr val="dk2">
                <a:hueOff val="0"/>
                <a:satOff val="0"/>
                <a:lumOff val="0"/>
                <a:alphaOff val="0"/>
              </a:schemeClr>
            </a:fontRef>
          </p:style>
        </p:sp>
        <p:sp>
          <p:nvSpPr>
            <p:cNvPr id="47" name="Freeform: Shape 46"/>
            <p:cNvSpPr/>
            <p:nvPr/>
          </p:nvSpPr>
          <p:spPr>
            <a:xfrm>
              <a:off x="3728157" y="2549415"/>
              <a:ext cx="2095122" cy="1466585"/>
            </a:xfrm>
            <a:custGeom>
              <a:avLst/>
              <a:gdLst>
                <a:gd name="connsiteX0" fmla="*/ 0 w 2095122"/>
                <a:gd name="connsiteY0" fmla="*/ 0 h 1466585"/>
                <a:gd name="connsiteX1" fmla="*/ 2095122 w 2095122"/>
                <a:gd name="connsiteY1" fmla="*/ 0 h 1466585"/>
                <a:gd name="connsiteX2" fmla="*/ 2095122 w 2095122"/>
                <a:gd name="connsiteY2" fmla="*/ 1466585 h 1466585"/>
                <a:gd name="connsiteX3" fmla="*/ 0 w 2095122"/>
                <a:gd name="connsiteY3" fmla="*/ 1466585 h 1466585"/>
                <a:gd name="connsiteX4" fmla="*/ 0 w 2095122"/>
                <a:gd name="connsiteY4" fmla="*/ 0 h 146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22" h="1466585">
                  <a:moveTo>
                    <a:pt x="0" y="0"/>
                  </a:moveTo>
                  <a:lnTo>
                    <a:pt x="2095122" y="0"/>
                  </a:lnTo>
                  <a:lnTo>
                    <a:pt x="2095122" y="1466585"/>
                  </a:lnTo>
                  <a:lnTo>
                    <a:pt x="0" y="1466585"/>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sv-SE" sz="1400" kern="1200"/>
            </a:p>
          </p:txBody>
        </p:sp>
        <p:sp>
          <p:nvSpPr>
            <p:cNvPr id="48" name="Arrow: Chevron 47"/>
            <p:cNvSpPr/>
            <p:nvPr/>
          </p:nvSpPr>
          <p:spPr>
            <a:xfrm>
              <a:off x="5478207" y="2583550"/>
              <a:ext cx="768211" cy="1466599"/>
            </a:xfrm>
            <a:prstGeom prst="chevron">
              <a:avLst>
                <a:gd name="adj" fmla="val 62310"/>
              </a:avLst>
            </a:prstGeom>
            <a:solidFill>
              <a:srgbClr val="C8A05A"/>
            </a:solidFill>
          </p:spPr>
          <p:style>
            <a:lnRef idx="0">
              <a:schemeClr val="dk2">
                <a:tint val="60000"/>
                <a:hueOff val="0"/>
                <a:satOff val="0"/>
                <a:lumOff val="0"/>
                <a:alphaOff val="0"/>
              </a:schemeClr>
            </a:lnRef>
            <a:fillRef idx="1">
              <a:scrgbClr r="0" g="0" b="0"/>
            </a:fillRef>
            <a:effectRef idx="1">
              <a:schemeClr val="dk2">
                <a:tint val="60000"/>
                <a:hueOff val="0"/>
                <a:satOff val="0"/>
                <a:lumOff val="0"/>
                <a:alphaOff val="0"/>
              </a:schemeClr>
            </a:effectRef>
            <a:fontRef idx="minor">
              <a:schemeClr val="dk2">
                <a:hueOff val="0"/>
                <a:satOff val="0"/>
                <a:lumOff val="0"/>
                <a:alphaOff val="0"/>
              </a:schemeClr>
            </a:fontRef>
          </p:style>
        </p:sp>
        <p:sp>
          <p:nvSpPr>
            <p:cNvPr id="49" name="Freeform: Shape 48"/>
            <p:cNvSpPr/>
            <p:nvPr/>
          </p:nvSpPr>
          <p:spPr>
            <a:xfrm>
              <a:off x="6284650" y="2338031"/>
              <a:ext cx="2229932" cy="1826283"/>
            </a:xfrm>
            <a:custGeom>
              <a:avLst/>
              <a:gdLst>
                <a:gd name="connsiteX0" fmla="*/ 0 w 2229932"/>
                <a:gd name="connsiteY0" fmla="*/ 913142 h 1826283"/>
                <a:gd name="connsiteX1" fmla="*/ 1114966 w 2229932"/>
                <a:gd name="connsiteY1" fmla="*/ 0 h 1826283"/>
                <a:gd name="connsiteX2" fmla="*/ 2229932 w 2229932"/>
                <a:gd name="connsiteY2" fmla="*/ 913142 h 1826283"/>
                <a:gd name="connsiteX3" fmla="*/ 1114966 w 2229932"/>
                <a:gd name="connsiteY3" fmla="*/ 1826284 h 1826283"/>
                <a:gd name="connsiteX4" fmla="*/ 0 w 2229932"/>
                <a:gd name="connsiteY4" fmla="*/ 913142 h 182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932" h="1826283">
                  <a:moveTo>
                    <a:pt x="0" y="913142"/>
                  </a:moveTo>
                  <a:cubicBezTo>
                    <a:pt x="0" y="408828"/>
                    <a:pt x="499187" y="0"/>
                    <a:pt x="1114966" y="0"/>
                  </a:cubicBezTo>
                  <a:cubicBezTo>
                    <a:pt x="1730745" y="0"/>
                    <a:pt x="2229932" y="408828"/>
                    <a:pt x="2229932" y="913142"/>
                  </a:cubicBezTo>
                  <a:cubicBezTo>
                    <a:pt x="2229932" y="1417456"/>
                    <a:pt x="1730745" y="1826284"/>
                    <a:pt x="1114966" y="1826284"/>
                  </a:cubicBezTo>
                  <a:cubicBezTo>
                    <a:pt x="499187" y="1826284"/>
                    <a:pt x="0" y="1417456"/>
                    <a:pt x="0" y="913142"/>
                  </a:cubicBez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326566" tIns="267453" rIns="326566" bIns="267453" numCol="1" spcCol="1270" anchor="ctr" anchorCtr="0">
              <a:noAutofit/>
            </a:bodyPr>
            <a:lstStyle/>
            <a:p>
              <a:pPr marL="0" lvl="0" indent="0" algn="ctr" defTabSz="622300">
                <a:lnSpc>
                  <a:spcPct val="90000"/>
                </a:lnSpc>
                <a:spcBef>
                  <a:spcPct val="0"/>
                </a:spcBef>
                <a:spcAft>
                  <a:spcPct val="35000"/>
                </a:spcAft>
                <a:buNone/>
              </a:pPr>
              <a:r>
                <a:rPr lang="ru-RU" sz="1400" kern="1200" noProof="0" dirty="0"/>
                <a:t>Налоги, здравоохранение, образование зарплаты, процентные платежи и пр.</a:t>
              </a:r>
              <a:endParaRPr lang="en-US" sz="1400" kern="1200" noProof="0" dirty="0"/>
            </a:p>
          </p:txBody>
        </p:sp>
        <p:sp>
          <p:nvSpPr>
            <p:cNvPr id="50" name="Freeform: Shape 49"/>
            <p:cNvSpPr/>
            <p:nvPr/>
          </p:nvSpPr>
          <p:spPr>
            <a:xfrm>
              <a:off x="6284645" y="4399409"/>
              <a:ext cx="2095122" cy="1291992"/>
            </a:xfrm>
            <a:custGeom>
              <a:avLst/>
              <a:gdLst>
                <a:gd name="connsiteX0" fmla="*/ 0 w 2095122"/>
                <a:gd name="connsiteY0" fmla="*/ 0 h 1291992"/>
                <a:gd name="connsiteX1" fmla="*/ 2095122 w 2095122"/>
                <a:gd name="connsiteY1" fmla="*/ 0 h 1291992"/>
                <a:gd name="connsiteX2" fmla="*/ 2095122 w 2095122"/>
                <a:gd name="connsiteY2" fmla="*/ 1291992 h 1291992"/>
                <a:gd name="connsiteX3" fmla="*/ 0 w 2095122"/>
                <a:gd name="connsiteY3" fmla="*/ 1291992 h 1291992"/>
                <a:gd name="connsiteX4" fmla="*/ 0 w 2095122"/>
                <a:gd name="connsiteY4" fmla="*/ 0 h 1291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22" h="1291992">
                  <a:moveTo>
                    <a:pt x="0" y="0"/>
                  </a:moveTo>
                  <a:lnTo>
                    <a:pt x="2095122" y="0"/>
                  </a:lnTo>
                  <a:lnTo>
                    <a:pt x="2095122" y="1291992"/>
                  </a:lnTo>
                  <a:lnTo>
                    <a:pt x="0" y="1291992"/>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sv-SE" sz="6500" kern="1200" dirty="0"/>
            </a:p>
          </p:txBody>
        </p:sp>
      </p:grpSp>
      <p:sp>
        <p:nvSpPr>
          <p:cNvPr id="3" name="textruta 2"/>
          <p:cNvSpPr txBox="1"/>
          <p:nvPr/>
        </p:nvSpPr>
        <p:spPr>
          <a:xfrm>
            <a:off x="3782800" y="2861580"/>
            <a:ext cx="2268190" cy="646331"/>
          </a:xfrm>
          <a:prstGeom prst="rect">
            <a:avLst/>
          </a:prstGeom>
          <a:noFill/>
        </p:spPr>
        <p:txBody>
          <a:bodyPr wrap="square" rtlCol="0">
            <a:spAutoFit/>
          </a:bodyPr>
          <a:lstStyle/>
          <a:p>
            <a:r>
              <a:rPr lang="ru-RU" dirty="0"/>
              <a:t>Государственные платежи</a:t>
            </a:r>
            <a:endParaRPr lang="en-US" dirty="0"/>
          </a:p>
        </p:txBody>
      </p:sp>
      <p:sp>
        <p:nvSpPr>
          <p:cNvPr id="4" name="Rubrik 3"/>
          <p:cNvSpPr>
            <a:spLocks noGrp="1"/>
          </p:cNvSpPr>
          <p:nvPr>
            <p:ph type="title"/>
          </p:nvPr>
        </p:nvSpPr>
        <p:spPr>
          <a:xfrm>
            <a:off x="650140" y="217488"/>
            <a:ext cx="7842985" cy="761712"/>
          </a:xfrm>
          <a:ln>
            <a:solidFill>
              <a:schemeClr val="tx1"/>
            </a:solidFill>
          </a:ln>
        </p:spPr>
        <p:txBody>
          <a:bodyPr vert="horz" lIns="0" tIns="0" rIns="0" bIns="0" rtlCol="0" anchor="ctr" anchorCtr="0">
            <a:noAutofit/>
          </a:bodyPr>
          <a:lstStyle/>
          <a:p>
            <a:pPr marL="174625"/>
            <a:r>
              <a:rPr lang="ru-RU" sz="2400" dirty="0"/>
              <a:t>Управление ликвидностью: цели</a:t>
            </a:r>
            <a:endParaRPr lang="en-US" sz="2400" dirty="0"/>
          </a:p>
        </p:txBody>
      </p:sp>
      <p:sp>
        <p:nvSpPr>
          <p:cNvPr id="8" name="Slide Number Placeholder 7"/>
          <p:cNvSpPr>
            <a:spLocks noGrp="1"/>
          </p:cNvSpPr>
          <p:nvPr>
            <p:ph type="sldNum" sz="quarter" idx="11"/>
          </p:nvPr>
        </p:nvSpPr>
        <p:spPr/>
        <p:txBody>
          <a:bodyPr/>
          <a:lstStyle/>
          <a:p>
            <a:fld id="{7228F3A8-713B-4D36-B82A-96E797891AA7}" type="slidenum">
              <a:rPr lang="sv-SE" smtClean="0"/>
              <a:pPr/>
              <a:t>11</a:t>
            </a:fld>
            <a:endParaRPr lang="sv-SE" dirty="0"/>
          </a:p>
        </p:txBody>
      </p:sp>
      <p:grpSp>
        <p:nvGrpSpPr>
          <p:cNvPr id="18" name="Group 17"/>
          <p:cNvGrpSpPr/>
          <p:nvPr/>
        </p:nvGrpSpPr>
        <p:grpSpPr>
          <a:xfrm>
            <a:off x="3534861" y="1145420"/>
            <a:ext cx="1996985" cy="1180405"/>
            <a:chOff x="2985052" y="3339548"/>
            <a:chExt cx="2771263" cy="1461052"/>
          </a:xfrm>
        </p:grpSpPr>
        <p:sp>
          <p:nvSpPr>
            <p:cNvPr id="20" name="Isosceles Triangle 19"/>
            <p:cNvSpPr/>
            <p:nvPr/>
          </p:nvSpPr>
          <p:spPr bwMode="auto">
            <a:xfrm>
              <a:off x="3924300" y="4191000"/>
              <a:ext cx="800100" cy="609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New Roman" pitchFamily="18" charset="0"/>
              </a:endParaRPr>
            </a:p>
          </p:txBody>
        </p:sp>
        <p:cxnSp>
          <p:nvCxnSpPr>
            <p:cNvPr id="21" name="Straight Connector 20"/>
            <p:cNvCxnSpPr/>
            <p:nvPr/>
          </p:nvCxnSpPr>
          <p:spPr bwMode="auto">
            <a:xfrm flipV="1">
              <a:off x="2985052" y="4179332"/>
              <a:ext cx="2667000" cy="583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2" name="Group 21"/>
            <p:cNvGrpSpPr/>
            <p:nvPr/>
          </p:nvGrpSpPr>
          <p:grpSpPr>
            <a:xfrm>
              <a:off x="3051312" y="3339548"/>
              <a:ext cx="785192" cy="838200"/>
              <a:chOff x="4853608" y="3352800"/>
              <a:chExt cx="785192" cy="838200"/>
            </a:xfrm>
          </p:grpSpPr>
          <p:pic>
            <p:nvPicPr>
              <p:cNvPr id="26" name="Picture 25" descr="http://www.illustrationsof.com/royalty-free-weights-clipart-illustration-1187063tn.jpg">
                <a:hlinkClick r:id="rId3"/>
              </p:cNvPr>
              <p:cNvPicPr/>
              <p:nvPr/>
            </p:nvPicPr>
            <p:blipFill rotWithShape="1">
              <a:blip r:embed="rId4">
                <a:extLst>
                  <a:ext uri="{28A0092B-C50C-407E-A947-70E740481C1C}">
                    <a14:useLocalDpi xmlns:a14="http://schemas.microsoft.com/office/drawing/2010/main" val="0"/>
                  </a:ext>
                </a:extLst>
              </a:blip>
              <a:srcRect b="28000"/>
              <a:stretch/>
            </p:blipFill>
            <p:spPr bwMode="auto">
              <a:xfrm>
                <a:off x="4876800" y="3352800"/>
                <a:ext cx="762000" cy="838200"/>
              </a:xfrm>
              <a:prstGeom prst="rect">
                <a:avLst/>
              </a:prstGeom>
              <a:noFill/>
              <a:ln>
                <a:noFill/>
              </a:ln>
              <a:extLst>
                <a:ext uri="{53640926-AAD7-44D8-BBD7-CCE9431645EC}">
                  <a14:shadowObscured xmlns:a14="http://schemas.microsoft.com/office/drawing/2010/main"/>
                </a:ext>
              </a:extLst>
            </p:spPr>
          </p:pic>
          <p:sp>
            <p:nvSpPr>
              <p:cNvPr id="27" name="TextBox 26"/>
              <p:cNvSpPr txBox="1"/>
              <p:nvPr/>
            </p:nvSpPr>
            <p:spPr>
              <a:xfrm>
                <a:off x="4853608" y="3684104"/>
                <a:ext cx="762000" cy="495238"/>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издержки</a:t>
                </a:r>
                <a:endParaRPr lang="en-US" sz="1000" dirty="0">
                  <a:latin typeface="Arial" panose="020B0604020202020204" pitchFamily="34" charset="0"/>
                  <a:cs typeface="Arial" panose="020B0604020202020204" pitchFamily="34" charset="0"/>
                </a:endParaRPr>
              </a:p>
            </p:txBody>
          </p:sp>
        </p:grpSp>
        <p:grpSp>
          <p:nvGrpSpPr>
            <p:cNvPr id="23" name="Group 22"/>
            <p:cNvGrpSpPr/>
            <p:nvPr/>
          </p:nvGrpSpPr>
          <p:grpSpPr>
            <a:xfrm>
              <a:off x="4837043" y="3339548"/>
              <a:ext cx="919272" cy="838200"/>
              <a:chOff x="4876799" y="3352800"/>
              <a:chExt cx="919272" cy="838200"/>
            </a:xfrm>
          </p:grpSpPr>
          <p:pic>
            <p:nvPicPr>
              <p:cNvPr id="24" name="Picture 23" descr="http://www.illustrationsof.com/royalty-free-weights-clipart-illustration-1187063tn.jpg">
                <a:hlinkClick r:id="rId3"/>
              </p:cNvPr>
              <p:cNvPicPr/>
              <p:nvPr/>
            </p:nvPicPr>
            <p:blipFill rotWithShape="1">
              <a:blip r:embed="rId4">
                <a:extLst>
                  <a:ext uri="{28A0092B-C50C-407E-A947-70E740481C1C}">
                    <a14:useLocalDpi xmlns:a14="http://schemas.microsoft.com/office/drawing/2010/main" val="0"/>
                  </a:ext>
                </a:extLst>
              </a:blip>
              <a:srcRect b="28000"/>
              <a:stretch/>
            </p:blipFill>
            <p:spPr bwMode="auto">
              <a:xfrm>
                <a:off x="4876799" y="3352800"/>
                <a:ext cx="919272" cy="838200"/>
              </a:xfrm>
              <a:prstGeom prst="rect">
                <a:avLst/>
              </a:prstGeom>
              <a:noFill/>
              <a:ln>
                <a:noFill/>
              </a:ln>
              <a:extLst>
                <a:ext uri="{53640926-AAD7-44D8-BBD7-CCE9431645EC}">
                  <a14:shadowObscured xmlns:a14="http://schemas.microsoft.com/office/drawing/2010/main"/>
                </a:ext>
              </a:extLst>
            </p:spPr>
          </p:pic>
          <p:sp>
            <p:nvSpPr>
              <p:cNvPr id="25" name="TextBox 24"/>
              <p:cNvSpPr txBox="1"/>
              <p:nvPr/>
            </p:nvSpPr>
            <p:spPr>
              <a:xfrm>
                <a:off x="4904549" y="3684104"/>
                <a:ext cx="762000" cy="30476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риски</a:t>
                </a:r>
                <a:endParaRPr lang="sv-SE" sz="1000" dirty="0">
                  <a:latin typeface="Arial" panose="020B0604020202020204" pitchFamily="34" charset="0"/>
                  <a:cs typeface="Arial" panose="020B0604020202020204" pitchFamily="34" charset="0"/>
                </a:endParaRPr>
              </a:p>
            </p:txBody>
          </p:sp>
        </p:grpSp>
      </p:grpSp>
      <p:sp>
        <p:nvSpPr>
          <p:cNvPr id="29" name="Date Placeholder 28"/>
          <p:cNvSpPr>
            <a:spLocks noGrp="1"/>
          </p:cNvSpPr>
          <p:nvPr>
            <p:ph type="dt" sz="half" idx="10"/>
          </p:nvPr>
        </p:nvSpPr>
        <p:spPr/>
        <p:txBody>
          <a:bodyPr/>
          <a:lstStyle/>
          <a:p>
            <a:endParaRPr lang="sv-SE" dirty="0"/>
          </a:p>
        </p:txBody>
      </p:sp>
      <p:sp>
        <p:nvSpPr>
          <p:cNvPr id="12" name="Oval 11"/>
          <p:cNvSpPr/>
          <p:nvPr/>
        </p:nvSpPr>
        <p:spPr>
          <a:xfrm>
            <a:off x="1719600" y="4903093"/>
            <a:ext cx="205432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Безопасно</a:t>
            </a:r>
            <a:endParaRPr lang="en-US" dirty="0"/>
          </a:p>
        </p:txBody>
      </p:sp>
      <p:sp>
        <p:nvSpPr>
          <p:cNvPr id="15" name="Oval 14"/>
          <p:cNvSpPr/>
          <p:nvPr/>
        </p:nvSpPr>
        <p:spPr>
          <a:xfrm>
            <a:off x="3873870" y="4872236"/>
            <a:ext cx="2255379"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Эффективно</a:t>
            </a:r>
            <a:endParaRPr lang="en-US" dirty="0"/>
          </a:p>
        </p:txBody>
      </p:sp>
      <p:sp>
        <p:nvSpPr>
          <p:cNvPr id="51" name="Oval 50"/>
          <p:cNvSpPr/>
          <p:nvPr/>
        </p:nvSpPr>
        <p:spPr>
          <a:xfrm>
            <a:off x="6284650" y="4872236"/>
            <a:ext cx="2351907"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Вовремя</a:t>
            </a:r>
            <a:endParaRPr lang="en-US" dirty="0"/>
          </a:p>
        </p:txBody>
      </p:sp>
    </p:spTree>
    <p:extLst>
      <p:ext uri="{BB962C8B-B14F-4D97-AF65-F5344CB8AC3E}">
        <p14:creationId xmlns:p14="http://schemas.microsoft.com/office/powerpoint/2010/main" val="316596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48" y="181488"/>
            <a:ext cx="7842985" cy="603312"/>
          </a:xfrm>
          <a:ln>
            <a:solidFill>
              <a:schemeClr val="tx1"/>
            </a:solidFill>
          </a:ln>
        </p:spPr>
        <p:txBody>
          <a:bodyPr anchor="ctr">
            <a:normAutofit/>
          </a:bodyPr>
          <a:lstStyle/>
          <a:p>
            <a:r>
              <a:rPr lang="en-US" sz="2400" dirty="0"/>
              <a:t> </a:t>
            </a:r>
            <a:r>
              <a:rPr lang="ru-RU" sz="2400" dirty="0"/>
              <a:t>Управление ликвидностью на практике</a:t>
            </a:r>
            <a:endParaRPr lang="en-US" sz="2400" dirty="0"/>
          </a:p>
        </p:txBody>
      </p:sp>
      <p:sp>
        <p:nvSpPr>
          <p:cNvPr id="58" name="Rectangle 57"/>
          <p:cNvSpPr/>
          <p:nvPr/>
        </p:nvSpPr>
        <p:spPr>
          <a:xfrm>
            <a:off x="4959618" y="3949363"/>
            <a:ext cx="956921" cy="646331"/>
          </a:xfrm>
          <a:prstGeom prst="rect">
            <a:avLst/>
          </a:prstGeom>
        </p:spPr>
        <p:txBody>
          <a:bodyPr wrap="square">
            <a:spAutoFit/>
          </a:bodyPr>
          <a:lstStyle/>
          <a:p>
            <a:pPr algn="l" eaLnBrk="1" fontAlgn="auto" hangingPunct="1">
              <a:spcBef>
                <a:spcPts val="0"/>
              </a:spcBef>
              <a:spcAft>
                <a:spcPts val="0"/>
              </a:spcAft>
            </a:pPr>
            <a:r>
              <a:rPr lang="sv-SE" sz="1200" b="1" dirty="0">
                <a:solidFill>
                  <a:prstClr val="white"/>
                </a:solidFill>
                <a:latin typeface="Calibri"/>
              </a:rPr>
              <a:t>Skicka </a:t>
            </a:r>
          </a:p>
          <a:p>
            <a:pPr algn="l" eaLnBrk="1" fontAlgn="auto" hangingPunct="1">
              <a:spcBef>
                <a:spcPts val="0"/>
              </a:spcBef>
              <a:spcAft>
                <a:spcPts val="0"/>
              </a:spcAft>
            </a:pPr>
            <a:r>
              <a:rPr lang="sv-SE" sz="1200" b="1" dirty="0">
                <a:solidFill>
                  <a:prstClr val="white"/>
                </a:solidFill>
                <a:latin typeface="Calibri"/>
              </a:rPr>
              <a:t>betalnings-uppdrag</a:t>
            </a:r>
          </a:p>
        </p:txBody>
      </p:sp>
      <p:sp>
        <p:nvSpPr>
          <p:cNvPr id="3" name="Slide Number Placeholder 2"/>
          <p:cNvSpPr>
            <a:spLocks noGrp="1"/>
          </p:cNvSpPr>
          <p:nvPr>
            <p:ph type="sldNum" sz="quarter" idx="15"/>
          </p:nvPr>
        </p:nvSpPr>
        <p:spPr/>
        <p:txBody>
          <a:bodyPr/>
          <a:lstStyle/>
          <a:p>
            <a:fld id="{7228F3A8-713B-4D36-B82A-96E797891AA7}" type="slidenum">
              <a:rPr lang="sv-SE" smtClean="0"/>
              <a:pPr/>
              <a:t>12</a:t>
            </a:fld>
            <a:endParaRPr lang="sv-SE" dirty="0"/>
          </a:p>
        </p:txBody>
      </p:sp>
      <p:grpSp>
        <p:nvGrpSpPr>
          <p:cNvPr id="26" name="Group 25"/>
          <p:cNvGrpSpPr/>
          <p:nvPr/>
        </p:nvGrpSpPr>
        <p:grpSpPr>
          <a:xfrm>
            <a:off x="0" y="1401363"/>
            <a:ext cx="1698295" cy="4540740"/>
            <a:chOff x="0" y="1401363"/>
            <a:chExt cx="1698295" cy="4540740"/>
          </a:xfrm>
        </p:grpSpPr>
        <p:sp>
          <p:nvSpPr>
            <p:cNvPr id="48" name="Text Box 34"/>
            <p:cNvSpPr txBox="1">
              <a:spLocks noChangeArrowheads="1"/>
            </p:cNvSpPr>
            <p:nvPr/>
          </p:nvSpPr>
          <p:spPr bwMode="auto">
            <a:xfrm>
              <a:off x="67698" y="1401363"/>
              <a:ext cx="1176826" cy="338554"/>
            </a:xfrm>
            <a:prstGeom prst="rect">
              <a:avLst/>
            </a:prstGeom>
            <a:noFill/>
            <a:ln w="12700" algn="ctr">
              <a:noFill/>
              <a:miter lim="800000"/>
              <a:headEnd/>
              <a:tailEnd type="none" w="lg" len="lg"/>
            </a:ln>
          </p:spPr>
          <p:txBody>
            <a:bodyPr wrap="square">
              <a:spAutoFit/>
            </a:bodyPr>
            <a:lstStyle/>
            <a:p>
              <a:pPr algn="l" eaLnBrk="1" fontAlgn="auto" hangingPunct="1">
                <a:spcBef>
                  <a:spcPct val="50000"/>
                </a:spcBef>
                <a:spcAft>
                  <a:spcPts val="0"/>
                </a:spcAft>
              </a:pPr>
              <a:r>
                <a:rPr lang="sv-SE" sz="1600" b="1" dirty="0">
                  <a:solidFill>
                    <a:prstClr val="black"/>
                  </a:solidFill>
                  <a:latin typeface="Calibri"/>
                </a:rPr>
                <a:t>SNDO</a:t>
              </a:r>
            </a:p>
          </p:txBody>
        </p:sp>
        <p:sp>
          <p:nvSpPr>
            <p:cNvPr id="49" name="Text Box 14"/>
            <p:cNvSpPr txBox="1">
              <a:spLocks noChangeArrowheads="1"/>
            </p:cNvSpPr>
            <p:nvPr/>
          </p:nvSpPr>
          <p:spPr bwMode="auto">
            <a:xfrm>
              <a:off x="44557" y="2796116"/>
              <a:ext cx="1653738" cy="338554"/>
            </a:xfrm>
            <a:prstGeom prst="rect">
              <a:avLst/>
            </a:prstGeom>
            <a:noFill/>
            <a:ln w="12700" algn="ctr">
              <a:noFill/>
              <a:miter lim="800000"/>
              <a:headEnd/>
              <a:tailEnd type="none" w="lg" len="lg"/>
            </a:ln>
          </p:spPr>
          <p:txBody>
            <a:bodyPr wrap="square">
              <a:spAutoFit/>
            </a:bodyPr>
            <a:lstStyle/>
            <a:p>
              <a:pPr algn="l" eaLnBrk="1" fontAlgn="auto" hangingPunct="1">
                <a:spcBef>
                  <a:spcPct val="50000"/>
                </a:spcBef>
                <a:spcAft>
                  <a:spcPts val="0"/>
                </a:spcAft>
              </a:pPr>
              <a:r>
                <a:rPr lang="ru-RU" sz="1600" b="1" dirty="0">
                  <a:solidFill>
                    <a:prstClr val="black"/>
                  </a:solidFill>
                  <a:latin typeface="Calibri"/>
                </a:rPr>
                <a:t>Банки</a:t>
              </a:r>
              <a:endParaRPr lang="sv-SE" sz="1800" b="1" dirty="0">
                <a:solidFill>
                  <a:prstClr val="black"/>
                </a:solidFill>
                <a:latin typeface="Calibri"/>
              </a:endParaRPr>
            </a:p>
          </p:txBody>
        </p:sp>
        <p:sp>
          <p:nvSpPr>
            <p:cNvPr id="76" name="Text Box 14"/>
            <p:cNvSpPr txBox="1">
              <a:spLocks noChangeArrowheads="1"/>
            </p:cNvSpPr>
            <p:nvPr/>
          </p:nvSpPr>
          <p:spPr bwMode="auto">
            <a:xfrm>
              <a:off x="0" y="3907470"/>
              <a:ext cx="1653738" cy="646331"/>
            </a:xfrm>
            <a:prstGeom prst="rect">
              <a:avLst/>
            </a:prstGeom>
            <a:noFill/>
            <a:ln w="12700" algn="ctr">
              <a:noFill/>
              <a:miter lim="800000"/>
              <a:headEnd/>
              <a:tailEnd type="none" w="lg" len="lg"/>
            </a:ln>
          </p:spPr>
          <p:txBody>
            <a:bodyPr wrap="square">
              <a:spAutoFit/>
            </a:bodyPr>
            <a:lstStyle/>
            <a:p>
              <a:pPr algn="l" eaLnBrk="1" fontAlgn="auto" hangingPunct="1">
                <a:spcBef>
                  <a:spcPct val="50000"/>
                </a:spcBef>
                <a:spcAft>
                  <a:spcPts val="0"/>
                </a:spcAft>
              </a:pPr>
              <a:r>
                <a:rPr lang="ru-RU" sz="1200" b="1" dirty="0">
                  <a:solidFill>
                    <a:prstClr val="black"/>
                  </a:solidFill>
                  <a:latin typeface="Calibri"/>
                </a:rPr>
                <a:t>Центральные государственные ведомства</a:t>
              </a:r>
              <a:endParaRPr lang="en-US" sz="1200" b="1" dirty="0">
                <a:solidFill>
                  <a:prstClr val="black"/>
                </a:solidFill>
                <a:latin typeface="Calibri"/>
              </a:endParaRPr>
            </a:p>
          </p:txBody>
        </p:sp>
        <p:sp>
          <p:nvSpPr>
            <p:cNvPr id="47" name="Text Box 14"/>
            <p:cNvSpPr txBox="1">
              <a:spLocks noChangeArrowheads="1"/>
            </p:cNvSpPr>
            <p:nvPr/>
          </p:nvSpPr>
          <p:spPr bwMode="auto">
            <a:xfrm>
              <a:off x="0" y="5357328"/>
              <a:ext cx="1653738" cy="584775"/>
            </a:xfrm>
            <a:prstGeom prst="rect">
              <a:avLst/>
            </a:prstGeom>
            <a:noFill/>
            <a:ln w="12700" algn="ctr">
              <a:noFill/>
              <a:miter lim="800000"/>
              <a:headEnd/>
              <a:tailEnd type="none" w="lg" len="lg"/>
            </a:ln>
          </p:spPr>
          <p:txBody>
            <a:bodyPr wrap="square">
              <a:spAutoFit/>
            </a:bodyPr>
            <a:lstStyle/>
            <a:p>
              <a:pPr algn="l" eaLnBrk="1" fontAlgn="auto" hangingPunct="1">
                <a:spcBef>
                  <a:spcPct val="50000"/>
                </a:spcBef>
                <a:spcAft>
                  <a:spcPts val="0"/>
                </a:spcAft>
              </a:pPr>
              <a:r>
                <a:rPr lang="ru-RU" sz="1600" b="1" dirty="0">
                  <a:solidFill>
                    <a:prstClr val="black"/>
                  </a:solidFill>
                  <a:latin typeface="Calibri"/>
                </a:rPr>
                <a:t>Парламент, правительство</a:t>
              </a:r>
              <a:endParaRPr lang="sv-SE" sz="1800" b="1" dirty="0">
                <a:solidFill>
                  <a:prstClr val="black"/>
                </a:solidFill>
                <a:latin typeface="Calibri"/>
              </a:endParaRPr>
            </a:p>
          </p:txBody>
        </p:sp>
      </p:grpSp>
      <p:grpSp>
        <p:nvGrpSpPr>
          <p:cNvPr id="5" name="Group 4"/>
          <p:cNvGrpSpPr/>
          <p:nvPr/>
        </p:nvGrpSpPr>
        <p:grpSpPr>
          <a:xfrm>
            <a:off x="1113307" y="5222586"/>
            <a:ext cx="6841706" cy="991795"/>
            <a:chOff x="1431548" y="5181619"/>
            <a:chExt cx="6841706" cy="991795"/>
          </a:xfrm>
        </p:grpSpPr>
        <p:grpSp>
          <p:nvGrpSpPr>
            <p:cNvPr id="4" name="Group 3"/>
            <p:cNvGrpSpPr/>
            <p:nvPr/>
          </p:nvGrpSpPr>
          <p:grpSpPr>
            <a:xfrm>
              <a:off x="3642361" y="5188320"/>
              <a:ext cx="1696531" cy="812060"/>
              <a:chOff x="1357224" y="5174420"/>
              <a:chExt cx="1696531" cy="812060"/>
            </a:xfrm>
          </p:grpSpPr>
          <p:sp>
            <p:nvSpPr>
              <p:cNvPr id="44" name="Chevron 43"/>
              <p:cNvSpPr/>
              <p:nvPr/>
            </p:nvSpPr>
            <p:spPr>
              <a:xfrm>
                <a:off x="1357224" y="5174420"/>
                <a:ext cx="1659432" cy="812060"/>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sv-SE" sz="1800" dirty="0">
                  <a:solidFill>
                    <a:schemeClr val="tx1"/>
                  </a:solidFill>
                </a:endParaRPr>
              </a:p>
            </p:txBody>
          </p:sp>
          <p:sp>
            <p:nvSpPr>
              <p:cNvPr id="52" name="Rectangle 51"/>
              <p:cNvSpPr/>
              <p:nvPr/>
            </p:nvSpPr>
            <p:spPr>
              <a:xfrm>
                <a:off x="1832309" y="5335215"/>
                <a:ext cx="1221446" cy="646331"/>
              </a:xfrm>
              <a:prstGeom prst="rect">
                <a:avLst/>
              </a:prstGeom>
            </p:spPr>
            <p:txBody>
              <a:bodyPr wrap="square">
                <a:spAutoFit/>
              </a:bodyPr>
              <a:lstStyle/>
              <a:p>
                <a:pPr algn="l" eaLnBrk="1" fontAlgn="auto" hangingPunct="1">
                  <a:spcBef>
                    <a:spcPts val="0"/>
                  </a:spcBef>
                  <a:spcAft>
                    <a:spcPts val="0"/>
                  </a:spcAft>
                </a:pPr>
                <a:r>
                  <a:rPr lang="ru-RU" sz="1200" b="1" dirty="0">
                    <a:latin typeface="Calibri"/>
                  </a:rPr>
                  <a:t>Распределение бюджетных средств 	</a:t>
                </a:r>
                <a:endParaRPr lang="en-US" sz="1200" b="1" dirty="0">
                  <a:latin typeface="Calibri"/>
                </a:endParaRPr>
              </a:p>
            </p:txBody>
          </p:sp>
        </p:grpSp>
        <p:grpSp>
          <p:nvGrpSpPr>
            <p:cNvPr id="61" name="Group 60"/>
            <p:cNvGrpSpPr/>
            <p:nvPr/>
          </p:nvGrpSpPr>
          <p:grpSpPr>
            <a:xfrm>
              <a:off x="1431548" y="5181619"/>
              <a:ext cx="1659432" cy="991795"/>
              <a:chOff x="1371704" y="5181619"/>
              <a:chExt cx="1659432" cy="991795"/>
            </a:xfrm>
          </p:grpSpPr>
          <p:sp>
            <p:nvSpPr>
              <p:cNvPr id="68" name="Chevron 67"/>
              <p:cNvSpPr/>
              <p:nvPr/>
            </p:nvSpPr>
            <p:spPr>
              <a:xfrm>
                <a:off x="1371704" y="5181619"/>
                <a:ext cx="1659432" cy="812060"/>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sv-SE" sz="1800" dirty="0">
                  <a:solidFill>
                    <a:schemeClr val="tx1"/>
                  </a:solidFill>
                </a:endParaRPr>
              </a:p>
            </p:txBody>
          </p:sp>
          <p:sp>
            <p:nvSpPr>
              <p:cNvPr id="69" name="Rectangle 68"/>
              <p:cNvSpPr/>
              <p:nvPr/>
            </p:nvSpPr>
            <p:spPr>
              <a:xfrm>
                <a:off x="1723290" y="5342417"/>
                <a:ext cx="1221446" cy="830997"/>
              </a:xfrm>
              <a:prstGeom prst="rect">
                <a:avLst/>
              </a:prstGeom>
            </p:spPr>
            <p:txBody>
              <a:bodyPr wrap="square">
                <a:spAutoFit/>
              </a:bodyPr>
              <a:lstStyle/>
              <a:p>
                <a:pPr algn="l" eaLnBrk="1" fontAlgn="auto" hangingPunct="1">
                  <a:spcBef>
                    <a:spcPts val="0"/>
                  </a:spcBef>
                  <a:spcAft>
                    <a:spcPts val="0"/>
                  </a:spcAft>
                </a:pPr>
                <a:r>
                  <a:rPr lang="ru-RU" sz="1200" b="1" dirty="0">
                    <a:latin typeface="Calibri"/>
                  </a:rPr>
                  <a:t>Бюджетный процесс, решения о бюджете</a:t>
                </a:r>
                <a:endParaRPr lang="en-US" sz="1200" b="1" dirty="0">
                  <a:latin typeface="Calibri"/>
                </a:endParaRPr>
              </a:p>
            </p:txBody>
          </p:sp>
        </p:grpSp>
        <p:grpSp>
          <p:nvGrpSpPr>
            <p:cNvPr id="77" name="Group 76"/>
            <p:cNvGrpSpPr/>
            <p:nvPr/>
          </p:nvGrpSpPr>
          <p:grpSpPr>
            <a:xfrm>
              <a:off x="6506541" y="5195520"/>
              <a:ext cx="1766713" cy="812060"/>
              <a:chOff x="1289957" y="5181620"/>
              <a:chExt cx="1766713" cy="812060"/>
            </a:xfrm>
          </p:grpSpPr>
          <p:sp>
            <p:nvSpPr>
              <p:cNvPr id="79" name="Chevron 78"/>
              <p:cNvSpPr/>
              <p:nvPr/>
            </p:nvSpPr>
            <p:spPr>
              <a:xfrm>
                <a:off x="1289957" y="5181620"/>
                <a:ext cx="1659432" cy="812060"/>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sv-SE" sz="1800" dirty="0">
                  <a:solidFill>
                    <a:schemeClr val="tx1"/>
                  </a:solidFill>
                </a:endParaRPr>
              </a:p>
            </p:txBody>
          </p:sp>
          <p:sp>
            <p:nvSpPr>
              <p:cNvPr id="80" name="Rectangle 79"/>
              <p:cNvSpPr/>
              <p:nvPr/>
            </p:nvSpPr>
            <p:spPr>
              <a:xfrm>
                <a:off x="1835224" y="5456350"/>
                <a:ext cx="1221446" cy="276999"/>
              </a:xfrm>
              <a:prstGeom prst="rect">
                <a:avLst/>
              </a:prstGeom>
            </p:spPr>
            <p:txBody>
              <a:bodyPr wrap="square">
                <a:spAutoFit/>
              </a:bodyPr>
              <a:lstStyle/>
              <a:p>
                <a:pPr algn="l" eaLnBrk="1" fontAlgn="auto" hangingPunct="1">
                  <a:spcBef>
                    <a:spcPts val="0"/>
                  </a:spcBef>
                  <a:spcAft>
                    <a:spcPts val="0"/>
                  </a:spcAft>
                </a:pPr>
                <a:r>
                  <a:rPr lang="ru-RU" sz="1200" b="1" dirty="0">
                    <a:latin typeface="Calibri"/>
                  </a:rPr>
                  <a:t>Контроль</a:t>
                </a:r>
                <a:endParaRPr lang="en-US" sz="1200" b="1" dirty="0">
                  <a:latin typeface="Calibri"/>
                </a:endParaRPr>
              </a:p>
            </p:txBody>
          </p:sp>
        </p:grpSp>
      </p:grpSp>
      <p:grpSp>
        <p:nvGrpSpPr>
          <p:cNvPr id="31" name="Group 30"/>
          <p:cNvGrpSpPr/>
          <p:nvPr/>
        </p:nvGrpSpPr>
        <p:grpSpPr>
          <a:xfrm>
            <a:off x="1015426" y="1165843"/>
            <a:ext cx="1709420" cy="3678868"/>
            <a:chOff x="1015426" y="1165843"/>
            <a:chExt cx="1709420" cy="3678868"/>
          </a:xfrm>
        </p:grpSpPr>
        <p:cxnSp>
          <p:nvCxnSpPr>
            <p:cNvPr id="43" name="Straight Arrow Connector 42"/>
            <p:cNvCxnSpPr/>
            <p:nvPr/>
          </p:nvCxnSpPr>
          <p:spPr>
            <a:xfrm>
              <a:off x="1843988" y="3374998"/>
              <a:ext cx="0" cy="508963"/>
            </a:xfrm>
            <a:prstGeom prst="straightConnector1">
              <a:avLst/>
            </a:prstGeom>
            <a:ln w="25400">
              <a:solidFill>
                <a:schemeClr val="tx2">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015426" y="1165843"/>
              <a:ext cx="1709420" cy="3678868"/>
              <a:chOff x="1015426" y="1165843"/>
              <a:chExt cx="1709420" cy="3678868"/>
            </a:xfrm>
          </p:grpSpPr>
          <p:grpSp>
            <p:nvGrpSpPr>
              <p:cNvPr id="17" name="Group 16"/>
              <p:cNvGrpSpPr/>
              <p:nvPr/>
            </p:nvGrpSpPr>
            <p:grpSpPr>
              <a:xfrm>
                <a:off x="1065414" y="3907470"/>
                <a:ext cx="1659432" cy="937241"/>
                <a:chOff x="1107724" y="3874532"/>
                <a:chExt cx="1659432" cy="937241"/>
              </a:xfrm>
            </p:grpSpPr>
            <p:sp>
              <p:nvSpPr>
                <p:cNvPr id="64" name="Chevron 63"/>
                <p:cNvSpPr/>
                <p:nvPr/>
              </p:nvSpPr>
              <p:spPr>
                <a:xfrm>
                  <a:off x="1107724" y="3874532"/>
                  <a:ext cx="1659432" cy="812060"/>
                </a:xfrm>
                <a:prstGeom prst="chevron">
                  <a:avLst/>
                </a:prstGeom>
                <a:solidFill>
                  <a:schemeClr val="accent2">
                    <a:lumMod val="50000"/>
                  </a:schemeClr>
                </a:solidFill>
                <a:ln>
                  <a:noFill/>
                </a:ln>
                <a:effectLst>
                  <a:outerShdw dist="50800"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sv-SE" sz="1800" dirty="0">
                    <a:solidFill>
                      <a:prstClr val="black"/>
                    </a:solidFill>
                  </a:endParaRPr>
                </a:p>
              </p:txBody>
            </p:sp>
            <p:sp>
              <p:nvSpPr>
                <p:cNvPr id="60" name="Rectangle 59"/>
                <p:cNvSpPr/>
                <p:nvPr/>
              </p:nvSpPr>
              <p:spPr>
                <a:xfrm>
                  <a:off x="1434397" y="3949999"/>
                  <a:ext cx="1221446" cy="861774"/>
                </a:xfrm>
                <a:prstGeom prst="rect">
                  <a:avLst/>
                </a:prstGeom>
              </p:spPr>
              <p:txBody>
                <a:bodyPr wrap="square">
                  <a:spAutoFit/>
                </a:bodyPr>
                <a:lstStyle/>
                <a:p>
                  <a:pPr algn="l" eaLnBrk="1" fontAlgn="auto" hangingPunct="1">
                    <a:spcBef>
                      <a:spcPts val="0"/>
                    </a:spcBef>
                    <a:spcAft>
                      <a:spcPts val="0"/>
                    </a:spcAft>
                  </a:pPr>
                  <a:r>
                    <a:rPr lang="ru-RU" sz="1000" b="1" dirty="0">
                      <a:solidFill>
                        <a:prstClr val="white"/>
                      </a:solidFill>
                      <a:latin typeface="Calibri"/>
                    </a:rPr>
                    <a:t>Подписание соглашений, открытие счетов,</a:t>
                  </a:r>
                  <a:r>
                    <a:rPr lang="en-US" sz="1000" b="1" dirty="0">
                      <a:solidFill>
                        <a:prstClr val="white"/>
                      </a:solidFill>
                      <a:latin typeface="Calibri"/>
                    </a:rPr>
                    <a:t> </a:t>
                  </a:r>
                  <a:r>
                    <a:rPr lang="ru-RU" sz="1000" b="1" dirty="0">
                      <a:solidFill>
                        <a:prstClr val="white"/>
                      </a:solidFill>
                      <a:latin typeface="Calibri"/>
                    </a:rPr>
                    <a:t> использование услуг</a:t>
                  </a:r>
                  <a:endParaRPr lang="en-US" sz="1000" b="1" dirty="0">
                    <a:solidFill>
                      <a:prstClr val="white"/>
                    </a:solidFill>
                    <a:latin typeface="Calibri"/>
                  </a:endParaRPr>
                </a:p>
              </p:txBody>
            </p:sp>
          </p:grpSp>
          <p:grpSp>
            <p:nvGrpSpPr>
              <p:cNvPr id="15" name="Group 14"/>
              <p:cNvGrpSpPr/>
              <p:nvPr/>
            </p:nvGrpSpPr>
            <p:grpSpPr>
              <a:xfrm>
                <a:off x="1015426" y="2559291"/>
                <a:ext cx="1659432" cy="901166"/>
                <a:chOff x="1283305" y="3303675"/>
                <a:chExt cx="1659432" cy="901166"/>
              </a:xfrm>
            </p:grpSpPr>
            <p:sp>
              <p:nvSpPr>
                <p:cNvPr id="70" name="Chevron 69"/>
                <p:cNvSpPr/>
                <p:nvPr/>
              </p:nvSpPr>
              <p:spPr>
                <a:xfrm>
                  <a:off x="1283305" y="3303675"/>
                  <a:ext cx="1659432" cy="812060"/>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sv-SE" sz="1800" dirty="0">
                    <a:solidFill>
                      <a:schemeClr val="tx1"/>
                    </a:solidFill>
                  </a:endParaRPr>
                </a:p>
              </p:txBody>
            </p:sp>
            <p:sp>
              <p:nvSpPr>
                <p:cNvPr id="56" name="Rectangle 55"/>
                <p:cNvSpPr/>
                <p:nvPr/>
              </p:nvSpPr>
              <p:spPr>
                <a:xfrm>
                  <a:off x="1643517" y="3373844"/>
                  <a:ext cx="1047508" cy="830997"/>
                </a:xfrm>
                <a:prstGeom prst="rect">
                  <a:avLst/>
                </a:prstGeom>
              </p:spPr>
              <p:txBody>
                <a:bodyPr wrap="square">
                  <a:spAutoFit/>
                </a:bodyPr>
                <a:lstStyle/>
                <a:p>
                  <a:pPr algn="l" eaLnBrk="1" fontAlgn="auto" hangingPunct="1">
                    <a:spcBef>
                      <a:spcPts val="0"/>
                    </a:spcBef>
                    <a:spcAft>
                      <a:spcPts val="0"/>
                    </a:spcAft>
                  </a:pPr>
                  <a:r>
                    <a:rPr lang="ru-RU" sz="1200" b="1" dirty="0">
                      <a:solidFill>
                        <a:schemeClr val="bg1"/>
                      </a:solidFill>
                      <a:latin typeface="Calibri"/>
                    </a:rPr>
                    <a:t>Открытие счетов и другие услуги</a:t>
                  </a:r>
                  <a:endParaRPr lang="en-US" sz="1200" b="1" dirty="0">
                    <a:solidFill>
                      <a:schemeClr val="bg1"/>
                    </a:solidFill>
                    <a:latin typeface="Calibri"/>
                  </a:endParaRPr>
                </a:p>
              </p:txBody>
            </p:sp>
          </p:grpSp>
          <p:cxnSp>
            <p:nvCxnSpPr>
              <p:cNvPr id="42" name="Straight Arrow Connector 41"/>
              <p:cNvCxnSpPr/>
              <p:nvPr/>
            </p:nvCxnSpPr>
            <p:spPr>
              <a:xfrm>
                <a:off x="1836962" y="2022716"/>
                <a:ext cx="0" cy="508963"/>
              </a:xfrm>
              <a:prstGeom prst="straightConnector1">
                <a:avLst/>
              </a:prstGeom>
              <a:ln w="25400">
                <a:solidFill>
                  <a:schemeClr val="tx2">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049959" y="1165843"/>
                <a:ext cx="1659432" cy="812060"/>
                <a:chOff x="1155131" y="1629329"/>
                <a:chExt cx="1659432" cy="812060"/>
              </a:xfrm>
            </p:grpSpPr>
            <p:sp>
              <p:nvSpPr>
                <p:cNvPr id="75" name="Chevron 74"/>
                <p:cNvSpPr/>
                <p:nvPr/>
              </p:nvSpPr>
              <p:spPr>
                <a:xfrm>
                  <a:off x="1155131" y="1629329"/>
                  <a:ext cx="1659432" cy="812060"/>
                </a:xfrm>
                <a:prstGeom prst="chevron">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sv-SE" sz="1800" dirty="0">
                    <a:solidFill>
                      <a:prstClr val="black"/>
                    </a:solidFill>
                  </a:endParaRPr>
                </a:p>
              </p:txBody>
            </p:sp>
            <p:sp>
              <p:nvSpPr>
                <p:cNvPr id="51" name="Rectangle 50"/>
                <p:cNvSpPr/>
                <p:nvPr/>
              </p:nvSpPr>
              <p:spPr>
                <a:xfrm>
                  <a:off x="1491997" y="1702719"/>
                  <a:ext cx="1153928" cy="646331"/>
                </a:xfrm>
                <a:prstGeom prst="rect">
                  <a:avLst/>
                </a:prstGeom>
              </p:spPr>
              <p:txBody>
                <a:bodyPr wrap="square">
                  <a:spAutoFit/>
                </a:bodyPr>
                <a:lstStyle/>
                <a:p>
                  <a:pPr algn="l" eaLnBrk="1" fontAlgn="auto" hangingPunct="1">
                    <a:spcBef>
                      <a:spcPts val="0"/>
                    </a:spcBef>
                    <a:spcAft>
                      <a:spcPts val="0"/>
                    </a:spcAft>
                  </a:pPr>
                  <a:r>
                    <a:rPr lang="ru-RU" sz="1200" b="1" dirty="0">
                      <a:solidFill>
                        <a:prstClr val="black"/>
                      </a:solidFill>
                      <a:latin typeface="Calibri"/>
                    </a:rPr>
                    <a:t>Оформление банковских соглашений</a:t>
                  </a:r>
                  <a:endParaRPr lang="en-US" sz="1200" b="1" dirty="0">
                    <a:solidFill>
                      <a:prstClr val="black"/>
                    </a:solidFill>
                    <a:latin typeface="Calibri"/>
                  </a:endParaRPr>
                </a:p>
              </p:txBody>
            </p:sp>
          </p:grpSp>
        </p:grpSp>
      </p:grpSp>
      <p:grpSp>
        <p:nvGrpSpPr>
          <p:cNvPr id="29" name="Group 28"/>
          <p:cNvGrpSpPr/>
          <p:nvPr/>
        </p:nvGrpSpPr>
        <p:grpSpPr>
          <a:xfrm>
            <a:off x="3342496" y="2488489"/>
            <a:ext cx="4481811" cy="2725604"/>
            <a:chOff x="3342496" y="2488489"/>
            <a:chExt cx="4481811" cy="2725604"/>
          </a:xfrm>
        </p:grpSpPr>
        <p:grpSp>
          <p:nvGrpSpPr>
            <p:cNvPr id="20" name="Group 19"/>
            <p:cNvGrpSpPr/>
            <p:nvPr/>
          </p:nvGrpSpPr>
          <p:grpSpPr>
            <a:xfrm>
              <a:off x="6122565" y="3825811"/>
              <a:ext cx="1659432" cy="812060"/>
              <a:chOff x="6164875" y="3792873"/>
              <a:chExt cx="1659432" cy="812060"/>
            </a:xfrm>
          </p:grpSpPr>
          <p:sp>
            <p:nvSpPr>
              <p:cNvPr id="66" name="Chevron 65"/>
              <p:cNvSpPr/>
              <p:nvPr/>
            </p:nvSpPr>
            <p:spPr>
              <a:xfrm>
                <a:off x="6164875" y="3792873"/>
                <a:ext cx="1659432" cy="812060"/>
              </a:xfrm>
              <a:prstGeom prst="chevron">
                <a:avLst/>
              </a:prstGeom>
              <a:solidFill>
                <a:schemeClr val="accent2">
                  <a:lumMod val="50000"/>
                </a:schemeClr>
              </a:solid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dirty="0">
                  <a:solidFill>
                    <a:prstClr val="black"/>
                  </a:solidFill>
                </a:endParaRPr>
              </a:p>
            </p:txBody>
          </p:sp>
          <p:sp>
            <p:nvSpPr>
              <p:cNvPr id="57" name="Rectangle 56"/>
              <p:cNvSpPr/>
              <p:nvPr/>
            </p:nvSpPr>
            <p:spPr>
              <a:xfrm>
                <a:off x="6526934" y="3953737"/>
                <a:ext cx="956921" cy="461665"/>
              </a:xfrm>
              <a:prstGeom prst="rect">
                <a:avLst/>
              </a:prstGeom>
            </p:spPr>
            <p:txBody>
              <a:bodyPr wrap="square">
                <a:spAutoFit/>
              </a:bodyPr>
              <a:lstStyle/>
              <a:p>
                <a:pPr algn="l" eaLnBrk="1" fontAlgn="auto" hangingPunct="1">
                  <a:spcBef>
                    <a:spcPts val="0"/>
                  </a:spcBef>
                  <a:spcAft>
                    <a:spcPts val="0"/>
                  </a:spcAft>
                </a:pPr>
                <a:r>
                  <a:rPr lang="ru-RU" sz="1200" b="1" dirty="0">
                    <a:solidFill>
                      <a:prstClr val="white"/>
                    </a:solidFill>
                    <a:latin typeface="Calibri"/>
                  </a:rPr>
                  <a:t>Контроль, учет</a:t>
                </a:r>
                <a:endParaRPr lang="en-US" sz="1200" b="1" dirty="0">
                  <a:solidFill>
                    <a:prstClr val="white"/>
                  </a:solidFill>
                  <a:latin typeface="Calibri"/>
                </a:endParaRPr>
              </a:p>
            </p:txBody>
          </p:sp>
        </p:grpSp>
        <p:grpSp>
          <p:nvGrpSpPr>
            <p:cNvPr id="18" name="Group 17"/>
            <p:cNvGrpSpPr/>
            <p:nvPr/>
          </p:nvGrpSpPr>
          <p:grpSpPr>
            <a:xfrm>
              <a:off x="3416721" y="3887007"/>
              <a:ext cx="1659432" cy="812060"/>
              <a:chOff x="3581972" y="4358018"/>
              <a:chExt cx="1659432" cy="812060"/>
            </a:xfrm>
          </p:grpSpPr>
          <p:sp>
            <p:nvSpPr>
              <p:cNvPr id="65" name="Chevron 64"/>
              <p:cNvSpPr/>
              <p:nvPr/>
            </p:nvSpPr>
            <p:spPr>
              <a:xfrm>
                <a:off x="3581972" y="4358018"/>
                <a:ext cx="1659432" cy="812060"/>
              </a:xfrm>
              <a:prstGeom prst="chevron">
                <a:avLst/>
              </a:prstGeom>
              <a:solidFill>
                <a:schemeClr val="accent2">
                  <a:lumMod val="50000"/>
                </a:schemeClr>
              </a:solid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sv-SE" sz="1800" dirty="0">
                  <a:solidFill>
                    <a:prstClr val="black"/>
                  </a:solidFill>
                </a:endParaRPr>
              </a:p>
            </p:txBody>
          </p:sp>
          <p:sp>
            <p:nvSpPr>
              <p:cNvPr id="59" name="Rectangle 58"/>
              <p:cNvSpPr/>
              <p:nvPr/>
            </p:nvSpPr>
            <p:spPr>
              <a:xfrm>
                <a:off x="4039876" y="4500885"/>
                <a:ext cx="956921" cy="461665"/>
              </a:xfrm>
              <a:prstGeom prst="rect">
                <a:avLst/>
              </a:prstGeom>
            </p:spPr>
            <p:txBody>
              <a:bodyPr wrap="square">
                <a:spAutoFit/>
              </a:bodyPr>
              <a:lstStyle/>
              <a:p>
                <a:pPr algn="l" eaLnBrk="1" fontAlgn="auto" hangingPunct="1">
                  <a:spcBef>
                    <a:spcPts val="0"/>
                  </a:spcBef>
                  <a:spcAft>
                    <a:spcPts val="0"/>
                  </a:spcAft>
                </a:pPr>
                <a:r>
                  <a:rPr lang="ru-RU" sz="1200" b="1" dirty="0">
                    <a:solidFill>
                      <a:prstClr val="white"/>
                    </a:solidFill>
                    <a:latin typeface="Calibri"/>
                  </a:rPr>
                  <a:t>Платежные поручения</a:t>
                </a:r>
                <a:endParaRPr lang="en-US" sz="1200" b="1" dirty="0">
                  <a:solidFill>
                    <a:prstClr val="white"/>
                  </a:solidFill>
                  <a:latin typeface="Calibri"/>
                </a:endParaRPr>
              </a:p>
            </p:txBody>
          </p:sp>
        </p:grpSp>
        <p:grpSp>
          <p:nvGrpSpPr>
            <p:cNvPr id="8" name="Group 7"/>
            <p:cNvGrpSpPr/>
            <p:nvPr/>
          </p:nvGrpSpPr>
          <p:grpSpPr>
            <a:xfrm>
              <a:off x="3342496" y="2496472"/>
              <a:ext cx="1659432" cy="812060"/>
              <a:chOff x="3344574" y="3864179"/>
              <a:chExt cx="1659432" cy="812060"/>
            </a:xfrm>
          </p:grpSpPr>
          <p:sp>
            <p:nvSpPr>
              <p:cNvPr id="73" name="Chevron 72"/>
              <p:cNvSpPr/>
              <p:nvPr/>
            </p:nvSpPr>
            <p:spPr>
              <a:xfrm>
                <a:off x="3344574" y="3864179"/>
                <a:ext cx="1659432" cy="812060"/>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dirty="0">
                  <a:solidFill>
                    <a:schemeClr val="tx1"/>
                  </a:solidFill>
                </a:endParaRPr>
              </a:p>
            </p:txBody>
          </p:sp>
          <p:sp>
            <p:nvSpPr>
              <p:cNvPr id="55" name="Rectangle 54"/>
              <p:cNvSpPr/>
              <p:nvPr/>
            </p:nvSpPr>
            <p:spPr>
              <a:xfrm>
                <a:off x="3825512" y="4031394"/>
                <a:ext cx="1047508" cy="461665"/>
              </a:xfrm>
              <a:prstGeom prst="rect">
                <a:avLst/>
              </a:prstGeom>
            </p:spPr>
            <p:txBody>
              <a:bodyPr wrap="square">
                <a:spAutoFit/>
              </a:bodyPr>
              <a:lstStyle/>
              <a:p>
                <a:pPr algn="l" eaLnBrk="1" fontAlgn="auto" hangingPunct="1">
                  <a:spcBef>
                    <a:spcPts val="0"/>
                  </a:spcBef>
                  <a:spcAft>
                    <a:spcPts val="0"/>
                  </a:spcAft>
                </a:pPr>
                <a:r>
                  <a:rPr lang="ru-RU" sz="1200" b="1" dirty="0">
                    <a:solidFill>
                      <a:schemeClr val="bg1"/>
                    </a:solidFill>
                    <a:latin typeface="Calibri"/>
                  </a:rPr>
                  <a:t>Переводы платежей</a:t>
                </a:r>
                <a:endParaRPr lang="en-US" sz="1200" b="1" dirty="0">
                  <a:solidFill>
                    <a:prstClr val="black"/>
                  </a:solidFill>
                  <a:latin typeface="Calibri"/>
                </a:endParaRPr>
              </a:p>
            </p:txBody>
          </p:sp>
        </p:grpSp>
        <p:grpSp>
          <p:nvGrpSpPr>
            <p:cNvPr id="10" name="Group 9"/>
            <p:cNvGrpSpPr/>
            <p:nvPr/>
          </p:nvGrpSpPr>
          <p:grpSpPr>
            <a:xfrm>
              <a:off x="6164875" y="2488489"/>
              <a:ext cx="1659432" cy="812060"/>
              <a:chOff x="6324501" y="3934828"/>
              <a:chExt cx="1659432" cy="812060"/>
            </a:xfrm>
          </p:grpSpPr>
          <p:sp>
            <p:nvSpPr>
              <p:cNvPr id="71" name="Chevron 70"/>
              <p:cNvSpPr/>
              <p:nvPr/>
            </p:nvSpPr>
            <p:spPr>
              <a:xfrm>
                <a:off x="6324501" y="3934828"/>
                <a:ext cx="1659432" cy="812060"/>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dirty="0">
                  <a:solidFill>
                    <a:schemeClr val="tx1"/>
                  </a:solidFill>
                </a:endParaRPr>
              </a:p>
            </p:txBody>
          </p:sp>
          <p:sp>
            <p:nvSpPr>
              <p:cNvPr id="62" name="Rectangle 61"/>
              <p:cNvSpPr/>
              <p:nvPr/>
            </p:nvSpPr>
            <p:spPr>
              <a:xfrm>
                <a:off x="6780045" y="4105496"/>
                <a:ext cx="1047508" cy="461665"/>
              </a:xfrm>
              <a:prstGeom prst="rect">
                <a:avLst/>
              </a:prstGeom>
            </p:spPr>
            <p:txBody>
              <a:bodyPr wrap="square">
                <a:spAutoFit/>
              </a:bodyPr>
              <a:lstStyle/>
              <a:p>
                <a:pPr algn="l" eaLnBrk="1" fontAlgn="auto" hangingPunct="1">
                  <a:spcBef>
                    <a:spcPts val="0"/>
                  </a:spcBef>
                  <a:spcAft>
                    <a:spcPts val="0"/>
                  </a:spcAft>
                </a:pPr>
                <a:r>
                  <a:rPr lang="ru-RU" sz="1200" b="1" dirty="0">
                    <a:solidFill>
                      <a:schemeClr val="bg1"/>
                    </a:solidFill>
                    <a:latin typeface="Calibri"/>
                  </a:rPr>
                  <a:t>Отчетность о платежах</a:t>
                </a:r>
                <a:endParaRPr lang="en-US" sz="1200" b="1" dirty="0">
                  <a:solidFill>
                    <a:schemeClr val="bg1"/>
                  </a:solidFill>
                  <a:latin typeface="Calibri"/>
                </a:endParaRPr>
              </a:p>
            </p:txBody>
          </p:sp>
        </p:grpSp>
        <p:grpSp>
          <p:nvGrpSpPr>
            <p:cNvPr id="9" name="Group 8"/>
            <p:cNvGrpSpPr/>
            <p:nvPr/>
          </p:nvGrpSpPr>
          <p:grpSpPr>
            <a:xfrm>
              <a:off x="4743291" y="2488489"/>
              <a:ext cx="1659432" cy="812060"/>
              <a:chOff x="4751805" y="3868238"/>
              <a:chExt cx="1659432" cy="812060"/>
            </a:xfrm>
          </p:grpSpPr>
          <p:sp>
            <p:nvSpPr>
              <p:cNvPr id="72" name="Chevron 71"/>
              <p:cNvSpPr/>
              <p:nvPr/>
            </p:nvSpPr>
            <p:spPr>
              <a:xfrm>
                <a:off x="4751805" y="3868238"/>
                <a:ext cx="1659432" cy="812060"/>
              </a:xfrm>
              <a:prstGeom prst="chevr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dirty="0">
                  <a:solidFill>
                    <a:schemeClr val="tx1"/>
                  </a:solidFill>
                </a:endParaRPr>
              </a:p>
            </p:txBody>
          </p:sp>
          <p:sp>
            <p:nvSpPr>
              <p:cNvPr id="63" name="Rectangle 62"/>
              <p:cNvSpPr/>
              <p:nvPr/>
            </p:nvSpPr>
            <p:spPr>
              <a:xfrm>
                <a:off x="5171484" y="4044219"/>
                <a:ext cx="1047508" cy="600164"/>
              </a:xfrm>
              <a:prstGeom prst="rect">
                <a:avLst/>
              </a:prstGeom>
            </p:spPr>
            <p:txBody>
              <a:bodyPr wrap="square">
                <a:spAutoFit/>
              </a:bodyPr>
              <a:lstStyle/>
              <a:p>
                <a:pPr algn="l" eaLnBrk="1" fontAlgn="auto" hangingPunct="1">
                  <a:spcBef>
                    <a:spcPts val="0"/>
                  </a:spcBef>
                  <a:spcAft>
                    <a:spcPts val="0"/>
                  </a:spcAft>
                </a:pPr>
                <a:r>
                  <a:rPr lang="ru-RU" sz="1100" b="1" dirty="0">
                    <a:solidFill>
                      <a:schemeClr val="bg1"/>
                    </a:solidFill>
                    <a:latin typeface="Calibri"/>
                  </a:rPr>
                  <a:t>Перечисление средств на  ЕКС и с ЕКС</a:t>
                </a:r>
                <a:endParaRPr lang="en-US" sz="1100" b="1" dirty="0">
                  <a:solidFill>
                    <a:schemeClr val="bg1"/>
                  </a:solidFill>
                  <a:latin typeface="Calibri"/>
                </a:endParaRPr>
              </a:p>
            </p:txBody>
          </p:sp>
        </p:grpSp>
        <p:cxnSp>
          <p:nvCxnSpPr>
            <p:cNvPr id="94" name="Straight Arrow Connector 93"/>
            <p:cNvCxnSpPr/>
            <p:nvPr/>
          </p:nvCxnSpPr>
          <p:spPr>
            <a:xfrm>
              <a:off x="4125494" y="4699067"/>
              <a:ext cx="0" cy="508963"/>
            </a:xfrm>
            <a:prstGeom prst="straightConnector1">
              <a:avLst/>
            </a:prstGeom>
            <a:ln w="25400">
              <a:solidFill>
                <a:schemeClr val="tx2">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926271" y="3324598"/>
              <a:ext cx="0" cy="508963"/>
            </a:xfrm>
            <a:prstGeom prst="straightConnector1">
              <a:avLst/>
            </a:prstGeom>
            <a:ln w="25400">
              <a:solidFill>
                <a:schemeClr val="tx2">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6921081" y="4705130"/>
              <a:ext cx="0" cy="508963"/>
            </a:xfrm>
            <a:prstGeom prst="straightConnector1">
              <a:avLst/>
            </a:prstGeom>
            <a:ln w="25400">
              <a:solidFill>
                <a:schemeClr val="tx2">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161328" y="3349751"/>
              <a:ext cx="0" cy="508963"/>
            </a:xfrm>
            <a:prstGeom prst="straightConnector1">
              <a:avLst/>
            </a:prstGeom>
            <a:ln w="25400">
              <a:solidFill>
                <a:schemeClr val="tx2">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686054" y="1167631"/>
            <a:ext cx="4391879" cy="1348035"/>
            <a:chOff x="4686054" y="1167631"/>
            <a:chExt cx="4391879" cy="1348035"/>
          </a:xfrm>
        </p:grpSpPr>
        <p:cxnSp>
          <p:nvCxnSpPr>
            <p:cNvPr id="119" name="Straight Arrow Connector 118"/>
            <p:cNvCxnSpPr/>
            <p:nvPr/>
          </p:nvCxnSpPr>
          <p:spPr>
            <a:xfrm>
              <a:off x="5573988" y="1993916"/>
              <a:ext cx="0" cy="508963"/>
            </a:xfrm>
            <a:prstGeom prst="straightConnector1">
              <a:avLst/>
            </a:prstGeom>
            <a:ln w="25400">
              <a:solidFill>
                <a:schemeClr val="tx2">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686054" y="1172168"/>
              <a:ext cx="1659432" cy="812060"/>
              <a:chOff x="4714812" y="2975926"/>
              <a:chExt cx="1659432" cy="812060"/>
            </a:xfrm>
          </p:grpSpPr>
          <p:sp>
            <p:nvSpPr>
              <p:cNvPr id="50" name="Chevron 49"/>
              <p:cNvSpPr/>
              <p:nvPr/>
            </p:nvSpPr>
            <p:spPr>
              <a:xfrm>
                <a:off x="4714812" y="2975926"/>
                <a:ext cx="1659432" cy="812060"/>
              </a:xfrm>
              <a:prstGeom prst="chevron">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sv-SE" sz="1800" dirty="0">
                  <a:solidFill>
                    <a:prstClr val="black"/>
                  </a:solidFill>
                </a:endParaRPr>
              </a:p>
            </p:txBody>
          </p:sp>
          <p:sp>
            <p:nvSpPr>
              <p:cNvPr id="53" name="TextBox 52"/>
              <p:cNvSpPr txBox="1"/>
              <p:nvPr/>
            </p:nvSpPr>
            <p:spPr>
              <a:xfrm>
                <a:off x="5129828" y="3045786"/>
                <a:ext cx="1191943" cy="707886"/>
              </a:xfrm>
              <a:prstGeom prst="rect">
                <a:avLst/>
              </a:prstGeom>
            </p:spPr>
            <p:txBody>
              <a:bodyPr wrap="square">
                <a:spAutoFit/>
              </a:bodyPr>
              <a:lstStyle>
                <a:defPPr>
                  <a:defRPr lang="sv-SE"/>
                </a:defPPr>
                <a:lvl1pPr>
                  <a:defRPr sz="1400"/>
                </a:lvl1pPr>
              </a:lstStyle>
              <a:p>
                <a:pPr algn="l" eaLnBrk="1" fontAlgn="auto" hangingPunct="1">
                  <a:spcBef>
                    <a:spcPts val="0"/>
                  </a:spcBef>
                  <a:spcAft>
                    <a:spcPts val="0"/>
                  </a:spcAft>
                </a:pPr>
                <a:r>
                  <a:rPr lang="ru-RU" sz="1000" b="1" dirty="0">
                    <a:solidFill>
                      <a:prstClr val="black"/>
                    </a:solidFill>
                    <a:latin typeface="Calibri"/>
                  </a:rPr>
                  <a:t>Ежедневые расчеты с использованием ЕКС</a:t>
                </a:r>
                <a:endParaRPr lang="en-US" sz="1000" b="1" dirty="0">
                  <a:solidFill>
                    <a:prstClr val="black"/>
                  </a:solidFill>
                  <a:latin typeface="Calibri"/>
                </a:endParaRPr>
              </a:p>
            </p:txBody>
          </p:sp>
        </p:grpSp>
        <p:grpSp>
          <p:nvGrpSpPr>
            <p:cNvPr id="11" name="Group 10"/>
            <p:cNvGrpSpPr/>
            <p:nvPr/>
          </p:nvGrpSpPr>
          <p:grpSpPr>
            <a:xfrm>
              <a:off x="6072165" y="1168734"/>
              <a:ext cx="1659432" cy="1083459"/>
              <a:chOff x="6311272" y="3002635"/>
              <a:chExt cx="1659432" cy="1083459"/>
            </a:xfrm>
          </p:grpSpPr>
          <p:sp>
            <p:nvSpPr>
              <p:cNvPr id="46" name="Chevron 45"/>
              <p:cNvSpPr/>
              <p:nvPr/>
            </p:nvSpPr>
            <p:spPr>
              <a:xfrm>
                <a:off x="6311272" y="3002635"/>
                <a:ext cx="1659432" cy="812060"/>
              </a:xfrm>
              <a:prstGeom prst="chevron">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sv-SE" sz="1800" dirty="0">
                  <a:solidFill>
                    <a:prstClr val="black"/>
                  </a:solidFill>
                </a:endParaRPr>
              </a:p>
            </p:txBody>
          </p:sp>
          <p:sp>
            <p:nvSpPr>
              <p:cNvPr id="54" name="TextBox 53"/>
              <p:cNvSpPr txBox="1"/>
              <p:nvPr/>
            </p:nvSpPr>
            <p:spPr>
              <a:xfrm>
                <a:off x="6510294" y="3070431"/>
                <a:ext cx="1441394" cy="1015663"/>
              </a:xfrm>
              <a:prstGeom prst="rect">
                <a:avLst/>
              </a:prstGeom>
            </p:spPr>
            <p:txBody>
              <a:bodyPr wrap="square">
                <a:spAutoFit/>
              </a:bodyPr>
              <a:lstStyle>
                <a:defPPr>
                  <a:defRPr lang="sv-SE"/>
                </a:defPPr>
                <a:lvl1pPr>
                  <a:defRPr sz="1400"/>
                </a:lvl1pPr>
              </a:lstStyle>
              <a:p>
                <a:pPr algn="ctr" eaLnBrk="1" fontAlgn="auto" hangingPunct="1">
                  <a:spcBef>
                    <a:spcPts val="0"/>
                  </a:spcBef>
                  <a:spcAft>
                    <a:spcPts val="0"/>
                  </a:spcAft>
                </a:pPr>
                <a:r>
                  <a:rPr lang="ru-RU" sz="1000" b="1" dirty="0">
                    <a:solidFill>
                      <a:prstClr val="black"/>
                    </a:solidFill>
                    <a:latin typeface="Calibri"/>
                  </a:rPr>
                  <a:t>Управление ликвидностью</a:t>
                </a:r>
                <a:r>
                  <a:rPr lang="en-US" sz="1000" b="1" dirty="0">
                    <a:solidFill>
                      <a:prstClr val="black"/>
                    </a:solidFill>
                    <a:latin typeface="Calibri"/>
                  </a:rPr>
                  <a:t>;   </a:t>
                </a:r>
                <a:r>
                  <a:rPr lang="ru-RU" sz="1000" b="1" dirty="0">
                    <a:solidFill>
                      <a:prstClr val="black"/>
                    </a:solidFill>
                    <a:latin typeface="Calibri"/>
                  </a:rPr>
                  <a:t>инвестирование /заимствование средств на денежном  рынке</a:t>
                </a:r>
                <a:endParaRPr lang="en-US" sz="1000" b="1" dirty="0">
                  <a:solidFill>
                    <a:prstClr val="black"/>
                  </a:solidFill>
                  <a:latin typeface="Calibri"/>
                </a:endParaRPr>
              </a:p>
            </p:txBody>
          </p:sp>
        </p:grpSp>
        <p:grpSp>
          <p:nvGrpSpPr>
            <p:cNvPr id="16" name="Group 15"/>
            <p:cNvGrpSpPr/>
            <p:nvPr/>
          </p:nvGrpSpPr>
          <p:grpSpPr>
            <a:xfrm>
              <a:off x="7488038" y="1167631"/>
              <a:ext cx="1589895" cy="892262"/>
              <a:chOff x="7593210" y="1479917"/>
              <a:chExt cx="1589895" cy="892262"/>
            </a:xfrm>
          </p:grpSpPr>
          <p:sp>
            <p:nvSpPr>
              <p:cNvPr id="121" name="Chevron 120"/>
              <p:cNvSpPr/>
              <p:nvPr/>
            </p:nvSpPr>
            <p:spPr>
              <a:xfrm>
                <a:off x="7593210" y="1479917"/>
                <a:ext cx="1589895" cy="812060"/>
              </a:xfrm>
              <a:prstGeom prst="chevron">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dirty="0">
                  <a:solidFill>
                    <a:prstClr val="black"/>
                  </a:solidFill>
                </a:endParaRPr>
              </a:p>
            </p:txBody>
          </p:sp>
          <p:sp>
            <p:nvSpPr>
              <p:cNvPr id="122" name="TextBox 121"/>
              <p:cNvSpPr txBox="1"/>
              <p:nvPr/>
            </p:nvSpPr>
            <p:spPr>
              <a:xfrm>
                <a:off x="7973569" y="1541182"/>
                <a:ext cx="1191943" cy="830997"/>
              </a:xfrm>
              <a:prstGeom prst="rect">
                <a:avLst/>
              </a:prstGeom>
            </p:spPr>
            <p:txBody>
              <a:bodyPr wrap="square">
                <a:spAutoFit/>
              </a:bodyPr>
              <a:lstStyle>
                <a:defPPr>
                  <a:defRPr lang="sv-SE"/>
                </a:defPPr>
                <a:lvl1pPr>
                  <a:defRPr sz="1400"/>
                </a:lvl1pPr>
              </a:lstStyle>
              <a:p>
                <a:pPr algn="l" eaLnBrk="1" fontAlgn="auto" hangingPunct="1">
                  <a:spcBef>
                    <a:spcPts val="0"/>
                  </a:spcBef>
                  <a:spcAft>
                    <a:spcPts val="0"/>
                  </a:spcAft>
                </a:pPr>
                <a:r>
                  <a:rPr lang="ru-RU" sz="1200" b="1" dirty="0">
                    <a:solidFill>
                      <a:prstClr val="black"/>
                    </a:solidFill>
                    <a:latin typeface="Calibri"/>
                  </a:rPr>
                  <a:t>Управление долгом, финансирование</a:t>
                </a:r>
                <a:endParaRPr lang="en-US" sz="1200" b="1" dirty="0">
                  <a:solidFill>
                    <a:prstClr val="black"/>
                  </a:solidFill>
                  <a:latin typeface="Calibri"/>
                </a:endParaRPr>
              </a:p>
            </p:txBody>
          </p:sp>
        </p:grpSp>
        <p:cxnSp>
          <p:nvCxnSpPr>
            <p:cNvPr id="124" name="Straight Arrow Connector 123"/>
            <p:cNvCxnSpPr/>
            <p:nvPr/>
          </p:nvCxnSpPr>
          <p:spPr>
            <a:xfrm>
              <a:off x="5409362" y="2006703"/>
              <a:ext cx="0" cy="508963"/>
            </a:xfrm>
            <a:prstGeom prst="straightConnector1">
              <a:avLst/>
            </a:prstGeom>
            <a:ln w="25400">
              <a:solidFill>
                <a:schemeClr val="tx2">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32" name="Oval 31"/>
          <p:cNvSpPr/>
          <p:nvPr/>
        </p:nvSpPr>
        <p:spPr>
          <a:xfrm>
            <a:off x="4586400" y="885600"/>
            <a:ext cx="1955824" cy="27078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12"/>
          <p:cNvSpPr>
            <a:spLocks noGrp="1"/>
          </p:cNvSpPr>
          <p:nvPr>
            <p:ph type="dt" sz="half" idx="14"/>
          </p:nvPr>
        </p:nvSpPr>
        <p:spPr/>
        <p:txBody>
          <a:bodyPr/>
          <a:lstStyle/>
          <a:p>
            <a:endParaRPr lang="sv-SE" dirty="0"/>
          </a:p>
        </p:txBody>
      </p:sp>
    </p:spTree>
    <p:extLst>
      <p:ext uri="{BB962C8B-B14F-4D97-AF65-F5344CB8AC3E}">
        <p14:creationId xmlns:p14="http://schemas.microsoft.com/office/powerpoint/2010/main" val="31195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5619" y="381599"/>
            <a:ext cx="8104187" cy="452513"/>
          </a:xfrm>
          <a:ln>
            <a:solidFill>
              <a:schemeClr val="tx1"/>
            </a:solidFill>
          </a:ln>
        </p:spPr>
        <p:txBody>
          <a:bodyPr>
            <a:normAutofit fontScale="90000"/>
          </a:bodyPr>
          <a:lstStyle/>
          <a:p>
            <a:r>
              <a:rPr lang="en-US" sz="2400" dirty="0"/>
              <a:t> </a:t>
            </a:r>
            <a:r>
              <a:rPr lang="ru-RU" sz="2200" dirty="0"/>
              <a:t>Управление ликвидностью на практике: Единый казначейский счет</a:t>
            </a:r>
            <a:endParaRPr lang="en-US" sz="2200" dirty="0"/>
          </a:p>
        </p:txBody>
      </p:sp>
      <p:sp>
        <p:nvSpPr>
          <p:cNvPr id="79" name="Rektangel 78"/>
          <p:cNvSpPr/>
          <p:nvPr/>
        </p:nvSpPr>
        <p:spPr>
          <a:xfrm>
            <a:off x="0" y="3236913"/>
            <a:ext cx="9144000" cy="7762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80" name="Rektangel 79"/>
          <p:cNvSpPr/>
          <p:nvPr/>
        </p:nvSpPr>
        <p:spPr>
          <a:xfrm>
            <a:off x="0" y="2287588"/>
            <a:ext cx="9144000" cy="86995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81" name="Ellips 80"/>
          <p:cNvSpPr/>
          <p:nvPr/>
        </p:nvSpPr>
        <p:spPr bwMode="auto">
          <a:xfrm>
            <a:off x="2522538" y="4227513"/>
            <a:ext cx="6134100" cy="1311275"/>
          </a:xfrm>
          <a:prstGeom prst="ellipse">
            <a:avLst/>
          </a:prstGeom>
          <a:solidFill>
            <a:schemeClr val="tx2">
              <a:lumMod val="60000"/>
              <a:lumOff val="40000"/>
            </a:schemeClr>
          </a:solidFill>
          <a:ln w="12700" cap="flat" cmpd="sng" algn="ctr">
            <a:noFill/>
            <a:prstDash val="solid"/>
            <a:round/>
            <a:headEnd type="none" w="med" len="med"/>
            <a:tailEnd type="stealth" w="lg" len="lg"/>
          </a:ln>
          <a:effectLst/>
        </p:spPr>
        <p:txBody>
          <a:bodyPr>
            <a:prstTxWarp prst="textNoShape">
              <a:avLst/>
            </a:prstTxWarp>
          </a:bodyPr>
          <a:lstStyle/>
          <a:p>
            <a:pPr algn="ctr" eaLnBrk="0" hangingPunct="0">
              <a:defRPr/>
            </a:pPr>
            <a:endParaRPr lang="en-GB" sz="1400" dirty="0">
              <a:solidFill>
                <a:srgbClr val="000000"/>
              </a:solidFill>
              <a:latin typeface="+mn-lt"/>
              <a:ea typeface="+mn-ea"/>
              <a:cs typeface="+mn-cs"/>
            </a:endParaRPr>
          </a:p>
        </p:txBody>
      </p:sp>
      <p:sp>
        <p:nvSpPr>
          <p:cNvPr id="82" name="Line 12"/>
          <p:cNvSpPr>
            <a:spLocks noChangeShapeType="1"/>
          </p:cNvSpPr>
          <p:nvPr/>
        </p:nvSpPr>
        <p:spPr bwMode="auto">
          <a:xfrm>
            <a:off x="4557713" y="1893888"/>
            <a:ext cx="0" cy="3810000"/>
          </a:xfrm>
          <a:prstGeom prst="line">
            <a:avLst/>
          </a:prstGeom>
          <a:noFill/>
          <a:ln w="12700" cap="rnd">
            <a:solidFill>
              <a:schemeClr val="tx1"/>
            </a:solidFill>
            <a:prstDash val="sysDot"/>
            <a:round/>
            <a:headEnd/>
            <a:tailEnd type="none" w="lg" len="lg"/>
          </a:ln>
        </p:spPr>
        <p:txBody>
          <a:bodyPr>
            <a:prstTxWarp prst="textNoShape">
              <a:avLst/>
            </a:prstTxWarp>
          </a:bodyPr>
          <a:lstStyle/>
          <a:p>
            <a:endParaRPr lang="sv-SE"/>
          </a:p>
        </p:txBody>
      </p:sp>
      <p:sp>
        <p:nvSpPr>
          <p:cNvPr id="83" name="Line 12"/>
          <p:cNvSpPr>
            <a:spLocks noChangeShapeType="1"/>
          </p:cNvSpPr>
          <p:nvPr/>
        </p:nvSpPr>
        <p:spPr bwMode="auto">
          <a:xfrm>
            <a:off x="6564313" y="1893888"/>
            <a:ext cx="0" cy="3810000"/>
          </a:xfrm>
          <a:prstGeom prst="line">
            <a:avLst/>
          </a:prstGeom>
          <a:noFill/>
          <a:ln w="12700" cap="rnd">
            <a:solidFill>
              <a:schemeClr val="tx1"/>
            </a:solidFill>
            <a:prstDash val="sysDot"/>
            <a:round/>
            <a:headEnd/>
            <a:tailEnd type="none" w="lg" len="lg"/>
          </a:ln>
        </p:spPr>
        <p:txBody>
          <a:bodyPr>
            <a:prstTxWarp prst="textNoShape">
              <a:avLst/>
            </a:prstTxWarp>
          </a:bodyPr>
          <a:lstStyle/>
          <a:p>
            <a:endParaRPr lang="sv-SE"/>
          </a:p>
        </p:txBody>
      </p:sp>
      <p:sp>
        <p:nvSpPr>
          <p:cNvPr id="84" name="Text Box 11"/>
          <p:cNvSpPr txBox="1">
            <a:spLocks noChangeArrowheads="1"/>
          </p:cNvSpPr>
          <p:nvPr/>
        </p:nvSpPr>
        <p:spPr bwMode="auto">
          <a:xfrm>
            <a:off x="3328988" y="5581650"/>
            <a:ext cx="1022350" cy="369332"/>
          </a:xfrm>
          <a:prstGeom prst="rect">
            <a:avLst/>
          </a:prstGeom>
          <a:noFill/>
          <a:ln w="12700">
            <a:noFill/>
            <a:miter lim="800000"/>
            <a:headEnd/>
            <a:tailEnd type="none" w="lg" len="lg"/>
          </a:ln>
        </p:spPr>
        <p:txBody>
          <a:bodyPr>
            <a:prstTxWarp prst="textNoShape">
              <a:avLst/>
            </a:prstTxWarp>
            <a:spAutoFit/>
          </a:bodyPr>
          <a:lstStyle/>
          <a:p>
            <a:pPr algn="ctr" eaLnBrk="0" hangingPunct="0"/>
            <a:r>
              <a:rPr lang="ru-RU" b="1" dirty="0">
                <a:solidFill>
                  <a:schemeClr val="bg2"/>
                </a:solidFill>
              </a:rPr>
              <a:t>Банк </a:t>
            </a:r>
            <a:r>
              <a:rPr lang="sv-SE" b="1" dirty="0">
                <a:solidFill>
                  <a:schemeClr val="bg2"/>
                </a:solidFill>
              </a:rPr>
              <a:t>1  </a:t>
            </a:r>
          </a:p>
        </p:txBody>
      </p:sp>
      <p:sp>
        <p:nvSpPr>
          <p:cNvPr id="85" name="Text Box 11"/>
          <p:cNvSpPr txBox="1">
            <a:spLocks noChangeArrowheads="1"/>
          </p:cNvSpPr>
          <p:nvPr/>
        </p:nvSpPr>
        <p:spPr bwMode="auto">
          <a:xfrm>
            <a:off x="5148263" y="5581650"/>
            <a:ext cx="1022350" cy="366713"/>
          </a:xfrm>
          <a:prstGeom prst="rect">
            <a:avLst/>
          </a:prstGeom>
          <a:noFill/>
          <a:ln w="12700">
            <a:noFill/>
            <a:miter lim="800000"/>
            <a:headEnd/>
            <a:tailEnd type="none" w="lg" len="lg"/>
          </a:ln>
        </p:spPr>
        <p:txBody>
          <a:bodyPr>
            <a:prstTxWarp prst="textNoShape">
              <a:avLst/>
            </a:prstTxWarp>
            <a:spAutoFit/>
          </a:bodyPr>
          <a:lstStyle/>
          <a:p>
            <a:pPr algn="ctr" eaLnBrk="0" hangingPunct="0"/>
            <a:r>
              <a:rPr lang="ru-RU" b="1" dirty="0">
                <a:solidFill>
                  <a:schemeClr val="bg2"/>
                </a:solidFill>
              </a:rPr>
              <a:t>Банк</a:t>
            </a:r>
            <a:r>
              <a:rPr lang="sv-SE" b="1" dirty="0">
                <a:solidFill>
                  <a:schemeClr val="bg2"/>
                </a:solidFill>
              </a:rPr>
              <a:t> 2  </a:t>
            </a:r>
          </a:p>
        </p:txBody>
      </p:sp>
      <p:sp>
        <p:nvSpPr>
          <p:cNvPr id="86" name="Text Box 11"/>
          <p:cNvSpPr txBox="1">
            <a:spLocks noChangeArrowheads="1"/>
          </p:cNvSpPr>
          <p:nvPr/>
        </p:nvSpPr>
        <p:spPr bwMode="auto">
          <a:xfrm>
            <a:off x="6967538" y="5581650"/>
            <a:ext cx="1392237" cy="646331"/>
          </a:xfrm>
          <a:prstGeom prst="rect">
            <a:avLst/>
          </a:prstGeom>
          <a:noFill/>
          <a:ln w="12700">
            <a:noFill/>
            <a:miter lim="800000"/>
            <a:headEnd/>
            <a:tailEnd type="none" w="lg" len="lg"/>
          </a:ln>
        </p:spPr>
        <p:txBody>
          <a:bodyPr>
            <a:prstTxWarp prst="textNoShape">
              <a:avLst/>
            </a:prstTxWarp>
            <a:spAutoFit/>
          </a:bodyPr>
          <a:lstStyle/>
          <a:p>
            <a:pPr algn="ctr" eaLnBrk="0" hangingPunct="0"/>
            <a:r>
              <a:rPr lang="ru-RU" b="1" dirty="0">
                <a:solidFill>
                  <a:schemeClr val="bg2"/>
                </a:solidFill>
              </a:rPr>
              <a:t>Банк</a:t>
            </a:r>
            <a:r>
              <a:rPr lang="sv-SE" b="1" dirty="0">
                <a:solidFill>
                  <a:schemeClr val="bg2"/>
                </a:solidFill>
              </a:rPr>
              <a:t> 3</a:t>
            </a:r>
            <a:r>
              <a:rPr lang="ru-RU" b="1" dirty="0">
                <a:solidFill>
                  <a:schemeClr val="bg2"/>
                </a:solidFill>
              </a:rPr>
              <a:t> и т.д.</a:t>
            </a:r>
            <a:endParaRPr lang="sv-SE" b="1" dirty="0">
              <a:solidFill>
                <a:schemeClr val="bg2"/>
              </a:solidFill>
            </a:endParaRPr>
          </a:p>
        </p:txBody>
      </p:sp>
      <p:sp>
        <p:nvSpPr>
          <p:cNvPr id="87" name="Rektangel 86"/>
          <p:cNvSpPr/>
          <p:nvPr/>
        </p:nvSpPr>
        <p:spPr>
          <a:xfrm>
            <a:off x="2970213" y="4581525"/>
            <a:ext cx="5303837" cy="1077218"/>
          </a:xfrm>
          <a:prstGeom prst="rect">
            <a:avLst/>
          </a:prstGeom>
          <a:solidFill>
            <a:schemeClr val="tx2">
              <a:lumMod val="60000"/>
              <a:lumOff val="40000"/>
            </a:schemeClr>
          </a:solidFill>
        </p:spPr>
        <p:txBody>
          <a:bodyPr>
            <a:spAutoFit/>
          </a:bodyPr>
          <a:lstStyle/>
          <a:p>
            <a:pPr algn="ctr" eaLnBrk="0" hangingPunct="0">
              <a:defRPr/>
            </a:pPr>
            <a:r>
              <a:rPr lang="ru-RU" sz="1600" b="1" dirty="0">
                <a:latin typeface="+mn-lt"/>
                <a:ea typeface="+mn-ea"/>
                <a:cs typeface="+mn-cs"/>
              </a:rPr>
              <a:t>Примерно</a:t>
            </a:r>
            <a:r>
              <a:rPr lang="ru-RU" sz="1600" b="1" dirty="0"/>
              <a:t> </a:t>
            </a:r>
            <a:r>
              <a:rPr lang="en-US" sz="1600" b="1" dirty="0">
                <a:latin typeface="+mn-lt"/>
                <a:ea typeface="+mn-ea"/>
                <a:cs typeface="+mn-cs"/>
              </a:rPr>
              <a:t>235 </a:t>
            </a:r>
            <a:r>
              <a:rPr lang="ru-RU" sz="1600" b="1" dirty="0"/>
              <a:t>ц</a:t>
            </a:r>
            <a:r>
              <a:rPr lang="ru-RU" sz="1600" b="1" dirty="0">
                <a:latin typeface="+mn-lt"/>
                <a:ea typeface="+mn-ea"/>
                <a:cs typeface="+mn-cs"/>
              </a:rPr>
              <a:t>ентральных государственных ведомств</a:t>
            </a:r>
            <a:endParaRPr lang="en-US" sz="1600" b="1" dirty="0">
              <a:latin typeface="+mn-lt"/>
              <a:ea typeface="+mn-ea"/>
              <a:cs typeface="+mn-cs"/>
            </a:endParaRPr>
          </a:p>
          <a:p>
            <a:pPr algn="ctr" eaLnBrk="0" hangingPunct="0">
              <a:defRPr/>
            </a:pPr>
            <a:r>
              <a:rPr lang="en-US" sz="1600" b="1" dirty="0">
                <a:latin typeface="+mn-lt"/>
                <a:ea typeface="+mn-ea"/>
                <a:cs typeface="+mn-cs"/>
              </a:rPr>
              <a:t> (</a:t>
            </a:r>
            <a:r>
              <a:rPr lang="ru-RU" sz="1600" b="1" dirty="0">
                <a:latin typeface="+mn-lt"/>
                <a:ea typeface="+mn-ea"/>
                <a:cs typeface="+mn-cs"/>
              </a:rPr>
              <a:t>операционные расходы, налоги, денежные переводы и пр.</a:t>
            </a:r>
            <a:endParaRPr lang="en-US" sz="1600" b="1" dirty="0">
              <a:latin typeface="+mn-lt"/>
              <a:ea typeface="+mn-ea"/>
              <a:cs typeface="+mn-cs"/>
            </a:endParaRPr>
          </a:p>
        </p:txBody>
      </p:sp>
      <p:sp>
        <p:nvSpPr>
          <p:cNvPr id="88" name="Rektangel med rundade hörn 87"/>
          <p:cNvSpPr/>
          <p:nvPr/>
        </p:nvSpPr>
        <p:spPr>
          <a:xfrm>
            <a:off x="3230563" y="1590675"/>
            <a:ext cx="4589462" cy="48895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89" name="textruta 76"/>
          <p:cNvSpPr txBox="1">
            <a:spLocks noChangeArrowheads="1"/>
          </p:cNvSpPr>
          <p:nvPr/>
        </p:nvSpPr>
        <p:spPr bwMode="auto">
          <a:xfrm>
            <a:off x="3219450" y="1625600"/>
            <a:ext cx="4591050" cy="369332"/>
          </a:xfrm>
          <a:prstGeom prst="rect">
            <a:avLst/>
          </a:prstGeom>
          <a:noFill/>
          <a:ln w="9525">
            <a:noFill/>
            <a:miter lim="800000"/>
            <a:headEnd/>
            <a:tailEnd/>
          </a:ln>
        </p:spPr>
        <p:txBody>
          <a:bodyPr>
            <a:prstTxWarp prst="textNoShape">
              <a:avLst/>
            </a:prstTxWarp>
            <a:spAutoFit/>
          </a:bodyPr>
          <a:lstStyle/>
          <a:p>
            <a:pPr algn="ctr"/>
            <a:r>
              <a:rPr lang="ru-RU" b="1" dirty="0">
                <a:solidFill>
                  <a:schemeClr val="bg1"/>
                </a:solidFill>
              </a:rPr>
              <a:t>Единый казначейский счет</a:t>
            </a:r>
            <a:endParaRPr lang="en-US" b="1" dirty="0">
              <a:solidFill>
                <a:schemeClr val="bg1"/>
              </a:solidFill>
            </a:endParaRPr>
          </a:p>
        </p:txBody>
      </p:sp>
      <p:sp>
        <p:nvSpPr>
          <p:cNvPr id="90" name="Rektangel med rundade hörn 89"/>
          <p:cNvSpPr/>
          <p:nvPr/>
        </p:nvSpPr>
        <p:spPr>
          <a:xfrm>
            <a:off x="2598738" y="3455988"/>
            <a:ext cx="906462" cy="307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91" name="Rektangel 90"/>
          <p:cNvSpPr/>
          <p:nvPr/>
        </p:nvSpPr>
        <p:spPr>
          <a:xfrm>
            <a:off x="2603500" y="3455988"/>
            <a:ext cx="896938" cy="3000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r" eaLnBrk="0" hangingPunct="0">
              <a:defRPr/>
            </a:pPr>
            <a:r>
              <a:rPr lang="ru-RU" sz="1000" b="1" dirty="0">
                <a:solidFill>
                  <a:srgbClr val="000000"/>
                </a:solidFill>
              </a:rPr>
              <a:t>Входящие исходящие</a:t>
            </a:r>
            <a:endParaRPr lang="sv-SE" sz="1000" b="1" dirty="0">
              <a:solidFill>
                <a:srgbClr val="000000"/>
              </a:solidFill>
            </a:endParaRPr>
          </a:p>
        </p:txBody>
      </p:sp>
      <p:cxnSp>
        <p:nvCxnSpPr>
          <p:cNvPr id="92" name="Rak 91"/>
          <p:cNvCxnSpPr/>
          <p:nvPr/>
        </p:nvCxnSpPr>
        <p:spPr>
          <a:xfrm rot="16200000" flipH="1">
            <a:off x="2897981" y="3610769"/>
            <a:ext cx="307975" cy="1588"/>
          </a:xfrm>
          <a:prstGeom prst="line">
            <a:avLst/>
          </a:prstGeom>
          <a:ln w="25400" cap="flat" cmpd="sng" algn="ctr">
            <a:solidFill>
              <a:schemeClr val="bg2">
                <a:lumMod val="20000"/>
                <a:lumOff val="8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Rektangel med rundade hörn 92"/>
          <p:cNvSpPr/>
          <p:nvPr/>
        </p:nvSpPr>
        <p:spPr>
          <a:xfrm>
            <a:off x="3590925" y="3455988"/>
            <a:ext cx="906463" cy="307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94" name="Rektangel 93"/>
          <p:cNvSpPr/>
          <p:nvPr/>
        </p:nvSpPr>
        <p:spPr>
          <a:xfrm>
            <a:off x="3595688" y="3455988"/>
            <a:ext cx="896937" cy="3000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r" eaLnBrk="0" hangingPunct="0">
              <a:defRPr/>
            </a:pPr>
            <a:r>
              <a:rPr lang="ru-RU" sz="1000" b="1" dirty="0">
                <a:solidFill>
                  <a:srgbClr val="000000"/>
                </a:solidFill>
              </a:rPr>
              <a:t>Входящие исходящие</a:t>
            </a:r>
            <a:endParaRPr lang="sv-SE" sz="1000" b="1" dirty="0">
              <a:solidFill>
                <a:srgbClr val="000000"/>
              </a:solidFill>
            </a:endParaRPr>
          </a:p>
        </p:txBody>
      </p:sp>
      <p:cxnSp>
        <p:nvCxnSpPr>
          <p:cNvPr id="95" name="Rak 94"/>
          <p:cNvCxnSpPr/>
          <p:nvPr/>
        </p:nvCxnSpPr>
        <p:spPr>
          <a:xfrm rot="16200000" flipH="1">
            <a:off x="3890169" y="3610769"/>
            <a:ext cx="307975" cy="1587"/>
          </a:xfrm>
          <a:prstGeom prst="line">
            <a:avLst/>
          </a:prstGeom>
          <a:ln w="25400" cap="flat" cmpd="sng" algn="ctr">
            <a:solidFill>
              <a:schemeClr val="bg2">
                <a:lumMod val="20000"/>
                <a:lumOff val="8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Rektangel med rundade hörn 95"/>
          <p:cNvSpPr/>
          <p:nvPr/>
        </p:nvSpPr>
        <p:spPr>
          <a:xfrm>
            <a:off x="4606925" y="3455988"/>
            <a:ext cx="906463" cy="307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endParaRPr lang="sv-SE" dirty="0"/>
          </a:p>
        </p:txBody>
      </p:sp>
      <p:sp>
        <p:nvSpPr>
          <p:cNvPr id="97" name="Rektangel 96"/>
          <p:cNvSpPr/>
          <p:nvPr/>
        </p:nvSpPr>
        <p:spPr>
          <a:xfrm>
            <a:off x="4611688" y="3455988"/>
            <a:ext cx="896937" cy="3000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r" eaLnBrk="0" hangingPunct="0">
              <a:defRPr/>
            </a:pPr>
            <a:r>
              <a:rPr lang="ru-RU" sz="1000" b="1" dirty="0">
                <a:solidFill>
                  <a:srgbClr val="000000"/>
                </a:solidFill>
              </a:rPr>
              <a:t>Входящие исходящие</a:t>
            </a:r>
            <a:endParaRPr lang="sv-SE" sz="1000" b="1" dirty="0">
              <a:solidFill>
                <a:srgbClr val="000000"/>
              </a:solidFill>
            </a:endParaRPr>
          </a:p>
        </p:txBody>
      </p:sp>
      <p:cxnSp>
        <p:nvCxnSpPr>
          <p:cNvPr id="100" name="Rak 99"/>
          <p:cNvCxnSpPr/>
          <p:nvPr/>
        </p:nvCxnSpPr>
        <p:spPr>
          <a:xfrm rot="16200000" flipH="1">
            <a:off x="4906169" y="3610769"/>
            <a:ext cx="307975" cy="1587"/>
          </a:xfrm>
          <a:prstGeom prst="line">
            <a:avLst/>
          </a:prstGeom>
          <a:ln w="25400" cap="flat" cmpd="sng" algn="ctr">
            <a:solidFill>
              <a:schemeClr val="bg2">
                <a:lumMod val="20000"/>
                <a:lumOff val="8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Rektangel med rundade hörn 100"/>
          <p:cNvSpPr/>
          <p:nvPr/>
        </p:nvSpPr>
        <p:spPr>
          <a:xfrm>
            <a:off x="5599113" y="3455988"/>
            <a:ext cx="906462" cy="307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02" name="Rektangel 101"/>
          <p:cNvSpPr/>
          <p:nvPr/>
        </p:nvSpPr>
        <p:spPr>
          <a:xfrm>
            <a:off x="5603875" y="3455988"/>
            <a:ext cx="898525" cy="3000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r" eaLnBrk="0" hangingPunct="0">
              <a:defRPr/>
            </a:pPr>
            <a:r>
              <a:rPr lang="ru-RU" sz="1000" b="1" dirty="0">
                <a:solidFill>
                  <a:srgbClr val="000000"/>
                </a:solidFill>
              </a:rPr>
              <a:t>Входящие исходящие</a:t>
            </a:r>
            <a:endParaRPr lang="sv-SE" sz="1000" b="1" dirty="0">
              <a:solidFill>
                <a:srgbClr val="000000"/>
              </a:solidFill>
            </a:endParaRPr>
          </a:p>
        </p:txBody>
      </p:sp>
      <p:cxnSp>
        <p:nvCxnSpPr>
          <p:cNvPr id="103" name="Rak 102"/>
          <p:cNvCxnSpPr/>
          <p:nvPr/>
        </p:nvCxnSpPr>
        <p:spPr>
          <a:xfrm rot="16200000" flipH="1">
            <a:off x="5898356" y="3610769"/>
            <a:ext cx="307975" cy="1588"/>
          </a:xfrm>
          <a:prstGeom prst="line">
            <a:avLst/>
          </a:prstGeom>
          <a:ln w="25400" cap="flat" cmpd="sng" algn="ctr">
            <a:solidFill>
              <a:schemeClr val="bg2">
                <a:lumMod val="20000"/>
                <a:lumOff val="8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Rektangel med rundade hörn 105"/>
          <p:cNvSpPr/>
          <p:nvPr/>
        </p:nvSpPr>
        <p:spPr>
          <a:xfrm>
            <a:off x="6693433" y="3447522"/>
            <a:ext cx="906463" cy="307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07" name="Rektangel 106"/>
          <p:cNvSpPr/>
          <p:nvPr/>
        </p:nvSpPr>
        <p:spPr>
          <a:xfrm>
            <a:off x="6624638" y="3455988"/>
            <a:ext cx="896937" cy="3000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r" eaLnBrk="0" hangingPunct="0">
              <a:defRPr/>
            </a:pPr>
            <a:r>
              <a:rPr lang="ru-RU" sz="1000" b="1" dirty="0">
                <a:solidFill>
                  <a:srgbClr val="000000"/>
                </a:solidFill>
              </a:rPr>
              <a:t>Входящие исходящие</a:t>
            </a:r>
            <a:endParaRPr lang="sv-SE" sz="1000" b="1" dirty="0">
              <a:solidFill>
                <a:srgbClr val="000000"/>
              </a:solidFill>
            </a:endParaRPr>
          </a:p>
        </p:txBody>
      </p:sp>
      <p:cxnSp>
        <p:nvCxnSpPr>
          <p:cNvPr id="114" name="Rak 113"/>
          <p:cNvCxnSpPr/>
          <p:nvPr/>
        </p:nvCxnSpPr>
        <p:spPr>
          <a:xfrm rot="16200000" flipH="1">
            <a:off x="6919119" y="3610769"/>
            <a:ext cx="307975" cy="1587"/>
          </a:xfrm>
          <a:prstGeom prst="line">
            <a:avLst/>
          </a:prstGeom>
          <a:ln w="25400" cap="flat" cmpd="sng" algn="ctr">
            <a:solidFill>
              <a:schemeClr val="bg2">
                <a:lumMod val="20000"/>
                <a:lumOff val="8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Rektangel med rundade hörn 114"/>
          <p:cNvSpPr/>
          <p:nvPr/>
        </p:nvSpPr>
        <p:spPr>
          <a:xfrm>
            <a:off x="7612063" y="3455988"/>
            <a:ext cx="906462" cy="3079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16" name="Rektangel 115"/>
          <p:cNvSpPr/>
          <p:nvPr/>
        </p:nvSpPr>
        <p:spPr>
          <a:xfrm>
            <a:off x="7616825" y="3455988"/>
            <a:ext cx="896938" cy="3000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r" eaLnBrk="0" hangingPunct="0">
              <a:defRPr/>
            </a:pPr>
            <a:r>
              <a:rPr lang="ru-RU" sz="1000" b="1" dirty="0">
                <a:solidFill>
                  <a:srgbClr val="000000"/>
                </a:solidFill>
              </a:rPr>
              <a:t>Входящие исходящие</a:t>
            </a:r>
            <a:endParaRPr lang="sv-SE" sz="1000" b="1" dirty="0">
              <a:solidFill>
                <a:srgbClr val="000000"/>
              </a:solidFill>
            </a:endParaRPr>
          </a:p>
        </p:txBody>
      </p:sp>
      <p:cxnSp>
        <p:nvCxnSpPr>
          <p:cNvPr id="119" name="Rak 118"/>
          <p:cNvCxnSpPr/>
          <p:nvPr/>
        </p:nvCxnSpPr>
        <p:spPr>
          <a:xfrm rot="16200000" flipH="1">
            <a:off x="7911306" y="3610769"/>
            <a:ext cx="307975" cy="1588"/>
          </a:xfrm>
          <a:prstGeom prst="line">
            <a:avLst/>
          </a:prstGeom>
          <a:ln w="25400" cap="flat" cmpd="sng" algn="ctr">
            <a:solidFill>
              <a:schemeClr val="bg2">
                <a:lumMod val="20000"/>
                <a:lumOff val="8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Rektangel med rundade hörn 119"/>
          <p:cNvSpPr/>
          <p:nvPr/>
        </p:nvSpPr>
        <p:spPr>
          <a:xfrm>
            <a:off x="2881313" y="2519363"/>
            <a:ext cx="1296987" cy="4397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27" name="Rektangel 126"/>
          <p:cNvSpPr/>
          <p:nvPr/>
        </p:nvSpPr>
        <p:spPr>
          <a:xfrm>
            <a:off x="2887663" y="2519363"/>
            <a:ext cx="1284287" cy="4270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r" eaLnBrk="0" hangingPunct="0">
              <a:defRPr/>
            </a:pPr>
            <a:r>
              <a:rPr lang="ru-RU" sz="1000" b="1" dirty="0">
                <a:solidFill>
                  <a:srgbClr val="000000"/>
                </a:solidFill>
              </a:rPr>
              <a:t>Входящие исходящие</a:t>
            </a:r>
            <a:endParaRPr lang="sv-SE" sz="1000" b="1" dirty="0">
              <a:solidFill>
                <a:srgbClr val="000000"/>
              </a:solidFill>
            </a:endParaRPr>
          </a:p>
        </p:txBody>
      </p:sp>
      <p:cxnSp>
        <p:nvCxnSpPr>
          <p:cNvPr id="128" name="Rak 127"/>
          <p:cNvCxnSpPr/>
          <p:nvPr/>
        </p:nvCxnSpPr>
        <p:spPr>
          <a:xfrm rot="16200000" flipH="1">
            <a:off x="3309144" y="2739232"/>
            <a:ext cx="441325" cy="1587"/>
          </a:xfrm>
          <a:prstGeom prst="line">
            <a:avLst/>
          </a:prstGeom>
          <a:ln w="25400" cap="flat" cmpd="sng" algn="ctr">
            <a:solidFill>
              <a:schemeClr val="bg2">
                <a:lumMod val="40000"/>
                <a:lumOff val="6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0" name="Rektangel med rundade hörn 129"/>
          <p:cNvSpPr/>
          <p:nvPr/>
        </p:nvSpPr>
        <p:spPr>
          <a:xfrm>
            <a:off x="4891088" y="2519363"/>
            <a:ext cx="1295400" cy="4397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31" name="Rektangel 130"/>
          <p:cNvSpPr/>
          <p:nvPr/>
        </p:nvSpPr>
        <p:spPr>
          <a:xfrm>
            <a:off x="4897438" y="2519363"/>
            <a:ext cx="1282700" cy="4270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r" eaLnBrk="0" hangingPunct="0">
              <a:defRPr/>
            </a:pPr>
            <a:r>
              <a:rPr lang="ru-RU" sz="1000" b="1" dirty="0">
                <a:solidFill>
                  <a:srgbClr val="000000"/>
                </a:solidFill>
              </a:rPr>
              <a:t>Входящие исходящие</a:t>
            </a:r>
            <a:endParaRPr lang="sv-SE" sz="1000" b="1" dirty="0">
              <a:solidFill>
                <a:srgbClr val="000000"/>
              </a:solidFill>
            </a:endParaRPr>
          </a:p>
        </p:txBody>
      </p:sp>
      <p:cxnSp>
        <p:nvCxnSpPr>
          <p:cNvPr id="134" name="Rak 133"/>
          <p:cNvCxnSpPr/>
          <p:nvPr/>
        </p:nvCxnSpPr>
        <p:spPr>
          <a:xfrm rot="16200000" flipH="1">
            <a:off x="5318125" y="2738438"/>
            <a:ext cx="441325" cy="3175"/>
          </a:xfrm>
          <a:prstGeom prst="line">
            <a:avLst/>
          </a:prstGeom>
          <a:ln w="25400" cap="flat" cmpd="sng" algn="ctr">
            <a:solidFill>
              <a:schemeClr val="bg2">
                <a:lumMod val="40000"/>
                <a:lumOff val="6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5" name="Rektangel med rundade hörn 134"/>
          <p:cNvSpPr/>
          <p:nvPr/>
        </p:nvSpPr>
        <p:spPr>
          <a:xfrm>
            <a:off x="6902450" y="2519363"/>
            <a:ext cx="1296988" cy="4397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sv-SE" dirty="0"/>
          </a:p>
        </p:txBody>
      </p:sp>
      <p:sp>
        <p:nvSpPr>
          <p:cNvPr id="136" name="Rektangel 135"/>
          <p:cNvSpPr/>
          <p:nvPr/>
        </p:nvSpPr>
        <p:spPr>
          <a:xfrm>
            <a:off x="6908800" y="2519363"/>
            <a:ext cx="1284288" cy="4270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r" eaLnBrk="0" hangingPunct="0">
              <a:defRPr/>
            </a:pPr>
            <a:r>
              <a:rPr lang="ru-RU" sz="1000" b="1" dirty="0">
                <a:solidFill>
                  <a:srgbClr val="000000"/>
                </a:solidFill>
              </a:rPr>
              <a:t>Входящие исходящие</a:t>
            </a:r>
            <a:endParaRPr lang="sv-SE" sz="1000" b="1" dirty="0">
              <a:solidFill>
                <a:srgbClr val="000000"/>
              </a:solidFill>
            </a:endParaRPr>
          </a:p>
        </p:txBody>
      </p:sp>
      <p:cxnSp>
        <p:nvCxnSpPr>
          <p:cNvPr id="141" name="Rak 140"/>
          <p:cNvCxnSpPr/>
          <p:nvPr/>
        </p:nvCxnSpPr>
        <p:spPr>
          <a:xfrm rot="16200000" flipH="1">
            <a:off x="7330281" y="2739232"/>
            <a:ext cx="441325" cy="1588"/>
          </a:xfrm>
          <a:prstGeom prst="line">
            <a:avLst/>
          </a:prstGeom>
          <a:ln w="25400" cap="flat" cmpd="sng" algn="ctr">
            <a:solidFill>
              <a:schemeClr val="bg2">
                <a:lumMod val="40000"/>
                <a:lumOff val="6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2" name="textruta 144"/>
          <p:cNvSpPr txBox="1">
            <a:spLocks noChangeArrowheads="1"/>
          </p:cNvSpPr>
          <p:nvPr/>
        </p:nvSpPr>
        <p:spPr bwMode="auto">
          <a:xfrm>
            <a:off x="331788" y="2470150"/>
            <a:ext cx="2003425" cy="307777"/>
          </a:xfrm>
          <a:prstGeom prst="rect">
            <a:avLst/>
          </a:prstGeom>
          <a:noFill/>
          <a:ln w="9525">
            <a:noFill/>
            <a:miter lim="800000"/>
            <a:headEnd/>
            <a:tailEnd/>
          </a:ln>
        </p:spPr>
        <p:txBody>
          <a:bodyPr>
            <a:prstTxWarp prst="textNoShape">
              <a:avLst/>
            </a:prstTxWarp>
            <a:spAutoFit/>
          </a:bodyPr>
          <a:lstStyle/>
          <a:p>
            <a:r>
              <a:rPr lang="ru-RU" sz="1400" dirty="0">
                <a:solidFill>
                  <a:srgbClr val="000000"/>
                </a:solidFill>
              </a:rPr>
              <a:t>Счета </a:t>
            </a:r>
            <a:r>
              <a:rPr lang="en-US" sz="1400" dirty="0">
                <a:solidFill>
                  <a:srgbClr val="000000"/>
                </a:solidFill>
              </a:rPr>
              <a:t>SNDO </a:t>
            </a:r>
            <a:r>
              <a:rPr lang="ru-RU" sz="1400" dirty="0">
                <a:solidFill>
                  <a:srgbClr val="000000"/>
                </a:solidFill>
              </a:rPr>
              <a:t>в банках</a:t>
            </a:r>
            <a:endParaRPr lang="en-US" sz="1400" dirty="0"/>
          </a:p>
        </p:txBody>
      </p:sp>
      <p:sp>
        <p:nvSpPr>
          <p:cNvPr id="152" name="textruta 145"/>
          <p:cNvSpPr txBox="1">
            <a:spLocks noChangeArrowheads="1"/>
          </p:cNvSpPr>
          <p:nvPr/>
        </p:nvSpPr>
        <p:spPr bwMode="auto">
          <a:xfrm>
            <a:off x="338138" y="3316288"/>
            <a:ext cx="2378075" cy="307777"/>
          </a:xfrm>
          <a:prstGeom prst="rect">
            <a:avLst/>
          </a:prstGeom>
          <a:noFill/>
          <a:ln w="9525">
            <a:noFill/>
            <a:miter lim="800000"/>
            <a:headEnd/>
            <a:tailEnd/>
          </a:ln>
        </p:spPr>
        <p:txBody>
          <a:bodyPr>
            <a:prstTxWarp prst="textNoShape">
              <a:avLst/>
            </a:prstTxWarp>
            <a:spAutoFit/>
          </a:bodyPr>
          <a:lstStyle/>
          <a:p>
            <a:r>
              <a:rPr lang="ru-RU" sz="1400" dirty="0">
                <a:solidFill>
                  <a:srgbClr val="000000"/>
                </a:solidFill>
              </a:rPr>
              <a:t>Счета ведомств в банках</a:t>
            </a:r>
            <a:endParaRPr lang="en-US" sz="1400" dirty="0"/>
          </a:p>
        </p:txBody>
      </p:sp>
      <p:sp>
        <p:nvSpPr>
          <p:cNvPr id="157" name="Rätvinklig triangel 156"/>
          <p:cNvSpPr/>
          <p:nvPr/>
        </p:nvSpPr>
        <p:spPr>
          <a:xfrm rot="8100000">
            <a:off x="2981535" y="3079718"/>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64" name="Rätvinklig triangel 163"/>
          <p:cNvSpPr/>
          <p:nvPr/>
        </p:nvSpPr>
        <p:spPr>
          <a:xfrm rot="18900000">
            <a:off x="3964320" y="3163733"/>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66" name="Rätvinklig triangel 165"/>
          <p:cNvSpPr/>
          <p:nvPr/>
        </p:nvSpPr>
        <p:spPr>
          <a:xfrm rot="8100000">
            <a:off x="4994485" y="3079718"/>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70" name="Rätvinklig triangel 169"/>
          <p:cNvSpPr/>
          <p:nvPr/>
        </p:nvSpPr>
        <p:spPr>
          <a:xfrm rot="18900000">
            <a:off x="5977270" y="3163733"/>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72" name="Rätvinklig triangel 171"/>
          <p:cNvSpPr/>
          <p:nvPr/>
        </p:nvSpPr>
        <p:spPr>
          <a:xfrm rot="8100000">
            <a:off x="7001085" y="3079718"/>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76" name="Rätvinklig triangel 175"/>
          <p:cNvSpPr/>
          <p:nvPr/>
        </p:nvSpPr>
        <p:spPr>
          <a:xfrm rot="18900000">
            <a:off x="7983870" y="3163733"/>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78" name="Rätvinklig triangel 177"/>
          <p:cNvSpPr/>
          <p:nvPr/>
        </p:nvSpPr>
        <p:spPr>
          <a:xfrm rot="8100000">
            <a:off x="2759285" y="3936968"/>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81" name="Rätvinklig triangel 180"/>
          <p:cNvSpPr/>
          <p:nvPr/>
        </p:nvSpPr>
        <p:spPr>
          <a:xfrm rot="8100000">
            <a:off x="3742070" y="3936968"/>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84" name="Rätvinklig triangel 183"/>
          <p:cNvSpPr/>
          <p:nvPr/>
        </p:nvSpPr>
        <p:spPr>
          <a:xfrm rot="8100000">
            <a:off x="4772235" y="3936968"/>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87" name="Rätvinklig triangel 186"/>
          <p:cNvSpPr/>
          <p:nvPr/>
        </p:nvSpPr>
        <p:spPr>
          <a:xfrm rot="8100000">
            <a:off x="5755020" y="3936968"/>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90" name="Rätvinklig triangel 189"/>
          <p:cNvSpPr/>
          <p:nvPr/>
        </p:nvSpPr>
        <p:spPr>
          <a:xfrm rot="8100000">
            <a:off x="6778835" y="3936968"/>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93" name="Rätvinklig triangel 192"/>
          <p:cNvSpPr/>
          <p:nvPr/>
        </p:nvSpPr>
        <p:spPr>
          <a:xfrm rot="8100000">
            <a:off x="7761620" y="3936968"/>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97" name="Rätvinklig triangel 196"/>
          <p:cNvSpPr/>
          <p:nvPr/>
        </p:nvSpPr>
        <p:spPr>
          <a:xfrm rot="18900000">
            <a:off x="3203785" y="4020983"/>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0" name="Rätvinklig triangel 199"/>
          <p:cNvSpPr/>
          <p:nvPr/>
        </p:nvSpPr>
        <p:spPr>
          <a:xfrm rot="18900000">
            <a:off x="4186570" y="4020983"/>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3" name="Rätvinklig triangel 202"/>
          <p:cNvSpPr/>
          <p:nvPr/>
        </p:nvSpPr>
        <p:spPr>
          <a:xfrm rot="18900000">
            <a:off x="5216735" y="4020983"/>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6" name="Rätvinklig triangel 205"/>
          <p:cNvSpPr/>
          <p:nvPr/>
        </p:nvSpPr>
        <p:spPr>
          <a:xfrm rot="18900000">
            <a:off x="6199520" y="4020983"/>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9" name="Rätvinklig triangel 208"/>
          <p:cNvSpPr/>
          <p:nvPr/>
        </p:nvSpPr>
        <p:spPr>
          <a:xfrm rot="18900000">
            <a:off x="7223335" y="4020983"/>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12" name="Rätvinklig triangel 211"/>
          <p:cNvSpPr/>
          <p:nvPr/>
        </p:nvSpPr>
        <p:spPr>
          <a:xfrm rot="18900000">
            <a:off x="8206120" y="4020983"/>
            <a:ext cx="149747" cy="149747"/>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pSp>
        <p:nvGrpSpPr>
          <p:cNvPr id="213" name="Grupp 211"/>
          <p:cNvGrpSpPr/>
          <p:nvPr/>
        </p:nvGrpSpPr>
        <p:grpSpPr>
          <a:xfrm>
            <a:off x="3453943" y="2132037"/>
            <a:ext cx="149747" cy="233762"/>
            <a:chOff x="6146766" y="2739649"/>
            <a:chExt cx="149747" cy="233762"/>
          </a:xfrm>
          <a:solidFill>
            <a:schemeClr val="bg2">
              <a:lumMod val="75000"/>
            </a:schemeClr>
          </a:solidFill>
        </p:grpSpPr>
        <p:sp>
          <p:nvSpPr>
            <p:cNvPr id="214" name="Rätvinklig triangel 213"/>
            <p:cNvSpPr/>
            <p:nvPr/>
          </p:nvSpPr>
          <p:spPr>
            <a:xfrm rot="8100000">
              <a:off x="6146766" y="2739649"/>
              <a:ext cx="149747" cy="14974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15" name="Rätvinklig triangel 214"/>
            <p:cNvSpPr/>
            <p:nvPr/>
          </p:nvSpPr>
          <p:spPr>
            <a:xfrm rot="18900000">
              <a:off x="6146766" y="2823664"/>
              <a:ext cx="149747" cy="14974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pSp>
      <p:grpSp>
        <p:nvGrpSpPr>
          <p:cNvPr id="216" name="Grupp 214"/>
          <p:cNvGrpSpPr/>
          <p:nvPr/>
        </p:nvGrpSpPr>
        <p:grpSpPr>
          <a:xfrm>
            <a:off x="5466893" y="2132037"/>
            <a:ext cx="149747" cy="233762"/>
            <a:chOff x="6146766" y="2739649"/>
            <a:chExt cx="149747" cy="233762"/>
          </a:xfrm>
          <a:solidFill>
            <a:schemeClr val="bg2">
              <a:lumMod val="75000"/>
            </a:schemeClr>
          </a:solidFill>
        </p:grpSpPr>
        <p:sp>
          <p:nvSpPr>
            <p:cNvPr id="217" name="Rätvinklig triangel 216"/>
            <p:cNvSpPr/>
            <p:nvPr/>
          </p:nvSpPr>
          <p:spPr>
            <a:xfrm rot="8100000">
              <a:off x="6146766" y="2739649"/>
              <a:ext cx="149747" cy="14974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18" name="Rätvinklig triangel 217"/>
            <p:cNvSpPr/>
            <p:nvPr/>
          </p:nvSpPr>
          <p:spPr>
            <a:xfrm rot="18900000">
              <a:off x="6146766" y="2823664"/>
              <a:ext cx="149747" cy="14974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pSp>
      <p:grpSp>
        <p:nvGrpSpPr>
          <p:cNvPr id="219" name="Grupp 217"/>
          <p:cNvGrpSpPr>
            <a:grpSpLocks noChangeAspect="1"/>
          </p:cNvGrpSpPr>
          <p:nvPr/>
        </p:nvGrpSpPr>
        <p:grpSpPr>
          <a:xfrm>
            <a:off x="7473493" y="2132037"/>
            <a:ext cx="149747" cy="233762"/>
            <a:chOff x="6146766" y="2739649"/>
            <a:chExt cx="149747" cy="233762"/>
          </a:xfrm>
          <a:solidFill>
            <a:schemeClr val="bg2">
              <a:lumMod val="75000"/>
            </a:schemeClr>
          </a:solidFill>
        </p:grpSpPr>
        <p:sp>
          <p:nvSpPr>
            <p:cNvPr id="220" name="Rätvinklig triangel 219"/>
            <p:cNvSpPr/>
            <p:nvPr/>
          </p:nvSpPr>
          <p:spPr>
            <a:xfrm rot="8100000">
              <a:off x="6146766" y="2739649"/>
              <a:ext cx="149747" cy="14974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21" name="Rätvinklig triangel 220"/>
            <p:cNvSpPr/>
            <p:nvPr/>
          </p:nvSpPr>
          <p:spPr>
            <a:xfrm rot="18900000">
              <a:off x="6146766" y="2823664"/>
              <a:ext cx="149747" cy="14974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grpSp>
      <p:sp>
        <p:nvSpPr>
          <p:cNvPr id="3" name="Slide Number Placeholder 2"/>
          <p:cNvSpPr>
            <a:spLocks noGrp="1"/>
          </p:cNvSpPr>
          <p:nvPr>
            <p:ph type="sldNum" sz="quarter" idx="15"/>
          </p:nvPr>
        </p:nvSpPr>
        <p:spPr/>
        <p:txBody>
          <a:bodyPr/>
          <a:lstStyle/>
          <a:p>
            <a:fld id="{7228F3A8-713B-4D36-B82A-96E797891AA7}" type="slidenum">
              <a:rPr lang="sv-SE" smtClean="0"/>
              <a:pPr/>
              <a:t>13</a:t>
            </a:fld>
            <a:endParaRPr lang="sv-SE" dirty="0"/>
          </a:p>
        </p:txBody>
      </p:sp>
      <p:sp>
        <p:nvSpPr>
          <p:cNvPr id="5" name="Date Placeholder 4"/>
          <p:cNvSpPr>
            <a:spLocks noGrp="1"/>
          </p:cNvSpPr>
          <p:nvPr>
            <p:ph type="dt" sz="half" idx="14"/>
          </p:nvPr>
        </p:nvSpPr>
        <p:spPr/>
        <p:txBody>
          <a:bodyPr/>
          <a:lstStyle/>
          <a:p>
            <a:endParaRPr lang="sv-SE" dirty="0"/>
          </a:p>
        </p:txBody>
      </p:sp>
    </p:spTree>
    <p:extLst>
      <p:ext uri="{BB962C8B-B14F-4D97-AF65-F5344CB8AC3E}">
        <p14:creationId xmlns:p14="http://schemas.microsoft.com/office/powerpoint/2010/main" val="4081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0" y="309600"/>
            <a:ext cx="8389460" cy="508776"/>
          </a:xfrm>
          <a:ln>
            <a:solidFill>
              <a:schemeClr val="tx1"/>
            </a:solidFill>
          </a:ln>
        </p:spPr>
        <p:txBody>
          <a:bodyPr anchor="ctr">
            <a:normAutofit/>
          </a:bodyPr>
          <a:lstStyle/>
          <a:p>
            <a:r>
              <a:rPr lang="en-US" sz="2400" dirty="0"/>
              <a:t> </a:t>
            </a:r>
            <a:r>
              <a:rPr lang="ru-RU" sz="2400" dirty="0"/>
              <a:t>Потоки денежных средств: управление</a:t>
            </a:r>
            <a:endParaRPr lang="en-US" sz="2400" dirty="0"/>
          </a:p>
        </p:txBody>
      </p:sp>
      <p:sp>
        <p:nvSpPr>
          <p:cNvPr id="4" name="Text Placeholder 3"/>
          <p:cNvSpPr>
            <a:spLocks noGrp="1"/>
          </p:cNvSpPr>
          <p:nvPr>
            <p:ph type="body" sz="quarter" idx="15"/>
          </p:nvPr>
        </p:nvSpPr>
        <p:spPr>
          <a:xfrm>
            <a:off x="3834600" y="3049445"/>
            <a:ext cx="5144400" cy="2321148"/>
          </a:xfrm>
          <a:ln>
            <a:noFill/>
          </a:ln>
        </p:spPr>
        <p:txBody>
          <a:bodyPr wrap="square">
            <a:spAutoFit/>
          </a:bodyPr>
          <a:lstStyle/>
          <a:p>
            <a:pPr marL="0" lvl="1" indent="0">
              <a:buClr>
                <a:schemeClr val="tx2"/>
              </a:buClr>
              <a:buNone/>
            </a:pPr>
            <a:r>
              <a:rPr lang="en-US" sz="1800" b="1" dirty="0"/>
              <a:t>→ </a:t>
            </a:r>
            <a:r>
              <a:rPr lang="ru-RU" sz="1600" b="1" dirty="0"/>
              <a:t>Операции на денежном рынке</a:t>
            </a:r>
            <a:endParaRPr lang="en-US" sz="1600" b="1" dirty="0"/>
          </a:p>
          <a:p>
            <a:pPr marL="285750" lvl="1" indent="-200025">
              <a:buClr>
                <a:schemeClr val="tx2"/>
              </a:buClr>
            </a:pPr>
            <a:r>
              <a:rPr lang="ru-RU" sz="1600" dirty="0"/>
              <a:t>Казначейские облигации (иногда коммерческие облигации</a:t>
            </a:r>
            <a:r>
              <a:rPr lang="en-US" sz="1600" dirty="0"/>
              <a:t>)</a:t>
            </a:r>
          </a:p>
          <a:p>
            <a:pPr marL="285750" lvl="1" indent="-200025">
              <a:buClr>
                <a:schemeClr val="tx2"/>
              </a:buClr>
            </a:pPr>
            <a:r>
              <a:rPr lang="ru-RU" sz="1600" dirty="0"/>
              <a:t>Операции обратного репо</a:t>
            </a:r>
            <a:endParaRPr lang="en-US" sz="1600" dirty="0"/>
          </a:p>
          <a:p>
            <a:pPr marL="285750" lvl="1" indent="-200025">
              <a:buClr>
                <a:schemeClr val="tx2"/>
              </a:buClr>
            </a:pPr>
            <a:r>
              <a:rPr lang="ru-RU" sz="1600" dirty="0"/>
              <a:t>Трехсторонние операции</a:t>
            </a:r>
          </a:p>
          <a:p>
            <a:pPr marL="285750" lvl="1" indent="-200025">
              <a:buClr>
                <a:schemeClr val="tx2"/>
              </a:buClr>
            </a:pPr>
            <a:r>
              <a:rPr lang="ru-RU" sz="1600" dirty="0"/>
              <a:t>Депозиты</a:t>
            </a:r>
            <a:endParaRPr lang="en-US" sz="1600" dirty="0"/>
          </a:p>
          <a:p>
            <a:pPr marL="285750" lvl="1" indent="-200025">
              <a:buClr>
                <a:schemeClr val="tx2"/>
              </a:buClr>
            </a:pPr>
            <a:r>
              <a:rPr lang="ru-RU" sz="1600" dirty="0"/>
              <a:t>Сертификаты центрального банка </a:t>
            </a:r>
            <a:r>
              <a:rPr lang="en-US" sz="1600" dirty="0"/>
              <a:t>(</a:t>
            </a:r>
            <a:r>
              <a:rPr lang="ru-RU" sz="1600" dirty="0"/>
              <a:t>облигации центрального банка</a:t>
            </a:r>
            <a:r>
              <a:rPr lang="en-US" sz="1600" dirty="0"/>
              <a: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426" y="2000588"/>
            <a:ext cx="3142774" cy="29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7"/>
          </p:nvPr>
        </p:nvSpPr>
        <p:spPr/>
        <p:txBody>
          <a:bodyPr/>
          <a:lstStyle/>
          <a:p>
            <a:fld id="{7228F3A8-713B-4D36-B82A-96E797891AA7}" type="slidenum">
              <a:rPr lang="sv-SE" smtClean="0"/>
              <a:pPr/>
              <a:t>14</a:t>
            </a:fld>
            <a:endParaRPr lang="sv-SE" dirty="0"/>
          </a:p>
        </p:txBody>
      </p:sp>
      <p:sp>
        <p:nvSpPr>
          <p:cNvPr id="6" name="Rectangle 5"/>
          <p:cNvSpPr/>
          <p:nvPr/>
        </p:nvSpPr>
        <p:spPr>
          <a:xfrm>
            <a:off x="3758400" y="977177"/>
            <a:ext cx="5144400" cy="1762021"/>
          </a:xfrm>
          <a:prstGeom prst="rect">
            <a:avLst/>
          </a:prstGeom>
          <a:noFill/>
          <a:ln>
            <a:noFill/>
          </a:ln>
        </p:spPr>
        <p:txBody>
          <a:bodyPr wrap="square">
            <a:spAutoFit/>
          </a:bodyPr>
          <a:lstStyle/>
          <a:p>
            <a:pPr marL="0" lvl="1">
              <a:spcBef>
                <a:spcPts val="500"/>
              </a:spcBef>
              <a:buClr>
                <a:schemeClr val="tx2"/>
              </a:buClr>
            </a:pPr>
            <a:r>
              <a:rPr lang="ru-RU" sz="1600" b="1" dirty="0"/>
              <a:t>Условия</a:t>
            </a:r>
            <a:endParaRPr lang="en-US" sz="1600" b="1" dirty="0"/>
          </a:p>
          <a:p>
            <a:pPr marL="285750" lvl="1" indent="-200025">
              <a:spcBef>
                <a:spcPts val="500"/>
              </a:spcBef>
              <a:buClr>
                <a:schemeClr val="tx2"/>
              </a:buClr>
              <a:buFont typeface="Arial" pitchFamily="34" charset="0"/>
              <a:buChar char="•"/>
            </a:pPr>
            <a:r>
              <a:rPr lang="ru-RU" sz="1600" dirty="0"/>
              <a:t>Сальдо на счете ЕКС в конце дня </a:t>
            </a:r>
            <a:r>
              <a:rPr lang="en-US" sz="1600" dirty="0"/>
              <a:t>= </a:t>
            </a:r>
            <a:r>
              <a:rPr lang="ru-RU" sz="1600" dirty="0"/>
              <a:t>нулю</a:t>
            </a:r>
            <a:endParaRPr lang="en-US" sz="1600" dirty="0"/>
          </a:p>
          <a:p>
            <a:pPr marL="285750" lvl="1" indent="-200025">
              <a:spcBef>
                <a:spcPts val="500"/>
              </a:spcBef>
              <a:buClr>
                <a:schemeClr val="tx2"/>
              </a:buClr>
              <a:buFont typeface="Arial" pitchFamily="34" charset="0"/>
              <a:buChar char="•"/>
            </a:pPr>
            <a:r>
              <a:rPr lang="ru-RU" sz="1600" dirty="0"/>
              <a:t>Нельзя заимствовать средства у центрального банка</a:t>
            </a:r>
            <a:endParaRPr lang="en-US" sz="1600" dirty="0"/>
          </a:p>
          <a:p>
            <a:pPr marL="285750" lvl="1" indent="-200025">
              <a:spcBef>
                <a:spcPts val="500"/>
              </a:spcBef>
              <a:buClr>
                <a:schemeClr val="tx2"/>
              </a:buClr>
              <a:buFont typeface="Arial" pitchFamily="34" charset="0"/>
              <a:buChar char="•"/>
            </a:pPr>
            <a:r>
              <a:rPr lang="ru-RU" sz="1600" dirty="0"/>
              <a:t>Соглашение о неразмещении средств в центральном банке</a:t>
            </a:r>
            <a:endParaRPr lang="en-US" sz="1600" dirty="0"/>
          </a:p>
        </p:txBody>
      </p:sp>
      <p:sp>
        <p:nvSpPr>
          <p:cNvPr id="5" name="Rectangle 4"/>
          <p:cNvSpPr/>
          <p:nvPr/>
        </p:nvSpPr>
        <p:spPr>
          <a:xfrm>
            <a:off x="3753000" y="5408225"/>
            <a:ext cx="5149800" cy="1113125"/>
          </a:xfrm>
          <a:prstGeom prst="rect">
            <a:avLst/>
          </a:prstGeom>
          <a:ln>
            <a:noFill/>
          </a:ln>
        </p:spPr>
        <p:txBody>
          <a:bodyPr vert="horz" wrap="square" lIns="0" tIns="0" rIns="0" bIns="0" rtlCol="0">
            <a:spAutoFit/>
          </a:bodyPr>
          <a:lstStyle/>
          <a:p>
            <a:pPr marL="0" lvl="1">
              <a:spcBef>
                <a:spcPts val="500"/>
              </a:spcBef>
              <a:buClr>
                <a:schemeClr val="tx2"/>
              </a:buClr>
            </a:pPr>
            <a:r>
              <a:rPr lang="ru-RU" sz="1600" b="1" dirty="0"/>
              <a:t>Важна точность прогнозов</a:t>
            </a:r>
            <a:endParaRPr lang="en-US" sz="1600" b="1" dirty="0"/>
          </a:p>
          <a:p>
            <a:pPr marL="274638" lvl="1" indent="-188913">
              <a:spcBef>
                <a:spcPts val="500"/>
              </a:spcBef>
              <a:buClr>
                <a:schemeClr val="tx2"/>
              </a:buClr>
              <a:buFont typeface="Arial" pitchFamily="34" charset="0"/>
              <a:buChar char="•"/>
            </a:pPr>
            <a:r>
              <a:rPr lang="ru-RU" sz="1600" dirty="0"/>
              <a:t>Ежемесячные прогнозы </a:t>
            </a:r>
            <a:r>
              <a:rPr lang="en-US" sz="1600" dirty="0"/>
              <a:t>&gt; </a:t>
            </a:r>
            <a:r>
              <a:rPr lang="ru-RU" sz="1600" dirty="0"/>
              <a:t>разбивка на ежедневные прогнозы</a:t>
            </a:r>
            <a:endParaRPr lang="en-US" sz="1600" dirty="0"/>
          </a:p>
          <a:p>
            <a:pPr marL="274638" lvl="1" indent="-188913">
              <a:spcBef>
                <a:spcPts val="500"/>
              </a:spcBef>
              <a:buClr>
                <a:schemeClr val="tx2"/>
              </a:buClr>
              <a:buFont typeface="Arial" pitchFamily="34" charset="0"/>
              <a:buChar char="•"/>
            </a:pPr>
            <a:r>
              <a:rPr lang="ru-RU" sz="1600" dirty="0"/>
              <a:t>Ежедневные прогнозы обновляются 3 раза в день</a:t>
            </a:r>
            <a:endParaRPr lang="en-US" sz="1600" dirty="0"/>
          </a:p>
        </p:txBody>
      </p:sp>
      <p:cxnSp>
        <p:nvCxnSpPr>
          <p:cNvPr id="8" name="Straight Arrow Connector 7"/>
          <p:cNvCxnSpPr>
            <a:stCxn id="5" idx="0"/>
            <a:endCxn id="4" idx="2"/>
          </p:cNvCxnSpPr>
          <p:nvPr/>
        </p:nvCxnSpPr>
        <p:spPr>
          <a:xfrm flipV="1">
            <a:off x="6327900" y="5370593"/>
            <a:ext cx="78900" cy="37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30600" y="2567665"/>
            <a:ext cx="0" cy="3610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6"/>
          </p:nvPr>
        </p:nvSpPr>
        <p:spPr/>
        <p:txBody>
          <a:bodyPr/>
          <a:lstStyle/>
          <a:p>
            <a:endParaRPr lang="sv-SE" dirty="0"/>
          </a:p>
        </p:txBody>
      </p:sp>
    </p:spTree>
    <p:extLst>
      <p:ext uri="{BB962C8B-B14F-4D97-AF65-F5344CB8AC3E}">
        <p14:creationId xmlns:p14="http://schemas.microsoft.com/office/powerpoint/2010/main" val="64434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1508" y="404664"/>
            <a:ext cx="8419633" cy="545976"/>
          </a:xfrm>
          <a:ln>
            <a:solidFill>
              <a:schemeClr val="tx1"/>
            </a:solidFill>
          </a:ln>
        </p:spPr>
        <p:txBody>
          <a:bodyPr vert="horz" lIns="0" tIns="0" rIns="0" bIns="0" rtlCol="0" anchor="ctr" anchorCtr="0">
            <a:noAutofit/>
          </a:bodyPr>
          <a:lstStyle/>
          <a:p>
            <a:pPr marL="174625"/>
            <a:r>
              <a:rPr lang="ru-RU" sz="2400" dirty="0"/>
              <a:t>Управление ликвидностью: инструменты</a:t>
            </a:r>
            <a:endParaRPr lang="en-US" altLang="sv-SE" sz="2400" dirty="0"/>
          </a:p>
        </p:txBody>
      </p:sp>
      <p:graphicFrame>
        <p:nvGraphicFramePr>
          <p:cNvPr id="5" name="Table 4"/>
          <p:cNvGraphicFramePr>
            <a:graphicFrameLocks noGrp="1"/>
          </p:cNvGraphicFramePr>
          <p:nvPr>
            <p:extLst>
              <p:ext uri="{D42A27DB-BD31-4B8C-83A1-F6EECF244321}">
                <p14:modId xmlns:p14="http://schemas.microsoft.com/office/powerpoint/2010/main" val="3031401082"/>
              </p:ext>
            </p:extLst>
          </p:nvPr>
        </p:nvGraphicFramePr>
        <p:xfrm>
          <a:off x="86400" y="1173600"/>
          <a:ext cx="8945275" cy="5511830"/>
        </p:xfrm>
        <a:graphic>
          <a:graphicData uri="http://schemas.openxmlformats.org/drawingml/2006/table">
            <a:tbl>
              <a:tblPr firstRow="1" bandRow="1">
                <a:tableStyleId>{00A15C55-8517-42AA-B614-E9B94910E393}</a:tableStyleId>
              </a:tblPr>
              <a:tblGrid>
                <a:gridCol w="4643127">
                  <a:extLst>
                    <a:ext uri="{9D8B030D-6E8A-4147-A177-3AD203B41FA5}">
                      <a16:colId xmlns:a16="http://schemas.microsoft.com/office/drawing/2014/main" val="20000"/>
                    </a:ext>
                  </a:extLst>
                </a:gridCol>
                <a:gridCol w="4302148">
                  <a:extLst>
                    <a:ext uri="{9D8B030D-6E8A-4147-A177-3AD203B41FA5}">
                      <a16:colId xmlns:a16="http://schemas.microsoft.com/office/drawing/2014/main" val="20001"/>
                    </a:ext>
                  </a:extLst>
                </a:gridCol>
              </a:tblGrid>
              <a:tr h="396390">
                <a:tc>
                  <a:txBody>
                    <a:bodyPr/>
                    <a:lstStyle/>
                    <a:p>
                      <a:r>
                        <a:rPr lang="ru-RU" sz="1400" u="sng" noProof="0" dirty="0">
                          <a:solidFill>
                            <a:schemeClr val="tx1"/>
                          </a:solidFill>
                        </a:rPr>
                        <a:t>Управление ликвидностью</a:t>
                      </a:r>
                      <a:endParaRPr lang="en-US" sz="1400" u="sng" noProof="0" dirty="0">
                        <a:solidFill>
                          <a:schemeClr val="tx1"/>
                        </a:solidFill>
                      </a:endParaRPr>
                    </a:p>
                  </a:txBody>
                  <a:tcPr/>
                </a:tc>
                <a:tc>
                  <a:txBody>
                    <a:bodyPr/>
                    <a:lstStyle/>
                    <a:p>
                      <a:r>
                        <a:rPr lang="ru-RU" sz="1400" u="sng" noProof="0" dirty="0">
                          <a:solidFill>
                            <a:schemeClr val="tx1"/>
                          </a:solidFill>
                        </a:rPr>
                        <a:t>Функции</a:t>
                      </a:r>
                      <a:r>
                        <a:rPr lang="ru-RU" sz="1400" u="sng" baseline="0" noProof="0" dirty="0">
                          <a:solidFill>
                            <a:schemeClr val="tx1"/>
                          </a:solidFill>
                        </a:rPr>
                        <a:t> </a:t>
                      </a:r>
                      <a:r>
                        <a:rPr lang="en-US" sz="1400" u="sng" noProof="0" dirty="0">
                          <a:solidFill>
                            <a:schemeClr val="tx1"/>
                          </a:solidFill>
                        </a:rPr>
                        <a:t>(</a:t>
                      </a:r>
                      <a:r>
                        <a:rPr lang="ru-RU" sz="1400" u="sng" noProof="0" dirty="0">
                          <a:solidFill>
                            <a:schemeClr val="tx1"/>
                          </a:solidFill>
                        </a:rPr>
                        <a:t>для</a:t>
                      </a:r>
                      <a:r>
                        <a:rPr lang="ru-RU" sz="1400" u="sng" baseline="0" noProof="0" dirty="0">
                          <a:solidFill>
                            <a:schemeClr val="tx1"/>
                          </a:solidFill>
                        </a:rPr>
                        <a:t> </a:t>
                      </a:r>
                      <a:r>
                        <a:rPr lang="ru-RU" sz="1400" u="sng" noProof="0" dirty="0">
                          <a:solidFill>
                            <a:schemeClr val="tx1"/>
                          </a:solidFill>
                        </a:rPr>
                        <a:t>краткосрочных</a:t>
                      </a:r>
                      <a:r>
                        <a:rPr lang="ru-RU" sz="1400" u="sng" baseline="0" noProof="0" dirty="0">
                          <a:solidFill>
                            <a:schemeClr val="tx1"/>
                          </a:solidFill>
                        </a:rPr>
                        <a:t> целей</a:t>
                      </a:r>
                      <a:r>
                        <a:rPr lang="en-US" sz="1400" u="sng" noProof="0" dirty="0">
                          <a:solidFill>
                            <a:schemeClr val="tx1"/>
                          </a:solidFill>
                        </a:rPr>
                        <a:t>)</a:t>
                      </a:r>
                    </a:p>
                  </a:txBody>
                  <a:tcPr/>
                </a:tc>
                <a:extLst>
                  <a:ext uri="{0D108BD9-81ED-4DB2-BD59-A6C34878D82A}">
                    <a16:rowId xmlns:a16="http://schemas.microsoft.com/office/drawing/2014/main" val="10000"/>
                  </a:ext>
                </a:extLst>
              </a:tr>
              <a:tr h="370840">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noProof="0" dirty="0">
                          <a:latin typeface="Arial" charset="0"/>
                          <a:ea typeface="ＭＳ Ｐゴシック" pitchFamily="-105" charset="-128"/>
                          <a:cs typeface="Arial" charset="0"/>
                        </a:rPr>
                        <a:t>Облигации </a:t>
                      </a:r>
                      <a:r>
                        <a:rPr lang="en-US" sz="1400" noProof="0" dirty="0">
                          <a:latin typeface="Arial" charset="0"/>
                          <a:ea typeface="ＭＳ Ｐゴシック" pitchFamily="-105" charset="-128"/>
                          <a:cs typeface="Arial" charset="0"/>
                        </a:rPr>
                        <a:t>→ </a:t>
                      </a:r>
                      <a:r>
                        <a:rPr lang="ru-RU" sz="1400" noProof="0" dirty="0">
                          <a:latin typeface="Arial" charset="0"/>
                          <a:ea typeface="ＭＳ Ｐゴシック" pitchFamily="-105" charset="-128"/>
                          <a:cs typeface="Arial" charset="0"/>
                        </a:rPr>
                        <a:t>размещение, редко</a:t>
                      </a:r>
                      <a:endParaRPr lang="en-US" sz="1400" noProof="0" dirty="0">
                        <a:latin typeface="Arial" charset="0"/>
                        <a:ea typeface="ＭＳ Ｐゴシック" pitchFamily="-105" charset="-128"/>
                        <a:cs typeface="Arial" charset="0"/>
                      </a:endParaRPr>
                    </a:p>
                  </a:txBody>
                  <a:tcPr/>
                </a:tc>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1"/>
                  </a:ext>
                </a:extLst>
              </a:tr>
              <a:tr h="370840">
                <a:tc>
                  <a:txBody>
                    <a:bodyPr/>
                    <a:lstStyle/>
                    <a:p>
                      <a:pPr marL="360363" lvl="1" indent="-180975">
                        <a:spcBef>
                          <a:spcPts val="496"/>
                        </a:spcBef>
                        <a:buClr>
                          <a:srgbClr val="998146"/>
                        </a:buClr>
                        <a:buSzPct val="94000"/>
                        <a:buFont typeface="Wingdings" panose="05000000000000000000" pitchFamily="2" charset="2"/>
                        <a:buChar char="Ø"/>
                      </a:pPr>
                      <a:r>
                        <a:rPr lang="ru-RU" sz="1400" i="1" noProof="0" dirty="0">
                          <a:solidFill>
                            <a:schemeClr val="tx1"/>
                          </a:solidFill>
                          <a:latin typeface="Arial" charset="0"/>
                          <a:ea typeface="ＭＳ Ｐゴシック" pitchFamily="-105" charset="-128"/>
                          <a:cs typeface="Arial" charset="0"/>
                        </a:rPr>
                        <a:t>Обеспеченные ипотечные</a:t>
                      </a:r>
                      <a:r>
                        <a:rPr lang="ru-RU" sz="1400" i="1" baseline="0" noProof="0" dirty="0">
                          <a:solidFill>
                            <a:schemeClr val="tx1"/>
                          </a:solidFill>
                          <a:latin typeface="Arial" charset="0"/>
                          <a:ea typeface="ＭＳ Ｐゴシック" pitchFamily="-105" charset="-128"/>
                          <a:cs typeface="Arial" charset="0"/>
                        </a:rPr>
                        <a:t> облигации</a:t>
                      </a:r>
                      <a:endParaRPr lang="en-US" sz="1400" i="1" noProof="0" dirty="0"/>
                    </a:p>
                  </a:txBody>
                  <a:tcPr/>
                </a:tc>
                <a:tc>
                  <a:txBody>
                    <a:bodyPr/>
                    <a:lstStyle/>
                    <a:p>
                      <a:pPr marL="0" lvl="1" indent="0" algn="l" defTabSz="914400" rtl="0" eaLnBrk="1" latinLnBrk="0" hangingPunct="1">
                        <a:spcBef>
                          <a:spcPts val="496"/>
                        </a:spcBef>
                        <a:buClr>
                          <a:srgbClr val="998146"/>
                        </a:buClr>
                        <a:buSzPct val="94000"/>
                        <a:buFont typeface="Wingdings" panose="05000000000000000000" pitchFamily="2" charset="2"/>
                        <a:buNone/>
                      </a:pPr>
                      <a:r>
                        <a:rPr lang="ru-RU" sz="1400" kern="1200" noProof="0" dirty="0">
                          <a:solidFill>
                            <a:schemeClr val="dk1"/>
                          </a:solidFill>
                          <a:latin typeface="Arial" charset="0"/>
                          <a:ea typeface="ＭＳ Ｐゴシック" pitchFamily="-105" charset="-128"/>
                          <a:cs typeface="Arial" charset="0"/>
                        </a:rPr>
                        <a:t>Размещение</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2"/>
                  </a:ext>
                </a:extLst>
              </a:tr>
              <a:tr h="370840">
                <a:tc>
                  <a:txBody>
                    <a:bodyPr/>
                    <a:lstStyle/>
                    <a:p>
                      <a:pPr marL="179388" marR="0" lvl="1" indent="0"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None/>
                        <a:tabLst/>
                        <a:defRPr/>
                      </a:pPr>
                      <a:endParaRPr lang="en-US" sz="1400" i="1" kern="1200" noProof="0" dirty="0">
                        <a:solidFill>
                          <a:schemeClr val="tx1"/>
                        </a:solidFill>
                        <a:latin typeface="Arial" charset="0"/>
                        <a:ea typeface="ＭＳ Ｐゴシック" pitchFamily="-105" charset="-128"/>
                        <a:cs typeface="Arial" charset="0"/>
                      </a:endParaRPr>
                    </a:p>
                  </a:txBody>
                  <a:tcPr/>
                </a:tc>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endParaRPr lang="en-US" sz="14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3"/>
                  </a:ext>
                </a:extLst>
              </a:tr>
              <a:tr h="528200">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endParaRPr lang="en-US" sz="1400" i="1" kern="1200" noProof="0" dirty="0">
                        <a:solidFill>
                          <a:schemeClr val="tx1"/>
                        </a:solidFill>
                        <a:latin typeface="Arial" charset="0"/>
                        <a:ea typeface="ＭＳ Ｐゴシック" pitchFamily="-105" charset="-128"/>
                        <a:cs typeface="Arial" charset="0"/>
                      </a:endParaRPr>
                    </a:p>
                  </a:txBody>
                  <a:tcPr/>
                </a:tc>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endParaRPr lang="en-US" sz="14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4"/>
                  </a:ext>
                </a:extLst>
              </a:tr>
              <a:tr h="370840">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Казначейские облигации</a:t>
                      </a:r>
                      <a:endParaRPr lang="en-US" sz="1400" kern="1200" noProof="0" dirty="0">
                        <a:solidFill>
                          <a:schemeClr val="dk1"/>
                        </a:solidFill>
                        <a:latin typeface="Arial" charset="0"/>
                        <a:ea typeface="ＭＳ Ｐゴシック" pitchFamily="-105" charset="-128"/>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r>
                        <a:rPr lang="ru-RU" sz="1400" kern="1200" noProof="0" dirty="0">
                          <a:solidFill>
                            <a:schemeClr val="dk1"/>
                          </a:solidFill>
                          <a:latin typeface="Arial" charset="0"/>
                          <a:ea typeface="ＭＳ Ｐゴシック" pitchFamily="-105" charset="-128"/>
                          <a:cs typeface="Arial" charset="0"/>
                        </a:rPr>
                        <a:t>Финансирование </a:t>
                      </a:r>
                      <a:r>
                        <a:rPr lang="en-US" sz="1400" kern="1200" noProof="0" dirty="0">
                          <a:solidFill>
                            <a:schemeClr val="dk1"/>
                          </a:solidFill>
                          <a:latin typeface="Arial" charset="0"/>
                          <a:ea typeface="ＭＳ Ｐゴシック" pitchFamily="-105" charset="-128"/>
                          <a:cs typeface="Arial" charset="0"/>
                        </a:rPr>
                        <a:t>(</a:t>
                      </a:r>
                      <a:r>
                        <a:rPr lang="ru-RU" sz="1400" kern="1200" noProof="0" dirty="0">
                          <a:solidFill>
                            <a:schemeClr val="dk1"/>
                          </a:solidFill>
                          <a:latin typeface="Arial" charset="0"/>
                          <a:ea typeface="ＭＳ Ｐゴシック" pitchFamily="-105" charset="-128"/>
                          <a:cs typeface="Arial" charset="0"/>
                        </a:rPr>
                        <a:t>аукционы</a:t>
                      </a:r>
                      <a:r>
                        <a:rPr lang="ru-RU" sz="1400" kern="1200" baseline="0" noProof="0" dirty="0">
                          <a:solidFill>
                            <a:schemeClr val="dk1"/>
                          </a:solidFill>
                          <a:latin typeface="Arial" charset="0"/>
                          <a:ea typeface="ＭＳ Ｐゴシック" pitchFamily="-105" charset="-128"/>
                          <a:cs typeface="Arial" charset="0"/>
                        </a:rPr>
                        <a:t> и инструменты, готовые для немедленной эмиссии в целях управления ликвидностью)</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5"/>
                  </a:ext>
                </a:extLst>
              </a:tr>
              <a:tr h="370840">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Коммерческие облигации </a:t>
                      </a:r>
                      <a:r>
                        <a:rPr lang="en-US" sz="1400" kern="1200" noProof="0" dirty="0">
                          <a:solidFill>
                            <a:schemeClr val="dk1"/>
                          </a:solidFill>
                          <a:latin typeface="Arial" charset="0"/>
                          <a:ea typeface="ＭＳ Ｐゴシック" pitchFamily="-105" charset="-128"/>
                          <a:cs typeface="Arial" charset="0"/>
                        </a:rPr>
                        <a:t>(</a:t>
                      </a:r>
                      <a:r>
                        <a:rPr lang="ru-RU" sz="1400" kern="1200" noProof="0" dirty="0">
                          <a:solidFill>
                            <a:schemeClr val="dk1"/>
                          </a:solidFill>
                          <a:latin typeface="Arial" charset="0"/>
                          <a:ea typeface="ＭＳ Ｐゴシック" pitchFamily="-105" charset="-128"/>
                          <a:cs typeface="Arial" charset="0"/>
                        </a:rPr>
                        <a:t>вместо казначейских</a:t>
                      </a:r>
                      <a:r>
                        <a:rPr lang="ru-RU" sz="1400" kern="1200" baseline="0" noProof="0" dirty="0">
                          <a:solidFill>
                            <a:schemeClr val="dk1"/>
                          </a:solidFill>
                          <a:latin typeface="Arial" charset="0"/>
                          <a:ea typeface="ＭＳ Ｐゴシック" pitchFamily="-105" charset="-128"/>
                          <a:cs typeface="Arial" charset="0"/>
                        </a:rPr>
                        <a:t> </a:t>
                      </a:r>
                      <a:r>
                        <a:rPr lang="ru-RU" sz="1400" kern="1200" noProof="0" dirty="0">
                          <a:solidFill>
                            <a:schemeClr val="dk1"/>
                          </a:solidFill>
                          <a:latin typeface="Arial" charset="0"/>
                          <a:ea typeface="ＭＳ Ｐゴシック" pitchFamily="-105" charset="-128"/>
                          <a:cs typeface="Arial" charset="0"/>
                        </a:rPr>
                        <a:t> облигаций)</a:t>
                      </a:r>
                      <a:endParaRPr lang="en-US" sz="1400" kern="1200" noProof="0" dirty="0">
                        <a:solidFill>
                          <a:schemeClr val="dk1"/>
                        </a:solidFill>
                        <a:latin typeface="Arial" charset="0"/>
                        <a:ea typeface="ＭＳ Ｐゴシック" pitchFamily="-105" charset="-128"/>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r>
                        <a:rPr lang="ru-RU" sz="1400" kern="1200" noProof="0" dirty="0">
                          <a:solidFill>
                            <a:schemeClr val="dk1"/>
                          </a:solidFill>
                          <a:latin typeface="Arial" charset="0"/>
                          <a:ea typeface="ＭＳ Ｐゴシック" pitchFamily="-105" charset="-128"/>
                          <a:cs typeface="Arial" charset="0"/>
                        </a:rPr>
                        <a:t>Финансирование</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6"/>
                  </a:ext>
                </a:extLst>
              </a:tr>
              <a:tr h="370840">
                <a:tc>
                  <a:txBody>
                    <a:bodyPr/>
                    <a:lstStyle/>
                    <a:p>
                      <a:pPr marL="179388" marR="0" lvl="1"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Операции репо</a:t>
                      </a:r>
                      <a:endParaRPr lang="en-US" sz="1400" kern="1200" noProof="0" dirty="0">
                        <a:solidFill>
                          <a:schemeClr val="dk1"/>
                        </a:solidFill>
                        <a:latin typeface="Arial" charset="0"/>
                        <a:ea typeface="ＭＳ Ｐゴシック" pitchFamily="-105" charset="-128"/>
                        <a:cs typeface="Arial" charset="0"/>
                      </a:endParaRPr>
                    </a:p>
                  </a:txBody>
                  <a:tcPr/>
                </a:tc>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16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7"/>
                  </a:ext>
                </a:extLst>
              </a:tr>
              <a:tr h="370840">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r>
                        <a:rPr lang="ru-RU" sz="1400" i="1" kern="1200" noProof="0" dirty="0">
                          <a:solidFill>
                            <a:schemeClr val="tx1"/>
                          </a:solidFill>
                          <a:latin typeface="Arial" charset="0"/>
                          <a:ea typeface="ＭＳ Ｐゴシック" pitchFamily="-105" charset="-128"/>
                          <a:cs typeface="Arial" charset="0"/>
                        </a:rPr>
                        <a:t>Операции обратного репо</a:t>
                      </a:r>
                      <a:endParaRPr lang="en-US" sz="1400" i="1" kern="1200" noProof="0" dirty="0">
                        <a:solidFill>
                          <a:schemeClr val="tx1"/>
                        </a:solidFill>
                        <a:latin typeface="Arial" charset="0"/>
                        <a:ea typeface="ＭＳ Ｐゴシック" pitchFamily="-105" charset="-128"/>
                        <a:cs typeface="Arial" charset="0"/>
                      </a:endParaRPr>
                    </a:p>
                  </a:txBody>
                  <a:tcPr/>
                </a:tc>
                <a:tc>
                  <a:txBody>
                    <a:bodyPr/>
                    <a:lstStyle/>
                    <a:p>
                      <a:pPr marL="0" marR="0" lvl="1" indent="0"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None/>
                        <a:tabLst/>
                        <a:defRPr/>
                      </a:pPr>
                      <a:r>
                        <a:rPr lang="ru-RU" sz="1400" i="0" kern="1200" noProof="0" dirty="0">
                          <a:solidFill>
                            <a:schemeClr val="tx1"/>
                          </a:solidFill>
                          <a:latin typeface="Arial" charset="0"/>
                          <a:ea typeface="ＭＳ Ｐゴシック" pitchFamily="-105" charset="-128"/>
                          <a:cs typeface="Arial" charset="0"/>
                        </a:rPr>
                        <a:t>Размещение</a:t>
                      </a:r>
                      <a:endParaRPr lang="en-US" sz="1400" i="0"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8"/>
                  </a:ext>
                </a:extLst>
              </a:tr>
              <a:tr h="370840">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r>
                        <a:rPr lang="ru-RU" sz="1400" i="1" kern="1200" noProof="0" dirty="0">
                          <a:solidFill>
                            <a:schemeClr val="tx1"/>
                          </a:solidFill>
                          <a:latin typeface="Arial" charset="0"/>
                          <a:ea typeface="ＭＳ Ｐゴシック" pitchFamily="-105" charset="-128"/>
                          <a:cs typeface="Arial" charset="0"/>
                        </a:rPr>
                        <a:t>Трехсторонние</a:t>
                      </a:r>
                      <a:r>
                        <a:rPr lang="ru-RU" sz="1400" i="1" kern="1200" baseline="0" noProof="0" dirty="0">
                          <a:solidFill>
                            <a:schemeClr val="tx1"/>
                          </a:solidFill>
                          <a:latin typeface="Arial" charset="0"/>
                          <a:ea typeface="ＭＳ Ｐゴシック" pitchFamily="-105" charset="-128"/>
                          <a:cs typeface="Arial" charset="0"/>
                        </a:rPr>
                        <a:t> репо</a:t>
                      </a:r>
                      <a:endParaRPr lang="en-US" sz="1400" i="1" kern="1200" noProof="0" dirty="0">
                        <a:solidFill>
                          <a:schemeClr val="tx1"/>
                        </a:solidFill>
                        <a:latin typeface="Arial" charset="0"/>
                        <a:ea typeface="ＭＳ Ｐゴシック" pitchFamily="-105" charset="-128"/>
                        <a:cs typeface="Arial" charset="0"/>
                      </a:endParaRPr>
                    </a:p>
                  </a:txBody>
                  <a:tcPr/>
                </a:tc>
                <a:tc>
                  <a:txBody>
                    <a:bodyPr/>
                    <a:lstStyle/>
                    <a:p>
                      <a:pPr marL="0" marR="0" lvl="1" indent="0"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None/>
                        <a:tabLst/>
                        <a:defRPr/>
                      </a:pPr>
                      <a:r>
                        <a:rPr lang="ru-RU" sz="1400" i="0" kern="1200" noProof="0" dirty="0">
                          <a:solidFill>
                            <a:schemeClr val="tx1"/>
                          </a:solidFill>
                          <a:latin typeface="Arial" charset="0"/>
                          <a:ea typeface="ＭＳ Ｐゴシック" pitchFamily="-105" charset="-128"/>
                          <a:cs typeface="Arial" charset="0"/>
                        </a:rPr>
                        <a:t>Размещение</a:t>
                      </a:r>
                      <a:endParaRPr lang="en-US" sz="1400" i="0"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9"/>
                  </a:ext>
                </a:extLst>
              </a:tr>
              <a:tr h="370840">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Сертификаты центрального банка</a:t>
                      </a:r>
                      <a:endParaRPr lang="en-US" sz="1400" kern="1200" noProof="0" dirty="0">
                        <a:solidFill>
                          <a:schemeClr val="dk1"/>
                        </a:solidFill>
                        <a:latin typeface="Arial" charset="0"/>
                        <a:ea typeface="ＭＳ Ｐゴシック" pitchFamily="-105" charset="-128"/>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r>
                        <a:rPr lang="ru-RU" sz="1400" i="0" kern="1200" noProof="0" dirty="0">
                          <a:solidFill>
                            <a:schemeClr val="tx1"/>
                          </a:solidFill>
                          <a:latin typeface="Arial" charset="0"/>
                          <a:ea typeface="ＭＳ Ｐゴシック" pitchFamily="-105" charset="-128"/>
                          <a:cs typeface="Arial" charset="0"/>
                        </a:rPr>
                        <a:t>Размещение</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10"/>
                  </a:ext>
                </a:extLst>
              </a:tr>
              <a:tr h="370840">
                <a:tc>
                  <a:txBody>
                    <a:bodyPr/>
                    <a:lstStyle/>
                    <a:p>
                      <a:pPr marL="179388" marR="0" lvl="1"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Депозиты</a:t>
                      </a:r>
                      <a:endParaRPr lang="en-US" sz="1400" kern="1200" noProof="0" dirty="0">
                        <a:solidFill>
                          <a:schemeClr val="dk1"/>
                        </a:solidFill>
                        <a:latin typeface="Arial" charset="0"/>
                        <a:ea typeface="ＭＳ Ｐゴシック" pitchFamily="-105" charset="-128"/>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r>
                        <a:rPr lang="ru-RU" sz="1400" kern="1200" noProof="0" dirty="0">
                          <a:solidFill>
                            <a:schemeClr val="dk1"/>
                          </a:solidFill>
                          <a:latin typeface="Arial" charset="0"/>
                          <a:ea typeface="ＭＳ Ｐゴシック" pitchFamily="-105" charset="-128"/>
                          <a:cs typeface="Arial" charset="0"/>
                        </a:rPr>
                        <a:t>Финансирование и </a:t>
                      </a:r>
                      <a:r>
                        <a:rPr lang="ru-RU" sz="1400" i="0" kern="1200" noProof="0" dirty="0">
                          <a:solidFill>
                            <a:schemeClr val="tx1"/>
                          </a:solidFill>
                          <a:latin typeface="Arial" charset="0"/>
                          <a:ea typeface="ＭＳ Ｐゴシック" pitchFamily="-105" charset="-128"/>
                          <a:cs typeface="Arial" charset="0"/>
                        </a:rPr>
                        <a:t>размещение</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11"/>
                  </a:ext>
                </a:extLst>
              </a:tr>
              <a:tr h="370840">
                <a:tc>
                  <a:txBody>
                    <a:bodyPr/>
                    <a:lstStyle/>
                    <a:p>
                      <a:pPr marL="179388" marR="0" lvl="1"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Резервы ликвидности</a:t>
                      </a:r>
                      <a:endParaRPr lang="en-US" sz="1400" kern="1200" noProof="0" dirty="0">
                        <a:solidFill>
                          <a:schemeClr val="dk1"/>
                        </a:solidFill>
                        <a:latin typeface="Arial" charset="0"/>
                        <a:ea typeface="ＭＳ Ｐゴシック" pitchFamily="-105" charset="-128"/>
                        <a:cs typeface="Arial" charset="0"/>
                      </a:endParaRPr>
                    </a:p>
                  </a:txBody>
                  <a:tcPr/>
                </a:tc>
                <a:tc>
                  <a:txBody>
                    <a:bodyPr/>
                    <a:lstStyle/>
                    <a:p>
                      <a:pPr marL="0" marR="0" lvl="1" indent="0"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r>
                        <a:rPr lang="ru-RU" sz="1400" kern="1200" noProof="0" dirty="0">
                          <a:solidFill>
                            <a:schemeClr val="dk1"/>
                          </a:solidFill>
                          <a:latin typeface="Arial" charset="0"/>
                          <a:ea typeface="ＭＳ Ｐゴシック" pitchFamily="-105" charset="-128"/>
                          <a:cs typeface="Arial" charset="0"/>
                        </a:rPr>
                        <a:t>Отсутствуют</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3534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Рисунок 72"/>
          <p:cNvPicPr>
            <a:picLocks noChangeAspect="1"/>
          </p:cNvPicPr>
          <p:nvPr/>
        </p:nvPicPr>
        <p:blipFill>
          <a:blip r:embed="rId3"/>
          <a:stretch>
            <a:fillRect/>
          </a:stretch>
        </p:blipFill>
        <p:spPr>
          <a:xfrm>
            <a:off x="6539454" y="733616"/>
            <a:ext cx="2506634" cy="2997453"/>
          </a:xfrm>
          <a:prstGeom prst="rect">
            <a:avLst/>
          </a:prstGeom>
        </p:spPr>
      </p:pic>
      <p:pic>
        <p:nvPicPr>
          <p:cNvPr id="74" name="Рисунок 73"/>
          <p:cNvPicPr>
            <a:picLocks noChangeAspect="1"/>
          </p:cNvPicPr>
          <p:nvPr/>
        </p:nvPicPr>
        <p:blipFill>
          <a:blip r:embed="rId4"/>
          <a:stretch>
            <a:fillRect/>
          </a:stretch>
        </p:blipFill>
        <p:spPr>
          <a:xfrm>
            <a:off x="3714824" y="733616"/>
            <a:ext cx="2525990" cy="2997453"/>
          </a:xfrm>
          <a:prstGeom prst="rect">
            <a:avLst/>
          </a:prstGeom>
        </p:spPr>
      </p:pic>
      <p:sp>
        <p:nvSpPr>
          <p:cNvPr id="75" name="Прямоугольник 74"/>
          <p:cNvSpPr/>
          <p:nvPr/>
        </p:nvSpPr>
        <p:spPr>
          <a:xfrm>
            <a:off x="3777041" y="761268"/>
            <a:ext cx="2176195" cy="152085"/>
          </a:xfrm>
          <a:prstGeom prst="rect">
            <a:avLst/>
          </a:prstGeom>
          <a:solidFill>
            <a:schemeClr val="bg1"/>
          </a:solidFill>
        </p:spPr>
        <p:txBody>
          <a:bodyPr lIns="0" tIns="0" rIns="0" bIns="0">
            <a:noAutofit/>
          </a:bodyPr>
          <a:lstStyle/>
          <a:p>
            <a:pPr indent="0"/>
            <a:r>
              <a:rPr lang="ru-RU" sz="800" b="1" dirty="0">
                <a:latin typeface="Arial Narrow"/>
              </a:rPr>
              <a:t>Таблица </a:t>
            </a:r>
            <a:r>
              <a:rPr lang="en-US" sz="800" b="1" dirty="0">
                <a:latin typeface="Arial Narrow"/>
              </a:rPr>
              <a:t>6</a:t>
            </a:r>
            <a:r>
              <a:rPr lang="ru-RU" sz="800" b="1" dirty="0">
                <a:latin typeface="Arial Narrow"/>
              </a:rPr>
              <a:t>. Чистые заимствования по календарным годам</a:t>
            </a:r>
            <a:endParaRPr lang="en-US" sz="800" b="1" dirty="0">
              <a:latin typeface="Arial Narrow"/>
            </a:endParaRPr>
          </a:p>
        </p:txBody>
      </p:sp>
      <p:sp>
        <p:nvSpPr>
          <p:cNvPr id="76" name="Прямоугольник 75"/>
          <p:cNvSpPr/>
          <p:nvPr/>
        </p:nvSpPr>
        <p:spPr>
          <a:xfrm>
            <a:off x="3782571" y="3424134"/>
            <a:ext cx="2048997" cy="254396"/>
          </a:xfrm>
          <a:prstGeom prst="rect">
            <a:avLst/>
          </a:prstGeom>
          <a:solidFill>
            <a:schemeClr val="bg1"/>
          </a:solidFill>
        </p:spPr>
        <p:txBody>
          <a:bodyPr lIns="0" tIns="0" rIns="0" bIns="0">
            <a:noAutofit/>
          </a:bodyPr>
          <a:lstStyle/>
          <a:p>
            <a:pPr marL="12700" marR="12700" indent="0">
              <a:lnSpc>
                <a:spcPts val="984"/>
              </a:lnSpc>
            </a:pPr>
            <a:r>
              <a:rPr lang="en-US" sz="300" dirty="0">
                <a:latin typeface="Arial Narrow"/>
              </a:rPr>
              <a:t>' </a:t>
            </a:r>
            <a:r>
              <a:rPr lang="en-US" sz="600" b="1" i="1" dirty="0">
                <a:latin typeface="Arial Narrow"/>
              </a:rPr>
              <a:t>A difference occurs as borrowing is reported by business date </a:t>
            </a:r>
            <a:r>
              <a:rPr lang="ru-RU" sz="600" b="1" i="1" dirty="0">
                <a:latin typeface="Arial Narrow"/>
              </a:rPr>
              <a:t>Разница возникает, поскольку отчетность о заимствованиях составляется на дату операционного дна, а отчетность о чистых заимствованиях – на дату расчетов</a:t>
            </a:r>
            <a:r>
              <a:rPr lang="en-US" sz="600" b="1" i="1" dirty="0">
                <a:latin typeface="Arial Narrow"/>
              </a:rPr>
              <a:t>.</a:t>
            </a:r>
          </a:p>
        </p:txBody>
      </p:sp>
      <p:sp>
        <p:nvSpPr>
          <p:cNvPr id="77" name="Прямоугольник 76"/>
          <p:cNvSpPr/>
          <p:nvPr/>
        </p:nvSpPr>
        <p:spPr>
          <a:xfrm>
            <a:off x="6611348" y="761268"/>
            <a:ext cx="2253620" cy="320761"/>
          </a:xfrm>
          <a:prstGeom prst="rect">
            <a:avLst/>
          </a:prstGeom>
          <a:solidFill>
            <a:schemeClr val="bg1"/>
          </a:solidFill>
        </p:spPr>
        <p:txBody>
          <a:bodyPr lIns="0" tIns="0" rIns="0" bIns="0">
            <a:noAutofit/>
          </a:bodyPr>
          <a:lstStyle/>
          <a:p>
            <a:pPr indent="0" algn="ctr">
              <a:lnSpc>
                <a:spcPts val="1404"/>
              </a:lnSpc>
            </a:pPr>
            <a:r>
              <a:rPr lang="ru-RU" sz="800" b="1" dirty="0">
                <a:latin typeface="Arial Narrow"/>
              </a:rPr>
              <a:t>Таблица </a:t>
            </a:r>
            <a:r>
              <a:rPr lang="en-US" sz="800" b="1" dirty="0">
                <a:latin typeface="Arial Narrow"/>
              </a:rPr>
              <a:t>10</a:t>
            </a:r>
            <a:r>
              <a:rPr lang="ru-RU" sz="800" b="1" dirty="0">
                <a:latin typeface="Arial Narrow"/>
              </a:rPr>
              <a:t>.</a:t>
            </a:r>
            <a:r>
              <a:rPr lang="en-US" sz="800" b="1" dirty="0">
                <a:latin typeface="Arial Narrow"/>
              </a:rPr>
              <a:t> </a:t>
            </a:r>
            <a:r>
              <a:rPr lang="ru-RU" sz="800" b="1" dirty="0">
                <a:latin typeface="Arial Narrow"/>
              </a:rPr>
              <a:t>Ежемесячные потребности в заимствованиях центрального правительства</a:t>
            </a:r>
            <a:endParaRPr lang="en-US" sz="800" b="1" dirty="0">
              <a:latin typeface="Arial Narrow"/>
            </a:endParaRPr>
          </a:p>
        </p:txBody>
      </p:sp>
      <p:sp>
        <p:nvSpPr>
          <p:cNvPr id="17411" name="Rectangle 2"/>
          <p:cNvSpPr>
            <a:spLocks noGrp="1" noChangeArrowheads="1"/>
          </p:cNvSpPr>
          <p:nvPr>
            <p:ph type="title"/>
          </p:nvPr>
        </p:nvSpPr>
        <p:spPr>
          <a:xfrm>
            <a:off x="642940" y="216000"/>
            <a:ext cx="7842985" cy="451176"/>
          </a:xfrm>
          <a:ln>
            <a:solidFill>
              <a:schemeClr val="tx1"/>
            </a:solidFill>
          </a:ln>
        </p:spPr>
        <p:txBody>
          <a:bodyPr anchor="ctr">
            <a:normAutofit/>
          </a:bodyPr>
          <a:lstStyle/>
          <a:p>
            <a:r>
              <a:rPr lang="ru-RU" sz="2400" dirty="0">
                <a:latin typeface="Arial" charset="0"/>
                <a:ea typeface="ＭＳ Ｐゴシック" pitchFamily="-105" charset="-128"/>
                <a:cs typeface="Arial" charset="0"/>
              </a:rPr>
              <a:t>Управление долгом и ликвидностью</a:t>
            </a:r>
            <a:endParaRPr lang="en-GB" sz="2400" dirty="0"/>
          </a:p>
        </p:txBody>
      </p:sp>
      <p:sp>
        <p:nvSpPr>
          <p:cNvPr id="3" name="Slide Number Placeholder 2"/>
          <p:cNvSpPr>
            <a:spLocks noGrp="1"/>
          </p:cNvSpPr>
          <p:nvPr>
            <p:ph type="sldNum" sz="quarter" idx="15"/>
          </p:nvPr>
        </p:nvSpPr>
        <p:spPr/>
        <p:txBody>
          <a:bodyPr/>
          <a:lstStyle/>
          <a:p>
            <a:pPr>
              <a:defRPr/>
            </a:pPr>
            <a:fld id="{6CFB1076-5258-4A05-B93E-9065E04E2014}" type="slidenum">
              <a:rPr lang="sv-SE" smtClean="0">
                <a:solidFill>
                  <a:prstClr val="white"/>
                </a:solidFill>
              </a:rPr>
              <a:pPr>
                <a:defRPr/>
              </a:pPr>
              <a:t>16</a:t>
            </a:fld>
            <a:endParaRPr lang="sv-SE">
              <a:solidFill>
                <a:prstClr val="white"/>
              </a:solidFill>
            </a:endParaRPr>
          </a:p>
        </p:txBody>
      </p:sp>
      <p:cxnSp>
        <p:nvCxnSpPr>
          <p:cNvPr id="19" name="Straight Arrow Connector 18"/>
          <p:cNvCxnSpPr/>
          <p:nvPr/>
        </p:nvCxnSpPr>
        <p:spPr>
          <a:xfrm>
            <a:off x="3420001" y="2592000"/>
            <a:ext cx="285366"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261314" y="2593200"/>
            <a:ext cx="23201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714824" y="3762844"/>
            <a:ext cx="5395735" cy="2494658"/>
            <a:chOff x="3714824" y="3762844"/>
            <a:chExt cx="5395735" cy="2494658"/>
          </a:xfrm>
        </p:grpSpPr>
        <p:cxnSp>
          <p:nvCxnSpPr>
            <p:cNvPr id="28" name="Straight Arrow Connector 27"/>
            <p:cNvCxnSpPr/>
            <p:nvPr/>
          </p:nvCxnSpPr>
          <p:spPr>
            <a:xfrm>
              <a:off x="7133228" y="3762844"/>
              <a:ext cx="0" cy="35139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714824" y="4162002"/>
              <a:ext cx="5395735" cy="2095500"/>
              <a:chOff x="3714824" y="4162002"/>
              <a:chExt cx="5395735" cy="2095500"/>
            </a:xfrm>
          </p:grpSpPr>
          <p:grpSp>
            <p:nvGrpSpPr>
              <p:cNvPr id="25" name="Group 24"/>
              <p:cNvGrpSpPr/>
              <p:nvPr/>
            </p:nvGrpSpPr>
            <p:grpSpPr>
              <a:xfrm>
                <a:off x="3714824" y="4162002"/>
                <a:ext cx="5395735" cy="2095500"/>
                <a:chOff x="3714824" y="4162002"/>
                <a:chExt cx="5395735" cy="2095500"/>
              </a:xfrm>
            </p:grpSpPr>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4824" y="4162002"/>
                  <a:ext cx="3879057" cy="2095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7541066" y="4948142"/>
                  <a:ext cx="1569493" cy="738664"/>
                </a:xfrm>
                <a:prstGeom prst="rect">
                  <a:avLst/>
                </a:prstGeom>
                <a:noFill/>
              </p:spPr>
              <p:txBody>
                <a:bodyPr wrap="square" rtlCol="0">
                  <a:spAutoFit/>
                </a:bodyPr>
                <a:lstStyle/>
                <a:p>
                  <a:pPr algn="ctr"/>
                  <a:r>
                    <a:rPr lang="en-US" sz="1400" dirty="0"/>
                    <a:t>(</a:t>
                  </a:r>
                  <a:r>
                    <a:rPr lang="ru-RU" sz="1400" dirty="0"/>
                    <a:t>внутренний документ, не публикуется)</a:t>
                  </a:r>
                  <a:endParaRPr lang="en-US" sz="1400" dirty="0"/>
                </a:p>
              </p:txBody>
            </p:sp>
          </p:grpSp>
          <p:sp>
            <p:nvSpPr>
              <p:cNvPr id="26" name="TextBox 25"/>
              <p:cNvSpPr txBox="1"/>
              <p:nvPr/>
            </p:nvSpPr>
            <p:spPr>
              <a:xfrm rot="19724819">
                <a:off x="4095165" y="4948142"/>
                <a:ext cx="3214424" cy="307777"/>
              </a:xfrm>
              <a:prstGeom prst="rect">
                <a:avLst/>
              </a:prstGeom>
              <a:noFill/>
            </p:spPr>
            <p:txBody>
              <a:bodyPr wrap="square" rtlCol="0">
                <a:spAutoFit/>
              </a:bodyPr>
              <a:lstStyle/>
              <a:p>
                <a:pPr algn="ctr"/>
                <a:r>
                  <a:rPr lang="en-US" sz="1400" dirty="0">
                    <a:solidFill>
                      <a:schemeClr val="bg1">
                        <a:lumMod val="50000"/>
                      </a:schemeClr>
                    </a:solidFill>
                  </a:rPr>
                  <a:t>Testdata</a:t>
                </a:r>
              </a:p>
            </p:txBody>
          </p:sp>
        </p:grpSp>
      </p:grpSp>
      <p:sp>
        <p:nvSpPr>
          <p:cNvPr id="31" name="TextBox 30"/>
          <p:cNvSpPr txBox="1"/>
          <p:nvPr/>
        </p:nvSpPr>
        <p:spPr>
          <a:xfrm>
            <a:off x="612000" y="4948142"/>
            <a:ext cx="2131200" cy="738664"/>
          </a:xfrm>
          <a:prstGeom prst="rect">
            <a:avLst/>
          </a:prstGeom>
          <a:noFill/>
        </p:spPr>
        <p:txBody>
          <a:bodyPr wrap="square" rtlCol="0">
            <a:spAutoFit/>
          </a:bodyPr>
          <a:lstStyle/>
          <a:p>
            <a:pPr algn="ctr"/>
            <a:r>
              <a:rPr lang="ru-RU" sz="1400" i="1" dirty="0"/>
              <a:t>Публикуется в феврале, июне и октябре</a:t>
            </a:r>
            <a:endParaRPr lang="en-US" sz="1400" i="1" dirty="0"/>
          </a:p>
        </p:txBody>
      </p:sp>
      <p:sp>
        <p:nvSpPr>
          <p:cNvPr id="1031" name="Date Placeholder 1030"/>
          <p:cNvSpPr>
            <a:spLocks noGrp="1"/>
          </p:cNvSpPr>
          <p:nvPr>
            <p:ph type="dt" sz="half" idx="14"/>
          </p:nvPr>
        </p:nvSpPr>
        <p:spPr/>
        <p:txBody>
          <a:bodyPr/>
          <a:lstStyle/>
          <a:p>
            <a:endParaRPr lang="sv-SE" dirty="0"/>
          </a:p>
        </p:txBody>
      </p:sp>
      <p:graphicFrame>
        <p:nvGraphicFramePr>
          <p:cNvPr id="38" name="Таблица 37"/>
          <p:cNvGraphicFramePr>
            <a:graphicFrameLocks noGrp="1"/>
          </p:cNvGraphicFramePr>
          <p:nvPr>
            <p:extLst>
              <p:ext uri="{D42A27DB-BD31-4B8C-83A1-F6EECF244321}">
                <p14:modId xmlns:p14="http://schemas.microsoft.com/office/powerpoint/2010/main" val="1999833705"/>
              </p:ext>
            </p:extLst>
          </p:nvPr>
        </p:nvGraphicFramePr>
        <p:xfrm>
          <a:off x="3735676" y="949054"/>
          <a:ext cx="2410558" cy="2615429"/>
        </p:xfrm>
        <a:graphic>
          <a:graphicData uri="http://schemas.openxmlformats.org/drawingml/2006/table">
            <a:tbl>
              <a:tblPr/>
              <a:tblGrid>
                <a:gridCol w="1375076">
                  <a:extLst>
                    <a:ext uri="{9D8B030D-6E8A-4147-A177-3AD203B41FA5}">
                      <a16:colId xmlns:a16="http://schemas.microsoft.com/office/drawing/2014/main" val="20000"/>
                    </a:ext>
                  </a:extLst>
                </a:gridCol>
                <a:gridCol w="489906">
                  <a:extLst>
                    <a:ext uri="{9D8B030D-6E8A-4147-A177-3AD203B41FA5}">
                      <a16:colId xmlns:a16="http://schemas.microsoft.com/office/drawing/2014/main" val="20001"/>
                    </a:ext>
                  </a:extLst>
                </a:gridCol>
                <a:gridCol w="278355">
                  <a:extLst>
                    <a:ext uri="{9D8B030D-6E8A-4147-A177-3AD203B41FA5}">
                      <a16:colId xmlns:a16="http://schemas.microsoft.com/office/drawing/2014/main" val="20002"/>
                    </a:ext>
                  </a:extLst>
                </a:gridCol>
                <a:gridCol w="267221">
                  <a:extLst>
                    <a:ext uri="{9D8B030D-6E8A-4147-A177-3AD203B41FA5}">
                      <a16:colId xmlns:a16="http://schemas.microsoft.com/office/drawing/2014/main" val="20003"/>
                    </a:ext>
                  </a:extLst>
                </a:gridCol>
              </a:tblGrid>
              <a:tr h="180931">
                <a:tc>
                  <a:txBody>
                    <a:bodyPr/>
                    <a:lstStyle/>
                    <a:p>
                      <a:pPr marL="38100" indent="0"/>
                      <a:r>
                        <a:rPr lang="ru-RU" sz="800" i="1" dirty="0">
                          <a:latin typeface="Arial Narrow"/>
                        </a:rPr>
                        <a:t>В млрд шведский крон</a:t>
                      </a:r>
                      <a:endParaRPr lang="en-US" sz="800" i="1" dirty="0">
                        <a:latin typeface="Arial Narrow"/>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600" b="1" dirty="0">
                          <a:latin typeface="Arial Narrow"/>
                        </a:rPr>
                        <a:t>2016</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600" b="1">
                          <a:latin typeface="Arial Narrow"/>
                        </a:rPr>
                        <a:t>2017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600" b="1">
                          <a:latin typeface="Arial Narrow"/>
                        </a:rPr>
                        <a:t>2018</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0931">
                <a:tc>
                  <a:txBody>
                    <a:bodyPr/>
                    <a:lstStyle/>
                    <a:p>
                      <a:pPr marL="38100" indent="0"/>
                      <a:r>
                        <a:rPr lang="ru-RU" sz="800" dirty="0">
                          <a:latin typeface="Arial Narrow"/>
                        </a:rPr>
                        <a:t>Потребности в чистых</a:t>
                      </a:r>
                      <a:r>
                        <a:rPr lang="ru-RU" sz="800" baseline="0" dirty="0">
                          <a:latin typeface="Arial Narrow"/>
                        </a:rPr>
                        <a:t> заимствованиях</a:t>
                      </a:r>
                      <a:endParaRPr lang="en-US" sz="800" dirty="0">
                        <a:latin typeface="Arial Narrow"/>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800">
                          <a:latin typeface="Arial Narrow"/>
                        </a:rPr>
                        <a:t>-85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800">
                          <a:latin typeface="Arial Narrow"/>
                        </a:rPr>
                        <a:t>17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800">
                          <a:latin typeface="Arial Narrow"/>
                        </a:rPr>
                        <a:t>-124</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3095">
                <a:tc>
                  <a:txBody>
                    <a:bodyPr/>
                    <a:lstStyle/>
                    <a:p>
                      <a:pPr marL="38100" indent="0"/>
                      <a:r>
                        <a:rPr lang="ru-RU" sz="800" dirty="0">
                          <a:latin typeface="Arial Narrow"/>
                        </a:rPr>
                        <a:t>Корректировка</a:t>
                      </a:r>
                      <a:r>
                        <a:rPr lang="ru-RU" sz="800" baseline="0" dirty="0">
                          <a:latin typeface="Arial Narrow"/>
                        </a:rPr>
                        <a:t> </a:t>
                      </a:r>
                      <a:r>
                        <a:rPr lang="ru-RU" sz="800" dirty="0">
                          <a:latin typeface="Arial Narrow"/>
                        </a:rPr>
                        <a:t>с учетом </a:t>
                      </a:r>
                      <a:r>
                        <a:rPr lang="ru-RU" sz="800" baseline="0" dirty="0">
                          <a:latin typeface="Arial Narrow"/>
                        </a:rPr>
                        <a:t>операционного дня </a:t>
                      </a:r>
                      <a:r>
                        <a:rPr lang="en-US" sz="800" baseline="30000" dirty="0">
                          <a:latin typeface="Arial Narrow"/>
                        </a:rPr>
                        <a:t>1</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800">
                          <a:latin typeface="Arial Narrow"/>
                        </a:rPr>
                        <a:t>-7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800">
                          <a:latin typeface="Arial Narrow"/>
                        </a:rPr>
                        <a:t>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800">
                          <a:latin typeface="Arial Narrow"/>
                        </a:rPr>
                        <a:t>0</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282">
                <a:tc>
                  <a:txBody>
                    <a:bodyPr/>
                    <a:lstStyle/>
                    <a:p>
                      <a:pPr marL="38100" indent="0"/>
                      <a:r>
                        <a:rPr lang="ru-RU" sz="600" b="1" dirty="0">
                          <a:latin typeface="Arial Narrow"/>
                        </a:rPr>
                        <a:t>Потребности в чистых</a:t>
                      </a:r>
                      <a:r>
                        <a:rPr lang="ru-RU" sz="600" b="1" baseline="0" dirty="0">
                          <a:latin typeface="Arial Narrow"/>
                        </a:rPr>
                        <a:t> заимствованиях</a:t>
                      </a:r>
                      <a:endParaRPr lang="en-US" sz="600" b="1" dirty="0">
                        <a:latin typeface="Arial Narrow"/>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600" b="1">
                          <a:latin typeface="Arial Narrow"/>
                        </a:rPr>
                        <a:t>-92</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600" b="1">
                          <a:latin typeface="Arial Narrow"/>
                        </a:rPr>
                        <a:t>25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600" b="1">
                          <a:latin typeface="Arial Narrow"/>
                        </a:rPr>
                        <a:t>-124</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4026">
                <a:tc>
                  <a:txBody>
                    <a:bodyPr/>
                    <a:lstStyle/>
                    <a:p>
                      <a:pPr marL="38100" indent="0"/>
                      <a:r>
                        <a:rPr lang="ru-RU" sz="600" b="1" dirty="0">
                          <a:latin typeface="Arial Narrow"/>
                        </a:rPr>
                        <a:t>Финансирование за</a:t>
                      </a:r>
                      <a:r>
                        <a:rPr lang="ru-RU" sz="600" b="1" baseline="0" dirty="0">
                          <a:latin typeface="Arial Narrow"/>
                        </a:rPr>
                        <a:t> счет розничного бизнеса и залога</a:t>
                      </a:r>
                      <a:endParaRPr lang="en-US" sz="600" b="1" dirty="0">
                        <a:latin typeface="Arial Narrow"/>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600" b="1">
                          <a:latin typeface="Arial Narrow"/>
                        </a:rPr>
                        <a:t>-6</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600" b="1">
                          <a:latin typeface="Arial Narrow"/>
                        </a:rPr>
                        <a:t>-12</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600" b="1">
                          <a:latin typeface="Arial Narrow"/>
                        </a:rPr>
                        <a:t>-11</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78147">
                <a:tc>
                  <a:txBody>
                    <a:bodyPr/>
                    <a:lstStyle/>
                    <a:p>
                      <a:pPr marL="38100" indent="0"/>
                      <a:r>
                        <a:rPr lang="ru-RU" sz="600" b="1" dirty="0">
                          <a:latin typeface="Arial Narrow"/>
                        </a:rPr>
                        <a:t>Чистое финансирование за счет денежного рынка</a:t>
                      </a:r>
                      <a:endParaRPr lang="en-US" sz="600" b="1" dirty="0">
                        <a:latin typeface="Arial Narrow"/>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600" b="1">
                          <a:latin typeface="Arial Narrow"/>
                        </a:rPr>
                        <a:t>-140</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600" b="1">
                          <a:latin typeface="Arial Narrow"/>
                        </a:rPr>
                        <a:t>51</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600" b="1">
                          <a:latin typeface="Arial Narrow"/>
                        </a:rPr>
                        <a:t>-87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33610">
                <a:tc>
                  <a:txBody>
                    <a:bodyPr/>
                    <a:lstStyle/>
                    <a:p>
                      <a:pPr marL="127000" indent="0"/>
                      <a:r>
                        <a:rPr lang="en-US" sz="800">
                          <a:latin typeface="Arial Narrow"/>
                        </a:rPr>
                        <a:t>T-bills</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800">
                          <a:latin typeface="Arial Narrow"/>
                        </a:rPr>
                        <a:t>-57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800">
                          <a:latin typeface="Arial Narrow"/>
                        </a:rPr>
                        <a:t>26</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800">
                          <a:latin typeface="Arial Narrow"/>
                        </a:rPr>
                        <a:t>-50</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1962">
                <a:tc>
                  <a:txBody>
                    <a:bodyPr/>
                    <a:lstStyle/>
                    <a:p>
                      <a:pPr marL="127000" indent="0"/>
                      <a:r>
                        <a:rPr lang="en-US" sz="800">
                          <a:latin typeface="Arial Narrow"/>
                        </a:rPr>
                        <a:t>Commercial paper</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800">
                          <a:latin typeface="Arial Narrow"/>
                        </a:rPr>
                        <a:t>-75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800">
                          <a:latin typeface="Arial Narrow"/>
                        </a:rPr>
                        <a:t>28</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800">
                          <a:latin typeface="Arial Narrow"/>
                        </a:rPr>
                        <a:t>-40</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55879">
                <a:tc>
                  <a:txBody>
                    <a:bodyPr/>
                    <a:lstStyle/>
                    <a:p>
                      <a:pPr marL="127000" indent="0"/>
                      <a:r>
                        <a:rPr lang="ru-RU" sz="800" dirty="0">
                          <a:latin typeface="Arial Narrow"/>
                        </a:rPr>
                        <a:t>Управление ликвидностью</a:t>
                      </a:r>
                      <a:endParaRPr lang="en-US" sz="800" dirty="0">
                        <a:latin typeface="Arial Narrow"/>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800">
                          <a:latin typeface="Arial Narrow"/>
                        </a:rPr>
                        <a:t>-8</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800">
                          <a:latin typeface="Arial Narrow"/>
                        </a:rPr>
                        <a:t>-4</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800">
                          <a:latin typeface="Arial Narrow"/>
                        </a:rPr>
                        <a:t>3</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78147">
                <a:tc>
                  <a:txBody>
                    <a:bodyPr/>
                    <a:lstStyle/>
                    <a:p>
                      <a:pPr marL="38100" indent="0"/>
                      <a:r>
                        <a:rPr lang="ru-RU" sz="600" b="1" dirty="0">
                          <a:latin typeface="Arial Narrow"/>
                        </a:rPr>
                        <a:t>Чистое финансирование</a:t>
                      </a:r>
                      <a:r>
                        <a:rPr lang="ru-RU" sz="600" b="1" baseline="0" dirty="0">
                          <a:latin typeface="Arial Narrow"/>
                        </a:rPr>
                        <a:t> за счет рынка облигаций</a:t>
                      </a:r>
                      <a:endParaRPr lang="en-US" sz="600" b="1" dirty="0">
                        <a:latin typeface="Arial Narrow"/>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600" b="1">
                          <a:latin typeface="Arial Narrow"/>
                        </a:rPr>
                        <a:t>54</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600" b="1">
                          <a:latin typeface="Arial Narrow"/>
                        </a:rPr>
                        <a:t>-14</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600" b="1">
                          <a:latin typeface="Arial Narrow"/>
                        </a:rPr>
                        <a:t>-27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33610">
                <a:tc>
                  <a:txBody>
                    <a:bodyPr/>
                    <a:lstStyle/>
                    <a:p>
                      <a:pPr marL="127000" indent="0"/>
                      <a:r>
                        <a:rPr lang="ru-RU" sz="800" dirty="0">
                          <a:latin typeface="Arial Narrow"/>
                        </a:rPr>
                        <a:t>Государственные облигации</a:t>
                      </a:r>
                      <a:endParaRPr lang="en-US" sz="800" dirty="0">
                        <a:latin typeface="Arial Narrow"/>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800">
                          <a:latin typeface="Arial Narrow"/>
                        </a:rPr>
                        <a:t>27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800">
                          <a:latin typeface="Arial Narrow"/>
                        </a:rPr>
                        <a:t>-17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800">
                          <a:latin typeface="Arial Narrow"/>
                        </a:rPr>
                        <a:t>44</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39178">
                <a:tc>
                  <a:txBody>
                    <a:bodyPr/>
                    <a:lstStyle/>
                    <a:p>
                      <a:pPr marL="127000" indent="0"/>
                      <a:r>
                        <a:rPr lang="ru-RU" sz="800" dirty="0">
                          <a:latin typeface="Arial Narrow"/>
                        </a:rPr>
                        <a:t>Индексируемые облигации</a:t>
                      </a:r>
                      <a:endParaRPr lang="en-US" sz="800" dirty="0">
                        <a:latin typeface="Arial Narrow"/>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800">
                          <a:latin typeface="Arial Narrow"/>
                        </a:rPr>
                        <a:t>15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800">
                          <a:latin typeface="Arial Narrow"/>
                        </a:rPr>
                        <a:t>-2</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800">
                          <a:latin typeface="Arial Narrow"/>
                        </a:rPr>
                        <a:t>13</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58662">
                <a:tc>
                  <a:txBody>
                    <a:bodyPr/>
                    <a:lstStyle/>
                    <a:p>
                      <a:pPr marL="127000" indent="0"/>
                      <a:r>
                        <a:rPr lang="ru-RU" sz="800" dirty="0">
                          <a:latin typeface="Arial Narrow"/>
                        </a:rPr>
                        <a:t>Валютные облигации</a:t>
                      </a:r>
                      <a:endParaRPr lang="en-US" sz="800" dirty="0">
                        <a:latin typeface="Arial Narrow"/>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600" b="1">
                          <a:latin typeface="Arial Narrow"/>
                        </a:rPr>
                        <a:t>11</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800">
                          <a:latin typeface="Arial Narrow"/>
                        </a:rPr>
                        <a:t>6</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800">
                          <a:latin typeface="Arial Narrow"/>
                        </a:rPr>
                        <a:t>-83</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4849">
                <a:tc>
                  <a:txBody>
                    <a:bodyPr/>
                    <a:lstStyle/>
                    <a:p>
                      <a:pPr marL="38100" indent="0"/>
                      <a:r>
                        <a:rPr lang="ru-RU" sz="600" b="1" dirty="0">
                          <a:latin typeface="Arial Narrow"/>
                        </a:rPr>
                        <a:t>Объем</a:t>
                      </a:r>
                      <a:r>
                        <a:rPr lang="ru-RU" sz="600" b="1" baseline="0" dirty="0">
                          <a:latin typeface="Arial Narrow"/>
                        </a:rPr>
                        <a:t> чистых заимствований, всего</a:t>
                      </a:r>
                      <a:endParaRPr lang="en-US" sz="600" b="1" dirty="0">
                        <a:latin typeface="Arial Narrow"/>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en-US" sz="600" b="1" dirty="0">
                          <a:latin typeface="Arial Narrow"/>
                        </a:rPr>
                        <a:t>-92</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38100" indent="0" algn="r"/>
                      <a:r>
                        <a:rPr lang="en-US" sz="600" b="1" dirty="0">
                          <a:latin typeface="Arial Narrow"/>
                        </a:rPr>
                        <a:t>25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63500" indent="0" algn="r"/>
                      <a:r>
                        <a:rPr lang="en-US" sz="600" b="1" dirty="0">
                          <a:latin typeface="Arial Narrow"/>
                        </a:rPr>
                        <a:t>-124</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graphicFrame>
        <p:nvGraphicFramePr>
          <p:cNvPr id="40" name="Таблица 39"/>
          <p:cNvGraphicFramePr>
            <a:graphicFrameLocks noGrp="1"/>
          </p:cNvGraphicFramePr>
          <p:nvPr>
            <p:extLst>
              <p:ext uri="{D42A27DB-BD31-4B8C-83A1-F6EECF244321}">
                <p14:modId xmlns:p14="http://schemas.microsoft.com/office/powerpoint/2010/main" val="2049327528"/>
              </p:ext>
            </p:extLst>
          </p:nvPr>
        </p:nvGraphicFramePr>
        <p:xfrm>
          <a:off x="6578947" y="1143505"/>
          <a:ext cx="2404992" cy="2947467"/>
        </p:xfrm>
        <a:graphic>
          <a:graphicData uri="http://schemas.openxmlformats.org/drawingml/2006/table">
            <a:tbl>
              <a:tblPr/>
              <a:tblGrid>
                <a:gridCol w="442585">
                  <a:extLst>
                    <a:ext uri="{9D8B030D-6E8A-4147-A177-3AD203B41FA5}">
                      <a16:colId xmlns:a16="http://schemas.microsoft.com/office/drawing/2014/main" val="20000"/>
                    </a:ext>
                  </a:extLst>
                </a:gridCol>
                <a:gridCol w="609599">
                  <a:extLst>
                    <a:ext uri="{9D8B030D-6E8A-4147-A177-3AD203B41FA5}">
                      <a16:colId xmlns:a16="http://schemas.microsoft.com/office/drawing/2014/main" val="20001"/>
                    </a:ext>
                  </a:extLst>
                </a:gridCol>
                <a:gridCol w="370213">
                  <a:extLst>
                    <a:ext uri="{9D8B030D-6E8A-4147-A177-3AD203B41FA5}">
                      <a16:colId xmlns:a16="http://schemas.microsoft.com/office/drawing/2014/main" val="20002"/>
                    </a:ext>
                  </a:extLst>
                </a:gridCol>
                <a:gridCol w="489906">
                  <a:extLst>
                    <a:ext uri="{9D8B030D-6E8A-4147-A177-3AD203B41FA5}">
                      <a16:colId xmlns:a16="http://schemas.microsoft.com/office/drawing/2014/main" val="20003"/>
                    </a:ext>
                  </a:extLst>
                </a:gridCol>
                <a:gridCol w="492689">
                  <a:extLst>
                    <a:ext uri="{9D8B030D-6E8A-4147-A177-3AD203B41FA5}">
                      <a16:colId xmlns:a16="http://schemas.microsoft.com/office/drawing/2014/main" val="20004"/>
                    </a:ext>
                  </a:extLst>
                </a:gridCol>
              </a:tblGrid>
              <a:tr h="693215">
                <a:tc>
                  <a:txBody>
                    <a:bodyPr/>
                    <a:lstStyle/>
                    <a:p>
                      <a:pPr>
                        <a:lnSpc>
                          <a:spcPct val="100000"/>
                        </a:lnSpc>
                        <a:spcAft>
                          <a:spcPts val="0"/>
                        </a:spcAft>
                      </a:pPr>
                      <a:endParaRPr sz="3200" dirty="0"/>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77800" marR="76200" indent="0" algn="r">
                        <a:lnSpc>
                          <a:spcPct val="100000"/>
                        </a:lnSpc>
                        <a:spcAft>
                          <a:spcPts val="0"/>
                        </a:spcAft>
                      </a:pPr>
                      <a:r>
                        <a:rPr lang="ru-RU" sz="700" dirty="0">
                          <a:latin typeface="Arial Narrow"/>
                        </a:rPr>
                        <a:t>Первичные</a:t>
                      </a:r>
                      <a:r>
                        <a:rPr lang="ru-RU" sz="700" baseline="0" dirty="0">
                          <a:latin typeface="Arial Narrow"/>
                        </a:rPr>
                        <a:t> потребности в заемных средствах за вычетом чистого кредитования</a:t>
                      </a:r>
                      <a:endParaRPr lang="en-US" sz="700" dirty="0">
                        <a:latin typeface="Arial Narrow"/>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lnSpc>
                          <a:spcPct val="100000"/>
                        </a:lnSpc>
                        <a:spcAft>
                          <a:spcPts val="0"/>
                        </a:spcAft>
                      </a:pPr>
                      <a:r>
                        <a:rPr lang="ru-RU" sz="700" dirty="0">
                          <a:latin typeface="Arial Narrow"/>
                        </a:rPr>
                        <a:t>Чистое кредитование</a:t>
                      </a:r>
                      <a:endParaRPr lang="en-US" sz="700" dirty="0">
                        <a:latin typeface="Arial Narrow"/>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8100" marR="76200" indent="0" algn="r">
                        <a:lnSpc>
                          <a:spcPct val="100000"/>
                        </a:lnSpc>
                        <a:spcAft>
                          <a:spcPts val="0"/>
                        </a:spcAft>
                      </a:pPr>
                      <a:r>
                        <a:rPr lang="ru-RU" sz="700" dirty="0">
                          <a:latin typeface="Arial Narrow"/>
                        </a:rPr>
                        <a:t>Процент по долгу центрального правительства</a:t>
                      </a:r>
                      <a:endParaRPr lang="en-US" sz="700" dirty="0">
                        <a:latin typeface="Arial Narrow"/>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lnSpc>
                          <a:spcPct val="100000"/>
                        </a:lnSpc>
                        <a:spcAft>
                          <a:spcPts val="0"/>
                        </a:spcAft>
                      </a:pPr>
                      <a:r>
                        <a:rPr lang="ru-RU" sz="700" dirty="0">
                          <a:latin typeface="Arial Narrow"/>
                        </a:rPr>
                        <a:t>Потребности в чистых</a:t>
                      </a:r>
                      <a:r>
                        <a:rPr lang="ru-RU" sz="700" baseline="0" dirty="0">
                          <a:latin typeface="Arial Narrow"/>
                        </a:rPr>
                        <a:t> заимствованиях</a:t>
                      </a:r>
                      <a:endParaRPr lang="en-US" sz="700" dirty="0">
                        <a:latin typeface="Arial Narrow"/>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4093">
                <a:tc>
                  <a:txBody>
                    <a:bodyPr/>
                    <a:lstStyle/>
                    <a:p>
                      <a:pPr marL="25400" indent="0"/>
                      <a:r>
                        <a:rPr lang="ru-RU" sz="700" dirty="0">
                          <a:latin typeface="Arial Narrow"/>
                        </a:rPr>
                        <a:t>Июнь</a:t>
                      </a:r>
                      <a:r>
                        <a:rPr lang="ru-RU" sz="700" baseline="0" dirty="0">
                          <a:latin typeface="Arial Narrow"/>
                        </a:rPr>
                        <a:t> 20</a:t>
                      </a:r>
                      <a:r>
                        <a:rPr lang="en-US" sz="700" dirty="0">
                          <a:latin typeface="Arial Narrow"/>
                        </a:rPr>
                        <a:t>17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24.9</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r>
                        <a:rPr lang="en-US" sz="700" dirty="0">
                          <a:latin typeface="Arial Narrow"/>
                        </a:rPr>
                        <a:t>-11.6</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4.2</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17.5</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5043">
                <a:tc>
                  <a:txBody>
                    <a:bodyPr/>
                    <a:lstStyle/>
                    <a:p>
                      <a:pPr marL="25400" indent="0"/>
                      <a:r>
                        <a:rPr lang="ru-RU" sz="700" dirty="0">
                          <a:latin typeface="Arial Narrow"/>
                        </a:rPr>
                        <a:t>июль</a:t>
                      </a:r>
                      <a:r>
                        <a:rPr lang="ru-RU" sz="700" baseline="0" dirty="0">
                          <a:latin typeface="Arial Narrow"/>
                        </a:rPr>
                        <a:t> 20</a:t>
                      </a:r>
                      <a:r>
                        <a:rPr lang="en-US" sz="700" dirty="0">
                          <a:latin typeface="Arial Narrow"/>
                        </a:rPr>
                        <a:t>17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dirty="0">
                          <a:latin typeface="Arial Narrow"/>
                        </a:rPr>
                        <a:t>6.6</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r>
                        <a:rPr lang="en-US" sz="700">
                          <a:latin typeface="Arial Narrow"/>
                        </a:rPr>
                        <a:t>-4.2</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-0.4</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2.0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7832">
                <a:tc>
                  <a:txBody>
                    <a:bodyPr/>
                    <a:lstStyle/>
                    <a:p>
                      <a:pPr marL="25400" indent="0"/>
                      <a:r>
                        <a:rPr lang="ru-RU" sz="700" dirty="0">
                          <a:latin typeface="Arial Narrow"/>
                        </a:rPr>
                        <a:t>Август</a:t>
                      </a:r>
                      <a:r>
                        <a:rPr lang="ru-RU" sz="700" baseline="0" dirty="0">
                          <a:latin typeface="Arial Narrow"/>
                        </a:rPr>
                        <a:t> 20</a:t>
                      </a:r>
                      <a:r>
                        <a:rPr lang="en-US" sz="700" dirty="0">
                          <a:latin typeface="Arial Narrow"/>
                        </a:rPr>
                        <a:t>17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-17.8</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r>
                        <a:rPr lang="en-US" sz="700" dirty="0">
                          <a:latin typeface="Arial Narrow"/>
                        </a:rPr>
                        <a:t>-0.5</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1.7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-16.6</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5043">
                <a:tc>
                  <a:txBody>
                    <a:bodyPr/>
                    <a:lstStyle/>
                    <a:p>
                      <a:pPr marL="25400" indent="0"/>
                      <a:r>
                        <a:rPr lang="ru-RU" sz="700" dirty="0">
                          <a:latin typeface="Arial Narrow"/>
                        </a:rPr>
                        <a:t>Сент.</a:t>
                      </a:r>
                      <a:r>
                        <a:rPr lang="ru-RU" sz="700" baseline="0" dirty="0">
                          <a:latin typeface="Arial Narrow"/>
                        </a:rPr>
                        <a:t> 20</a:t>
                      </a:r>
                      <a:r>
                        <a:rPr lang="en-US" sz="700" dirty="0">
                          <a:latin typeface="Arial Narrow"/>
                        </a:rPr>
                        <a:t>17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11.9</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r>
                        <a:rPr lang="en-US" sz="700">
                          <a:latin typeface="Arial Narrow"/>
                        </a:rPr>
                        <a:t>-2.6</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dirty="0">
                          <a:latin typeface="Arial Narrow"/>
                        </a:rPr>
                        <a:t>-1.6</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7.6</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5043">
                <a:tc>
                  <a:txBody>
                    <a:bodyPr/>
                    <a:lstStyle/>
                    <a:p>
                      <a:pPr marL="25400" indent="0"/>
                      <a:r>
                        <a:rPr lang="ru-RU" sz="700" dirty="0">
                          <a:latin typeface="Arial Narrow"/>
                        </a:rPr>
                        <a:t>Окт.</a:t>
                      </a:r>
                      <a:r>
                        <a:rPr lang="ru-RU" sz="700" baseline="0" dirty="0">
                          <a:latin typeface="Arial Narrow"/>
                        </a:rPr>
                        <a:t> 20</a:t>
                      </a:r>
                      <a:r>
                        <a:rPr lang="en-US" sz="700" dirty="0">
                          <a:latin typeface="Arial Narrow"/>
                        </a:rPr>
                        <a:t>17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11.8</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r>
                        <a:rPr lang="en-US" sz="700">
                          <a:latin typeface="Arial Narrow"/>
                        </a:rPr>
                        <a:t>-2.5</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dirty="0">
                          <a:latin typeface="Arial Narrow"/>
                        </a:rPr>
                        <a:t>-1.7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7.5</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7832">
                <a:tc>
                  <a:txBody>
                    <a:bodyPr/>
                    <a:lstStyle/>
                    <a:p>
                      <a:pPr marL="25400" indent="0"/>
                      <a:r>
                        <a:rPr lang="ru-RU" sz="700" dirty="0">
                          <a:latin typeface="Arial Narrow"/>
                        </a:rPr>
                        <a:t>Ноя. 20</a:t>
                      </a:r>
                      <a:r>
                        <a:rPr lang="en-US" sz="700" dirty="0">
                          <a:latin typeface="Arial Narrow"/>
                        </a:rPr>
                        <a:t>17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-17.3</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r>
                        <a:rPr lang="en-US" sz="700">
                          <a:latin typeface="Arial Narrow"/>
                        </a:rPr>
                        <a:t>1.0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dirty="0">
                          <a:latin typeface="Arial Narrow"/>
                        </a:rPr>
                        <a:t>0.7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dirty="0">
                          <a:latin typeface="Arial Narrow"/>
                        </a:rPr>
                        <a:t>-15.5</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5043">
                <a:tc>
                  <a:txBody>
                    <a:bodyPr/>
                    <a:lstStyle/>
                    <a:p>
                      <a:pPr marL="25400" indent="0"/>
                      <a:r>
                        <a:rPr lang="ru-RU" sz="700" dirty="0">
                          <a:latin typeface="Arial Narrow"/>
                        </a:rPr>
                        <a:t>Дек. 20</a:t>
                      </a:r>
                      <a:r>
                        <a:rPr lang="en-US" sz="700" dirty="0">
                          <a:latin typeface="Arial Narrow"/>
                        </a:rPr>
                        <a:t>17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55.3</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r>
                        <a:rPr lang="en-US" sz="700">
                          <a:latin typeface="Arial Narrow"/>
                        </a:rPr>
                        <a:t>37.1</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6.0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dirty="0">
                          <a:latin typeface="Arial Narrow"/>
                        </a:rPr>
                        <a:t>98.4</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5043">
                <a:tc>
                  <a:txBody>
                    <a:bodyPr/>
                    <a:lstStyle/>
                    <a:p>
                      <a:pPr marL="25400" indent="0"/>
                      <a:r>
                        <a:rPr lang="ru-RU" sz="700" dirty="0">
                          <a:latin typeface="Arial Narrow"/>
                        </a:rPr>
                        <a:t>Янв. 20</a:t>
                      </a:r>
                      <a:r>
                        <a:rPr lang="en-US" sz="700" dirty="0">
                          <a:latin typeface="Arial Narrow"/>
                        </a:rPr>
                        <a:t>18</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1.0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r>
                        <a:rPr lang="en-US" sz="700">
                          <a:latin typeface="Arial Narrow"/>
                        </a:rPr>
                        <a:t>-57.1</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-1.2</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dirty="0">
                          <a:latin typeface="Arial Narrow"/>
                        </a:rPr>
                        <a:t>-57.4</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47832">
                <a:tc>
                  <a:txBody>
                    <a:bodyPr/>
                    <a:lstStyle/>
                    <a:p>
                      <a:pPr marL="25400" indent="0"/>
                      <a:r>
                        <a:rPr lang="ru-RU" sz="700" dirty="0">
                          <a:latin typeface="Arial Narrow"/>
                        </a:rPr>
                        <a:t>Фев. 20</a:t>
                      </a:r>
                      <a:r>
                        <a:rPr lang="en-US" sz="700" dirty="0">
                          <a:latin typeface="Arial Narrow"/>
                        </a:rPr>
                        <a:t>18</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-52.9</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r>
                        <a:rPr lang="en-US" sz="700">
                          <a:latin typeface="Arial Narrow"/>
                        </a:rPr>
                        <a:t>-21.6</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-1.3</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dirty="0">
                          <a:latin typeface="Arial Narrow"/>
                        </a:rPr>
                        <a:t>-75.8</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5043">
                <a:tc>
                  <a:txBody>
                    <a:bodyPr/>
                    <a:lstStyle/>
                    <a:p>
                      <a:pPr marL="25400" indent="0"/>
                      <a:r>
                        <a:rPr lang="ru-RU" sz="700" dirty="0">
                          <a:latin typeface="Arial Narrow"/>
                        </a:rPr>
                        <a:t>Март</a:t>
                      </a:r>
                      <a:r>
                        <a:rPr lang="ru-RU" sz="700" baseline="0" dirty="0">
                          <a:latin typeface="Arial Narrow"/>
                        </a:rPr>
                        <a:t> 20</a:t>
                      </a:r>
                      <a:r>
                        <a:rPr lang="en-US" sz="700" dirty="0">
                          <a:latin typeface="Arial Narrow"/>
                        </a:rPr>
                        <a:t>18</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-15.1</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r>
                        <a:rPr lang="en-US" sz="700">
                          <a:latin typeface="Arial Narrow"/>
                        </a:rPr>
                        <a:t>-3.6</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2.7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dirty="0">
                          <a:latin typeface="Arial Narrow"/>
                        </a:rPr>
                        <a:t>-16.0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7832">
                <a:tc>
                  <a:txBody>
                    <a:bodyPr/>
                    <a:lstStyle/>
                    <a:p>
                      <a:pPr marL="25400" indent="0"/>
                      <a:r>
                        <a:rPr lang="en-US" sz="700">
                          <a:latin typeface="Arial Narrow"/>
                        </a:rPr>
                        <a:t>Apr-18</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-0.2</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r>
                        <a:rPr lang="en-US" sz="700">
                          <a:latin typeface="Arial Narrow"/>
                        </a:rPr>
                        <a:t>-2.4</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-0.1</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dirty="0">
                          <a:latin typeface="Arial Narrow"/>
                        </a:rPr>
                        <a:t>-2.7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8308">
                <a:tc>
                  <a:txBody>
                    <a:bodyPr/>
                    <a:lstStyle/>
                    <a:p>
                      <a:pPr marL="25400" indent="0"/>
                      <a:r>
                        <a:rPr lang="en-US" sz="700">
                          <a:latin typeface="Arial Narrow"/>
                        </a:rPr>
                        <a:t>May-18</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dirty="0">
                          <a:latin typeface="Arial Narrow"/>
                        </a:rPr>
                        <a:t>-33,8</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50800" indent="0" algn="r"/>
                      <a:r>
                        <a:rPr lang="en-US" sz="700">
                          <a:latin typeface="Arial Narrow"/>
                        </a:rPr>
                        <a:t>-21,7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a:latin typeface="Arial Narrow"/>
                        </a:rPr>
                        <a:t>0,9</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76200" indent="0" algn="r"/>
                      <a:r>
                        <a:rPr lang="en-US" sz="700" dirty="0">
                          <a:latin typeface="Arial Narrow"/>
                        </a:rPr>
                        <a:t>-54,6</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54" name="Oval 1023"/>
          <p:cNvSpPr/>
          <p:nvPr/>
        </p:nvSpPr>
        <p:spPr>
          <a:xfrm>
            <a:off x="3772800" y="2368800"/>
            <a:ext cx="2376054" cy="2232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Группа 55"/>
          <p:cNvGrpSpPr/>
          <p:nvPr/>
        </p:nvGrpSpPr>
        <p:grpSpPr>
          <a:xfrm>
            <a:off x="322444" y="821168"/>
            <a:ext cx="3116932" cy="3959632"/>
            <a:chOff x="-5934995" y="318388"/>
            <a:chExt cx="4499747" cy="5577840"/>
          </a:xfrm>
        </p:grpSpPr>
        <p:pic>
          <p:nvPicPr>
            <p:cNvPr id="57" name="Рисунок 56"/>
            <p:cNvPicPr>
              <a:picLocks noChangeAspect="1"/>
            </p:cNvPicPr>
            <p:nvPr/>
          </p:nvPicPr>
          <p:blipFill>
            <a:blip r:embed="rId6"/>
            <a:stretch>
              <a:fillRect/>
            </a:stretch>
          </p:blipFill>
          <p:spPr>
            <a:xfrm>
              <a:off x="-5934995" y="318388"/>
              <a:ext cx="4499747" cy="5577840"/>
            </a:xfrm>
            <a:prstGeom prst="rect">
              <a:avLst/>
            </a:prstGeom>
          </p:spPr>
        </p:pic>
        <p:sp>
          <p:nvSpPr>
            <p:cNvPr id="58" name="Прямоугольник 57"/>
            <p:cNvSpPr/>
            <p:nvPr/>
          </p:nvSpPr>
          <p:spPr>
            <a:xfrm>
              <a:off x="-5502805" y="425068"/>
              <a:ext cx="3909060" cy="304274"/>
            </a:xfrm>
            <a:prstGeom prst="rect">
              <a:avLst/>
            </a:prstGeom>
            <a:solidFill>
              <a:schemeClr val="bg1"/>
            </a:solidFill>
          </p:spPr>
          <p:txBody>
            <a:bodyPr lIns="0" tIns="0" rIns="0" bIns="0">
              <a:noAutofit/>
            </a:bodyPr>
            <a:lstStyle/>
            <a:p>
              <a:pPr marR="25400" indent="0" algn="r">
                <a:spcAft>
                  <a:spcPts val="1050"/>
                </a:spcAft>
              </a:pPr>
              <a:r>
                <a:rPr lang="ru-RU" sz="1200" dirty="0">
                  <a:latin typeface="Arial"/>
                </a:rPr>
                <a:t>Заимствования центрального правительства</a:t>
              </a:r>
              <a:endParaRPr lang="en-US" sz="1200" dirty="0">
                <a:latin typeface="Arial"/>
              </a:endParaRPr>
            </a:p>
          </p:txBody>
        </p:sp>
        <p:sp>
          <p:nvSpPr>
            <p:cNvPr id="59" name="Прямоугольник 58"/>
            <p:cNvSpPr/>
            <p:nvPr/>
          </p:nvSpPr>
          <p:spPr>
            <a:xfrm>
              <a:off x="-3888889" y="885316"/>
              <a:ext cx="2298192" cy="268224"/>
            </a:xfrm>
            <a:prstGeom prst="rect">
              <a:avLst/>
            </a:prstGeom>
          </p:spPr>
          <p:txBody>
            <a:bodyPr lIns="0" tIns="0" rIns="0" bIns="0">
              <a:noAutofit/>
            </a:bodyPr>
            <a:lstStyle/>
            <a:p>
              <a:pPr marR="28448" indent="0" algn="r">
                <a:spcBef>
                  <a:spcPts val="1050"/>
                </a:spcBef>
                <a:spcAft>
                  <a:spcPts val="3150"/>
                </a:spcAft>
              </a:pPr>
              <a:r>
                <a:rPr lang="ru-RU" sz="1100" dirty="0">
                  <a:latin typeface="Arial Narrow"/>
                </a:rPr>
                <a:t>Прогноз и анализ </a:t>
              </a:r>
              <a:r>
                <a:rPr lang="en-US" sz="1100" dirty="0">
                  <a:latin typeface="Arial Narrow"/>
                </a:rPr>
                <a:t>2017</a:t>
              </a:r>
              <a:r>
                <a:rPr lang="ru-RU" sz="1100" dirty="0">
                  <a:latin typeface="Arial Narrow"/>
                </a:rPr>
                <a:t> г</a:t>
              </a:r>
              <a:r>
                <a:rPr lang="en-US" sz="1100" dirty="0">
                  <a:latin typeface="Arial Narrow"/>
                </a:rPr>
                <a:t>:2</a:t>
              </a:r>
            </a:p>
          </p:txBody>
        </p:sp>
      </p:grpSp>
      <p:graphicFrame>
        <p:nvGraphicFramePr>
          <p:cNvPr id="60" name="Таблица 59"/>
          <p:cNvGraphicFramePr>
            <a:graphicFrameLocks noGrp="1"/>
          </p:cNvGraphicFramePr>
          <p:nvPr>
            <p:extLst>
              <p:ext uri="{D42A27DB-BD31-4B8C-83A1-F6EECF244321}">
                <p14:modId xmlns:p14="http://schemas.microsoft.com/office/powerpoint/2010/main" val="4156445664"/>
              </p:ext>
            </p:extLst>
          </p:nvPr>
        </p:nvGraphicFramePr>
        <p:xfrm>
          <a:off x="1756181" y="1750861"/>
          <a:ext cx="1563081" cy="3301003"/>
        </p:xfrm>
        <a:graphic>
          <a:graphicData uri="http://schemas.openxmlformats.org/drawingml/2006/table">
            <a:tbl>
              <a:tblPr/>
              <a:tblGrid>
                <a:gridCol w="1418808">
                  <a:extLst>
                    <a:ext uri="{9D8B030D-6E8A-4147-A177-3AD203B41FA5}">
                      <a16:colId xmlns:a16="http://schemas.microsoft.com/office/drawing/2014/main" val="20000"/>
                    </a:ext>
                  </a:extLst>
                </a:gridCol>
                <a:gridCol w="144273">
                  <a:extLst>
                    <a:ext uri="{9D8B030D-6E8A-4147-A177-3AD203B41FA5}">
                      <a16:colId xmlns:a16="http://schemas.microsoft.com/office/drawing/2014/main" val="20001"/>
                    </a:ext>
                  </a:extLst>
                </a:gridCol>
              </a:tblGrid>
              <a:tr h="143570">
                <a:tc>
                  <a:txBody>
                    <a:bodyPr/>
                    <a:lstStyle/>
                    <a:p>
                      <a:pPr marL="36000" indent="0" algn="just">
                        <a:lnSpc>
                          <a:spcPct val="100000"/>
                        </a:lnSpc>
                        <a:spcBef>
                          <a:spcPts val="100"/>
                        </a:spcBef>
                      </a:pPr>
                      <a:r>
                        <a:rPr lang="ru-RU" sz="600" dirty="0">
                          <a:latin typeface="Arial"/>
                        </a:rPr>
                        <a:t>Резюме</a:t>
                      </a:r>
                      <a:endParaRPr lang="en-US" sz="6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600" dirty="0">
                          <a:latin typeface="Arial"/>
                        </a:rPr>
                        <a:t>1</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2360">
                <a:tc>
                  <a:txBody>
                    <a:bodyPr/>
                    <a:lstStyle/>
                    <a:p>
                      <a:pPr marL="36000" marR="38100" indent="0">
                        <a:lnSpc>
                          <a:spcPct val="100000"/>
                        </a:lnSpc>
                        <a:spcBef>
                          <a:spcPts val="100"/>
                        </a:spcBef>
                      </a:pPr>
                      <a:r>
                        <a:rPr lang="ru-RU" sz="600" dirty="0">
                          <a:latin typeface="Arial"/>
                        </a:rPr>
                        <a:t>Сохранение</a:t>
                      </a:r>
                      <a:r>
                        <a:rPr lang="ru-RU" sz="600" baseline="0" dirty="0">
                          <a:latin typeface="Arial"/>
                        </a:rPr>
                        <a:t> уверенных темпов роста шведской экономики</a:t>
                      </a:r>
                      <a:endParaRPr lang="en-US" sz="6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600" dirty="0">
                          <a:latin typeface="Arial"/>
                        </a:rPr>
                        <a:t>2</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7620">
                <a:tc>
                  <a:txBody>
                    <a:bodyPr/>
                    <a:lstStyle/>
                    <a:p>
                      <a:pPr marL="36000" indent="0" algn="just">
                        <a:lnSpc>
                          <a:spcPct val="100000"/>
                        </a:lnSpc>
                        <a:spcBef>
                          <a:spcPts val="100"/>
                        </a:spcBef>
                      </a:pPr>
                      <a:r>
                        <a:rPr lang="ru-RU" sz="500" dirty="0">
                          <a:latin typeface="Arial"/>
                        </a:rPr>
                        <a:t>Более</a:t>
                      </a:r>
                      <a:r>
                        <a:rPr lang="ru-RU" sz="500" baseline="0" dirty="0">
                          <a:latin typeface="Arial"/>
                        </a:rPr>
                        <a:t> ясные перспективы восстановления мировой экономики</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2</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2917">
                <a:tc>
                  <a:txBody>
                    <a:bodyPr/>
                    <a:lstStyle/>
                    <a:p>
                      <a:pPr marL="36000" marR="38100" indent="0">
                        <a:lnSpc>
                          <a:spcPct val="100000"/>
                        </a:lnSpc>
                        <a:spcBef>
                          <a:spcPts val="100"/>
                        </a:spcBef>
                      </a:pPr>
                      <a:r>
                        <a:rPr lang="ru-RU" sz="500" baseline="0" dirty="0">
                          <a:latin typeface="Arial"/>
                        </a:rPr>
                        <a:t>Рост экономики обеспечивается как за счет внутреннего спроса, так и за счет экспорта</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3</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3358">
                <a:tc>
                  <a:txBody>
                    <a:bodyPr/>
                    <a:lstStyle/>
                    <a:p>
                      <a:pPr marL="36000" marR="38100" indent="0">
                        <a:lnSpc>
                          <a:spcPct val="100000"/>
                        </a:lnSpc>
                        <a:spcBef>
                          <a:spcPts val="100"/>
                        </a:spcBef>
                      </a:pPr>
                      <a:r>
                        <a:rPr lang="ru-RU" sz="600" dirty="0">
                          <a:latin typeface="Arial"/>
                        </a:rPr>
                        <a:t>Благодаря</a:t>
                      </a:r>
                      <a:r>
                        <a:rPr lang="ru-RU" sz="600" baseline="0" dirty="0">
                          <a:latin typeface="Arial"/>
                        </a:rPr>
                        <a:t> погашению </a:t>
                      </a:r>
                      <a:r>
                        <a:rPr lang="ru-RU" sz="600" dirty="0">
                          <a:latin typeface="Arial"/>
                        </a:rPr>
                        <a:t>долга ЦБ</a:t>
                      </a:r>
                      <a:r>
                        <a:rPr lang="ru-RU" sz="600" baseline="0" dirty="0">
                          <a:latin typeface="Arial"/>
                        </a:rPr>
                        <a:t> сокращаются потребности в чистых заимствованиях в </a:t>
                      </a:r>
                      <a:r>
                        <a:rPr lang="en-US" sz="600" dirty="0">
                          <a:latin typeface="Arial"/>
                        </a:rPr>
                        <a:t>2018</a:t>
                      </a:r>
                      <a:r>
                        <a:rPr lang="ru-RU" sz="600" dirty="0">
                          <a:latin typeface="Arial"/>
                        </a:rPr>
                        <a:t> г.</a:t>
                      </a:r>
                      <a:endParaRPr lang="en-US" sz="6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600" dirty="0">
                          <a:latin typeface="Arial"/>
                        </a:rPr>
                        <a:t>10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3186">
                <a:tc>
                  <a:txBody>
                    <a:bodyPr/>
                    <a:lstStyle/>
                    <a:p>
                      <a:pPr marL="36000" marR="38100" indent="0">
                        <a:lnSpc>
                          <a:spcPct val="100000"/>
                        </a:lnSpc>
                        <a:spcBef>
                          <a:spcPts val="100"/>
                        </a:spcBef>
                      </a:pPr>
                      <a:r>
                        <a:rPr lang="ru-RU" sz="500" dirty="0">
                          <a:latin typeface="Arial"/>
                        </a:rPr>
                        <a:t>Небольшие изменения прогноза на </a:t>
                      </a:r>
                      <a:r>
                        <a:rPr lang="en-US" sz="500" dirty="0">
                          <a:latin typeface="Arial"/>
                        </a:rPr>
                        <a:t>2017</a:t>
                      </a:r>
                      <a:r>
                        <a:rPr lang="ru-RU" sz="500" dirty="0">
                          <a:latin typeface="Arial"/>
                        </a:rPr>
                        <a:t> г.</a:t>
                      </a:r>
                      <a:r>
                        <a:rPr lang="en-US" sz="500" dirty="0">
                          <a:latin typeface="Arial"/>
                        </a:rPr>
                        <a:t>, </a:t>
                      </a:r>
                      <a:r>
                        <a:rPr lang="ru-RU" sz="500" dirty="0">
                          <a:latin typeface="Arial"/>
                        </a:rPr>
                        <a:t>но снижение потребностей в заимствованиях в </a:t>
                      </a:r>
                      <a:r>
                        <a:rPr lang="en-US" sz="500" dirty="0">
                          <a:latin typeface="Arial"/>
                        </a:rPr>
                        <a:t>2018</a:t>
                      </a:r>
                      <a:r>
                        <a:rPr lang="ru-RU" sz="500" dirty="0">
                          <a:latin typeface="Arial"/>
                        </a:rPr>
                        <a:t> г.</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10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2898">
                <a:tc>
                  <a:txBody>
                    <a:bodyPr/>
                    <a:lstStyle/>
                    <a:p>
                      <a:pPr marL="36000" indent="0">
                        <a:lnSpc>
                          <a:spcPct val="100000"/>
                        </a:lnSpc>
                        <a:spcBef>
                          <a:spcPts val="100"/>
                        </a:spcBef>
                      </a:pPr>
                      <a:r>
                        <a:rPr lang="ru-RU" sz="500" dirty="0">
                          <a:latin typeface="Arial"/>
                        </a:rPr>
                        <a:t>Изменения в прогнозах с февраля</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11</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2898">
                <a:tc>
                  <a:txBody>
                    <a:bodyPr/>
                    <a:lstStyle/>
                    <a:p>
                      <a:pPr marL="36000" indent="0">
                        <a:lnSpc>
                          <a:spcPct val="100000"/>
                        </a:lnSpc>
                        <a:spcBef>
                          <a:spcPts val="100"/>
                        </a:spcBef>
                      </a:pPr>
                      <a:r>
                        <a:rPr lang="ru-RU" sz="500" dirty="0">
                          <a:latin typeface="Arial"/>
                        </a:rPr>
                        <a:t>Сальдо бюджета и чистое кредитование центрального правительства</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14</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90019">
                <a:tc>
                  <a:txBody>
                    <a:bodyPr/>
                    <a:lstStyle/>
                    <a:p>
                      <a:pPr marL="36000" indent="0">
                        <a:lnSpc>
                          <a:spcPct val="100000"/>
                        </a:lnSpc>
                        <a:spcBef>
                          <a:spcPts val="100"/>
                        </a:spcBef>
                      </a:pPr>
                      <a:r>
                        <a:rPr lang="ru-RU" sz="500" dirty="0">
                          <a:latin typeface="Arial"/>
                        </a:rPr>
                        <a:t>Ежемесячные прогнозы потребностей в чистых заимствованиях</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15</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42802">
                <a:tc>
                  <a:txBody>
                    <a:bodyPr/>
                    <a:lstStyle/>
                    <a:p>
                      <a:pPr marL="36000" marR="38100" indent="0">
                        <a:lnSpc>
                          <a:spcPct val="100000"/>
                        </a:lnSpc>
                        <a:spcBef>
                          <a:spcPts val="100"/>
                        </a:spcBef>
                      </a:pPr>
                      <a:r>
                        <a:rPr lang="ru-RU" sz="600" dirty="0">
                          <a:latin typeface="Arial"/>
                        </a:rPr>
                        <a:t>Резкое снижение</a:t>
                      </a:r>
                      <a:r>
                        <a:rPr lang="ru-RU" sz="600" baseline="0" dirty="0">
                          <a:latin typeface="Arial"/>
                        </a:rPr>
                        <a:t> о</a:t>
                      </a:r>
                      <a:r>
                        <a:rPr lang="ru-RU" sz="600" dirty="0">
                          <a:latin typeface="Arial"/>
                        </a:rPr>
                        <a:t>бъема</a:t>
                      </a:r>
                      <a:r>
                        <a:rPr lang="ru-RU" sz="600" baseline="0" dirty="0">
                          <a:latin typeface="Arial"/>
                        </a:rPr>
                        <a:t> валютных заимствований</a:t>
                      </a:r>
                      <a:endParaRPr lang="en-US" sz="6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600" dirty="0">
                          <a:latin typeface="Arial"/>
                        </a:rPr>
                        <a:t>17</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99232">
                <a:tc>
                  <a:txBody>
                    <a:bodyPr/>
                    <a:lstStyle/>
                    <a:p>
                      <a:pPr marL="36000" indent="0">
                        <a:lnSpc>
                          <a:spcPct val="100000"/>
                        </a:lnSpc>
                        <a:spcBef>
                          <a:spcPts val="100"/>
                        </a:spcBef>
                      </a:pPr>
                      <a:r>
                        <a:rPr lang="ru-RU" sz="500" dirty="0">
                          <a:latin typeface="Arial"/>
                        </a:rPr>
                        <a:t>Сокращение потребностей в заимствованиях</a:t>
                      </a:r>
                      <a:r>
                        <a:rPr lang="ru-RU" sz="500" baseline="0" dirty="0">
                          <a:latin typeface="Arial"/>
                        </a:rPr>
                        <a:t> в </a:t>
                      </a:r>
                      <a:r>
                        <a:rPr lang="en-US" sz="500" dirty="0">
                          <a:latin typeface="Arial"/>
                        </a:rPr>
                        <a:t>2018</a:t>
                      </a:r>
                      <a:r>
                        <a:rPr lang="ru-RU" sz="500" dirty="0">
                          <a:latin typeface="Arial"/>
                        </a:rPr>
                        <a:t> г.</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17</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92898">
                <a:tc>
                  <a:txBody>
                    <a:bodyPr/>
                    <a:lstStyle/>
                    <a:p>
                      <a:pPr marL="36000" indent="0">
                        <a:lnSpc>
                          <a:spcPct val="100000"/>
                        </a:lnSpc>
                        <a:spcBef>
                          <a:spcPts val="100"/>
                        </a:spcBef>
                      </a:pPr>
                      <a:r>
                        <a:rPr lang="ru-RU" sz="500" dirty="0">
                          <a:latin typeface="Arial"/>
                        </a:rPr>
                        <a:t>Неизменный объем заимствований </a:t>
                      </a:r>
                      <a:r>
                        <a:rPr lang="ru-RU" sz="500" baseline="0" dirty="0">
                          <a:latin typeface="Arial"/>
                        </a:rPr>
                        <a:t>за счет выпуска государственных облигаций</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18</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84452">
                <a:tc>
                  <a:txBody>
                    <a:bodyPr/>
                    <a:lstStyle/>
                    <a:p>
                      <a:pPr marL="36000" indent="0">
                        <a:lnSpc>
                          <a:spcPct val="100000"/>
                        </a:lnSpc>
                        <a:spcBef>
                          <a:spcPts val="100"/>
                        </a:spcBef>
                      </a:pPr>
                      <a:r>
                        <a:rPr lang="ru-RU" sz="500" dirty="0">
                          <a:latin typeface="Arial"/>
                        </a:rPr>
                        <a:t>Сокращение объем казначейских</a:t>
                      </a:r>
                      <a:r>
                        <a:rPr lang="ru-RU" sz="500" baseline="0" dirty="0">
                          <a:latin typeface="Arial"/>
                        </a:rPr>
                        <a:t> облигаций в </a:t>
                      </a:r>
                      <a:r>
                        <a:rPr lang="en-US" sz="500" dirty="0">
                          <a:latin typeface="Arial"/>
                        </a:rPr>
                        <a:t>2018</a:t>
                      </a:r>
                      <a:r>
                        <a:rPr lang="ru-RU" sz="500" dirty="0">
                          <a:latin typeface="Arial"/>
                        </a:rPr>
                        <a:t> г.</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18</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99232">
                <a:tc>
                  <a:txBody>
                    <a:bodyPr/>
                    <a:lstStyle/>
                    <a:p>
                      <a:pPr marL="36000" indent="0">
                        <a:lnSpc>
                          <a:spcPct val="100000"/>
                        </a:lnSpc>
                        <a:spcBef>
                          <a:spcPts val="100"/>
                        </a:spcBef>
                      </a:pPr>
                      <a:r>
                        <a:rPr lang="ru-RU" sz="500" dirty="0">
                          <a:latin typeface="Arial"/>
                        </a:rPr>
                        <a:t>Неизменный объем заимствований</a:t>
                      </a:r>
                      <a:r>
                        <a:rPr lang="ru-RU" sz="500" baseline="0" dirty="0">
                          <a:latin typeface="Arial"/>
                        </a:rPr>
                        <a:t> в виде индексируемых облигаций</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20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92898">
                <a:tc>
                  <a:txBody>
                    <a:bodyPr/>
                    <a:lstStyle/>
                    <a:p>
                      <a:pPr marL="36000" indent="0">
                        <a:lnSpc>
                          <a:spcPct val="100000"/>
                        </a:lnSpc>
                        <a:spcBef>
                          <a:spcPts val="100"/>
                        </a:spcBef>
                      </a:pPr>
                      <a:r>
                        <a:rPr lang="ru-RU" sz="500" dirty="0">
                          <a:latin typeface="Arial"/>
                        </a:rPr>
                        <a:t>Сокращение объема</a:t>
                      </a:r>
                      <a:r>
                        <a:rPr lang="ru-RU" sz="500" baseline="0" dirty="0">
                          <a:latin typeface="Arial"/>
                        </a:rPr>
                        <a:t> валютных заимствований в </a:t>
                      </a:r>
                      <a:r>
                        <a:rPr lang="en-US" sz="500" dirty="0">
                          <a:latin typeface="Arial"/>
                        </a:rPr>
                        <a:t>2018</a:t>
                      </a:r>
                      <a:r>
                        <a:rPr lang="ru-RU" sz="500" dirty="0">
                          <a:latin typeface="Arial"/>
                        </a:rPr>
                        <a:t> г.</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21</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88963">
                <a:tc>
                  <a:txBody>
                    <a:bodyPr/>
                    <a:lstStyle/>
                    <a:p>
                      <a:pPr marL="36000" indent="0">
                        <a:lnSpc>
                          <a:spcPct val="100000"/>
                        </a:lnSpc>
                        <a:spcBef>
                          <a:spcPts val="100"/>
                        </a:spcBef>
                      </a:pPr>
                      <a:r>
                        <a:rPr lang="ru-RU" sz="500" dirty="0">
                          <a:latin typeface="Arial"/>
                        </a:rPr>
                        <a:t>Чистые заимствования и долг</a:t>
                      </a:r>
                      <a:r>
                        <a:rPr lang="ru-RU" sz="500" baseline="0" dirty="0">
                          <a:latin typeface="Arial"/>
                        </a:rPr>
                        <a:t> центрального правительства</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22</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2956">
                <a:tc>
                  <a:txBody>
                    <a:bodyPr/>
                    <a:lstStyle/>
                    <a:p>
                      <a:pPr marL="36000" indent="0">
                        <a:lnSpc>
                          <a:spcPct val="100000"/>
                        </a:lnSpc>
                        <a:spcBef>
                          <a:spcPts val="100"/>
                        </a:spcBef>
                      </a:pPr>
                      <a:r>
                        <a:rPr lang="ru-RU" sz="600" dirty="0">
                          <a:latin typeface="Arial"/>
                        </a:rPr>
                        <a:t>Рыночная информация</a:t>
                      </a:r>
                      <a:endParaRPr lang="en-US" sz="6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600" dirty="0">
                          <a:latin typeface="Arial"/>
                        </a:rPr>
                        <a:t>25</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5566">
                <a:tc>
                  <a:txBody>
                    <a:bodyPr/>
                    <a:lstStyle/>
                    <a:p>
                      <a:pPr marL="36000" indent="0">
                        <a:lnSpc>
                          <a:spcPct val="100000"/>
                        </a:lnSpc>
                        <a:spcBef>
                          <a:spcPts val="100"/>
                        </a:spcBef>
                      </a:pPr>
                      <a:r>
                        <a:rPr lang="ru-RU" sz="500" dirty="0">
                          <a:latin typeface="Arial"/>
                        </a:rPr>
                        <a:t>Даты проведения аукционов</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25</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99232">
                <a:tc>
                  <a:txBody>
                    <a:bodyPr/>
                    <a:lstStyle/>
                    <a:p>
                      <a:pPr marL="36000" indent="0">
                        <a:lnSpc>
                          <a:spcPct val="100000"/>
                        </a:lnSpc>
                        <a:spcBef>
                          <a:spcPts val="100"/>
                        </a:spcBef>
                      </a:pPr>
                      <a:r>
                        <a:rPr lang="ru-RU" sz="500" dirty="0">
                          <a:latin typeface="Arial"/>
                        </a:rPr>
                        <a:t>Первичные дилеры</a:t>
                      </a:r>
                      <a:endParaRPr lang="en-US" sz="500"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6000" indent="0" algn="r">
                        <a:lnSpc>
                          <a:spcPct val="100000"/>
                        </a:lnSpc>
                        <a:spcBef>
                          <a:spcPts val="100"/>
                        </a:spcBef>
                      </a:pPr>
                      <a:r>
                        <a:rPr lang="en-US" sz="500" dirty="0">
                          <a:latin typeface="Arial"/>
                        </a:rPr>
                        <a:t>26</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pSp>
        <p:nvGrpSpPr>
          <p:cNvPr id="61" name="Group 21"/>
          <p:cNvGrpSpPr/>
          <p:nvPr/>
        </p:nvGrpSpPr>
        <p:grpSpPr>
          <a:xfrm>
            <a:off x="454025" y="1939488"/>
            <a:ext cx="1321206" cy="2339086"/>
            <a:chOff x="454025" y="1939488"/>
            <a:chExt cx="1321206" cy="2339086"/>
          </a:xfrm>
        </p:grpSpPr>
        <p:grpSp>
          <p:nvGrpSpPr>
            <p:cNvPr id="62" name="Group 6"/>
            <p:cNvGrpSpPr/>
            <p:nvPr/>
          </p:nvGrpSpPr>
          <p:grpSpPr>
            <a:xfrm>
              <a:off x="454025" y="1939488"/>
              <a:ext cx="1321206" cy="652512"/>
              <a:chOff x="1169994" y="2522688"/>
              <a:chExt cx="1321206" cy="652512"/>
            </a:xfrm>
          </p:grpSpPr>
          <p:sp>
            <p:nvSpPr>
              <p:cNvPr id="69" name="TextBox 68"/>
              <p:cNvSpPr txBox="1"/>
              <p:nvPr/>
            </p:nvSpPr>
            <p:spPr>
              <a:xfrm>
                <a:off x="1169994" y="2587055"/>
                <a:ext cx="1155605" cy="577081"/>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1050" dirty="0"/>
                  <a:t>Макроэкономические допущения</a:t>
                </a:r>
                <a:endParaRPr lang="en-US" sz="1050" dirty="0"/>
              </a:p>
            </p:txBody>
          </p:sp>
          <p:sp>
            <p:nvSpPr>
              <p:cNvPr id="70" name="Left Brace 5"/>
              <p:cNvSpPr/>
              <p:nvPr/>
            </p:nvSpPr>
            <p:spPr>
              <a:xfrm>
                <a:off x="2325600" y="2522688"/>
                <a:ext cx="165600" cy="6525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p>
            </p:txBody>
          </p:sp>
        </p:grpSp>
        <p:grpSp>
          <p:nvGrpSpPr>
            <p:cNvPr id="63" name="Group 7"/>
            <p:cNvGrpSpPr/>
            <p:nvPr/>
          </p:nvGrpSpPr>
          <p:grpSpPr>
            <a:xfrm>
              <a:off x="930814" y="3422608"/>
              <a:ext cx="844417" cy="855966"/>
              <a:chOff x="1603197" y="4327201"/>
              <a:chExt cx="844417" cy="855966"/>
            </a:xfrm>
          </p:grpSpPr>
          <p:sp>
            <p:nvSpPr>
              <p:cNvPr id="67" name="TextBox 66"/>
              <p:cNvSpPr txBox="1"/>
              <p:nvPr/>
            </p:nvSpPr>
            <p:spPr>
              <a:xfrm>
                <a:off x="1603197" y="4633317"/>
                <a:ext cx="691278" cy="415498"/>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1050" dirty="0"/>
                  <a:t>Фондирование</a:t>
                </a:r>
                <a:endParaRPr lang="en-US" sz="1050" dirty="0"/>
              </a:p>
            </p:txBody>
          </p:sp>
          <p:sp>
            <p:nvSpPr>
              <p:cNvPr id="68" name="Left Brace 12"/>
              <p:cNvSpPr/>
              <p:nvPr/>
            </p:nvSpPr>
            <p:spPr>
              <a:xfrm>
                <a:off x="2299236" y="4327201"/>
                <a:ext cx="148378" cy="85596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4" name="Group 14"/>
            <p:cNvGrpSpPr/>
            <p:nvPr/>
          </p:nvGrpSpPr>
          <p:grpSpPr>
            <a:xfrm>
              <a:off x="685781" y="2623774"/>
              <a:ext cx="1070400" cy="713152"/>
              <a:chOff x="854831" y="1939199"/>
              <a:chExt cx="1070400" cy="713152"/>
            </a:xfrm>
          </p:grpSpPr>
          <p:sp>
            <p:nvSpPr>
              <p:cNvPr id="65" name="TextBox 64"/>
              <p:cNvSpPr txBox="1"/>
              <p:nvPr/>
            </p:nvSpPr>
            <p:spPr>
              <a:xfrm>
                <a:off x="854831" y="2168817"/>
                <a:ext cx="951600" cy="25391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1050" dirty="0"/>
                  <a:t>Прогноз</a:t>
                </a:r>
                <a:endParaRPr lang="en-US" sz="1050" dirty="0"/>
              </a:p>
            </p:txBody>
          </p:sp>
          <p:sp>
            <p:nvSpPr>
              <p:cNvPr id="66" name="Left Brace 16"/>
              <p:cNvSpPr/>
              <p:nvPr/>
            </p:nvSpPr>
            <p:spPr>
              <a:xfrm>
                <a:off x="1806431" y="1939199"/>
                <a:ext cx="118800" cy="71315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Tree>
    <p:extLst>
      <p:ext uri="{BB962C8B-B14F-4D97-AF65-F5344CB8AC3E}">
        <p14:creationId xmlns:p14="http://schemas.microsoft.com/office/powerpoint/2010/main" val="221209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37600" y="266400"/>
            <a:ext cx="8755199" cy="451176"/>
          </a:xfrm>
          <a:ln>
            <a:solidFill>
              <a:schemeClr val="tx1"/>
            </a:solidFill>
          </a:ln>
        </p:spPr>
        <p:txBody>
          <a:bodyPr anchor="ctr">
            <a:normAutofit/>
          </a:bodyPr>
          <a:lstStyle/>
          <a:p>
            <a:r>
              <a:rPr lang="ru-RU" sz="2400" dirty="0">
                <a:latin typeface="Arial" charset="0"/>
                <a:ea typeface="ＭＳ Ｐゴシック" pitchFamily="-105" charset="-128"/>
                <a:cs typeface="Arial" charset="0"/>
              </a:rPr>
              <a:t>Управление долгом: цели и стратегия</a:t>
            </a:r>
            <a:endParaRPr lang="en-GB" sz="2400" dirty="0"/>
          </a:p>
        </p:txBody>
      </p:sp>
      <p:sp>
        <p:nvSpPr>
          <p:cNvPr id="17412" name="Rectangle 3"/>
          <p:cNvSpPr>
            <a:spLocks noGrp="1" noChangeArrowheads="1"/>
          </p:cNvSpPr>
          <p:nvPr>
            <p:ph type="body" idx="4294967295"/>
          </p:nvPr>
        </p:nvSpPr>
        <p:spPr>
          <a:xfrm>
            <a:off x="316799" y="2363400"/>
            <a:ext cx="8510401" cy="4080600"/>
          </a:xfrm>
          <a:prstGeom prst="rect">
            <a:avLst/>
          </a:prstGeom>
        </p:spPr>
        <p:txBody>
          <a:bodyPr lIns="95231" tIns="47591" rIns="95231" bIns="47591">
            <a:noAutofit/>
          </a:bodyPr>
          <a:lstStyle/>
          <a:p>
            <a:r>
              <a:rPr lang="ru-RU" sz="1400" b="1" dirty="0">
                <a:latin typeface="Arial" charset="0"/>
                <a:ea typeface="ＭＳ Ｐゴシック" pitchFamily="-105" charset="-128"/>
                <a:cs typeface="Arial" charset="0"/>
              </a:rPr>
              <a:t>Предсказуемость</a:t>
            </a:r>
            <a:endParaRPr lang="en-US" sz="1400" b="1" dirty="0">
              <a:latin typeface="Arial" charset="0"/>
              <a:ea typeface="ＭＳ Ｐゴシック" pitchFamily="-105" charset="-128"/>
              <a:cs typeface="Arial" charset="0"/>
            </a:endParaRPr>
          </a:p>
          <a:p>
            <a:pPr marL="446088" lvl="1" indent="-265113">
              <a:buFont typeface="Wingdings" panose="05000000000000000000" pitchFamily="2" charset="2"/>
              <a:buChar char="Ø"/>
            </a:pPr>
            <a:r>
              <a:rPr lang="ru-RU" sz="1400" dirty="0"/>
              <a:t>Проведение регулярных аукционов, график аукционов (даты, инструменты) суммы объявляются заранее</a:t>
            </a:r>
            <a:endParaRPr lang="en-US" sz="1400" dirty="0"/>
          </a:p>
          <a:p>
            <a:r>
              <a:rPr lang="ru-RU" sz="1400" b="1"/>
              <a:t>Прозрачность</a:t>
            </a:r>
            <a:endParaRPr lang="en-US" sz="1400" b="1" dirty="0"/>
          </a:p>
          <a:p>
            <a:pPr marL="446088" lvl="1" indent="-265113">
              <a:buFont typeface="Wingdings" panose="05000000000000000000" pitchFamily="2" charset="2"/>
              <a:buChar char="Ø"/>
            </a:pPr>
            <a:r>
              <a:rPr lang="ru-RU" sz="1400" dirty="0"/>
              <a:t>Прогнозы потребностей в чистых заимствованиях и планы финансирования обновляются трижды в год</a:t>
            </a:r>
            <a:r>
              <a:rPr lang="en-US" sz="1400" dirty="0"/>
              <a:t>; </a:t>
            </a:r>
            <a:r>
              <a:rPr lang="ru-RU" sz="1400" dirty="0"/>
              <a:t>«Заимствования центральных государственных органов </a:t>
            </a:r>
            <a:r>
              <a:rPr lang="en-US" sz="1400" dirty="0"/>
              <a:t>– </a:t>
            </a:r>
            <a:r>
              <a:rPr lang="ru-RU" sz="1400" dirty="0"/>
              <a:t>прогнозы и анализ»</a:t>
            </a:r>
            <a:endParaRPr lang="en-US" sz="1400" dirty="0"/>
          </a:p>
          <a:p>
            <a:pPr marL="446088" lvl="1" indent="-265113">
              <a:buFont typeface="Wingdings" panose="05000000000000000000" pitchFamily="2" charset="2"/>
              <a:buChar char="Ø"/>
            </a:pPr>
            <a:r>
              <a:rPr lang="ru-RU" sz="1400" dirty="0"/>
              <a:t>Вебсайт </a:t>
            </a:r>
            <a:r>
              <a:rPr lang="en-US" sz="1400" dirty="0"/>
              <a:t>(</a:t>
            </a:r>
            <a:r>
              <a:rPr lang="ru-RU" sz="1400" dirty="0"/>
              <a:t>на английском языке</a:t>
            </a:r>
            <a:r>
              <a:rPr lang="en-US" sz="1400" dirty="0"/>
              <a:t>), www.riksgalden.se</a:t>
            </a:r>
          </a:p>
          <a:p>
            <a:r>
              <a:rPr lang="ru-RU" sz="1400" b="1" dirty="0"/>
              <a:t>Связи с инвесторами</a:t>
            </a:r>
            <a:endParaRPr lang="en-US" sz="1400" b="1" dirty="0"/>
          </a:p>
          <a:p>
            <a:pPr marL="446088" lvl="1" indent="-265113">
              <a:buFont typeface="Wingdings" panose="05000000000000000000" pitchFamily="2" charset="2"/>
              <a:buChar char="Ø"/>
            </a:pPr>
            <a:r>
              <a:rPr lang="ru-RU" sz="1400" dirty="0"/>
              <a:t>Доступность</a:t>
            </a:r>
            <a:endParaRPr lang="sv-SE" sz="1400" dirty="0"/>
          </a:p>
          <a:p>
            <a:pPr marL="446088" lvl="1" indent="-265113">
              <a:buFont typeface="Wingdings" panose="05000000000000000000" pitchFamily="2" charset="2"/>
              <a:buChar char="Ø"/>
            </a:pPr>
            <a:r>
              <a:rPr lang="ru-RU" sz="1400" dirty="0"/>
              <a:t>Первичные дилеры служат важным каналом размещения бумаг и распространения информации</a:t>
            </a:r>
          </a:p>
          <a:p>
            <a:pPr marL="446088" lvl="1" indent="-265113">
              <a:buFont typeface="Wingdings" panose="05000000000000000000" pitchFamily="2" charset="2"/>
              <a:buChar char="Ø"/>
            </a:pPr>
            <a:r>
              <a:rPr lang="ru-RU" sz="1400" dirty="0"/>
              <a:t>Встречи с инвесторами</a:t>
            </a:r>
            <a:endParaRPr lang="en-US" sz="1400" dirty="0"/>
          </a:p>
          <a:p>
            <a:pPr marL="446088" lvl="1" indent="-265113">
              <a:buFont typeface="Wingdings" panose="05000000000000000000" pitchFamily="2" charset="2"/>
              <a:buChar char="Ø"/>
            </a:pPr>
            <a:r>
              <a:rPr lang="ru-RU" sz="1400" dirty="0"/>
              <a:t>Проведение роуд-шоу</a:t>
            </a:r>
            <a:endParaRPr lang="en-GB" sz="1400" dirty="0"/>
          </a:p>
        </p:txBody>
      </p:sp>
      <p:sp>
        <p:nvSpPr>
          <p:cNvPr id="3" name="Slide Number Placeholder 2"/>
          <p:cNvSpPr>
            <a:spLocks noGrp="1"/>
          </p:cNvSpPr>
          <p:nvPr>
            <p:ph type="sldNum" sz="quarter" idx="15"/>
          </p:nvPr>
        </p:nvSpPr>
        <p:spPr/>
        <p:txBody>
          <a:bodyPr/>
          <a:lstStyle/>
          <a:p>
            <a:pPr>
              <a:defRPr/>
            </a:pPr>
            <a:fld id="{6CFB1076-5258-4A05-B93E-9065E04E2014}" type="slidenum">
              <a:rPr lang="sv-SE" smtClean="0">
                <a:solidFill>
                  <a:prstClr val="white"/>
                </a:solidFill>
              </a:rPr>
              <a:pPr>
                <a:defRPr/>
              </a:pPr>
              <a:t>17</a:t>
            </a:fld>
            <a:endParaRPr lang="sv-SE">
              <a:solidFill>
                <a:prstClr val="white"/>
              </a:solidFill>
            </a:endParaRPr>
          </a:p>
        </p:txBody>
      </p:sp>
      <p:sp>
        <p:nvSpPr>
          <p:cNvPr id="4" name="Oval 3"/>
          <p:cNvSpPr/>
          <p:nvPr/>
        </p:nvSpPr>
        <p:spPr>
          <a:xfrm>
            <a:off x="321374" y="3405600"/>
            <a:ext cx="8563426" cy="9000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321374" y="928800"/>
            <a:ext cx="7884000" cy="1267396"/>
            <a:chOff x="321374" y="928800"/>
            <a:chExt cx="7884000" cy="1267396"/>
          </a:xfrm>
        </p:grpSpPr>
        <p:sp>
          <p:nvSpPr>
            <p:cNvPr id="5" name="TextBox 4"/>
            <p:cNvSpPr txBox="1"/>
            <p:nvPr/>
          </p:nvSpPr>
          <p:spPr>
            <a:xfrm>
              <a:off x="321374" y="928800"/>
              <a:ext cx="7884000" cy="369332"/>
            </a:xfrm>
            <a:prstGeom prst="rect">
              <a:avLst/>
            </a:prstGeom>
            <a:noFill/>
          </p:spPr>
          <p:txBody>
            <a:bodyPr wrap="square" rtlCol="0">
              <a:spAutoFit/>
            </a:bodyPr>
            <a:lstStyle/>
            <a:p>
              <a:pPr marL="176213" indent="-176213">
                <a:spcBef>
                  <a:spcPts val="1800"/>
                </a:spcBef>
                <a:buClr>
                  <a:srgbClr val="BE9E55"/>
                </a:buClr>
                <a:buFont typeface="Arial" pitchFamily="34" charset="0"/>
                <a:buChar char="•"/>
              </a:pPr>
              <a:r>
                <a:rPr lang="ru-RU" b="1" dirty="0">
                  <a:latin typeface="Arial" charset="0"/>
                  <a:ea typeface="ＭＳ Ｐゴシック" pitchFamily="-105" charset="-128"/>
                  <a:cs typeface="Arial" charset="0"/>
                </a:rPr>
                <a:t>Цель</a:t>
              </a:r>
              <a:endParaRPr lang="en-US" b="1" dirty="0">
                <a:latin typeface="Arial" charset="0"/>
                <a:ea typeface="ＭＳ Ｐゴシック" pitchFamily="-105" charset="-128"/>
                <a:cs typeface="Arial" charset="0"/>
              </a:endParaRPr>
            </a:p>
          </p:txBody>
        </p:sp>
        <p:grpSp>
          <p:nvGrpSpPr>
            <p:cNvPr id="9" name="Group 8"/>
            <p:cNvGrpSpPr/>
            <p:nvPr/>
          </p:nvGrpSpPr>
          <p:grpSpPr>
            <a:xfrm>
              <a:off x="2700081" y="1015791"/>
              <a:ext cx="1996985" cy="1180405"/>
              <a:chOff x="2985052" y="3339548"/>
              <a:chExt cx="2771263" cy="1461052"/>
            </a:xfrm>
          </p:grpSpPr>
          <p:sp>
            <p:nvSpPr>
              <p:cNvPr id="11" name="Isosceles Triangle 10"/>
              <p:cNvSpPr/>
              <p:nvPr/>
            </p:nvSpPr>
            <p:spPr bwMode="auto">
              <a:xfrm>
                <a:off x="3924300" y="4191000"/>
                <a:ext cx="800100" cy="609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New Roman" pitchFamily="18" charset="0"/>
                </a:endParaRPr>
              </a:p>
            </p:txBody>
          </p:sp>
          <p:cxnSp>
            <p:nvCxnSpPr>
              <p:cNvPr id="12" name="Straight Connector 11"/>
              <p:cNvCxnSpPr/>
              <p:nvPr/>
            </p:nvCxnSpPr>
            <p:spPr bwMode="auto">
              <a:xfrm flipV="1">
                <a:off x="2985052" y="4179332"/>
                <a:ext cx="2667000" cy="583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 name="Group 12"/>
              <p:cNvGrpSpPr/>
              <p:nvPr/>
            </p:nvGrpSpPr>
            <p:grpSpPr>
              <a:xfrm>
                <a:off x="3051312" y="3339548"/>
                <a:ext cx="785192" cy="838200"/>
                <a:chOff x="4853608" y="3352800"/>
                <a:chExt cx="785192" cy="838200"/>
              </a:xfrm>
            </p:grpSpPr>
            <p:pic>
              <p:nvPicPr>
                <p:cNvPr id="17" name="Picture 16" descr="http://www.illustrationsof.com/royalty-free-weights-clipart-illustration-1187063tn.jpg">
                  <a:hlinkClick r:id="rId3"/>
                </p:cNvPr>
                <p:cNvPicPr/>
                <p:nvPr/>
              </p:nvPicPr>
              <p:blipFill rotWithShape="1">
                <a:blip r:embed="rId4">
                  <a:extLst>
                    <a:ext uri="{28A0092B-C50C-407E-A947-70E740481C1C}">
                      <a14:useLocalDpi xmlns:a14="http://schemas.microsoft.com/office/drawing/2010/main" val="0"/>
                    </a:ext>
                  </a:extLst>
                </a:blip>
                <a:srcRect b="28000"/>
                <a:stretch/>
              </p:blipFill>
              <p:spPr bwMode="auto">
                <a:xfrm>
                  <a:off x="4876800" y="3352800"/>
                  <a:ext cx="762000" cy="838200"/>
                </a:xfrm>
                <a:prstGeom prst="rect">
                  <a:avLst/>
                </a:prstGeom>
                <a:noFill/>
                <a:ln>
                  <a:noFill/>
                </a:ln>
                <a:extLst>
                  <a:ext uri="{53640926-AAD7-44D8-BBD7-CCE9431645EC}">
                    <a14:shadowObscured xmlns:a14="http://schemas.microsoft.com/office/drawing/2010/main"/>
                  </a:ext>
                </a:extLst>
              </p:spPr>
            </p:pic>
            <p:sp>
              <p:nvSpPr>
                <p:cNvPr id="18" name="TextBox 17"/>
                <p:cNvSpPr txBox="1"/>
                <p:nvPr/>
              </p:nvSpPr>
              <p:spPr>
                <a:xfrm>
                  <a:off x="4853608" y="3684104"/>
                  <a:ext cx="762000" cy="495238"/>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Издержки</a:t>
                  </a:r>
                  <a:endParaRPr lang="en-US" sz="1000" dirty="0">
                    <a:latin typeface="Arial" panose="020B0604020202020204" pitchFamily="34" charset="0"/>
                    <a:cs typeface="Arial" panose="020B0604020202020204" pitchFamily="34" charset="0"/>
                  </a:endParaRPr>
                </a:p>
              </p:txBody>
            </p:sp>
          </p:grpSp>
          <p:grpSp>
            <p:nvGrpSpPr>
              <p:cNvPr id="14" name="Group 13"/>
              <p:cNvGrpSpPr/>
              <p:nvPr/>
            </p:nvGrpSpPr>
            <p:grpSpPr>
              <a:xfrm>
                <a:off x="4837043" y="3339548"/>
                <a:ext cx="919272" cy="838200"/>
                <a:chOff x="4876799" y="3352800"/>
                <a:chExt cx="919272" cy="838200"/>
              </a:xfrm>
            </p:grpSpPr>
            <p:pic>
              <p:nvPicPr>
                <p:cNvPr id="15" name="Picture 14" descr="http://www.illustrationsof.com/royalty-free-weights-clipart-illustration-1187063tn.jpg">
                  <a:hlinkClick r:id="rId3"/>
                </p:cNvPr>
                <p:cNvPicPr/>
                <p:nvPr/>
              </p:nvPicPr>
              <p:blipFill rotWithShape="1">
                <a:blip r:embed="rId4">
                  <a:extLst>
                    <a:ext uri="{28A0092B-C50C-407E-A947-70E740481C1C}">
                      <a14:useLocalDpi xmlns:a14="http://schemas.microsoft.com/office/drawing/2010/main" val="0"/>
                    </a:ext>
                  </a:extLst>
                </a:blip>
                <a:srcRect b="28000"/>
                <a:stretch/>
              </p:blipFill>
              <p:spPr bwMode="auto">
                <a:xfrm>
                  <a:off x="4876799" y="3352800"/>
                  <a:ext cx="919272" cy="838200"/>
                </a:xfrm>
                <a:prstGeom prst="rect">
                  <a:avLst/>
                </a:prstGeom>
                <a:noFill/>
                <a:ln>
                  <a:noFill/>
                </a:ln>
                <a:extLst>
                  <a:ext uri="{53640926-AAD7-44D8-BBD7-CCE9431645EC}">
                    <a14:shadowObscured xmlns:a14="http://schemas.microsoft.com/office/drawing/2010/main"/>
                  </a:ext>
                </a:extLst>
              </p:spPr>
            </p:pic>
            <p:sp>
              <p:nvSpPr>
                <p:cNvPr id="16" name="TextBox 15"/>
                <p:cNvSpPr txBox="1"/>
                <p:nvPr/>
              </p:nvSpPr>
              <p:spPr>
                <a:xfrm>
                  <a:off x="4904549" y="3684104"/>
                  <a:ext cx="762000" cy="30476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риски</a:t>
                  </a:r>
                  <a:endParaRPr lang="sv-SE" sz="1000" dirty="0">
                    <a:latin typeface="Arial" panose="020B0604020202020204" pitchFamily="34" charset="0"/>
                    <a:cs typeface="Arial" panose="020B0604020202020204" pitchFamily="34" charset="0"/>
                  </a:endParaRPr>
                </a:p>
              </p:txBody>
            </p:sp>
          </p:grpSp>
        </p:grpSp>
      </p:grpSp>
      <p:sp>
        <p:nvSpPr>
          <p:cNvPr id="19" name="Date Placeholder 18"/>
          <p:cNvSpPr>
            <a:spLocks noGrp="1"/>
          </p:cNvSpPr>
          <p:nvPr>
            <p:ph type="dt" sz="half" idx="14"/>
          </p:nvPr>
        </p:nvSpPr>
        <p:spPr/>
        <p:txBody>
          <a:bodyPr/>
          <a:lstStyle/>
          <a:p>
            <a:endParaRPr lang="sv-SE" dirty="0"/>
          </a:p>
        </p:txBody>
      </p:sp>
    </p:spTree>
    <p:extLst>
      <p:ext uri="{BB962C8B-B14F-4D97-AF65-F5344CB8AC3E}">
        <p14:creationId xmlns:p14="http://schemas.microsoft.com/office/powerpoint/2010/main" val="415418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412">
                                            <p:txEl>
                                              <p:pRg st="0" end="0"/>
                                            </p:txEl>
                                          </p:spTgt>
                                        </p:tgtEl>
                                        <p:attrNameLst>
                                          <p:attrName>style.visibility</p:attrName>
                                        </p:attrNameLst>
                                      </p:cBhvr>
                                      <p:to>
                                        <p:strVal val="visible"/>
                                      </p:to>
                                    </p:set>
                                    <p:animEffect transition="in" filter="fade">
                                      <p:cBhvr>
                                        <p:cTn id="11" dur="500"/>
                                        <p:tgtEl>
                                          <p:spTgt spid="1741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412">
                                            <p:txEl>
                                              <p:pRg st="1" end="1"/>
                                            </p:txEl>
                                          </p:spTgt>
                                        </p:tgtEl>
                                        <p:attrNameLst>
                                          <p:attrName>style.visibility</p:attrName>
                                        </p:attrNameLst>
                                      </p:cBhvr>
                                      <p:to>
                                        <p:strVal val="visible"/>
                                      </p:to>
                                    </p:set>
                                    <p:animEffect transition="in" filter="fade">
                                      <p:cBhvr>
                                        <p:cTn id="15" dur="500"/>
                                        <p:tgtEl>
                                          <p:spTgt spid="174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412">
                                            <p:txEl>
                                              <p:pRg st="2" end="2"/>
                                            </p:txEl>
                                          </p:spTgt>
                                        </p:tgtEl>
                                        <p:attrNameLst>
                                          <p:attrName>style.visibility</p:attrName>
                                        </p:attrNameLst>
                                      </p:cBhvr>
                                      <p:to>
                                        <p:strVal val="visible"/>
                                      </p:to>
                                    </p:set>
                                    <p:animEffect transition="in" filter="fade">
                                      <p:cBhvr>
                                        <p:cTn id="20" dur="500"/>
                                        <p:tgtEl>
                                          <p:spTgt spid="17412">
                                            <p:txEl>
                                              <p:pRg st="2" end="2"/>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7412">
                                            <p:txEl>
                                              <p:pRg st="3" end="3"/>
                                            </p:txEl>
                                          </p:spTgt>
                                        </p:tgtEl>
                                        <p:attrNameLst>
                                          <p:attrName>style.visibility</p:attrName>
                                        </p:attrNameLst>
                                      </p:cBhvr>
                                      <p:to>
                                        <p:strVal val="visible"/>
                                      </p:to>
                                    </p:set>
                                    <p:animEffect transition="in" filter="fade">
                                      <p:cBhvr>
                                        <p:cTn id="24" dur="500"/>
                                        <p:tgtEl>
                                          <p:spTgt spid="17412">
                                            <p:txEl>
                                              <p:pRg st="3" end="3"/>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7412">
                                            <p:txEl>
                                              <p:pRg st="4" end="4"/>
                                            </p:txEl>
                                          </p:spTgt>
                                        </p:tgtEl>
                                        <p:attrNameLst>
                                          <p:attrName>style.visibility</p:attrName>
                                        </p:attrNameLst>
                                      </p:cBhvr>
                                      <p:to>
                                        <p:strVal val="visible"/>
                                      </p:to>
                                    </p:set>
                                    <p:animEffect transition="in" filter="fade">
                                      <p:cBhvr>
                                        <p:cTn id="28" dur="500"/>
                                        <p:tgtEl>
                                          <p:spTgt spid="17412">
                                            <p:txEl>
                                              <p:pRg st="4" end="4"/>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7412">
                                            <p:txEl>
                                              <p:pRg st="5" end="5"/>
                                            </p:txEl>
                                          </p:spTgt>
                                        </p:tgtEl>
                                        <p:attrNameLst>
                                          <p:attrName>style.visibility</p:attrName>
                                        </p:attrNameLst>
                                      </p:cBhvr>
                                      <p:to>
                                        <p:strVal val="visible"/>
                                      </p:to>
                                    </p:set>
                                    <p:animEffect transition="in" filter="fade">
                                      <p:cBhvr>
                                        <p:cTn id="32" dur="500"/>
                                        <p:tgtEl>
                                          <p:spTgt spid="17412">
                                            <p:txEl>
                                              <p:pRg st="5" end="5"/>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7412">
                                            <p:txEl>
                                              <p:pRg st="6" end="6"/>
                                            </p:txEl>
                                          </p:spTgt>
                                        </p:tgtEl>
                                        <p:attrNameLst>
                                          <p:attrName>style.visibility</p:attrName>
                                        </p:attrNameLst>
                                      </p:cBhvr>
                                      <p:to>
                                        <p:strVal val="visible"/>
                                      </p:to>
                                    </p:set>
                                    <p:animEffect transition="in" filter="fade">
                                      <p:cBhvr>
                                        <p:cTn id="36" dur="500"/>
                                        <p:tgtEl>
                                          <p:spTgt spid="17412">
                                            <p:txEl>
                                              <p:pRg st="6" end="6"/>
                                            </p:txEl>
                                          </p:spTgt>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7412">
                                            <p:txEl>
                                              <p:pRg st="7" end="7"/>
                                            </p:txEl>
                                          </p:spTgt>
                                        </p:tgtEl>
                                        <p:attrNameLst>
                                          <p:attrName>style.visibility</p:attrName>
                                        </p:attrNameLst>
                                      </p:cBhvr>
                                      <p:to>
                                        <p:strVal val="visible"/>
                                      </p:to>
                                    </p:set>
                                    <p:animEffect transition="in" filter="fade">
                                      <p:cBhvr>
                                        <p:cTn id="40" dur="500"/>
                                        <p:tgtEl>
                                          <p:spTgt spid="17412">
                                            <p:txEl>
                                              <p:pRg st="7" end="7"/>
                                            </p:txEl>
                                          </p:spTgt>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7412">
                                            <p:txEl>
                                              <p:pRg st="8" end="8"/>
                                            </p:txEl>
                                          </p:spTgt>
                                        </p:tgtEl>
                                        <p:attrNameLst>
                                          <p:attrName>style.visibility</p:attrName>
                                        </p:attrNameLst>
                                      </p:cBhvr>
                                      <p:to>
                                        <p:strVal val="visible"/>
                                      </p:to>
                                    </p:set>
                                    <p:animEffect transition="in" filter="fade">
                                      <p:cBhvr>
                                        <p:cTn id="44" dur="500"/>
                                        <p:tgtEl>
                                          <p:spTgt spid="17412">
                                            <p:txEl>
                                              <p:pRg st="8" end="8"/>
                                            </p:txEl>
                                          </p:spTgt>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7412">
                                            <p:txEl>
                                              <p:pRg st="9" end="9"/>
                                            </p:txEl>
                                          </p:spTgt>
                                        </p:tgtEl>
                                        <p:attrNameLst>
                                          <p:attrName>style.visibility</p:attrName>
                                        </p:attrNameLst>
                                      </p:cBhvr>
                                      <p:to>
                                        <p:strVal val="visible"/>
                                      </p:to>
                                    </p:set>
                                    <p:animEffect transition="in" filter="fade">
                                      <p:cBhvr>
                                        <p:cTn id="48" dur="500"/>
                                        <p:tgtEl>
                                          <p:spTgt spid="17412">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01508" y="404664"/>
            <a:ext cx="8419633" cy="545976"/>
          </a:xfrm>
          <a:ln>
            <a:solidFill>
              <a:schemeClr val="tx1"/>
            </a:solidFill>
          </a:ln>
        </p:spPr>
        <p:txBody>
          <a:bodyPr vert="horz" lIns="0" tIns="0" rIns="0" bIns="0" rtlCol="0" anchor="ctr" anchorCtr="0">
            <a:noAutofit/>
          </a:bodyPr>
          <a:lstStyle/>
          <a:p>
            <a:pPr marL="174625"/>
            <a:r>
              <a:rPr lang="ru-RU" sz="2400" dirty="0"/>
              <a:t>Управление ликвидностью/долгом: инструменты</a:t>
            </a:r>
            <a:endParaRPr lang="en-US" altLang="sv-SE" sz="2400" dirty="0"/>
          </a:p>
        </p:txBody>
      </p:sp>
      <p:graphicFrame>
        <p:nvGraphicFramePr>
          <p:cNvPr id="2" name="Table 1"/>
          <p:cNvGraphicFramePr>
            <a:graphicFrameLocks noGrp="1"/>
          </p:cNvGraphicFramePr>
          <p:nvPr>
            <p:extLst>
              <p:ext uri="{D42A27DB-BD31-4B8C-83A1-F6EECF244321}">
                <p14:modId xmlns:p14="http://schemas.microsoft.com/office/powerpoint/2010/main" val="261034354"/>
              </p:ext>
            </p:extLst>
          </p:nvPr>
        </p:nvGraphicFramePr>
        <p:xfrm>
          <a:off x="4733275" y="1193619"/>
          <a:ext cx="4269600" cy="5470350"/>
        </p:xfrm>
        <a:graphic>
          <a:graphicData uri="http://schemas.openxmlformats.org/drawingml/2006/table">
            <a:tbl>
              <a:tblPr firstRow="1" bandRow="1">
                <a:tableStyleId>{00A15C55-8517-42AA-B614-E9B94910E393}</a:tableStyleId>
              </a:tblPr>
              <a:tblGrid>
                <a:gridCol w="4269600">
                  <a:extLst>
                    <a:ext uri="{9D8B030D-6E8A-4147-A177-3AD203B41FA5}">
                      <a16:colId xmlns:a16="http://schemas.microsoft.com/office/drawing/2014/main" val="20000"/>
                    </a:ext>
                  </a:extLst>
                </a:gridCol>
              </a:tblGrid>
              <a:tr h="412389">
                <a:tc>
                  <a:txBody>
                    <a:bodyPr/>
                    <a:lstStyle/>
                    <a:p>
                      <a:r>
                        <a:rPr lang="ru-RU" u="sng" noProof="0" dirty="0">
                          <a:solidFill>
                            <a:schemeClr val="tx1"/>
                          </a:solidFill>
                        </a:rPr>
                        <a:t>Управление долгом</a:t>
                      </a:r>
                      <a:endParaRPr lang="en-US" u="sng" noProof="0" dirty="0">
                        <a:solidFill>
                          <a:schemeClr val="tx1"/>
                        </a:solidFill>
                      </a:endParaRPr>
                    </a:p>
                  </a:txBody>
                  <a:tcPr/>
                </a:tc>
                <a:extLst>
                  <a:ext uri="{0D108BD9-81ED-4DB2-BD59-A6C34878D82A}">
                    <a16:rowId xmlns:a16="http://schemas.microsoft.com/office/drawing/2014/main" val="10000"/>
                  </a:ext>
                </a:extLst>
              </a:tr>
              <a:tr h="606882">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600" kern="1200" noProof="0" dirty="0">
                          <a:solidFill>
                            <a:schemeClr val="dk1"/>
                          </a:solidFill>
                          <a:latin typeface="Arial" charset="0"/>
                          <a:ea typeface="ＭＳ Ｐゴシック" pitchFamily="-105" charset="-128"/>
                          <a:cs typeface="Arial" charset="0"/>
                        </a:rPr>
                        <a:t>Облигации</a:t>
                      </a:r>
                      <a:r>
                        <a:rPr lang="ru-RU" sz="1600" kern="1200" baseline="0" noProof="0" dirty="0">
                          <a:solidFill>
                            <a:schemeClr val="dk1"/>
                          </a:solidFill>
                          <a:latin typeface="Arial" charset="0"/>
                          <a:ea typeface="ＭＳ Ｐゴシック" pitchFamily="-105" charset="-128"/>
                          <a:cs typeface="Arial" charset="0"/>
                        </a:rPr>
                        <a:t> </a:t>
                      </a:r>
                      <a:r>
                        <a:rPr lang="en-US" sz="1600" kern="1200" noProof="0" dirty="0">
                          <a:solidFill>
                            <a:schemeClr val="dk1"/>
                          </a:solidFill>
                          <a:latin typeface="Arial" charset="0"/>
                          <a:ea typeface="ＭＳ Ｐゴシック" pitchFamily="-105" charset="-128"/>
                          <a:cs typeface="Arial" charset="0"/>
                        </a:rPr>
                        <a:t>→ </a:t>
                      </a:r>
                      <a:r>
                        <a:rPr lang="ru-RU" sz="1600" kern="1200" noProof="0" dirty="0">
                          <a:solidFill>
                            <a:schemeClr val="dk1"/>
                          </a:solidFill>
                          <a:latin typeface="Arial" charset="0"/>
                          <a:ea typeface="ＭＳ Ｐゴシック" pitchFamily="-105" charset="-128"/>
                          <a:cs typeface="Arial" charset="0"/>
                        </a:rPr>
                        <a:t>основной</a:t>
                      </a:r>
                      <a:r>
                        <a:rPr lang="ru-RU" sz="1600" kern="1200" baseline="0" noProof="0" dirty="0">
                          <a:solidFill>
                            <a:schemeClr val="dk1"/>
                          </a:solidFill>
                          <a:latin typeface="Arial" charset="0"/>
                          <a:ea typeface="ＭＳ Ｐゴシック" pitchFamily="-105" charset="-128"/>
                          <a:cs typeface="Arial" charset="0"/>
                        </a:rPr>
                        <a:t> источник финансирования</a:t>
                      </a:r>
                      <a:endParaRPr lang="en-US" sz="16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1"/>
                  </a:ext>
                </a:extLst>
              </a:tr>
              <a:tr h="571360">
                <a:tc>
                  <a:txBody>
                    <a:bodyPr/>
                    <a:lstStyle/>
                    <a:p>
                      <a:pPr marL="360363" lvl="1" indent="-180975" algn="l" defTabSz="914400" rtl="0" eaLnBrk="1" latinLnBrk="0" hangingPunct="1">
                        <a:spcBef>
                          <a:spcPts val="496"/>
                        </a:spcBef>
                        <a:buClr>
                          <a:srgbClr val="998146"/>
                        </a:buClr>
                        <a:buSzPct val="94000"/>
                        <a:buFont typeface="Wingdings" panose="05000000000000000000" pitchFamily="2" charset="2"/>
                        <a:buChar char="Ø"/>
                      </a:pPr>
                      <a:r>
                        <a:rPr lang="ru-RU" sz="1600" i="1" kern="1200" noProof="0" dirty="0">
                          <a:solidFill>
                            <a:schemeClr val="tx1"/>
                          </a:solidFill>
                          <a:latin typeface="Arial" charset="0"/>
                          <a:ea typeface="ＭＳ Ｐゴシック" pitchFamily="-105" charset="-128"/>
                          <a:cs typeface="Arial" charset="0"/>
                        </a:rPr>
                        <a:t>Облигации по номинальной</a:t>
                      </a:r>
                      <a:r>
                        <a:rPr lang="ru-RU" sz="1600" i="1" kern="1200" baseline="0" noProof="0" dirty="0">
                          <a:solidFill>
                            <a:schemeClr val="tx1"/>
                          </a:solidFill>
                          <a:latin typeface="Arial" charset="0"/>
                          <a:ea typeface="ＭＳ Ｐゴシック" pitchFamily="-105" charset="-128"/>
                          <a:cs typeface="Arial" charset="0"/>
                        </a:rPr>
                        <a:t> стоимости</a:t>
                      </a:r>
                      <a:endParaRPr lang="en-US" sz="16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2"/>
                  </a:ext>
                </a:extLst>
              </a:tr>
              <a:tr h="365871">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r>
                        <a:rPr lang="ru-RU" sz="1600" i="1" kern="1200" noProof="0" dirty="0">
                          <a:solidFill>
                            <a:schemeClr val="tx1"/>
                          </a:solidFill>
                          <a:latin typeface="Arial" charset="0"/>
                          <a:ea typeface="ＭＳ Ｐゴシック" pitchFamily="-105" charset="-128"/>
                          <a:cs typeface="Arial" charset="0"/>
                        </a:rPr>
                        <a:t>Индексируемые облигации</a:t>
                      </a:r>
                      <a:endParaRPr lang="en-US" sz="16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3"/>
                  </a:ext>
                </a:extLst>
              </a:tr>
              <a:tr h="365871">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r>
                        <a:rPr lang="ru-RU" sz="1600" i="1" kern="1200" noProof="0" dirty="0">
                          <a:solidFill>
                            <a:schemeClr val="tx1"/>
                          </a:solidFill>
                          <a:latin typeface="Arial" charset="0"/>
                          <a:ea typeface="ＭＳ Ｐゴシック" pitchFamily="-105" charset="-128"/>
                          <a:cs typeface="Arial" charset="0"/>
                        </a:rPr>
                        <a:t>Валютные облигации</a:t>
                      </a:r>
                      <a:endParaRPr lang="en-US" sz="16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4"/>
                  </a:ext>
                </a:extLst>
              </a:tr>
              <a:tr h="365871">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600" kern="1200" noProof="0" dirty="0">
                          <a:solidFill>
                            <a:schemeClr val="dk1"/>
                          </a:solidFill>
                          <a:latin typeface="Arial" charset="0"/>
                          <a:ea typeface="ＭＳ Ｐゴシック" pitchFamily="-105" charset="-128"/>
                          <a:cs typeface="Arial" charset="0"/>
                        </a:rPr>
                        <a:t>Казначейские облигации</a:t>
                      </a:r>
                      <a:endParaRPr lang="en-US" sz="16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5"/>
                  </a:ext>
                </a:extLst>
              </a:tr>
              <a:tr h="365871">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600" kern="1200" noProof="0" dirty="0">
                          <a:solidFill>
                            <a:schemeClr val="dk1"/>
                          </a:solidFill>
                          <a:latin typeface="Arial" charset="0"/>
                          <a:ea typeface="ＭＳ Ｐゴシック" pitchFamily="-105" charset="-128"/>
                          <a:cs typeface="Arial" charset="0"/>
                        </a:rPr>
                        <a:t>Коммерческие облигации</a:t>
                      </a:r>
                      <a:endParaRPr lang="en-US" sz="16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6"/>
                  </a:ext>
                </a:extLst>
              </a:tr>
              <a:tr h="571360">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600" kern="1200" noProof="0" dirty="0">
                          <a:solidFill>
                            <a:schemeClr val="dk1"/>
                          </a:solidFill>
                          <a:latin typeface="Arial" charset="0"/>
                          <a:ea typeface="ＭＳ Ｐゴシック" pitchFamily="-105" charset="-128"/>
                          <a:cs typeface="Arial" charset="0"/>
                        </a:rPr>
                        <a:t>Операции репо </a:t>
                      </a:r>
                      <a:r>
                        <a:rPr lang="en-US" sz="1600" kern="1200" noProof="0" dirty="0">
                          <a:solidFill>
                            <a:schemeClr val="dk1"/>
                          </a:solidFill>
                          <a:latin typeface="Arial" charset="0"/>
                          <a:ea typeface="ＭＳ Ｐゴシック" pitchFamily="-105" charset="-128"/>
                          <a:cs typeface="Arial" charset="0"/>
                        </a:rPr>
                        <a:t>(</a:t>
                      </a:r>
                      <a:r>
                        <a:rPr lang="ru-RU" sz="1600" kern="1200" noProof="0" dirty="0">
                          <a:solidFill>
                            <a:schemeClr val="dk1"/>
                          </a:solidFill>
                          <a:latin typeface="Arial" charset="0"/>
                          <a:ea typeface="ＭＳ Ｐゴシック" pitchFamily="-105" charset="-128"/>
                          <a:cs typeface="Arial" charset="0"/>
                        </a:rPr>
                        <a:t>рыночные обязательства</a:t>
                      </a:r>
                      <a:r>
                        <a:rPr lang="en-US" sz="1600" kern="1200" noProof="0" dirty="0">
                          <a:solidFill>
                            <a:schemeClr val="dk1"/>
                          </a:solidFill>
                          <a:latin typeface="Arial" charset="0"/>
                          <a:ea typeface="ＭＳ Ｐゴシック" pitchFamily="-105" charset="-128"/>
                          <a:cs typeface="Arial" charset="0"/>
                        </a:rPr>
                        <a:t>)</a:t>
                      </a:r>
                    </a:p>
                  </a:txBody>
                  <a:tcPr/>
                </a:tc>
                <a:extLst>
                  <a:ext uri="{0D108BD9-81ED-4DB2-BD59-A6C34878D82A}">
                    <a16:rowId xmlns:a16="http://schemas.microsoft.com/office/drawing/2014/main" val="10007"/>
                  </a:ext>
                </a:extLst>
              </a:tr>
              <a:tr h="365871">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endParaRPr lang="en-US" sz="16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8"/>
                  </a:ext>
                </a:extLst>
              </a:tr>
              <a:tr h="365871">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endParaRPr lang="en-US" sz="16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9"/>
                  </a:ext>
                </a:extLst>
              </a:tr>
              <a:tr h="365871">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16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10"/>
                  </a:ext>
                </a:extLst>
              </a:tr>
              <a:tr h="365871">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16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11"/>
                  </a:ext>
                </a:extLst>
              </a:tr>
              <a:tr h="365871">
                <a:tc>
                  <a:txBody>
                    <a:bodyPr/>
                    <a:lstStyle/>
                    <a:p>
                      <a:pPr marL="179388" marR="0" lvl="1"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600" kern="1200" noProof="0" dirty="0">
                          <a:solidFill>
                            <a:schemeClr val="dk1"/>
                          </a:solidFill>
                          <a:latin typeface="Arial" charset="0"/>
                          <a:ea typeface="ＭＳ Ｐゴシック" pitchFamily="-105" charset="-128"/>
                          <a:cs typeface="Arial" charset="0"/>
                        </a:rPr>
                        <a:t>Деривативы </a:t>
                      </a:r>
                      <a:r>
                        <a:rPr lang="en-US" sz="1600" kern="1200" noProof="0" dirty="0">
                          <a:solidFill>
                            <a:schemeClr val="dk1"/>
                          </a:solidFill>
                          <a:latin typeface="Arial" charset="0"/>
                          <a:ea typeface="ＭＳ Ｐゴシック" pitchFamily="-105" charset="-128"/>
                          <a:cs typeface="Arial" charset="0"/>
                        </a:rPr>
                        <a:t>(</a:t>
                      </a:r>
                      <a:r>
                        <a:rPr lang="ru-RU" sz="1600" kern="1200" noProof="0" dirty="0">
                          <a:solidFill>
                            <a:schemeClr val="dk1"/>
                          </a:solidFill>
                          <a:latin typeface="Arial" charset="0"/>
                          <a:ea typeface="ＭＳ Ｐゴシック" pitchFamily="-105" charset="-128"/>
                          <a:cs typeface="Arial" charset="0"/>
                        </a:rPr>
                        <a:t>коррекция портфеля</a:t>
                      </a:r>
                      <a:r>
                        <a:rPr lang="en-US" sz="1600" kern="1200" noProof="0" dirty="0">
                          <a:solidFill>
                            <a:schemeClr val="dk1"/>
                          </a:solidFill>
                          <a:latin typeface="Arial" charset="0"/>
                          <a:ea typeface="ＭＳ Ｐゴシック" pitchFamily="-105" charset="-128"/>
                          <a:cs typeface="Arial" charset="0"/>
                        </a:rPr>
                        <a:t>)</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588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10327748"/>
              </p:ext>
            </p:extLst>
          </p:nvPr>
        </p:nvGraphicFramePr>
        <p:xfrm>
          <a:off x="72000" y="1216271"/>
          <a:ext cx="4651200" cy="5011764"/>
        </p:xfrm>
        <a:graphic>
          <a:graphicData uri="http://schemas.openxmlformats.org/drawingml/2006/table">
            <a:tbl>
              <a:tblPr firstRow="1" bandRow="1">
                <a:tableStyleId>{00A15C55-8517-42AA-B614-E9B94910E393}</a:tableStyleId>
              </a:tblPr>
              <a:tblGrid>
                <a:gridCol w="4651200">
                  <a:extLst>
                    <a:ext uri="{9D8B030D-6E8A-4147-A177-3AD203B41FA5}">
                      <a16:colId xmlns:a16="http://schemas.microsoft.com/office/drawing/2014/main" val="20000"/>
                    </a:ext>
                  </a:extLst>
                </a:gridCol>
              </a:tblGrid>
              <a:tr h="374467">
                <a:tc>
                  <a:txBody>
                    <a:bodyPr/>
                    <a:lstStyle/>
                    <a:p>
                      <a:r>
                        <a:rPr lang="ru-RU" u="sng" noProof="0" dirty="0">
                          <a:solidFill>
                            <a:schemeClr val="tx1"/>
                          </a:solidFill>
                        </a:rPr>
                        <a:t>Управление ликвидностью</a:t>
                      </a:r>
                      <a:endParaRPr lang="en-US" u="sng" noProof="0" dirty="0">
                        <a:solidFill>
                          <a:schemeClr val="tx1"/>
                        </a:solidFill>
                      </a:endParaRPr>
                    </a:p>
                  </a:txBody>
                  <a:tcPr/>
                </a:tc>
                <a:extLst>
                  <a:ext uri="{0D108BD9-81ED-4DB2-BD59-A6C34878D82A}">
                    <a16:rowId xmlns:a16="http://schemas.microsoft.com/office/drawing/2014/main" val="10000"/>
                  </a:ext>
                </a:extLst>
              </a:tr>
              <a:tr h="374467">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noProof="0" dirty="0">
                          <a:latin typeface="Arial" charset="0"/>
                          <a:ea typeface="ＭＳ Ｐゴシック" pitchFamily="-105" charset="-128"/>
                          <a:cs typeface="Arial" charset="0"/>
                        </a:rPr>
                        <a:t>Облигации </a:t>
                      </a:r>
                      <a:r>
                        <a:rPr lang="en-US" sz="1400" noProof="0" dirty="0">
                          <a:latin typeface="Arial" charset="0"/>
                          <a:ea typeface="ＭＳ Ｐゴシック" pitchFamily="-105" charset="-128"/>
                          <a:cs typeface="Arial" charset="0"/>
                        </a:rPr>
                        <a:t>→ </a:t>
                      </a:r>
                      <a:r>
                        <a:rPr lang="ru-RU" sz="1400" noProof="0" dirty="0">
                          <a:latin typeface="Arial" charset="0"/>
                          <a:ea typeface="ＭＳ Ｐゴシック" pitchFamily="-105" charset="-128"/>
                          <a:cs typeface="Arial" charset="0"/>
                        </a:rPr>
                        <a:t>размещение, редко</a:t>
                      </a:r>
                      <a:endParaRPr lang="en-US" sz="1400" noProof="0" dirty="0">
                        <a:latin typeface="Arial" charset="0"/>
                        <a:ea typeface="ＭＳ Ｐゴシック" pitchFamily="-105" charset="-128"/>
                        <a:cs typeface="Arial" charset="0"/>
                      </a:endParaRPr>
                    </a:p>
                  </a:txBody>
                  <a:tcPr/>
                </a:tc>
                <a:extLst>
                  <a:ext uri="{0D108BD9-81ED-4DB2-BD59-A6C34878D82A}">
                    <a16:rowId xmlns:a16="http://schemas.microsoft.com/office/drawing/2014/main" val="10001"/>
                  </a:ext>
                </a:extLst>
              </a:tr>
              <a:tr h="374467">
                <a:tc>
                  <a:txBody>
                    <a:bodyPr/>
                    <a:lstStyle/>
                    <a:p>
                      <a:pPr marL="360363" lvl="1" indent="-180975">
                        <a:spcBef>
                          <a:spcPts val="496"/>
                        </a:spcBef>
                        <a:buClr>
                          <a:srgbClr val="998146"/>
                        </a:buClr>
                        <a:buSzPct val="94000"/>
                        <a:buFont typeface="Wingdings" panose="05000000000000000000" pitchFamily="2" charset="2"/>
                        <a:buChar char="Ø"/>
                      </a:pPr>
                      <a:r>
                        <a:rPr lang="ru-RU" sz="1400" i="1" noProof="0" dirty="0">
                          <a:solidFill>
                            <a:schemeClr val="tx1"/>
                          </a:solidFill>
                          <a:latin typeface="Arial" charset="0"/>
                          <a:ea typeface="ＭＳ Ｐゴシック" pitchFamily="-105" charset="-128"/>
                          <a:cs typeface="Arial" charset="0"/>
                        </a:rPr>
                        <a:t>Обеспеченные ипотечные</a:t>
                      </a:r>
                      <a:r>
                        <a:rPr lang="ru-RU" sz="1400" i="1" baseline="0" noProof="0" dirty="0">
                          <a:solidFill>
                            <a:schemeClr val="tx1"/>
                          </a:solidFill>
                          <a:latin typeface="Arial" charset="0"/>
                          <a:ea typeface="ＭＳ Ｐゴシック" pitchFamily="-105" charset="-128"/>
                          <a:cs typeface="Arial" charset="0"/>
                        </a:rPr>
                        <a:t> облигации</a:t>
                      </a:r>
                      <a:endParaRPr lang="en-US" sz="1400" i="1" noProof="0" dirty="0"/>
                    </a:p>
                  </a:txBody>
                  <a:tcPr/>
                </a:tc>
                <a:extLst>
                  <a:ext uri="{0D108BD9-81ED-4DB2-BD59-A6C34878D82A}">
                    <a16:rowId xmlns:a16="http://schemas.microsoft.com/office/drawing/2014/main" val="10002"/>
                  </a:ext>
                </a:extLst>
              </a:tr>
              <a:tr h="374467">
                <a:tc>
                  <a:txBody>
                    <a:bodyPr/>
                    <a:lstStyle/>
                    <a:p>
                      <a:pPr marL="179388" marR="0" lvl="1" indent="0"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None/>
                        <a:tabLst/>
                        <a:defRPr/>
                      </a:pPr>
                      <a:endParaRPr lang="en-US" sz="14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3"/>
                  </a:ext>
                </a:extLst>
              </a:tr>
              <a:tr h="374467">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endParaRPr lang="en-US" sz="14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4"/>
                  </a:ext>
                </a:extLst>
              </a:tr>
              <a:tr h="374467">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Казначейские облигации</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5"/>
                  </a:ext>
                </a:extLst>
              </a:tr>
              <a:tr h="374467">
                <a:tc>
                  <a:txBody>
                    <a:bodyPr/>
                    <a:lstStyle/>
                    <a:p>
                      <a:pPr marL="179388" marR="0" lvl="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Коммерческие облигации</a:t>
                      </a:r>
                      <a:endParaRPr lang="en-US" sz="1400" kern="1200" noProof="0" dirty="0">
                        <a:solidFill>
                          <a:schemeClr val="dk1"/>
                        </a:solidFill>
                        <a:latin typeface="Arial" charset="0"/>
                        <a:ea typeface="ＭＳ Ｐゴシック" pitchFamily="-105" charset="-128"/>
                        <a:cs typeface="Arial" charset="0"/>
                      </a:endParaRPr>
                    </a:p>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1400" kern="1200" noProof="0" dirty="0">
                          <a:solidFill>
                            <a:schemeClr val="dk1"/>
                          </a:solidFill>
                          <a:latin typeface="Arial" charset="0"/>
                          <a:ea typeface="ＭＳ Ｐゴシック" pitchFamily="-105" charset="-128"/>
                          <a:cs typeface="Arial" charset="0"/>
                        </a:rPr>
                        <a:t>→ </a:t>
                      </a:r>
                      <a:r>
                        <a:rPr lang="ru-RU" sz="1400" kern="1200" noProof="0" dirty="0">
                          <a:solidFill>
                            <a:schemeClr val="dk1"/>
                          </a:solidFill>
                          <a:latin typeface="Arial" charset="0"/>
                          <a:ea typeface="ＭＳ Ｐゴシック" pitchFamily="-105" charset="-128"/>
                          <a:cs typeface="Arial" charset="0"/>
                        </a:rPr>
                        <a:t>вместо казначейских</a:t>
                      </a:r>
                      <a:r>
                        <a:rPr lang="ru-RU" sz="1400" kern="1200" baseline="0" noProof="0" dirty="0">
                          <a:solidFill>
                            <a:schemeClr val="dk1"/>
                          </a:solidFill>
                          <a:latin typeface="Arial" charset="0"/>
                          <a:ea typeface="ＭＳ Ｐゴシック" pitchFamily="-105" charset="-128"/>
                          <a:cs typeface="Arial" charset="0"/>
                        </a:rPr>
                        <a:t> </a:t>
                      </a:r>
                      <a:r>
                        <a:rPr lang="ru-RU" sz="1400" kern="1200" noProof="0" dirty="0">
                          <a:solidFill>
                            <a:schemeClr val="dk1"/>
                          </a:solidFill>
                          <a:latin typeface="Arial" charset="0"/>
                          <a:ea typeface="ＭＳ Ｐゴシック" pitchFamily="-105" charset="-128"/>
                          <a:cs typeface="Arial" charset="0"/>
                        </a:rPr>
                        <a:t>облигаций</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6"/>
                  </a:ext>
                </a:extLst>
              </a:tr>
              <a:tr h="374467">
                <a:tc>
                  <a:txBody>
                    <a:bodyPr/>
                    <a:lstStyle/>
                    <a:p>
                      <a:pPr marL="179388" marR="0" lvl="1"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Операции репо</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7"/>
                  </a:ext>
                </a:extLst>
              </a:tr>
              <a:tr h="374467">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r>
                        <a:rPr lang="ru-RU" sz="1400" i="1" kern="1200" noProof="0" dirty="0">
                          <a:solidFill>
                            <a:schemeClr val="tx1"/>
                          </a:solidFill>
                          <a:latin typeface="Arial" charset="0"/>
                          <a:ea typeface="ＭＳ Ｐゴシック" pitchFamily="-105" charset="-128"/>
                          <a:cs typeface="Arial" charset="0"/>
                        </a:rPr>
                        <a:t>Операции обратного репо</a:t>
                      </a:r>
                      <a:endParaRPr lang="en-US" sz="14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8"/>
                  </a:ext>
                </a:extLst>
              </a:tr>
              <a:tr h="374467">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r>
                        <a:rPr lang="ru-RU" sz="1400" i="1" kern="1200" noProof="0" dirty="0">
                          <a:solidFill>
                            <a:schemeClr val="tx1"/>
                          </a:solidFill>
                          <a:latin typeface="Arial" charset="0"/>
                          <a:ea typeface="ＭＳ Ｐゴシック" pitchFamily="-105" charset="-128"/>
                          <a:cs typeface="Arial" charset="0"/>
                        </a:rPr>
                        <a:t>Трехсторонние</a:t>
                      </a:r>
                      <a:r>
                        <a:rPr lang="ru-RU" sz="1400" i="1" kern="1200" baseline="0" noProof="0" dirty="0">
                          <a:solidFill>
                            <a:schemeClr val="tx1"/>
                          </a:solidFill>
                          <a:latin typeface="Arial" charset="0"/>
                          <a:ea typeface="ＭＳ Ｐゴシック" pitchFamily="-105" charset="-128"/>
                          <a:cs typeface="Arial" charset="0"/>
                        </a:rPr>
                        <a:t> репо</a:t>
                      </a:r>
                      <a:endParaRPr lang="en-US" sz="14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9"/>
                  </a:ext>
                </a:extLst>
              </a:tr>
              <a:tr h="374467">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Сертификаты центрального банка</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10"/>
                  </a:ext>
                </a:extLst>
              </a:tr>
              <a:tr h="374467">
                <a:tc>
                  <a:txBody>
                    <a:bodyPr/>
                    <a:lstStyle/>
                    <a:p>
                      <a:pPr marL="179388" marR="0" lvl="1"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Депозиты</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11"/>
                  </a:ext>
                </a:extLst>
              </a:tr>
              <a:tr h="374467">
                <a:tc>
                  <a:txBody>
                    <a:bodyPr/>
                    <a:lstStyle/>
                    <a:p>
                      <a:pPr marL="179388" marR="0" lvl="1"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12"/>
                  </a:ext>
                </a:extLst>
              </a:tr>
            </a:tbl>
          </a:graphicData>
        </a:graphic>
      </p:graphicFrame>
      <p:sp>
        <p:nvSpPr>
          <p:cNvPr id="6" name="Rectangle 2"/>
          <p:cNvSpPr>
            <a:spLocks noGrp="1" noChangeArrowheads="1"/>
          </p:cNvSpPr>
          <p:nvPr>
            <p:ph type="title"/>
          </p:nvPr>
        </p:nvSpPr>
        <p:spPr>
          <a:xfrm>
            <a:off x="301508" y="404664"/>
            <a:ext cx="8419633" cy="545976"/>
          </a:xfrm>
          <a:ln>
            <a:solidFill>
              <a:schemeClr val="tx1"/>
            </a:solidFill>
          </a:ln>
        </p:spPr>
        <p:txBody>
          <a:bodyPr vert="horz" lIns="0" tIns="0" rIns="0" bIns="0" rtlCol="0" anchor="ctr" anchorCtr="0">
            <a:noAutofit/>
          </a:bodyPr>
          <a:lstStyle/>
          <a:p>
            <a:pPr marL="174625"/>
            <a:r>
              <a:rPr lang="ru-RU" sz="2400" dirty="0"/>
              <a:t>Сферы пересечения: инструменты</a:t>
            </a:r>
            <a:endParaRPr lang="en-US" altLang="sv-SE" sz="2400" dirty="0"/>
          </a:p>
        </p:txBody>
      </p:sp>
      <p:graphicFrame>
        <p:nvGraphicFramePr>
          <p:cNvPr id="2" name="Table 1"/>
          <p:cNvGraphicFramePr>
            <a:graphicFrameLocks noGrp="1"/>
          </p:cNvGraphicFramePr>
          <p:nvPr>
            <p:extLst>
              <p:ext uri="{D42A27DB-BD31-4B8C-83A1-F6EECF244321}">
                <p14:modId xmlns:p14="http://schemas.microsoft.com/office/powerpoint/2010/main" val="1459615695"/>
              </p:ext>
            </p:extLst>
          </p:nvPr>
        </p:nvGraphicFramePr>
        <p:xfrm>
          <a:off x="4733275" y="1193619"/>
          <a:ext cx="4269600" cy="5162710"/>
        </p:xfrm>
        <a:graphic>
          <a:graphicData uri="http://schemas.openxmlformats.org/drawingml/2006/table">
            <a:tbl>
              <a:tblPr firstRow="1" bandRow="1">
                <a:tableStyleId>{00A15C55-8517-42AA-B614-E9B94910E393}</a:tableStyleId>
              </a:tblPr>
              <a:tblGrid>
                <a:gridCol w="4269600">
                  <a:extLst>
                    <a:ext uri="{9D8B030D-6E8A-4147-A177-3AD203B41FA5}">
                      <a16:colId xmlns:a16="http://schemas.microsoft.com/office/drawing/2014/main" val="20000"/>
                    </a:ext>
                  </a:extLst>
                </a:gridCol>
              </a:tblGrid>
              <a:tr h="417990">
                <a:tc>
                  <a:txBody>
                    <a:bodyPr/>
                    <a:lstStyle/>
                    <a:p>
                      <a:r>
                        <a:rPr lang="ru-RU" u="sng" noProof="0" dirty="0">
                          <a:solidFill>
                            <a:schemeClr val="tx1"/>
                          </a:solidFill>
                        </a:rPr>
                        <a:t>Управление долгом</a:t>
                      </a:r>
                      <a:endParaRPr lang="en-US" u="sng" noProof="0" dirty="0">
                        <a:solidFill>
                          <a:schemeClr val="tx1"/>
                        </a:solidFill>
                      </a:endParaRPr>
                    </a:p>
                  </a:txBody>
                  <a:tcPr/>
                </a:tc>
                <a:extLst>
                  <a:ext uri="{0D108BD9-81ED-4DB2-BD59-A6C34878D82A}">
                    <a16:rowId xmlns:a16="http://schemas.microsoft.com/office/drawing/2014/main" val="10000"/>
                  </a:ext>
                </a:extLst>
              </a:tr>
              <a:tr h="370840">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Облигации </a:t>
                      </a:r>
                      <a:r>
                        <a:rPr lang="en-US" sz="1400" kern="1200" noProof="0" dirty="0">
                          <a:solidFill>
                            <a:schemeClr val="dk1"/>
                          </a:solidFill>
                          <a:latin typeface="Arial" charset="0"/>
                          <a:ea typeface="ＭＳ Ｐゴシック" pitchFamily="-105" charset="-128"/>
                          <a:cs typeface="Arial" charset="0"/>
                        </a:rPr>
                        <a:t>→ </a:t>
                      </a:r>
                      <a:r>
                        <a:rPr lang="ru-RU" sz="1400" kern="1200" noProof="0" dirty="0">
                          <a:solidFill>
                            <a:schemeClr val="dk1"/>
                          </a:solidFill>
                          <a:latin typeface="Arial" charset="0"/>
                          <a:ea typeface="ＭＳ Ｐゴシック" pitchFamily="-105" charset="-128"/>
                          <a:cs typeface="Arial" charset="0"/>
                        </a:rPr>
                        <a:t>ключевой источник финансирования</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1"/>
                  </a:ext>
                </a:extLst>
              </a:tr>
              <a:tr h="370840">
                <a:tc>
                  <a:txBody>
                    <a:bodyPr/>
                    <a:lstStyle/>
                    <a:p>
                      <a:pPr marL="360363" lvl="1" indent="-180975" algn="l" defTabSz="914400" rtl="0" eaLnBrk="1" latinLnBrk="0" hangingPunct="1">
                        <a:spcBef>
                          <a:spcPts val="496"/>
                        </a:spcBef>
                        <a:buClr>
                          <a:srgbClr val="998146"/>
                        </a:buClr>
                        <a:buSzPct val="94000"/>
                        <a:buFont typeface="Wingdings" panose="05000000000000000000" pitchFamily="2" charset="2"/>
                        <a:buChar char="Ø"/>
                      </a:pPr>
                      <a:r>
                        <a:rPr lang="ru-RU" sz="1400" i="1" kern="1200" noProof="0" dirty="0">
                          <a:solidFill>
                            <a:schemeClr val="tx1"/>
                          </a:solidFill>
                          <a:latin typeface="Arial" charset="0"/>
                          <a:ea typeface="ＭＳ Ｐゴシック" pitchFamily="-105" charset="-128"/>
                          <a:cs typeface="Arial" charset="0"/>
                        </a:rPr>
                        <a:t>Облигации по номинальной стоимости</a:t>
                      </a:r>
                      <a:endParaRPr lang="en-US" sz="14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2"/>
                  </a:ext>
                </a:extLst>
              </a:tr>
              <a:tr h="370840">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r>
                        <a:rPr lang="ru-RU" sz="1400" i="1" kern="1200" noProof="0" dirty="0">
                          <a:solidFill>
                            <a:schemeClr val="tx1"/>
                          </a:solidFill>
                          <a:latin typeface="Arial" charset="0"/>
                          <a:ea typeface="ＭＳ Ｐゴシック" pitchFamily="-105" charset="-128"/>
                          <a:cs typeface="Arial" charset="0"/>
                        </a:rPr>
                        <a:t>Индексируемые облигации</a:t>
                      </a:r>
                      <a:endParaRPr lang="en-US" sz="14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3"/>
                  </a:ext>
                </a:extLst>
              </a:tr>
              <a:tr h="370840">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r>
                        <a:rPr lang="ru-RU" sz="1400" i="1" kern="1200" noProof="0" dirty="0">
                          <a:solidFill>
                            <a:schemeClr val="tx1"/>
                          </a:solidFill>
                          <a:latin typeface="Arial" charset="0"/>
                          <a:ea typeface="ＭＳ Ｐゴシック" pitchFamily="-105" charset="-128"/>
                          <a:cs typeface="Arial" charset="0"/>
                        </a:rPr>
                        <a:t>Валютные облигации</a:t>
                      </a:r>
                      <a:endParaRPr lang="en-US" sz="14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4"/>
                  </a:ext>
                </a:extLst>
              </a:tr>
              <a:tr h="370840">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Казначейские облигации</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5"/>
                  </a:ext>
                </a:extLst>
              </a:tr>
              <a:tr h="370840">
                <a:tc>
                  <a:txBody>
                    <a:bodyPr/>
                    <a:lstStyle/>
                    <a:p>
                      <a:pPr marL="179388" marR="0" lvl="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Коммерческие облигации</a:t>
                      </a:r>
                      <a:endParaRPr lang="en-US" sz="1400" kern="1200" noProof="0" dirty="0">
                        <a:solidFill>
                          <a:schemeClr val="dk1"/>
                        </a:solidFill>
                        <a:latin typeface="Arial" charset="0"/>
                        <a:ea typeface="ＭＳ Ｐゴシック" pitchFamily="-105" charset="-128"/>
                        <a:cs typeface="Arial" charset="0"/>
                      </a:endParaRPr>
                    </a:p>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1400" kern="1200" noProof="0" dirty="0">
                          <a:solidFill>
                            <a:schemeClr val="dk1"/>
                          </a:solidFill>
                          <a:latin typeface="Arial" charset="0"/>
                          <a:ea typeface="ＭＳ Ｐゴシック" pitchFamily="-105" charset="-128"/>
                          <a:cs typeface="Arial" charset="0"/>
                        </a:rPr>
                        <a:t>→ </a:t>
                      </a:r>
                      <a:r>
                        <a:rPr lang="ru-RU" sz="1400" kern="1200" noProof="0" dirty="0">
                          <a:solidFill>
                            <a:schemeClr val="dk1"/>
                          </a:solidFill>
                          <a:latin typeface="Arial" charset="0"/>
                          <a:ea typeface="ＭＳ Ｐゴシック" pitchFamily="-105" charset="-128"/>
                          <a:cs typeface="Arial" charset="0"/>
                        </a:rPr>
                        <a:t>вместо казначейских облигаций</a:t>
                      </a:r>
                      <a:endParaRPr lang="en-US" sz="14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6"/>
                  </a:ext>
                </a:extLst>
              </a:tr>
              <a:tr h="370840">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Операции репо </a:t>
                      </a:r>
                      <a:r>
                        <a:rPr lang="en-US" sz="1400" kern="1200" noProof="0" dirty="0">
                          <a:solidFill>
                            <a:schemeClr val="dk1"/>
                          </a:solidFill>
                          <a:latin typeface="Arial" charset="0"/>
                          <a:ea typeface="ＭＳ Ｐゴシック" pitchFamily="-105" charset="-128"/>
                          <a:cs typeface="Arial" charset="0"/>
                        </a:rPr>
                        <a:t>(</a:t>
                      </a:r>
                      <a:r>
                        <a:rPr lang="ru-RU" sz="1400" kern="1200" noProof="0" dirty="0">
                          <a:solidFill>
                            <a:schemeClr val="dk1"/>
                          </a:solidFill>
                          <a:latin typeface="Arial" charset="0"/>
                          <a:ea typeface="ＭＳ Ｐゴシック" pitchFamily="-105" charset="-128"/>
                          <a:cs typeface="Arial" charset="0"/>
                        </a:rPr>
                        <a:t>рыночные обязательства</a:t>
                      </a:r>
                      <a:r>
                        <a:rPr lang="en-US" sz="1400" kern="1200" noProof="0" dirty="0">
                          <a:solidFill>
                            <a:schemeClr val="dk1"/>
                          </a:solidFill>
                          <a:latin typeface="Arial" charset="0"/>
                          <a:ea typeface="ＭＳ Ｐゴシック" pitchFamily="-105" charset="-128"/>
                          <a:cs typeface="Arial" charset="0"/>
                        </a:rPr>
                        <a:t>)</a:t>
                      </a:r>
                    </a:p>
                  </a:txBody>
                  <a:tcPr/>
                </a:tc>
                <a:extLst>
                  <a:ext uri="{0D108BD9-81ED-4DB2-BD59-A6C34878D82A}">
                    <a16:rowId xmlns:a16="http://schemas.microsoft.com/office/drawing/2014/main" val="10007"/>
                  </a:ext>
                </a:extLst>
              </a:tr>
              <a:tr h="370840">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endParaRPr lang="en-US" sz="16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8"/>
                  </a:ext>
                </a:extLst>
              </a:tr>
              <a:tr h="370840">
                <a:tc>
                  <a:txBody>
                    <a:bodyPr/>
                    <a:lstStyle/>
                    <a:p>
                      <a:pPr marL="360363" marR="0" lvl="1" indent="-180975" algn="l" defTabSz="914400" rtl="0" eaLnBrk="1" fontAlgn="auto" latinLnBrk="0" hangingPunct="1">
                        <a:lnSpc>
                          <a:spcPct val="100000"/>
                        </a:lnSpc>
                        <a:spcBef>
                          <a:spcPts val="496"/>
                        </a:spcBef>
                        <a:spcAft>
                          <a:spcPts val="0"/>
                        </a:spcAft>
                        <a:buClr>
                          <a:srgbClr val="998146"/>
                        </a:buClr>
                        <a:buSzPct val="94000"/>
                        <a:buFont typeface="Wingdings" panose="05000000000000000000" pitchFamily="2" charset="2"/>
                        <a:buChar char="Ø"/>
                        <a:tabLst/>
                        <a:defRPr/>
                      </a:pPr>
                      <a:endParaRPr lang="en-US" sz="1600" i="1" kern="1200" noProof="0" dirty="0">
                        <a:solidFill>
                          <a:schemeClr val="tx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09"/>
                  </a:ext>
                </a:extLst>
              </a:tr>
              <a:tr h="370840">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16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10"/>
                  </a:ext>
                </a:extLst>
              </a:tr>
              <a:tr h="370840">
                <a:tc>
                  <a:txBody>
                    <a:bodyPr/>
                    <a:lstStyle/>
                    <a:p>
                      <a:pPr marL="179388" marR="0"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1600" kern="1200" noProof="0" dirty="0">
                        <a:solidFill>
                          <a:schemeClr val="dk1"/>
                        </a:solidFill>
                        <a:latin typeface="Arial" charset="0"/>
                        <a:ea typeface="ＭＳ Ｐゴシック" pitchFamily="-105" charset="-128"/>
                        <a:cs typeface="Arial" charset="0"/>
                      </a:endParaRPr>
                    </a:p>
                  </a:txBody>
                  <a:tcPr/>
                </a:tc>
                <a:extLst>
                  <a:ext uri="{0D108BD9-81ED-4DB2-BD59-A6C34878D82A}">
                    <a16:rowId xmlns:a16="http://schemas.microsoft.com/office/drawing/2014/main" val="10011"/>
                  </a:ext>
                </a:extLst>
              </a:tr>
              <a:tr h="370840">
                <a:tc>
                  <a:txBody>
                    <a:bodyPr/>
                    <a:lstStyle/>
                    <a:p>
                      <a:pPr marL="179388" marR="0" lvl="1" indent="-179388"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ru-RU" sz="1400" kern="1200" noProof="0" dirty="0">
                          <a:solidFill>
                            <a:schemeClr val="dk1"/>
                          </a:solidFill>
                          <a:latin typeface="Arial" charset="0"/>
                          <a:ea typeface="ＭＳ Ｐゴシック" pitchFamily="-105" charset="-128"/>
                          <a:cs typeface="Arial" charset="0"/>
                        </a:rPr>
                        <a:t>Деривативы</a:t>
                      </a:r>
                      <a:r>
                        <a:rPr lang="ru-RU" sz="1400" kern="1200" baseline="0" noProof="0" dirty="0">
                          <a:solidFill>
                            <a:schemeClr val="dk1"/>
                          </a:solidFill>
                          <a:latin typeface="Arial" charset="0"/>
                          <a:ea typeface="ＭＳ Ｐゴシック" pitchFamily="-105" charset="-128"/>
                          <a:cs typeface="Arial" charset="0"/>
                        </a:rPr>
                        <a:t> </a:t>
                      </a:r>
                      <a:r>
                        <a:rPr lang="en-US" sz="1400" kern="1200" noProof="0" dirty="0">
                          <a:solidFill>
                            <a:schemeClr val="dk1"/>
                          </a:solidFill>
                          <a:latin typeface="Arial" charset="0"/>
                          <a:ea typeface="ＭＳ Ｐゴシック" pitchFamily="-105" charset="-128"/>
                          <a:cs typeface="Arial" charset="0"/>
                        </a:rPr>
                        <a:t>(</a:t>
                      </a:r>
                      <a:r>
                        <a:rPr lang="ru-RU" sz="1400" kern="1200" noProof="0" dirty="0">
                          <a:solidFill>
                            <a:schemeClr val="dk1"/>
                          </a:solidFill>
                          <a:latin typeface="Arial" charset="0"/>
                          <a:ea typeface="ＭＳ Ｐゴシック" pitchFamily="-105" charset="-128"/>
                          <a:cs typeface="Arial" charset="0"/>
                        </a:rPr>
                        <a:t>коррекция портфеля</a:t>
                      </a:r>
                      <a:r>
                        <a:rPr lang="en-US" sz="1400" kern="1200" noProof="0" dirty="0">
                          <a:solidFill>
                            <a:schemeClr val="dk1"/>
                          </a:solidFill>
                          <a:latin typeface="Arial" charset="0"/>
                          <a:ea typeface="ＭＳ Ｐゴシック" pitchFamily="-105" charset="-128"/>
                          <a:cs typeface="Arial" charset="0"/>
                        </a:rPr>
                        <a:t>)</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4726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450" y="437746"/>
            <a:ext cx="8444987" cy="476654"/>
          </a:xfrm>
          <a:ln>
            <a:solidFill>
              <a:schemeClr val="tx1"/>
            </a:solidFill>
          </a:ln>
        </p:spPr>
        <p:txBody>
          <a:bodyPr>
            <a:noAutofit/>
          </a:bodyPr>
          <a:lstStyle/>
          <a:p>
            <a:pPr marL="174625"/>
            <a:r>
              <a:rPr lang="ru-RU" sz="2800" dirty="0"/>
              <a:t>Тезисы</a:t>
            </a:r>
            <a:endParaRPr lang="sv-SE" sz="2400" dirty="0"/>
          </a:p>
        </p:txBody>
      </p:sp>
      <p:sp>
        <p:nvSpPr>
          <p:cNvPr id="7" name="TextBox 6"/>
          <p:cNvSpPr txBox="1"/>
          <p:nvPr/>
        </p:nvSpPr>
        <p:spPr>
          <a:xfrm>
            <a:off x="1404046" y="1733966"/>
            <a:ext cx="6083954" cy="3077766"/>
          </a:xfrm>
          <a:prstGeom prst="rect">
            <a:avLst/>
          </a:prstGeom>
          <a:noFill/>
        </p:spPr>
        <p:txBody>
          <a:bodyPr wrap="square" rtlCol="0">
            <a:spAutoFit/>
          </a:bodyPr>
          <a:lstStyle/>
          <a:p>
            <a:pPr marL="342900" indent="-342900">
              <a:buClr>
                <a:schemeClr val="tx2"/>
              </a:buClr>
              <a:buFont typeface="Arial" panose="020B0604020202020204" pitchFamily="34" charset="0"/>
              <a:buChar char="•"/>
            </a:pPr>
            <a:r>
              <a:rPr lang="ru-RU" sz="2200" dirty="0"/>
              <a:t>Введение</a:t>
            </a:r>
            <a:endParaRPr lang="en-US" sz="2200" dirty="0"/>
          </a:p>
          <a:p>
            <a:pPr marL="342900" indent="-342900">
              <a:buClr>
                <a:schemeClr val="tx2"/>
              </a:buClr>
              <a:buFont typeface="Arial" panose="020B0604020202020204" pitchFamily="34" charset="0"/>
              <a:buChar char="•"/>
            </a:pPr>
            <a:endParaRPr lang="en-US" sz="800" dirty="0"/>
          </a:p>
          <a:p>
            <a:pPr marL="342900" indent="-342900">
              <a:buClr>
                <a:schemeClr val="tx2"/>
              </a:buClr>
              <a:buFont typeface="Arial" panose="020B0604020202020204" pitchFamily="34" charset="0"/>
              <a:buChar char="•"/>
            </a:pPr>
            <a:r>
              <a:rPr lang="ru-RU" sz="2200" dirty="0"/>
              <a:t>Управление ликвидностью/долгом </a:t>
            </a:r>
            <a:r>
              <a:rPr lang="en-US" sz="2200" dirty="0"/>
              <a:t>↔ </a:t>
            </a:r>
            <a:r>
              <a:rPr lang="ru-RU" sz="2200" dirty="0"/>
              <a:t>денежно-кредитная политика</a:t>
            </a:r>
            <a:endParaRPr lang="en-US" sz="2200" dirty="0"/>
          </a:p>
          <a:p>
            <a:pPr marL="342900" indent="-342900">
              <a:buClr>
                <a:schemeClr val="tx2"/>
              </a:buClr>
              <a:buFont typeface="Arial" panose="020B0604020202020204" pitchFamily="34" charset="0"/>
              <a:buChar char="•"/>
            </a:pPr>
            <a:endParaRPr lang="en-US" sz="800" dirty="0"/>
          </a:p>
          <a:p>
            <a:pPr marL="342900" indent="-342900">
              <a:buClr>
                <a:schemeClr val="tx2"/>
              </a:buClr>
              <a:buFont typeface="Arial" panose="020B0604020202020204" pitchFamily="34" charset="0"/>
              <a:buChar char="•"/>
            </a:pPr>
            <a:r>
              <a:rPr lang="ru-RU" sz="2200" dirty="0"/>
              <a:t>Управление ликвидностью</a:t>
            </a:r>
            <a:endParaRPr lang="en-US" sz="2200" dirty="0"/>
          </a:p>
          <a:p>
            <a:pPr marL="342900" indent="-342900">
              <a:buClr>
                <a:schemeClr val="tx2"/>
              </a:buClr>
              <a:buFont typeface="Arial" panose="020B0604020202020204" pitchFamily="34" charset="0"/>
              <a:buChar char="•"/>
            </a:pPr>
            <a:endParaRPr lang="en-US" sz="800" dirty="0"/>
          </a:p>
          <a:p>
            <a:pPr marL="342900" indent="-342900">
              <a:buClr>
                <a:schemeClr val="tx2"/>
              </a:buClr>
              <a:buFont typeface="Arial" panose="020B0604020202020204" pitchFamily="34" charset="0"/>
              <a:buChar char="•"/>
            </a:pPr>
            <a:r>
              <a:rPr lang="ru-RU" sz="2200" dirty="0"/>
              <a:t>Управление</a:t>
            </a:r>
            <a:r>
              <a:rPr lang="en-US" sz="2200" dirty="0"/>
              <a:t> </a:t>
            </a:r>
            <a:r>
              <a:rPr lang="ru-RU" sz="2200" dirty="0"/>
              <a:t>долгом</a:t>
            </a:r>
            <a:endParaRPr lang="en-US" sz="2200" dirty="0"/>
          </a:p>
          <a:p>
            <a:pPr marL="342900" indent="-342900">
              <a:buClr>
                <a:schemeClr val="tx2"/>
              </a:buClr>
              <a:buFont typeface="Arial" panose="020B0604020202020204" pitchFamily="34" charset="0"/>
              <a:buChar char="•"/>
            </a:pPr>
            <a:endParaRPr lang="en-US" sz="800" dirty="0"/>
          </a:p>
          <a:p>
            <a:pPr marL="342900" indent="-342900">
              <a:buClr>
                <a:schemeClr val="tx2"/>
              </a:buClr>
              <a:buFont typeface="Arial" panose="020B0604020202020204" pitchFamily="34" charset="0"/>
              <a:buChar char="•"/>
            </a:pPr>
            <a:r>
              <a:rPr lang="ru-RU" sz="2200" dirty="0"/>
              <a:t>Сферы пересечения:</a:t>
            </a:r>
            <a:r>
              <a:rPr lang="en-US" sz="2200" dirty="0"/>
              <a:t> </a:t>
            </a:r>
            <a:r>
              <a:rPr lang="ru-RU" sz="2200" dirty="0"/>
              <a:t>интеграция</a:t>
            </a:r>
            <a:endParaRPr lang="en-US" sz="2200" dirty="0"/>
          </a:p>
          <a:p>
            <a:pPr marL="342900" indent="-342900">
              <a:buClr>
                <a:schemeClr val="tx2"/>
              </a:buClr>
              <a:buFont typeface="Arial" panose="020B0604020202020204" pitchFamily="34" charset="0"/>
              <a:buChar char="•"/>
            </a:pPr>
            <a:endParaRPr lang="en-US" sz="800" dirty="0"/>
          </a:p>
          <a:p>
            <a:pPr marL="342900" indent="-342900">
              <a:buClr>
                <a:schemeClr val="tx2"/>
              </a:buClr>
              <a:buFont typeface="Arial" panose="020B0604020202020204" pitchFamily="34" charset="0"/>
              <a:buChar char="•"/>
            </a:pPr>
            <a:r>
              <a:rPr lang="ru-RU" sz="2200" dirty="0"/>
              <a:t>Выводы</a:t>
            </a:r>
            <a:endParaRPr lang="en-US" sz="2200" dirty="0"/>
          </a:p>
        </p:txBody>
      </p:sp>
      <p:sp>
        <p:nvSpPr>
          <p:cNvPr id="3" name="Slide Number Placeholder 2"/>
          <p:cNvSpPr>
            <a:spLocks noGrp="1"/>
          </p:cNvSpPr>
          <p:nvPr>
            <p:ph type="sldNum" sz="quarter" idx="15"/>
          </p:nvPr>
        </p:nvSpPr>
        <p:spPr/>
        <p:txBody>
          <a:bodyPr/>
          <a:lstStyle/>
          <a:p>
            <a:fld id="{7228F3A8-713B-4D36-B82A-96E797891AA7}" type="slidenum">
              <a:rPr lang="sv-SE" smtClean="0"/>
              <a:pPr/>
              <a:t>2</a:t>
            </a:fld>
            <a:endParaRPr lang="sv-SE" dirty="0"/>
          </a:p>
        </p:txBody>
      </p:sp>
      <p:sp>
        <p:nvSpPr>
          <p:cNvPr id="6" name="Date Placeholder 5"/>
          <p:cNvSpPr>
            <a:spLocks noGrp="1"/>
          </p:cNvSpPr>
          <p:nvPr>
            <p:ph type="dt" sz="half" idx="14"/>
          </p:nvPr>
        </p:nvSpPr>
        <p:spPr/>
        <p:txBody>
          <a:bodyPr/>
          <a:lstStyle/>
          <a:p>
            <a:endParaRPr lang="sv-SE" dirty="0"/>
          </a:p>
        </p:txBody>
      </p:sp>
    </p:spTree>
    <p:extLst>
      <p:ext uri="{BB962C8B-B14F-4D97-AF65-F5344CB8AC3E}">
        <p14:creationId xmlns:p14="http://schemas.microsoft.com/office/powerpoint/2010/main" val="29073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6" y="318066"/>
            <a:ext cx="8769600" cy="415176"/>
          </a:xfrm>
          <a:ln>
            <a:solidFill>
              <a:schemeClr val="tx1"/>
            </a:solidFill>
          </a:ln>
        </p:spPr>
        <p:txBody>
          <a:bodyPr anchor="ctr">
            <a:normAutofit fontScale="90000"/>
          </a:bodyPr>
          <a:lstStyle/>
          <a:p>
            <a:r>
              <a:rPr lang="en-US" sz="2400" dirty="0"/>
              <a:t> </a:t>
            </a:r>
            <a:r>
              <a:rPr lang="ru-RU" sz="2200" dirty="0"/>
              <a:t>Сферы пересечения: управление рисками и ежедневный контроль</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3710129769"/>
              </p:ext>
            </p:extLst>
          </p:nvPr>
        </p:nvGraphicFramePr>
        <p:xfrm>
          <a:off x="55066" y="818145"/>
          <a:ext cx="9007200" cy="5868835"/>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20000"/>
                    </a:ext>
                  </a:extLst>
                </a:gridCol>
                <a:gridCol w="2717029">
                  <a:extLst>
                    <a:ext uri="{9D8B030D-6E8A-4147-A177-3AD203B41FA5}">
                      <a16:colId xmlns:a16="http://schemas.microsoft.com/office/drawing/2014/main" val="20001"/>
                    </a:ext>
                  </a:extLst>
                </a:gridCol>
                <a:gridCol w="2279771">
                  <a:extLst>
                    <a:ext uri="{9D8B030D-6E8A-4147-A177-3AD203B41FA5}">
                      <a16:colId xmlns:a16="http://schemas.microsoft.com/office/drawing/2014/main" val="20002"/>
                    </a:ext>
                  </a:extLst>
                </a:gridCol>
                <a:gridCol w="2174400">
                  <a:extLst>
                    <a:ext uri="{9D8B030D-6E8A-4147-A177-3AD203B41FA5}">
                      <a16:colId xmlns:a16="http://schemas.microsoft.com/office/drawing/2014/main" val="20003"/>
                    </a:ext>
                  </a:extLst>
                </a:gridCol>
              </a:tblGrid>
              <a:tr h="366327">
                <a:tc>
                  <a:txBody>
                    <a:bodyPr/>
                    <a:lstStyle/>
                    <a:p>
                      <a:r>
                        <a:rPr lang="ru-RU" sz="1400" dirty="0"/>
                        <a:t>Риск</a:t>
                      </a:r>
                      <a:endParaRPr lang="en-US" sz="1400" dirty="0"/>
                    </a:p>
                  </a:txBody>
                  <a:tcPr/>
                </a:tc>
                <a:tc>
                  <a:txBody>
                    <a:bodyPr/>
                    <a:lstStyle/>
                    <a:p>
                      <a:r>
                        <a:rPr lang="ru-RU" sz="1400" dirty="0"/>
                        <a:t>Покрытие </a:t>
                      </a:r>
                      <a:endParaRPr lang="en-US" sz="1400" dirty="0"/>
                    </a:p>
                  </a:txBody>
                  <a:tcPr/>
                </a:tc>
                <a:tc>
                  <a:txBody>
                    <a:bodyPr/>
                    <a:lstStyle/>
                    <a:p>
                      <a:r>
                        <a:rPr lang="ru-RU" sz="1400" dirty="0"/>
                        <a:t>Контроль </a:t>
                      </a:r>
                      <a:endParaRPr lang="en-US" sz="1400" dirty="0"/>
                    </a:p>
                  </a:txBody>
                  <a:tcPr/>
                </a:tc>
                <a:tc>
                  <a:txBody>
                    <a:bodyPr/>
                    <a:lstStyle/>
                    <a:p>
                      <a:r>
                        <a:rPr lang="ru-RU" sz="1400" dirty="0"/>
                        <a:t>Комментарий</a:t>
                      </a:r>
                      <a:endParaRPr lang="en-US" sz="1400" dirty="0"/>
                    </a:p>
                  </a:txBody>
                  <a:tcPr/>
                </a:tc>
                <a:extLst>
                  <a:ext uri="{0D108BD9-81ED-4DB2-BD59-A6C34878D82A}">
                    <a16:rowId xmlns:a16="http://schemas.microsoft.com/office/drawing/2014/main" val="10000"/>
                  </a:ext>
                </a:extLst>
              </a:tr>
              <a:tr h="861464">
                <a:tc>
                  <a:txBody>
                    <a:bodyPr/>
                    <a:lstStyle/>
                    <a:p>
                      <a:r>
                        <a:rPr lang="ru-RU" sz="1100" dirty="0"/>
                        <a:t>Процентный риск</a:t>
                      </a:r>
                      <a:endParaRPr lang="en-US" sz="1100" dirty="0"/>
                    </a:p>
                  </a:txBody>
                  <a:tcPr anchor="ctr"/>
                </a:tc>
                <a:tc>
                  <a:txBody>
                    <a:bodyPr/>
                    <a:lstStyle/>
                    <a:p>
                      <a:r>
                        <a:rPr lang="ru-RU" sz="1100" dirty="0"/>
                        <a:t>Управление ликвидностью и долгом</a:t>
                      </a:r>
                      <a:endParaRPr lang="en-US" sz="1100" dirty="0"/>
                    </a:p>
                  </a:txBody>
                  <a:tcPr anchor="ctr"/>
                </a:tc>
                <a:tc>
                  <a:txBody>
                    <a:bodyPr/>
                    <a:lstStyle/>
                    <a:p>
                      <a:r>
                        <a:rPr lang="ru-RU" sz="1100" dirty="0"/>
                        <a:t>Дюрация</a:t>
                      </a:r>
                      <a:endParaRPr lang="en-US" sz="1100" dirty="0"/>
                    </a:p>
                  </a:txBody>
                  <a:tcPr anchor="ctr"/>
                </a:tc>
                <a:tc>
                  <a:txBody>
                    <a:bodyPr/>
                    <a:lstStyle/>
                    <a:p>
                      <a:r>
                        <a:rPr lang="ru-RU" sz="1100" dirty="0"/>
                        <a:t>Потоки денежных средств приводят к высокой волатильности </a:t>
                      </a:r>
                      <a:r>
                        <a:rPr lang="en-US" sz="1100" dirty="0"/>
                        <a:t>=&gt; </a:t>
                      </a:r>
                      <a:r>
                        <a:rPr lang="ru-RU" sz="1100" dirty="0"/>
                        <a:t>срок</a:t>
                      </a:r>
                      <a:r>
                        <a:rPr lang="ru-RU" sz="1100" baseline="0" dirty="0"/>
                        <a:t> </a:t>
                      </a:r>
                      <a:r>
                        <a:rPr lang="ru-RU" sz="1100" dirty="0"/>
                        <a:t>дюрации</a:t>
                      </a:r>
                      <a:endParaRPr lang="en-US" sz="1100" dirty="0"/>
                    </a:p>
                  </a:txBody>
                  <a:tcPr anchor="ctr"/>
                </a:tc>
                <a:extLst>
                  <a:ext uri="{0D108BD9-81ED-4DB2-BD59-A6C34878D82A}">
                    <a16:rowId xmlns:a16="http://schemas.microsoft.com/office/drawing/2014/main" val="10001"/>
                  </a:ext>
                </a:extLst>
              </a:tr>
              <a:tr h="824506">
                <a:tc>
                  <a:txBody>
                    <a:bodyPr/>
                    <a:lstStyle/>
                    <a:p>
                      <a:r>
                        <a:rPr lang="ru-RU" sz="1100" dirty="0"/>
                        <a:t>Валютный риск</a:t>
                      </a:r>
                      <a:endParaRPr lang="en-US" sz="1100" dirty="0"/>
                    </a:p>
                  </a:txBody>
                  <a:tcPr anchor="ctr"/>
                </a:tc>
                <a:tc>
                  <a:txBody>
                    <a:bodyPr/>
                    <a:lstStyle/>
                    <a:p>
                      <a:r>
                        <a:rPr lang="ru-RU" sz="1100" dirty="0"/>
                        <a:t>Управление ликвидностью и долгом</a:t>
                      </a:r>
                      <a:endParaRPr lang="en-US" sz="1100" dirty="0"/>
                    </a:p>
                  </a:txBody>
                  <a:tcPr anchor="ctr"/>
                </a:tc>
                <a:tc>
                  <a:txBody>
                    <a:bodyPr/>
                    <a:lstStyle/>
                    <a:p>
                      <a:r>
                        <a:rPr lang="ru-RU" sz="1100" dirty="0"/>
                        <a:t>Размещение</a:t>
                      </a:r>
                      <a:endParaRPr lang="en-US" sz="1100" dirty="0"/>
                    </a:p>
                  </a:txBody>
                  <a:tcPr anchor="ctr"/>
                </a:tc>
                <a:tc>
                  <a:txBody>
                    <a:bodyPr/>
                    <a:lstStyle/>
                    <a:p>
                      <a:r>
                        <a:rPr lang="ru-RU" sz="1100" dirty="0"/>
                        <a:t>Сокращение объема непогашенных валютных обязательств</a:t>
                      </a:r>
                      <a:endParaRPr lang="en-US" sz="1100" dirty="0"/>
                    </a:p>
                  </a:txBody>
                  <a:tcPr anchor="ctr"/>
                </a:tc>
                <a:extLst>
                  <a:ext uri="{0D108BD9-81ED-4DB2-BD59-A6C34878D82A}">
                    <a16:rowId xmlns:a16="http://schemas.microsoft.com/office/drawing/2014/main" val="10002"/>
                  </a:ext>
                </a:extLst>
              </a:tr>
              <a:tr h="841334">
                <a:tc>
                  <a:txBody>
                    <a:bodyPr/>
                    <a:lstStyle/>
                    <a:p>
                      <a:r>
                        <a:rPr lang="ru-RU" sz="1100" dirty="0"/>
                        <a:t>Риск рефинансирования</a:t>
                      </a:r>
                      <a:endParaRPr lang="en-US" sz="1100" dirty="0"/>
                    </a:p>
                  </a:txBody>
                  <a:tcPr anchor="ctr"/>
                </a:tc>
                <a:tc>
                  <a:txBody>
                    <a:bodyPr/>
                    <a:lstStyle/>
                    <a:p>
                      <a:r>
                        <a:rPr lang="ru-RU" sz="1100" dirty="0"/>
                        <a:t>Управление долгом</a:t>
                      </a:r>
                      <a:endParaRPr lang="en-US" sz="1100" dirty="0"/>
                    </a:p>
                  </a:txBody>
                  <a:tcPr anchor="ctr"/>
                </a:tc>
                <a:tc>
                  <a:txBody>
                    <a:bodyPr/>
                    <a:lstStyle/>
                    <a:p>
                      <a:r>
                        <a:rPr lang="ru-RU" sz="1100" dirty="0"/>
                        <a:t>Целевой показатель </a:t>
                      </a:r>
                      <a:r>
                        <a:rPr lang="ru-RU" sz="1100" baseline="0" dirty="0"/>
                        <a:t>дюрации </a:t>
                      </a:r>
                      <a:r>
                        <a:rPr lang="en-US" sz="1100" baseline="0" dirty="0"/>
                        <a:t>+ </a:t>
                      </a:r>
                      <a:r>
                        <a:rPr lang="ru-RU" sz="1100" baseline="0" dirty="0"/>
                        <a:t>структура сроков погашения</a:t>
                      </a:r>
                      <a:endParaRPr lang="en-US" sz="1100" dirty="0"/>
                    </a:p>
                  </a:txBody>
                  <a:tcPr anchor="ctr"/>
                </a:tc>
                <a:tc>
                  <a:txBody>
                    <a:bodyPr/>
                    <a:lstStyle/>
                    <a:p>
                      <a:r>
                        <a:rPr lang="ru-RU" sz="1100" dirty="0"/>
                        <a:t>Поддержка</a:t>
                      </a:r>
                      <a:r>
                        <a:rPr lang="ru-RU" sz="1100" baseline="0" dirty="0"/>
                        <a:t> за счет низкого уровня долга и высокого кредитного рейтинга</a:t>
                      </a:r>
                      <a:endParaRPr lang="en-US" sz="1100" dirty="0"/>
                    </a:p>
                  </a:txBody>
                  <a:tcPr anchor="ctr"/>
                </a:tc>
                <a:extLst>
                  <a:ext uri="{0D108BD9-81ED-4DB2-BD59-A6C34878D82A}">
                    <a16:rowId xmlns:a16="http://schemas.microsoft.com/office/drawing/2014/main" val="10003"/>
                  </a:ext>
                </a:extLst>
              </a:tr>
              <a:tr h="943617">
                <a:tc>
                  <a:txBody>
                    <a:bodyPr/>
                    <a:lstStyle/>
                    <a:p>
                      <a:r>
                        <a:rPr lang="ru-RU" sz="1100" dirty="0"/>
                        <a:t>Риск ликвидности</a:t>
                      </a:r>
                      <a:endParaRPr lang="en-US" sz="1100" dirty="0"/>
                    </a:p>
                  </a:txBody>
                  <a:tcPr anchor="ctr"/>
                </a:tc>
                <a:tc>
                  <a:txBody>
                    <a:bodyPr/>
                    <a:lstStyle/>
                    <a:p>
                      <a:r>
                        <a:rPr lang="ru-RU" sz="1100" dirty="0"/>
                        <a:t>Управление ликвидностью</a:t>
                      </a:r>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Прогнозирование ликвидности, развитый </a:t>
                      </a:r>
                      <a:r>
                        <a:rPr lang="ru-RU" sz="1100" baseline="0" dirty="0"/>
                        <a:t>и ликвидный рынок</a:t>
                      </a:r>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Поддержка за счет высокого</a:t>
                      </a:r>
                      <a:r>
                        <a:rPr lang="ru-RU" sz="1100" baseline="0" dirty="0"/>
                        <a:t> кредитного рейтинга</a:t>
                      </a:r>
                      <a:endParaRPr lang="en-US" sz="1100" dirty="0"/>
                    </a:p>
                  </a:txBody>
                  <a:tcPr anchor="ctr"/>
                </a:tc>
                <a:extLst>
                  <a:ext uri="{0D108BD9-81ED-4DB2-BD59-A6C34878D82A}">
                    <a16:rowId xmlns:a16="http://schemas.microsoft.com/office/drawing/2014/main" val="10004"/>
                  </a:ext>
                </a:extLst>
              </a:tr>
              <a:tr h="1269587">
                <a:tc>
                  <a:txBody>
                    <a:bodyPr/>
                    <a:lstStyle/>
                    <a:p>
                      <a:r>
                        <a:rPr lang="ru-RU" sz="1100" dirty="0"/>
                        <a:t>Кредитный риск, риск размещения</a:t>
                      </a:r>
                      <a:endParaRPr lang="en-US" sz="1100" dirty="0"/>
                    </a:p>
                  </a:txBody>
                  <a:tcPr anchor="ctr"/>
                </a:tc>
                <a:tc>
                  <a:txBody>
                    <a:bodyPr/>
                    <a:lstStyle/>
                    <a:p>
                      <a:r>
                        <a:rPr lang="ru-RU" sz="1100" dirty="0"/>
                        <a:t>Управление ликвидностью</a:t>
                      </a:r>
                      <a:endParaRPr lang="en-US" sz="1100" dirty="0"/>
                    </a:p>
                  </a:txBody>
                  <a:tcPr anchor="ctr"/>
                </a:tc>
                <a:tc>
                  <a:txBody>
                    <a:bodyPr/>
                    <a:lstStyle/>
                    <a:p>
                      <a:r>
                        <a:rPr lang="ru-RU" sz="1100" dirty="0"/>
                        <a:t>Лимиты на основе рейтинга, инструментов </a:t>
                      </a:r>
                      <a:r>
                        <a:rPr lang="ru-RU" sz="1100" baseline="0" dirty="0"/>
                        <a:t>и сроков погашения</a:t>
                      </a:r>
                      <a:endParaRPr lang="en-US" sz="1100" dirty="0"/>
                    </a:p>
                  </a:txBody>
                  <a:tcPr anchor="ctr"/>
                </a:tc>
                <a:tc>
                  <a:txBody>
                    <a:bodyPr/>
                    <a:lstStyle/>
                    <a:p>
                      <a:r>
                        <a:rPr lang="ru-RU" sz="1100" dirty="0"/>
                        <a:t>Минимальный приемлемый кредитный рейтинг -- </a:t>
                      </a:r>
                      <a:r>
                        <a:rPr lang="en-US" sz="1100" dirty="0"/>
                        <a:t>A-,</a:t>
                      </a:r>
                      <a:r>
                        <a:rPr lang="en-US" sz="1100" baseline="0" dirty="0"/>
                        <a:t> </a:t>
                      </a:r>
                      <a:r>
                        <a:rPr lang="ru-RU" sz="1100" baseline="0" dirty="0"/>
                        <a:t>максимальный срок погашения --</a:t>
                      </a:r>
                      <a:r>
                        <a:rPr lang="en-US" sz="1100" baseline="0" dirty="0"/>
                        <a:t>12 </a:t>
                      </a:r>
                      <a:r>
                        <a:rPr lang="ru-RU" sz="1100" baseline="0" dirty="0"/>
                        <a:t>месяцев</a:t>
                      </a:r>
                      <a:endParaRPr lang="en-US" sz="1100" dirty="0"/>
                    </a:p>
                  </a:txBody>
                  <a:tcPr anchor="ctr"/>
                </a:tc>
                <a:extLst>
                  <a:ext uri="{0D108BD9-81ED-4DB2-BD59-A6C34878D82A}">
                    <a16:rowId xmlns:a16="http://schemas.microsoft.com/office/drawing/2014/main" val="10005"/>
                  </a:ext>
                </a:extLst>
              </a:tr>
              <a:tr h="572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Кредитный</a:t>
                      </a:r>
                      <a:r>
                        <a:rPr lang="ru-RU" sz="1100" baseline="0" dirty="0"/>
                        <a:t> риск, </a:t>
                      </a:r>
                      <a:r>
                        <a:rPr lang="ru-RU" sz="1100" baseline="0" dirty="0" err="1"/>
                        <a:t>деривативы</a:t>
                      </a:r>
                      <a:endParaRPr lang="ru-RU" sz="11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ru-RU" sz="1100" baseline="0" dirty="0"/>
                        <a:t>Операционный риск</a:t>
                      </a:r>
                      <a:endParaRPr lang="en-US" sz="1100" dirty="0"/>
                    </a:p>
                  </a:txBody>
                  <a:tcPr anchor="ctr"/>
                </a:tc>
                <a:tc>
                  <a:txBody>
                    <a:bodyPr/>
                    <a:lstStyle/>
                    <a:p>
                      <a:r>
                        <a:rPr lang="ru-RU" sz="1100" dirty="0"/>
                        <a:t>Управление долгом</a:t>
                      </a:r>
                    </a:p>
                    <a:p>
                      <a:endParaRPr lang="ru-RU" sz="1100" dirty="0"/>
                    </a:p>
                    <a:p>
                      <a:endParaRPr lang="ru-RU" sz="1100" dirty="0"/>
                    </a:p>
                    <a:p>
                      <a:r>
                        <a:rPr lang="ru-RU" sz="1100" dirty="0"/>
                        <a:t>Управление</a:t>
                      </a:r>
                      <a:r>
                        <a:rPr lang="ru-RU" sz="1100" baseline="0" dirty="0"/>
                        <a:t> долгом и ликвидностью</a:t>
                      </a:r>
                      <a:endParaRPr lang="en-US" sz="1100" dirty="0"/>
                    </a:p>
                  </a:txBody>
                  <a:tcPr anchor="ctr"/>
                </a:tc>
                <a:tc>
                  <a:txBody>
                    <a:bodyPr/>
                    <a:lstStyle/>
                    <a:p>
                      <a:r>
                        <a:rPr lang="ru-RU" sz="1100" dirty="0"/>
                        <a:t>Рейтинги и залоговое обеспечение</a:t>
                      </a:r>
                    </a:p>
                    <a:p>
                      <a:endParaRPr lang="ru-RU" sz="1100" dirty="0"/>
                    </a:p>
                    <a:p>
                      <a:r>
                        <a:rPr lang="ru-RU" sz="1100" dirty="0"/>
                        <a:t>Культура,</a:t>
                      </a:r>
                      <a:r>
                        <a:rPr lang="ru-RU" sz="1100" baseline="0" dirty="0"/>
                        <a:t> рамки,</a:t>
                      </a:r>
                      <a:r>
                        <a:rPr lang="en-US" sz="1100" baseline="0" dirty="0"/>
                        <a:t> </a:t>
                      </a:r>
                      <a:r>
                        <a:rPr lang="ru-RU" sz="1100" baseline="0" dirty="0"/>
                        <a:t>дублирование</a:t>
                      </a:r>
                      <a:endParaRPr lang="en-US" sz="1100" dirty="0"/>
                    </a:p>
                  </a:txBody>
                  <a:tcPr anchor="ctr"/>
                </a:tc>
                <a:tc>
                  <a:txBody>
                    <a:bodyPr/>
                    <a:lstStyle/>
                    <a:p>
                      <a:r>
                        <a:rPr lang="ru-RU" sz="1100" dirty="0"/>
                        <a:t>Нулевой порог</a:t>
                      </a:r>
                    </a:p>
                    <a:p>
                      <a:endParaRPr lang="ru-RU" sz="1100" dirty="0"/>
                    </a:p>
                    <a:p>
                      <a:r>
                        <a:rPr lang="ru-RU" sz="1100" dirty="0"/>
                        <a:t>Регулярный анализ риска, отчётность</a:t>
                      </a:r>
                      <a:r>
                        <a:rPr lang="ru-RU" sz="1100" baseline="0" dirty="0"/>
                        <a:t> о происшествиях</a:t>
                      </a:r>
                      <a:r>
                        <a:rPr lang="ru-RU" sz="1100" dirty="0"/>
                        <a:t> </a:t>
                      </a:r>
                      <a:endParaRPr lang="en-US" sz="110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8472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611560" y="304321"/>
            <a:ext cx="7999040" cy="604399"/>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304" tIns="45655" rIns="91304" bIns="45655" numCol="1" anchor="ctr" anchorCtr="0" compatLnSpc="1">
            <a:prstTxWarp prst="textNoShape">
              <a:avLst/>
            </a:prstTxWarp>
          </a:bodyPr>
          <a:lstStyle/>
          <a:p>
            <a:pPr algn="l"/>
            <a:r>
              <a:rPr lang="ru-RU" sz="2400" dirty="0">
                <a:solidFill>
                  <a:schemeClr val="tx1"/>
                </a:solidFill>
              </a:rPr>
              <a:t>Сферы пересечения: организационная структура</a:t>
            </a:r>
            <a:endParaRPr lang="en-US" sz="2400" dirty="0">
              <a:solidFill>
                <a:schemeClr val="tx1"/>
              </a:solidFill>
            </a:endParaRPr>
          </a:p>
        </p:txBody>
      </p:sp>
      <p:pic>
        <p:nvPicPr>
          <p:cNvPr id="46" name="Рисунок 45"/>
          <p:cNvPicPr>
            <a:picLocks noChangeAspect="1"/>
          </p:cNvPicPr>
          <p:nvPr/>
        </p:nvPicPr>
        <p:blipFill>
          <a:blip r:embed="rId2"/>
          <a:stretch>
            <a:fillRect/>
          </a:stretch>
        </p:blipFill>
        <p:spPr>
          <a:xfrm>
            <a:off x="865801" y="1094540"/>
            <a:ext cx="7751064" cy="5145024"/>
          </a:xfrm>
          <a:prstGeom prst="rect">
            <a:avLst/>
          </a:prstGeom>
        </p:spPr>
      </p:pic>
      <p:sp>
        <p:nvSpPr>
          <p:cNvPr id="47" name="Прямоугольник 46"/>
          <p:cNvSpPr/>
          <p:nvPr/>
        </p:nvSpPr>
        <p:spPr>
          <a:xfrm>
            <a:off x="2938272" y="5535168"/>
            <a:ext cx="1146048" cy="713232"/>
          </a:xfrm>
          <a:prstGeom prst="rect">
            <a:avLst/>
          </a:prstGeom>
          <a:solidFill>
            <a:schemeClr val="bg1"/>
          </a:solidFill>
        </p:spPr>
        <p:txBody>
          <a:bodyPr lIns="0" tIns="0" rIns="0" bIns="0">
            <a:noAutofit/>
          </a:bodyPr>
          <a:lstStyle/>
          <a:p>
            <a:pPr marR="63500" indent="0">
              <a:lnSpc>
                <a:spcPts val="1104"/>
              </a:lnSpc>
            </a:pPr>
            <a:r>
              <a:rPr lang="ru-RU" sz="900" dirty="0"/>
              <a:t>Инфраструктура</a:t>
            </a:r>
            <a:endParaRPr lang="en-US" sz="900" dirty="0">
              <a:solidFill>
                <a:srgbClr val="222122"/>
              </a:solidFill>
            </a:endParaRPr>
          </a:p>
          <a:p>
            <a:pPr marR="63500" indent="0">
              <a:lnSpc>
                <a:spcPts val="1104"/>
              </a:lnSpc>
            </a:pPr>
            <a:r>
              <a:rPr lang="en-US" sz="900" dirty="0"/>
              <a:t>IT</a:t>
            </a:r>
            <a:r>
              <a:rPr lang="ru-RU" sz="900" dirty="0"/>
              <a:t>-услуги</a:t>
            </a:r>
            <a:endParaRPr lang="en-US" sz="900" dirty="0">
              <a:solidFill>
                <a:srgbClr val="222122"/>
              </a:solidFill>
            </a:endParaRPr>
          </a:p>
          <a:p>
            <a:pPr marR="63500" indent="0">
              <a:lnSpc>
                <a:spcPts val="1104"/>
              </a:lnSpc>
            </a:pPr>
            <a:r>
              <a:rPr lang="ru-RU" sz="900" dirty="0">
                <a:solidFill>
                  <a:srgbClr val="222122"/>
                </a:solidFill>
              </a:rPr>
              <a:t>Методология и поддержка</a:t>
            </a:r>
            <a:endParaRPr lang="en-US" sz="900" dirty="0">
              <a:solidFill>
                <a:srgbClr val="222122"/>
              </a:solidFill>
            </a:endParaRPr>
          </a:p>
          <a:p>
            <a:pPr indent="0">
              <a:lnSpc>
                <a:spcPts val="1104"/>
              </a:lnSpc>
            </a:pPr>
            <a:r>
              <a:rPr lang="ru-RU" sz="900" dirty="0">
                <a:solidFill>
                  <a:srgbClr val="222122"/>
                </a:solidFill>
              </a:rPr>
              <a:t>Развитие</a:t>
            </a:r>
            <a:endParaRPr lang="en-US" sz="900" dirty="0">
              <a:solidFill>
                <a:srgbClr val="222122"/>
              </a:solidFill>
            </a:endParaRPr>
          </a:p>
        </p:txBody>
      </p:sp>
      <p:sp>
        <p:nvSpPr>
          <p:cNvPr id="48" name="Прямоугольник 47"/>
          <p:cNvSpPr/>
          <p:nvPr/>
        </p:nvSpPr>
        <p:spPr>
          <a:xfrm>
            <a:off x="4977384" y="5526716"/>
            <a:ext cx="957072" cy="262128"/>
          </a:xfrm>
          <a:prstGeom prst="rect">
            <a:avLst/>
          </a:prstGeom>
          <a:solidFill>
            <a:schemeClr val="bg1"/>
          </a:solidFill>
        </p:spPr>
        <p:txBody>
          <a:bodyPr lIns="0" tIns="0" rIns="0" bIns="0">
            <a:noAutofit/>
          </a:bodyPr>
          <a:lstStyle/>
          <a:p>
            <a:pPr indent="0">
              <a:spcAft>
                <a:spcPts val="210"/>
              </a:spcAft>
            </a:pPr>
            <a:r>
              <a:rPr lang="ru-RU" sz="900" dirty="0">
                <a:solidFill>
                  <a:srgbClr val="222122"/>
                </a:solidFill>
              </a:rPr>
              <a:t>Коммуникации</a:t>
            </a:r>
            <a:endParaRPr lang="en-US" sz="900" dirty="0">
              <a:solidFill>
                <a:srgbClr val="222122"/>
              </a:solidFill>
            </a:endParaRPr>
          </a:p>
          <a:p>
            <a:pPr indent="0"/>
            <a:r>
              <a:rPr lang="ru-RU" sz="900" dirty="0"/>
              <a:t>Риски </a:t>
            </a:r>
            <a:endParaRPr lang="en-US" sz="900" dirty="0"/>
          </a:p>
        </p:txBody>
      </p:sp>
      <p:sp>
        <p:nvSpPr>
          <p:cNvPr id="49" name="Прямоугольник 48"/>
          <p:cNvSpPr/>
          <p:nvPr/>
        </p:nvSpPr>
        <p:spPr>
          <a:xfrm>
            <a:off x="6955536" y="5541264"/>
            <a:ext cx="633984" cy="402336"/>
          </a:xfrm>
          <a:prstGeom prst="rect">
            <a:avLst/>
          </a:prstGeom>
          <a:solidFill>
            <a:schemeClr val="bg1"/>
          </a:solidFill>
        </p:spPr>
        <p:txBody>
          <a:bodyPr lIns="0" tIns="0" rIns="0" bIns="0">
            <a:noAutofit/>
          </a:bodyPr>
          <a:lstStyle/>
          <a:p>
            <a:pPr indent="0">
              <a:lnSpc>
                <a:spcPts val="1104"/>
              </a:lnSpc>
            </a:pPr>
            <a:r>
              <a:rPr lang="ru-RU" sz="900" dirty="0">
                <a:solidFill>
                  <a:srgbClr val="222122"/>
                </a:solidFill>
              </a:rPr>
              <a:t>Бэк-офис</a:t>
            </a:r>
            <a:endParaRPr lang="en-US" sz="900" dirty="0">
              <a:solidFill>
                <a:srgbClr val="222122"/>
              </a:solidFill>
            </a:endParaRPr>
          </a:p>
          <a:p>
            <a:pPr indent="0">
              <a:lnSpc>
                <a:spcPts val="1104"/>
              </a:lnSpc>
            </a:pPr>
            <a:r>
              <a:rPr lang="ru-RU" sz="900" dirty="0">
                <a:solidFill>
                  <a:srgbClr val="222122"/>
                </a:solidFill>
              </a:rPr>
              <a:t>Финансы</a:t>
            </a:r>
            <a:endParaRPr lang="en-US" sz="900" dirty="0">
              <a:solidFill>
                <a:srgbClr val="222122"/>
              </a:solidFill>
            </a:endParaRPr>
          </a:p>
          <a:p>
            <a:pPr indent="0">
              <a:lnSpc>
                <a:spcPts val="1104"/>
              </a:lnSpc>
            </a:pPr>
            <a:r>
              <a:rPr lang="ru-RU" sz="900" dirty="0"/>
              <a:t>Отдел кадров</a:t>
            </a:r>
            <a:endParaRPr lang="en-US" sz="900" dirty="0"/>
          </a:p>
        </p:txBody>
      </p:sp>
      <p:sp>
        <p:nvSpPr>
          <p:cNvPr id="50" name="Прямоугольник 49"/>
          <p:cNvSpPr/>
          <p:nvPr/>
        </p:nvSpPr>
        <p:spPr>
          <a:xfrm>
            <a:off x="3279648" y="1062920"/>
            <a:ext cx="1018032" cy="653104"/>
          </a:xfrm>
          <a:prstGeom prst="rect">
            <a:avLst/>
          </a:prstGeom>
          <a:solidFill>
            <a:srgbClr val="A38746"/>
          </a:solidFill>
        </p:spPr>
        <p:txBody>
          <a:bodyPr lIns="0" tIns="0" rIns="0" bIns="0">
            <a:noAutofit/>
          </a:bodyPr>
          <a:lstStyle/>
          <a:p>
            <a:pPr indent="0" algn="ctr"/>
            <a:r>
              <a:rPr lang="ru-RU" sz="1000" dirty="0">
                <a:solidFill>
                  <a:srgbClr val="FFFFFF"/>
                </a:solidFill>
              </a:rPr>
              <a:t>Совет по урегулированию несостоятельности</a:t>
            </a:r>
            <a:endParaRPr lang="en-US" sz="1000" dirty="0">
              <a:solidFill>
                <a:srgbClr val="FFFFFF"/>
              </a:solidFill>
            </a:endParaRPr>
          </a:p>
        </p:txBody>
      </p:sp>
      <p:sp>
        <p:nvSpPr>
          <p:cNvPr id="51" name="Прямоугольник 50"/>
          <p:cNvSpPr/>
          <p:nvPr/>
        </p:nvSpPr>
        <p:spPr>
          <a:xfrm>
            <a:off x="4977384" y="1374648"/>
            <a:ext cx="548640" cy="280416"/>
          </a:xfrm>
          <a:prstGeom prst="rect">
            <a:avLst/>
          </a:prstGeom>
          <a:solidFill>
            <a:srgbClr val="A38746"/>
          </a:solidFill>
        </p:spPr>
        <p:txBody>
          <a:bodyPr lIns="0" tIns="0" rIns="0" bIns="0">
            <a:noAutofit/>
          </a:bodyPr>
          <a:lstStyle/>
          <a:p>
            <a:pPr marR="76200" indent="0" algn="ctr"/>
            <a:r>
              <a:rPr lang="ru-RU" sz="1200" dirty="0">
                <a:solidFill>
                  <a:srgbClr val="FFFFFF"/>
                </a:solidFill>
              </a:rPr>
              <a:t>Совет</a:t>
            </a:r>
            <a:endParaRPr lang="en-US" sz="1200" dirty="0">
              <a:solidFill>
                <a:srgbClr val="FFFFFF"/>
              </a:solidFill>
            </a:endParaRPr>
          </a:p>
        </p:txBody>
      </p:sp>
      <p:sp>
        <p:nvSpPr>
          <p:cNvPr id="52" name="Прямоугольник 51"/>
          <p:cNvSpPr/>
          <p:nvPr/>
        </p:nvSpPr>
        <p:spPr>
          <a:xfrm>
            <a:off x="6062472" y="1399032"/>
            <a:ext cx="1082040" cy="219456"/>
          </a:xfrm>
          <a:prstGeom prst="rect">
            <a:avLst/>
          </a:prstGeom>
          <a:solidFill>
            <a:schemeClr val="bg1"/>
          </a:solidFill>
        </p:spPr>
        <p:txBody>
          <a:bodyPr lIns="0" tIns="0" rIns="0" bIns="0">
            <a:noAutofit/>
          </a:bodyPr>
          <a:lstStyle/>
          <a:p>
            <a:pPr indent="0"/>
            <a:r>
              <a:rPr lang="ru-RU" sz="900" dirty="0">
                <a:solidFill>
                  <a:srgbClr val="222122"/>
                </a:solidFill>
              </a:rPr>
              <a:t>Внутренний аудит</a:t>
            </a:r>
            <a:endParaRPr lang="en-US" sz="900" dirty="0">
              <a:solidFill>
                <a:srgbClr val="222122"/>
              </a:solidFill>
            </a:endParaRPr>
          </a:p>
        </p:txBody>
      </p:sp>
      <p:sp>
        <p:nvSpPr>
          <p:cNvPr id="53" name="Прямоугольник 52"/>
          <p:cNvSpPr/>
          <p:nvPr/>
        </p:nvSpPr>
        <p:spPr>
          <a:xfrm>
            <a:off x="4084320" y="2078736"/>
            <a:ext cx="1045464" cy="355300"/>
          </a:xfrm>
          <a:prstGeom prst="rect">
            <a:avLst/>
          </a:prstGeom>
          <a:solidFill>
            <a:srgbClr val="A38746"/>
          </a:solidFill>
        </p:spPr>
        <p:txBody>
          <a:bodyPr lIns="0" tIns="0" rIns="0" bIns="0">
            <a:noAutofit/>
          </a:bodyPr>
          <a:lstStyle/>
          <a:p>
            <a:pPr indent="0" algn="ctr"/>
            <a:r>
              <a:rPr lang="ru-RU" sz="1100" dirty="0">
                <a:solidFill>
                  <a:srgbClr val="FFFFFF"/>
                </a:solidFill>
              </a:rPr>
              <a:t>Исполнительный орган управления</a:t>
            </a:r>
            <a:endParaRPr lang="en-US" sz="1100" dirty="0">
              <a:solidFill>
                <a:srgbClr val="FFFFFF"/>
              </a:solidFill>
            </a:endParaRPr>
          </a:p>
        </p:txBody>
      </p:sp>
      <p:sp>
        <p:nvSpPr>
          <p:cNvPr id="54" name="Прямоугольник 53"/>
          <p:cNvSpPr/>
          <p:nvPr/>
        </p:nvSpPr>
        <p:spPr>
          <a:xfrm>
            <a:off x="4727448" y="2807208"/>
            <a:ext cx="658368" cy="167640"/>
          </a:xfrm>
          <a:prstGeom prst="rect">
            <a:avLst/>
          </a:prstGeom>
          <a:solidFill>
            <a:schemeClr val="bg1"/>
          </a:solidFill>
        </p:spPr>
        <p:txBody>
          <a:bodyPr lIns="0" tIns="0" rIns="0" bIns="0">
            <a:noAutofit/>
          </a:bodyPr>
          <a:lstStyle/>
          <a:p>
            <a:pPr indent="0"/>
            <a:r>
              <a:rPr lang="ru-RU" sz="900" dirty="0">
                <a:solidFill>
                  <a:srgbClr val="222122"/>
                </a:solidFill>
              </a:rPr>
              <a:t>Юридический кий отдел</a:t>
            </a:r>
            <a:endParaRPr lang="en-US" sz="900" dirty="0">
              <a:solidFill>
                <a:srgbClr val="222122"/>
              </a:solidFill>
            </a:endParaRPr>
          </a:p>
        </p:txBody>
      </p:sp>
      <p:sp>
        <p:nvSpPr>
          <p:cNvPr id="55" name="Прямоугольник 54"/>
          <p:cNvSpPr/>
          <p:nvPr/>
        </p:nvSpPr>
        <p:spPr>
          <a:xfrm>
            <a:off x="6883400" y="2078736"/>
            <a:ext cx="1187704" cy="569975"/>
          </a:xfrm>
          <a:prstGeom prst="rect">
            <a:avLst/>
          </a:prstGeom>
          <a:solidFill>
            <a:schemeClr val="bg1"/>
          </a:solidFill>
        </p:spPr>
        <p:txBody>
          <a:bodyPr lIns="0" tIns="0" rIns="0" bIns="0">
            <a:noAutofit/>
          </a:bodyPr>
          <a:lstStyle/>
          <a:p>
            <a:pPr indent="0" algn="ctr">
              <a:lnSpc>
                <a:spcPts val="1488"/>
              </a:lnSpc>
            </a:pPr>
            <a:r>
              <a:rPr lang="ru-RU" sz="1100" dirty="0">
                <a:solidFill>
                  <a:srgbClr val="222122"/>
                </a:solidFill>
              </a:rPr>
              <a:t>Научный консультативный совет</a:t>
            </a:r>
            <a:endParaRPr lang="en-US" sz="1100" dirty="0">
              <a:solidFill>
                <a:srgbClr val="222122"/>
              </a:solidFill>
            </a:endParaRPr>
          </a:p>
        </p:txBody>
      </p:sp>
      <p:sp>
        <p:nvSpPr>
          <p:cNvPr id="56" name="Прямоугольник 55"/>
          <p:cNvSpPr/>
          <p:nvPr/>
        </p:nvSpPr>
        <p:spPr>
          <a:xfrm>
            <a:off x="967740" y="3222044"/>
            <a:ext cx="1307592" cy="445008"/>
          </a:xfrm>
          <a:prstGeom prst="rect">
            <a:avLst/>
          </a:prstGeom>
          <a:solidFill>
            <a:srgbClr val="A38746"/>
          </a:solidFill>
        </p:spPr>
        <p:txBody>
          <a:bodyPr lIns="0" tIns="0" rIns="0" bIns="0">
            <a:noAutofit/>
          </a:bodyPr>
          <a:lstStyle/>
          <a:p>
            <a:pPr marR="127000" indent="0" algn="ctr">
              <a:lnSpc>
                <a:spcPts val="1464"/>
              </a:lnSpc>
            </a:pPr>
            <a:r>
              <a:rPr lang="ru-RU" sz="1000" dirty="0">
                <a:solidFill>
                  <a:srgbClr val="FFFFFF"/>
                </a:solidFill>
              </a:rPr>
              <a:t>Отдел финансовой стабильности и защиты прав потребителей</a:t>
            </a:r>
            <a:endParaRPr lang="en-US" sz="1000" dirty="0">
              <a:solidFill>
                <a:srgbClr val="FFFFFF"/>
              </a:solidFill>
            </a:endParaRPr>
          </a:p>
        </p:txBody>
      </p:sp>
      <p:sp>
        <p:nvSpPr>
          <p:cNvPr id="57" name="Прямоугольник 56"/>
          <p:cNvSpPr/>
          <p:nvPr/>
        </p:nvSpPr>
        <p:spPr>
          <a:xfrm>
            <a:off x="2944368" y="3371088"/>
            <a:ext cx="1085088" cy="408432"/>
          </a:xfrm>
          <a:prstGeom prst="rect">
            <a:avLst/>
          </a:prstGeom>
          <a:solidFill>
            <a:srgbClr val="A38746"/>
          </a:solidFill>
        </p:spPr>
        <p:txBody>
          <a:bodyPr lIns="0" tIns="0" rIns="0" bIns="0">
            <a:noAutofit/>
          </a:bodyPr>
          <a:lstStyle/>
          <a:p>
            <a:pPr indent="0" algn="ctr"/>
            <a:r>
              <a:rPr lang="ru-RU" sz="1100" dirty="0">
                <a:solidFill>
                  <a:srgbClr val="FFFFFF"/>
                </a:solidFill>
              </a:rPr>
              <a:t>Отдел гарантий и кредитования</a:t>
            </a:r>
            <a:endParaRPr lang="en-US" sz="1100" dirty="0">
              <a:solidFill>
                <a:srgbClr val="FFFFFF"/>
              </a:solidFill>
            </a:endParaRPr>
          </a:p>
        </p:txBody>
      </p:sp>
      <p:sp>
        <p:nvSpPr>
          <p:cNvPr id="58" name="Прямоугольник 57"/>
          <p:cNvSpPr/>
          <p:nvPr/>
        </p:nvSpPr>
        <p:spPr>
          <a:xfrm>
            <a:off x="5129784" y="3273136"/>
            <a:ext cx="1030224" cy="426720"/>
          </a:xfrm>
          <a:prstGeom prst="rect">
            <a:avLst/>
          </a:prstGeom>
          <a:solidFill>
            <a:srgbClr val="A38746"/>
          </a:solidFill>
        </p:spPr>
        <p:txBody>
          <a:bodyPr lIns="0" tIns="0" rIns="0" bIns="0">
            <a:noAutofit/>
          </a:bodyPr>
          <a:lstStyle/>
          <a:p>
            <a:pPr marR="12700" indent="0" algn="ctr"/>
            <a:r>
              <a:rPr lang="ru-RU" sz="1100" dirty="0">
                <a:solidFill>
                  <a:srgbClr val="FFFFFF"/>
                </a:solidFill>
              </a:rPr>
              <a:t>Отдел управления долгом</a:t>
            </a:r>
            <a:endParaRPr lang="en-US" sz="1100" dirty="0">
              <a:solidFill>
                <a:srgbClr val="FFFFFF"/>
              </a:solidFill>
            </a:endParaRPr>
          </a:p>
        </p:txBody>
      </p:sp>
      <p:sp>
        <p:nvSpPr>
          <p:cNvPr id="59" name="Прямоугольник 58"/>
          <p:cNvSpPr/>
          <p:nvPr/>
        </p:nvSpPr>
        <p:spPr>
          <a:xfrm>
            <a:off x="6955536" y="3246428"/>
            <a:ext cx="950976" cy="420624"/>
          </a:xfrm>
          <a:prstGeom prst="rect">
            <a:avLst/>
          </a:prstGeom>
          <a:solidFill>
            <a:srgbClr val="A38746"/>
          </a:solidFill>
        </p:spPr>
        <p:txBody>
          <a:bodyPr lIns="0" tIns="0" rIns="0" bIns="0">
            <a:noAutofit/>
          </a:bodyPr>
          <a:lstStyle/>
          <a:p>
            <a:pPr indent="0" algn="ctr"/>
            <a:r>
              <a:rPr lang="ru-RU" sz="1100" dirty="0">
                <a:solidFill>
                  <a:srgbClr val="FFFFFF"/>
                </a:solidFill>
              </a:rPr>
              <a:t>Отдел управления ликвидностью</a:t>
            </a:r>
            <a:endParaRPr lang="en-US" sz="1100" dirty="0">
              <a:solidFill>
                <a:srgbClr val="FFFFFF"/>
              </a:solidFill>
            </a:endParaRPr>
          </a:p>
        </p:txBody>
      </p:sp>
      <p:sp>
        <p:nvSpPr>
          <p:cNvPr id="60" name="Прямоугольник 59"/>
          <p:cNvSpPr/>
          <p:nvPr/>
        </p:nvSpPr>
        <p:spPr>
          <a:xfrm>
            <a:off x="5181600" y="3962400"/>
            <a:ext cx="1173480" cy="585216"/>
          </a:xfrm>
          <a:prstGeom prst="rect">
            <a:avLst/>
          </a:prstGeom>
          <a:solidFill>
            <a:schemeClr val="bg1"/>
          </a:solidFill>
        </p:spPr>
        <p:txBody>
          <a:bodyPr lIns="0" tIns="0" rIns="0" bIns="0">
            <a:noAutofit/>
          </a:bodyPr>
          <a:lstStyle/>
          <a:p>
            <a:pPr indent="0">
              <a:lnSpc>
                <a:spcPts val="1128"/>
              </a:lnSpc>
            </a:pPr>
            <a:r>
              <a:rPr lang="ru-RU" sz="900" dirty="0">
                <a:solidFill>
                  <a:srgbClr val="222122"/>
                </a:solidFill>
              </a:rPr>
              <a:t>Анализ</a:t>
            </a:r>
            <a:endParaRPr lang="en-US" sz="900" dirty="0">
              <a:solidFill>
                <a:srgbClr val="222122"/>
              </a:solidFill>
            </a:endParaRPr>
          </a:p>
          <a:p>
            <a:pPr marR="56388" indent="0">
              <a:lnSpc>
                <a:spcPts val="1128"/>
              </a:lnSpc>
            </a:pPr>
            <a:r>
              <a:rPr lang="ru-RU" sz="900" dirty="0">
                <a:solidFill>
                  <a:srgbClr val="222122"/>
                </a:solidFill>
              </a:rPr>
              <a:t>Бизнес аналитика</a:t>
            </a:r>
            <a:endParaRPr lang="en-US" sz="900" dirty="0">
              <a:solidFill>
                <a:srgbClr val="222122"/>
              </a:solidFill>
            </a:endParaRPr>
          </a:p>
          <a:p>
            <a:pPr marR="462788" indent="0">
              <a:lnSpc>
                <a:spcPts val="1128"/>
              </a:lnSpc>
            </a:pPr>
            <a:r>
              <a:rPr lang="ru-RU" sz="900" dirty="0"/>
              <a:t>Розничный рынок заимствования</a:t>
            </a:r>
            <a:endParaRPr lang="en-US" sz="900" dirty="0"/>
          </a:p>
        </p:txBody>
      </p:sp>
      <p:sp>
        <p:nvSpPr>
          <p:cNvPr id="61" name="Прямоугольник 60"/>
          <p:cNvSpPr/>
          <p:nvPr/>
        </p:nvSpPr>
        <p:spPr>
          <a:xfrm>
            <a:off x="1168908" y="4770628"/>
            <a:ext cx="822960" cy="414528"/>
          </a:xfrm>
          <a:prstGeom prst="rect">
            <a:avLst/>
          </a:prstGeom>
          <a:solidFill>
            <a:srgbClr val="A38746"/>
          </a:solidFill>
        </p:spPr>
        <p:txBody>
          <a:bodyPr lIns="0" tIns="0" rIns="0" bIns="0">
            <a:noAutofit/>
          </a:bodyPr>
          <a:lstStyle/>
          <a:p>
            <a:pPr indent="0" algn="ctr"/>
            <a:r>
              <a:rPr lang="ru-RU" sz="1100" dirty="0">
                <a:solidFill>
                  <a:srgbClr val="FFFFFF"/>
                </a:solidFill>
              </a:rPr>
              <a:t>Отдел экономического анализа</a:t>
            </a:r>
            <a:endParaRPr lang="en-US" sz="1100" dirty="0">
              <a:solidFill>
                <a:srgbClr val="FFFFFF"/>
              </a:solidFill>
            </a:endParaRPr>
          </a:p>
        </p:txBody>
      </p:sp>
      <p:sp>
        <p:nvSpPr>
          <p:cNvPr id="62" name="Прямоугольник 61"/>
          <p:cNvSpPr/>
          <p:nvPr/>
        </p:nvSpPr>
        <p:spPr>
          <a:xfrm>
            <a:off x="3285744" y="4940808"/>
            <a:ext cx="323088" cy="231648"/>
          </a:xfrm>
          <a:prstGeom prst="rect">
            <a:avLst/>
          </a:prstGeom>
          <a:solidFill>
            <a:srgbClr val="A38746"/>
          </a:solidFill>
        </p:spPr>
        <p:txBody>
          <a:bodyPr lIns="0" tIns="0" rIns="0" bIns="0">
            <a:noAutofit/>
          </a:bodyPr>
          <a:lstStyle/>
          <a:p>
            <a:pPr marR="12700" indent="0" algn="ctr"/>
            <a:r>
              <a:rPr lang="en-US" sz="1200" dirty="0">
                <a:solidFill>
                  <a:srgbClr val="FFFFFF"/>
                </a:solidFill>
              </a:rPr>
              <a:t>IT</a:t>
            </a:r>
          </a:p>
        </p:txBody>
      </p:sp>
      <p:sp>
        <p:nvSpPr>
          <p:cNvPr id="63" name="Прямоугольник 62"/>
          <p:cNvSpPr/>
          <p:nvPr/>
        </p:nvSpPr>
        <p:spPr>
          <a:xfrm>
            <a:off x="5394452" y="4903400"/>
            <a:ext cx="615696" cy="414528"/>
          </a:xfrm>
          <a:prstGeom prst="rect">
            <a:avLst/>
          </a:prstGeom>
          <a:solidFill>
            <a:srgbClr val="A38746"/>
          </a:solidFill>
        </p:spPr>
        <p:txBody>
          <a:bodyPr lIns="0" tIns="0" rIns="0" bIns="0">
            <a:noAutofit/>
          </a:bodyPr>
          <a:lstStyle/>
          <a:p>
            <a:pPr marR="12700" indent="0" algn="ctr"/>
            <a:r>
              <a:rPr lang="ru-RU" sz="1100" dirty="0">
                <a:solidFill>
                  <a:srgbClr val="FFFFFF"/>
                </a:solidFill>
              </a:rPr>
              <a:t>Общий отдел</a:t>
            </a:r>
            <a:endParaRPr lang="en-US" sz="1100" dirty="0">
              <a:solidFill>
                <a:srgbClr val="FFFFFF"/>
              </a:solidFill>
            </a:endParaRPr>
          </a:p>
        </p:txBody>
      </p:sp>
      <p:sp>
        <p:nvSpPr>
          <p:cNvPr id="64" name="Прямоугольник 63"/>
          <p:cNvSpPr/>
          <p:nvPr/>
        </p:nvSpPr>
        <p:spPr>
          <a:xfrm>
            <a:off x="7162800" y="4934712"/>
            <a:ext cx="682752" cy="500888"/>
          </a:xfrm>
          <a:prstGeom prst="rect">
            <a:avLst/>
          </a:prstGeom>
          <a:solidFill>
            <a:srgbClr val="A38746"/>
          </a:solidFill>
        </p:spPr>
        <p:txBody>
          <a:bodyPr lIns="0" tIns="0" rIns="0" bIns="0">
            <a:noAutofit/>
          </a:bodyPr>
          <a:lstStyle/>
          <a:p>
            <a:pPr marR="12700" indent="0" algn="ctr"/>
            <a:r>
              <a:rPr lang="ru-RU" sz="1100" dirty="0">
                <a:solidFill>
                  <a:srgbClr val="FFFFFF"/>
                </a:solidFill>
              </a:rPr>
              <a:t>Служба поддержки</a:t>
            </a:r>
            <a:endParaRPr lang="en-US" sz="1100" dirty="0">
              <a:solidFill>
                <a:srgbClr val="FFFFFF"/>
              </a:solidFill>
            </a:endParaRPr>
          </a:p>
        </p:txBody>
      </p:sp>
      <p:sp>
        <p:nvSpPr>
          <p:cNvPr id="65" name="TextBox 64"/>
          <p:cNvSpPr txBox="1"/>
          <p:nvPr/>
        </p:nvSpPr>
        <p:spPr>
          <a:xfrm>
            <a:off x="228600" y="1515070"/>
            <a:ext cx="2514600" cy="1077218"/>
          </a:xfrm>
          <a:prstGeom prst="rect">
            <a:avLst/>
          </a:prstGeom>
          <a:noFill/>
          <a:ln>
            <a:solidFill>
              <a:schemeClr val="tx1"/>
            </a:solidFill>
          </a:ln>
        </p:spPr>
        <p:txBody>
          <a:bodyPr wrap="square" rtlCol="0">
            <a:spAutoFit/>
          </a:bodyPr>
          <a:lstStyle/>
          <a:p>
            <a:pPr marL="180975" indent="-180975">
              <a:buFont typeface="Arial" panose="020B0604020202020204" pitchFamily="34" charset="0"/>
              <a:buChar char="•"/>
            </a:pPr>
            <a:r>
              <a:rPr lang="ru-RU" sz="1600" dirty="0"/>
              <a:t>Штат </a:t>
            </a:r>
            <a:r>
              <a:rPr lang="en-US" sz="1600" dirty="0"/>
              <a:t>≈175</a:t>
            </a:r>
            <a:r>
              <a:rPr lang="ru-RU" sz="1600" dirty="0"/>
              <a:t> чел.</a:t>
            </a:r>
            <a:endParaRPr lang="en-US" sz="1600" dirty="0"/>
          </a:p>
          <a:p>
            <a:pPr marL="180975" indent="-180975">
              <a:buFont typeface="Arial" panose="020B0604020202020204" pitchFamily="34" charset="0"/>
              <a:buChar char="•"/>
            </a:pPr>
            <a:r>
              <a:rPr lang="ru-RU" sz="1600" dirty="0"/>
              <a:t>Управление долгом </a:t>
            </a:r>
            <a:r>
              <a:rPr lang="en-US" sz="1600" dirty="0"/>
              <a:t>≈ 65</a:t>
            </a:r>
            <a:r>
              <a:rPr lang="ru-RU" sz="1600" dirty="0"/>
              <a:t> чел.</a:t>
            </a:r>
            <a:r>
              <a:rPr lang="en-US" sz="1600" dirty="0"/>
              <a:t>, </a:t>
            </a:r>
            <a:r>
              <a:rPr lang="ru-RU" sz="1600" dirty="0"/>
              <a:t>в т.ч. службы поддержки</a:t>
            </a:r>
            <a:endParaRPr lang="en-US" sz="1600" dirty="0"/>
          </a:p>
        </p:txBody>
      </p:sp>
    </p:spTree>
    <p:extLst>
      <p:ext uri="{BB962C8B-B14F-4D97-AF65-F5344CB8AC3E}">
        <p14:creationId xmlns:p14="http://schemas.microsoft.com/office/powerpoint/2010/main" val="152066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1508" y="267864"/>
            <a:ext cx="8419633" cy="545976"/>
          </a:xfrm>
          <a:prstGeom prst="rect">
            <a:avLst/>
          </a:prstGeom>
          <a:ln>
            <a:solidFill>
              <a:schemeClr val="tx1"/>
            </a:solidFill>
          </a:ln>
        </p:spPr>
        <p:txBody>
          <a:bodyPr vert="horz" lIns="0" tIns="0" rIns="0" bIns="0" rtlCol="0" anchor="ctr" anchorCtr="0">
            <a:no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pPr marL="174625"/>
            <a:r>
              <a:rPr lang="ru-RU" sz="2000" dirty="0"/>
              <a:t>Сферы пересечения: организационная структура, бизнес процессы и ресурсы</a:t>
            </a:r>
            <a:endParaRPr lang="en-US" altLang="sv-SE" sz="2000" dirty="0"/>
          </a:p>
        </p:txBody>
      </p:sp>
      <p:sp>
        <p:nvSpPr>
          <p:cNvPr id="6" name="TextBox 5"/>
          <p:cNvSpPr txBox="1"/>
          <p:nvPr/>
        </p:nvSpPr>
        <p:spPr>
          <a:xfrm>
            <a:off x="3174308" y="1342504"/>
            <a:ext cx="2816092" cy="3884140"/>
          </a:xfrm>
          <a:prstGeom prst="rect">
            <a:avLst/>
          </a:prstGeom>
          <a:noFill/>
          <a:ln>
            <a:solidFill>
              <a:schemeClr val="tx1"/>
            </a:solidFill>
          </a:ln>
        </p:spPr>
        <p:txBody>
          <a:bodyPr wrap="square" rtlCol="0">
            <a:spAutoFit/>
          </a:bodyPr>
          <a:lstStyle/>
          <a:p>
            <a:r>
              <a:rPr lang="ru-RU" sz="1400" b="1" dirty="0"/>
              <a:t>Департамент управления долгом</a:t>
            </a:r>
            <a:endParaRPr lang="en-US" sz="1400" b="1" dirty="0"/>
          </a:p>
          <a:p>
            <a:pPr marL="179388" indent="-179388">
              <a:buFont typeface="Arial" panose="020B0604020202020204" pitchFamily="34" charset="0"/>
              <a:buChar char="•"/>
            </a:pPr>
            <a:r>
              <a:rPr lang="ru-RU" sz="1400" dirty="0"/>
              <a:t>Операции по управлению долгом и ликвидностью</a:t>
            </a:r>
            <a:endParaRPr lang="en-US" sz="1400" dirty="0"/>
          </a:p>
          <a:p>
            <a:pPr marL="179388" indent="-179388">
              <a:buFont typeface="Arial" panose="020B0604020202020204" pitchFamily="34" charset="0"/>
              <a:buChar char="•"/>
            </a:pPr>
            <a:r>
              <a:rPr lang="ru-RU" sz="1400" dirty="0"/>
              <a:t>Планы краткосрочных и долгосрочных заимствований</a:t>
            </a:r>
            <a:endParaRPr lang="en-US" sz="1400" dirty="0"/>
          </a:p>
          <a:p>
            <a:pPr marL="179388" indent="-179388">
              <a:buFont typeface="Arial" panose="020B0604020202020204" pitchFamily="34" charset="0"/>
              <a:buChar char="•"/>
            </a:pPr>
            <a:r>
              <a:rPr lang="ru-RU" sz="1400" dirty="0"/>
              <a:t>Стратегический анализ</a:t>
            </a:r>
            <a:endParaRPr lang="en-US" sz="1400" dirty="0"/>
          </a:p>
          <a:p>
            <a:pPr marL="179388" indent="-179388">
              <a:buFont typeface="Arial" panose="020B0604020202020204" pitchFamily="34" charset="0"/>
              <a:buChar char="•"/>
            </a:pPr>
            <a:endParaRPr lang="en-US" sz="1400" dirty="0"/>
          </a:p>
          <a:p>
            <a:pPr>
              <a:spcAft>
                <a:spcPct val="15000"/>
              </a:spcAft>
            </a:pPr>
            <a:r>
              <a:rPr lang="ru-RU" sz="1400" dirty="0"/>
              <a:t>Штат: </a:t>
            </a:r>
            <a:r>
              <a:rPr lang="en-US" sz="1400" dirty="0"/>
              <a:t>19 </a:t>
            </a:r>
            <a:r>
              <a:rPr lang="ru-RU" sz="1400" dirty="0"/>
              <a:t>сотрудников</a:t>
            </a:r>
            <a:endParaRPr lang="en-US" sz="1400" dirty="0"/>
          </a:p>
          <a:p>
            <a:pPr marL="182563" indent="-182563">
              <a:spcAft>
                <a:spcPct val="15000"/>
              </a:spcAft>
              <a:buFontTx/>
              <a:buChar char="•"/>
            </a:pPr>
            <a:r>
              <a:rPr lang="ru-RU" sz="1400" i="1" dirty="0"/>
              <a:t>Руководство </a:t>
            </a:r>
            <a:r>
              <a:rPr lang="en-US" sz="1400" i="1" dirty="0"/>
              <a:t>(2)</a:t>
            </a:r>
          </a:p>
          <a:p>
            <a:pPr marL="182563" indent="-182563">
              <a:spcAft>
                <a:spcPct val="15000"/>
              </a:spcAft>
              <a:buFontTx/>
              <a:buChar char="•"/>
            </a:pPr>
            <a:r>
              <a:rPr lang="ru-RU" sz="1400" i="1" dirty="0"/>
              <a:t>Операции по управлению ликвидностью и долгом </a:t>
            </a:r>
            <a:r>
              <a:rPr lang="en-US" sz="1400" i="1" dirty="0"/>
              <a:t>(6)</a:t>
            </a:r>
          </a:p>
          <a:p>
            <a:pPr marL="182563" indent="-182563">
              <a:spcAft>
                <a:spcPct val="15000"/>
              </a:spcAft>
              <a:buFontTx/>
              <a:buChar char="•"/>
            </a:pPr>
            <a:r>
              <a:rPr lang="ru-RU" sz="1400" i="1" dirty="0"/>
              <a:t>Анализ, прогнозирование, планирование заимствований</a:t>
            </a:r>
            <a:r>
              <a:rPr lang="en-US" sz="1400" i="1" dirty="0"/>
              <a:t> (7)</a:t>
            </a:r>
          </a:p>
          <a:p>
            <a:pPr marL="182563" indent="-182563">
              <a:spcAft>
                <a:spcPct val="15000"/>
              </a:spcAft>
              <a:buFontTx/>
              <a:buChar char="•"/>
            </a:pPr>
            <a:r>
              <a:rPr lang="ru-RU" sz="1400" i="1" dirty="0"/>
              <a:t>Бизнес аналитика </a:t>
            </a:r>
            <a:r>
              <a:rPr lang="en-US" sz="1400" i="1" dirty="0"/>
              <a:t>(4)</a:t>
            </a:r>
          </a:p>
        </p:txBody>
      </p:sp>
      <p:sp>
        <p:nvSpPr>
          <p:cNvPr id="22" name="TextBox 21"/>
          <p:cNvSpPr txBox="1"/>
          <p:nvPr/>
        </p:nvSpPr>
        <p:spPr>
          <a:xfrm>
            <a:off x="2397600" y="5763600"/>
            <a:ext cx="4471200" cy="523220"/>
          </a:xfrm>
          <a:prstGeom prst="rect">
            <a:avLst/>
          </a:prstGeom>
          <a:noFill/>
        </p:spPr>
        <p:txBody>
          <a:bodyPr wrap="square" rtlCol="0">
            <a:spAutoFit/>
          </a:bodyPr>
          <a:lstStyle/>
          <a:p>
            <a:pPr algn="ctr"/>
            <a:r>
              <a:rPr lang="ru-RU" sz="1400" i="1" dirty="0"/>
              <a:t>Руководство </a:t>
            </a:r>
            <a:r>
              <a:rPr lang="en-US" sz="1400" i="1" dirty="0"/>
              <a:t>SNDO, </a:t>
            </a:r>
            <a:r>
              <a:rPr lang="ru-RU" sz="1400" i="1" dirty="0"/>
              <a:t>Кадровая служба,</a:t>
            </a:r>
            <a:r>
              <a:rPr lang="en-US" sz="1400" i="1" dirty="0"/>
              <a:t> IT, </a:t>
            </a:r>
            <a:r>
              <a:rPr lang="ru-RU" sz="1400" i="1" dirty="0"/>
              <a:t>коммуникации…</a:t>
            </a:r>
            <a:endParaRPr lang="en-US" sz="1400" i="1" dirty="0"/>
          </a:p>
        </p:txBody>
      </p:sp>
      <p:grpSp>
        <p:nvGrpSpPr>
          <p:cNvPr id="31" name="Group 30"/>
          <p:cNvGrpSpPr/>
          <p:nvPr/>
        </p:nvGrpSpPr>
        <p:grpSpPr>
          <a:xfrm>
            <a:off x="281283" y="1111956"/>
            <a:ext cx="2923200" cy="3539430"/>
            <a:chOff x="251108" y="1123200"/>
            <a:chExt cx="2923200" cy="3539430"/>
          </a:xfrm>
        </p:grpSpPr>
        <p:sp>
          <p:nvSpPr>
            <p:cNvPr id="5" name="TextBox 4"/>
            <p:cNvSpPr txBox="1"/>
            <p:nvPr/>
          </p:nvSpPr>
          <p:spPr>
            <a:xfrm>
              <a:off x="251108" y="1123200"/>
              <a:ext cx="2369692" cy="3539430"/>
            </a:xfrm>
            <a:prstGeom prst="rect">
              <a:avLst/>
            </a:prstGeom>
            <a:noFill/>
            <a:ln>
              <a:solidFill>
                <a:schemeClr val="accent1"/>
              </a:solidFill>
            </a:ln>
          </p:spPr>
          <p:txBody>
            <a:bodyPr wrap="square" rtlCol="0">
              <a:spAutoFit/>
            </a:bodyPr>
            <a:lstStyle/>
            <a:p>
              <a:r>
                <a:rPr lang="ru-RU" sz="1400" b="1" dirty="0"/>
                <a:t>Департамент управления ликвидностью</a:t>
              </a:r>
              <a:endParaRPr lang="en-US" sz="1400" b="1" dirty="0"/>
            </a:p>
            <a:p>
              <a:pPr marL="179388" indent="-179388">
                <a:buFont typeface="Arial" panose="020B0604020202020204" pitchFamily="34" charset="0"/>
                <a:buChar char="•"/>
              </a:pPr>
              <a:r>
                <a:rPr lang="ru-RU" sz="1400" dirty="0"/>
                <a:t>Управление моделью платежной системы</a:t>
              </a:r>
              <a:endParaRPr lang="en-US" sz="1400" dirty="0"/>
            </a:p>
            <a:p>
              <a:pPr marL="179388" indent="-179388">
                <a:buFont typeface="Arial" panose="020B0604020202020204" pitchFamily="34" charset="0"/>
                <a:buChar char="•"/>
              </a:pPr>
              <a:r>
                <a:rPr lang="ru-RU" sz="1400" dirty="0"/>
                <a:t>Заключение соглашений об оказании платежных услуг</a:t>
              </a:r>
              <a:endParaRPr lang="en-US" sz="1400" dirty="0"/>
            </a:p>
            <a:p>
              <a:pPr marL="179388" indent="-179388">
                <a:buFont typeface="Arial" panose="020B0604020202020204" pitchFamily="34" charset="0"/>
                <a:buChar char="•"/>
              </a:pPr>
              <a:r>
                <a:rPr lang="ru-RU" sz="1400" dirty="0"/>
                <a:t>Выделение ассигнований и кредитов</a:t>
              </a:r>
              <a:endParaRPr lang="en-US" sz="1400" dirty="0"/>
            </a:p>
            <a:p>
              <a:pPr marL="179388" indent="-179388">
                <a:buFont typeface="Arial" panose="020B0604020202020204" pitchFamily="34" charset="0"/>
                <a:buChar char="•"/>
              </a:pPr>
              <a:r>
                <a:rPr lang="ru-RU" sz="1400" dirty="0"/>
                <a:t>Консультации и услуги</a:t>
              </a:r>
              <a:endParaRPr lang="en-US" sz="1400" dirty="0"/>
            </a:p>
            <a:p>
              <a:pPr marL="285750" indent="-285750">
                <a:buFont typeface="Arial" panose="020B0604020202020204" pitchFamily="34" charset="0"/>
                <a:buChar char="•"/>
              </a:pPr>
              <a:endParaRPr lang="en-US" sz="1400" dirty="0"/>
            </a:p>
            <a:p>
              <a:r>
                <a:rPr lang="ru-RU" sz="1400" dirty="0"/>
                <a:t>Штат: 10 сотрудников</a:t>
              </a:r>
              <a:endParaRPr lang="en-US" sz="1400" dirty="0"/>
            </a:p>
            <a:p>
              <a:endParaRPr lang="en-US" sz="1400" dirty="0"/>
            </a:p>
          </p:txBody>
        </p:sp>
        <p:cxnSp>
          <p:nvCxnSpPr>
            <p:cNvPr id="24" name="Straight Arrow Connector 23"/>
            <p:cNvCxnSpPr/>
            <p:nvPr/>
          </p:nvCxnSpPr>
          <p:spPr>
            <a:xfrm>
              <a:off x="2620800" y="1123200"/>
              <a:ext cx="553508" cy="219304"/>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990400" y="1088682"/>
            <a:ext cx="2730741" cy="2031325"/>
            <a:chOff x="5990400" y="1088682"/>
            <a:chExt cx="2730741" cy="2031325"/>
          </a:xfrm>
        </p:grpSpPr>
        <p:sp>
          <p:nvSpPr>
            <p:cNvPr id="7" name="TextBox 6"/>
            <p:cNvSpPr txBox="1"/>
            <p:nvPr/>
          </p:nvSpPr>
          <p:spPr>
            <a:xfrm>
              <a:off x="6786282" y="1088682"/>
              <a:ext cx="1934859" cy="2031325"/>
            </a:xfrm>
            <a:prstGeom prst="rect">
              <a:avLst/>
            </a:prstGeom>
            <a:noFill/>
            <a:ln>
              <a:solidFill>
                <a:schemeClr val="accent1"/>
              </a:solidFill>
            </a:ln>
          </p:spPr>
          <p:txBody>
            <a:bodyPr wrap="square" rtlCol="0">
              <a:spAutoFit/>
            </a:bodyPr>
            <a:lstStyle/>
            <a:p>
              <a:r>
                <a:rPr lang="ru-RU" sz="1400" b="1" dirty="0"/>
                <a:t>Экономический анализ</a:t>
              </a:r>
              <a:endParaRPr lang="en-US" sz="1400" b="1" dirty="0"/>
            </a:p>
            <a:p>
              <a:pPr marL="179388" indent="-179388">
                <a:buFont typeface="Arial" panose="020B0604020202020204" pitchFamily="34" charset="0"/>
                <a:buChar char="•"/>
              </a:pPr>
              <a:r>
                <a:rPr lang="ru-RU" sz="1400" dirty="0"/>
                <a:t>Прогнозирование</a:t>
              </a:r>
              <a:endParaRPr lang="en-US" sz="1400" dirty="0"/>
            </a:p>
            <a:p>
              <a:pPr marL="179388" indent="-179388">
                <a:buFont typeface="Arial" panose="020B0604020202020204" pitchFamily="34" charset="0"/>
                <a:buChar char="•"/>
              </a:pPr>
              <a:r>
                <a:rPr lang="ru-RU" sz="1400" dirty="0"/>
                <a:t>Анализ</a:t>
              </a:r>
              <a:endParaRPr lang="en-US" sz="1400" dirty="0"/>
            </a:p>
            <a:p>
              <a:pPr marL="179388" indent="-179388">
                <a:buFont typeface="Arial" panose="020B0604020202020204" pitchFamily="34" charset="0"/>
                <a:buChar char="•"/>
              </a:pPr>
              <a:r>
                <a:rPr lang="ru-RU" sz="1400" dirty="0"/>
                <a:t>Разработка идей и методик</a:t>
              </a:r>
              <a:endParaRPr lang="en-US" sz="1400" dirty="0"/>
            </a:p>
            <a:p>
              <a:pPr marL="179388" indent="-179388">
                <a:buFont typeface="Arial" panose="020B0604020202020204" pitchFamily="34" charset="0"/>
                <a:buChar char="•"/>
              </a:pPr>
              <a:endParaRPr lang="en-US" sz="1400" dirty="0"/>
            </a:p>
            <a:p>
              <a:r>
                <a:rPr lang="ru-RU" sz="1400" dirty="0"/>
                <a:t>Штат: </a:t>
              </a:r>
              <a:r>
                <a:rPr lang="en-US" sz="1400" dirty="0"/>
                <a:t>9 </a:t>
              </a:r>
              <a:r>
                <a:rPr lang="ru-RU" sz="1400" dirty="0"/>
                <a:t>сотрудников</a:t>
              </a:r>
              <a:endParaRPr lang="en-US" sz="1400" dirty="0"/>
            </a:p>
            <a:p>
              <a:endParaRPr lang="en-US" sz="1400" dirty="0"/>
            </a:p>
          </p:txBody>
        </p:sp>
        <p:cxnSp>
          <p:nvCxnSpPr>
            <p:cNvPr id="26" name="Straight Arrow Connector 25"/>
            <p:cNvCxnSpPr/>
            <p:nvPr/>
          </p:nvCxnSpPr>
          <p:spPr>
            <a:xfrm flipH="1">
              <a:off x="5990400" y="1123200"/>
              <a:ext cx="795882" cy="219304"/>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51108" y="4580313"/>
            <a:ext cx="2923200" cy="1673735"/>
            <a:chOff x="251108" y="4580313"/>
            <a:chExt cx="2923200" cy="1673735"/>
          </a:xfrm>
        </p:grpSpPr>
        <p:sp>
          <p:nvSpPr>
            <p:cNvPr id="8" name="TextBox 7"/>
            <p:cNvSpPr txBox="1"/>
            <p:nvPr/>
          </p:nvSpPr>
          <p:spPr>
            <a:xfrm>
              <a:off x="251108" y="4869053"/>
              <a:ext cx="2369692" cy="1384995"/>
            </a:xfrm>
            <a:prstGeom prst="rect">
              <a:avLst/>
            </a:prstGeom>
            <a:noFill/>
            <a:ln>
              <a:solidFill>
                <a:schemeClr val="accent1"/>
              </a:solidFill>
            </a:ln>
          </p:spPr>
          <p:txBody>
            <a:bodyPr wrap="square" rtlCol="0">
              <a:spAutoFit/>
            </a:bodyPr>
            <a:lstStyle/>
            <a:p>
              <a:r>
                <a:rPr lang="ru-RU" sz="1400" b="1" dirty="0"/>
                <a:t>Бэк-офис</a:t>
              </a:r>
              <a:endParaRPr lang="en-US" sz="1400" b="1" dirty="0"/>
            </a:p>
            <a:p>
              <a:pPr marL="179388" indent="-179388">
                <a:buFont typeface="Arial" panose="020B0604020202020204" pitchFamily="34" charset="0"/>
                <a:buChar char="•"/>
              </a:pPr>
              <a:r>
                <a:rPr lang="ru-RU" sz="1400" dirty="0"/>
                <a:t>Клиринговые и расчетные операции</a:t>
              </a:r>
              <a:endParaRPr lang="en-US" sz="1400" dirty="0"/>
            </a:p>
            <a:p>
              <a:pPr marL="179388" indent="-179388">
                <a:buFont typeface="Arial" panose="020B0604020202020204" pitchFamily="34" charset="0"/>
                <a:buChar char="•"/>
              </a:pPr>
              <a:r>
                <a:rPr lang="ru-RU" sz="1400" dirty="0"/>
                <a:t>Учет долга</a:t>
              </a:r>
              <a:endParaRPr lang="en-US" sz="1400" dirty="0"/>
            </a:p>
            <a:p>
              <a:endParaRPr lang="en-US" sz="1400" dirty="0"/>
            </a:p>
            <a:p>
              <a:r>
                <a:rPr lang="ru-RU" sz="1400" dirty="0"/>
                <a:t>Штат: 10 сотрудников</a:t>
              </a:r>
              <a:endParaRPr lang="en-US" sz="1400" dirty="0"/>
            </a:p>
          </p:txBody>
        </p:sp>
        <p:cxnSp>
          <p:nvCxnSpPr>
            <p:cNvPr id="28" name="Straight Arrow Connector 27"/>
            <p:cNvCxnSpPr/>
            <p:nvPr/>
          </p:nvCxnSpPr>
          <p:spPr>
            <a:xfrm flipH="1">
              <a:off x="2620800" y="4580313"/>
              <a:ext cx="553508" cy="33914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990400" y="4580313"/>
            <a:ext cx="2671686" cy="1885865"/>
            <a:chOff x="5990400" y="4587513"/>
            <a:chExt cx="2671686" cy="1885865"/>
          </a:xfrm>
        </p:grpSpPr>
        <p:sp>
          <p:nvSpPr>
            <p:cNvPr id="9" name="TextBox 8"/>
            <p:cNvSpPr txBox="1"/>
            <p:nvPr/>
          </p:nvSpPr>
          <p:spPr>
            <a:xfrm>
              <a:off x="6642768" y="4657496"/>
              <a:ext cx="2019318" cy="1815882"/>
            </a:xfrm>
            <a:prstGeom prst="rect">
              <a:avLst/>
            </a:prstGeom>
            <a:noFill/>
            <a:ln>
              <a:solidFill>
                <a:schemeClr val="accent1"/>
              </a:solidFill>
              <a:headEnd type="none"/>
            </a:ln>
          </p:spPr>
          <p:txBody>
            <a:bodyPr wrap="square" rtlCol="0">
              <a:spAutoFit/>
            </a:bodyPr>
            <a:lstStyle/>
            <a:p>
              <a:r>
                <a:rPr lang="ru-RU" sz="1400" b="1" dirty="0"/>
                <a:t>Риски</a:t>
              </a:r>
              <a:endParaRPr lang="en-US" sz="1400" b="1" dirty="0"/>
            </a:p>
            <a:p>
              <a:pPr marL="179388" indent="-179388">
                <a:buFont typeface="Arial" panose="020B0604020202020204" pitchFamily="34" charset="0"/>
                <a:buChar char="•"/>
              </a:pPr>
              <a:r>
                <a:rPr lang="ru-RU" sz="1400" dirty="0"/>
                <a:t>Выявление, оценка, мониторинг, контроль и отчетность</a:t>
              </a:r>
              <a:endParaRPr lang="en-US" sz="1400" dirty="0"/>
            </a:p>
            <a:p>
              <a:pPr marL="285750" indent="-285750">
                <a:buFont typeface="Arial" panose="020B0604020202020204" pitchFamily="34" charset="0"/>
                <a:buChar char="•"/>
              </a:pPr>
              <a:endParaRPr lang="en-US" sz="1400" dirty="0"/>
            </a:p>
            <a:p>
              <a:r>
                <a:rPr lang="ru-RU" sz="1400" dirty="0"/>
                <a:t>Штат: 8 сотрудников</a:t>
              </a:r>
              <a:endParaRPr lang="en-US" sz="1400" dirty="0"/>
            </a:p>
          </p:txBody>
        </p:sp>
        <p:cxnSp>
          <p:nvCxnSpPr>
            <p:cNvPr id="30" name="Straight Arrow Connector 29"/>
            <p:cNvCxnSpPr/>
            <p:nvPr/>
          </p:nvCxnSpPr>
          <p:spPr>
            <a:xfrm>
              <a:off x="5990400" y="4587513"/>
              <a:ext cx="702282" cy="339142"/>
            </a:xfrm>
            <a:prstGeom prst="straightConnector1">
              <a:avLst/>
            </a:prstGeom>
            <a:ln w="127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35" name="Freeform 34"/>
          <p:cNvSpPr/>
          <p:nvPr/>
        </p:nvSpPr>
        <p:spPr>
          <a:xfrm>
            <a:off x="2186909" y="5507835"/>
            <a:ext cx="5254827" cy="985509"/>
          </a:xfrm>
          <a:custGeom>
            <a:avLst/>
            <a:gdLst>
              <a:gd name="connsiteX0" fmla="*/ 469891 w 5254827"/>
              <a:gd name="connsiteY0" fmla="*/ 309765 h 985509"/>
              <a:gd name="connsiteX1" fmla="*/ 433891 w 5254827"/>
              <a:gd name="connsiteY1" fmla="*/ 165 h 985509"/>
              <a:gd name="connsiteX2" fmla="*/ 5063491 w 5254827"/>
              <a:gd name="connsiteY2" fmla="*/ 345765 h 985509"/>
              <a:gd name="connsiteX3" fmla="*/ 4343491 w 5254827"/>
              <a:gd name="connsiteY3" fmla="*/ 604965 h 985509"/>
              <a:gd name="connsiteX4" fmla="*/ 4084291 w 5254827"/>
              <a:gd name="connsiteY4" fmla="*/ 72165 h 985509"/>
              <a:gd name="connsiteX5" fmla="*/ 2889091 w 5254827"/>
              <a:gd name="connsiteY5" fmla="*/ 504165 h 98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4827" h="985509">
                <a:moveTo>
                  <a:pt x="469891" y="309765"/>
                </a:moveTo>
                <a:cubicBezTo>
                  <a:pt x="69091" y="151965"/>
                  <a:pt x="-331709" y="-5835"/>
                  <a:pt x="433891" y="165"/>
                </a:cubicBezTo>
                <a:cubicBezTo>
                  <a:pt x="1199491" y="6165"/>
                  <a:pt x="4411891" y="244965"/>
                  <a:pt x="5063491" y="345765"/>
                </a:cubicBezTo>
                <a:cubicBezTo>
                  <a:pt x="5715091" y="446565"/>
                  <a:pt x="4506691" y="650565"/>
                  <a:pt x="4343491" y="604965"/>
                </a:cubicBezTo>
                <a:cubicBezTo>
                  <a:pt x="4180291" y="559365"/>
                  <a:pt x="4326691" y="88965"/>
                  <a:pt x="4084291" y="72165"/>
                </a:cubicBezTo>
                <a:cubicBezTo>
                  <a:pt x="3841891" y="55365"/>
                  <a:pt x="4396291" y="1804965"/>
                  <a:pt x="2889091" y="50416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068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450" y="437746"/>
            <a:ext cx="8444987" cy="476654"/>
          </a:xfrm>
          <a:ln>
            <a:solidFill>
              <a:schemeClr val="tx1"/>
            </a:solidFill>
          </a:ln>
        </p:spPr>
        <p:txBody>
          <a:bodyPr anchor="ctr">
            <a:noAutofit/>
          </a:bodyPr>
          <a:lstStyle/>
          <a:p>
            <a:pPr marL="174625"/>
            <a:r>
              <a:rPr lang="ru-RU" sz="2400" dirty="0"/>
              <a:t>Выводы</a:t>
            </a:r>
            <a:endParaRPr lang="sv-SE" sz="2400" dirty="0"/>
          </a:p>
        </p:txBody>
      </p:sp>
      <p:sp>
        <p:nvSpPr>
          <p:cNvPr id="7" name="TextBox 6"/>
          <p:cNvSpPr txBox="1"/>
          <p:nvPr/>
        </p:nvSpPr>
        <p:spPr>
          <a:xfrm>
            <a:off x="496846" y="1208366"/>
            <a:ext cx="8376990" cy="2554545"/>
          </a:xfrm>
          <a:prstGeom prst="rect">
            <a:avLst/>
          </a:prstGeom>
          <a:noFill/>
        </p:spPr>
        <p:txBody>
          <a:bodyPr wrap="square" rtlCol="0">
            <a:spAutoFit/>
          </a:bodyPr>
          <a:lstStyle/>
          <a:p>
            <a:pPr marL="179388" indent="-179388">
              <a:buClr>
                <a:schemeClr val="tx2"/>
              </a:buClr>
              <a:buFont typeface="Arial" panose="020B0604020202020204" pitchFamily="34" charset="0"/>
              <a:buChar char="•"/>
            </a:pPr>
            <a:r>
              <a:rPr lang="ru-RU" sz="1600" b="1" dirty="0"/>
              <a:t>На практике четкого разграничения между управлением ликвидностью и управлением долгом нет</a:t>
            </a:r>
            <a:endParaRPr lang="en-US" sz="1600" b="1" dirty="0"/>
          </a:p>
          <a:p>
            <a:pPr>
              <a:buClr>
                <a:schemeClr val="tx2"/>
              </a:buClr>
            </a:pPr>
            <a:endParaRPr lang="en-US" sz="1600" dirty="0"/>
          </a:p>
          <a:p>
            <a:pPr marL="446088" indent="-266700">
              <a:buClr>
                <a:schemeClr val="tx2"/>
              </a:buClr>
              <a:buFont typeface="Wingdings" panose="05000000000000000000" pitchFamily="2" charset="2"/>
              <a:buChar char="Ø"/>
            </a:pPr>
            <a:r>
              <a:rPr lang="ru-RU" sz="1600" dirty="0"/>
              <a:t>Одни и те же цели</a:t>
            </a:r>
            <a:endParaRPr lang="en-US" sz="1600" dirty="0"/>
          </a:p>
          <a:p>
            <a:pPr marL="446088" indent="-266700">
              <a:buClr>
                <a:schemeClr val="tx2"/>
              </a:buClr>
              <a:buFont typeface="Wingdings" panose="05000000000000000000" pitchFamily="2" charset="2"/>
              <a:buChar char="Ø"/>
            </a:pPr>
            <a:r>
              <a:rPr lang="ru-RU" sz="1600" dirty="0"/>
              <a:t>Один и тот же подход к управлению рисками</a:t>
            </a:r>
            <a:endParaRPr lang="en-US" sz="1600" dirty="0"/>
          </a:p>
          <a:p>
            <a:pPr marL="446088" indent="-266700">
              <a:buClr>
                <a:schemeClr val="tx2"/>
              </a:buClr>
              <a:buFont typeface="Wingdings" panose="05000000000000000000" pitchFamily="2" charset="2"/>
              <a:buChar char="Ø"/>
            </a:pPr>
            <a:r>
              <a:rPr lang="ru-RU" sz="1600" dirty="0"/>
              <a:t>Одни и те же инструменты</a:t>
            </a:r>
            <a:endParaRPr lang="en-US" sz="1600" dirty="0"/>
          </a:p>
          <a:p>
            <a:pPr marL="446088" indent="-266700">
              <a:buClr>
                <a:schemeClr val="tx2"/>
              </a:buClr>
              <a:buFont typeface="Wingdings" panose="05000000000000000000" pitchFamily="2" charset="2"/>
              <a:buChar char="Ø"/>
            </a:pPr>
            <a:r>
              <a:rPr lang="ru-RU" sz="1600" dirty="0"/>
              <a:t>Одна и та же организационная структура</a:t>
            </a:r>
            <a:endParaRPr lang="en-US" sz="1600" dirty="0"/>
          </a:p>
          <a:p>
            <a:pPr marL="446088" indent="-266700">
              <a:buClr>
                <a:schemeClr val="tx2"/>
              </a:buClr>
              <a:buFont typeface="Wingdings" panose="05000000000000000000" pitchFamily="2" charset="2"/>
              <a:buChar char="Ø"/>
            </a:pPr>
            <a:r>
              <a:rPr lang="ru-RU" sz="1600" dirty="0"/>
              <a:t>Один и тот же штат</a:t>
            </a:r>
            <a:endParaRPr lang="en-US" sz="1600" dirty="0"/>
          </a:p>
          <a:p>
            <a:pPr marL="446088" indent="-266700">
              <a:buClr>
                <a:schemeClr val="tx2"/>
              </a:buClr>
              <a:buFont typeface="Wingdings" panose="05000000000000000000" pitchFamily="2" charset="2"/>
              <a:buChar char="Ø"/>
            </a:pPr>
            <a:endParaRPr lang="en-US" sz="1600" dirty="0"/>
          </a:p>
          <a:p>
            <a:pPr>
              <a:buClr>
                <a:schemeClr val="tx2"/>
              </a:buClr>
            </a:pPr>
            <a:r>
              <a:rPr lang="en-US" sz="1600" dirty="0"/>
              <a:t>= </a:t>
            </a:r>
            <a:r>
              <a:rPr lang="ru-RU" sz="1600" dirty="0"/>
              <a:t>Почти полная интеграция функций управления ликвидностью и управления долгом</a:t>
            </a:r>
            <a:endParaRPr lang="en-US" sz="1600" dirty="0"/>
          </a:p>
        </p:txBody>
      </p:sp>
      <p:sp>
        <p:nvSpPr>
          <p:cNvPr id="3" name="Slide Number Placeholder 2"/>
          <p:cNvSpPr>
            <a:spLocks noGrp="1"/>
          </p:cNvSpPr>
          <p:nvPr>
            <p:ph type="sldNum" sz="quarter" idx="15"/>
          </p:nvPr>
        </p:nvSpPr>
        <p:spPr/>
        <p:txBody>
          <a:bodyPr/>
          <a:lstStyle/>
          <a:p>
            <a:fld id="{7228F3A8-713B-4D36-B82A-96E797891AA7}" type="slidenum">
              <a:rPr lang="sv-SE" smtClean="0"/>
              <a:pPr/>
              <a:t>23</a:t>
            </a:fld>
            <a:endParaRPr lang="sv-SE" dirty="0"/>
          </a:p>
        </p:txBody>
      </p:sp>
      <p:sp>
        <p:nvSpPr>
          <p:cNvPr id="4" name="Rectangle 3"/>
          <p:cNvSpPr/>
          <p:nvPr/>
        </p:nvSpPr>
        <p:spPr>
          <a:xfrm>
            <a:off x="419117" y="4010375"/>
            <a:ext cx="7866000" cy="2369880"/>
          </a:xfrm>
          <a:prstGeom prst="rect">
            <a:avLst/>
          </a:prstGeom>
        </p:spPr>
        <p:txBody>
          <a:bodyPr wrap="square">
            <a:spAutoFit/>
          </a:bodyPr>
          <a:lstStyle/>
          <a:p>
            <a:pPr marL="342900" indent="-342900">
              <a:buClr>
                <a:schemeClr val="tx2"/>
              </a:buClr>
              <a:buFont typeface="Arial" panose="020B0604020202020204" pitchFamily="34" charset="0"/>
              <a:buChar char="•"/>
            </a:pPr>
            <a:endParaRPr lang="ru-RU" sz="2000" b="1" dirty="0"/>
          </a:p>
          <a:p>
            <a:pPr marL="342900" indent="-342900">
              <a:buClr>
                <a:schemeClr val="tx2"/>
              </a:buClr>
              <a:buFont typeface="Arial" panose="020B0604020202020204" pitchFamily="34" charset="0"/>
              <a:buChar char="•"/>
            </a:pPr>
            <a:r>
              <a:rPr lang="ru-RU" sz="1600" b="1" dirty="0"/>
              <a:t>Интеграция способствует эффективности</a:t>
            </a:r>
            <a:endParaRPr lang="en-US" sz="1600" b="1" dirty="0"/>
          </a:p>
          <a:p>
            <a:pPr>
              <a:buClr>
                <a:schemeClr val="tx2"/>
              </a:buClr>
            </a:pPr>
            <a:endParaRPr lang="en-US" sz="1600" dirty="0"/>
          </a:p>
          <a:p>
            <a:pPr marL="446088" indent="-266700">
              <a:buClr>
                <a:schemeClr val="tx2"/>
              </a:buClr>
              <a:buFont typeface="Wingdings" panose="05000000000000000000" pitchFamily="2" charset="2"/>
              <a:buChar char="Ø"/>
            </a:pPr>
            <a:r>
              <a:rPr lang="ru-RU" sz="1600" dirty="0"/>
              <a:t>С точки зрения портфеля </a:t>
            </a:r>
            <a:r>
              <a:rPr lang="en-US" sz="1600" dirty="0"/>
              <a:t>&gt; </a:t>
            </a:r>
            <a:r>
              <a:rPr lang="ru-RU" sz="1600" dirty="0"/>
              <a:t>издержки/риски </a:t>
            </a:r>
            <a:r>
              <a:rPr lang="en-US" sz="1600" dirty="0"/>
              <a:t>&gt; </a:t>
            </a:r>
            <a:r>
              <a:rPr lang="ru-RU" sz="1600" dirty="0"/>
              <a:t>возможность использования всей кривой доходности в диапазоне от </a:t>
            </a:r>
            <a:r>
              <a:rPr lang="en-US" sz="1600" dirty="0"/>
              <a:t>1</a:t>
            </a:r>
            <a:r>
              <a:rPr lang="ru-RU" sz="1600" dirty="0"/>
              <a:t> дня до</a:t>
            </a:r>
            <a:r>
              <a:rPr lang="en-US" sz="1600" dirty="0"/>
              <a:t> 30 </a:t>
            </a:r>
            <a:r>
              <a:rPr lang="ru-RU" sz="1600" dirty="0"/>
              <a:t>лет</a:t>
            </a:r>
            <a:endParaRPr lang="en-US" sz="1600" dirty="0"/>
          </a:p>
          <a:p>
            <a:pPr marL="446088" indent="-266700">
              <a:buClr>
                <a:schemeClr val="tx2"/>
              </a:buClr>
              <a:buFont typeface="Wingdings" panose="05000000000000000000" pitchFamily="2" charset="2"/>
              <a:buChar char="Ø"/>
            </a:pPr>
            <a:r>
              <a:rPr lang="ru-RU" sz="1600" dirty="0"/>
              <a:t>Анализ рыночной информации</a:t>
            </a:r>
          </a:p>
          <a:p>
            <a:pPr marL="446088" indent="-266700">
              <a:buClr>
                <a:schemeClr val="tx2"/>
              </a:buClr>
              <a:buFont typeface="Wingdings" panose="05000000000000000000" pitchFamily="2" charset="2"/>
              <a:buChar char="Ø"/>
            </a:pPr>
            <a:r>
              <a:rPr lang="ru-RU" sz="1600" dirty="0"/>
              <a:t>Автоматическая координация</a:t>
            </a:r>
            <a:endParaRPr lang="en-US" sz="1600" dirty="0"/>
          </a:p>
          <a:p>
            <a:pPr marL="446088" indent="-266700">
              <a:buClr>
                <a:schemeClr val="tx2"/>
              </a:buClr>
              <a:buFont typeface="Wingdings" panose="05000000000000000000" pitchFamily="2" charset="2"/>
              <a:buChar char="Ø"/>
            </a:pPr>
            <a:r>
              <a:rPr lang="ru-RU" sz="1600" dirty="0"/>
              <a:t>Эффективность операций </a:t>
            </a:r>
            <a:r>
              <a:rPr lang="en-US" sz="1600" dirty="0"/>
              <a:t>&gt; </a:t>
            </a:r>
            <a:r>
              <a:rPr lang="ru-RU" sz="1600" dirty="0"/>
              <a:t>совместное использование организационной структуры, штата, системы компетенций, служб поддержки</a:t>
            </a:r>
            <a:endParaRPr lang="en-US" sz="1600" dirty="0"/>
          </a:p>
        </p:txBody>
      </p:sp>
      <p:sp>
        <p:nvSpPr>
          <p:cNvPr id="6" name="Date Placeholder 5"/>
          <p:cNvSpPr>
            <a:spLocks noGrp="1"/>
          </p:cNvSpPr>
          <p:nvPr>
            <p:ph type="dt" sz="half" idx="14"/>
          </p:nvPr>
        </p:nvSpPr>
        <p:spPr/>
        <p:txBody>
          <a:bodyPr/>
          <a:lstStyle/>
          <a:p>
            <a:endParaRPr lang="sv-SE" dirty="0"/>
          </a:p>
        </p:txBody>
      </p:sp>
    </p:spTree>
    <p:extLst>
      <p:ext uri="{BB962C8B-B14F-4D97-AF65-F5344CB8AC3E}">
        <p14:creationId xmlns:p14="http://schemas.microsoft.com/office/powerpoint/2010/main" val="19011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50" y="468000"/>
            <a:ext cx="8444987" cy="475200"/>
          </a:xfrm>
          <a:ln>
            <a:solidFill>
              <a:schemeClr val="tx1"/>
            </a:solidFill>
          </a:ln>
        </p:spPr>
        <p:txBody>
          <a:bodyPr anchor="ctr">
            <a:noAutofit/>
          </a:bodyPr>
          <a:lstStyle/>
          <a:p>
            <a:pPr marL="174625"/>
            <a:r>
              <a:rPr lang="ru-RU" sz="2400" dirty="0"/>
              <a:t>Выводы</a:t>
            </a:r>
            <a:endParaRPr lang="sv-SE" sz="2400" dirty="0"/>
          </a:p>
        </p:txBody>
      </p:sp>
      <p:sp>
        <p:nvSpPr>
          <p:cNvPr id="4" name="Rectangle 3"/>
          <p:cNvSpPr/>
          <p:nvPr/>
        </p:nvSpPr>
        <p:spPr>
          <a:xfrm>
            <a:off x="482837" y="1638269"/>
            <a:ext cx="7916400" cy="3939540"/>
          </a:xfrm>
          <a:prstGeom prst="rect">
            <a:avLst/>
          </a:prstGeom>
        </p:spPr>
        <p:txBody>
          <a:bodyPr wrap="square">
            <a:spAutoFit/>
          </a:bodyPr>
          <a:lstStyle/>
          <a:p>
            <a:pPr marL="342900" indent="-342900">
              <a:buClr>
                <a:schemeClr val="tx2"/>
              </a:buClr>
              <a:buFont typeface="Arial" panose="020B0604020202020204" pitchFamily="34" charset="0"/>
              <a:buChar char="•"/>
            </a:pPr>
            <a:r>
              <a:rPr lang="ru-RU" sz="2200" dirty="0"/>
              <a:t>Необходимые условия</a:t>
            </a:r>
            <a:endParaRPr lang="en-US" sz="2200" dirty="0"/>
          </a:p>
          <a:p>
            <a:pPr>
              <a:buClr>
                <a:schemeClr val="tx2"/>
              </a:buClr>
            </a:pPr>
            <a:endParaRPr lang="en-US" sz="800" dirty="0"/>
          </a:p>
          <a:p>
            <a:pPr marL="720725" indent="-360363">
              <a:buClr>
                <a:schemeClr val="tx2"/>
              </a:buClr>
              <a:buSzPct val="80000"/>
              <a:buFont typeface="Wingdings" panose="05000000000000000000" pitchFamily="2" charset="2"/>
              <a:buChar char="Ø"/>
            </a:pPr>
            <a:r>
              <a:rPr lang="ru-RU" sz="2200" dirty="0"/>
              <a:t>Ясная институциональная структура</a:t>
            </a:r>
            <a:endParaRPr lang="en-US" sz="2200" dirty="0"/>
          </a:p>
          <a:p>
            <a:pPr marL="720725" indent="-360363">
              <a:buClr>
                <a:schemeClr val="tx2"/>
              </a:buClr>
              <a:buSzPct val="80000"/>
              <a:buFont typeface="Wingdings" panose="05000000000000000000" pitchFamily="2" charset="2"/>
              <a:buChar char="Ø"/>
            </a:pPr>
            <a:r>
              <a:rPr lang="ru-RU" sz="2200" dirty="0"/>
              <a:t>Четкие функции и обязанности</a:t>
            </a:r>
            <a:endParaRPr lang="en-US" sz="2200" dirty="0"/>
          </a:p>
          <a:p>
            <a:pPr marL="720725" indent="-360363">
              <a:buClr>
                <a:schemeClr val="tx2"/>
              </a:buClr>
              <a:buSzPct val="80000"/>
              <a:buFont typeface="Wingdings" panose="05000000000000000000" pitchFamily="2" charset="2"/>
              <a:buChar char="Ø"/>
            </a:pPr>
            <a:r>
              <a:rPr lang="ru-RU" sz="2200" dirty="0"/>
              <a:t>Стабильная финансовая система</a:t>
            </a:r>
            <a:endParaRPr lang="en-US" sz="2200" dirty="0"/>
          </a:p>
          <a:p>
            <a:pPr marL="720725" indent="-360363">
              <a:buClr>
                <a:schemeClr val="tx2"/>
              </a:buClr>
              <a:buSzPct val="80000"/>
              <a:buFont typeface="Wingdings" panose="05000000000000000000" pitchFamily="2" charset="2"/>
              <a:buChar char="Ø"/>
            </a:pPr>
            <a:r>
              <a:rPr lang="ru-RU" sz="2200" dirty="0"/>
              <a:t>Развитый и ликвидный внутренний рынок </a:t>
            </a:r>
            <a:r>
              <a:rPr lang="en-US" sz="2200" dirty="0"/>
              <a:t>(</a:t>
            </a:r>
            <a:r>
              <a:rPr lang="ru-RU" sz="2200" dirty="0"/>
              <a:t>сроки обращения от 1 дня до </a:t>
            </a:r>
            <a:r>
              <a:rPr lang="en-US" sz="2200" dirty="0"/>
              <a:t>20 </a:t>
            </a:r>
            <a:r>
              <a:rPr lang="ru-RU" sz="2200" dirty="0"/>
              <a:t>лет</a:t>
            </a:r>
            <a:r>
              <a:rPr lang="en-US" sz="2200" dirty="0"/>
              <a:t>)</a:t>
            </a:r>
          </a:p>
          <a:p>
            <a:pPr marL="720725" indent="-360363">
              <a:buClr>
                <a:schemeClr val="tx2"/>
              </a:buClr>
              <a:buSzPct val="80000"/>
              <a:buFont typeface="Wingdings" panose="05000000000000000000" pitchFamily="2" charset="2"/>
              <a:buChar char="Ø"/>
            </a:pPr>
            <a:r>
              <a:rPr lang="ru-RU" sz="2200" dirty="0"/>
              <a:t>Единый казначейский счет (ЕКС)</a:t>
            </a:r>
            <a:endParaRPr lang="en-US" sz="2200" dirty="0"/>
          </a:p>
          <a:p>
            <a:pPr marL="720725" indent="-360363">
              <a:buClr>
                <a:schemeClr val="tx2"/>
              </a:buClr>
              <a:buSzPct val="80000"/>
              <a:buFont typeface="Wingdings" panose="05000000000000000000" pitchFamily="2" charset="2"/>
              <a:buChar char="Ø"/>
            </a:pPr>
            <a:r>
              <a:rPr lang="ru-RU" altLang="sv-SE" sz="2200" dirty="0">
                <a:sym typeface="Symbol" pitchFamily="18" charset="2"/>
              </a:rPr>
              <a:t>Действующая инфраструктура финансового рынка </a:t>
            </a:r>
          </a:p>
          <a:p>
            <a:pPr marL="720725" indent="-360363">
              <a:buClr>
                <a:schemeClr val="tx2"/>
              </a:buClr>
              <a:buSzPct val="80000"/>
              <a:buFont typeface="Wingdings" panose="05000000000000000000" pitchFamily="2" charset="2"/>
              <a:buChar char="Ø"/>
            </a:pPr>
            <a:endParaRPr lang="ru-RU" sz="2200" dirty="0">
              <a:sym typeface="Symbol" pitchFamily="18" charset="2"/>
            </a:endParaRPr>
          </a:p>
          <a:p>
            <a:pPr marL="720725" indent="-360363">
              <a:buClr>
                <a:schemeClr val="tx2"/>
              </a:buClr>
              <a:buSzPct val="80000"/>
              <a:buFont typeface="Wingdings" panose="05000000000000000000" pitchFamily="2" charset="2"/>
              <a:buChar char="Ø"/>
            </a:pPr>
            <a:endParaRPr lang="en-US" sz="2200" dirty="0"/>
          </a:p>
          <a:p>
            <a:pPr marL="720725" indent="-360363">
              <a:buClr>
                <a:schemeClr val="tx2"/>
              </a:buClr>
              <a:buSzPct val="80000"/>
              <a:buFont typeface="Wingdings" panose="05000000000000000000" pitchFamily="2" charset="2"/>
              <a:buChar char="Ø"/>
            </a:pPr>
            <a:r>
              <a:rPr lang="ru-RU" sz="2200" dirty="0"/>
              <a:t>А также время, терпение и смелые люди </a:t>
            </a:r>
            <a:endParaRPr lang="en-US" sz="2200" dirty="0"/>
          </a:p>
        </p:txBody>
      </p:sp>
      <p:sp>
        <p:nvSpPr>
          <p:cNvPr id="6" name="Slide Number Placeholder 5"/>
          <p:cNvSpPr>
            <a:spLocks noGrp="1"/>
          </p:cNvSpPr>
          <p:nvPr>
            <p:ph type="sldNum" sz="quarter" idx="15"/>
          </p:nvPr>
        </p:nvSpPr>
        <p:spPr/>
        <p:txBody>
          <a:bodyPr/>
          <a:lstStyle/>
          <a:p>
            <a:fld id="{7228F3A8-713B-4D36-B82A-96E797891AA7}" type="slidenum">
              <a:rPr lang="sv-SE" smtClean="0"/>
              <a:pPr/>
              <a:t>24</a:t>
            </a:fld>
            <a:endParaRPr lang="sv-SE" dirty="0"/>
          </a:p>
        </p:txBody>
      </p:sp>
      <p:sp>
        <p:nvSpPr>
          <p:cNvPr id="9" name="Date Placeholder 8"/>
          <p:cNvSpPr>
            <a:spLocks noGrp="1"/>
          </p:cNvSpPr>
          <p:nvPr>
            <p:ph type="dt" sz="half" idx="14"/>
          </p:nvPr>
        </p:nvSpPr>
        <p:spPr/>
        <p:txBody>
          <a:bodyPr/>
          <a:lstStyle/>
          <a:p>
            <a:endParaRPr lang="sv-SE" dirty="0"/>
          </a:p>
        </p:txBody>
      </p:sp>
    </p:spTree>
    <p:extLst>
      <p:ext uri="{BB962C8B-B14F-4D97-AF65-F5344CB8AC3E}">
        <p14:creationId xmlns:p14="http://schemas.microsoft.com/office/powerpoint/2010/main" val="408686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31420" y="2493388"/>
            <a:ext cx="7842250" cy="1767327"/>
          </a:xfrm>
        </p:spPr>
        <p:txBody>
          <a:bodyPr/>
          <a:lstStyle/>
          <a:p>
            <a:pPr marL="0" indent="0" algn="ctr">
              <a:buNone/>
            </a:pPr>
            <a:r>
              <a:rPr lang="ru-RU" dirty="0"/>
              <a:t>Конец</a:t>
            </a:r>
            <a:endParaRPr lang="sv-SE" dirty="0"/>
          </a:p>
        </p:txBody>
      </p:sp>
      <p:sp>
        <p:nvSpPr>
          <p:cNvPr id="2" name="Slide Number Placeholder 1"/>
          <p:cNvSpPr>
            <a:spLocks noGrp="1"/>
          </p:cNvSpPr>
          <p:nvPr>
            <p:ph type="sldNum" sz="quarter" idx="15"/>
          </p:nvPr>
        </p:nvSpPr>
        <p:spPr/>
        <p:txBody>
          <a:bodyPr/>
          <a:lstStyle/>
          <a:p>
            <a:fld id="{7228F3A8-713B-4D36-B82A-96E797891AA7}" type="slidenum">
              <a:rPr lang="sv-SE" smtClean="0"/>
              <a:pPr/>
              <a:t>25</a:t>
            </a:fld>
            <a:endParaRPr lang="sv-SE" dirty="0"/>
          </a:p>
        </p:txBody>
      </p:sp>
      <p:sp>
        <p:nvSpPr>
          <p:cNvPr id="5" name="Date Placeholder 4"/>
          <p:cNvSpPr>
            <a:spLocks noGrp="1"/>
          </p:cNvSpPr>
          <p:nvPr>
            <p:ph type="dt" sz="half" idx="14"/>
          </p:nvPr>
        </p:nvSpPr>
        <p:spPr/>
        <p:txBody>
          <a:bodyPr/>
          <a:lstStyle/>
          <a:p>
            <a:endParaRPr lang="sv-SE" dirty="0"/>
          </a:p>
        </p:txBody>
      </p:sp>
    </p:spTree>
    <p:extLst>
      <p:ext uri="{BB962C8B-B14F-4D97-AF65-F5344CB8AC3E}">
        <p14:creationId xmlns:p14="http://schemas.microsoft.com/office/powerpoint/2010/main" val="1991886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32" y="500766"/>
            <a:ext cx="8046725" cy="587369"/>
          </a:xfrm>
          <a:ln>
            <a:solidFill>
              <a:schemeClr val="tx1"/>
            </a:solidFill>
          </a:ln>
        </p:spPr>
        <p:txBody>
          <a:bodyPr anchor="ctr">
            <a:normAutofit fontScale="90000"/>
          </a:bodyPr>
          <a:lstStyle/>
          <a:p>
            <a:pPr algn="ctr"/>
            <a:r>
              <a:rPr lang="en-US" sz="2400" dirty="0"/>
              <a:t> </a:t>
            </a:r>
            <a:r>
              <a:rPr lang="ru-RU" sz="2200" dirty="0"/>
              <a:t>Приложение </a:t>
            </a:r>
            <a:br>
              <a:rPr lang="ru-RU" sz="2200" dirty="0"/>
            </a:br>
            <a:r>
              <a:rPr lang="ru-RU" sz="2200" dirty="0"/>
              <a:t>Операции по управлению ликвидностью: общий обзор </a:t>
            </a:r>
            <a:endParaRPr lang="en-US" sz="2200" dirty="0"/>
          </a:p>
        </p:txBody>
      </p:sp>
      <p:sp>
        <p:nvSpPr>
          <p:cNvPr id="3" name="Slide Number Placeholder 2"/>
          <p:cNvSpPr>
            <a:spLocks noGrp="1"/>
          </p:cNvSpPr>
          <p:nvPr>
            <p:ph type="sldNum" sz="quarter" idx="15"/>
          </p:nvPr>
        </p:nvSpPr>
        <p:spPr/>
        <p:txBody>
          <a:bodyPr/>
          <a:lstStyle/>
          <a:p>
            <a:fld id="{7228F3A8-713B-4D36-B82A-96E797891AA7}" type="slidenum">
              <a:rPr lang="sv-SE" smtClean="0"/>
              <a:pPr/>
              <a:t>26</a:t>
            </a:fld>
            <a:endParaRPr lang="sv-SE" dirty="0"/>
          </a:p>
        </p:txBody>
      </p:sp>
      <p:sp>
        <p:nvSpPr>
          <p:cNvPr id="5" name="Date Placeholder 4"/>
          <p:cNvSpPr>
            <a:spLocks noGrp="1"/>
          </p:cNvSpPr>
          <p:nvPr>
            <p:ph type="dt" sz="half" idx="14"/>
          </p:nvPr>
        </p:nvSpPr>
        <p:spPr/>
        <p:txBody>
          <a:bodyPr/>
          <a:lstStyle/>
          <a:p>
            <a:endParaRPr lang="sv-SE" dirty="0"/>
          </a:p>
        </p:txBody>
      </p:sp>
      <p:sp>
        <p:nvSpPr>
          <p:cNvPr id="4" name="Объект 3"/>
          <p:cNvSpPr>
            <a:spLocks noGrp="1"/>
          </p:cNvSpPr>
          <p:nvPr>
            <p:ph sz="quarter" idx="13"/>
          </p:nvPr>
        </p:nvSpPr>
        <p:spPr/>
        <p:txBody>
          <a:bodyPr/>
          <a:lstStyle/>
          <a:p>
            <a:endParaRPr lang="ru-RU" dirty="0"/>
          </a:p>
        </p:txBody>
      </p:sp>
      <p:pic>
        <p:nvPicPr>
          <p:cNvPr id="7" name="Рисунок 6"/>
          <p:cNvPicPr>
            <a:picLocks noChangeAspect="1"/>
          </p:cNvPicPr>
          <p:nvPr/>
        </p:nvPicPr>
        <p:blipFill>
          <a:blip r:embed="rId2"/>
          <a:stretch>
            <a:fillRect/>
          </a:stretch>
        </p:blipFill>
        <p:spPr>
          <a:xfrm>
            <a:off x="489325" y="1096602"/>
            <a:ext cx="7876032" cy="4998720"/>
          </a:xfrm>
          <a:prstGeom prst="rect">
            <a:avLst/>
          </a:prstGeom>
        </p:spPr>
      </p:pic>
      <p:sp>
        <p:nvSpPr>
          <p:cNvPr id="8" name="Прямоугольник 7"/>
          <p:cNvSpPr/>
          <p:nvPr/>
        </p:nvSpPr>
        <p:spPr>
          <a:xfrm>
            <a:off x="2677789" y="1292352"/>
            <a:ext cx="3499104" cy="237744"/>
          </a:xfrm>
          <a:prstGeom prst="rect">
            <a:avLst/>
          </a:prstGeom>
        </p:spPr>
        <p:txBody>
          <a:bodyPr lIns="0" tIns="0" rIns="0" bIns="0">
            <a:noAutofit/>
          </a:bodyPr>
          <a:lstStyle/>
          <a:p>
            <a:pPr indent="0" algn="ctr">
              <a:spcAft>
                <a:spcPts val="1680"/>
              </a:spcAft>
            </a:pPr>
            <a:r>
              <a:rPr lang="ru-RU" sz="1400" dirty="0"/>
              <a:t>Управление ликвидностью: общий обзор</a:t>
            </a:r>
            <a:endParaRPr lang="en-US" sz="1400" dirty="0">
              <a:solidFill>
                <a:srgbClr val="707680"/>
              </a:solidFill>
              <a:cs typeface="Microsoft Sans Serif" panose="020B0604020202020204" pitchFamily="34" charset="0"/>
            </a:endParaRPr>
          </a:p>
        </p:txBody>
      </p:sp>
      <p:sp>
        <p:nvSpPr>
          <p:cNvPr id="9" name="Прямоугольник 8"/>
          <p:cNvSpPr/>
          <p:nvPr/>
        </p:nvSpPr>
        <p:spPr>
          <a:xfrm>
            <a:off x="2005584" y="1773936"/>
            <a:ext cx="3139440" cy="402336"/>
          </a:xfrm>
          <a:prstGeom prst="rect">
            <a:avLst/>
          </a:prstGeom>
        </p:spPr>
        <p:txBody>
          <a:bodyPr lIns="0" tIns="0" rIns="0" bIns="0">
            <a:noAutofit/>
          </a:bodyPr>
          <a:lstStyle/>
          <a:p>
            <a:pPr marR="51308" indent="0">
              <a:spcBef>
                <a:spcPts val="1680"/>
              </a:spcBef>
              <a:spcAft>
                <a:spcPts val="2730"/>
              </a:spcAft>
            </a:pPr>
            <a:r>
              <a:rPr lang="ru-RU" sz="1100" dirty="0">
                <a:solidFill>
                  <a:srgbClr val="3C354B"/>
                </a:solidFill>
                <a:cs typeface="Microsoft Sans Serif" panose="020B0604020202020204" pitchFamily="34" charset="0"/>
              </a:rPr>
              <a:t>Прогноз заимствований и планирование регулярных аукционов – основа управляемого потока ликвидности</a:t>
            </a:r>
            <a:endParaRPr lang="en-US" sz="1100" dirty="0">
              <a:solidFill>
                <a:srgbClr val="3C354B"/>
              </a:solidFill>
              <a:cs typeface="Microsoft Sans Serif" panose="020B0604020202020204" pitchFamily="34" charset="0"/>
            </a:endParaRPr>
          </a:p>
        </p:txBody>
      </p:sp>
      <p:sp>
        <p:nvSpPr>
          <p:cNvPr id="10" name="Прямоугольник 9"/>
          <p:cNvSpPr/>
          <p:nvPr/>
        </p:nvSpPr>
        <p:spPr>
          <a:xfrm>
            <a:off x="851916" y="2657856"/>
            <a:ext cx="2647956" cy="726948"/>
          </a:xfrm>
          <a:prstGeom prst="rect">
            <a:avLst/>
          </a:prstGeom>
        </p:spPr>
        <p:txBody>
          <a:bodyPr lIns="0" tIns="0" rIns="0" bIns="0">
            <a:noAutofit/>
          </a:bodyPr>
          <a:lstStyle/>
          <a:p>
            <a:pPr indent="0">
              <a:spcBef>
                <a:spcPts val="2730"/>
              </a:spcBef>
              <a:spcAft>
                <a:spcPts val="2310"/>
              </a:spcAft>
            </a:pPr>
            <a:r>
              <a:rPr lang="ru-RU" sz="1100" dirty="0">
                <a:solidFill>
                  <a:srgbClr val="3C354B"/>
                </a:solidFill>
                <a:cs typeface="Microsoft Sans Serif" panose="020B0604020202020204" pitchFamily="34" charset="0"/>
              </a:rPr>
              <a:t>Заимствования с помощью готовых к эмиссии краткосрочных казначейских облигаций (со сроком погашения до 2 месяцев), помимо проведения регулярных аукционов</a:t>
            </a:r>
            <a:endParaRPr lang="en-US" sz="1100" dirty="0">
              <a:solidFill>
                <a:srgbClr val="3C354B"/>
              </a:solidFill>
              <a:cs typeface="Microsoft Sans Serif" panose="020B0604020202020204" pitchFamily="34" charset="0"/>
            </a:endParaRPr>
          </a:p>
        </p:txBody>
      </p:sp>
      <p:sp>
        <p:nvSpPr>
          <p:cNvPr id="11" name="Прямоугольник 10"/>
          <p:cNvSpPr/>
          <p:nvPr/>
        </p:nvSpPr>
        <p:spPr>
          <a:xfrm>
            <a:off x="3688080" y="2700527"/>
            <a:ext cx="2389632" cy="820167"/>
          </a:xfrm>
          <a:prstGeom prst="rect">
            <a:avLst/>
          </a:prstGeom>
        </p:spPr>
        <p:txBody>
          <a:bodyPr lIns="0" tIns="0" rIns="0" bIns="0">
            <a:noAutofit/>
          </a:bodyPr>
          <a:lstStyle/>
          <a:p>
            <a:pPr marR="63500" indent="0"/>
            <a:r>
              <a:rPr lang="ru-RU" sz="1100" dirty="0">
                <a:solidFill>
                  <a:srgbClr val="3C354B"/>
                </a:solidFill>
                <a:cs typeface="Microsoft Sans Serif" panose="020B0604020202020204" pitchFamily="34" charset="0"/>
              </a:rPr>
              <a:t>Эмиссия ликвидных облигаций </a:t>
            </a:r>
            <a:r>
              <a:rPr lang="en-US" sz="1100" dirty="0">
                <a:solidFill>
                  <a:srgbClr val="3C354B"/>
                </a:solidFill>
                <a:cs typeface="Microsoft Sans Serif" panose="020B0604020202020204" pitchFamily="34" charset="0"/>
              </a:rPr>
              <a:t>(</a:t>
            </a:r>
            <a:r>
              <a:rPr lang="ru-RU" sz="1100" dirty="0">
                <a:solidFill>
                  <a:srgbClr val="3C354B"/>
                </a:solidFill>
                <a:cs typeface="Microsoft Sans Serif" panose="020B0604020202020204" pitchFamily="34" charset="0"/>
              </a:rPr>
              <a:t>краткосрочных казначейских облигаций с индивидуальными сроками погашения, размещаемых на текущей основе)</a:t>
            </a:r>
            <a:endParaRPr lang="en-US" sz="1100" dirty="0">
              <a:solidFill>
                <a:srgbClr val="3C354B"/>
              </a:solidFill>
              <a:cs typeface="Microsoft Sans Serif" panose="020B0604020202020204" pitchFamily="34" charset="0"/>
            </a:endParaRPr>
          </a:p>
        </p:txBody>
      </p:sp>
      <p:sp>
        <p:nvSpPr>
          <p:cNvPr id="12" name="Прямоугольник 11"/>
          <p:cNvSpPr/>
          <p:nvPr/>
        </p:nvSpPr>
        <p:spPr>
          <a:xfrm>
            <a:off x="1854200" y="3923031"/>
            <a:ext cx="3370072" cy="441705"/>
          </a:xfrm>
          <a:prstGeom prst="rect">
            <a:avLst/>
          </a:prstGeom>
        </p:spPr>
        <p:txBody>
          <a:bodyPr lIns="0" tIns="0" rIns="0" bIns="0">
            <a:noAutofit/>
          </a:bodyPr>
          <a:lstStyle/>
          <a:p>
            <a:pPr indent="0">
              <a:spcBef>
                <a:spcPts val="2310"/>
              </a:spcBef>
              <a:spcAft>
                <a:spcPts val="2100"/>
              </a:spcAft>
            </a:pPr>
            <a:r>
              <a:rPr lang="ru-RU" sz="1100" dirty="0">
                <a:solidFill>
                  <a:srgbClr val="3C354B"/>
                </a:solidFill>
                <a:cs typeface="Microsoft Sans Serif" panose="020B0604020202020204" pitchFamily="34" charset="0"/>
              </a:rPr>
              <a:t>Операции репо </a:t>
            </a:r>
            <a:r>
              <a:rPr lang="en-US" sz="1100" dirty="0">
                <a:solidFill>
                  <a:srgbClr val="3C354B"/>
                </a:solidFill>
                <a:cs typeface="Microsoft Sans Serif" panose="020B0604020202020204" pitchFamily="34" charset="0"/>
              </a:rPr>
              <a:t>(</a:t>
            </a:r>
            <a:r>
              <a:rPr lang="ru-RU" sz="1100" dirty="0">
                <a:solidFill>
                  <a:srgbClr val="3C354B"/>
                </a:solidFill>
                <a:cs typeface="Microsoft Sans Serif" panose="020B0604020202020204" pitchFamily="34" charset="0"/>
              </a:rPr>
              <a:t>эмиссия государственных ценных бумаг на основе соглашения об обратном выкупе) и операций обратного репо</a:t>
            </a:r>
            <a:endParaRPr lang="en-US" sz="1100" dirty="0">
              <a:solidFill>
                <a:srgbClr val="3C354B"/>
              </a:solidFill>
              <a:cs typeface="Microsoft Sans Serif" panose="020B0604020202020204" pitchFamily="34" charset="0"/>
            </a:endParaRPr>
          </a:p>
        </p:txBody>
      </p:sp>
      <p:sp>
        <p:nvSpPr>
          <p:cNvPr id="13" name="Прямоугольник 12"/>
          <p:cNvSpPr/>
          <p:nvPr/>
        </p:nvSpPr>
        <p:spPr>
          <a:xfrm>
            <a:off x="1926336" y="4767072"/>
            <a:ext cx="2852928" cy="408432"/>
          </a:xfrm>
          <a:prstGeom prst="rect">
            <a:avLst/>
          </a:prstGeom>
        </p:spPr>
        <p:txBody>
          <a:bodyPr lIns="0" tIns="0" rIns="0" bIns="0">
            <a:noAutofit/>
          </a:bodyPr>
          <a:lstStyle/>
          <a:p>
            <a:pPr marR="53848" indent="0">
              <a:spcBef>
                <a:spcPts val="2100"/>
              </a:spcBef>
              <a:spcAft>
                <a:spcPts val="630"/>
              </a:spcAft>
            </a:pPr>
            <a:r>
              <a:rPr lang="ru-RU" sz="1100" dirty="0">
                <a:solidFill>
                  <a:srgbClr val="3C354B"/>
                </a:solidFill>
                <a:cs typeface="Microsoft Sans Serif" panose="020B0604020202020204" pitchFamily="34" charset="0"/>
              </a:rPr>
              <a:t>Банковские депозиты в шведских кронах или возможно в иностранной валюте</a:t>
            </a:r>
            <a:endParaRPr lang="en-US" sz="1100" dirty="0">
              <a:solidFill>
                <a:srgbClr val="3C354B"/>
              </a:solidFill>
              <a:cs typeface="Microsoft Sans Serif" panose="020B0604020202020204" pitchFamily="34" charset="0"/>
            </a:endParaRPr>
          </a:p>
        </p:txBody>
      </p:sp>
      <p:sp>
        <p:nvSpPr>
          <p:cNvPr id="14" name="Прямоугольник 13"/>
          <p:cNvSpPr/>
          <p:nvPr/>
        </p:nvSpPr>
        <p:spPr>
          <a:xfrm>
            <a:off x="6348868" y="3023555"/>
            <a:ext cx="1530096" cy="1584960"/>
          </a:xfrm>
          <a:prstGeom prst="rect">
            <a:avLst/>
          </a:prstGeom>
        </p:spPr>
        <p:txBody>
          <a:bodyPr lIns="0" tIns="0" rIns="0" bIns="0">
            <a:noAutofit/>
          </a:bodyPr>
          <a:lstStyle/>
          <a:p>
            <a:pPr marR="88900" indent="0"/>
            <a:r>
              <a:rPr lang="ru-RU" sz="1100" dirty="0">
                <a:solidFill>
                  <a:srgbClr val="3C354B"/>
                </a:solidFill>
                <a:cs typeface="Microsoft Sans Serif" panose="020B0604020202020204" pitchFamily="34" charset="0"/>
              </a:rPr>
              <a:t>Конверсионные валютные операции на рынке спот или с использованием форвардных контрактов для обеспечения платежей в валюте и получения платежей в шведских кронах</a:t>
            </a:r>
            <a:endParaRPr lang="en-US" sz="1100" dirty="0">
              <a:solidFill>
                <a:srgbClr val="3C354B"/>
              </a:solidFill>
              <a:cs typeface="Microsoft Sans Serif" panose="020B0604020202020204" pitchFamily="34" charset="0"/>
            </a:endParaRPr>
          </a:p>
        </p:txBody>
      </p:sp>
      <p:sp>
        <p:nvSpPr>
          <p:cNvPr id="15" name="Прямоугольник 14"/>
          <p:cNvSpPr/>
          <p:nvPr/>
        </p:nvSpPr>
        <p:spPr>
          <a:xfrm>
            <a:off x="851916" y="5323332"/>
            <a:ext cx="7394448" cy="609600"/>
          </a:xfrm>
          <a:prstGeom prst="rect">
            <a:avLst/>
          </a:prstGeom>
        </p:spPr>
        <p:txBody>
          <a:bodyPr lIns="0" tIns="0" rIns="0" bIns="0">
            <a:noAutofit/>
          </a:bodyPr>
          <a:lstStyle/>
          <a:p>
            <a:pPr marR="61468" indent="0" algn="just">
              <a:spcBef>
                <a:spcPts val="630"/>
              </a:spcBef>
            </a:pPr>
            <a:r>
              <a:rPr lang="ru-RU" sz="1100" i="1" dirty="0">
                <a:solidFill>
                  <a:srgbClr val="3C354B"/>
                </a:solidFill>
                <a:cs typeface="Microsoft Sans Serif" panose="020B0604020202020204" pitchFamily="34" charset="0"/>
              </a:rPr>
              <a:t>Выше представлено схематическое описание инструментов управления ликвидностью. В основном используются инструменты с относительно длинными сроками погашения </a:t>
            </a:r>
            <a:r>
              <a:rPr lang="en-US" sz="1100" i="1" dirty="0">
                <a:solidFill>
                  <a:srgbClr val="3C354B"/>
                </a:solidFill>
                <a:cs typeface="Microsoft Sans Serif" panose="020B0604020202020204" pitchFamily="34" charset="0"/>
              </a:rPr>
              <a:t>(</a:t>
            </a:r>
            <a:r>
              <a:rPr lang="ru-RU" sz="1100" i="1" dirty="0">
                <a:solidFill>
                  <a:srgbClr val="3C354B"/>
                </a:solidFill>
                <a:cs typeface="Microsoft Sans Serif" panose="020B0604020202020204" pitchFamily="34" charset="0"/>
              </a:rPr>
              <a:t>казначейские облигации со сроками погашения до двух месяцев) и операции репо</a:t>
            </a:r>
            <a:r>
              <a:rPr lang="en-US" sz="1100" i="1" dirty="0">
                <a:solidFill>
                  <a:srgbClr val="3C354B"/>
                </a:solidFill>
                <a:cs typeface="Microsoft Sans Serif" panose="020B0604020202020204" pitchFamily="34" charset="0"/>
              </a:rPr>
              <a:t>. </a:t>
            </a:r>
            <a:r>
              <a:rPr lang="ru-RU" sz="1100" i="1" dirty="0">
                <a:solidFill>
                  <a:srgbClr val="3C354B"/>
                </a:solidFill>
                <a:cs typeface="Microsoft Sans Serif" panose="020B0604020202020204" pitchFamily="34" charset="0"/>
              </a:rPr>
              <a:t>Остальные потребности в заемных средствах удовлетворяются за счет операций краткосрочного финансирования на банковском рынке</a:t>
            </a:r>
            <a:r>
              <a:rPr lang="en-US" sz="1100" i="1" dirty="0">
                <a:solidFill>
                  <a:srgbClr val="3C354B"/>
                </a:solidFill>
                <a:cs typeface="Microsoft Sans Serif" panose="020B0604020202020204" pitchFamily="34" charset="0"/>
              </a:rPr>
              <a:t>.</a:t>
            </a:r>
          </a:p>
        </p:txBody>
      </p:sp>
    </p:spTree>
    <p:extLst>
      <p:ext uri="{BB962C8B-B14F-4D97-AF65-F5344CB8AC3E}">
        <p14:creationId xmlns:p14="http://schemas.microsoft.com/office/powerpoint/2010/main" val="4190798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58775" y="6251575"/>
            <a:ext cx="1905000" cy="354013"/>
          </a:xfrm>
          <a:prstGeom prst="rect">
            <a:avLst/>
          </a:prstGeom>
        </p:spPr>
        <p:txBody>
          <a:bodyPr/>
          <a:lstStyle/>
          <a:p>
            <a:fld id="{5A4FF51C-6C2D-4AE3-895F-3BC81C3E9CB8}" type="slidenum">
              <a:rPr lang="da-DK" altLang="sv-SE"/>
              <a:pPr/>
              <a:t>27</a:t>
            </a:fld>
            <a:endParaRPr lang="da-DK" altLang="sv-SE"/>
          </a:p>
        </p:txBody>
      </p:sp>
      <p:sp>
        <p:nvSpPr>
          <p:cNvPr id="229378" name="Rectangle 2"/>
          <p:cNvSpPr>
            <a:spLocks noGrp="1" noChangeArrowheads="1"/>
          </p:cNvSpPr>
          <p:nvPr>
            <p:ph type="title"/>
          </p:nvPr>
        </p:nvSpPr>
        <p:spPr>
          <a:xfrm>
            <a:off x="685800" y="515566"/>
            <a:ext cx="7842985" cy="478750"/>
          </a:xfrm>
          <a:ln>
            <a:solidFill>
              <a:schemeClr val="tx1"/>
            </a:solidFill>
          </a:ln>
        </p:spPr>
        <p:txBody>
          <a:bodyPr vert="horz" lIns="0" tIns="0" rIns="0" bIns="0" rtlCol="0" anchor="ctr" anchorCtr="0">
            <a:noAutofit/>
          </a:bodyPr>
          <a:lstStyle/>
          <a:p>
            <a:pPr marL="174625"/>
            <a:r>
              <a:rPr lang="ru-RU" altLang="sv-SE" sz="2400" dirty="0"/>
              <a:t>Приложение: историческая справка</a:t>
            </a:r>
            <a:endParaRPr lang="en-US" altLang="sv-SE" sz="2400" dirty="0"/>
          </a:p>
        </p:txBody>
      </p:sp>
      <p:sp>
        <p:nvSpPr>
          <p:cNvPr id="5" name="Rectangle 3"/>
          <p:cNvSpPr txBox="1">
            <a:spLocks noChangeArrowheads="1"/>
          </p:cNvSpPr>
          <p:nvPr/>
        </p:nvSpPr>
        <p:spPr>
          <a:xfrm>
            <a:off x="539885" y="1462174"/>
            <a:ext cx="8458200" cy="3865826"/>
          </a:xfrm>
          <a:prstGeom prst="rect">
            <a:avLst/>
          </a:prstGeom>
        </p:spPr>
        <p:txBody>
          <a:bodyPr vert="horz" lIns="0" tIns="0" rIns="0" bIns="0" rtlCol="0">
            <a:noAutofit/>
          </a:bodyPr>
          <a:lstStyle>
            <a:lvl1pPr marL="176213" indent="-176213" algn="l" defTabSz="914400" rtl="0" eaLnBrk="1" latinLnBrk="0" hangingPunct="1">
              <a:spcBef>
                <a:spcPts val="1800"/>
              </a:spcBef>
              <a:spcAft>
                <a:spcPts val="0"/>
              </a:spcAft>
              <a:buClr>
                <a:srgbClr val="BE9E55"/>
              </a:buClr>
              <a:buFont typeface="Arial" pitchFamily="34" charset="0"/>
              <a:buChar char="•"/>
              <a:defRPr sz="2200" kern="1200">
                <a:solidFill>
                  <a:schemeClr val="tx1"/>
                </a:solidFill>
                <a:latin typeface="+mn-lt"/>
                <a:ea typeface="+mn-ea"/>
                <a:cs typeface="+mn-cs"/>
              </a:defRPr>
            </a:lvl1pPr>
            <a:lvl2pPr marL="357188" indent="-176213" algn="l" defTabSz="914400" rtl="0" eaLnBrk="1" latinLnBrk="0" hangingPunct="1">
              <a:spcBef>
                <a:spcPts val="500"/>
              </a:spcBef>
              <a:buClr>
                <a:srgbClr val="BE9E55"/>
              </a:buClr>
              <a:buFont typeface="Arial" pitchFamily="34" charset="0"/>
              <a:buChar char="•"/>
              <a:defRPr sz="1200" kern="1200">
                <a:solidFill>
                  <a:schemeClr val="tx1"/>
                </a:solidFill>
                <a:latin typeface="+mn-lt"/>
                <a:ea typeface="+mn-ea"/>
                <a:cs typeface="+mn-cs"/>
              </a:defRPr>
            </a:lvl2pPr>
            <a:lvl3pPr marL="539750" indent="-182563" algn="l" defTabSz="914400" rtl="0" eaLnBrk="1" latinLnBrk="0" hangingPunct="1">
              <a:spcBef>
                <a:spcPts val="500"/>
              </a:spcBef>
              <a:buClr>
                <a:schemeClr val="bg2"/>
              </a:buClr>
              <a:buFont typeface="Arial" pitchFamily="34" charset="0"/>
              <a:buChar char="−"/>
              <a:defRPr sz="1800" kern="1200">
                <a:solidFill>
                  <a:schemeClr val="tx1"/>
                </a:solidFill>
                <a:latin typeface="+mn-lt"/>
                <a:ea typeface="+mn-ea"/>
                <a:cs typeface="+mn-cs"/>
              </a:defRPr>
            </a:lvl3pPr>
            <a:lvl4pPr marL="714375" indent="-174625" algn="l" defTabSz="914400" rtl="0" eaLnBrk="1" latinLnBrk="0" hangingPunct="1">
              <a:spcBef>
                <a:spcPts val="500"/>
              </a:spcBef>
              <a:buClr>
                <a:schemeClr val="bg2"/>
              </a:buClr>
              <a:buFont typeface="Arial" pitchFamily="34" charset="0"/>
              <a:buChar char="–"/>
              <a:defRPr sz="1800" kern="1200">
                <a:solidFill>
                  <a:schemeClr val="tx1"/>
                </a:solidFill>
                <a:latin typeface="+mn-lt"/>
                <a:ea typeface="+mn-ea"/>
                <a:cs typeface="+mn-cs"/>
              </a:defRPr>
            </a:lvl4pPr>
            <a:lvl5pPr marL="896938" indent="-182563" algn="l" defTabSz="914400" rtl="0" eaLnBrk="1" latinLnBrk="0" hangingPunct="1">
              <a:spcBef>
                <a:spcPts val="500"/>
              </a:spcBef>
              <a:buClr>
                <a:schemeClr val="bg2"/>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altLang="sv-SE" sz="1800" dirty="0"/>
              <a:t>Конец 19</a:t>
            </a:r>
            <a:r>
              <a:rPr lang="en-US" altLang="sv-SE" sz="1800" dirty="0"/>
              <a:t>90</a:t>
            </a:r>
            <a:r>
              <a:rPr lang="ru-RU" altLang="sv-SE" sz="1800" dirty="0"/>
              <a:t>-х годов </a:t>
            </a:r>
            <a:r>
              <a:rPr lang="en-US" altLang="sv-SE" sz="1800" dirty="0"/>
              <a:t>(</a:t>
            </a:r>
            <a:r>
              <a:rPr lang="ru-RU" altLang="sv-SE" sz="1800" dirty="0"/>
              <a:t>последствия серьезного финансового кризиса </a:t>
            </a:r>
            <a:r>
              <a:rPr lang="en-US" altLang="sv-SE" sz="1800" dirty="0"/>
              <a:t>…)</a:t>
            </a:r>
          </a:p>
          <a:p>
            <a:pPr lvl="1">
              <a:lnSpc>
                <a:spcPct val="90000"/>
              </a:lnSpc>
              <a:buSzPct val="58000"/>
            </a:pPr>
            <a:endParaRPr lang="en-US" altLang="sv-SE" sz="1800" dirty="0">
              <a:sym typeface="Symbol" pitchFamily="18" charset="2"/>
            </a:endParaRPr>
          </a:p>
          <a:p>
            <a:pPr lvl="1">
              <a:lnSpc>
                <a:spcPct val="90000"/>
              </a:lnSpc>
              <a:buSzPct val="75000"/>
            </a:pPr>
            <a:r>
              <a:rPr lang="ru-RU" altLang="sv-SE" sz="1800" dirty="0">
                <a:sym typeface="Symbol" pitchFamily="18" charset="2"/>
              </a:rPr>
              <a:t>Усиленное внимание к управлению ликвидностью и долгом и к достижению основной цели </a:t>
            </a:r>
            <a:r>
              <a:rPr lang="en-US" altLang="sv-SE" sz="1800" dirty="0">
                <a:sym typeface="Symbol" pitchFamily="18" charset="2"/>
              </a:rPr>
              <a:t>→ </a:t>
            </a:r>
            <a:r>
              <a:rPr lang="ru-RU" altLang="sv-SE" sz="1800" dirty="0">
                <a:sym typeface="Symbol" pitchFamily="18" charset="2"/>
              </a:rPr>
              <a:t>управление издержками и рисками</a:t>
            </a:r>
            <a:endParaRPr lang="en-US" altLang="sv-SE" sz="1800" dirty="0">
              <a:sym typeface="Symbol" pitchFamily="18" charset="2"/>
            </a:endParaRPr>
          </a:p>
          <a:p>
            <a:pPr lvl="1">
              <a:lnSpc>
                <a:spcPct val="90000"/>
              </a:lnSpc>
              <a:buSzPct val="75000"/>
            </a:pPr>
            <a:endParaRPr lang="en-US" altLang="sv-SE" sz="1800" dirty="0">
              <a:sym typeface="Symbol" pitchFamily="18" charset="2"/>
            </a:endParaRPr>
          </a:p>
          <a:p>
            <a:pPr lvl="1">
              <a:lnSpc>
                <a:spcPct val="90000"/>
              </a:lnSpc>
              <a:buSzPct val="75000"/>
            </a:pPr>
            <a:r>
              <a:rPr lang="ru-RU" altLang="sv-SE" sz="1800" dirty="0">
                <a:sym typeface="Symbol" pitchFamily="18" charset="2"/>
              </a:rPr>
              <a:t>Усиление операционной независимости Долгового агентства</a:t>
            </a:r>
            <a:endParaRPr lang="en-US" altLang="sv-SE" sz="1800" dirty="0">
              <a:sym typeface="Symbol" pitchFamily="18" charset="2"/>
            </a:endParaRPr>
          </a:p>
          <a:p>
            <a:pPr lvl="1">
              <a:lnSpc>
                <a:spcPct val="90000"/>
              </a:lnSpc>
              <a:buSzPct val="75000"/>
            </a:pPr>
            <a:endParaRPr lang="en-US" altLang="sv-SE" sz="1800" dirty="0">
              <a:sym typeface="Symbol" pitchFamily="18" charset="2"/>
            </a:endParaRPr>
          </a:p>
          <a:p>
            <a:pPr lvl="1">
              <a:lnSpc>
                <a:spcPct val="90000"/>
              </a:lnSpc>
              <a:buSzPct val="75000"/>
            </a:pPr>
            <a:r>
              <a:rPr lang="ru-RU" altLang="sv-SE" sz="1800" dirty="0">
                <a:sym typeface="Symbol" pitchFamily="18" charset="2"/>
              </a:rPr>
              <a:t>Внимание к эффективности управления ликвидностью и долгом</a:t>
            </a:r>
            <a:endParaRPr lang="en-US" altLang="sv-SE" sz="1800" dirty="0">
              <a:sym typeface="Symbol" pitchFamily="18" charset="2"/>
            </a:endParaRPr>
          </a:p>
          <a:p>
            <a:pPr lvl="1">
              <a:lnSpc>
                <a:spcPct val="90000"/>
              </a:lnSpc>
              <a:buSzPct val="75000"/>
            </a:pPr>
            <a:r>
              <a:rPr lang="ru-RU" altLang="sv-SE" sz="1800" dirty="0">
                <a:sym typeface="Symbol" pitchFamily="18" charset="2"/>
              </a:rPr>
              <a:t>Функции управления ликвидностью перешли к </a:t>
            </a:r>
            <a:r>
              <a:rPr lang="en-US" altLang="sv-SE" sz="1800" dirty="0">
                <a:sym typeface="Symbol" pitchFamily="18" charset="2"/>
              </a:rPr>
              <a:t>SNDO</a:t>
            </a:r>
          </a:p>
          <a:p>
            <a:pPr lvl="1">
              <a:lnSpc>
                <a:spcPct val="90000"/>
              </a:lnSpc>
              <a:buSzPct val="75000"/>
            </a:pPr>
            <a:endParaRPr lang="en-US" altLang="sv-SE" sz="1800" dirty="0">
              <a:sym typeface="Symbol" pitchFamily="18" charset="2"/>
            </a:endParaRPr>
          </a:p>
          <a:p>
            <a:pPr lvl="1">
              <a:lnSpc>
                <a:spcPct val="90000"/>
              </a:lnSpc>
              <a:buSzPct val="75000"/>
            </a:pPr>
            <a:r>
              <a:rPr lang="ru-RU" altLang="sv-SE" sz="1800" dirty="0">
                <a:sym typeface="Symbol" pitchFamily="18" charset="2"/>
              </a:rPr>
              <a:t>Отделение функции управления долгом </a:t>
            </a:r>
            <a:r>
              <a:rPr lang="en-US" altLang="sv-SE" sz="1800" dirty="0">
                <a:sym typeface="Symbol" pitchFamily="18" charset="2"/>
              </a:rPr>
              <a:t>– </a:t>
            </a:r>
            <a:r>
              <a:rPr lang="ru-RU" altLang="sv-SE" sz="1800" dirty="0">
                <a:sym typeface="Symbol" pitchFamily="18" charset="2"/>
              </a:rPr>
              <a:t>кредитная политика</a:t>
            </a:r>
            <a:endParaRPr lang="en-US" altLang="sv-SE" sz="1800" dirty="0">
              <a:sym typeface="Symbol" pitchFamily="18" charset="2"/>
            </a:endParaRPr>
          </a:p>
          <a:p>
            <a:pPr lvl="1">
              <a:lnSpc>
                <a:spcPct val="90000"/>
              </a:lnSpc>
              <a:buSzPct val="75000"/>
            </a:pPr>
            <a:endParaRPr lang="en-US" altLang="sv-SE" sz="1800" dirty="0">
              <a:sym typeface="Symbol" pitchFamily="18" charset="2"/>
            </a:endParaRPr>
          </a:p>
          <a:p>
            <a:pPr lvl="1">
              <a:lnSpc>
                <a:spcPct val="90000"/>
              </a:lnSpc>
              <a:buSzPct val="75000"/>
            </a:pPr>
            <a:endParaRPr lang="en-US" altLang="sv-SE" sz="800" dirty="0">
              <a:sym typeface="Symbol" pitchFamily="18" charset="2"/>
            </a:endParaRPr>
          </a:p>
        </p:txBody>
      </p:sp>
    </p:spTree>
    <p:extLst>
      <p:ext uri="{BB962C8B-B14F-4D97-AF65-F5344CB8AC3E}">
        <p14:creationId xmlns:p14="http://schemas.microsoft.com/office/powerpoint/2010/main" val="35484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animEffect transition="in" filter="fade">
                                      <p:cBhvr>
                                        <p:cTn id="2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046" y="311285"/>
            <a:ext cx="7842985" cy="556570"/>
          </a:xfrm>
          <a:ln>
            <a:solidFill>
              <a:schemeClr val="tx1"/>
            </a:solidFill>
          </a:ln>
        </p:spPr>
        <p:txBody>
          <a:bodyPr vert="horz" lIns="0" tIns="0" rIns="0" bIns="0" rtlCol="0" anchor="ctr" anchorCtr="0">
            <a:noAutofit/>
          </a:bodyPr>
          <a:lstStyle/>
          <a:p>
            <a:pPr marL="174625"/>
            <a:r>
              <a:rPr lang="ru-RU" sz="2000" dirty="0"/>
              <a:t>Введение: Национальное долговое агентство Швеции (</a:t>
            </a:r>
            <a:r>
              <a:rPr lang="en-US" sz="2000" dirty="0"/>
              <a:t>SNDO)</a:t>
            </a:r>
            <a:endParaRPr lang="sv-SE" sz="2000" dirty="0"/>
          </a:p>
        </p:txBody>
      </p:sp>
      <p:sp>
        <p:nvSpPr>
          <p:cNvPr id="4" name="Rectangle 3"/>
          <p:cNvSpPr>
            <a:spLocks noGrp="1" noChangeArrowheads="1"/>
          </p:cNvSpPr>
          <p:nvPr/>
        </p:nvSpPr>
        <p:spPr bwMode="auto">
          <a:xfrm>
            <a:off x="163536" y="1329614"/>
            <a:ext cx="6690946" cy="430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4" tIns="45655" rIns="91304" bIns="45655" numCol="1" anchor="t" anchorCtr="0" compatLnSpc="1">
            <a:prstTxWarp prst="textNoShape">
              <a:avLst/>
            </a:prstTxWarp>
          </a:bodyPr>
          <a:lstStyle>
            <a:lvl1pPr marL="342394" indent="-342394" algn="l" rtl="0" eaLnBrk="1" fontAlgn="base" hangingPunct="1">
              <a:spcBef>
                <a:spcPct val="20000"/>
              </a:spcBef>
              <a:spcAft>
                <a:spcPct val="0"/>
              </a:spcAft>
              <a:buClr>
                <a:schemeClr val="tx1"/>
              </a:buClr>
              <a:buChar char="•"/>
              <a:defRPr sz="2200">
                <a:solidFill>
                  <a:schemeClr val="tx2"/>
                </a:solidFill>
                <a:latin typeface="+mn-lt"/>
                <a:ea typeface="MS PGothic" pitchFamily="34" charset="-128"/>
                <a:cs typeface="ＭＳ Ｐゴシック" charset="0"/>
              </a:defRPr>
            </a:lvl1pPr>
            <a:lvl2pPr marL="741852" indent="-285324" algn="l" rtl="0" eaLnBrk="1" fontAlgn="base" hangingPunct="1">
              <a:spcBef>
                <a:spcPct val="20000"/>
              </a:spcBef>
              <a:spcAft>
                <a:spcPct val="0"/>
              </a:spcAft>
              <a:buChar char="–"/>
              <a:defRPr sz="2000">
                <a:solidFill>
                  <a:schemeClr val="accent2"/>
                </a:solidFill>
                <a:latin typeface="+mn-lt"/>
                <a:ea typeface="MS PGothic" pitchFamily="34" charset="-128"/>
              </a:defRPr>
            </a:lvl2pPr>
            <a:lvl3pPr marL="1141313" indent="-228263" algn="l" rtl="0" eaLnBrk="1" fontAlgn="base" hangingPunct="1">
              <a:spcBef>
                <a:spcPct val="20000"/>
              </a:spcBef>
              <a:spcAft>
                <a:spcPct val="0"/>
              </a:spcAft>
              <a:buChar char="•"/>
              <a:defRPr sz="1800">
                <a:solidFill>
                  <a:schemeClr val="accent2"/>
                </a:solidFill>
                <a:latin typeface="+mn-lt"/>
                <a:ea typeface="MS PGothic" pitchFamily="34" charset="-128"/>
              </a:defRPr>
            </a:lvl3pPr>
            <a:lvl4pPr marL="1597837" indent="-228263" algn="l" rtl="0" eaLnBrk="1" fontAlgn="base" hangingPunct="1">
              <a:spcBef>
                <a:spcPct val="20000"/>
              </a:spcBef>
              <a:spcAft>
                <a:spcPct val="0"/>
              </a:spcAft>
              <a:buChar char="–"/>
              <a:defRPr sz="1800">
                <a:solidFill>
                  <a:schemeClr val="accent2"/>
                </a:solidFill>
                <a:latin typeface="+mn-lt"/>
                <a:ea typeface="MS PGothic" pitchFamily="34" charset="-128"/>
              </a:defRPr>
            </a:lvl4pPr>
            <a:lvl5pPr marL="2054362" indent="-228263" algn="l" rtl="0" eaLnBrk="1" fontAlgn="base" hangingPunct="1">
              <a:spcBef>
                <a:spcPct val="20000"/>
              </a:spcBef>
              <a:spcAft>
                <a:spcPct val="0"/>
              </a:spcAft>
              <a:buChar char="»"/>
              <a:defRPr sz="1800">
                <a:solidFill>
                  <a:schemeClr val="accent2"/>
                </a:solidFill>
                <a:latin typeface="+mn-lt"/>
                <a:ea typeface="MS PGothic" pitchFamily="34" charset="-128"/>
              </a:defRPr>
            </a:lvl5pPr>
            <a:lvl6pPr marL="2510882" indent="-228263" algn="l" rtl="0" eaLnBrk="1" fontAlgn="base" hangingPunct="1">
              <a:spcBef>
                <a:spcPct val="20000"/>
              </a:spcBef>
              <a:spcAft>
                <a:spcPct val="0"/>
              </a:spcAft>
              <a:buChar char="»"/>
              <a:defRPr sz="2000">
                <a:solidFill>
                  <a:srgbClr val="000099"/>
                </a:solidFill>
                <a:latin typeface="+mn-lt"/>
              </a:defRPr>
            </a:lvl6pPr>
            <a:lvl7pPr marL="2967406" indent="-228263" algn="l" rtl="0" eaLnBrk="1" fontAlgn="base" hangingPunct="1">
              <a:spcBef>
                <a:spcPct val="20000"/>
              </a:spcBef>
              <a:spcAft>
                <a:spcPct val="0"/>
              </a:spcAft>
              <a:buChar char="»"/>
              <a:defRPr sz="2000">
                <a:solidFill>
                  <a:srgbClr val="000099"/>
                </a:solidFill>
                <a:latin typeface="+mn-lt"/>
              </a:defRPr>
            </a:lvl7pPr>
            <a:lvl8pPr marL="3423931" indent="-228263" algn="l" rtl="0" eaLnBrk="1" fontAlgn="base" hangingPunct="1">
              <a:spcBef>
                <a:spcPct val="20000"/>
              </a:spcBef>
              <a:spcAft>
                <a:spcPct val="0"/>
              </a:spcAft>
              <a:buChar char="»"/>
              <a:defRPr sz="2000">
                <a:solidFill>
                  <a:srgbClr val="000099"/>
                </a:solidFill>
                <a:latin typeface="+mn-lt"/>
              </a:defRPr>
            </a:lvl8pPr>
            <a:lvl9pPr marL="3880456" indent="-228263" algn="l" rtl="0" eaLnBrk="1" fontAlgn="base" hangingPunct="1">
              <a:spcBef>
                <a:spcPct val="20000"/>
              </a:spcBef>
              <a:spcAft>
                <a:spcPct val="0"/>
              </a:spcAft>
              <a:buChar char="»"/>
              <a:defRPr sz="2000">
                <a:solidFill>
                  <a:srgbClr val="000099"/>
                </a:solidFill>
                <a:latin typeface="+mn-lt"/>
              </a:defRPr>
            </a:lvl9pPr>
          </a:lstStyle>
          <a:p>
            <a:pPr marL="623888" indent="-263525" eaLnBrk="1" hangingPunct="1">
              <a:buClr>
                <a:schemeClr val="tx2">
                  <a:lumMod val="75000"/>
                </a:schemeClr>
              </a:buClr>
              <a:defRPr/>
            </a:pPr>
            <a:r>
              <a:rPr lang="ru-RU" altLang="sv-SE" sz="1800" dirty="0">
                <a:solidFill>
                  <a:schemeClr val="tx1"/>
                </a:solidFill>
              </a:rPr>
              <a:t>Основано в </a:t>
            </a:r>
            <a:r>
              <a:rPr lang="sv-SE" altLang="sv-SE" sz="1800" dirty="0">
                <a:solidFill>
                  <a:schemeClr val="tx1"/>
                </a:solidFill>
              </a:rPr>
              <a:t>1789</a:t>
            </a:r>
            <a:r>
              <a:rPr lang="ru-RU" altLang="sv-SE" sz="1800" dirty="0">
                <a:solidFill>
                  <a:schemeClr val="tx1"/>
                </a:solidFill>
              </a:rPr>
              <a:t> г.</a:t>
            </a:r>
            <a:endParaRPr lang="sv-SE" altLang="sv-SE" sz="1800" dirty="0">
              <a:solidFill>
                <a:schemeClr val="tx1"/>
              </a:solidFill>
            </a:endParaRPr>
          </a:p>
          <a:p>
            <a:pPr marL="623888" indent="-263525" eaLnBrk="1" hangingPunct="1">
              <a:buClr>
                <a:schemeClr val="tx2">
                  <a:lumMod val="75000"/>
                </a:schemeClr>
              </a:buClr>
              <a:defRPr/>
            </a:pPr>
            <a:endParaRPr lang="sv-SE" altLang="sv-SE" sz="1800" dirty="0">
              <a:solidFill>
                <a:schemeClr val="tx1"/>
              </a:solidFill>
            </a:endParaRPr>
          </a:p>
          <a:p>
            <a:pPr marL="623888" indent="-263525" eaLnBrk="1" hangingPunct="1">
              <a:buClr>
                <a:schemeClr val="tx2">
                  <a:lumMod val="75000"/>
                </a:schemeClr>
              </a:buClr>
              <a:defRPr/>
            </a:pPr>
            <a:r>
              <a:rPr lang="ru-RU" altLang="sv-SE" sz="1800" dirty="0">
                <a:solidFill>
                  <a:schemeClr val="tx1"/>
                </a:solidFill>
              </a:rPr>
              <a:t>Агентство подчиняется правительству (Министерство финансов</a:t>
            </a:r>
            <a:r>
              <a:rPr lang="en-GB" altLang="sv-SE" sz="1800" dirty="0">
                <a:solidFill>
                  <a:schemeClr val="tx1"/>
                </a:solidFill>
              </a:rPr>
              <a:t>)</a:t>
            </a:r>
          </a:p>
          <a:p>
            <a:pPr marL="623888" indent="-263525" eaLnBrk="1" hangingPunct="1">
              <a:buClr>
                <a:schemeClr val="tx2">
                  <a:lumMod val="75000"/>
                </a:schemeClr>
              </a:buClr>
              <a:defRPr/>
            </a:pPr>
            <a:endParaRPr lang="en-GB" altLang="sv-SE" sz="1800" dirty="0">
              <a:solidFill>
                <a:schemeClr val="tx1"/>
              </a:solidFill>
            </a:endParaRPr>
          </a:p>
          <a:p>
            <a:pPr marL="623888" indent="-263525" eaLnBrk="1" hangingPunct="1">
              <a:buClr>
                <a:schemeClr val="tx2">
                  <a:lumMod val="75000"/>
                </a:schemeClr>
              </a:buClr>
              <a:defRPr/>
            </a:pPr>
            <a:r>
              <a:rPr lang="ru-RU" altLang="sv-SE" sz="1800" dirty="0">
                <a:solidFill>
                  <a:schemeClr val="tx1"/>
                </a:solidFill>
              </a:rPr>
              <a:t>Пять обязанностей</a:t>
            </a:r>
            <a:r>
              <a:rPr lang="en-GB" altLang="sv-SE" sz="1800" dirty="0">
                <a:solidFill>
                  <a:schemeClr val="tx1"/>
                </a:solidFill>
              </a:rPr>
              <a:t>:</a:t>
            </a:r>
          </a:p>
          <a:p>
            <a:pPr marL="896938" indent="-273050" eaLnBrk="1" hangingPunct="1">
              <a:spcBef>
                <a:spcPts val="400"/>
              </a:spcBef>
              <a:buClr>
                <a:schemeClr val="tx2">
                  <a:lumMod val="75000"/>
                </a:schemeClr>
              </a:buClr>
              <a:buSzPct val="85000"/>
              <a:buFont typeface="Wingdings" panose="05000000000000000000" pitchFamily="2" charset="2"/>
              <a:buChar char="Ø"/>
              <a:defRPr/>
            </a:pPr>
            <a:r>
              <a:rPr lang="ru-RU" sz="1800" u="sng" dirty="0">
                <a:solidFill>
                  <a:schemeClr val="tx1"/>
                </a:solidFill>
                <a:ea typeface="ＭＳ Ｐゴシック" pitchFamily="-105" charset="-128"/>
                <a:cs typeface="Arial" charset="0"/>
              </a:rPr>
              <a:t>Управление долгом </a:t>
            </a:r>
            <a:r>
              <a:rPr lang="ru-RU" sz="1800" dirty="0">
                <a:solidFill>
                  <a:schemeClr val="tx1"/>
                </a:solidFill>
                <a:ea typeface="ＭＳ Ｐゴシック" pitchFamily="-105" charset="-128"/>
                <a:cs typeface="Arial" charset="0"/>
              </a:rPr>
              <a:t>центрального правительства</a:t>
            </a:r>
            <a:endParaRPr lang="en-US" sz="1800" dirty="0">
              <a:solidFill>
                <a:schemeClr val="tx1"/>
              </a:solidFill>
              <a:ea typeface="ＭＳ Ｐゴシック" pitchFamily="-105" charset="-128"/>
              <a:cs typeface="Arial" charset="0"/>
            </a:endParaRPr>
          </a:p>
          <a:p>
            <a:pPr marL="896938" indent="-273050">
              <a:spcBef>
                <a:spcPts val="400"/>
              </a:spcBef>
              <a:buClr>
                <a:schemeClr val="tx2">
                  <a:lumMod val="75000"/>
                </a:schemeClr>
              </a:buClr>
              <a:buSzPct val="85000"/>
              <a:buFont typeface="Wingdings" panose="05000000000000000000" pitchFamily="2" charset="2"/>
              <a:buChar char="Ø"/>
              <a:defRPr/>
            </a:pPr>
            <a:r>
              <a:rPr lang="ru-RU" sz="1800" u="sng" dirty="0">
                <a:solidFill>
                  <a:schemeClr val="tx1"/>
                </a:solidFill>
                <a:ea typeface="ＭＳ Ｐゴシック" pitchFamily="-105" charset="-128"/>
                <a:cs typeface="Arial" charset="0"/>
              </a:rPr>
              <a:t>Управление ликвидностью, </a:t>
            </a:r>
            <a:r>
              <a:rPr lang="ru-RU" sz="1800" dirty="0">
                <a:solidFill>
                  <a:schemeClr val="tx1"/>
                </a:solidFill>
                <a:ea typeface="ＭＳ Ｐゴシック" pitchFamily="-105" charset="-128"/>
                <a:cs typeface="Arial" charset="0"/>
              </a:rPr>
              <a:t>в т. ч. оказание банковских услуг центральному правительству</a:t>
            </a:r>
            <a:endParaRPr lang="en-US" sz="1800" dirty="0">
              <a:solidFill>
                <a:schemeClr val="tx1"/>
              </a:solidFill>
              <a:ea typeface="ＭＳ Ｐゴシック" pitchFamily="-105" charset="-128"/>
              <a:cs typeface="Arial" charset="0"/>
            </a:endParaRPr>
          </a:p>
          <a:p>
            <a:pPr marL="896938" indent="-273050">
              <a:spcBef>
                <a:spcPts val="400"/>
              </a:spcBef>
              <a:buClr>
                <a:schemeClr val="tx2">
                  <a:lumMod val="75000"/>
                </a:schemeClr>
              </a:buClr>
              <a:buSzPct val="85000"/>
              <a:buFont typeface="Wingdings" panose="05000000000000000000" pitchFamily="2" charset="2"/>
              <a:buChar char="Ø"/>
              <a:defRPr/>
            </a:pPr>
            <a:r>
              <a:rPr lang="ru-RU" sz="1800" dirty="0">
                <a:solidFill>
                  <a:schemeClr val="tx1"/>
                </a:solidFill>
                <a:ea typeface="ＭＳ Ｐゴシック" pitchFamily="-105" charset="-128"/>
                <a:cs typeface="Arial" charset="0"/>
              </a:rPr>
              <a:t>Предоставление государственных гарантий и кредитов</a:t>
            </a:r>
            <a:endParaRPr lang="en-US" sz="1800" dirty="0">
              <a:solidFill>
                <a:schemeClr val="tx1"/>
              </a:solidFill>
              <a:ea typeface="ＭＳ Ｐゴシック" pitchFamily="-105" charset="-128"/>
              <a:cs typeface="Arial" charset="0"/>
            </a:endParaRPr>
          </a:p>
          <a:p>
            <a:pPr marL="896938" indent="-273050" eaLnBrk="1" hangingPunct="1">
              <a:spcBef>
                <a:spcPts val="400"/>
              </a:spcBef>
              <a:buClr>
                <a:schemeClr val="tx2">
                  <a:lumMod val="75000"/>
                </a:schemeClr>
              </a:buClr>
              <a:buSzPct val="85000"/>
              <a:buFont typeface="Wingdings" panose="05000000000000000000" pitchFamily="2" charset="2"/>
              <a:buChar char="Ø"/>
              <a:defRPr/>
            </a:pPr>
            <a:r>
              <a:rPr lang="ru-RU" sz="1800" dirty="0">
                <a:solidFill>
                  <a:schemeClr val="tx1"/>
                </a:solidFill>
                <a:ea typeface="ＭＳ Ｐゴシック" pitchFamily="-105" charset="-128"/>
                <a:cs typeface="Arial" charset="0"/>
              </a:rPr>
              <a:t>Страхование вкладов и схемы защиты инвесторов</a:t>
            </a:r>
            <a:endParaRPr lang="en-US" sz="1800" dirty="0">
              <a:solidFill>
                <a:schemeClr val="tx1"/>
              </a:solidFill>
              <a:ea typeface="ＭＳ Ｐゴシック" pitchFamily="-105" charset="-128"/>
              <a:cs typeface="Arial" charset="0"/>
            </a:endParaRPr>
          </a:p>
          <a:p>
            <a:pPr marL="896938" indent="-273050" eaLnBrk="1" hangingPunct="1">
              <a:spcBef>
                <a:spcPts val="400"/>
              </a:spcBef>
              <a:buClr>
                <a:schemeClr val="tx2">
                  <a:lumMod val="75000"/>
                </a:schemeClr>
              </a:buClr>
              <a:buSzPct val="85000"/>
              <a:buFont typeface="Wingdings" panose="05000000000000000000" pitchFamily="2" charset="2"/>
              <a:buChar char="Ø"/>
              <a:defRPr/>
            </a:pPr>
            <a:r>
              <a:rPr lang="ru-RU" sz="1800" dirty="0">
                <a:solidFill>
                  <a:schemeClr val="tx1"/>
                </a:solidFill>
                <a:ea typeface="ＭＳ Ｐゴシック" pitchFamily="-105" charset="-128"/>
                <a:cs typeface="Arial" charset="0"/>
              </a:rPr>
              <a:t>Урегулирование несостоятельности банков</a:t>
            </a:r>
            <a:endParaRPr lang="sv-SE" altLang="sv-SE" sz="1800" dirty="0">
              <a:solidFill>
                <a:schemeClr val="tx1"/>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589" y="1552814"/>
            <a:ext cx="1663488" cy="299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5"/>
          </p:nvPr>
        </p:nvSpPr>
        <p:spPr/>
        <p:txBody>
          <a:bodyPr/>
          <a:lstStyle/>
          <a:p>
            <a:fld id="{7228F3A8-713B-4D36-B82A-96E797891AA7}" type="slidenum">
              <a:rPr lang="sv-SE" smtClean="0"/>
              <a:pPr/>
              <a:t>3</a:t>
            </a:fld>
            <a:endParaRPr lang="sv-SE" dirty="0"/>
          </a:p>
        </p:txBody>
      </p:sp>
      <p:sp>
        <p:nvSpPr>
          <p:cNvPr id="7" name="Date Placeholder 6"/>
          <p:cNvSpPr>
            <a:spLocks noGrp="1"/>
          </p:cNvSpPr>
          <p:nvPr>
            <p:ph type="dt" sz="half" idx="14"/>
          </p:nvPr>
        </p:nvSpPr>
        <p:spPr/>
        <p:txBody>
          <a:bodyPr/>
          <a:lstStyle/>
          <a:p>
            <a:endParaRPr lang="sv-SE" dirty="0"/>
          </a:p>
        </p:txBody>
      </p:sp>
    </p:spTree>
    <p:extLst>
      <p:ext uri="{BB962C8B-B14F-4D97-AF65-F5344CB8AC3E}">
        <p14:creationId xmlns:p14="http://schemas.microsoft.com/office/powerpoint/2010/main" val="158152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01508" y="404664"/>
            <a:ext cx="8419633" cy="545976"/>
          </a:xfrm>
          <a:ln>
            <a:solidFill>
              <a:schemeClr val="tx1"/>
            </a:solidFill>
          </a:ln>
        </p:spPr>
        <p:txBody>
          <a:bodyPr vert="horz" lIns="0" tIns="0" rIns="0" bIns="0" rtlCol="0" anchor="ctr" anchorCtr="0">
            <a:noAutofit/>
          </a:bodyPr>
          <a:lstStyle/>
          <a:p>
            <a:pPr marL="174625"/>
            <a:r>
              <a:rPr lang="ru-RU" altLang="sv-SE" sz="2400" dirty="0"/>
              <a:t>Введение: долг центрального правительства</a:t>
            </a:r>
            <a:endParaRPr lang="en-US" altLang="sv-SE" sz="2400" dirty="0"/>
          </a:p>
        </p:txBody>
      </p:sp>
      <p:grpSp>
        <p:nvGrpSpPr>
          <p:cNvPr id="13" name="Group 12"/>
          <p:cNvGrpSpPr/>
          <p:nvPr/>
        </p:nvGrpSpPr>
        <p:grpSpPr>
          <a:xfrm>
            <a:off x="33357" y="1454947"/>
            <a:ext cx="4924486" cy="3480885"/>
            <a:chOff x="395536" y="1268760"/>
            <a:chExt cx="4661460" cy="3482611"/>
          </a:xfrm>
        </p:grpSpPr>
        <p:sp>
          <p:nvSpPr>
            <p:cNvPr id="17" name="TextBox 16"/>
            <p:cNvSpPr txBox="1"/>
            <p:nvPr/>
          </p:nvSpPr>
          <p:spPr>
            <a:xfrm>
              <a:off x="1259632" y="1268760"/>
              <a:ext cx="3179430" cy="431101"/>
            </a:xfrm>
            <a:prstGeom prst="rect">
              <a:avLst/>
            </a:prstGeom>
            <a:noFill/>
          </p:spPr>
          <p:txBody>
            <a:bodyPr wrap="square" rtlCol="0">
              <a:spAutoFit/>
            </a:bodyPr>
            <a:lstStyle/>
            <a:p>
              <a:pPr algn="ctr"/>
              <a:r>
                <a:rPr lang="ru-RU" sz="1100" b="1" dirty="0"/>
                <a:t>Долг центрального правительства с </a:t>
              </a:r>
              <a:r>
                <a:rPr lang="en-US" sz="1100" b="1" dirty="0"/>
                <a:t>1975</a:t>
              </a:r>
              <a:r>
                <a:rPr lang="ru-RU" sz="1100" b="1" dirty="0"/>
                <a:t> по </a:t>
              </a:r>
              <a:r>
                <a:rPr lang="en-US" sz="1100" b="1" dirty="0"/>
                <a:t>2016</a:t>
              </a:r>
              <a:r>
                <a:rPr lang="ru-RU" sz="1100" b="1" dirty="0"/>
                <a:t> гг.</a:t>
              </a:r>
              <a:endParaRPr lang="en-US" sz="1100" b="1" dirty="0"/>
            </a:p>
          </p:txBody>
        </p:sp>
        <p:graphicFrame>
          <p:nvGraphicFramePr>
            <p:cNvPr id="18" name="Chart 17"/>
            <p:cNvGraphicFramePr>
              <a:graphicFrameLocks/>
            </p:cNvGraphicFramePr>
            <p:nvPr>
              <p:extLst>
                <p:ext uri="{D42A27DB-BD31-4B8C-83A1-F6EECF244321}">
                  <p14:modId xmlns:p14="http://schemas.microsoft.com/office/powerpoint/2010/main" val="1735214329"/>
                </p:ext>
              </p:extLst>
            </p:nvPr>
          </p:nvGraphicFramePr>
          <p:xfrm>
            <a:off x="395536" y="155679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649365" y="4320270"/>
              <a:ext cx="1440160" cy="431101"/>
            </a:xfrm>
            <a:prstGeom prst="rect">
              <a:avLst/>
            </a:prstGeom>
            <a:noFill/>
          </p:spPr>
          <p:txBody>
            <a:bodyPr wrap="square" rtlCol="0">
              <a:spAutoFit/>
            </a:bodyPr>
            <a:lstStyle/>
            <a:p>
              <a:pPr algn="ctr"/>
              <a:r>
                <a:rPr lang="ru-RU" sz="1100" dirty="0"/>
                <a:t>Слева </a:t>
              </a:r>
              <a:r>
                <a:rPr lang="en-US" sz="1100" dirty="0"/>
                <a:t>= </a:t>
              </a:r>
              <a:r>
                <a:rPr lang="ru-RU" sz="1100" dirty="0"/>
                <a:t>млрд шведских крон</a:t>
              </a:r>
              <a:endParaRPr lang="en-US" sz="1100" dirty="0"/>
            </a:p>
          </p:txBody>
        </p:sp>
        <p:sp>
          <p:nvSpPr>
            <p:cNvPr id="20" name="TextBox 19"/>
            <p:cNvSpPr txBox="1"/>
            <p:nvPr/>
          </p:nvSpPr>
          <p:spPr>
            <a:xfrm>
              <a:off x="2849346" y="4326212"/>
              <a:ext cx="2207650" cy="261740"/>
            </a:xfrm>
            <a:prstGeom prst="rect">
              <a:avLst/>
            </a:prstGeom>
            <a:noFill/>
          </p:spPr>
          <p:txBody>
            <a:bodyPr wrap="square" rtlCol="0">
              <a:spAutoFit/>
            </a:bodyPr>
            <a:lstStyle/>
            <a:p>
              <a:pPr algn="ctr"/>
              <a:r>
                <a:rPr lang="ru-RU" sz="1100" dirty="0"/>
                <a:t>Справа </a:t>
              </a:r>
              <a:r>
                <a:rPr lang="en-US" sz="1100" dirty="0"/>
                <a:t>= </a:t>
              </a:r>
              <a:r>
                <a:rPr lang="ru-RU" sz="1100" dirty="0"/>
                <a:t>% ВВП</a:t>
              </a:r>
              <a:endParaRPr lang="en-US" sz="1100" dirty="0"/>
            </a:p>
          </p:txBody>
        </p:sp>
      </p:grpSp>
      <p:sp>
        <p:nvSpPr>
          <p:cNvPr id="3" name="TextBox 2"/>
          <p:cNvSpPr txBox="1"/>
          <p:nvPr/>
        </p:nvSpPr>
        <p:spPr>
          <a:xfrm>
            <a:off x="1961805" y="3242755"/>
            <a:ext cx="970311" cy="553998"/>
          </a:xfrm>
          <a:prstGeom prst="rect">
            <a:avLst/>
          </a:prstGeom>
          <a:noFill/>
        </p:spPr>
        <p:txBody>
          <a:bodyPr wrap="square" rtlCol="0">
            <a:spAutoFit/>
          </a:bodyPr>
          <a:lstStyle/>
          <a:p>
            <a:pPr algn="ctr"/>
            <a:r>
              <a:rPr lang="ru-RU" sz="1000" b="1" dirty="0">
                <a:solidFill>
                  <a:srgbClr val="FF0000"/>
                </a:solidFill>
              </a:rPr>
              <a:t>Млрд шведских крон</a:t>
            </a:r>
            <a:endParaRPr lang="sv-SE" sz="1000" b="1" dirty="0">
              <a:solidFill>
                <a:srgbClr val="FF0000"/>
              </a:solidFill>
            </a:endParaRPr>
          </a:p>
        </p:txBody>
      </p:sp>
      <p:sp>
        <p:nvSpPr>
          <p:cNvPr id="21" name="TextBox 20"/>
          <p:cNvSpPr txBox="1"/>
          <p:nvPr/>
        </p:nvSpPr>
        <p:spPr>
          <a:xfrm>
            <a:off x="893282" y="2147762"/>
            <a:ext cx="970311" cy="246221"/>
          </a:xfrm>
          <a:prstGeom prst="rect">
            <a:avLst/>
          </a:prstGeom>
          <a:noFill/>
        </p:spPr>
        <p:txBody>
          <a:bodyPr wrap="square" rtlCol="0">
            <a:spAutoFit/>
          </a:bodyPr>
          <a:lstStyle/>
          <a:p>
            <a:pPr algn="ctr"/>
            <a:r>
              <a:rPr lang="sv-SE" sz="1000" b="1" dirty="0">
                <a:solidFill>
                  <a:srgbClr val="00B050"/>
                </a:solidFill>
              </a:rPr>
              <a:t>% </a:t>
            </a:r>
            <a:r>
              <a:rPr lang="ru-RU" sz="1000" b="1" dirty="0">
                <a:solidFill>
                  <a:srgbClr val="00B050"/>
                </a:solidFill>
              </a:rPr>
              <a:t>ВВП</a:t>
            </a:r>
            <a:endParaRPr lang="sv-SE" sz="1000" b="1" dirty="0">
              <a:solidFill>
                <a:srgbClr val="00B050"/>
              </a:solidFill>
            </a:endParaRPr>
          </a:p>
        </p:txBody>
      </p:sp>
      <p:sp>
        <p:nvSpPr>
          <p:cNvPr id="11" name="Platshållare för innehåll 2"/>
          <p:cNvSpPr>
            <a:spLocks noGrp="1"/>
          </p:cNvSpPr>
          <p:nvPr>
            <p:ph sz="quarter" idx="4294967295"/>
          </p:nvPr>
        </p:nvSpPr>
        <p:spPr>
          <a:xfrm>
            <a:off x="5096010" y="1749129"/>
            <a:ext cx="3960440" cy="2570872"/>
          </a:xfrm>
          <a:prstGeom prst="rect">
            <a:avLst/>
          </a:prstGeom>
        </p:spPr>
        <p:txBody>
          <a:bodyPr lIns="0" tIns="0" rIns="0" bIns="0">
            <a:noAutofit/>
          </a:bodyPr>
          <a:lstStyle/>
          <a:p>
            <a:pPr marL="0" indent="0">
              <a:spcBef>
                <a:spcPct val="0"/>
              </a:spcBef>
              <a:buNone/>
            </a:pPr>
            <a:r>
              <a:rPr lang="ru-RU" sz="1800" dirty="0">
                <a:ea typeface="ＭＳ Ｐゴシック" pitchFamily="-105" charset="-128"/>
              </a:rPr>
              <a:t>Прогноз</a:t>
            </a:r>
            <a:br>
              <a:rPr lang="en-US" sz="1800" dirty="0">
                <a:ea typeface="ＭＳ Ｐゴシック" pitchFamily="-105" charset="-128"/>
              </a:rPr>
            </a:br>
            <a:endParaRPr lang="en-US" sz="1800" dirty="0">
              <a:ea typeface="ＭＳ Ｐゴシック" pitchFamily="-105" charset="-128"/>
            </a:endParaRPr>
          </a:p>
          <a:p>
            <a:pPr>
              <a:spcBef>
                <a:spcPct val="0"/>
              </a:spcBef>
            </a:pPr>
            <a:r>
              <a:rPr lang="ru-RU" sz="1800" dirty="0">
                <a:ea typeface="ＭＳ Ｐゴシック" pitchFamily="-105" charset="-128"/>
              </a:rPr>
              <a:t>Прогноз уровня долга центрального правительства </a:t>
            </a:r>
            <a:r>
              <a:rPr lang="en-US" sz="1800" dirty="0">
                <a:ea typeface="ＭＳ Ｐゴシック" pitchFamily="-105" charset="-128"/>
              </a:rPr>
              <a:t>≈ 28% </a:t>
            </a:r>
            <a:r>
              <a:rPr lang="ru-RU" sz="1800" dirty="0">
                <a:ea typeface="ＭＳ Ｐゴシック" pitchFamily="-105" charset="-128"/>
              </a:rPr>
              <a:t>ВВП на конец 2018 г. </a:t>
            </a:r>
            <a:endParaRPr lang="en-US" sz="1800" dirty="0">
              <a:ea typeface="ＭＳ Ｐゴシック" pitchFamily="-105" charset="-128"/>
            </a:endParaRPr>
          </a:p>
          <a:p>
            <a:pPr marL="0" indent="0">
              <a:spcBef>
                <a:spcPct val="0"/>
              </a:spcBef>
              <a:buNone/>
            </a:pPr>
            <a:endParaRPr lang="en-US" sz="1800" dirty="0">
              <a:ea typeface="ＭＳ Ｐゴシック" pitchFamily="-105" charset="-128"/>
            </a:endParaRPr>
          </a:p>
          <a:p>
            <a:pPr>
              <a:spcBef>
                <a:spcPct val="0"/>
              </a:spcBef>
            </a:pPr>
            <a:r>
              <a:rPr lang="ru-RU" sz="1800" dirty="0">
                <a:ea typeface="ＭＳ Ｐゴシック" pitchFamily="-105" charset="-128"/>
              </a:rPr>
              <a:t>В т.ч. с учетом последующего кредитования и инструментов денежного рынка </a:t>
            </a:r>
            <a:r>
              <a:rPr lang="en-US" sz="1800" dirty="0">
                <a:ea typeface="ＭＳ Ｐゴシック" pitchFamily="-105" charset="-128"/>
              </a:rPr>
              <a:t>≈ 22</a:t>
            </a:r>
            <a:r>
              <a:rPr lang="ru-RU" sz="1800" dirty="0">
                <a:ea typeface="ＭＳ Ｐゴシック" pitchFamily="-105" charset="-128"/>
              </a:rPr>
              <a:t>%</a:t>
            </a:r>
            <a:r>
              <a:rPr lang="en-US" sz="1800" dirty="0">
                <a:ea typeface="ＭＳ Ｐゴシック" pitchFamily="-105" charset="-128"/>
              </a:rPr>
              <a:t> </a:t>
            </a:r>
            <a:r>
              <a:rPr lang="ru-RU" sz="1800" dirty="0">
                <a:ea typeface="ＭＳ Ｐゴシック" pitchFamily="-105" charset="-128"/>
              </a:rPr>
              <a:t>ВВП</a:t>
            </a:r>
            <a:endParaRPr lang="en-US" sz="1800" b="1" dirty="0">
              <a:latin typeface="Arial" charset="0"/>
              <a:ea typeface="ＭＳ Ｐゴシック" pitchFamily="-105" charset="-128"/>
              <a:cs typeface="Arial" charset="0"/>
            </a:endParaRPr>
          </a:p>
          <a:p>
            <a:pPr marL="222258" indent="-222258">
              <a:spcBef>
                <a:spcPts val="496"/>
              </a:spcBef>
              <a:buClr>
                <a:srgbClr val="998146"/>
              </a:buClr>
              <a:buSzPct val="130000"/>
            </a:pPr>
            <a:endParaRPr lang="en-US" sz="1800" dirty="0">
              <a:latin typeface="Arial" charset="0"/>
              <a:ea typeface="ＭＳ Ｐゴシック" pitchFamily="-105" charset="-128"/>
              <a:cs typeface="Arial" charset="0"/>
            </a:endParaRPr>
          </a:p>
          <a:p>
            <a:pPr marL="0" indent="0">
              <a:spcBef>
                <a:spcPts val="496"/>
              </a:spcBef>
              <a:buClr>
                <a:srgbClr val="998146"/>
              </a:buClr>
              <a:buSzPct val="130000"/>
              <a:buNone/>
            </a:pPr>
            <a:endParaRPr lang="en-US" sz="2000" dirty="0">
              <a:latin typeface="Arial" charset="0"/>
              <a:ea typeface="ＭＳ Ｐゴシック" pitchFamily="-105" charset="-128"/>
              <a:cs typeface="Arial" charset="0"/>
            </a:endParaRPr>
          </a:p>
        </p:txBody>
      </p:sp>
      <p:sp>
        <p:nvSpPr>
          <p:cNvPr id="2" name="TextBox 1"/>
          <p:cNvSpPr txBox="1"/>
          <p:nvPr/>
        </p:nvSpPr>
        <p:spPr>
          <a:xfrm>
            <a:off x="407128" y="5030651"/>
            <a:ext cx="1310182" cy="400110"/>
          </a:xfrm>
          <a:prstGeom prst="rect">
            <a:avLst/>
          </a:prstGeom>
          <a:noFill/>
        </p:spPr>
        <p:txBody>
          <a:bodyPr wrap="square" rtlCol="0">
            <a:spAutoFit/>
          </a:bodyPr>
          <a:lstStyle>
            <a:defPPr>
              <a:defRPr lang="sv-SE"/>
            </a:defPPr>
            <a:lvl1pPr algn="ctr">
              <a:defRPr sz="1100"/>
            </a:lvl1pPr>
          </a:lstStyle>
          <a:p>
            <a:r>
              <a:rPr lang="sv-SE" sz="1000" i="1" dirty="0"/>
              <a:t>1 </a:t>
            </a:r>
            <a:r>
              <a:rPr lang="ru-RU" sz="1000" i="1" dirty="0"/>
              <a:t>доллар США </a:t>
            </a:r>
            <a:r>
              <a:rPr lang="sv-SE" sz="1000" i="1" dirty="0"/>
              <a:t>≈ 9 </a:t>
            </a:r>
            <a:r>
              <a:rPr lang="ru-RU" sz="1000" i="1" dirty="0"/>
              <a:t>шведских крон</a:t>
            </a:r>
            <a:endParaRPr lang="sv-SE" sz="1000" i="1" dirty="0"/>
          </a:p>
        </p:txBody>
      </p:sp>
    </p:spTree>
    <p:extLst>
      <p:ext uri="{BB962C8B-B14F-4D97-AF65-F5344CB8AC3E}">
        <p14:creationId xmlns:p14="http://schemas.microsoft.com/office/powerpoint/2010/main" val="20708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334869"/>
            <a:ext cx="3200400" cy="923330"/>
          </a:xfrm>
          <a:prstGeom prst="rect">
            <a:avLst/>
          </a:prstGeom>
          <a:noFill/>
        </p:spPr>
        <p:txBody>
          <a:bodyPr wrap="square" rtlCol="0">
            <a:spAutoFit/>
          </a:bodyPr>
          <a:lstStyle/>
          <a:p>
            <a:r>
              <a:rPr lang="ru-RU" dirty="0"/>
              <a:t>Закон о бюджете </a:t>
            </a:r>
            <a:r>
              <a:rPr lang="en-US" dirty="0"/>
              <a:t>→ </a:t>
            </a:r>
            <a:r>
              <a:rPr lang="ru-RU" dirty="0"/>
              <a:t>включает управление долгом</a:t>
            </a:r>
            <a:endParaRPr lang="en-US" dirty="0"/>
          </a:p>
        </p:txBody>
      </p:sp>
      <p:sp>
        <p:nvSpPr>
          <p:cNvPr id="10" name="Rubrik 1"/>
          <p:cNvSpPr>
            <a:spLocks noGrp="1"/>
          </p:cNvSpPr>
          <p:nvPr>
            <p:ph type="title"/>
          </p:nvPr>
        </p:nvSpPr>
        <p:spPr>
          <a:xfrm>
            <a:off x="611560" y="304321"/>
            <a:ext cx="7834972" cy="604399"/>
          </a:xfrm>
          <a:ln>
            <a:solidFill>
              <a:schemeClr val="tx1"/>
            </a:solidFill>
          </a:ln>
          <a:extLst/>
        </p:spPr>
        <p:txBody>
          <a:bodyPr vert="horz" lIns="0" tIns="0" rIns="0" bIns="0" rtlCol="0" anchor="ctr" anchorCtr="0">
            <a:noAutofit/>
          </a:bodyPr>
          <a:lstStyle/>
          <a:p>
            <a:pPr marL="174625"/>
            <a:r>
              <a:rPr lang="ru-RU" sz="2400" dirty="0"/>
              <a:t>Введение: ясная правовая база</a:t>
            </a:r>
            <a:endParaRPr lang="en-US" sz="2400" dirty="0"/>
          </a:p>
        </p:txBody>
      </p:sp>
      <p:sp>
        <p:nvSpPr>
          <p:cNvPr id="3" name="Rectangle 2"/>
          <p:cNvSpPr/>
          <p:nvPr/>
        </p:nvSpPr>
        <p:spPr>
          <a:xfrm>
            <a:off x="381000" y="2157631"/>
            <a:ext cx="3204266" cy="1588127"/>
          </a:xfrm>
          <a:prstGeom prst="rect">
            <a:avLst/>
          </a:prstGeom>
        </p:spPr>
        <p:txBody>
          <a:bodyPr wrap="square">
            <a:spAutoFit/>
          </a:bodyPr>
          <a:lstStyle/>
          <a:p>
            <a:pPr marL="180975" lvl="1" indent="-180975">
              <a:lnSpc>
                <a:spcPct val="90000"/>
              </a:lnSpc>
              <a:buFont typeface="Arial" panose="020B0604020202020204" pitchFamily="34" charset="0"/>
              <a:buChar char="•"/>
            </a:pPr>
            <a:r>
              <a:rPr lang="ru-RU" altLang="sv-SE" dirty="0">
                <a:sym typeface="Symbol" pitchFamily="18" charset="2"/>
              </a:rPr>
              <a:t>Полномочия по заимствованию средств</a:t>
            </a:r>
            <a:endParaRPr lang="en-US" altLang="sv-SE" dirty="0">
              <a:sym typeface="Symbol" pitchFamily="18" charset="2"/>
            </a:endParaRPr>
          </a:p>
          <a:p>
            <a:pPr marL="180975" lvl="1" indent="-180975">
              <a:lnSpc>
                <a:spcPct val="90000"/>
              </a:lnSpc>
              <a:buFont typeface="Arial" panose="020B0604020202020204" pitchFamily="34" charset="0"/>
              <a:buChar char="•"/>
            </a:pPr>
            <a:r>
              <a:rPr lang="ru-RU" altLang="sv-SE" dirty="0">
                <a:sym typeface="Symbol" pitchFamily="18" charset="2"/>
              </a:rPr>
              <a:t>Задачи</a:t>
            </a:r>
            <a:endParaRPr lang="en-US" altLang="sv-SE" dirty="0">
              <a:sym typeface="Symbol" pitchFamily="18" charset="2"/>
            </a:endParaRPr>
          </a:p>
          <a:p>
            <a:pPr marL="180975" lvl="1" indent="-180975">
              <a:lnSpc>
                <a:spcPct val="90000"/>
              </a:lnSpc>
              <a:buFont typeface="Arial" panose="020B0604020202020204" pitchFamily="34" charset="0"/>
              <a:buChar char="•"/>
            </a:pPr>
            <a:r>
              <a:rPr lang="ru-RU" altLang="sv-SE" dirty="0">
                <a:sym typeface="Symbol" pitchFamily="18" charset="2"/>
              </a:rPr>
              <a:t>Цель заимствований</a:t>
            </a:r>
            <a:endParaRPr lang="en-US" altLang="sv-SE" dirty="0">
              <a:sym typeface="Symbol" pitchFamily="18" charset="2"/>
            </a:endParaRPr>
          </a:p>
          <a:p>
            <a:pPr marL="180975" lvl="1" indent="-180975">
              <a:lnSpc>
                <a:spcPct val="90000"/>
              </a:lnSpc>
              <a:buFont typeface="Arial" panose="020B0604020202020204" pitchFamily="34" charset="0"/>
              <a:buChar char="•"/>
            </a:pPr>
            <a:r>
              <a:rPr lang="ru-RU" altLang="sv-SE" dirty="0">
                <a:sym typeface="Symbol" pitchFamily="18" charset="2"/>
              </a:rPr>
              <a:t>Обязанности</a:t>
            </a:r>
            <a:endParaRPr lang="en-US" altLang="sv-SE" dirty="0">
              <a:sym typeface="Symbol" pitchFamily="18" charset="2"/>
            </a:endParaRPr>
          </a:p>
          <a:p>
            <a:pPr marL="180975" lvl="1" indent="-180975">
              <a:lnSpc>
                <a:spcPct val="90000"/>
              </a:lnSpc>
              <a:buFont typeface="Arial" panose="020B0604020202020204" pitchFamily="34" charset="0"/>
              <a:buChar char="•"/>
            </a:pPr>
            <a:r>
              <a:rPr lang="ru-RU" altLang="sv-SE" dirty="0">
                <a:sym typeface="Symbol" pitchFamily="18" charset="2"/>
              </a:rPr>
              <a:t>Процедурные правила</a:t>
            </a:r>
            <a:endParaRPr lang="en-US" altLang="sv-SE" i="1" dirty="0">
              <a:sym typeface="Symbol" pitchFamily="18" charset="2"/>
            </a:endParaRPr>
          </a:p>
        </p:txBody>
      </p:sp>
      <p:grpSp>
        <p:nvGrpSpPr>
          <p:cNvPr id="18" name="Group 17"/>
          <p:cNvGrpSpPr/>
          <p:nvPr/>
        </p:nvGrpSpPr>
        <p:grpSpPr>
          <a:xfrm>
            <a:off x="4970832" y="1147669"/>
            <a:ext cx="3659505" cy="2809424"/>
            <a:chOff x="4648200" y="1863566"/>
            <a:chExt cx="4176692" cy="2964347"/>
          </a:xfrm>
        </p:grpSpPr>
        <p:grpSp>
          <p:nvGrpSpPr>
            <p:cNvPr id="13" name="Group 12"/>
            <p:cNvGrpSpPr/>
            <p:nvPr/>
          </p:nvGrpSpPr>
          <p:grpSpPr>
            <a:xfrm>
              <a:off x="4648200" y="1863566"/>
              <a:ext cx="4176692" cy="2964347"/>
              <a:chOff x="4648200" y="1863566"/>
              <a:chExt cx="4176692" cy="2964347"/>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863566"/>
                <a:ext cx="2099463" cy="2964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2141684"/>
                <a:ext cx="1662092" cy="244406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cxnSp>
          <p:nvCxnSpPr>
            <p:cNvPr id="15" name="Straight Connector 14"/>
            <p:cNvCxnSpPr/>
            <p:nvPr/>
          </p:nvCxnSpPr>
          <p:spPr bwMode="auto">
            <a:xfrm>
              <a:off x="6747663" y="1863566"/>
              <a:ext cx="415137" cy="278118"/>
            </a:xfrm>
            <a:prstGeom prst="line">
              <a:avLst/>
            </a:prstGeom>
            <a:solidFill>
              <a:schemeClr val="accent1"/>
            </a:solidFill>
            <a:ln w="6350" cap="flat" cmpd="sng" algn="ctr">
              <a:solidFill>
                <a:schemeClr val="tx1"/>
              </a:solidFill>
              <a:prstDash val="sysDash"/>
              <a:round/>
              <a:headEnd type="none" w="med" len="med"/>
              <a:tailEnd type="arrow" w="med" len="med"/>
            </a:ln>
            <a:effectLst/>
          </p:spPr>
        </p:cxnSp>
        <p:cxnSp>
          <p:nvCxnSpPr>
            <p:cNvPr id="17" name="Straight Connector 16"/>
            <p:cNvCxnSpPr/>
            <p:nvPr/>
          </p:nvCxnSpPr>
          <p:spPr bwMode="auto">
            <a:xfrm flipV="1">
              <a:off x="6747663" y="4585744"/>
              <a:ext cx="415137" cy="242169"/>
            </a:xfrm>
            <a:prstGeom prst="line">
              <a:avLst/>
            </a:prstGeom>
            <a:solidFill>
              <a:schemeClr val="accent1"/>
            </a:solidFill>
            <a:ln w="6350" cap="flat" cmpd="sng" algn="ctr">
              <a:solidFill>
                <a:schemeClr val="tx1"/>
              </a:solidFill>
              <a:prstDash val="sysDash"/>
              <a:round/>
              <a:headEnd type="none" w="med" len="med"/>
              <a:tailEnd type="arrow" w="med" len="med"/>
            </a:ln>
            <a:effectLst/>
          </p:spPr>
        </p:cxnSp>
      </p:grpSp>
      <p:sp>
        <p:nvSpPr>
          <p:cNvPr id="14" name="Rectangle 13"/>
          <p:cNvSpPr/>
          <p:nvPr/>
        </p:nvSpPr>
        <p:spPr>
          <a:xfrm>
            <a:off x="725004" y="4209436"/>
            <a:ext cx="7400929" cy="1378839"/>
          </a:xfrm>
          <a:prstGeom prst="rect">
            <a:avLst/>
          </a:prstGeom>
          <a:ln>
            <a:solidFill>
              <a:srgbClr val="FF0000"/>
            </a:solidFill>
            <a:prstDash val="sysDash"/>
          </a:ln>
        </p:spPr>
        <p:txBody>
          <a:bodyPr wrap="square">
            <a:spAutoFit/>
          </a:bodyPr>
          <a:lstStyle/>
          <a:p>
            <a:pPr>
              <a:spcBef>
                <a:spcPts val="1115"/>
              </a:spcBef>
            </a:pPr>
            <a:r>
              <a:rPr lang="ru-RU" dirty="0">
                <a:latin typeface="Arial" charset="0"/>
                <a:ea typeface="ＭＳ Ｐゴシック" pitchFamily="-105" charset="-128"/>
                <a:cs typeface="Arial" charset="0"/>
              </a:rPr>
              <a:t>Цель управления долгом</a:t>
            </a:r>
            <a:br>
              <a:rPr lang="en-US" dirty="0">
                <a:latin typeface="Arial" charset="0"/>
                <a:ea typeface="ＭＳ Ｐゴシック" pitchFamily="-105" charset="-128"/>
                <a:cs typeface="Arial" charset="0"/>
              </a:rPr>
            </a:br>
            <a:endParaRPr lang="en-US" sz="800" dirty="0">
              <a:latin typeface="Arial" charset="0"/>
              <a:ea typeface="ＭＳ Ｐゴシック" pitchFamily="-105" charset="-128"/>
              <a:cs typeface="Arial" charset="0"/>
            </a:endParaRPr>
          </a:p>
          <a:p>
            <a:pPr marL="273050" lvl="1" indent="-273050" fontAlgn="base">
              <a:spcBef>
                <a:spcPct val="20000"/>
              </a:spcBef>
              <a:spcAft>
                <a:spcPct val="0"/>
              </a:spcAft>
              <a:buClr>
                <a:schemeClr val="tx2">
                  <a:lumMod val="75000"/>
                </a:schemeClr>
              </a:buClr>
              <a:buSzPct val="130000"/>
              <a:buChar char="•"/>
              <a:defRPr/>
            </a:pPr>
            <a:r>
              <a:rPr lang="ru-RU" dirty="0"/>
              <a:t>«Минимизация долгосрочных долговых издержек с учетом рисков</a:t>
            </a:r>
            <a:r>
              <a:rPr lang="en-US" dirty="0"/>
              <a:t>. </a:t>
            </a:r>
            <a:r>
              <a:rPr lang="ru-RU" dirty="0"/>
              <a:t>Управление долгом осуществляется в рамках требований к проведению денежно-кредитной политики»</a:t>
            </a:r>
            <a:endParaRPr lang="en-US" dirty="0">
              <a:ea typeface="MS PGothic" pitchFamily="34" charset="-128"/>
              <a:cs typeface="ＭＳ Ｐゴシック" charset="0"/>
            </a:endParaRPr>
          </a:p>
        </p:txBody>
      </p:sp>
      <p:grpSp>
        <p:nvGrpSpPr>
          <p:cNvPr id="7" name="Group 6"/>
          <p:cNvGrpSpPr/>
          <p:nvPr/>
        </p:nvGrpSpPr>
        <p:grpSpPr>
          <a:xfrm>
            <a:off x="2390400" y="5659202"/>
            <a:ext cx="3873600" cy="502174"/>
            <a:chOff x="2390400" y="5659202"/>
            <a:chExt cx="3873600" cy="502174"/>
          </a:xfrm>
        </p:grpSpPr>
        <p:sp>
          <p:nvSpPr>
            <p:cNvPr id="2" name="TextBox 1"/>
            <p:cNvSpPr txBox="1"/>
            <p:nvPr/>
          </p:nvSpPr>
          <p:spPr>
            <a:xfrm>
              <a:off x="2390400" y="5853599"/>
              <a:ext cx="3873600" cy="307777"/>
            </a:xfrm>
            <a:prstGeom prst="rect">
              <a:avLst/>
            </a:prstGeom>
            <a:noFill/>
          </p:spPr>
          <p:txBody>
            <a:bodyPr wrap="square" rtlCol="0">
              <a:spAutoFit/>
            </a:bodyPr>
            <a:lstStyle/>
            <a:p>
              <a:pPr algn="ctr"/>
              <a:r>
                <a:rPr lang="ru-RU" sz="1400" dirty="0"/>
                <a:t>С учетом управления ликвидностью</a:t>
              </a:r>
              <a:endParaRPr lang="en-US" sz="1400" dirty="0"/>
            </a:p>
          </p:txBody>
        </p:sp>
        <p:sp>
          <p:nvSpPr>
            <p:cNvPr id="6" name="Right Brace 5"/>
            <p:cNvSpPr/>
            <p:nvPr/>
          </p:nvSpPr>
          <p:spPr>
            <a:xfrm rot="16200000">
              <a:off x="4153059" y="4587744"/>
              <a:ext cx="348285" cy="24912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95488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sz="quarter" idx="4294967295"/>
            <p:extLst>
              <p:ext uri="{D42A27DB-BD31-4B8C-83A1-F6EECF244321}">
                <p14:modId xmlns:p14="http://schemas.microsoft.com/office/powerpoint/2010/main" val="2646795250"/>
              </p:ext>
            </p:extLst>
          </p:nvPr>
        </p:nvGraphicFramePr>
        <p:xfrm>
          <a:off x="685800" y="1295400"/>
          <a:ext cx="784225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ubrik 1"/>
          <p:cNvSpPr>
            <a:spLocks noGrp="1"/>
          </p:cNvSpPr>
          <p:nvPr>
            <p:ph type="title"/>
          </p:nvPr>
        </p:nvSpPr>
        <p:spPr>
          <a:xfrm>
            <a:off x="611560" y="304321"/>
            <a:ext cx="7999040" cy="755994"/>
          </a:xfrm>
          <a:ln>
            <a:solidFill>
              <a:schemeClr val="tx1"/>
            </a:solidFill>
          </a:ln>
          <a:extLst/>
        </p:spPr>
        <p:txBody>
          <a:bodyPr vert="horz" lIns="0" tIns="0" rIns="0" bIns="0" rtlCol="0" anchor="ctr" anchorCtr="0">
            <a:noAutofit/>
          </a:bodyPr>
          <a:lstStyle/>
          <a:p>
            <a:pPr marL="174625"/>
            <a:r>
              <a:rPr lang="ru-RU" sz="2400" dirty="0"/>
              <a:t>Введение </a:t>
            </a:r>
            <a:r>
              <a:rPr lang="en-US" sz="2400" dirty="0"/>
              <a:t>→ </a:t>
            </a:r>
            <a:r>
              <a:rPr lang="ru-RU" sz="2400" dirty="0"/>
              <a:t>четкие функции и обязанности</a:t>
            </a:r>
            <a:endParaRPr lang="en-US" sz="2400" dirty="0"/>
          </a:p>
        </p:txBody>
      </p:sp>
    </p:spTree>
    <p:extLst>
      <p:ext uri="{BB962C8B-B14F-4D97-AF65-F5344CB8AC3E}">
        <p14:creationId xmlns:p14="http://schemas.microsoft.com/office/powerpoint/2010/main" val="240589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611560" y="304321"/>
            <a:ext cx="7999040" cy="755994"/>
          </a:xfrm>
          <a:ln>
            <a:solidFill>
              <a:schemeClr val="tx1"/>
            </a:solidFill>
          </a:ln>
          <a:extLst/>
        </p:spPr>
        <p:txBody>
          <a:bodyPr vert="horz" lIns="0" tIns="0" rIns="0" bIns="0" rtlCol="0" anchor="ctr" anchorCtr="0">
            <a:noAutofit/>
          </a:bodyPr>
          <a:lstStyle/>
          <a:p>
            <a:pPr marL="174625"/>
            <a:r>
              <a:rPr lang="ru-RU" sz="2400" dirty="0"/>
              <a:t>Введение </a:t>
            </a:r>
            <a:r>
              <a:rPr lang="en-US" sz="2400" dirty="0"/>
              <a:t>→ </a:t>
            </a:r>
            <a:r>
              <a:rPr lang="ru-RU" sz="2400" dirty="0"/>
              <a:t>четкие функции и обязанности</a:t>
            </a:r>
            <a:endParaRPr lang="en-US" sz="2400" dirty="0"/>
          </a:p>
        </p:txBody>
      </p:sp>
      <p:grpSp>
        <p:nvGrpSpPr>
          <p:cNvPr id="9" name="Group 3"/>
          <p:cNvGrpSpPr>
            <a:grpSpLocks/>
          </p:cNvGrpSpPr>
          <p:nvPr/>
        </p:nvGrpSpPr>
        <p:grpSpPr bwMode="auto">
          <a:xfrm>
            <a:off x="258472" y="1593576"/>
            <a:ext cx="3006362" cy="2120900"/>
            <a:chOff x="3227" y="1945"/>
            <a:chExt cx="2161" cy="1336"/>
          </a:xfrm>
        </p:grpSpPr>
        <p:sp>
          <p:nvSpPr>
            <p:cNvPr id="14" name="Text Box 4"/>
            <p:cNvSpPr txBox="1">
              <a:spLocks noChangeArrowheads="1"/>
            </p:cNvSpPr>
            <p:nvPr/>
          </p:nvSpPr>
          <p:spPr bwMode="auto">
            <a:xfrm>
              <a:off x="3244" y="1945"/>
              <a:ext cx="2128" cy="64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sv-SE" sz="1200" b="1" u="sng" dirty="0"/>
                <a:t>1</a:t>
              </a:r>
              <a:r>
                <a:rPr lang="ru-RU" altLang="sv-SE" sz="1200" b="1" u="sng" dirty="0"/>
                <a:t>-й год</a:t>
              </a:r>
              <a:r>
                <a:rPr lang="en-US" altLang="sv-SE" sz="1200" b="1" u="sng" dirty="0"/>
                <a:t>, 1</a:t>
              </a:r>
              <a:r>
                <a:rPr lang="ru-RU" altLang="sv-SE" sz="1200" b="1" u="sng" dirty="0"/>
                <a:t> октября</a:t>
              </a:r>
              <a:br>
                <a:rPr lang="en-US" altLang="sv-SE" sz="1200" u="sng" dirty="0"/>
              </a:br>
              <a:r>
                <a:rPr lang="en-US" altLang="sv-SE" sz="1200" dirty="0"/>
                <a:t>SNDO </a:t>
              </a:r>
              <a:r>
                <a:rPr lang="ru-RU" altLang="sv-SE" sz="1200" dirty="0"/>
                <a:t>вносит в Минфин предложение о стратегии управления долгом </a:t>
              </a:r>
              <a:r>
                <a:rPr lang="en-US" altLang="sv-SE" sz="1200" dirty="0"/>
                <a:t>(</a:t>
              </a:r>
              <a:r>
                <a:rPr lang="ru-RU" altLang="sv-SE" sz="1200" dirty="0"/>
                <a:t>среднесрочная стратегия управления долгом)</a:t>
              </a:r>
              <a:endParaRPr lang="en-US" altLang="sv-SE" sz="1200" i="1" dirty="0"/>
            </a:p>
          </p:txBody>
        </p:sp>
        <p:sp>
          <p:nvSpPr>
            <p:cNvPr id="15" name="Text Box 5"/>
            <p:cNvSpPr txBox="1">
              <a:spLocks noChangeArrowheads="1"/>
            </p:cNvSpPr>
            <p:nvPr/>
          </p:nvSpPr>
          <p:spPr bwMode="auto">
            <a:xfrm>
              <a:off x="3227" y="2874"/>
              <a:ext cx="2161" cy="407"/>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sv-SE" sz="1200" b="1" u="sng" dirty="0"/>
                <a:t>1</a:t>
              </a:r>
              <a:r>
                <a:rPr lang="ru-RU" altLang="sv-SE" sz="1200" b="1" u="sng" dirty="0"/>
                <a:t>-й год</a:t>
              </a:r>
              <a:r>
                <a:rPr lang="en-US" altLang="sv-SE" sz="1200" b="1" u="sng" dirty="0"/>
                <a:t>, 15</a:t>
              </a:r>
              <a:r>
                <a:rPr lang="ru-RU" altLang="sv-SE" sz="1200" b="1" u="sng" dirty="0"/>
                <a:t> ноября</a:t>
              </a:r>
              <a:br>
                <a:rPr lang="en-US" altLang="sv-SE" sz="1200" u="sng" dirty="0"/>
              </a:br>
              <a:r>
                <a:rPr lang="ru-RU" altLang="sv-SE" sz="1200" dirty="0"/>
                <a:t>Минфин принимает решение о стратегии на предстоящие годы</a:t>
              </a:r>
              <a:endParaRPr lang="en-US" altLang="sv-SE" sz="1200" dirty="0"/>
            </a:p>
          </p:txBody>
        </p:sp>
        <p:sp>
          <p:nvSpPr>
            <p:cNvPr id="16" name="AutoShape 6"/>
            <p:cNvSpPr>
              <a:spLocks noChangeArrowheads="1"/>
            </p:cNvSpPr>
            <p:nvPr/>
          </p:nvSpPr>
          <p:spPr bwMode="auto">
            <a:xfrm>
              <a:off x="4233" y="2570"/>
              <a:ext cx="123" cy="108"/>
            </a:xfrm>
            <a:prstGeom prst="downArrow">
              <a:avLst>
                <a:gd name="adj1" fmla="val 50000"/>
                <a:gd name="adj2" fmla="val 44097"/>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400"/>
            </a:p>
          </p:txBody>
        </p:sp>
      </p:grpSp>
      <p:grpSp>
        <p:nvGrpSpPr>
          <p:cNvPr id="10" name="Group 9"/>
          <p:cNvGrpSpPr/>
          <p:nvPr/>
        </p:nvGrpSpPr>
        <p:grpSpPr>
          <a:xfrm>
            <a:off x="238679" y="3974652"/>
            <a:ext cx="3058763" cy="963186"/>
            <a:chOff x="370238" y="3698710"/>
            <a:chExt cx="3058763" cy="963186"/>
          </a:xfrm>
        </p:grpSpPr>
        <p:sp>
          <p:nvSpPr>
            <p:cNvPr id="12" name="Text Box 8"/>
            <p:cNvSpPr txBox="1">
              <a:spLocks noChangeArrowheads="1"/>
            </p:cNvSpPr>
            <p:nvPr/>
          </p:nvSpPr>
          <p:spPr bwMode="auto">
            <a:xfrm>
              <a:off x="370238" y="4015565"/>
              <a:ext cx="3058763" cy="646331"/>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sv-SE" sz="1200" b="1" u="sng" dirty="0"/>
                <a:t>2</a:t>
              </a:r>
              <a:r>
                <a:rPr lang="ru-RU" altLang="sv-SE" sz="1200" b="1" u="sng" dirty="0"/>
                <a:t>-й год</a:t>
              </a:r>
              <a:br>
                <a:rPr lang="en-US" altLang="sv-SE" sz="1200" dirty="0"/>
              </a:br>
              <a:r>
                <a:rPr lang="en-US" altLang="sv-SE" sz="1200" dirty="0"/>
                <a:t>SNDO </a:t>
              </a:r>
              <a:r>
                <a:rPr lang="ru-RU" altLang="sv-SE" sz="1200" dirty="0"/>
                <a:t>занимается управлением ликвидностью и долгом</a:t>
              </a:r>
              <a:endParaRPr lang="en-US" altLang="sv-SE" sz="1200" dirty="0"/>
            </a:p>
          </p:txBody>
        </p:sp>
        <p:sp>
          <p:nvSpPr>
            <p:cNvPr id="13" name="AutoShape 6"/>
            <p:cNvSpPr>
              <a:spLocks noChangeArrowheads="1"/>
            </p:cNvSpPr>
            <p:nvPr/>
          </p:nvSpPr>
          <p:spPr bwMode="auto">
            <a:xfrm>
              <a:off x="1784499" y="3698710"/>
              <a:ext cx="195263" cy="171450"/>
            </a:xfrm>
            <a:prstGeom prst="downArrow">
              <a:avLst>
                <a:gd name="adj1" fmla="val 50000"/>
                <a:gd name="adj2" fmla="val 44097"/>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400"/>
            </a:p>
          </p:txBody>
        </p:sp>
      </p:grpSp>
      <p:grpSp>
        <p:nvGrpSpPr>
          <p:cNvPr id="7" name="Group 6"/>
          <p:cNvGrpSpPr/>
          <p:nvPr/>
        </p:nvGrpSpPr>
        <p:grpSpPr>
          <a:xfrm>
            <a:off x="6004666" y="1443333"/>
            <a:ext cx="2361123" cy="4118420"/>
            <a:chOff x="4838282" y="1347229"/>
            <a:chExt cx="2876610" cy="452047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282" y="1347229"/>
              <a:ext cx="2341395" cy="29578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8979" y="3536025"/>
              <a:ext cx="1705913" cy="23316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2" name="Rectangle 1"/>
          <p:cNvSpPr/>
          <p:nvPr/>
        </p:nvSpPr>
        <p:spPr>
          <a:xfrm>
            <a:off x="152400" y="5105400"/>
            <a:ext cx="3453809" cy="1200329"/>
          </a:xfrm>
          <a:prstGeom prst="rect">
            <a:avLst/>
          </a:prstGeom>
        </p:spPr>
        <p:txBody>
          <a:bodyPr wrap="square">
            <a:spAutoFit/>
          </a:bodyPr>
          <a:lstStyle/>
          <a:p>
            <a:pPr>
              <a:spcBef>
                <a:spcPct val="50000"/>
              </a:spcBef>
              <a:buClrTx/>
              <a:buFontTx/>
              <a:buNone/>
            </a:pPr>
            <a:r>
              <a:rPr lang="ru-RU" altLang="sv-SE" sz="1200" dirty="0"/>
              <a:t>Основные принципы охватывают следующее:</a:t>
            </a:r>
            <a:endParaRPr lang="en-US" altLang="sv-SE" sz="1200" dirty="0"/>
          </a:p>
          <a:p>
            <a:pPr marL="285750" indent="-285750">
              <a:spcBef>
                <a:spcPct val="50000"/>
              </a:spcBef>
              <a:buClrTx/>
              <a:buFont typeface="Arial" panose="020B0604020202020204" pitchFamily="34" charset="0"/>
              <a:buChar char="•"/>
            </a:pPr>
            <a:r>
              <a:rPr lang="ru-RU" altLang="sv-SE" sz="1200" u="sng" dirty="0"/>
              <a:t>Размещение </a:t>
            </a:r>
            <a:r>
              <a:rPr lang="ru-RU" altLang="sv-SE" sz="1200" dirty="0"/>
              <a:t>долговых инструментов </a:t>
            </a:r>
            <a:r>
              <a:rPr lang="en-US" altLang="sv-SE" sz="1200" dirty="0"/>
              <a:t>(</a:t>
            </a:r>
            <a:r>
              <a:rPr lang="ru-RU" altLang="sv-SE" sz="1200" dirty="0"/>
              <a:t>облигации по номиналу, индексируемые, валютные облигации</a:t>
            </a:r>
            <a:r>
              <a:rPr lang="en-US" altLang="sv-SE" sz="1200" dirty="0"/>
              <a:t>)</a:t>
            </a:r>
          </a:p>
          <a:p>
            <a:pPr marL="285750" indent="-285750">
              <a:spcBef>
                <a:spcPct val="50000"/>
              </a:spcBef>
              <a:buClrTx/>
              <a:buFont typeface="Arial" panose="020B0604020202020204" pitchFamily="34" charset="0"/>
              <a:buChar char="•"/>
            </a:pPr>
            <a:r>
              <a:rPr lang="ru-RU" altLang="sv-SE" sz="1200" u="sng" dirty="0"/>
              <a:t>Сроки погашения </a:t>
            </a:r>
            <a:r>
              <a:rPr lang="ru-RU" altLang="sv-SE" sz="1200" dirty="0"/>
              <a:t>долга (дюрация)</a:t>
            </a:r>
            <a:endParaRPr lang="en-US" altLang="sv-SE" sz="1200" dirty="0"/>
          </a:p>
        </p:txBody>
      </p:sp>
      <p:grpSp>
        <p:nvGrpSpPr>
          <p:cNvPr id="19" name="Group 18"/>
          <p:cNvGrpSpPr/>
          <p:nvPr/>
        </p:nvGrpSpPr>
        <p:grpSpPr>
          <a:xfrm>
            <a:off x="2122251" y="2178917"/>
            <a:ext cx="3449855" cy="892552"/>
            <a:chOff x="2122251" y="2178917"/>
            <a:chExt cx="3449855" cy="892552"/>
          </a:xfrm>
        </p:grpSpPr>
        <p:sp>
          <p:nvSpPr>
            <p:cNvPr id="11" name="Text Box 20"/>
            <p:cNvSpPr txBox="1">
              <a:spLocks noChangeArrowheads="1"/>
            </p:cNvSpPr>
            <p:nvPr/>
          </p:nvSpPr>
          <p:spPr bwMode="auto">
            <a:xfrm>
              <a:off x="3557569" y="2178917"/>
              <a:ext cx="2014537" cy="892552"/>
            </a:xfrm>
            <a:prstGeom prst="rect">
              <a:avLst/>
            </a:prstGeom>
            <a:solidFill>
              <a:schemeClr val="accent4"/>
            </a:solidFill>
            <a:ln w="3175">
              <a:solidFill>
                <a:schemeClr val="tx1"/>
              </a:solidFill>
              <a:miter lim="800000"/>
              <a:headEnd/>
              <a:tailEnd type="none" w="lg" len="lg"/>
            </a:ln>
            <a:effectLst/>
            <a:extLst>
              <a:ext uri="{AF507438-7753-43E0-B8FC-AC1667EBCBE1}">
                <a14:hiddenEffects xmlns:a14="http://schemas.microsoft.com/office/drawing/2010/main">
                  <a:effectLst>
                    <a:outerShdw dist="56796" dir="1593903" algn="ctr" rotWithShape="0">
                      <a:srgbClr val="808080"/>
                    </a:outerShdw>
                  </a:effectLst>
                </a14:hiddenEffects>
              </a:ext>
            </a:extLst>
          </p:spPr>
          <p:txBody>
            <a:bodyPr wrap="square">
              <a:spAutoFit/>
            </a:bodyPr>
            <a:lstStyle>
              <a:lvl1pPr>
                <a:defRPr sz="1200">
                  <a:solidFill>
                    <a:schemeClr val="tx1"/>
                  </a:solidFill>
                  <a:latin typeface="Verdana" pitchFamily="34" charset="0"/>
                </a:defRPr>
              </a:lvl1pPr>
              <a:lvl2pPr marL="742950" indent="-285750">
                <a:defRPr sz="1200">
                  <a:solidFill>
                    <a:schemeClr val="tx1"/>
                  </a:solidFill>
                  <a:latin typeface="Verdana" pitchFamily="34" charset="0"/>
                </a:defRPr>
              </a:lvl2pPr>
              <a:lvl3pPr marL="1143000" indent="-228600">
                <a:defRPr sz="1200">
                  <a:solidFill>
                    <a:schemeClr val="tx1"/>
                  </a:solidFill>
                  <a:latin typeface="Verdana" pitchFamily="34" charset="0"/>
                </a:defRPr>
              </a:lvl3pPr>
              <a:lvl4pPr marL="1600200" indent="-228600">
                <a:defRPr sz="1200">
                  <a:solidFill>
                    <a:schemeClr val="tx1"/>
                  </a:solidFill>
                  <a:latin typeface="Verdana" pitchFamily="34" charset="0"/>
                </a:defRPr>
              </a:lvl4pPr>
              <a:lvl5pPr marL="2057400" indent="-228600">
                <a:defRPr sz="1200">
                  <a:solidFill>
                    <a:schemeClr val="tx1"/>
                  </a:solidFill>
                  <a:latin typeface="Verdana" pitchFamily="34" charset="0"/>
                </a:defRPr>
              </a:lvl5pPr>
              <a:lvl6pPr marL="2514600" indent="-228600" algn="ctr" eaLnBrk="0" fontAlgn="base" hangingPunct="0">
                <a:spcBef>
                  <a:spcPct val="0"/>
                </a:spcBef>
                <a:spcAft>
                  <a:spcPct val="0"/>
                </a:spcAft>
                <a:defRPr sz="1200">
                  <a:solidFill>
                    <a:schemeClr val="tx1"/>
                  </a:solidFill>
                  <a:latin typeface="Verdana" pitchFamily="34" charset="0"/>
                </a:defRPr>
              </a:lvl6pPr>
              <a:lvl7pPr marL="2971800" indent="-228600" algn="ctr" eaLnBrk="0" fontAlgn="base" hangingPunct="0">
                <a:spcBef>
                  <a:spcPct val="0"/>
                </a:spcBef>
                <a:spcAft>
                  <a:spcPct val="0"/>
                </a:spcAft>
                <a:defRPr sz="1200">
                  <a:solidFill>
                    <a:schemeClr val="tx1"/>
                  </a:solidFill>
                  <a:latin typeface="Verdana" pitchFamily="34" charset="0"/>
                </a:defRPr>
              </a:lvl7pPr>
              <a:lvl8pPr marL="3429000" indent="-228600" algn="ctr" eaLnBrk="0" fontAlgn="base" hangingPunct="0">
                <a:spcBef>
                  <a:spcPct val="0"/>
                </a:spcBef>
                <a:spcAft>
                  <a:spcPct val="0"/>
                </a:spcAft>
                <a:defRPr sz="1200">
                  <a:solidFill>
                    <a:schemeClr val="tx1"/>
                  </a:solidFill>
                  <a:latin typeface="Verdana" pitchFamily="34" charset="0"/>
                </a:defRPr>
              </a:lvl8pPr>
              <a:lvl9pPr marL="3886200" indent="-228600" algn="ctr" eaLnBrk="0" fontAlgn="base" hangingPunct="0">
                <a:spcBef>
                  <a:spcPct val="0"/>
                </a:spcBef>
                <a:spcAft>
                  <a:spcPct val="0"/>
                </a:spcAft>
                <a:defRPr sz="1200">
                  <a:solidFill>
                    <a:schemeClr val="tx1"/>
                  </a:solidFill>
                  <a:latin typeface="Verdana" pitchFamily="34" charset="0"/>
                </a:defRPr>
              </a:lvl9pPr>
            </a:lstStyle>
            <a:p>
              <a:pPr>
                <a:spcBef>
                  <a:spcPct val="50000"/>
                </a:spcBef>
              </a:pPr>
              <a:r>
                <a:rPr lang="ru-RU" altLang="sv-SE" dirty="0"/>
                <a:t>У центрального банка есть возможность </a:t>
              </a:r>
              <a:r>
                <a:rPr lang="ru-RU" altLang="sv-SE" u="sng" dirty="0"/>
                <a:t>прокомментировать</a:t>
              </a:r>
              <a:r>
                <a:rPr lang="ru-RU" altLang="sv-SE" dirty="0"/>
                <a:t> предложение</a:t>
              </a:r>
              <a:r>
                <a:rPr lang="en-US" altLang="sv-SE" sz="1600" dirty="0"/>
                <a:t>. </a:t>
              </a:r>
              <a:endParaRPr lang="en-US" altLang="sv-SE" sz="1600" i="1" dirty="0"/>
            </a:p>
          </p:txBody>
        </p:sp>
        <p:cxnSp>
          <p:nvCxnSpPr>
            <p:cNvPr id="17" name="Straight Arrow Connector 16"/>
            <p:cNvCxnSpPr/>
            <p:nvPr/>
          </p:nvCxnSpPr>
          <p:spPr bwMode="auto">
            <a:xfrm flipH="1">
              <a:off x="2122251" y="2677149"/>
              <a:ext cx="134079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3" name="Right Brace 2"/>
          <p:cNvSpPr/>
          <p:nvPr/>
        </p:nvSpPr>
        <p:spPr>
          <a:xfrm>
            <a:off x="3391200" y="5105400"/>
            <a:ext cx="166369" cy="116955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 name="TextBox 3"/>
          <p:cNvSpPr txBox="1"/>
          <p:nvPr/>
        </p:nvSpPr>
        <p:spPr>
          <a:xfrm>
            <a:off x="3528000" y="5532953"/>
            <a:ext cx="3434400" cy="523220"/>
          </a:xfrm>
          <a:prstGeom prst="rect">
            <a:avLst/>
          </a:prstGeom>
          <a:noFill/>
        </p:spPr>
        <p:txBody>
          <a:bodyPr wrap="square" rtlCol="0">
            <a:spAutoFit/>
          </a:bodyPr>
          <a:lstStyle/>
          <a:p>
            <a:r>
              <a:rPr lang="ru-RU" sz="1400" dirty="0"/>
              <a:t>Включает управление долгом </a:t>
            </a:r>
            <a:r>
              <a:rPr lang="ru-RU" sz="1400" u="sng" dirty="0"/>
              <a:t>и </a:t>
            </a:r>
            <a:r>
              <a:rPr lang="ru-RU" sz="1400" dirty="0"/>
              <a:t>ликвидностью</a:t>
            </a:r>
            <a:endParaRPr lang="en-US" sz="1400" dirty="0"/>
          </a:p>
        </p:txBody>
      </p:sp>
    </p:spTree>
    <p:extLst>
      <p:ext uri="{BB962C8B-B14F-4D97-AF65-F5344CB8AC3E}">
        <p14:creationId xmlns:p14="http://schemas.microsoft.com/office/powerpoint/2010/main" val="101103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nummer 3"/>
          <p:cNvSpPr>
            <a:spLocks noGrp="1"/>
          </p:cNvSpPr>
          <p:nvPr>
            <p:ph type="sldNum" sz="quarter" idx="4294967295"/>
          </p:nvPr>
        </p:nvSpPr>
        <p:spPr>
          <a:xfrm>
            <a:off x="358775" y="6251575"/>
            <a:ext cx="1905000" cy="354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fld id="{8626DC57-7F11-4502-BB08-2F9E5C37BB79}" type="slidenum">
              <a:rPr lang="da-DK" altLang="sv-SE" sz="1000" smtClean="0">
                <a:solidFill>
                  <a:schemeClr val="bg1"/>
                </a:solidFill>
              </a:rPr>
              <a:pPr/>
              <a:t>8</a:t>
            </a:fld>
            <a:endParaRPr lang="da-DK" altLang="sv-SE" sz="1000">
              <a:solidFill>
                <a:schemeClr val="bg1"/>
              </a:solidFill>
            </a:endParaRPr>
          </a:p>
        </p:txBody>
      </p:sp>
      <p:sp>
        <p:nvSpPr>
          <p:cNvPr id="16388" name="Rectangle 3"/>
          <p:cNvSpPr>
            <a:spLocks noGrp="1" noChangeArrowheads="1"/>
          </p:cNvSpPr>
          <p:nvPr>
            <p:ph type="body" idx="4294967295"/>
          </p:nvPr>
        </p:nvSpPr>
        <p:spPr>
          <a:xfrm>
            <a:off x="369651" y="2850548"/>
            <a:ext cx="8385243" cy="3478251"/>
          </a:xfrm>
          <a:prstGeom prst="rect">
            <a:avLst/>
          </a:prstGeom>
        </p:spPr>
        <p:txBody>
          <a:bodyPr>
            <a:noAutofit/>
          </a:bodyPr>
          <a:lstStyle/>
          <a:p>
            <a:r>
              <a:rPr lang="ru-RU" sz="1800" dirty="0">
                <a:sym typeface="Symbol" pitchFamily="18" charset="2"/>
              </a:rPr>
              <a:t>Центральный банк </a:t>
            </a:r>
            <a:r>
              <a:rPr lang="en-US" sz="1800" dirty="0">
                <a:sym typeface="Symbol" pitchFamily="18" charset="2"/>
              </a:rPr>
              <a:t>(“Riksbank”) → </a:t>
            </a:r>
            <a:r>
              <a:rPr lang="ru-RU" sz="1800" dirty="0">
                <a:sym typeface="Symbol" pitchFamily="18" charset="2"/>
              </a:rPr>
              <a:t>не является агентом по проведению аукционов или других операций по управлению ликвидностью и долгом</a:t>
            </a:r>
            <a:endParaRPr lang="en-US" sz="1800" dirty="0">
              <a:sym typeface="Symbol" pitchFamily="18" charset="2"/>
            </a:endParaRPr>
          </a:p>
          <a:p>
            <a:r>
              <a:rPr lang="ru-RU" sz="1800" dirty="0">
                <a:sym typeface="Symbol" pitchFamily="18" charset="2"/>
              </a:rPr>
              <a:t>Счет в ЦБ (ЕКС) для проведения внутридневных платежей, т.е. на счетах нет остатков «овернайт»</a:t>
            </a:r>
            <a:r>
              <a:rPr lang="en-US" sz="1800" dirty="0">
                <a:sym typeface="Symbol" pitchFamily="18" charset="2"/>
              </a:rPr>
              <a:t> → SNDO </a:t>
            </a:r>
            <a:r>
              <a:rPr lang="ru-RU" sz="1800" dirty="0">
                <a:sym typeface="Symbol" pitchFamily="18" charset="2"/>
              </a:rPr>
              <a:t>инвестирует и заимствует средства на межбанковском рынке</a:t>
            </a:r>
            <a:endParaRPr lang="en-US" sz="1800" dirty="0">
              <a:sym typeface="Symbol" pitchFamily="18" charset="2"/>
            </a:endParaRPr>
          </a:p>
          <a:p>
            <a:r>
              <a:rPr lang="en-US" sz="1800" dirty="0">
                <a:sym typeface="Symbol" pitchFamily="18" charset="2"/>
              </a:rPr>
              <a:t>SNDO</a:t>
            </a:r>
            <a:r>
              <a:rPr lang="ru-RU" sz="1800" dirty="0">
                <a:sym typeface="Symbol" pitchFamily="18" charset="2"/>
              </a:rPr>
              <a:t> проводит собственные валютные операции на рынке </a:t>
            </a:r>
            <a:r>
              <a:rPr lang="en-US" sz="1800" dirty="0">
                <a:sym typeface="Symbol" pitchFamily="18" charset="2"/>
              </a:rPr>
              <a:t>(</a:t>
            </a:r>
            <a:r>
              <a:rPr lang="ru-RU" sz="1800" dirty="0">
                <a:sym typeface="Symbol" pitchFamily="18" charset="2"/>
              </a:rPr>
              <a:t>т.е. не через ЦБ</a:t>
            </a:r>
            <a:r>
              <a:rPr lang="en-US" sz="1800" dirty="0">
                <a:sym typeface="Symbol" pitchFamily="18" charset="2"/>
              </a:rPr>
              <a:t>)</a:t>
            </a:r>
          </a:p>
          <a:p>
            <a:r>
              <a:rPr lang="en-US" sz="1800" dirty="0">
                <a:sym typeface="Symbol" pitchFamily="18" charset="2"/>
              </a:rPr>
              <a:t>SNDO </a:t>
            </a:r>
            <a:r>
              <a:rPr lang="ru-RU" sz="1800" dirty="0">
                <a:sym typeface="Symbol" pitchFamily="18" charset="2"/>
              </a:rPr>
              <a:t>может заимствовать средства в валюте от имени ЦБ для пополнения валютных резервов</a:t>
            </a:r>
            <a:endParaRPr lang="en-US" sz="1800" dirty="0">
              <a:sym typeface="Symbol" pitchFamily="18" charset="2"/>
            </a:endParaRPr>
          </a:p>
        </p:txBody>
      </p:sp>
      <p:sp>
        <p:nvSpPr>
          <p:cNvPr id="6" name="Rubrik 1"/>
          <p:cNvSpPr>
            <a:spLocks noGrp="1"/>
          </p:cNvSpPr>
          <p:nvPr>
            <p:ph type="title"/>
          </p:nvPr>
        </p:nvSpPr>
        <p:spPr>
          <a:xfrm>
            <a:off x="255520" y="275138"/>
            <a:ext cx="8328159" cy="604399"/>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304" tIns="45655" rIns="91304" bIns="45655" numCol="1" anchor="ctr" anchorCtr="0" compatLnSpc="1">
            <a:prstTxWarp prst="textNoShape">
              <a:avLst/>
            </a:prstTxWarp>
            <a:noAutofit/>
          </a:bodyPr>
          <a:lstStyle/>
          <a:p>
            <a:pPr algn="l"/>
            <a:r>
              <a:rPr lang="ru-RU" sz="2000" dirty="0">
                <a:solidFill>
                  <a:schemeClr val="tx1"/>
                </a:solidFill>
              </a:rPr>
              <a:t>Предпосылки</a:t>
            </a:r>
            <a:r>
              <a:rPr lang="en-US" sz="2000" dirty="0">
                <a:solidFill>
                  <a:schemeClr val="tx1"/>
                </a:solidFill>
              </a:rPr>
              <a:t>; </a:t>
            </a:r>
            <a:r>
              <a:rPr lang="ru-RU" sz="2000" dirty="0">
                <a:solidFill>
                  <a:schemeClr val="tx1"/>
                </a:solidFill>
              </a:rPr>
              <a:t>управление долгом/ликвидностью </a:t>
            </a:r>
            <a:r>
              <a:rPr lang="en-US" sz="2000" dirty="0">
                <a:solidFill>
                  <a:schemeClr val="tx1"/>
                </a:solidFill>
              </a:rPr>
              <a:t>↔ </a:t>
            </a:r>
            <a:r>
              <a:rPr lang="ru-RU" sz="2000" dirty="0">
                <a:solidFill>
                  <a:schemeClr val="tx1"/>
                </a:solidFill>
              </a:rPr>
              <a:t>денежно-кредитная политика</a:t>
            </a:r>
            <a:endParaRPr lang="en-US" sz="2000" dirty="0">
              <a:solidFill>
                <a:schemeClr val="tx1"/>
              </a:solidFill>
            </a:endParaRPr>
          </a:p>
        </p:txBody>
      </p:sp>
      <p:grpSp>
        <p:nvGrpSpPr>
          <p:cNvPr id="2" name="Group 1"/>
          <p:cNvGrpSpPr/>
          <p:nvPr/>
        </p:nvGrpSpPr>
        <p:grpSpPr>
          <a:xfrm>
            <a:off x="2362200" y="1159618"/>
            <a:ext cx="3962400" cy="1314450"/>
            <a:chOff x="2286000" y="1143000"/>
            <a:chExt cx="3962400" cy="1314450"/>
          </a:xfrm>
        </p:grpSpPr>
        <p:pic>
          <p:nvPicPr>
            <p:cNvPr id="5" name="Picture 4" descr="Bildresultat för riksgälden"/>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0"/>
              <a:ext cx="1905000" cy="1314450"/>
            </a:xfrm>
            <a:prstGeom prst="rect">
              <a:avLst/>
            </a:prstGeom>
            <a:noFill/>
            <a:ln>
              <a:noFill/>
            </a:ln>
          </p:spPr>
        </p:pic>
        <p:pic>
          <p:nvPicPr>
            <p:cNvPr id="7" name="Picture 6" descr="Bildresultat för riksbanken"/>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143000"/>
              <a:ext cx="1905000" cy="1314450"/>
            </a:xfrm>
            <a:prstGeom prst="rect">
              <a:avLst/>
            </a:prstGeom>
            <a:noFill/>
            <a:ln>
              <a:noFill/>
            </a:ln>
          </p:spPr>
        </p:pic>
      </p:grpSp>
      <p:sp>
        <p:nvSpPr>
          <p:cNvPr id="4" name="Date Placeholder 3"/>
          <p:cNvSpPr>
            <a:spLocks noGrp="1"/>
          </p:cNvSpPr>
          <p:nvPr>
            <p:ph type="dt" sz="half" idx="14"/>
          </p:nvPr>
        </p:nvSpPr>
        <p:spPr/>
        <p:txBody>
          <a:bodyPr/>
          <a:lstStyle/>
          <a:p>
            <a:endParaRPr lang="sv-SE" dirty="0"/>
          </a:p>
        </p:txBody>
      </p:sp>
    </p:spTree>
    <p:extLst>
      <p:ext uri="{BB962C8B-B14F-4D97-AF65-F5344CB8AC3E}">
        <p14:creationId xmlns:p14="http://schemas.microsoft.com/office/powerpoint/2010/main" val="40242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fade">
                                      <p:cBhvr>
                                        <p:cTn id="7" dur="500"/>
                                        <p:tgtEl>
                                          <p:spTgt spid="1638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Effect transition="in" filter="fade">
                                      <p:cBhvr>
                                        <p:cTn id="11" dur="500"/>
                                        <p:tgtEl>
                                          <p:spTgt spid="1638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animEffect transition="in" filter="fade">
                                      <p:cBhvr>
                                        <p:cTn id="15" dur="500"/>
                                        <p:tgtEl>
                                          <p:spTgt spid="1638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388">
                                            <p:txEl>
                                              <p:pRg st="3" end="3"/>
                                            </p:txEl>
                                          </p:spTgt>
                                        </p:tgtEl>
                                        <p:attrNameLst>
                                          <p:attrName>style.visibility</p:attrName>
                                        </p:attrNameLst>
                                      </p:cBhvr>
                                      <p:to>
                                        <p:strVal val="visible"/>
                                      </p:to>
                                    </p:set>
                                    <p:animEffect transition="in" filter="fade">
                                      <p:cBhvr>
                                        <p:cTn id="19"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nummer 3"/>
          <p:cNvSpPr>
            <a:spLocks noGrp="1"/>
          </p:cNvSpPr>
          <p:nvPr>
            <p:ph type="sldNum" sz="quarter" idx="4294967295"/>
          </p:nvPr>
        </p:nvSpPr>
        <p:spPr>
          <a:xfrm>
            <a:off x="358775" y="6251575"/>
            <a:ext cx="1905000" cy="354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fld id="{8626DC57-7F11-4502-BB08-2F9E5C37BB79}" type="slidenum">
              <a:rPr lang="da-DK" altLang="sv-SE" sz="1000" smtClean="0">
                <a:solidFill>
                  <a:schemeClr val="bg1"/>
                </a:solidFill>
              </a:rPr>
              <a:pPr/>
              <a:t>9</a:t>
            </a:fld>
            <a:endParaRPr lang="da-DK" altLang="sv-SE" sz="1000">
              <a:solidFill>
                <a:schemeClr val="bg1"/>
              </a:solidFill>
            </a:endParaRPr>
          </a:p>
        </p:txBody>
      </p:sp>
      <p:sp>
        <p:nvSpPr>
          <p:cNvPr id="6" name="Rubrik 1"/>
          <p:cNvSpPr>
            <a:spLocks noGrp="1"/>
          </p:cNvSpPr>
          <p:nvPr>
            <p:ph type="title"/>
          </p:nvPr>
        </p:nvSpPr>
        <p:spPr>
          <a:xfrm>
            <a:off x="255520" y="275138"/>
            <a:ext cx="8328159" cy="604399"/>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304" tIns="45655" rIns="91304" bIns="45655" numCol="1" anchor="ctr" anchorCtr="0" compatLnSpc="1">
            <a:prstTxWarp prst="textNoShape">
              <a:avLst/>
            </a:prstTxWarp>
            <a:noAutofit/>
          </a:bodyPr>
          <a:lstStyle/>
          <a:p>
            <a:r>
              <a:rPr lang="ru-RU" sz="2000" dirty="0"/>
              <a:t>Предпосылки</a:t>
            </a:r>
            <a:r>
              <a:rPr lang="en-US" sz="2000" dirty="0"/>
              <a:t>; </a:t>
            </a:r>
            <a:r>
              <a:rPr lang="ru-RU" sz="2000" dirty="0"/>
              <a:t>управление долгом/ликвидностью </a:t>
            </a:r>
            <a:r>
              <a:rPr lang="en-US" sz="2000" dirty="0"/>
              <a:t>↔ </a:t>
            </a:r>
            <a:r>
              <a:rPr lang="ru-RU" sz="2000" dirty="0"/>
              <a:t>денежно-кредитная политика</a:t>
            </a:r>
            <a:endParaRPr lang="en-US" sz="2000" dirty="0">
              <a:solidFill>
                <a:schemeClr val="tx1"/>
              </a:solidFill>
            </a:endParaRPr>
          </a:p>
        </p:txBody>
      </p:sp>
      <p:grpSp>
        <p:nvGrpSpPr>
          <p:cNvPr id="2" name="Group 1"/>
          <p:cNvGrpSpPr/>
          <p:nvPr/>
        </p:nvGrpSpPr>
        <p:grpSpPr>
          <a:xfrm>
            <a:off x="2362200" y="1159618"/>
            <a:ext cx="3962400" cy="1314450"/>
            <a:chOff x="2286000" y="1143000"/>
            <a:chExt cx="3962400" cy="1314450"/>
          </a:xfrm>
        </p:grpSpPr>
        <p:pic>
          <p:nvPicPr>
            <p:cNvPr id="5" name="Picture 4" descr="Bildresultat för riksgälden"/>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0"/>
              <a:ext cx="1905000" cy="1314450"/>
            </a:xfrm>
            <a:prstGeom prst="rect">
              <a:avLst/>
            </a:prstGeom>
            <a:noFill/>
            <a:ln>
              <a:noFill/>
            </a:ln>
          </p:spPr>
        </p:pic>
        <p:pic>
          <p:nvPicPr>
            <p:cNvPr id="7" name="Picture 6" descr="Bildresultat för riksbanken"/>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143000"/>
              <a:ext cx="1905000" cy="1314450"/>
            </a:xfrm>
            <a:prstGeom prst="rect">
              <a:avLst/>
            </a:prstGeom>
            <a:noFill/>
            <a:ln>
              <a:noFill/>
            </a:ln>
          </p:spPr>
        </p:pic>
      </p:grpSp>
      <p:sp>
        <p:nvSpPr>
          <p:cNvPr id="8" name="Rectangle 3"/>
          <p:cNvSpPr txBox="1">
            <a:spLocks noChangeArrowheads="1"/>
          </p:cNvSpPr>
          <p:nvPr/>
        </p:nvSpPr>
        <p:spPr>
          <a:xfrm>
            <a:off x="835650" y="2859535"/>
            <a:ext cx="7167900" cy="2461263"/>
          </a:xfrm>
          <a:prstGeom prst="rect">
            <a:avLst/>
          </a:prstGeom>
        </p:spPr>
        <p:txBody>
          <a:bodyPr vert="horz" lIns="0" tIns="0" rIns="0" bIns="0" rtlCol="0">
            <a:normAutofit fontScale="92500" lnSpcReduction="10000"/>
          </a:bodyPr>
          <a:lstStyle>
            <a:lvl1pPr marL="176213" indent="-176213" algn="l" defTabSz="914400" rtl="0" eaLnBrk="1" latinLnBrk="0" hangingPunct="1">
              <a:spcBef>
                <a:spcPts val="1800"/>
              </a:spcBef>
              <a:spcAft>
                <a:spcPts val="0"/>
              </a:spcAft>
              <a:buClr>
                <a:srgbClr val="BE9E55"/>
              </a:buClr>
              <a:buFont typeface="Arial" pitchFamily="34" charset="0"/>
              <a:buChar char="•"/>
              <a:defRPr sz="1500" kern="1200">
                <a:solidFill>
                  <a:schemeClr val="tx1"/>
                </a:solidFill>
                <a:latin typeface="+mn-lt"/>
                <a:ea typeface="+mn-ea"/>
                <a:cs typeface="+mn-cs"/>
              </a:defRPr>
            </a:lvl1pPr>
            <a:lvl2pPr marL="357188" indent="-176213" algn="l" defTabSz="914400" rtl="0" eaLnBrk="1" latinLnBrk="0" hangingPunct="1">
              <a:spcBef>
                <a:spcPts val="500"/>
              </a:spcBef>
              <a:buClr>
                <a:srgbClr val="BE9E55"/>
              </a:buClr>
              <a:buFont typeface="Arial" pitchFamily="34" charset="0"/>
              <a:buChar char="•"/>
              <a:defRPr sz="1200" kern="1200">
                <a:solidFill>
                  <a:schemeClr val="tx1"/>
                </a:solidFill>
                <a:latin typeface="+mn-lt"/>
                <a:ea typeface="+mn-ea"/>
                <a:cs typeface="+mn-cs"/>
              </a:defRPr>
            </a:lvl2pPr>
            <a:lvl3pPr marL="539750" indent="-182563" algn="l" defTabSz="914400" rtl="0" eaLnBrk="1" latinLnBrk="0" hangingPunct="1">
              <a:spcBef>
                <a:spcPts val="500"/>
              </a:spcBef>
              <a:buClr>
                <a:schemeClr val="bg2"/>
              </a:buClr>
              <a:buFont typeface="Arial" pitchFamily="34" charset="0"/>
              <a:buChar char="−"/>
              <a:defRPr sz="1200" kern="1200">
                <a:solidFill>
                  <a:schemeClr val="tx1"/>
                </a:solidFill>
                <a:latin typeface="+mn-lt"/>
                <a:ea typeface="+mn-ea"/>
                <a:cs typeface="+mn-cs"/>
              </a:defRPr>
            </a:lvl3pPr>
            <a:lvl4pPr marL="714375" indent="-174625" algn="l" defTabSz="914400" rtl="0" eaLnBrk="1" latinLnBrk="0" hangingPunct="1">
              <a:spcBef>
                <a:spcPts val="500"/>
              </a:spcBef>
              <a:buClr>
                <a:schemeClr val="bg2"/>
              </a:buClr>
              <a:buFont typeface="Arial" pitchFamily="34" charset="0"/>
              <a:buChar char="–"/>
              <a:defRPr sz="1000" kern="1200">
                <a:solidFill>
                  <a:schemeClr val="tx1"/>
                </a:solidFill>
                <a:latin typeface="+mn-lt"/>
                <a:ea typeface="+mn-ea"/>
                <a:cs typeface="+mn-cs"/>
              </a:defRPr>
            </a:lvl4pPr>
            <a:lvl5pPr marL="896938" indent="-182563" algn="l" defTabSz="914400" rtl="0" eaLnBrk="1" latinLnBrk="0" hangingPunct="1">
              <a:spcBef>
                <a:spcPts val="500"/>
              </a:spcBef>
              <a:buClr>
                <a:schemeClr val="bg2"/>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dirty="0">
                <a:sym typeface="Symbol" pitchFamily="18" charset="2"/>
              </a:rPr>
              <a:t>Результат</a:t>
            </a:r>
            <a:endParaRPr lang="en-US" sz="2000" dirty="0">
              <a:sym typeface="Symbol" pitchFamily="18" charset="2"/>
            </a:endParaRPr>
          </a:p>
          <a:p>
            <a:r>
              <a:rPr lang="ru-RU" sz="2000" dirty="0">
                <a:sym typeface="Symbol" pitchFamily="18" charset="2"/>
              </a:rPr>
              <a:t>Денежно-кредитная политика не является сдерживающим фактором для проведения операций по управлению ликвидностью и долгом </a:t>
            </a:r>
            <a:r>
              <a:rPr lang="en-US" sz="2000" dirty="0">
                <a:sym typeface="Symbol" pitchFamily="18" charset="2"/>
              </a:rPr>
              <a:t>→ SNDO </a:t>
            </a:r>
            <a:r>
              <a:rPr lang="ru-RU" sz="2000" dirty="0">
                <a:sym typeface="Symbol" pitchFamily="18" charset="2"/>
              </a:rPr>
              <a:t>может действовать независимо от целей или операционной стратегии ЦБ</a:t>
            </a:r>
            <a:endParaRPr lang="en-US" sz="2000" i="1" dirty="0">
              <a:sym typeface="Symbol" pitchFamily="18" charset="2"/>
            </a:endParaRPr>
          </a:p>
          <a:p>
            <a:r>
              <a:rPr lang="ru-RU" sz="2000" dirty="0">
                <a:sym typeface="Symbol" pitchFamily="18" charset="2"/>
              </a:rPr>
              <a:t>Аналогичным образом, ЦБ может выполнять свои цели без учета мер/политики по управлению ликвидностью/долгом</a:t>
            </a:r>
            <a:endParaRPr lang="en-US" sz="2000" dirty="0">
              <a:sym typeface="Symbol" pitchFamily="18" charset="2"/>
            </a:endParaRPr>
          </a:p>
          <a:p>
            <a:pPr marL="0" indent="0">
              <a:buNone/>
            </a:pPr>
            <a:endParaRPr lang="en-US" sz="2000" dirty="0">
              <a:sym typeface="Symbol" pitchFamily="18" charset="2"/>
            </a:endParaRPr>
          </a:p>
          <a:p>
            <a:pPr marL="0" indent="0">
              <a:buFont typeface="Arial" pitchFamily="34" charset="0"/>
              <a:buNone/>
            </a:pPr>
            <a:endParaRPr lang="en-US" sz="2000" dirty="0">
              <a:sym typeface="Symbol" pitchFamily="18" charset="2"/>
            </a:endParaRPr>
          </a:p>
          <a:p>
            <a:endParaRPr lang="en-US" sz="2000" dirty="0">
              <a:sym typeface="Symbol" pitchFamily="18" charset="2"/>
            </a:endParaRPr>
          </a:p>
        </p:txBody>
      </p:sp>
      <p:sp>
        <p:nvSpPr>
          <p:cNvPr id="4" name="Date Placeholder 3"/>
          <p:cNvSpPr>
            <a:spLocks noGrp="1"/>
          </p:cNvSpPr>
          <p:nvPr>
            <p:ph type="dt" sz="half" idx="14"/>
          </p:nvPr>
        </p:nvSpPr>
        <p:spPr/>
        <p:txBody>
          <a:bodyPr/>
          <a:lstStyle/>
          <a:p>
            <a:endParaRPr lang="sv-SE" dirty="0"/>
          </a:p>
        </p:txBody>
      </p:sp>
    </p:spTree>
    <p:extLst>
      <p:ext uri="{BB962C8B-B14F-4D97-AF65-F5344CB8AC3E}">
        <p14:creationId xmlns:p14="http://schemas.microsoft.com/office/powerpoint/2010/main" val="69808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Riksgalden_A4">
  <a:themeElements>
    <a:clrScheme name="Riksgälden">
      <a:dk1>
        <a:sysClr val="windowText" lastClr="000000"/>
      </a:dk1>
      <a:lt1>
        <a:sysClr val="window" lastClr="FFFFFF"/>
      </a:lt1>
      <a:dk2>
        <a:srgbClr val="D5AA41"/>
      </a:dk2>
      <a:lt2>
        <a:srgbClr val="7F7F7F"/>
      </a:lt2>
      <a:accent1>
        <a:srgbClr val="0062A6"/>
      </a:accent1>
      <a:accent2>
        <a:srgbClr val="A0A0A0"/>
      </a:accent2>
      <a:accent3>
        <a:srgbClr val="5A8C46"/>
      </a:accent3>
      <a:accent4>
        <a:srgbClr val="FABA00"/>
      </a:accent4>
      <a:accent5>
        <a:srgbClr val="A0007D"/>
      </a:accent5>
      <a:accent6>
        <a:srgbClr val="BE462D"/>
      </a:accent6>
      <a:hlink>
        <a:srgbClr val="000000"/>
      </a:hlink>
      <a:folHlink>
        <a:srgbClr val="000000"/>
      </a:folHlink>
    </a:clrScheme>
    <a:fontScheme name="Riksgäld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theme>
</file>

<file path=ppt/theme/theme2.xml><?xml version="1.0" encoding="utf-8"?>
<a:theme xmlns:a="http://schemas.openxmlformats.org/drawingml/2006/main" name="Riksgälden - Linje i sidfot">
  <a:themeElements>
    <a:clrScheme name="Riksgälden">
      <a:dk1>
        <a:sysClr val="windowText" lastClr="000000"/>
      </a:dk1>
      <a:lt1>
        <a:sysClr val="window" lastClr="FFFFFF"/>
      </a:lt1>
      <a:dk2>
        <a:srgbClr val="D5AA41"/>
      </a:dk2>
      <a:lt2>
        <a:srgbClr val="7F7F7F"/>
      </a:lt2>
      <a:accent1>
        <a:srgbClr val="A0A0A0"/>
      </a:accent1>
      <a:accent2>
        <a:srgbClr val="0062A6"/>
      </a:accent2>
      <a:accent3>
        <a:srgbClr val="5A8C46"/>
      </a:accent3>
      <a:accent4>
        <a:srgbClr val="FABA00"/>
      </a:accent4>
      <a:accent5>
        <a:srgbClr val="A0007D"/>
      </a:accent5>
      <a:accent6>
        <a:srgbClr val="BE462D"/>
      </a:accent6>
      <a:hlink>
        <a:srgbClr val="000000"/>
      </a:hlink>
      <a:folHlink>
        <a:srgbClr val="000000"/>
      </a:folHlink>
    </a:clrScheme>
    <a:fontScheme name="Riksgäld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Riksgalden_A4</Template>
  <TotalTime>4987</TotalTime>
  <Words>2423</Words>
  <Application>Microsoft Office PowerPoint</Application>
  <PresentationFormat>On-screen Show (4:3)</PresentationFormat>
  <Paragraphs>583</Paragraphs>
  <Slides>27</Slides>
  <Notes>11</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MS PGothic</vt:lpstr>
      <vt:lpstr>MS PGothic</vt:lpstr>
      <vt:lpstr>Arial</vt:lpstr>
      <vt:lpstr>Arial Narrow</vt:lpstr>
      <vt:lpstr>Calibri</vt:lpstr>
      <vt:lpstr>Microsoft Sans Serif</vt:lpstr>
      <vt:lpstr>Symbol</vt:lpstr>
      <vt:lpstr>Times New Roman</vt:lpstr>
      <vt:lpstr>Verdana</vt:lpstr>
      <vt:lpstr>Wingdings</vt:lpstr>
      <vt:lpstr>Riksgalden_A4</vt:lpstr>
      <vt:lpstr>Riksgälden - Linje i sidfot</vt:lpstr>
      <vt:lpstr>Управление ликвидностью и долгом: координация и интеграция</vt:lpstr>
      <vt:lpstr>Тезисы</vt:lpstr>
      <vt:lpstr>Введение: Национальное долговое агентство Швеции (SNDO)</vt:lpstr>
      <vt:lpstr>Введение: долг центрального правительства</vt:lpstr>
      <vt:lpstr>Введение: ясная правовая база</vt:lpstr>
      <vt:lpstr>Введение → четкие функции и обязанности</vt:lpstr>
      <vt:lpstr>Введение → четкие функции и обязанности</vt:lpstr>
      <vt:lpstr>Предпосылки; управление долгом/ликвидностью ↔ денежно-кредитная политика</vt:lpstr>
      <vt:lpstr>Предпосылки; управление долгом/ликвидностью ↔ денежно-кредитная политика</vt:lpstr>
      <vt:lpstr>PowerPoint Presentation</vt:lpstr>
      <vt:lpstr>Управление ликвидностью: цели</vt:lpstr>
      <vt:lpstr> Управление ликвидностью на практике</vt:lpstr>
      <vt:lpstr> Управление ликвидностью на практике: Единый казначейский счет</vt:lpstr>
      <vt:lpstr> Потоки денежных средств: управление</vt:lpstr>
      <vt:lpstr>Управление ликвидностью: инструменты</vt:lpstr>
      <vt:lpstr>Управление долгом и ликвидностью</vt:lpstr>
      <vt:lpstr>Управление долгом: цели и стратегия</vt:lpstr>
      <vt:lpstr>Управление ликвидностью/долгом: инструменты</vt:lpstr>
      <vt:lpstr>Сферы пересечения: инструменты</vt:lpstr>
      <vt:lpstr> Сферы пересечения: управление рисками и ежедневный контроль</vt:lpstr>
      <vt:lpstr>Сферы пересечения: организационная структура</vt:lpstr>
      <vt:lpstr>PowerPoint Presentation</vt:lpstr>
      <vt:lpstr>Выводы</vt:lpstr>
      <vt:lpstr>Выводы</vt:lpstr>
      <vt:lpstr>PowerPoint Presentation</vt:lpstr>
      <vt:lpstr> Приложение  Операции по управлению ликвидностью: общий обзор </vt:lpstr>
      <vt:lpstr>Приложение: историческая справка</vt:lpstr>
    </vt:vector>
  </TitlesOfParts>
  <Company>Riksgalden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 an overview</dc:title>
  <dc:creator>Olausson, Karin</dc:creator>
  <cp:lastModifiedBy>Ekaterina A Zaleeva</cp:lastModifiedBy>
  <cp:revision>289</cp:revision>
  <cp:lastPrinted>2017-10-05T07:50:42Z</cp:lastPrinted>
  <dcterms:created xsi:type="dcterms:W3CDTF">2015-12-01T09:05:54Z</dcterms:created>
  <dcterms:modified xsi:type="dcterms:W3CDTF">2017-10-10T05:05:14Z</dcterms:modified>
</cp:coreProperties>
</file>