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 id="2147483703" r:id="rId6"/>
    <p:sldMasterId id="2147483689" r:id="rId7"/>
    <p:sldMasterId id="2147483676" r:id="rId8"/>
  </p:sldMasterIdLst>
  <p:notesMasterIdLst>
    <p:notesMasterId r:id="rId18"/>
  </p:notesMasterIdLst>
  <p:handoutMasterIdLst>
    <p:handoutMasterId r:id="rId19"/>
  </p:handoutMasterIdLst>
  <p:sldIdLst>
    <p:sldId id="987" r:id="rId9"/>
    <p:sldId id="1055" r:id="rId10"/>
    <p:sldId id="1052" r:id="rId11"/>
    <p:sldId id="1058" r:id="rId12"/>
    <p:sldId id="1060" r:id="rId13"/>
    <p:sldId id="1065" r:id="rId14"/>
    <p:sldId id="1067" r:id="rId15"/>
    <p:sldId id="1068" r:id="rId16"/>
    <p:sldId id="1083" r:id="rId17"/>
  </p:sldIdLst>
  <p:sldSz cx="9144000" cy="6858000" type="screen4x3"/>
  <p:notesSz cx="7010400" cy="9236075"/>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147670" initials="HT" lastIdx="2" clrIdx="0"/>
  <p:cmAuthor id="1" name="Marieke Goettsch" initials="MG" lastIdx="15" clrIdx="1"/>
  <p:cmAuthor id="2" name="wb258586" initials="w" lastIdx="22" clrIdx="2"/>
  <p:cmAuthor id="3" name="wb111729" initials="w" lastIdx="7" clrIdx="3"/>
  <p:cmAuthor id="4" name="Iwona Warzecha" initials="IW"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CC0000"/>
    <a:srgbClr val="006600"/>
    <a:srgbClr val="FF9900"/>
    <a:srgbClr val="0000FF"/>
    <a:srgbClr val="FF3300"/>
    <a:srgbClr val="3E6CA4"/>
    <a:srgbClr val="FFFF99"/>
    <a:srgbClr val="8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88329" autoAdjust="0"/>
  </p:normalViewPr>
  <p:slideViewPr>
    <p:cSldViewPr>
      <p:cViewPr varScale="1">
        <p:scale>
          <a:sx n="60" d="100"/>
          <a:sy n="60" d="100"/>
        </p:scale>
        <p:origin x="1524" y="44"/>
      </p:cViewPr>
      <p:guideLst>
        <p:guide orient="horz" pos="2160"/>
        <p:guide pos="2880"/>
      </p:guideLst>
    </p:cSldViewPr>
  </p:slideViewPr>
  <p:outlineViewPr>
    <p:cViewPr>
      <p:scale>
        <a:sx n="33" d="100"/>
        <a:sy n="33" d="100"/>
      </p:scale>
      <p:origin x="0" y="1062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87" d="100"/>
          <a:sy n="87" d="100"/>
        </p:scale>
        <p:origin x="2436" y="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2947" tIns="46473" rIns="92947" bIns="46473" rtlCol="0"/>
          <a:lstStyle>
            <a:lvl1pPr algn="l">
              <a:defRPr sz="1300"/>
            </a:lvl1pPr>
          </a:lstStyle>
          <a:p>
            <a:endParaRPr lang="en-US"/>
          </a:p>
        </p:txBody>
      </p:sp>
      <p:sp>
        <p:nvSpPr>
          <p:cNvPr id="3" name="Date Placeholder 2"/>
          <p:cNvSpPr>
            <a:spLocks noGrp="1"/>
          </p:cNvSpPr>
          <p:nvPr>
            <p:ph type="dt" sz="quarter" idx="1"/>
          </p:nvPr>
        </p:nvSpPr>
        <p:spPr>
          <a:xfrm>
            <a:off x="3970939" y="0"/>
            <a:ext cx="3037840" cy="461804"/>
          </a:xfrm>
          <a:prstGeom prst="rect">
            <a:avLst/>
          </a:prstGeom>
        </p:spPr>
        <p:txBody>
          <a:bodyPr vert="horz" lIns="92947" tIns="46473" rIns="92947" bIns="46473" rtlCol="0"/>
          <a:lstStyle>
            <a:lvl1pPr algn="r">
              <a:defRPr sz="1300"/>
            </a:lvl1pPr>
          </a:lstStyle>
          <a:p>
            <a:fld id="{439C41C4-6A94-4A7C-BBB9-64AA1167D1F7}" type="datetimeFigureOut">
              <a:rPr lang="en-US" smtClean="0"/>
              <a:pPr/>
              <a:t>3/20/2018</a:t>
            </a:fld>
            <a:endParaRPr lang="en-US"/>
          </a:p>
        </p:txBody>
      </p:sp>
      <p:sp>
        <p:nvSpPr>
          <p:cNvPr id="4" name="Footer Placeholder 3"/>
          <p:cNvSpPr>
            <a:spLocks noGrp="1"/>
          </p:cNvSpPr>
          <p:nvPr>
            <p:ph type="ftr" sz="quarter" idx="2"/>
          </p:nvPr>
        </p:nvSpPr>
        <p:spPr>
          <a:xfrm>
            <a:off x="1" y="8772669"/>
            <a:ext cx="3037840" cy="461804"/>
          </a:xfrm>
          <a:prstGeom prst="rect">
            <a:avLst/>
          </a:prstGeom>
        </p:spPr>
        <p:txBody>
          <a:bodyPr vert="horz" lIns="92947" tIns="46473" rIns="92947" bIns="46473" rtlCol="0" anchor="b"/>
          <a:lstStyle>
            <a:lvl1pPr algn="l">
              <a:defRPr sz="1300"/>
            </a:lvl1pPr>
          </a:lstStyle>
          <a:p>
            <a:endParaRPr lang="en-US"/>
          </a:p>
        </p:txBody>
      </p:sp>
      <p:sp>
        <p:nvSpPr>
          <p:cNvPr id="5" name="Slide Number Placeholder 4"/>
          <p:cNvSpPr>
            <a:spLocks noGrp="1"/>
          </p:cNvSpPr>
          <p:nvPr>
            <p:ph type="sldNum" sz="quarter" idx="3"/>
          </p:nvPr>
        </p:nvSpPr>
        <p:spPr>
          <a:xfrm>
            <a:off x="3970939" y="8772669"/>
            <a:ext cx="3037840" cy="461804"/>
          </a:xfrm>
          <a:prstGeom prst="rect">
            <a:avLst/>
          </a:prstGeom>
        </p:spPr>
        <p:txBody>
          <a:bodyPr vert="horz" lIns="92947" tIns="46473" rIns="92947" bIns="46473" rtlCol="0" anchor="b"/>
          <a:lstStyle>
            <a:lvl1pPr algn="r">
              <a:defRPr sz="1300"/>
            </a:lvl1pPr>
          </a:lstStyle>
          <a:p>
            <a:fld id="{A2C73050-5981-4084-8D84-D7612746A3E5}" type="slidenum">
              <a:rPr lang="en-US" smtClean="0"/>
              <a:pPr/>
              <a:t>‹#›</a:t>
            </a:fld>
            <a:endParaRPr lang="en-US"/>
          </a:p>
        </p:txBody>
      </p:sp>
    </p:spTree>
    <p:extLst>
      <p:ext uri="{BB962C8B-B14F-4D97-AF65-F5344CB8AC3E}">
        <p14:creationId xmlns:p14="http://schemas.microsoft.com/office/powerpoint/2010/main" val="1479962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2947" tIns="46473" rIns="92947" bIns="46473" rtlCol="0"/>
          <a:lstStyle>
            <a:lvl1pPr algn="l">
              <a:defRPr sz="1300"/>
            </a:lvl1pPr>
          </a:lstStyle>
          <a:p>
            <a:endParaRPr lang="en-US"/>
          </a:p>
        </p:txBody>
      </p:sp>
      <p:sp>
        <p:nvSpPr>
          <p:cNvPr id="3" name="Date Placeholder 2"/>
          <p:cNvSpPr>
            <a:spLocks noGrp="1"/>
          </p:cNvSpPr>
          <p:nvPr>
            <p:ph type="dt" idx="1"/>
          </p:nvPr>
        </p:nvSpPr>
        <p:spPr>
          <a:xfrm>
            <a:off x="3970939" y="0"/>
            <a:ext cx="3037840" cy="461804"/>
          </a:xfrm>
          <a:prstGeom prst="rect">
            <a:avLst/>
          </a:prstGeom>
        </p:spPr>
        <p:txBody>
          <a:bodyPr vert="horz" lIns="92947" tIns="46473" rIns="92947" bIns="46473" rtlCol="0"/>
          <a:lstStyle>
            <a:lvl1pPr algn="r">
              <a:defRPr sz="1300"/>
            </a:lvl1pPr>
          </a:lstStyle>
          <a:p>
            <a:fld id="{14D3B303-F59B-4C97-AED3-CF83BE613521}" type="datetimeFigureOut">
              <a:rPr lang="en-US" smtClean="0"/>
              <a:pPr/>
              <a:t>3/20/2018</a:t>
            </a:fld>
            <a:endParaRPr lang="en-US"/>
          </a:p>
        </p:txBody>
      </p:sp>
      <p:sp>
        <p:nvSpPr>
          <p:cNvPr id="4" name="Slide Image Placeholder 3"/>
          <p:cNvSpPr>
            <a:spLocks noGrp="1" noRot="1" noChangeAspect="1"/>
          </p:cNvSpPr>
          <p:nvPr>
            <p:ph type="sldImg" idx="2"/>
          </p:nvPr>
        </p:nvSpPr>
        <p:spPr>
          <a:xfrm>
            <a:off x="1196975" y="690563"/>
            <a:ext cx="4618038" cy="3463925"/>
          </a:xfrm>
          <a:prstGeom prst="rect">
            <a:avLst/>
          </a:prstGeom>
          <a:noFill/>
          <a:ln w="12700">
            <a:solidFill>
              <a:prstClr val="black"/>
            </a:solidFill>
          </a:ln>
        </p:spPr>
        <p:txBody>
          <a:bodyPr vert="horz" lIns="92947" tIns="46473" rIns="92947" bIns="46473" rtlCol="0" anchor="ctr"/>
          <a:lstStyle/>
          <a:p>
            <a:endParaRPr lang="en-US"/>
          </a:p>
        </p:txBody>
      </p:sp>
      <p:sp>
        <p:nvSpPr>
          <p:cNvPr id="5" name="Notes Placeholder 4"/>
          <p:cNvSpPr>
            <a:spLocks noGrp="1"/>
          </p:cNvSpPr>
          <p:nvPr>
            <p:ph type="body" sz="quarter" idx="3"/>
          </p:nvPr>
        </p:nvSpPr>
        <p:spPr>
          <a:xfrm>
            <a:off x="701041" y="4387137"/>
            <a:ext cx="5608320" cy="4156234"/>
          </a:xfrm>
          <a:prstGeom prst="rect">
            <a:avLst/>
          </a:prstGeom>
        </p:spPr>
        <p:txBody>
          <a:bodyPr vert="horz" lIns="92947" tIns="46473" rIns="92947" bIns="464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37840" cy="461804"/>
          </a:xfrm>
          <a:prstGeom prst="rect">
            <a:avLst/>
          </a:prstGeom>
        </p:spPr>
        <p:txBody>
          <a:bodyPr vert="horz" lIns="92947" tIns="46473" rIns="92947" bIns="46473" rtlCol="0" anchor="b"/>
          <a:lstStyle>
            <a:lvl1pPr algn="l">
              <a:defRPr sz="1300"/>
            </a:lvl1pPr>
          </a:lstStyle>
          <a:p>
            <a:endParaRPr lang="en-US"/>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2947" tIns="46473" rIns="92947" bIns="46473" rtlCol="0" anchor="b"/>
          <a:lstStyle>
            <a:lvl1pPr algn="r">
              <a:defRPr sz="1300"/>
            </a:lvl1pPr>
          </a:lstStyle>
          <a:p>
            <a:fld id="{0C75964A-2E94-4480-8D32-DA82EB51893E}" type="slidenum">
              <a:rPr lang="en-US" smtClean="0"/>
              <a:pPr/>
              <a:t>‹#›</a:t>
            </a:fld>
            <a:endParaRPr lang="en-US"/>
          </a:p>
        </p:txBody>
      </p:sp>
    </p:spTree>
    <p:extLst>
      <p:ext uri="{BB962C8B-B14F-4D97-AF65-F5344CB8AC3E}">
        <p14:creationId xmlns:p14="http://schemas.microsoft.com/office/powerpoint/2010/main" val="610270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5964A-2E94-4480-8D32-DA82EB51893E}" type="slidenum">
              <a:rPr lang="en-US" smtClean="0"/>
              <a:pPr/>
              <a:t>1</a:t>
            </a:fld>
            <a:endParaRPr lang="en-US"/>
          </a:p>
        </p:txBody>
      </p:sp>
    </p:spTree>
    <p:extLst>
      <p:ext uri="{BB962C8B-B14F-4D97-AF65-F5344CB8AC3E}">
        <p14:creationId xmlns:p14="http://schemas.microsoft.com/office/powerpoint/2010/main" val="2142632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Financial Reporting and Methodology Unit of the Treasury Administration has operational responsibility for accounting policy by drafting amendments to relevant laws, decrees, and rulebooks. Consultation with stakeholders at the drafting stage is not prescribed and there is no pre-agreed list of stakeholders that should be consulted. Nevertheless, other stakeholders are always consulted including representatives from the </a:t>
            </a:r>
            <a:r>
              <a:rPr lang="en-US" dirty="0" err="1"/>
              <a:t>MoF</a:t>
            </a:r>
            <a:r>
              <a:rPr lang="en-US" dirty="0"/>
              <a:t> as well as other line ministries if deemed appropriate.</a:t>
            </a:r>
          </a:p>
          <a:p>
            <a:r>
              <a:rPr lang="en-US" dirty="0"/>
              <a:t> </a:t>
            </a:r>
          </a:p>
          <a:p>
            <a:r>
              <a:rPr lang="en-US" dirty="0"/>
              <a:t>A formal commission for the Implementation of IPSAS is envisaged, as proposed through a separate, draft bylaw. It will act as a standard-setting body, but with restricted functional independence, i.e. it would advise the Minister of Finance and propose a relevant policy framework, procedures, means, and timeframes of IPSAS implementation.</a:t>
            </a:r>
          </a:p>
          <a:p>
            <a:pPr lvl="0"/>
            <a:endParaRPr lang="en-US" dirty="0"/>
          </a:p>
        </p:txBody>
      </p:sp>
      <p:sp>
        <p:nvSpPr>
          <p:cNvPr id="4" name="Slide Number Placeholder 3"/>
          <p:cNvSpPr>
            <a:spLocks noGrp="1"/>
          </p:cNvSpPr>
          <p:nvPr>
            <p:ph type="sldNum" sz="quarter" idx="10"/>
          </p:nvPr>
        </p:nvSpPr>
        <p:spPr/>
        <p:txBody>
          <a:bodyPr/>
          <a:lstStyle/>
          <a:p>
            <a:fld id="{0C75964A-2E94-4480-8D32-DA82EB51893E}" type="slidenum">
              <a:rPr lang="en-US" smtClean="0"/>
              <a:pPr/>
              <a:t>2</a:t>
            </a:fld>
            <a:endParaRPr lang="en-US"/>
          </a:p>
        </p:txBody>
      </p:sp>
    </p:spTree>
    <p:extLst>
      <p:ext uri="{BB962C8B-B14F-4D97-AF65-F5344CB8AC3E}">
        <p14:creationId xmlns:p14="http://schemas.microsoft.com/office/powerpoint/2010/main" val="310161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The Treasury is the key administration responsible for budget execution, cash management, budgetary accounting, and fiscal and financial reporting. It has a central office in Belgrade, 34 regional offices and 110 local branch offices. The approximately 978 full-time staff is fairly mature with very few staff aged 20 – 39 but many aged over 50. As the </a:t>
            </a:r>
            <a:r>
              <a:rPr lang="en-US" dirty="0" err="1"/>
              <a:t>MoF</a:t>
            </a:r>
            <a:r>
              <a:rPr lang="en-US" dirty="0"/>
              <a:t> and its administrations are subject to Civil Service Law, there is little flexibility to offer improved terms and conditions to staff with specific skills that are in short supply and/or to retain talented junior staff.</a:t>
            </a:r>
          </a:p>
          <a:p>
            <a:r>
              <a:rPr lang="en-US" dirty="0"/>
              <a:t> </a:t>
            </a:r>
          </a:p>
          <a:p>
            <a:r>
              <a:rPr lang="en-US" dirty="0"/>
              <a:t>Responsibilities for both policy and operational functions related to accounting and financial reporting for the central government are concentrated in the Budget Accounting and Financial Reporting Sector of Treasury with ten staff in the former and nine in the latter. Staff levels within the Budget Accounting and Financial Reporting Sector clearly need to be strengthened to continue with the envisaged accounting reform.</a:t>
            </a:r>
          </a:p>
          <a:p>
            <a:r>
              <a:rPr lang="en-US" dirty="0"/>
              <a:t> </a:t>
            </a:r>
          </a:p>
          <a:p>
            <a:r>
              <a:rPr lang="en-US" dirty="0"/>
              <a:t>The Treasury ICT Sector estimates that the number of technical staff (engineers and programmers) would need to double from the current 35 senior staff and 38 junior staff to match the functional scope of the Sector’s responsibilities with more than 100 ongoing projects. ICT salaries in the public sector have the largest gap compared to the private sector.</a:t>
            </a:r>
          </a:p>
          <a:p>
            <a:r>
              <a:rPr lang="en-US" dirty="0"/>
              <a:t>A recent survey conducted by the </a:t>
            </a:r>
            <a:r>
              <a:rPr lang="en-US" dirty="0" err="1"/>
              <a:t>MoF</a:t>
            </a:r>
            <a:r>
              <a:rPr lang="en-US" dirty="0"/>
              <a:t>/Treasury reveals that the </a:t>
            </a:r>
            <a:r>
              <a:rPr lang="en-US" dirty="0" err="1"/>
              <a:t>RoS</a:t>
            </a:r>
            <a:r>
              <a:rPr lang="en-US" dirty="0"/>
              <a:t> employs around 11, 685 accountants within approximately 9,500 beneficiaries of public funds, excluding </a:t>
            </a:r>
            <a:r>
              <a:rPr lang="en-US" dirty="0" err="1"/>
              <a:t>SoEs</a:t>
            </a:r>
            <a:r>
              <a:rPr lang="en-US" dirty="0"/>
              <a:t> ,which apply IFRS. As not all government entities maintain separate accounting the estimated number of accounting units is around 4,600 which gives average of 2.5 finance staff per accounting entity.</a:t>
            </a:r>
            <a:endParaRPr lang="pl-PL" dirty="0"/>
          </a:p>
          <a:p>
            <a:pPr defTabSz="928345">
              <a:defRPr/>
            </a:pPr>
            <a:r>
              <a:rPr lang="en-US" dirty="0"/>
              <a:t>The low percentage of undergraduate staff within all governmental layers (i.e. 16 – 19 percent) indicates difficulties in recruiting associate and junior staff levels from universities. It is believed that a large share of undergraduate accounting or economics students choose to enter the private rather than the public sector. This is likely because of the significantly lower base salaries for junior experts in the public sector compared to the private sector.</a:t>
            </a:r>
            <a:endParaRPr lang="pl-PL" dirty="0"/>
          </a:p>
          <a:p>
            <a:r>
              <a:rPr lang="en-US" dirty="0"/>
              <a:t>There are no distinct and harmonized statutory requirements relating to the professional education of accountants, chief accountants, or directors of public sector accounting units. As a result, users of budgetary funds tend to set their own professional qualification requirements. </a:t>
            </a:r>
            <a:endParaRPr lang="pl-PL" dirty="0"/>
          </a:p>
          <a:p>
            <a:r>
              <a:rPr lang="en-US" dirty="0"/>
              <a:t>Of Serbia’s 8 public universities and 11 private universities</a:t>
            </a:r>
            <a:r>
              <a:rPr lang="pl-PL" dirty="0"/>
              <a:t>. </a:t>
            </a:r>
            <a:r>
              <a:rPr lang="en-US" dirty="0"/>
              <a:t>the University of Belgrade</a:t>
            </a:r>
            <a:r>
              <a:rPr lang="pl-PL" dirty="0"/>
              <a:t> </a:t>
            </a:r>
            <a:r>
              <a:rPr lang="en-US" dirty="0"/>
              <a:t>offers undergraduate, graduate, and PhD programs in economics and Accounting</a:t>
            </a:r>
            <a:r>
              <a:rPr lang="pl-PL" dirty="0"/>
              <a:t> </a:t>
            </a:r>
            <a:r>
              <a:rPr lang="pl-PL" dirty="0" err="1"/>
              <a:t>focusing</a:t>
            </a:r>
            <a:r>
              <a:rPr lang="pl-PL" dirty="0"/>
              <a:t> on </a:t>
            </a:r>
            <a:r>
              <a:rPr lang="en-US" dirty="0"/>
              <a:t>private sector accounting issues, they all have a low coverage of public sector topics and particularly of public sector financial reporting including IPSAS.</a:t>
            </a:r>
          </a:p>
          <a:p>
            <a:pPr lvl="0"/>
            <a:r>
              <a:rPr lang="en-US" dirty="0"/>
              <a:t>There has been no comprehensive training needs analysis with respect to the envisaged Public Sector Accounting reform project. There is a need for a well-designed and targeted professional capacity building approach, to introduce the concept of accrual accounting and particularly IPSAS. Such an approach would take into account existing knowledge of basic accrual accounting principles to deliver specific and relevant IPSAS know-how to distinct user and peer-groups including: Treasury staff, Chief Accountants and Directors of Finance, Operational Accountants, SAI and Internal Audit staff, public sector management, and members of the Parliamentary Finance Committee and Parliament more broadly</a:t>
            </a:r>
          </a:p>
          <a:p>
            <a:pPr defTabSz="928345">
              <a:defRPr/>
            </a:pPr>
            <a:endParaRPr lang="en-US" dirty="0"/>
          </a:p>
          <a:p>
            <a:endParaRPr lang="en-US" dirty="0"/>
          </a:p>
        </p:txBody>
      </p:sp>
      <p:sp>
        <p:nvSpPr>
          <p:cNvPr id="4" name="Slide Number Placeholder 3"/>
          <p:cNvSpPr>
            <a:spLocks noGrp="1"/>
          </p:cNvSpPr>
          <p:nvPr>
            <p:ph type="sldNum" sz="quarter" idx="10"/>
          </p:nvPr>
        </p:nvSpPr>
        <p:spPr/>
        <p:txBody>
          <a:bodyPr/>
          <a:lstStyle/>
          <a:p>
            <a:fld id="{0C75964A-2E94-4480-8D32-DA82EB51893E}" type="slidenum">
              <a:rPr lang="en-US" smtClean="0"/>
              <a:pPr/>
              <a:t>3</a:t>
            </a:fld>
            <a:endParaRPr lang="en-US"/>
          </a:p>
        </p:txBody>
      </p:sp>
    </p:spTree>
    <p:extLst>
      <p:ext uri="{BB962C8B-B14F-4D97-AF65-F5344CB8AC3E}">
        <p14:creationId xmlns:p14="http://schemas.microsoft.com/office/powerpoint/2010/main" val="3119324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5964A-2E94-4480-8D32-DA82EB51893E}" type="slidenum">
              <a:rPr lang="en-US" smtClean="0"/>
              <a:pPr/>
              <a:t>4</a:t>
            </a:fld>
            <a:endParaRPr lang="en-US"/>
          </a:p>
        </p:txBody>
      </p:sp>
    </p:spTree>
    <p:extLst>
      <p:ext uri="{BB962C8B-B14F-4D97-AF65-F5344CB8AC3E}">
        <p14:creationId xmlns:p14="http://schemas.microsoft.com/office/powerpoint/2010/main" val="411373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Various systems and data bases in place with low level of integration </a:t>
            </a:r>
          </a:p>
          <a:p>
            <a:r>
              <a:rPr lang="en-US" dirty="0"/>
              <a:t>Budget execution system provides data to SAP for Accounting but only cash transactions </a:t>
            </a:r>
          </a:p>
          <a:p>
            <a:r>
              <a:rPr lang="en-US" dirty="0"/>
              <a:t>DBB and IBB using variety of It solutions </a:t>
            </a:r>
          </a:p>
          <a:p>
            <a:r>
              <a:rPr lang="en-US" dirty="0"/>
              <a:t>There are no guidelines or requirements towards IT accounting software used by budget users </a:t>
            </a:r>
          </a:p>
          <a:p>
            <a:r>
              <a:rPr lang="en-US" dirty="0"/>
              <a:t>There is no link or data exchange with the Treasury system </a:t>
            </a:r>
          </a:p>
          <a:p>
            <a:endParaRPr lang="en-US" dirty="0"/>
          </a:p>
        </p:txBody>
      </p:sp>
      <p:sp>
        <p:nvSpPr>
          <p:cNvPr id="4" name="Slide Number Placeholder 3"/>
          <p:cNvSpPr>
            <a:spLocks noGrp="1"/>
          </p:cNvSpPr>
          <p:nvPr>
            <p:ph type="sldNum" sz="quarter" idx="10"/>
          </p:nvPr>
        </p:nvSpPr>
        <p:spPr/>
        <p:txBody>
          <a:bodyPr/>
          <a:lstStyle/>
          <a:p>
            <a:fld id="{0C75964A-2E94-4480-8D32-DA82EB51893E}" type="slidenum">
              <a:rPr lang="en-US" smtClean="0"/>
              <a:pPr/>
              <a:t>5</a:t>
            </a:fld>
            <a:endParaRPr lang="en-US"/>
          </a:p>
        </p:txBody>
      </p:sp>
    </p:spTree>
    <p:extLst>
      <p:ext uri="{BB962C8B-B14F-4D97-AF65-F5344CB8AC3E}">
        <p14:creationId xmlns:p14="http://schemas.microsoft.com/office/powerpoint/2010/main" val="180719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pl-PL" dirty="0" err="1"/>
              <a:t>Partial</a:t>
            </a:r>
            <a:r>
              <a:rPr lang="pl-PL" dirty="0"/>
              <a:t> </a:t>
            </a:r>
            <a:r>
              <a:rPr lang="pl-PL" dirty="0" err="1"/>
              <a:t>Adoption</a:t>
            </a:r>
            <a:r>
              <a:rPr lang="pl-PL" dirty="0"/>
              <a:t> - </a:t>
            </a:r>
            <a:r>
              <a:rPr lang="en-US" dirty="0"/>
              <a:t>National PS GAAP is modified and/or new PS GAAP is issued that is consistent with selected parts of selected IPSAS. This could be achieved by revising legislation or issuing national public sector accounting standards derived from IPSAS. Under this strategy, the different parts of the new PS GAAP or the different national public sector accounting standards could be declared as effective from different dates so as to allow for a phased implementation. This strategy is suited for circumstances where the desired outcome is not the adoption of full IPSAS but rather a prescribed subset of IPSAS as well as the adoption of country-specific accounting policies. This approach requires considerable resources to establish and maintain a national standard-setting mechanism. France is an example of a country that has taken this approach.</a:t>
            </a:r>
            <a:endParaRPr lang="pl-PL" dirty="0"/>
          </a:p>
          <a:p>
            <a:pPr lvl="0"/>
            <a:r>
              <a:rPr lang="en-US" b="1" dirty="0"/>
              <a:t>In practical terms,, the Serbian authorities could initially select those IPSAS requirements which:</a:t>
            </a:r>
          </a:p>
          <a:p>
            <a:pPr lvl="0"/>
            <a:r>
              <a:rPr lang="en-US" dirty="0"/>
              <a:t>are largely consistent with current Serbian PS GAAP;</a:t>
            </a:r>
          </a:p>
          <a:p>
            <a:pPr lvl="0"/>
            <a:r>
              <a:rPr lang="en-US" dirty="0"/>
              <a:t>address fundamental accounting issues relating to recognition, measurement, and presentation which are: currently poorly covered by Serbian PS GAAP; are not controversial as regards EPSAS; and are not expected to be changed by the IPSASB in the near future.</a:t>
            </a:r>
          </a:p>
          <a:p>
            <a:pPr lvl="0"/>
            <a:r>
              <a:rPr lang="en-US" dirty="0"/>
              <a:t>address disclosure requirements that would not require undue additional effort and cost to achieve compliance.</a:t>
            </a:r>
          </a:p>
          <a:p>
            <a:pPr lvl="0"/>
            <a:r>
              <a:rPr lang="en-US" dirty="0"/>
              <a:t>Later, likely several years after the initial set of IPSAS requirements selected according to the criteria described above are implemented, additional IPSAS requirements could be added. The requirements of EPSAS may by then be much clearer and could also be incorporated. This approach is consistent with the analysis published by the European Commission in 2013 and reproduced in Annex 3: European Commission’s 2013 Possible Classification of IPSAS Standards.</a:t>
            </a:r>
          </a:p>
          <a:p>
            <a:endParaRPr lang="en-US" dirty="0"/>
          </a:p>
        </p:txBody>
      </p:sp>
      <p:sp>
        <p:nvSpPr>
          <p:cNvPr id="4" name="Slide Number Placeholder 3"/>
          <p:cNvSpPr>
            <a:spLocks noGrp="1"/>
          </p:cNvSpPr>
          <p:nvPr>
            <p:ph type="sldNum" sz="quarter" idx="10"/>
          </p:nvPr>
        </p:nvSpPr>
        <p:spPr/>
        <p:txBody>
          <a:bodyPr/>
          <a:lstStyle/>
          <a:p>
            <a:fld id="{0C75964A-2E94-4480-8D32-DA82EB51893E}" type="slidenum">
              <a:rPr lang="en-US" smtClean="0"/>
              <a:pPr/>
              <a:t>6</a:t>
            </a:fld>
            <a:endParaRPr lang="en-US"/>
          </a:p>
        </p:txBody>
      </p:sp>
    </p:spTree>
    <p:extLst>
      <p:ext uri="{BB962C8B-B14F-4D97-AF65-F5344CB8AC3E}">
        <p14:creationId xmlns:p14="http://schemas.microsoft.com/office/powerpoint/2010/main" val="185495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5964A-2E94-4480-8D32-DA82EB51893E}" type="slidenum">
              <a:rPr lang="en-US" smtClean="0"/>
              <a:pPr/>
              <a:t>7</a:t>
            </a:fld>
            <a:endParaRPr lang="en-US"/>
          </a:p>
        </p:txBody>
      </p:sp>
    </p:spTree>
    <p:extLst>
      <p:ext uri="{BB962C8B-B14F-4D97-AF65-F5344CB8AC3E}">
        <p14:creationId xmlns:p14="http://schemas.microsoft.com/office/powerpoint/2010/main" val="190349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5964A-2E94-4480-8D32-DA82EB51893E}" type="slidenum">
              <a:rPr lang="en-US" smtClean="0"/>
              <a:pPr/>
              <a:t>8</a:t>
            </a:fld>
            <a:endParaRPr lang="en-US"/>
          </a:p>
        </p:txBody>
      </p:sp>
    </p:spTree>
    <p:extLst>
      <p:ext uri="{BB962C8B-B14F-4D97-AF65-F5344CB8AC3E}">
        <p14:creationId xmlns:p14="http://schemas.microsoft.com/office/powerpoint/2010/main" val="904837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5964A-2E94-4480-8D32-DA82EB51893E}" type="slidenum">
              <a:rPr lang="en-US" smtClean="0"/>
              <a:pPr/>
              <a:t>9</a:t>
            </a:fld>
            <a:endParaRPr lang="en-US"/>
          </a:p>
        </p:txBody>
      </p:sp>
    </p:spTree>
    <p:extLst>
      <p:ext uri="{BB962C8B-B14F-4D97-AF65-F5344CB8AC3E}">
        <p14:creationId xmlns:p14="http://schemas.microsoft.com/office/powerpoint/2010/main" val="2792750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ormAutofit/>
          </a:bodyPr>
          <a:lstStyle>
            <a:lvl1pPr algn="ctr">
              <a:defRPr sz="2400"/>
            </a:lvl1p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extLst>
      <p:ext uri="{BB962C8B-B14F-4D97-AF65-F5344CB8AC3E}">
        <p14:creationId xmlns:p14="http://schemas.microsoft.com/office/powerpoint/2010/main" val="1133199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ght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cs typeface="+mn-cs"/>
            </a:endParaRPr>
          </a:p>
        </p:txBody>
      </p:sp>
      <p:sp>
        <p:nvSpPr>
          <p:cNvPr id="7" name="Rectangle 6"/>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cs typeface="+mn-cs"/>
            </a:endParaRPr>
          </a:p>
        </p:txBody>
      </p:sp>
      <p:sp>
        <p:nvSpPr>
          <p:cNvPr id="330" name="Title 329"/>
          <p:cNvSpPr>
            <a:spLocks noGrp="1"/>
          </p:cNvSpPr>
          <p:nvPr>
            <p:ph type="title"/>
          </p:nvPr>
        </p:nvSpPr>
        <p:spPr>
          <a:xfrm>
            <a:off x="1512623" y="1189789"/>
            <a:ext cx="6971806" cy="1822161"/>
          </a:xfrm>
          <a:prstGeom prst="rect">
            <a:avLst/>
          </a:prstGeo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a:prstGeom prst="rect">
            <a:avLst/>
          </a:prstGeo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5682073" y="4699001"/>
            <a:ext cx="2821170" cy="1393637"/>
          </a:xfrm>
          <a:prstGeom prst="rect">
            <a:avLst/>
          </a:prstGeo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400" b="0" i="0" baseline="0">
                <a:solidFill>
                  <a:schemeClr val="tx1"/>
                </a:solidFill>
                <a:latin typeface="+mn-lt"/>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70" name="Picture Placeholder 4"/>
          <p:cNvSpPr>
            <a:spLocks noGrp="1"/>
          </p:cNvSpPr>
          <p:nvPr>
            <p:ph type="pic" sz="quarter" idx="16"/>
          </p:nvPr>
        </p:nvSpPr>
        <p:spPr>
          <a:xfrm>
            <a:off x="508000" y="4699001"/>
            <a:ext cx="5058833" cy="1375832"/>
          </a:xfrm>
          <a:prstGeom prst="rect">
            <a:avLst/>
          </a:prstGeom>
          <a:solidFill>
            <a:srgbClr val="FFFFFF"/>
          </a:solidFill>
        </p:spPr>
        <p:txBody>
          <a:bodyPr anchor="ctr">
            <a:normAutofit/>
          </a:bodyPr>
          <a:lstStyle>
            <a:lvl1pPr algn="ctr">
              <a:defRPr baseline="0">
                <a:solidFill>
                  <a:srgbClr val="021F43"/>
                </a:solidFill>
              </a:defRPr>
            </a:lvl1pPr>
          </a:lstStyle>
          <a:p>
            <a:pPr lvl="0"/>
            <a:r>
              <a:rPr lang="en-US" noProof="0"/>
              <a:t>Click icon to add picture</a:t>
            </a:r>
            <a:endParaRPr lang="en-US" noProof="0" dirty="0"/>
          </a:p>
        </p:txBody>
      </p:sp>
      <p:sp>
        <p:nvSpPr>
          <p:cNvPr id="8" name="Rectangle 1028"/>
          <p:cNvSpPr>
            <a:spLocks noGrp="1" noChangeArrowheads="1"/>
          </p:cNvSpPr>
          <p:nvPr>
            <p:ph type="dt" sz="half" idx="17"/>
          </p:nvPr>
        </p:nvSpPr>
        <p:spPr>
          <a:xfrm>
            <a:off x="5942013" y="6107113"/>
            <a:ext cx="2551112" cy="306387"/>
          </a:xfrm>
          <a:prstGeom prst="rect">
            <a:avLst/>
          </a:prstGeom>
        </p:spPr>
        <p:txBody>
          <a:bodyPr rIns="0" anchor="ctr"/>
          <a:lstStyle>
            <a:lvl1pPr algn="r">
              <a:defRPr b="0" i="0">
                <a:solidFill>
                  <a:schemeClr val="tx1"/>
                </a:solidFill>
                <a:latin typeface="Arial"/>
                <a:cs typeface="Arial"/>
              </a:defRPr>
            </a:lvl1pPr>
          </a:lstStyle>
          <a:p>
            <a:pPr>
              <a:defRPr/>
            </a:pPr>
            <a:r>
              <a:rPr lang="en-US"/>
              <a:t>‹#›</a:t>
            </a:r>
          </a:p>
        </p:txBody>
      </p:sp>
    </p:spTree>
    <p:extLst>
      <p:ext uri="{BB962C8B-B14F-4D97-AF65-F5344CB8AC3E}">
        <p14:creationId xmlns:p14="http://schemas.microsoft.com/office/powerpoint/2010/main" val="40291390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fontAlgn="base">
              <a:spcBef>
                <a:spcPct val="0"/>
              </a:spcBef>
              <a:spcAft>
                <a:spcPct val="0"/>
              </a:spcAft>
            </a:pPr>
            <a:fld id="{0202419F-14A5-4D44-8D2E-22D87B56DD20}" type="slidenum">
              <a:rPr lang="en-US" altLang="en-US" smtClean="0">
                <a:ea typeface="MS PGothic" panose="020B0600070205080204" pitchFamily="34" charset="-128"/>
              </a:rPr>
              <a:pPr fontAlgn="base">
                <a:spcBef>
                  <a:spcPct val="0"/>
                </a:spcBef>
                <a:spcAft>
                  <a:spcPct val="0"/>
                </a:spcAft>
              </a:pPr>
              <a:t>‹#›</a:t>
            </a:fld>
            <a:endParaRPr lang="en-US" altLang="en-US">
              <a:ea typeface="MS PGothic" panose="020B0600070205080204" pitchFamily="34" charset="-128"/>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n-US" dirty="0"/>
          </a:p>
        </p:txBody>
      </p:sp>
    </p:spTree>
    <p:extLst>
      <p:ext uri="{BB962C8B-B14F-4D97-AF65-F5344CB8AC3E}">
        <p14:creationId xmlns:p14="http://schemas.microsoft.com/office/powerpoint/2010/main" val="225070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fontAlgn="base">
              <a:spcBef>
                <a:spcPct val="0"/>
              </a:spcBef>
              <a:spcAft>
                <a:spcPct val="0"/>
              </a:spcAft>
            </a:pPr>
            <a:fld id="{0202419F-14A5-4D44-8D2E-22D87B56DD20}" type="slidenum">
              <a:rPr lang="en-US" altLang="en-US" smtClean="0">
                <a:ea typeface="MS PGothic" panose="020B0600070205080204" pitchFamily="34" charset="-128"/>
              </a:rPr>
              <a:pPr fontAlgn="base">
                <a:spcBef>
                  <a:spcPct val="0"/>
                </a:spcBef>
                <a:spcAft>
                  <a:spcPct val="0"/>
                </a:spcAft>
              </a:pPr>
              <a:t>‹#›</a:t>
            </a:fld>
            <a:endParaRPr lang="en-US" altLang="en-US">
              <a:ea typeface="MS PGothic" panose="020B0600070205080204" pitchFamily="34" charset="-128"/>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n-US" dirty="0"/>
          </a:p>
        </p:txBody>
      </p:sp>
    </p:spTree>
    <p:extLst>
      <p:ext uri="{BB962C8B-B14F-4D97-AF65-F5344CB8AC3E}">
        <p14:creationId xmlns:p14="http://schemas.microsoft.com/office/powerpoint/2010/main" val="395429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00100"/>
            <a:ext cx="8229600" cy="5072063"/>
          </a:xfrm>
        </p:spPr>
        <p:txBody>
          <a:bodyPr/>
          <a:lstStyle>
            <a:lvl1pPr>
              <a:defRPr>
                <a:latin typeface="Arial"/>
                <a:cs typeface="Arial"/>
              </a:defRPr>
            </a:lvl1pPr>
            <a:lvl2pPr>
              <a:buClr>
                <a:srgbClr val="9BCD00"/>
              </a:buCl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8" name="Titel 1"/>
          <p:cNvSpPr>
            <a:spLocks noGrp="1"/>
          </p:cNvSpPr>
          <p:nvPr>
            <p:ph type="title"/>
          </p:nvPr>
        </p:nvSpPr>
        <p:spPr>
          <a:xfrm>
            <a:off x="1857391" y="0"/>
            <a:ext cx="7286610" cy="640478"/>
          </a:xfrm>
        </p:spPr>
        <p:txBody>
          <a:bodyPr>
            <a:normAutofit/>
          </a:bodyPr>
          <a:lstStyle>
            <a:lvl1pPr algn="l">
              <a:defRPr sz="3600">
                <a:solidFill>
                  <a:srgbClr val="FF0000"/>
                </a:solidFill>
                <a:latin typeface="Arial"/>
                <a:cs typeface="Arial"/>
              </a:defRPr>
            </a:lvl1pPr>
          </a:lstStyle>
          <a:p>
            <a:r>
              <a:rPr lang="en-US" dirty="0"/>
              <a:t>Click to edit Master title style</a:t>
            </a:r>
            <a:endParaRPr lang="de-DE" dirty="0"/>
          </a:p>
        </p:txBody>
      </p:sp>
      <p:pic>
        <p:nvPicPr>
          <p:cNvPr id="12" name="Bild 9" descr="wb-claim.wmf"/>
          <p:cNvPicPr>
            <a:picLocks noChangeAspect="1"/>
          </p:cNvPicPr>
          <p:nvPr userDrawn="1"/>
        </p:nvPicPr>
        <p:blipFill>
          <a:blip r:embed="rId2"/>
          <a:srcRect/>
          <a:stretch>
            <a:fillRect/>
          </a:stretch>
        </p:blipFill>
        <p:spPr bwMode="auto">
          <a:xfrm>
            <a:off x="175418" y="6682091"/>
            <a:ext cx="6621463" cy="87313"/>
          </a:xfrm>
          <a:prstGeom prst="rect">
            <a:avLst/>
          </a:prstGeom>
          <a:noFill/>
          <a:ln w="9525">
            <a:noFill/>
            <a:miter lim="800000"/>
            <a:headEnd/>
            <a:tailEnd/>
          </a:ln>
        </p:spPr>
      </p:pic>
      <p:cxnSp>
        <p:nvCxnSpPr>
          <p:cNvPr id="14" name="Straight Connector 13"/>
          <p:cNvCxnSpPr/>
          <p:nvPr userDrawn="1"/>
        </p:nvCxnSpPr>
        <p:spPr>
          <a:xfrm>
            <a:off x="0" y="714375"/>
            <a:ext cx="914400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265131"/>
            <a:ext cx="9144001" cy="0"/>
          </a:xfrm>
          <a:prstGeom prst="line">
            <a:avLst/>
          </a:prstGeom>
          <a:ln>
            <a:solidFill>
              <a:srgbClr val="98BF0E"/>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5" name="Foliennummernplatzhalter 5"/>
          <p:cNvSpPr>
            <a:spLocks noGrp="1"/>
          </p:cNvSpPr>
          <p:nvPr>
            <p:ph type="sldNum" sz="quarter" idx="12"/>
          </p:nvPr>
        </p:nvSpPr>
        <p:spPr>
          <a:xfrm>
            <a:off x="8524873" y="6413804"/>
            <a:ext cx="542927" cy="365125"/>
          </a:xfrm>
          <a:prstGeom prst="rect">
            <a:avLst/>
          </a:prstGeom>
          <a:noFill/>
        </p:spPr>
        <p:txBody>
          <a:bodyPr/>
          <a:lstStyle>
            <a:lvl1pPr algn="r">
              <a:defRPr sz="1600">
                <a:solidFill>
                  <a:srgbClr val="808979"/>
                </a:solidFill>
                <a:latin typeface="Arial"/>
                <a:cs typeface="Arial"/>
              </a:defRPr>
            </a:lvl1pPr>
          </a:lstStyle>
          <a:p>
            <a:fld id="{B131813F-E8C9-C041-A3BC-5D57C9CB1EBA}" type="slidenum">
              <a:rPr lang="de-DE" smtClean="0"/>
              <a:pPr/>
              <a:t>‹#›</a:t>
            </a:fld>
            <a:endParaRPr lang="de-DE" dirty="0"/>
          </a:p>
        </p:txBody>
      </p:sp>
    </p:spTree>
    <p:extLst>
      <p:ext uri="{BB962C8B-B14F-4D97-AF65-F5344CB8AC3E}">
        <p14:creationId xmlns:p14="http://schemas.microsoft.com/office/powerpoint/2010/main" val="1703351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41070"/>
            <a:ext cx="7886700" cy="872836"/>
          </a:xfrm>
        </p:spPr>
        <p:txBody>
          <a:bodyPr>
            <a:normAutofit/>
          </a:bodyPr>
          <a:lstStyle>
            <a:lvl1pPr>
              <a:defRPr sz="2400" b="1">
                <a:solidFill>
                  <a:srgbClr val="ED1C24"/>
                </a:solidFill>
                <a:latin typeface="Andes" panose="02000000000000000000" pitchFamily="50"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171450" indent="-17145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1pPr>
            <a:lvl2pPr marL="514350" indent="-17145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2pPr>
            <a:lvl3pPr marL="857250" indent="-17145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3pPr>
            <a:lvl4pPr marL="1200150" indent="-17145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4pPr>
            <a:lvl5pPr marL="1543050" indent="-171450">
              <a:lnSpc>
                <a:spcPct val="100000"/>
              </a:lnSpc>
              <a:buSzPct val="1000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1326863"/>
            <a:ext cx="9144000" cy="169459"/>
          </a:xfrm>
          <a:prstGeom prst="rect">
            <a:avLst/>
          </a:prstGeom>
          <a:gradFill flip="none" rotWithShape="1">
            <a:gsLst>
              <a:gs pos="0">
                <a:srgbClr val="8C8D9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Slide Number Placeholder 5"/>
          <p:cNvSpPr txBox="1">
            <a:spLocks/>
          </p:cNvSpPr>
          <p:nvPr userDrawn="1"/>
        </p:nvSpPr>
        <p:spPr>
          <a:xfrm>
            <a:off x="6457950" y="6356351"/>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rgbClr val="8C8D9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ABA45-890E-45E3-AB7B-9C569D2DC0F9}" type="slidenum">
              <a:rPr lang="en-US" sz="900" smtClean="0"/>
              <a:pPr/>
              <a:t>‹#›</a:t>
            </a:fld>
            <a:endParaRPr lang="en-US" sz="900"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906"/>
          <a:stretch/>
        </p:blipFill>
        <p:spPr>
          <a:xfrm>
            <a:off x="-7975" y="0"/>
            <a:ext cx="582640" cy="1325880"/>
          </a:xfrm>
          <a:prstGeom prst="rect">
            <a:avLst/>
          </a:prstGeom>
        </p:spPr>
      </p:pic>
    </p:spTree>
    <p:extLst>
      <p:ext uri="{BB962C8B-B14F-4D97-AF65-F5344CB8AC3E}">
        <p14:creationId xmlns:p14="http://schemas.microsoft.com/office/powerpoint/2010/main" val="2034774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Light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cs typeface="+mn-cs"/>
            </a:endParaRPr>
          </a:p>
        </p:txBody>
      </p:sp>
      <p:sp>
        <p:nvSpPr>
          <p:cNvPr id="7" name="Rectangle 6"/>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cs typeface="+mn-cs"/>
            </a:endParaRPr>
          </a:p>
        </p:txBody>
      </p:sp>
      <p:sp>
        <p:nvSpPr>
          <p:cNvPr id="330" name="Title 329"/>
          <p:cNvSpPr>
            <a:spLocks noGrp="1"/>
          </p:cNvSpPr>
          <p:nvPr>
            <p:ph type="title"/>
          </p:nvPr>
        </p:nvSpPr>
        <p:spPr>
          <a:xfrm>
            <a:off x="1512623" y="1189789"/>
            <a:ext cx="6971806" cy="1822161"/>
          </a:xfrm>
          <a:prstGeom prst="rect">
            <a:avLst/>
          </a:prstGeo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a:prstGeom prst="rect">
            <a:avLst/>
          </a:prstGeo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5682073" y="4699001"/>
            <a:ext cx="2821170" cy="1393637"/>
          </a:xfrm>
          <a:prstGeom prst="rect">
            <a:avLst/>
          </a:prstGeo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400" b="0" i="0" baseline="0">
                <a:solidFill>
                  <a:schemeClr val="tx1"/>
                </a:solidFill>
                <a:latin typeface="+mn-lt"/>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70" name="Picture Placeholder 4"/>
          <p:cNvSpPr>
            <a:spLocks noGrp="1"/>
          </p:cNvSpPr>
          <p:nvPr>
            <p:ph type="pic" sz="quarter" idx="16"/>
          </p:nvPr>
        </p:nvSpPr>
        <p:spPr>
          <a:xfrm>
            <a:off x="508000" y="4699001"/>
            <a:ext cx="5058833" cy="1375832"/>
          </a:xfrm>
          <a:prstGeom prst="rect">
            <a:avLst/>
          </a:prstGeom>
          <a:solidFill>
            <a:srgbClr val="FFFFFF"/>
          </a:solidFill>
        </p:spPr>
        <p:txBody>
          <a:bodyPr anchor="ctr">
            <a:normAutofit/>
          </a:bodyPr>
          <a:lstStyle>
            <a:lvl1pPr algn="ctr">
              <a:defRPr baseline="0">
                <a:solidFill>
                  <a:srgbClr val="021F43"/>
                </a:solidFill>
              </a:defRPr>
            </a:lvl1pPr>
          </a:lstStyle>
          <a:p>
            <a:pPr lvl="0"/>
            <a:r>
              <a:rPr lang="en-US" noProof="0"/>
              <a:t>Click icon to add picture</a:t>
            </a:r>
            <a:endParaRPr lang="en-US" noProof="0" dirty="0"/>
          </a:p>
        </p:txBody>
      </p:sp>
      <p:sp>
        <p:nvSpPr>
          <p:cNvPr id="8" name="Rectangle 1028"/>
          <p:cNvSpPr>
            <a:spLocks noGrp="1" noChangeArrowheads="1"/>
          </p:cNvSpPr>
          <p:nvPr>
            <p:ph type="dt" sz="half" idx="17"/>
          </p:nvPr>
        </p:nvSpPr>
        <p:spPr>
          <a:xfrm>
            <a:off x="5942013" y="6107113"/>
            <a:ext cx="2551112" cy="306387"/>
          </a:xfrm>
          <a:prstGeom prst="rect">
            <a:avLst/>
          </a:prstGeom>
        </p:spPr>
        <p:txBody>
          <a:bodyPr rIns="0" anchor="ctr"/>
          <a:lstStyle>
            <a:lvl1pPr algn="r">
              <a:defRPr b="0" i="0">
                <a:solidFill>
                  <a:schemeClr val="tx1"/>
                </a:solidFill>
                <a:latin typeface="Arial"/>
                <a:cs typeface="Arial"/>
              </a:defRPr>
            </a:lvl1pPr>
          </a:lstStyle>
          <a:p>
            <a:pPr>
              <a:defRPr/>
            </a:pPr>
            <a:r>
              <a:rPr lang="en-US"/>
              <a:t>‹#›</a:t>
            </a:r>
          </a:p>
        </p:txBody>
      </p:sp>
    </p:spTree>
    <p:extLst>
      <p:ext uri="{BB962C8B-B14F-4D97-AF65-F5344CB8AC3E}">
        <p14:creationId xmlns:p14="http://schemas.microsoft.com/office/powerpoint/2010/main" val="34025607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32377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4343400" cy="457200"/>
          </a:xfrm>
          <a:prstGeom prst="rect">
            <a:avLst/>
          </a:prstGeom>
        </p:spPr>
        <p:txBody>
          <a:bodyPr anchor="t" anchorCtr="0">
            <a:normAutofit/>
          </a:bodyPr>
          <a:lstStyle>
            <a:lvl1pPr algn="l">
              <a:defRPr sz="12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1874837"/>
            <a:ext cx="8229600" cy="4144963"/>
          </a:xfrm>
          <a:prstGeom prst="rect">
            <a:avLst/>
          </a:prstGeom>
        </p:spPr>
        <p:txBody>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t>‹#›</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663285" y="6363821"/>
            <a:ext cx="1622715" cy="349998"/>
          </a:xfrm>
          <a:prstGeom prst="rect">
            <a:avLst/>
          </a:prstGeom>
        </p:spPr>
      </p:pic>
    </p:spTree>
    <p:extLst>
      <p:ext uri="{BB962C8B-B14F-4D97-AF65-F5344CB8AC3E}">
        <p14:creationId xmlns:p14="http://schemas.microsoft.com/office/powerpoint/2010/main" val="3654236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354801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3343443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2347049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a:t>
            </a:fld>
            <a:endParaRPr lang="en-US"/>
          </a:p>
        </p:txBody>
      </p:sp>
      <p:pic>
        <p:nvPicPr>
          <p:cNvPr id="7" name="Picture 6"/>
          <p:cNvPicPr>
            <a:picLocks noChangeAspect="1"/>
          </p:cNvPicPr>
          <p:nvPr userDrawn="1"/>
        </p:nvPicPr>
        <p:blipFill>
          <a:blip r:embed="rId2"/>
          <a:stretch>
            <a:fillRect/>
          </a:stretch>
        </p:blipFill>
        <p:spPr>
          <a:xfrm>
            <a:off x="663285" y="6363821"/>
            <a:ext cx="1622715" cy="349998"/>
          </a:xfrm>
          <a:prstGeom prst="rect">
            <a:avLst/>
          </a:prstGeom>
        </p:spPr>
      </p:pic>
    </p:spTree>
    <p:extLst>
      <p:ext uri="{BB962C8B-B14F-4D97-AF65-F5344CB8AC3E}">
        <p14:creationId xmlns:p14="http://schemas.microsoft.com/office/powerpoint/2010/main" val="2721977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a:t>
            </a:fld>
            <a:endParaRPr lang="en-US"/>
          </a:p>
        </p:txBody>
      </p:sp>
      <p:pic>
        <p:nvPicPr>
          <p:cNvPr id="5" name="Picture 4"/>
          <p:cNvPicPr>
            <a:picLocks noChangeAspect="1"/>
          </p:cNvPicPr>
          <p:nvPr userDrawn="1"/>
        </p:nvPicPr>
        <p:blipFill>
          <a:blip r:embed="rId2"/>
          <a:stretch>
            <a:fillRect/>
          </a:stretch>
        </p:blipFill>
        <p:spPr>
          <a:xfrm>
            <a:off x="663285" y="6363821"/>
            <a:ext cx="1622715" cy="349998"/>
          </a:xfrm>
          <a:prstGeom prst="rect">
            <a:avLst/>
          </a:prstGeom>
        </p:spPr>
      </p:pic>
    </p:spTree>
    <p:extLst>
      <p:ext uri="{BB962C8B-B14F-4D97-AF65-F5344CB8AC3E}">
        <p14:creationId xmlns:p14="http://schemas.microsoft.com/office/powerpoint/2010/main" val="1575572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11758511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21319978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39892850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89563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06604-BAFB-4462-912D-622867FA6046}" type="slidenum">
              <a:rPr lang="en-US" smtClean="0"/>
              <a:t>‹#›</a:t>
            </a:fld>
            <a:endParaRPr lang="en-US"/>
          </a:p>
        </p:txBody>
      </p:sp>
    </p:spTree>
    <p:extLst>
      <p:ext uri="{BB962C8B-B14F-4D97-AF65-F5344CB8AC3E}">
        <p14:creationId xmlns:p14="http://schemas.microsoft.com/office/powerpoint/2010/main" val="37842696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19157428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34451895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9900984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37694879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39524266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2288404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10285727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4762242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363274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ormAutofit/>
          </a:bodyPr>
          <a:lstStyle>
            <a:lvl1pPr>
              <a:defRPr sz="2400"/>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5371828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F8C4A-AEE0-494B-BF4C-BD5E1CDC9BAF}" type="slidenum">
              <a:rPr lang="en-US" smtClean="0"/>
              <a:t>‹#›</a:t>
            </a:fld>
            <a:endParaRPr lang="en-US"/>
          </a:p>
        </p:txBody>
      </p:sp>
    </p:spTree>
    <p:extLst>
      <p:ext uri="{BB962C8B-B14F-4D97-AF65-F5344CB8AC3E}">
        <p14:creationId xmlns:p14="http://schemas.microsoft.com/office/powerpoint/2010/main" val="27910479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41132484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36312136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41963765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24860198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2550464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480921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6892544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101136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ormAutofit/>
          </a:bodyPr>
          <a:lstStyle>
            <a:lvl1pPr>
              <a:defRPr sz="2400"/>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a:t>‹#›</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16222547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32261080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AA641-218A-4B43-9B95-7197741BAB56}" type="slidenum">
              <a:rPr lang="en-US" smtClean="0"/>
              <a:t>‹#›</a:t>
            </a:fld>
            <a:endParaRPr lang="en-US"/>
          </a:p>
        </p:txBody>
      </p:sp>
    </p:spTree>
    <p:extLst>
      <p:ext uri="{BB962C8B-B14F-4D97-AF65-F5344CB8AC3E}">
        <p14:creationId xmlns:p14="http://schemas.microsoft.com/office/powerpoint/2010/main" val="157229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ormAutofit/>
          </a:bodyPr>
          <a:lstStyle>
            <a:lvl1pPr algn="ctr">
              <a:defRPr sz="2400">
                <a:solidFill>
                  <a:schemeClr val="bg1"/>
                </a:solidFill>
              </a:defRPr>
            </a:lvl1p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a:t>‹#›</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a:t>‹#›</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2C62C2-D1B9-4641-A17A-F8B0321F1F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2.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5.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p:nvSpPr>
        <p:spPr>
          <a:xfrm>
            <a:off x="0" y="0"/>
            <a:ext cx="91440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45" name="TextBox 44"/>
          <p:cNvSpPr txBox="1"/>
          <p:nvPr/>
        </p:nvSpPr>
        <p:spPr>
          <a:xfrm>
            <a:off x="6248400" y="4648200"/>
            <a:ext cx="914400" cy="261610"/>
          </a:xfrm>
          <a:prstGeom prst="rect">
            <a:avLst/>
          </a:prstGeom>
          <a:noFill/>
        </p:spPr>
        <p:txBody>
          <a:bodyPr wrap="square" rtlCol="0">
            <a:spAutoFit/>
          </a:bodyPr>
          <a:lstStyle/>
          <a:p>
            <a:r>
              <a:rPr lang="en-US" sz="1100" dirty="0">
                <a:solidFill>
                  <a:schemeClr val="bg1"/>
                </a:solidFill>
              </a:rPr>
              <a:t>Acronyms</a:t>
            </a:r>
          </a:p>
        </p:txBody>
      </p:sp>
      <p:sp>
        <p:nvSpPr>
          <p:cNvPr id="9" name="Rectangle 8"/>
          <p:cNvSpPr/>
          <p:nvPr/>
        </p:nvSpPr>
        <p:spPr>
          <a:xfrm>
            <a:off x="14344" y="381000"/>
            <a:ext cx="4252856" cy="152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58200" y="381000"/>
            <a:ext cx="685800" cy="152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495800" y="156488"/>
            <a:ext cx="3803122" cy="75382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2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fontAlgn="base" hangingPunct="0">
              <a:spcBef>
                <a:spcPct val="0"/>
              </a:spcBef>
              <a:spcAft>
                <a:spcPct val="0"/>
              </a:spcAft>
            </a:pPr>
            <a:endParaRPr lang="pl-PL" sz="1600" b="1">
              <a:solidFill>
                <a:srgbClr val="021F43"/>
              </a:solidFill>
              <a:latin typeface="Trebuchet MS" panose="020B0603020202020204" pitchFamily="34" charset="0"/>
              <a:ea typeface="MS PGothic" panose="020B0600070205080204" pitchFamily="34" charset="-128"/>
            </a:endParaRPr>
          </a:p>
        </p:txBody>
      </p:sp>
      <p:sp>
        <p:nvSpPr>
          <p:cNvPr id="2051"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fontAlgn="base" hangingPunct="0">
              <a:spcBef>
                <a:spcPct val="0"/>
              </a:spcBef>
              <a:spcAft>
                <a:spcPct val="0"/>
              </a:spcAft>
            </a:pPr>
            <a:endParaRPr lang="pl-PL" sz="1600" b="1">
              <a:solidFill>
                <a:srgbClr val="021F43"/>
              </a:solidFill>
              <a:latin typeface="Trebuchet MS" panose="020B0603020202020204" pitchFamily="34" charset="0"/>
              <a:ea typeface="MS PGothic" panose="020B0600070205080204" pitchFamily="34" charset="-128"/>
            </a:endParaRPr>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eaLnBrk="1" hangingPunct="1">
              <a:defRPr sz="1100" b="0">
                <a:solidFill>
                  <a:srgbClr val="7F7F7F"/>
                </a:solidFill>
                <a:latin typeface="Arial" panose="020B0604020202020204" pitchFamily="34" charset="0"/>
                <a:cs typeface="Arial" panose="020B0604020202020204" pitchFamily="34" charset="0"/>
              </a:defRPr>
            </a:lvl1pPr>
          </a:lstStyle>
          <a:p>
            <a:pPr fontAlgn="base">
              <a:spcBef>
                <a:spcPct val="0"/>
              </a:spcBef>
              <a:spcAft>
                <a:spcPct val="0"/>
              </a:spcAft>
            </a:pPr>
            <a:fld id="{0202419F-14A5-4D44-8D2E-22D87B56DD20}" type="slidenum">
              <a:rPr lang="en-US" altLang="en-US" smtClean="0">
                <a:ea typeface="MS PGothic" panose="020B0600070205080204" pitchFamily="34" charset="-128"/>
              </a:rPr>
              <a:pPr fontAlgn="base">
                <a:spcBef>
                  <a:spcPct val="0"/>
                </a:spcBef>
                <a:spcAft>
                  <a:spcPct val="0"/>
                </a:spcAft>
              </a:pPr>
              <a:t>‹#›</a:t>
            </a:fld>
            <a:endParaRPr lang="en-US" altLang="en-US">
              <a:ea typeface="MS PGothic" panose="020B0600070205080204" pitchFamily="34" charset="-128"/>
            </a:endParaRPr>
          </a:p>
        </p:txBody>
      </p:sp>
      <p:sp>
        <p:nvSpPr>
          <p:cNvPr id="205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fontAlgn="base" hangingPunct="1">
              <a:spcBef>
                <a:spcPct val="0"/>
              </a:spcBef>
              <a:spcAft>
                <a:spcPct val="0"/>
              </a:spcAft>
              <a:defRPr/>
            </a:pPr>
            <a:endParaRPr lang="en-US">
              <a:solidFill>
                <a:srgbClr val="021F43"/>
              </a:solidFill>
            </a:endParaRPr>
          </a:p>
        </p:txBody>
      </p:sp>
      <p:pic>
        <p:nvPicPr>
          <p:cNvPr id="2056" name="Picture 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eaLnBrk="1" hangingPunct="1">
              <a:defRPr sz="1200" b="0">
                <a:solidFill>
                  <a:srgbClr val="7F7F7F"/>
                </a:solidFill>
                <a:latin typeface="+mn-lt"/>
                <a:ea typeface="+mn-ea"/>
                <a:cs typeface="Times New Roman" pitchFamily="18" charset="0"/>
              </a:defRPr>
            </a:lvl1pPr>
          </a:lstStyle>
          <a:p>
            <a:pPr fontAlgn="base">
              <a:spcBef>
                <a:spcPct val="0"/>
              </a:spcBef>
              <a:spcAft>
                <a:spcPct val="0"/>
              </a:spcAft>
              <a:defRPr/>
            </a:pPr>
            <a:endParaRPr lang="en-US" dirty="0"/>
          </a:p>
        </p:txBody>
      </p:sp>
    </p:spTree>
    <p:extLst>
      <p:ext uri="{BB962C8B-B14F-4D97-AF65-F5344CB8AC3E}">
        <p14:creationId xmlns:p14="http://schemas.microsoft.com/office/powerpoint/2010/main" val="4099786602"/>
      </p:ext>
    </p:extLst>
  </p:cSld>
  <p:clrMap bg1="lt1" tx1="dk1" bg2="lt2" tx2="dk2" accent1="accent1" accent2="accent2" accent3="accent3" accent4="accent4" accent5="accent5" accent6="accent6" hlink="hlink" folHlink="folHlink"/>
  <p:sldLayoutIdLst>
    <p:sldLayoutId id="2147483688" r:id="rId1"/>
    <p:sldLayoutId id="2147483675" r:id="rId2"/>
    <p:sldLayoutId id="2147483674" r:id="rId3"/>
    <p:sldLayoutId id="2147483701" r:id="rId4"/>
    <p:sldLayoutId id="2147483702" r:id="rId5"/>
  </p:sldLayoutIdLst>
  <p:hf hdr="0" ftr="0" dt="0"/>
  <p:txStyles>
    <p:titleStyle>
      <a:lvl1pPr algn="l" rtl="0" eaLnBrk="0" fontAlgn="base" hangingPunct="0">
        <a:spcBef>
          <a:spcPct val="0"/>
        </a:spcBef>
        <a:spcAft>
          <a:spcPct val="0"/>
        </a:spcAft>
        <a:buFont typeface="Arial" panose="020B0604020202020204" pitchFamily="34"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anose="020B0604020202020204" pitchFamily="34"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panose="020B0604020202020204" pitchFamily="34"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panose="020B0604020202020204" pitchFamily="34"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panose="020B0604020202020204" pitchFamily="34"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anose="020B0604020202020204"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anose="020B0604020202020204"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anose="020B0604020202020204"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anose="020B0604020202020204"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152400"/>
            <a:ext cx="7878387" cy="64554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0337" y="1162391"/>
            <a:ext cx="7895013" cy="51281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400">
                <a:solidFill>
                  <a:schemeClr val="tx1">
                    <a:lumMod val="95000"/>
                    <a:lumOff val="5000"/>
                  </a:schemeClr>
                </a:solidFill>
              </a:defRPr>
            </a:lvl1pPr>
          </a:lstStyle>
          <a:p>
            <a:r>
              <a:rPr lang="en-US"/>
              <a:t>‹#›</a:t>
            </a:r>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06604-BAFB-4462-912D-622867FA6046}" type="slidenum">
              <a:rPr lang="en-US" smtClean="0"/>
              <a:t>‹#›</a:t>
            </a:fld>
            <a:endParaRPr lang="en-US"/>
          </a:p>
        </p:txBody>
      </p:sp>
      <p:pic>
        <p:nvPicPr>
          <p:cNvPr id="7" name="Picture 8"/>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73190" y="6356350"/>
            <a:ext cx="1985010" cy="435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8313" y="920638"/>
            <a:ext cx="9144000" cy="119062"/>
          </a:xfrm>
          <a:prstGeom prst="rect">
            <a:avLst/>
          </a:prstGeom>
          <a:solidFill>
            <a:schemeClr val="accent4">
              <a:lumMod val="60000"/>
              <a:lumOff val="40000"/>
            </a:schemeClr>
          </a:solidFill>
          <a:ln>
            <a:noFill/>
          </a:ln>
          <a:extLst/>
        </p:spPr>
        <p:txBody>
          <a:bodyPr/>
          <a:lstStyle>
            <a:lvl1pPr marL="115888" indent="-115888" eaLnBrk="0" hangingPunct="0">
              <a:defRPr sz="1600" b="1">
                <a:solidFill>
                  <a:schemeClr val="tx1"/>
                </a:solidFill>
                <a:latin typeface="Trebuchet MS" panose="020B0603020202020204" pitchFamily="34" charset="0"/>
                <a:ea typeface="MS PGothic" panose="020B0600070205080204" pitchFamily="34" charset="-128"/>
              </a:defRPr>
            </a:lvl1pPr>
            <a:lvl2pPr marL="742950" indent="-285750" eaLnBrk="0" hangingPunct="0">
              <a:defRPr sz="1600" b="1">
                <a:solidFill>
                  <a:schemeClr val="tx1"/>
                </a:solidFill>
                <a:latin typeface="Trebuchet MS" panose="020B0603020202020204" pitchFamily="34" charset="0"/>
                <a:ea typeface="MS PGothic" panose="020B0600070205080204" pitchFamily="34" charset="-128"/>
              </a:defRPr>
            </a:lvl2pPr>
            <a:lvl3pPr marL="1143000" indent="-228600" eaLnBrk="0" hangingPunct="0">
              <a:defRPr sz="1600" b="1">
                <a:solidFill>
                  <a:schemeClr val="tx1"/>
                </a:solidFill>
                <a:latin typeface="Trebuchet MS" panose="020B0603020202020204" pitchFamily="34" charset="0"/>
                <a:ea typeface="MS PGothic" panose="020B0600070205080204" pitchFamily="34" charset="-128"/>
              </a:defRPr>
            </a:lvl3pPr>
            <a:lvl4pPr marL="1600200" indent="-228600" eaLnBrk="0" hangingPunct="0">
              <a:defRPr sz="1600" b="1">
                <a:solidFill>
                  <a:schemeClr val="tx1"/>
                </a:solidFill>
                <a:latin typeface="Trebuchet MS" panose="020B0603020202020204" pitchFamily="34" charset="0"/>
                <a:ea typeface="MS PGothic" panose="020B0600070205080204" pitchFamily="34" charset="-128"/>
              </a:defRPr>
            </a:lvl4pPr>
            <a:lvl5pPr marL="2057400" indent="-228600" eaLnBrk="0" hangingPunct="0">
              <a:defRPr sz="1600" b="1">
                <a:solidFill>
                  <a:schemeClr val="tx1"/>
                </a:solidFill>
                <a:latin typeface="Trebuchet MS" panose="020B0603020202020204" pitchFamily="34" charset="0"/>
                <a:ea typeface="MS PGothic" panose="020B0600070205080204" pitchFamily="34" charset="-128"/>
              </a:defRPr>
            </a:lvl5pPr>
            <a:lvl6pPr marL="25146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6pPr>
            <a:lvl7pPr marL="29718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7pPr>
            <a:lvl8pPr marL="34290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8pPr>
            <a:lvl9pPr marL="38862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9pPr>
          </a:lstStyle>
          <a:p>
            <a:pPr eaLnBrk="1" fontAlgn="base" hangingPunct="1">
              <a:spcBef>
                <a:spcPct val="50000"/>
              </a:spcBef>
              <a:spcAft>
                <a:spcPct val="0"/>
              </a:spcAft>
              <a:buFontTx/>
              <a:buChar char="•"/>
              <a:defRPr/>
            </a:pPr>
            <a:endParaRPr lang="en-US" altLang="en-US" sz="1300" b="0">
              <a:solidFill>
                <a:prstClr val="white"/>
              </a:solidFill>
            </a:endParaRPr>
          </a:p>
        </p:txBody>
      </p:sp>
    </p:spTree>
    <p:extLst>
      <p:ext uri="{BB962C8B-B14F-4D97-AF65-F5344CB8AC3E}">
        <p14:creationId xmlns:p14="http://schemas.microsoft.com/office/powerpoint/2010/main" val="126899449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7030A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7030A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7030A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7030A0"/>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030A0"/>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t>
            </a: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F8C4A-AEE0-494B-BF4C-BD5E1CDC9BAF}" type="slidenum">
              <a:rPr lang="en-US" smtClean="0"/>
              <a:t>‹#›</a:t>
            </a:fld>
            <a:endParaRPr lang="en-US"/>
          </a:p>
        </p:txBody>
      </p:sp>
    </p:spTree>
    <p:extLst>
      <p:ext uri="{BB962C8B-B14F-4D97-AF65-F5344CB8AC3E}">
        <p14:creationId xmlns:p14="http://schemas.microsoft.com/office/powerpoint/2010/main" val="253721386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t>
            </a: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AA641-218A-4B43-9B95-7197741BAB56}" type="slidenum">
              <a:rPr lang="en-US" smtClean="0"/>
              <a:t>‹#›</a:t>
            </a:fld>
            <a:endParaRPr lang="en-US"/>
          </a:p>
        </p:txBody>
      </p:sp>
    </p:spTree>
    <p:extLst>
      <p:ext uri="{BB962C8B-B14F-4D97-AF65-F5344CB8AC3E}">
        <p14:creationId xmlns:p14="http://schemas.microsoft.com/office/powerpoint/2010/main" val="269492767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9.jpeg"/><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409574"/>
            <a:ext cx="8153400" cy="1800225"/>
          </a:xfrm>
        </p:spPr>
        <p:txBody>
          <a:bodyPr/>
          <a:lstStyle/>
          <a:p>
            <a:pPr algn="l">
              <a:defRPr/>
            </a:pPr>
            <a:r>
              <a:rPr lang="en-US" dirty="0"/>
              <a:t>Serbia – Report on the Enhancement of Public Sector Financial Reporting </a:t>
            </a:r>
          </a:p>
        </p:txBody>
      </p:sp>
      <p:sp>
        <p:nvSpPr>
          <p:cNvPr id="7" name="Text Placeholder 6"/>
          <p:cNvSpPr>
            <a:spLocks noGrp="1"/>
          </p:cNvSpPr>
          <p:nvPr>
            <p:ph type="body" sz="quarter" idx="13"/>
          </p:nvPr>
        </p:nvSpPr>
        <p:spPr>
          <a:xfrm>
            <a:off x="609600" y="2383916"/>
            <a:ext cx="7972425" cy="1807084"/>
          </a:xfrm>
        </p:spPr>
        <p:txBody>
          <a:bodyPr>
            <a:normAutofit/>
          </a:bodyPr>
          <a:lstStyle/>
          <a:p>
            <a:pPr marL="0" indent="0">
              <a:buNone/>
              <a:defRPr/>
            </a:pPr>
            <a:r>
              <a:rPr lang="pl-PL" sz="3200" b="1" cap="none" dirty="0"/>
              <a:t>2017 </a:t>
            </a:r>
          </a:p>
          <a:p>
            <a:pPr marL="0" indent="0">
              <a:buNone/>
              <a:defRPr/>
            </a:pPr>
            <a:r>
              <a:rPr lang="pl-PL" sz="3200" b="1" cap="none" dirty="0"/>
              <a:t> REPF </a:t>
            </a:r>
            <a:r>
              <a:rPr lang="pl-PL" sz="3200" b="1" cap="none" dirty="0" err="1"/>
              <a:t>Results</a:t>
            </a:r>
            <a:endParaRPr lang="en-US" sz="3200" b="1" cap="none" dirty="0"/>
          </a:p>
        </p:txBody>
      </p:sp>
      <p:pic>
        <p:nvPicPr>
          <p:cNvPr id="4" name="Picture 2"/>
          <p:cNvPicPr>
            <a:picLocks noGrp="1" noChangeAspect="1" noChangeArrowheads="1"/>
          </p:cNvPicPr>
          <p:nvPr>
            <p:ph type="pic" sz="quarter" idx="16"/>
          </p:nvPr>
        </p:nvPicPr>
        <p:blipFill>
          <a:blip r:embed="rId3" cstate="print">
            <a:extLst>
              <a:ext uri="{28A0092B-C50C-407E-A947-70E740481C1C}">
                <a14:useLocalDpi xmlns:a14="http://schemas.microsoft.com/office/drawing/2010/main" val="0"/>
              </a:ext>
            </a:extLst>
          </a:blip>
          <a:srcRect t="-18544" b="-18544"/>
          <a:stretch>
            <a:fillRect/>
          </a:stretch>
        </p:blipFill>
        <p:spPr bwMode="auto">
          <a:xfrm>
            <a:off x="228600" y="4648200"/>
            <a:ext cx="392254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10"/>
          <p:cNvSpPr>
            <a:spLocks noGrp="1"/>
          </p:cNvSpPr>
          <p:nvPr>
            <p:ph type="body" sz="quarter" idx="14"/>
          </p:nvPr>
        </p:nvSpPr>
        <p:spPr>
          <a:xfrm>
            <a:off x="4619625" y="3373688"/>
            <a:ext cx="4419600" cy="817312"/>
          </a:xfrm>
        </p:spPr>
        <p:txBody>
          <a:bodyPr/>
          <a:lstStyle/>
          <a:p>
            <a:pPr algn="l"/>
            <a:r>
              <a:rPr lang="en-US" altLang="en-US" sz="1200" b="1" dirty="0">
                <a:solidFill>
                  <a:schemeClr val="bg1"/>
                </a:solidFill>
                <a:latin typeface="Arial" charset="0"/>
                <a:cs typeface="Arial" charset="0"/>
              </a:rPr>
              <a:t>Task Team Leaders:  </a:t>
            </a:r>
          </a:p>
          <a:p>
            <a:pPr algn="l"/>
            <a:r>
              <a:rPr lang="en-US" altLang="en-US" sz="1200" b="1" dirty="0">
                <a:solidFill>
                  <a:schemeClr val="bg1"/>
                </a:solidFill>
                <a:latin typeface="Arial" charset="0"/>
                <a:cs typeface="Arial" charset="0"/>
              </a:rPr>
              <a:t>Iwona Warzecha, Sector Leader Financial Management </a:t>
            </a:r>
          </a:p>
          <a:p>
            <a:pPr marL="0" indent="0" algn="l" eaLnBrk="1" hangingPunct="1">
              <a:buNone/>
            </a:pPr>
            <a:r>
              <a:rPr lang="en-US" altLang="en-US" sz="1200" b="1" dirty="0">
                <a:solidFill>
                  <a:schemeClr val="bg1"/>
                </a:solidFill>
                <a:latin typeface="Arial" charset="0"/>
                <a:cs typeface="Arial" charset="0"/>
              </a:rPr>
              <a:t>Aleksandar Crnomarkovic, Senior Financial Management Specialist  </a:t>
            </a:r>
          </a:p>
        </p:txBody>
      </p:sp>
      <p:pic>
        <p:nvPicPr>
          <p:cNvPr id="2" name="Picture 1"/>
          <p:cNvPicPr>
            <a:picLocks noChangeAspect="1"/>
          </p:cNvPicPr>
          <p:nvPr/>
        </p:nvPicPr>
        <p:blipFill>
          <a:blip r:embed="rId4"/>
          <a:stretch>
            <a:fillRect/>
          </a:stretch>
        </p:blipFill>
        <p:spPr>
          <a:xfrm>
            <a:off x="1219200" y="5772150"/>
            <a:ext cx="2544836" cy="543045"/>
          </a:xfrm>
          <a:prstGeom prst="rect">
            <a:avLst/>
          </a:prstGeom>
        </p:spPr>
      </p:pic>
      <p:pic>
        <p:nvPicPr>
          <p:cNvPr id="8" name="Picture 5" descr="G:\Work\Partner Logos\Partner Logos\partner_swiss_bundeslogo_white_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2200" y="5753100"/>
            <a:ext cx="2635277" cy="645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1779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799" cy="645547"/>
          </a:xfrm>
        </p:spPr>
        <p:txBody>
          <a:bodyPr>
            <a:noAutofit/>
          </a:bodyPr>
          <a:lstStyle/>
          <a:p>
            <a:r>
              <a:rPr lang="pl-PL" sz="4000" b="1" dirty="0"/>
              <a:t>   REPF Report – messages </a:t>
            </a:r>
            <a:endParaRPr lang="en-US" sz="4000" b="1" dirty="0"/>
          </a:p>
        </p:txBody>
      </p:sp>
      <p:sp>
        <p:nvSpPr>
          <p:cNvPr id="3" name="Content Placeholder 2"/>
          <p:cNvSpPr>
            <a:spLocks noGrp="1"/>
          </p:cNvSpPr>
          <p:nvPr>
            <p:ph idx="1"/>
          </p:nvPr>
        </p:nvSpPr>
        <p:spPr>
          <a:xfrm>
            <a:off x="457200" y="1066800"/>
            <a:ext cx="8305799" cy="5410200"/>
          </a:xfrm>
        </p:spPr>
        <p:txBody>
          <a:bodyPr>
            <a:normAutofit fontScale="85000" lnSpcReduction="20000"/>
          </a:bodyPr>
          <a:lstStyle/>
          <a:p>
            <a:r>
              <a:rPr lang="en-US" b="1" dirty="0">
                <a:solidFill>
                  <a:srgbClr val="6600CC"/>
                </a:solidFill>
              </a:rPr>
              <a:t>The Financial Reporting and Methodology Unit of the Treasury Administration </a:t>
            </a:r>
            <a:r>
              <a:rPr lang="en-US" dirty="0"/>
              <a:t>has operational responsibility for accounting policy by drafting relevant laws, decrees, and rulebooks. </a:t>
            </a:r>
          </a:p>
          <a:p>
            <a:r>
              <a:rPr lang="en-US" b="1" dirty="0">
                <a:solidFill>
                  <a:srgbClr val="6600CC"/>
                </a:solidFill>
              </a:rPr>
              <a:t>Consultation process  and cooperation with all reform stakeholders is required </a:t>
            </a:r>
          </a:p>
          <a:p>
            <a:r>
              <a:rPr lang="en-US" b="1" dirty="0">
                <a:solidFill>
                  <a:srgbClr val="6600CC"/>
                </a:solidFill>
              </a:rPr>
              <a:t>A formal commission for the Implementation of IPSAS is envisaged</a:t>
            </a:r>
            <a:r>
              <a:rPr lang="pl-PL" b="1" dirty="0">
                <a:solidFill>
                  <a:srgbClr val="6600CC"/>
                </a:solidFill>
              </a:rPr>
              <a:t> to</a:t>
            </a:r>
            <a:r>
              <a:rPr lang="en-US" dirty="0">
                <a:solidFill>
                  <a:srgbClr val="6600CC"/>
                </a:solidFill>
              </a:rPr>
              <a:t> </a:t>
            </a:r>
            <a:r>
              <a:rPr lang="en-US" dirty="0"/>
              <a:t>act as a standard-setting body</a:t>
            </a:r>
            <a:endParaRPr lang="pl-PL" dirty="0"/>
          </a:p>
          <a:p>
            <a:r>
              <a:rPr lang="en-US" b="1" dirty="0">
                <a:solidFill>
                  <a:srgbClr val="7030A0"/>
                </a:solidFill>
              </a:rPr>
              <a:t>Need to review and redesign of the accounting processes and optimizing the number of accounting units </a:t>
            </a:r>
            <a:r>
              <a:rPr lang="en-US" dirty="0"/>
              <a:t>to fit into the institutional set up and governance structure of public sector, adequate to size of Serbia. </a:t>
            </a:r>
            <a:endParaRPr lang="pl-PL" dirty="0"/>
          </a:p>
          <a:p>
            <a:r>
              <a:rPr lang="pl-PL" b="1" dirty="0">
                <a:solidFill>
                  <a:srgbClr val="6600CC"/>
                </a:solidFill>
              </a:rPr>
              <a:t>Links to Budget System  - </a:t>
            </a:r>
            <a:r>
              <a:rPr lang="en-US" b="1" dirty="0">
                <a:solidFill>
                  <a:srgbClr val="6600CC"/>
                </a:solidFill>
              </a:rPr>
              <a:t>There is a need for comprehensive register list</a:t>
            </a:r>
            <a:r>
              <a:rPr lang="en-US" b="1" dirty="0"/>
              <a:t> </a:t>
            </a:r>
            <a:r>
              <a:rPr lang="en-US" dirty="0"/>
              <a:t>of units and institutions that are part of the general government and which are budget beneficiaries</a:t>
            </a:r>
          </a:p>
          <a:p>
            <a:r>
              <a:rPr lang="en-US" b="1" dirty="0">
                <a:solidFill>
                  <a:srgbClr val="6600CC"/>
                </a:solidFill>
              </a:rPr>
              <a:t>The legal framework is complex, fragmented</a:t>
            </a:r>
            <a:r>
              <a:rPr lang="en-US" dirty="0">
                <a:solidFill>
                  <a:srgbClr val="6600CC"/>
                </a:solidFill>
              </a:rPr>
              <a:t>, </a:t>
            </a:r>
            <a:r>
              <a:rPr lang="en-US" dirty="0"/>
              <a:t>and not clear. Streamlining and harmonizing to reduce the number of regulations</a:t>
            </a:r>
          </a:p>
          <a:p>
            <a:endParaRPr lang="en-US" dirty="0"/>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2</a:t>
            </a:fld>
            <a:endParaRPr lang="en-US" dirty="0"/>
          </a:p>
        </p:txBody>
      </p:sp>
    </p:spTree>
    <p:extLst>
      <p:ext uri="{BB962C8B-B14F-4D97-AF65-F5344CB8AC3E}">
        <p14:creationId xmlns:p14="http://schemas.microsoft.com/office/powerpoint/2010/main" val="2612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a:t>REPF Report </a:t>
            </a:r>
            <a:r>
              <a:rPr lang="en-US" b="1" dirty="0"/>
              <a:t>-</a:t>
            </a:r>
            <a:r>
              <a:rPr lang="pl-PL" b="1" dirty="0"/>
              <a:t> messages</a:t>
            </a:r>
            <a:endParaRPr lang="en-US" b="1" dirty="0"/>
          </a:p>
        </p:txBody>
      </p:sp>
      <p:sp>
        <p:nvSpPr>
          <p:cNvPr id="3" name="Content Placeholder 2"/>
          <p:cNvSpPr>
            <a:spLocks noGrp="1"/>
          </p:cNvSpPr>
          <p:nvPr>
            <p:ph idx="1"/>
          </p:nvPr>
        </p:nvSpPr>
        <p:spPr>
          <a:xfrm>
            <a:off x="533399" y="1066800"/>
            <a:ext cx="7981951" cy="5486400"/>
          </a:xfrm>
        </p:spPr>
        <p:txBody>
          <a:bodyPr>
            <a:normAutofit fontScale="92500" lnSpcReduction="10000"/>
          </a:bodyPr>
          <a:lstStyle/>
          <a:p>
            <a:r>
              <a:rPr lang="en-US" sz="3000" b="1" dirty="0">
                <a:solidFill>
                  <a:srgbClr val="6600CC"/>
                </a:solidFill>
              </a:rPr>
              <a:t>There is a need for a well-designed and targeted professional capacity building approach</a:t>
            </a:r>
            <a:r>
              <a:rPr lang="en-US" sz="3000" dirty="0">
                <a:solidFill>
                  <a:srgbClr val="6600CC"/>
                </a:solidFill>
              </a:rPr>
              <a:t>, </a:t>
            </a:r>
            <a:r>
              <a:rPr lang="en-US" sz="3000" dirty="0"/>
              <a:t>to introduce the concept of accrual accounting and particularly IPSAS. </a:t>
            </a:r>
          </a:p>
          <a:p>
            <a:r>
              <a:rPr lang="en-US" sz="3000" b="1" dirty="0">
                <a:solidFill>
                  <a:srgbClr val="6600CC"/>
                </a:solidFill>
              </a:rPr>
              <a:t>Staff levels </a:t>
            </a:r>
            <a:r>
              <a:rPr lang="en-US" sz="3000" dirty="0"/>
              <a:t>at the regulatory level to be strengthened </a:t>
            </a:r>
          </a:p>
          <a:p>
            <a:r>
              <a:rPr lang="en-US" sz="3000" b="1" dirty="0">
                <a:solidFill>
                  <a:srgbClr val="6600CC"/>
                </a:solidFill>
              </a:rPr>
              <a:t>Difficulties </a:t>
            </a:r>
            <a:r>
              <a:rPr lang="en-US" sz="3000" dirty="0"/>
              <a:t>in recruiting associate and junior staff levels from universities</a:t>
            </a:r>
            <a:endParaRPr lang="pl-PL" sz="3000" dirty="0"/>
          </a:p>
          <a:p>
            <a:r>
              <a:rPr lang="en-US" sz="3000" b="1" dirty="0">
                <a:solidFill>
                  <a:srgbClr val="6600CC"/>
                </a:solidFill>
              </a:rPr>
              <a:t>Lack of distinct and harmonized statutory requirements </a:t>
            </a:r>
            <a:r>
              <a:rPr lang="en-US" sz="3000" dirty="0"/>
              <a:t>relating to the professional education of accountants, chief accountants, or directors of public sector accounting units. As a result, users of budgetary funds tend to set their own professional qualification requirements. </a:t>
            </a:r>
          </a:p>
          <a:p>
            <a:endParaRPr lang="en-US" sz="3400" b="1" dirty="0"/>
          </a:p>
          <a:p>
            <a:pPr marL="0" indent="0">
              <a:buNone/>
            </a:pPr>
            <a:endParaRPr lang="en-US" dirty="0"/>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3</a:t>
            </a:fld>
            <a:endParaRPr lang="en-US" dirty="0"/>
          </a:p>
        </p:txBody>
      </p:sp>
    </p:spTree>
    <p:extLst>
      <p:ext uri="{BB962C8B-B14F-4D97-AF65-F5344CB8AC3E}">
        <p14:creationId xmlns:p14="http://schemas.microsoft.com/office/powerpoint/2010/main" val="237705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61186"/>
            <a:ext cx="7878387" cy="645547"/>
          </a:xfrm>
        </p:spPr>
        <p:txBody>
          <a:bodyPr>
            <a:normAutofit fontScale="90000"/>
          </a:bodyPr>
          <a:lstStyle/>
          <a:p>
            <a:r>
              <a:rPr lang="pl-PL" b="1" dirty="0"/>
              <a:t>REPF Report</a:t>
            </a:r>
            <a:r>
              <a:rPr lang="en-US" b="1" dirty="0"/>
              <a:t>– </a:t>
            </a:r>
            <a:r>
              <a:rPr lang="pl-PL" b="1" dirty="0"/>
              <a:t>messages</a:t>
            </a:r>
            <a:endParaRPr lang="en-US" b="1" dirty="0"/>
          </a:p>
        </p:txBody>
      </p:sp>
      <p:sp>
        <p:nvSpPr>
          <p:cNvPr id="3" name="Content Placeholder 2"/>
          <p:cNvSpPr>
            <a:spLocks noGrp="1"/>
          </p:cNvSpPr>
          <p:nvPr>
            <p:ph idx="1"/>
          </p:nvPr>
        </p:nvSpPr>
        <p:spPr/>
        <p:txBody>
          <a:bodyPr>
            <a:normAutofit lnSpcReduction="10000"/>
          </a:bodyPr>
          <a:lstStyle/>
          <a:p>
            <a:r>
              <a:rPr lang="en-US" b="1" dirty="0">
                <a:solidFill>
                  <a:srgbClr val="6600CC"/>
                </a:solidFill>
              </a:rPr>
              <a:t>Quality of Financial Reporting</a:t>
            </a:r>
            <a:r>
              <a:rPr lang="pl-PL" b="1" dirty="0">
                <a:solidFill>
                  <a:srgbClr val="6600CC"/>
                </a:solidFill>
              </a:rPr>
              <a:t> </a:t>
            </a:r>
            <a:r>
              <a:rPr lang="pl-PL" dirty="0">
                <a:solidFill>
                  <a:srgbClr val="6600CC"/>
                </a:solidFill>
              </a:rPr>
              <a:t>- </a:t>
            </a:r>
            <a:r>
              <a:rPr lang="en-US" dirty="0"/>
              <a:t>Process of reporting is fragmented</a:t>
            </a:r>
            <a:r>
              <a:rPr lang="pl-PL" dirty="0"/>
              <a:t>: </a:t>
            </a:r>
            <a:r>
              <a:rPr lang="en-US" dirty="0"/>
              <a:t>Cash based transactions derived from Treasury Main Ledger (TML), non-financial assets from Property Directorate, liabilities collected using excel </a:t>
            </a:r>
          </a:p>
          <a:p>
            <a:r>
              <a:rPr lang="en-US" dirty="0"/>
              <a:t> Accurate, timely and complete information on arrears and accounts payable is not assured </a:t>
            </a:r>
            <a:endParaRPr lang="pl-PL" dirty="0"/>
          </a:p>
          <a:p>
            <a:r>
              <a:rPr lang="pl-PL" b="1" dirty="0">
                <a:solidFill>
                  <a:srgbClr val="6600CC"/>
                </a:solidFill>
              </a:rPr>
              <a:t>Auditing - </a:t>
            </a:r>
            <a:r>
              <a:rPr lang="en-US" dirty="0"/>
              <a:t>Modified opinions are in majority </a:t>
            </a:r>
            <a:endParaRPr lang="pl-PL" dirty="0"/>
          </a:p>
          <a:p>
            <a:r>
              <a:rPr lang="en-US" dirty="0"/>
              <a:t>Limited capacity</a:t>
            </a:r>
            <a:r>
              <a:rPr lang="pl-PL" dirty="0"/>
              <a:t> of SAI</a:t>
            </a:r>
            <a:r>
              <a:rPr lang="en-US" dirty="0"/>
              <a:t> to audit financial statements of all local government – thus it can be delegated to private auditors </a:t>
            </a:r>
          </a:p>
          <a:p>
            <a:r>
              <a:rPr lang="en-US" dirty="0"/>
              <a:t>SAI to be strengthen</a:t>
            </a:r>
            <a:r>
              <a:rPr lang="pl-PL" dirty="0" err="1"/>
              <a:t>ed</a:t>
            </a:r>
            <a:r>
              <a:rPr lang="en-US" dirty="0"/>
              <a:t> to perform IPSAS audits, and to be involved in the reform process </a:t>
            </a:r>
          </a:p>
          <a:p>
            <a:endParaRPr lang="en-US" dirty="0"/>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4</a:t>
            </a:fld>
            <a:endParaRPr lang="en-US" dirty="0"/>
          </a:p>
        </p:txBody>
      </p:sp>
    </p:spTree>
    <p:extLst>
      <p:ext uri="{BB962C8B-B14F-4D97-AF65-F5344CB8AC3E}">
        <p14:creationId xmlns:p14="http://schemas.microsoft.com/office/powerpoint/2010/main" val="75503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a:t>REPF Report – messages </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solidFill>
                  <a:srgbClr val="6600CC"/>
                </a:solidFill>
              </a:rPr>
              <a:t>ICT </a:t>
            </a:r>
            <a:endParaRPr lang="en-US" b="1" dirty="0"/>
          </a:p>
          <a:p>
            <a:r>
              <a:rPr lang="en-US" dirty="0"/>
              <a:t>Various ICT </a:t>
            </a:r>
            <a:r>
              <a:rPr lang="en-US" dirty="0" err="1"/>
              <a:t>softwares</a:t>
            </a:r>
            <a:r>
              <a:rPr lang="en-US" dirty="0"/>
              <a:t> for separate functions – payments, budget execution, Accounting, financial reporting, planning, payroll. </a:t>
            </a:r>
          </a:p>
          <a:p>
            <a:r>
              <a:rPr lang="en-US" dirty="0"/>
              <a:t>Duplication of entry, manual consolidation, reconciliation, issues with accuracy and completeness of data </a:t>
            </a:r>
          </a:p>
          <a:p>
            <a:r>
              <a:rPr lang="en-US" b="1" dirty="0">
                <a:solidFill>
                  <a:srgbClr val="7030A0"/>
                </a:solidFill>
              </a:rPr>
              <a:t>ICT </a:t>
            </a:r>
            <a:r>
              <a:rPr lang="pl-PL" b="1" dirty="0">
                <a:solidFill>
                  <a:srgbClr val="7030A0"/>
                </a:solidFill>
              </a:rPr>
              <a:t>master </a:t>
            </a:r>
            <a:r>
              <a:rPr lang="en-US" b="1" dirty="0">
                <a:solidFill>
                  <a:srgbClr val="7030A0"/>
                </a:solidFill>
              </a:rPr>
              <a:t>plan is needed - </a:t>
            </a:r>
            <a:r>
              <a:rPr lang="en-US" dirty="0"/>
              <a:t>Integration and centralization at the central level is an option for consideration </a:t>
            </a:r>
          </a:p>
          <a:p>
            <a:r>
              <a:rPr lang="en-US" dirty="0"/>
              <a:t>Significant reduction of Accounting </a:t>
            </a:r>
            <a:r>
              <a:rPr lang="en-US" dirty="0" err="1"/>
              <a:t>softwares</a:t>
            </a:r>
            <a:r>
              <a:rPr lang="en-US" dirty="0"/>
              <a:t> at the entity level or at least defining standard requirements </a:t>
            </a:r>
          </a:p>
          <a:p>
            <a:r>
              <a:rPr lang="en-US" dirty="0"/>
              <a:t>Selected ICT solutions will have direct impact on IT staffing requirements </a:t>
            </a:r>
          </a:p>
          <a:p>
            <a:endParaRPr lang="en-US" dirty="0"/>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5</a:t>
            </a:fld>
            <a:endParaRPr lang="en-US" dirty="0"/>
          </a:p>
        </p:txBody>
      </p:sp>
    </p:spTree>
    <p:extLst>
      <p:ext uri="{BB962C8B-B14F-4D97-AF65-F5344CB8AC3E}">
        <p14:creationId xmlns:p14="http://schemas.microsoft.com/office/powerpoint/2010/main" val="346961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IPSAS Implementation Strategy </a:t>
            </a:r>
          </a:p>
        </p:txBody>
      </p:sp>
      <p:sp>
        <p:nvSpPr>
          <p:cNvPr id="3" name="Content Placeholder 2"/>
          <p:cNvSpPr>
            <a:spLocks noGrp="1"/>
          </p:cNvSpPr>
          <p:nvPr>
            <p:ph idx="1"/>
          </p:nvPr>
        </p:nvSpPr>
        <p:spPr>
          <a:xfrm>
            <a:off x="533400" y="1066800"/>
            <a:ext cx="8153400" cy="5289550"/>
          </a:xfrm>
        </p:spPr>
        <p:txBody>
          <a:bodyPr>
            <a:normAutofit fontScale="92500"/>
          </a:bodyPr>
          <a:lstStyle/>
          <a:p>
            <a:r>
              <a:rPr lang="en-US" b="1" dirty="0">
                <a:solidFill>
                  <a:srgbClr val="6600CC"/>
                </a:solidFill>
              </a:rPr>
              <a:t>Partial Adoption of IPSAS </a:t>
            </a:r>
            <a:r>
              <a:rPr lang="en-US" dirty="0"/>
              <a:t>in which national legislation is modified to be consistent with selected parts of IPSAS, approach requires considerable resources to maintain a national standards-setting mechanism. </a:t>
            </a:r>
          </a:p>
          <a:p>
            <a:pPr lvl="0"/>
            <a:r>
              <a:rPr lang="en-US" b="1" dirty="0">
                <a:solidFill>
                  <a:srgbClr val="6600CC"/>
                </a:solidFill>
              </a:rPr>
              <a:t>Selection of IPSAS for adoption:  </a:t>
            </a:r>
          </a:p>
          <a:p>
            <a:pPr lvl="0"/>
            <a:r>
              <a:rPr lang="en-US" dirty="0"/>
              <a:t>are largely consistent with current Serbian PS GAAP; </a:t>
            </a:r>
          </a:p>
          <a:p>
            <a:pPr lvl="0"/>
            <a:r>
              <a:rPr lang="en-US" dirty="0"/>
              <a:t>address fundamental accounting issues relating to recognition, measurement, and presentation which are: currently poorly covered by Serbian PS GAAP; are not controversial as regards EPSAS; and are not expected to be changed by the IPSASB in the near future.</a:t>
            </a:r>
          </a:p>
          <a:p>
            <a:pPr lvl="0"/>
            <a:r>
              <a:rPr lang="en-US" dirty="0"/>
              <a:t>address disclosure requirements that would not require undue additional effort and cost to achieve compliance.</a:t>
            </a:r>
          </a:p>
          <a:p>
            <a:endParaRPr lang="pl-PL" dirty="0"/>
          </a:p>
          <a:p>
            <a:endParaRPr lang="en-US" dirty="0"/>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6</a:t>
            </a:fld>
            <a:endParaRPr lang="en-US" dirty="0"/>
          </a:p>
        </p:txBody>
      </p:sp>
    </p:spTree>
    <p:extLst>
      <p:ext uri="{BB962C8B-B14F-4D97-AF65-F5344CB8AC3E}">
        <p14:creationId xmlns:p14="http://schemas.microsoft.com/office/powerpoint/2010/main" val="244307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IPSAS Implementation Strategy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solidFill>
                  <a:srgbClr val="FFC000"/>
                </a:solidFill>
              </a:rPr>
              <a:t>Normative block: </a:t>
            </a:r>
          </a:p>
          <a:p>
            <a:r>
              <a:rPr lang="en-US" dirty="0"/>
              <a:t>Strategic planning – overall design of organization of accounting in public sector, size, reporting and accounting units, hierarchy, ICT model </a:t>
            </a:r>
          </a:p>
          <a:p>
            <a:r>
              <a:rPr lang="en-US" dirty="0"/>
              <a:t>Legal framework </a:t>
            </a:r>
          </a:p>
          <a:p>
            <a:pPr lvl="0"/>
            <a:r>
              <a:rPr lang="en-US" b="1" dirty="0">
                <a:solidFill>
                  <a:srgbClr val="006600"/>
                </a:solidFill>
              </a:rPr>
              <a:t>Operational implementation block: </a:t>
            </a:r>
            <a:r>
              <a:rPr lang="en-US" dirty="0"/>
              <a:t>to follow and suport vision of the reform:</a:t>
            </a:r>
          </a:p>
          <a:p>
            <a:pPr lvl="0"/>
            <a:r>
              <a:rPr lang="en-US" dirty="0"/>
              <a:t>Leadership including strong political support for the reform </a:t>
            </a:r>
          </a:p>
          <a:p>
            <a:pPr lvl="0"/>
            <a:r>
              <a:rPr lang="en-US" dirty="0"/>
              <a:t>Project operational plan including technical content </a:t>
            </a:r>
          </a:p>
          <a:p>
            <a:pPr lvl="0"/>
            <a:r>
              <a:rPr lang="en-US" dirty="0"/>
              <a:t>Timetable</a:t>
            </a:r>
          </a:p>
          <a:p>
            <a:pPr lvl="0"/>
            <a:r>
              <a:rPr lang="en-US" dirty="0"/>
              <a:t>Budget</a:t>
            </a:r>
          </a:p>
          <a:p>
            <a:pPr lvl="0"/>
            <a:r>
              <a:rPr lang="en-US" dirty="0"/>
              <a:t>Performance management </a:t>
            </a:r>
          </a:p>
          <a:p>
            <a:pPr lvl="0"/>
            <a:r>
              <a:rPr lang="en-US" dirty="0"/>
              <a:t>Staff</a:t>
            </a:r>
          </a:p>
          <a:p>
            <a:pPr lvl="0"/>
            <a:r>
              <a:rPr lang="en-US" dirty="0"/>
              <a:t>Communication including internal and external stakeholders together with education and raising awareness</a:t>
            </a:r>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7</a:t>
            </a:fld>
            <a:endParaRPr lang="en-US" dirty="0"/>
          </a:p>
        </p:txBody>
      </p:sp>
    </p:spTree>
    <p:extLst>
      <p:ext uri="{BB962C8B-B14F-4D97-AF65-F5344CB8AC3E}">
        <p14:creationId xmlns:p14="http://schemas.microsoft.com/office/powerpoint/2010/main" val="3283899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IPSAS Implementation Strategy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solidFill>
                  <a:srgbClr val="FFC000"/>
                </a:solidFill>
              </a:rPr>
              <a:t>Normative block: </a:t>
            </a:r>
          </a:p>
          <a:p>
            <a:r>
              <a:rPr lang="en-US" dirty="0"/>
              <a:t>Address institutional framework: </a:t>
            </a:r>
          </a:p>
          <a:p>
            <a:pPr lvl="1"/>
            <a:r>
              <a:rPr lang="en-US" sz="2900" dirty="0"/>
              <a:t>Streamline and harmonize Accounting legal framework </a:t>
            </a:r>
          </a:p>
          <a:p>
            <a:pPr lvl="1"/>
            <a:r>
              <a:rPr lang="en-US" sz="2900" dirty="0"/>
              <a:t>Define overall design of organization of accounting in public sector, size, reporting and accounting units, hierarchy, ICT model, </a:t>
            </a:r>
          </a:p>
          <a:p>
            <a:pPr lvl="1"/>
            <a:r>
              <a:rPr lang="en-US" sz="2900" dirty="0"/>
              <a:t>Assign responsibilities for financial reporting and Accounting </a:t>
            </a:r>
          </a:p>
          <a:p>
            <a:pPr lvl="1"/>
            <a:r>
              <a:rPr lang="en-US" sz="2900" dirty="0"/>
              <a:t>Capacity building of Accounting Staff </a:t>
            </a:r>
          </a:p>
          <a:p>
            <a:pPr lvl="1"/>
            <a:r>
              <a:rPr lang="en-US" sz="2900" dirty="0"/>
              <a:t>Establish standard setting body and standard setting process</a:t>
            </a:r>
          </a:p>
          <a:p>
            <a:r>
              <a:rPr lang="en-US" sz="2900" dirty="0"/>
              <a:t>Legal framework </a:t>
            </a:r>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8</a:t>
            </a:fld>
            <a:endParaRPr lang="en-US" dirty="0"/>
          </a:p>
        </p:txBody>
      </p:sp>
    </p:spTree>
    <p:extLst>
      <p:ext uri="{BB962C8B-B14F-4D97-AF65-F5344CB8AC3E}">
        <p14:creationId xmlns:p14="http://schemas.microsoft.com/office/powerpoint/2010/main" val="1176796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IPSAS Implementation Strategy </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a:solidFill>
                  <a:srgbClr val="006600"/>
                </a:solidFill>
              </a:rPr>
              <a:t>Operational implementation block: </a:t>
            </a:r>
            <a:r>
              <a:rPr lang="en-US" dirty="0"/>
              <a:t>to follow and support vision of the reform:</a:t>
            </a:r>
          </a:p>
          <a:p>
            <a:r>
              <a:rPr lang="en-US" dirty="0"/>
              <a:t>Leadership including strong political support for the reform – the Budget Accounting and Financial Reporting Sector – resources included Staff required </a:t>
            </a:r>
          </a:p>
          <a:p>
            <a:r>
              <a:rPr lang="en-US" dirty="0"/>
              <a:t>ICT review  </a:t>
            </a:r>
          </a:p>
          <a:p>
            <a:r>
              <a:rPr lang="en-US" dirty="0"/>
              <a:t>Analysis of various organizational forms of entities and their role in consolidation of financial reporting </a:t>
            </a:r>
          </a:p>
          <a:p>
            <a:r>
              <a:rPr lang="en-US" dirty="0"/>
              <a:t>Develop methodology and application guidelines based on the new law</a:t>
            </a:r>
          </a:p>
          <a:p>
            <a:r>
              <a:rPr lang="en-US" dirty="0"/>
              <a:t>Update chart of accounts also to align with ESA 2010 and GFSM 2014 </a:t>
            </a:r>
          </a:p>
          <a:p>
            <a:r>
              <a:rPr lang="en-US" dirty="0"/>
              <a:t>Develop and issue transitional arrangements – opening balances </a:t>
            </a:r>
          </a:p>
        </p:txBody>
      </p:sp>
      <p:sp>
        <p:nvSpPr>
          <p:cNvPr id="5" name="Slide Number Placeholder 4"/>
          <p:cNvSpPr>
            <a:spLocks noGrp="1"/>
          </p:cNvSpPr>
          <p:nvPr>
            <p:ph type="sldNum" sz="quarter" idx="12"/>
          </p:nvPr>
        </p:nvSpPr>
        <p:spPr>
          <a:xfrm>
            <a:off x="3730752" y="6356350"/>
            <a:ext cx="2057400" cy="365125"/>
          </a:xfrm>
        </p:spPr>
        <p:txBody>
          <a:bodyPr anchor="ctr" anchorCtr="1"/>
          <a:lstStyle/>
          <a:p>
            <a:fld id="{9F806604-BAFB-4462-912D-622867FA6046}" type="slidenum">
              <a:rPr lang="en-US" smtClean="0"/>
              <a:t>9</a:t>
            </a:fld>
            <a:endParaRPr lang="en-US" dirty="0"/>
          </a:p>
        </p:txBody>
      </p:sp>
    </p:spTree>
    <p:extLst>
      <p:ext uri="{BB962C8B-B14F-4D97-AF65-F5344CB8AC3E}">
        <p14:creationId xmlns:p14="http://schemas.microsoft.com/office/powerpoint/2010/main" val="2149138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19733PHOTO" val="/9j/4AAQSkZJRgABAQAAAQABAAD/2wBDAAMCAgMCAgMDAwMEAwMEBQgFBQQEBQoHBwYIDAoMDAsKCwsNDhIQDQ4RDgsLEBYQERMUFRUVDA8XGBYUGBIUFRT/2wBDAQMEBAUEBQkFBQkUDQsNFBQUFBQUFBQUFBQUFBQUFBQUFBQUFBQUFBQUFBQUFBQUFBQUFBQUFBQUFBQUFBQUFBT/wAARCACgAJ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6KKKACiiigAooooAKKKrXd1DYwPPO6xwoPmd6AJqN4QfM1fPHxb/aei8G2brpyw+a3+q85/nevj3x3+1R4l1y5d7vxL9i3/AHIbX79YSqwgdUMPOZ+pO/I+X5qU9RX5IaH+0n4o0O5SW08W6jB/tzI+yvtH9nP9py68cbLLxFLDNI6/JewfcohVhMidGcD6goqhp2q2mqQedZ3MVzH/AH4X31frcwPDPiJruqWXiu5it9QvYIUZPkiuHRKo2viPWNnz6rff+BD1N8S4P+KuuX/2qzLSOrOX7Ztf29qv/QSvv/Ah6qz+ItXj/wCYre/+BD0InyVSukoEeu/D26nvvDyS3E8s8hb78z7zRS/DdPL8NRf7xopI1R1tFFFSbBRRRQAUUUUAQSSpDGzs2xV5ZjXzV+0T8b7fwp4Y+0I++S5+TT7X/nr/ANNnr1P4oeKRbmHSInCIy+dfSf3Yf7n/AAPpXwn8cNRfx54tvdb3p/ZGnJ5KI/3LeuLET9z3DuwlLnn7x4j4x1/U/Ed5PqGq3r75fnd3/grh/t3zu+mWXn/9Nn+T/wAfq74q1yJ7/wCaL/rja/3P9t/9usSfWJXmRHeJJ/4N6b3/AO+K+ejGrzn09och0ejz67d/8vtjB/sJC716r8KNZvfDmqpcJ9knTfvf7K+zf/7JXlmh+CrvWXR9QuLi6g/uTvsT/vhK7/Tku/Cromn6VDBB9x3eHYj16FGrCB5lajOZ7j8Jfivf+AfF+o6vpt7Ne6VNcb7m1m/uf3HT+B0r728KeJbHxfoVrqmnyCS1uFyP9n/Zr81PCtq8GpJd/Z/Id5tjpv8A7/8AB/uV9Zfs3eIn0DWpvDssr/YrtPPtN9evCdzx5wsdN8SAr+KLn1xWRaR1tePY9/iu5/3qz7VK6jyydE+SqV0laiJVG6SgR6r8PP8AkWYPqaKPh9/yLVv/ALxooZqjqaKKKg2CiiigBD0qhrGrW+iaZc3102yCFN7mr38NeL/HfxhFoUENvcOEsbG3fVr3H8YT7kf/AAN6znLkjcuEed2PL/ib4xae21d3d/truiOn/Tab7if8ATZXyR8YvFyeEfI0fT5YXnT/AFzv9zf/ABu//oCV6h4g8T3Hh/wNBrGpvs1C436tLv8A+fmb7n/fCV4/8GvAeoeP9Y/4TvW9MmvdB87/AEeFHR3f/ptsryas5n0OHpFTwH+zDqvj9E1NXl0vSJfnd5/+Pn/9ivobwX+yp4U8Kwo6WiTz/wAc83zu9eyeDtZ0TUbNE0+VI3T5HhdNjpXVpYpIm5Puf+gV41WrNnvQhCHwHnOm/CvR7FNkVon/AHxV3WPhJp+q2DxPEm/Z9+vQ7XTv46upAyPUQj/OKdQ+OL7Q5fB2q6j4f1B/3Dpvt5/9j/7B69M+G2vv9m0jU0f/AErTL5PO/wBx/kf/AMfrL/a2sU0b+xNTT5Hd3hf/AL4rmvgRqv8AbiXsSP8A8fdi/wD32nz/APsle9h6vuHzeIh759XeONk/iF5f7+yqMCVa1Kf7dDZXH9+FKIEr2YfAfOT+Ikjj+Ss6+jrX2Vn3cHmPsqjI9J8Bf8i7B/vGin+CE8vw/br6UUkao6SiiipNgooooAaOtfGf7Rusf8Jr4jm8P2kv/IW1GHT32f8APGH53r7EvZ/stpNL/cRmr8+dK8VW7/FHVL27ffBoKaldTO//AABP/Z65cR8B2YWN5nz9+2Z40n1XxbZfD/RWf7VcOkL7P/H/APxz5P8AgFdPoH7O/jPUdKsnTxLq2nWVpabLey0+b7N8/wDtvXnn7Klj/wAL6/af8SeI9QfzksUedN/8G99if+OV+kUHhxLWH91sRK8ueInRlGx9HRoxq09T59+C3w98W+Eptmt3dxqLv9ya6mR/J/4HX0fJI9ppv2hJfnRPuVVjsVR0+ffW9Bp0U9m6fx15dWUq0+c7YQ9jA+c/iT+0DL4EvPNe41Z9LSbybh9PsfO+zv8A7deofBz4r6T8UNM/tPQfEqa7Aj7Hhmh8l0f+4/8Acq9qvwy0y6mf7bZRXSTP86P/AB1H4R+APhfwl4nk8ReH9P8A7LvriFIblEf5HT/cruh7Pk/vHDP2vP8A3Ty/9ve6+w+ANOu1+RIbjfXhf7D/AIq/tW5gilfe6fJ/7JXpP/BULxEvh34M2Oxv9KuLtIUr5S/YH8RvB4tuk/g2b67KMPc5jy8RP95yn6oabvn8PaWz/wAEOytGCP5KzvDEn2rw8/8Achu32f7j/OlbdpBvr2KXwHh1fjDyPMrO1L5PkT/gdbcieWmxKyL6OrOY9D8E/wDIAt6Kd4L/AOQBb0Ukao6Gimb6HkVOtSbD6KYj7qfQByPxLuXs/CN0kQ/fXLpbofd3Ar8wH8R/8W9+M97F/wAfT6o9kj/7/wA9fpf8VLlF0Ucf6hZrz/vzGxr8qHukg+BviGXf893rlzdOn/fCVwYiR6GFhzHO/wDBMi4e1+Mfiu3/AOetim9P9x6/SKe+lvr97R5fIRP4E++9fB/7Gvw/sPhR8VtO1PVbu4vZdYi+zNHDsSGH+NN9ffXxD0fTNc8PXVlp6P8Aatm+F7L76P8A79ceIpc9RHq4XEci5Impp1je2tt/x6RbET+N/neprTVnvrSaJLV/7j7/AJNlcp4Z8VRa/pSWmtyv4R1GJNkvkvv3v/fR6peLX03wXZ/bbXxLqDz3F2kNuk2+bzt/9+ieH/kO36xb3ah2Ph3V3gk/s+/ffPF91/79dfBPF5O5GrxnwI/iDxVollqfiDQreC986ZJvJmf5ER/k/wByur1HVYvCXgm9124uN6W+/wDc7/4Nn3P9+uKEJqfIKrVgz4j/AOCmGlax4+toPslvM9lpnz79/wAif36+Zv2MdR/sfxslw/yJ9x67H9or9oXxx8UPB+qaUsOg2tvazb9WTSbh5rxE/gR/9j+/srm/hJ4Du/BWm3uoahqGn2t19nSb+z3m/fbH/wDZ69iFKcKXLM8KdSFWrzRP1a+DWq/2x4euk37/ANyn/jj7K9AgSvHvgfdXFprHiH/REgst6PF/Bv3on3K9hRLiB/KfyXdE+4k3z110fgPLxHxlp/uVj30dXoIH2WrwvDvmh+477N/z1Vu53kTeiJAiPsd5n2fP/croOQ73wh/yA7eiqPh15ZLKBHbyfK2DZu+989FQao1p7t4Ll1qTe8kL76J4P3zvUH25NmxKsZoWXMdWcCsqyvk37KvvMEqB8x5j8b7tLXwj4ouG/wCWWiTJ/wB91+RviDxGlj4GTT7h0Se7e8mdH/gfe/8A8RX6rftNzNb+BdaGdkd3p00H/A6/DHx/rFxPbWsMtw+9N6J/v768qf72rynsUvcpc563+0HfXth4M8LvZTy2s/mwujo/8aJvSv0d/Zw+K/8Awtf4S6Jqdwnka2luiXECfxzf30/36/KXxH8SZfHfgzTtM1CLfe6e+x5k/wCWybP/AENK+8P2NJ5bHwNolxbvve3/APH60xenIXhv5z6w1zwlK9s97cMiP/HCif8As9M07wxaabc2tw8W94Zkfe6fcrB1/wCJWpv+6fT3S1R977H+d6xNS+M2oeT5UWnun+29ebOsevCrKceU7zz4rW5+0f2hFavv3v8AfR9m/wD8fr5m/bc+PVv4O8DQafafvJ5dZhuru1T76WddXdfEPU57yC3iT7Vqkv3E/ghT++9eCftieDtTg8N6Dqstl/aOnzecmrT/AMab9mx/++66sDh5z/fM8jF1YR9w+OBd+HPB994m1u08RWmsPq0M0NjZQI+/98+/99/c2V7JHBo/ifR9U8S2mt2ifaIYXeym3+cjp99K+fH+HllpT/vdQ/0p3+SFE+evV/DiJpXh6dHl8/zk/gr0MRVi4mFGlKMj9KP2ffF2n+KtSeW3l37NOTyZk+5Mn/xdfRM/lQak7+aj7H37E+/v2fcr5H/YYgR3ht0+5FoyI/8A33vr7Cgg8t3ffvd3+d6WH9+Bx4v4zL/5YwfJ/qYU3/7Hz1RvnSdHTekH76Z0eb7jo9dRJH8lZF9HXacB0Ph477aF/m8tkRIvl+9seitfw1/yCIfpRUGxdntvO53YrOk8OxO+9JXR62KKCuQqWumpB05qPUtTtdHtHur24itraNctJK20CsH4j+OrX4c+Er/W7qIzJbp8iBtu9/4Ur85fjv8AtBeL/irokiXN/aaBBc/IbLzd6W6f+z1hVmb0aXOeo/tF/tY+H/iDNq/hrQpd+maZF++1D+/M/wBxEr8q/HGlXGua8iWib0uJndNldn4x8Ry/2V/winhdZr26uH33N0n35n/vv/n5K6z4e/CHxBo+iQ3t6nnTRfwf30/jSlh6Pvc511ZwhDkPNNV0d/DNhBdbPndEmf8A26/QH9kb/RPh7pb7PLR03p/uV8afEaC31l9Isrf5HleFHR/4ET79fZf7Of7jwH9if/l3m2VnmHJyx5TXA8/vcx79qt3EltvrlL5H8l7h03yP9xKuyWs11s3vWDqPxX8FeDtYS31XUHur1PuWtlD53k/7b1wYfCTxMrROnEYuGGheR1/g7wJ9hd7i4TfqNx99/wC5/sV5z+3zrUPhD4DPKqKUl1Gztnf/AIH/APYV7d4A8Y+H/Hdml94f1OHUbVP9ds++n++n8FfLv/BUmd/+FG6Rb7v9drkP/A/kevq6NH2cOQ+UlW9vV5z83IP7QtNVnmuE3vv379m+vV7W+SfwxayxOmxE2PXl/hWfR7W3RdVuL6Z/4EtZtle2+DoPDUCQJcaUj2sv3P7Qvt7v/wAASvNxOHse3h8Qfcf/AATgvm1XQde1WVP40tYf9yvtmOPy3r85/hR+0Z4M/Z+hSye4sdOtZU2f2XA+999fc3wo+IVl8UPDEGu6fLE9rMn3Em3un+/WWHg4QOTFT56h2rp8nyVkXyVtf7lZ18n8ddRxHVeHv+QVD9KKXQP+QXD9KKSNjUooplSangv7Utx4b1TwxZ+FddtmvpNR864ii2b0iSFN7zP9Pk/77r84PiF4AtLvRLq9tftEkEX3/tT/ALlP+AJ9+vof9vT43614A+Nk9pYpDPZW/hNEeB1++8118n/oFfn/APEL4veJLu2mtzqDo80TwvsXYkSP99ESu6jl/tv3sjmlj/Zfuon0b+yxo3gXxHomoWWiwxT69pkv/Ezhf53f/psn99K9n1/Q0+zPFbp86J8iJX5i/Djxnrvwn8Q2vizRLg2t1ZSgc/cuFb78T/31Nfqx4H1vT/H3gzT/ABFprJPp+oQ+dE6f+gf76fcrr5OQ5qnvHyR8VPAFxa/EjQXZE8m7SZ/k/wB+voz4LeHP7G0133v+9m+471ieMdHt5/id4X+0J+4iS52f+OV67odj5jwRRJ5ab99fH42XPiOSB9jhP3eD55mR8TZ/Fc9zpGleFE8jzn332obEfyU/uVxvjHwXZWqXtw/lImz/AEi6f5P8pXX+LrRH8QpevrD2trb7HdP77/8AxFeAftZfE94fhpqlvZSzWwuHSFd6f67fX3GHpQowgon5/iKs8TUsfOHhz9pjWPhd+0DN4x8Nyu+mQy/Y5LH/AJY3lmn30f1/v19f/wDBR/XtN+IX7NHg3xfolx9q0m71SG5idP7jwvX5jGDJr1SP4167c/Av/hVVx/pOiJqyanbTO3z2/wAj70T/AGN776OT3+Y9FckYnl5eSV/k/cpVyCB4PnRn31djgR0+eo54/wDS0giT7i/NV8nKZ89wtYH87zXfe9eyfDL9oHxh8L7mC60LW7jTnT+4/wAj/wC/XlKQeXU0H7+52/wJVckTlnM/Tb4Jf8FKf7V8i08caVs/gfULJPuf7bpX2zpXiOy8R6Va6npl2l7ZXab4Zk+46V+FnhidIP8A2ev0s/YO8Yy33w91HQppfPSxuEmt3/2H/g/77rkxeHhCHPAeHxE5z5Jn3Pom3+z49vSimeHn36VCfaivHPYNWmU+mVBqfkv/AMFGNcW6+N+povzyJ9mtV/3ETf8A+hvXxZ4k0qW61fTtMiTfdXHzt/wOvqz9ou0Txb+034ul837VY219czO/9z5/uf8AjlfO2qXyadJ4k8WN9/f9i07/AH3/AI/+AJX2WHjyYaLPkZSviZJHB+IdMm8T+LNM8JaNtl2ypbRY/wCWsz/fev0k/ZR+Htz4F+Ep8OTSt56zPP8AP/BN/HXyf+xL8FH8Z+J38Valb77W2fZab/43/v1+iV9o0uh38Gq2kW9Jvku4E/8AQ65Pcn78juqzlHlhDoeF/GKe7sfHPhFLeL9/LcOmyvRb7VbuSH+zNMfyNn/H3dJ/G/8AcSsX476bv8eeBnt/ntU869mm/v8A8CJXUeFdKeeFN7797768ylgYe39tI9GvmE/q8aEDBj8D2+ovNcahLM8Kfwb/AL9fFH7bfia0fxRpfhjT4kggsYvtNxs/jd/uf+OV+ieuWlva2E7yv5Flbo80z/7Cffr8gPil4zfx/wDEHXfED/cvbt3iT+5D/An/AHxXtfZPJow9+5ykcdWYIKhSrsNQbzJ4/wB3VfTpF2PO/wB+V6TU5/Is3/vv8iVUnn2eTEv8CVnOfvmih7hqPPsSrNr+42LWY8/75P8AYq7A/wDfrQ5ZwOr0afZMj19s/sHeLU03XtU0x5fkuLfen/AHr4j0uTeiV7r+zfr76H8UdBdH+S4fY9GIjz0TCjPkqn7R+CLr7VoMD0VkfDmR/wCx7VaK+UPpo7HdHpTacelZetXUtlol9cwQvPNFA7rAg3MzbeF/lTRo9j8f/i3dI/jD4h6naRbHvtZmhhT/AIHXzJ8RrO48UeLtF8F6OnnPbP5LbP45n++9fVms/Cj4lf2Q+pP8P/E098nnX/kJolw7vM7/ACJs2VV/Yi/ZQ8dN461Pxf4y8FeINInhbZaQ6vpk1s5d/vyfOlfW1K9P2MYXPmsPRn7adU+kv2cfhivw/wDAWl6UsS+fFFsevZJI98L2iJvR/vv/AH6vx+FNRtYRFDpGoc/e/wBHerdj4T1RH81tNvfl/geJ68iVY7VSPn7456PL53g2yt32J50yP/ufJXa+HNOlgs0eue/sPxX41+NutXmoeFNbtdD02FLPTp5tMlSN/wC+6fJ/fr06Pwpr9kpH9kXsij7vl2j1q6qiZcnOfMn7bvxF/wCFe/BHUbS3l2ajrb/2fD/f2P8Af/8AHK/LWOSvuD9urwF8Vfij8TrPT9C+GfjXUdC0a32Lc2vh67mhlmf53dHRPn/h/Kvmdf2XPjP/ANEh8ef+Ezff/Ga29rDl3OqFPQ8+R6tRyV6Cn7MPxn/6JF47H/cs3f8A8Zp6fsx/GYf80j8ef+E3ff8Axml7Wn3I5Dy6+fzbuCD+78z1Wnm8y7f/AH69Mh/Zc+NTXrTv8IfHn/hMX3/xmq6/stfGwS7v+FPePv8AwmL7/wCM1z+0j3OrkOFtX33D/wDfFX0rsrb9lz40J974QePvvf8AQs33/wAZrT/4Zi+Mv/RI/Hf/AITd5/8AGa2hXgc84GF4fn8yF69J+G2pfYfGHh6V/wDn4T/0Oqmgfs3fF+AOs3wq8cx/7/hu7/8AiK67R/gD8VrTWtImf4ZeM0jimR3f/hHrv5Pn/wByuv21Pk3PMdGfOftL8Mvn0GB/9iinfDSzubPwzapdQywTeUm9Jk2v92ivmZbn0lP4Uf/Z"/>
  <p:tag name="MMPROD_19733LOGO" val=""/>
  <p:tag name="MMPROD_THEME_BG_IMAGE" val=""/>
  <p:tag name="MMPROD_UIDATA" val="&lt;database version=&quot;7.0&quot;&gt;&lt;object type=&quot;1&quot; unique_id=&quot;10001&quot;&gt;&lt;property id=&quot;20141&quot; value=&quot;Implementation Completion Reporting eL v6&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L:\AM work\E-L work\eL drafts\ICR\Implementation completion v8&quot;/&gt;&lt;property id=&quot;20225&quot; value=&quot;C:\Documents and Settings\Arunjana Das\Desktop\AD\&quot;/&gt;&lt;property id=&quot;20226&quot; value=&quot;L:\AM work\E-L work\eL drafts\ICR\Implementation Completion v8.pptx&quot;/&gt;&lt;property id=&quot;20250&quot; value=&quot;0&quot;/&gt;&lt;property id=&quot;20251&quot; value=&quot;0&quot;/&gt;&lt;property id=&quot;20259&quot; value=&quot;0&quot;/&gt;&lt;object type=&quot;8&quot; unique_id=&quot;19682&quot;&gt;&lt;/object&gt;&lt;object type=&quot;2&quot; unique_id=&quot;19683&quot;&gt;&lt;object type=&quot;3&quot; unique_id=&quot;29394&quot;&gt;&lt;property id=&quot;20148&quot; value=&quot;5&quot;/&gt;&lt;property id=&quot;20300&quot; value=&quot;Slide 25 - &amp;quot;Welcome to Section 3 &amp;quot;&quot;/&gt;&lt;property id=&quot;20302&quot; value=&quot;1&quot;/&gt;&lt;property id=&quot;20303&quot; value=&quot;-1&quot;/&gt;&lt;property id=&quot;20307&quot; value=&quot;413&quot;/&gt;&lt;property id=&quot;20309&quot; value=&quot;-1&quot;/&gt;&lt;property id=&quot;20312&quot; value=&quot;0&quot;/&gt;&lt;/object&gt;&lt;object type=&quot;3&quot; unique_id=&quot;32219&quot;&gt;&lt;property id=&quot;20148&quot; value=&quot;5&quot;/&gt;&lt;property id=&quot;20300&quot; value=&quot;Slide 12 - &amp;quot;Welcome to Section 2 &amp;quot;&quot;/&gt;&lt;property id=&quot;20302&quot; value=&quot;1&quot;/&gt;&lt;property id=&quot;20303&quot; value=&quot;-1&quot;/&gt;&lt;property id=&quot;20307&quot; value=&quot;506&quot;/&gt;&lt;property id=&quot;20309&quot; value=&quot;-1&quot;/&gt;&lt;property id=&quot;20312&quot; value=&quot;0&quot;/&gt;&lt;/object&gt;&lt;object type=&quot;3&quot; unique_id=&quot;32220&quot;&gt;&lt;property id=&quot;20148&quot; value=&quot;5&quot;/&gt;&lt;property id=&quot;20300&quot; value=&quot;Slide 13 - &amp;quot;What is the scope of the evaluation? &amp;quot;&quot;/&gt;&lt;property id=&quot;20302&quot; value=&quot;1&quot;/&gt;&lt;property id=&quot;20303&quot; value=&quot;-1&quot;/&gt;&lt;property id=&quot;20307&quot; value=&quot;463&quot;/&gt;&lt;property id=&quot;20309&quot; value=&quot;-1&quot;/&gt;&lt;property id=&quot;20312&quot; value=&quot;0&quot;/&gt;&lt;/object&gt;&lt;object type=&quot;3&quot; unique_id=&quot;32221&quot;&gt;&lt;property id=&quot;20148&quot; value=&quot;5&quot;/&gt;&lt;property id=&quot;20300&quot; value=&quot;Slide 14 - &amp;quot;Projects are rated on four main dimensions&amp;quot;&quot;/&gt;&lt;property id=&quot;20302&quot; value=&quot;1&quot;/&gt;&lt;property id=&quot;20303&quot; value=&quot;-1&quot;/&gt;&lt;property id=&quot;20307&quot; value=&quot;523&quot;/&gt;&lt;property id=&quot;20309&quot; value=&quot;-1&quot;/&gt;&lt;property id=&quot;20312&quot; value=&quot;0&quot;/&gt;&lt;/object&gt;&lt;object type=&quot;3&quot; unique_id=&quot;32222&quot;&gt;&lt;property id=&quot;20148&quot; value=&quot;5&quot;/&gt;&lt;property id=&quot;20300&quot; value=&quot;Slide 15 - &amp;quot;There are 8 ratings to be provided under the 4 dimensions&amp;quot;&quot;/&gt;&lt;property id=&quot;20302&quot; value=&quot;1&quot;/&gt;&lt;property id=&quot;20303&quot; value=&quot;-1&quot;/&gt;&lt;property id=&quot;20307&quot; value=&quot;534&quot;/&gt;&lt;property id=&quot;20309&quot; value=&quot;-1&quot;/&gt;&lt;property id=&quot;20312&quot; value=&quot;0&quot;/&gt;&lt;/object&gt;&lt;object type=&quot;3&quot; unique_id=&quot;32223&quot;&gt;&lt;property id=&quot;20148&quot; value=&quot;5&quot;/&gt;&lt;property id=&quot;20300&quot; value=&quot;Slide 16 - &amp;quot;What are the criteria for determining each rating?&amp;quot;&quot;/&gt;&lt;property id=&quot;20302&quot; value=&quot;1&quot;/&gt;&lt;property id=&quot;20303&quot; value=&quot;-1&quot;/&gt;&lt;property id=&quot;20307&quot; value=&quot;512&quot;/&gt;&lt;property id=&quot;20309&quot; value=&quot;-1&quot;/&gt;&lt;property id=&quot;20312&quot; value=&quot;0&quot;/&gt;&lt;/object&gt;&lt;object type=&quot;3&quot; unique_id=&quot;32224&quot;&gt;&lt;property id=&quot;20148&quot; value=&quot;5&quot;/&gt;&lt;property id=&quot;20300&quot; value=&quot;Slide 17 - &amp;quot;Outcome&amp;quot;&quot;/&gt;&lt;property id=&quot;20302&quot; value=&quot;1&quot;/&gt;&lt;property id=&quot;20303&quot; value=&quot;-1&quot;/&gt;&lt;property id=&quot;20307&quot; value=&quot;513&quot;/&gt;&lt;property id=&quot;20309&quot; value=&quot;-1&quot;/&gt;&lt;property id=&quot;20312&quot; value=&quot;0&quot;/&gt;&lt;/object&gt;&lt;object type=&quot;3&quot; unique_id=&quot;32225&quot;&gt;&lt;property id=&quot;20148&quot; value=&quot;5&quot;/&gt;&lt;property id=&quot;20300&quot; value=&quot;Slide 18 - &amp;quot;Risk to Development Outcome&amp;quot;&quot;/&gt;&lt;property id=&quot;20302&quot; value=&quot;1&quot;/&gt;&lt;property id=&quot;20303&quot; value=&quot;-1&quot;/&gt;&lt;property id=&quot;20307&quot; value=&quot;514&quot;/&gt;&lt;property id=&quot;20309&quot; value=&quot;-1&quot;/&gt;&lt;property id=&quot;20312&quot; value=&quot;0&quot;/&gt;&lt;/object&gt;&lt;object type=&quot;3&quot; unique_id=&quot;32226&quot;&gt;&lt;property id=&quot;20148&quot; value=&quot;5&quot;/&gt;&lt;property id=&quot;20300&quot; value=&quot;Slide 19 - &amp;quot;Bank Performance &amp;quot;&quot;/&gt;&lt;property id=&quot;20302&quot; value=&quot;1&quot;/&gt;&lt;property id=&quot;20303&quot; value=&quot;-1&quot;/&gt;&lt;property id=&quot;20307&quot; value=&quot;515&quot;/&gt;&lt;property id=&quot;20309&quot; value=&quot;-1&quot;/&gt;&lt;property id=&quot;20312&quot; value=&quot;0&quot;/&gt;&lt;/object&gt;&lt;object type=&quot;3&quot; unique_id=&quot;32227&quot;&gt;&lt;property id=&quot;20148&quot; value=&quot;5&quot;/&gt;&lt;property id=&quot;20300&quot; value=&quot;Slide 20 - &amp;quot;Quality at Entry&amp;quot;&quot;/&gt;&lt;property id=&quot;20302&quot; value=&quot;1&quot;/&gt;&lt;property id=&quot;20303&quot; value=&quot;-1&quot;/&gt;&lt;property id=&quot;20307&quot; value=&quot;516&quot;/&gt;&lt;property id=&quot;20309&quot; value=&quot;-1&quot;/&gt;&lt;property id=&quot;20312&quot; value=&quot;0&quot;/&gt;&lt;/object&gt;&lt;object type=&quot;3&quot; unique_id=&quot;32228&quot;&gt;&lt;property id=&quot;20148&quot; value=&quot;5&quot;/&gt;&lt;property id=&quot;20300&quot; value=&quot;Slide 21 - &amp;quot;Quality of Bank Supervision&amp;quot;&quot;/&gt;&lt;property id=&quot;20302&quot; value=&quot;1&quot;/&gt;&lt;property id=&quot;20303&quot; value=&quot;-1&quot;/&gt;&lt;property id=&quot;20307&quot; value=&quot;517&quot;/&gt;&lt;property id=&quot;20309&quot; value=&quot;-1&quot;/&gt;&lt;property id=&quot;20312&quot; value=&quot;0&quot;/&gt;&lt;/object&gt;&lt;object type=&quot;3&quot; unique_id=&quot;32229&quot;&gt;&lt;property id=&quot;20148&quot; value=&quot;5&quot;/&gt;&lt;property id=&quot;20300&quot; value=&quot;Slide 22 - &amp;quot;Borrower Performance&amp;quot;&quot;/&gt;&lt;property id=&quot;20302&quot; value=&quot;1&quot;/&gt;&lt;property id=&quot;20303&quot; value=&quot;-1&quot;/&gt;&lt;property id=&quot;20307&quot; value=&quot;518&quot;/&gt;&lt;property id=&quot;20309&quot; value=&quot;-1&quot;/&gt;&lt;property id=&quot;20312&quot; value=&quot;0&quot;/&gt;&lt;/object&gt;&lt;object type=&quot;3&quot; unique_id=&quot;32230&quot;&gt;&lt;property id=&quot;20148&quot; value=&quot;5&quot;/&gt;&lt;property id=&quot;20300&quot; value=&quot;Slide 23 - &amp;quot;Government Performance&amp;quot;&quot;/&gt;&lt;property id=&quot;20302&quot; value=&quot;1&quot;/&gt;&lt;property id=&quot;20303&quot; value=&quot;-1&quot;/&gt;&lt;property id=&quot;20307&quot; value=&quot;519&quot;/&gt;&lt;property id=&quot;20309&quot; value=&quot;-1&quot;/&gt;&lt;property id=&quot;20312&quot; value=&quot;0&quot;/&gt;&lt;/object&gt;&lt;object type=&quot;3&quot; unique_id=&quot;32231&quot;&gt;&lt;property id=&quot;20148&quot; value=&quot;5&quot;/&gt;&lt;property id=&quot;20300&quot; value=&quot;Slide 24 - &amp;quot;Implementing Agency’s Performance&amp;quot;&quot;/&gt;&lt;property id=&quot;20302&quot; value=&quot;1&quot;/&gt;&lt;property id=&quot;20303&quot; value=&quot;-1&quot;/&gt;&lt;property id=&quot;20307&quot; value=&quot;520&quot;/&gt;&lt;property id=&quot;20309&quot; value=&quot;-1&quot;/&gt;&lt;property id=&quot;20312&quot; value=&quot;0&quot;/&gt;&lt;/object&gt;&lt;object type=&quot;3&quot; unique_id=&quot;32232&quot;&gt;&lt;property id=&quot;20148&quot; value=&quot;5&quot;/&gt;&lt;property id=&quot;20300&quot; value=&quot;Slide 26 - &amp;quot;Preparation of an ICR is a joint effort&amp;quot;&quot;/&gt;&lt;property id=&quot;20302&quot; value=&quot;1&quot;/&gt;&lt;property id=&quot;20303&quot; value=&quot;-1&quot;/&gt;&lt;property id=&quot;20307&quot; value=&quot;521&quot;/&gt;&lt;property id=&quot;20309&quot; value=&quot;-1&quot;/&gt;&lt;property id=&quot;20312&quot; value=&quot;0&quot;/&gt;&lt;/object&gt;&lt;object type=&quot;3&quot; unique_id=&quot;70342&quot;&gt;&lt;property id=&quot;20148&quot; value=&quot;5&quot;/&gt;&lt;property id=&quot;20300&quot; value=&quot;Slide 1 - &amp;quot;  Welcome to the e-Learning course on &amp;quot;&quot;/&gt;&lt;property id=&quot;20302&quot; value=&quot;1&quot;/&gt;&lt;property id=&quot;20303&quot; value=&quot;-1&quot;/&gt;&lt;property id=&quot;20307&quot; value=&quot;568&quot;/&gt;&lt;property id=&quot;20309&quot; value=&quot;-1&quot;/&gt;&lt;property id=&quot;20312&quot; value=&quot;0&quot;/&gt;&lt;/object&gt;&lt;object type=&quot;3&quot; unique_id=&quot;70343&quot;&gt;&lt;property id=&quot;20148&quot; value=&quot;5&quot;/&gt;&lt;property id=&quot;20300&quot; value=&quot;Slide 2 - &amp;quot;Learning objectives&amp;quot;&quot;/&gt;&lt;property id=&quot;20302&quot; value=&quot;1&quot;/&gt;&lt;property id=&quot;20303&quot; value=&quot;-1&quot;/&gt;&lt;property id=&quot;20307&quot; value=&quot;569&quot;/&gt;&lt;property id=&quot;20309&quot; value=&quot;-1&quot;/&gt;&lt;property id=&quot;20312&quot; value=&quot;0&quot;/&gt;&lt;/object&gt;&lt;object type=&quot;3&quot; unique_id=&quot;70344&quot;&gt;&lt;property id=&quot;20148&quot; value=&quot;5&quot;/&gt;&lt;property id=&quot;20300&quot; value=&quot;Slide 3 - &amp;quot;Navigation &amp;quot;&quot;/&gt;&lt;property id=&quot;20302&quot; value=&quot;1&quot;/&gt;&lt;property id=&quot;20303&quot; value=&quot;-1&quot;/&gt;&lt;property id=&quot;20307&quot; value=&quot;570&quot;/&gt;&lt;property id=&quot;20309&quot; value=&quot;-1&quot;/&gt;&lt;property id=&quot;20312&quot; value=&quot;0&quot;/&gt;&lt;/object&gt;&lt;object type=&quot;3&quot; unique_id=&quot;70345&quot;&gt;&lt;property id=&quot;20148&quot; value=&quot;5&quot;/&gt;&lt;property id=&quot;20300&quot; value=&quot;Slide 4 - &amp;quot;Which part of the project cycle is targeted by this e-learning module?&amp;quot;&quot;/&gt;&lt;property id=&quot;20302&quot; value=&quot;1&quot;/&gt;&lt;property id=&quot;20303&quot; value=&quot;-1&quot;/&gt;&lt;property id=&quot;20307&quot; value=&quot;571&quot;/&gt;&lt;property id=&quot;20309&quot; value=&quot;-1&quot;/&gt;&lt;property id=&quot;20312&quot; value=&quot;0&quot;/&gt;&lt;/object&gt;&lt;object type=&quot;3&quot; unique_id=&quot;70346&quot;&gt;&lt;property id=&quot;20148&quot; value=&quot;5&quot;/&gt;&lt;property id=&quot;20300&quot; value=&quot;Slide 5 - &amp;quot;Menu&amp;quot;&quot;/&gt;&lt;property id=&quot;20302&quot; value=&quot;1&quot;/&gt;&lt;property id=&quot;20303&quot; value=&quot;-1&quot;/&gt;&lt;property id=&quot;20307&quot; value=&quot;572&quot;/&gt;&lt;property id=&quot;20309&quot; value=&quot;-1&quot;/&gt;&lt;property id=&quot;20312&quot; value=&quot;0&quot;/&gt;&lt;/object&gt;&lt;object type=&quot;3&quot; unique_id=&quot;70347&quot;&gt;&lt;property id=&quot;20148&quot; value=&quot;5&quot;/&gt;&lt;property id=&quot;20300&quot; value=&quot;Slide 6 - &amp;quot;Welcome to Section 1 &amp;quot;&quot;/&gt;&lt;property id=&quot;20302&quot; value=&quot;1&quot;/&gt;&lt;property id=&quot;20303&quot; value=&quot;-1&quot;/&gt;&lt;property id=&quot;20307&quot; value=&quot;573&quot;/&gt;&lt;property id=&quot;20309&quot; value=&quot;-1&quot;/&gt;&lt;property id=&quot;20312&quot; value=&quot;0&quot;/&gt;&lt;/object&gt;&lt;object type=&quot;3&quot; unique_id=&quot;70348&quot;&gt;&lt;property id=&quot;20148&quot; value=&quot;5&quot;/&gt;&lt;property id=&quot;20300&quot; value=&quot;Slide 7 - &amp;quot;What is the objective of the ICR?&amp;quot;&quot;/&gt;&lt;property id=&quot;20302&quot; value=&quot;1&quot;/&gt;&lt;property id=&quot;20303&quot; value=&quot;-1&quot;/&gt;&lt;property id=&quot;20307&quot; value=&quot;574&quot;/&gt;&lt;property id=&quot;20309&quot; value=&quot;-1&quot;/&gt;&lt;property id=&quot;20312&quot; value=&quot;0&quot;/&gt;&lt;/object&gt;&lt;object type=&quot;3&quot; unique_id=&quot;70349&quot;&gt;&lt;property id=&quot;20148&quot; value=&quot;5&quot;/&gt;&lt;property id=&quot;20300&quot; value=&quot;Slide 8 - &amp;quot;ICRs and development effectiveness&amp;quot;&quot;/&gt;&lt;property id=&quot;20302&quot; value=&quot;1&quot;/&gt;&lt;property id=&quot;20303&quot; value=&quot;-1&quot;/&gt;&lt;property id=&quot;20307&quot; value=&quot;575&quot;/&gt;&lt;property id=&quot;20309&quot; value=&quot;-1&quot;/&gt;&lt;property id=&quot;20312&quot; value=&quot;0&quot;/&gt;&lt;/object&gt;&lt;object type=&quot;3&quot; unique_id=&quot;70350&quot;&gt;&lt;property id=&quot;20148&quot; value=&quot;5&quot;/&gt;&lt;property id=&quot;20300&quot; value=&quot;Slide 9 - &amp;quot;ICRs audiences&amp;quot;&quot;/&gt;&lt;property id=&quot;20302&quot; value=&quot;1&quot;/&gt;&lt;property id=&quot;20303&quot; value=&quot;-1&quot;/&gt;&lt;property id=&quot;20307&quot; value=&quot;576&quot;/&gt;&lt;property id=&quot;20309&quot; value=&quot;-1&quot;/&gt;&lt;property id=&quot;20312&quot; value=&quot;0&quot;/&gt;&lt;/object&gt;&lt;object type=&quot;3&quot; unique_id=&quot;70351&quot;&gt;&lt;property id=&quot;20148&quot; value=&quot;5&quot;/&gt;&lt;property id=&quot;20300&quot; value=&quot;Slide 10 - &amp;quot;Two types of ICRs&amp;quot;&quot;/&gt;&lt;property id=&quot;20302&quot; value=&quot;1&quot;/&gt;&lt;property id=&quot;20303&quot; value=&quot;-1&quot;/&gt;&lt;property id=&quot;20307&quot; value=&quot;577&quot;/&gt;&lt;property id=&quot;20309&quot; value=&quot;-1&quot;/&gt;&lt;property id=&quot;20312&quot; value=&quot;0&quot;/&gt;&lt;/object&gt;&lt;object type=&quot;3&quot; unique_id=&quot;70352&quot;&gt;&lt;property id=&quot;20148&quot; value=&quot;5&quot;/&gt;&lt;property id=&quot;20300&quot; value=&quot;Slide 11 - &amp;quot;When is an ICR required?&amp;quot;&quot;/&gt;&lt;property id=&quot;20302&quot; value=&quot;1&quot;/&gt;&lt;property id=&quot;20303&quot; value=&quot;-1&quot;/&gt;&lt;property id=&quot;20307&quot; value=&quot;578&quot;/&gt;&lt;property id=&quot;20309&quot; value=&quot;-1&quot;/&gt;&lt;property id=&quot;20312&quot; value=&quot;0&quot;/&gt;&lt;/object&gt;&lt;object type=&quot;3&quot; unique_id=&quot;70353&quot;&gt;&lt;property id=&quot;20148&quot; value=&quot;5&quot;/&gt;&lt;property id=&quot;20300&quot; value=&quot;Slide 27 - &amp;quot;Sections of the ICR&amp;quot;&quot;/&gt;&lt;property id=&quot;20302&quot; value=&quot;1&quot;/&gt;&lt;property id=&quot;20303&quot; value=&quot;-1&quot;/&gt;&lt;property id=&quot;20307&quot; value=&quot;541&quot;/&gt;&lt;property id=&quot;20309&quot; value=&quot;-1&quot;/&gt;&lt;property id=&quot;20312&quot; value=&quot;0&quot;/&gt;&lt;/object&gt;&lt;object type=&quot;3&quot; unique_id=&quot;70354&quot;&gt;&lt;property id=&quot;20148&quot; value=&quot;5&quot;/&gt;&lt;property id=&quot;20300&quot; value=&quot;Slide 28 - &amp;quot;Sections of the ICR&amp;quot;&quot;/&gt;&lt;property id=&quot;20302&quot; value=&quot;1&quot;/&gt;&lt;property id=&quot;20303&quot; value=&quot;-1&quot;/&gt;&lt;property id=&quot;20307&quot; value=&quot;542&quot;/&gt;&lt;property id=&quot;20309&quot; value=&quot;-1&quot;/&gt;&lt;property id=&quot;20312&quot; value=&quot;0&quot;/&gt;&lt;/object&gt;&lt;object type=&quot;3&quot; unique_id=&quot;70355&quot;&gt;&lt;property id=&quot;20148&quot; value=&quot;5&quot;/&gt;&lt;property id=&quot;20300&quot; value=&quot;Slide 29 - &amp;quot;Let’s pause for a second…&amp;quot;&quot;/&gt;&lt;property id=&quot;20302&quot; value=&quot;1&quot;/&gt;&lt;property id=&quot;20303&quot; value=&quot;-1&quot;/&gt;&lt;property id=&quot;20307&quot; value=&quot;543&quot;/&gt;&lt;property id=&quot;20309&quot; value=&quot;-1&quot;/&gt;&lt;property id=&quot;20312&quot; value=&quot;0&quot;/&gt;&lt;/object&gt;&lt;object type=&quot;3&quot; unique_id=&quot;70356&quot;&gt;&lt;property id=&quot;20148&quot; value=&quot;5&quot;/&gt;&lt;property id=&quot;20300&quot; value=&quot;Slide 30 - &amp;quot;What is the typical ICR drafting process? &amp;quot;&quot;/&gt;&lt;property id=&quot;20302&quot; value=&quot;1&quot;/&gt;&lt;property id=&quot;20303&quot; value=&quot;-1&quot;/&gt;&lt;property id=&quot;20307&quot; value=&quot;544&quot;/&gt;&lt;property id=&quot;20309&quot; value=&quot;-1&quot;/&gt;&lt;property id=&quot;20312&quot; value=&quot;0&quot;/&gt;&lt;/object&gt;&lt;object type=&quot;3&quot; unique_id=&quot;70357&quot;&gt;&lt;property id=&quot;20148&quot; value=&quot;5&quot;/&gt;&lt;property id=&quot;20300&quot; value=&quot;Slide 31 - &amp;quot;Which documents and data should be reviewed?&amp;quot;&quot;/&gt;&lt;property id=&quot;20302&quot; value=&quot;1&quot;/&gt;&lt;property id=&quot;20303&quot; value=&quot;-1&quot;/&gt;&lt;property id=&quot;20307&quot; value=&quot;545&quot;/&gt;&lt;property id=&quot;20309&quot; value=&quot;-1&quot;/&gt;&lt;property id=&quot;20312&quot; value=&quot;0&quot;/&gt;&lt;/object&gt;&lt;object type=&quot;3&quot; unique_id=&quot;70358&quot;&gt;&lt;property id=&quot;20148&quot; value=&quot;5&quot;/&gt;&lt;property id=&quot;20300&quot; value=&quot;Slide 32 - &amp;quot;Who to interview during the preparation of an ICR?&amp;quot;&quot;/&gt;&lt;property id=&quot;20302&quot; value=&quot;1&quot;/&gt;&lt;property id=&quot;20303&quot; value=&quot;-1&quot;/&gt;&lt;property id=&quot;20307&quot; value=&quot;546&quot;/&gt;&lt;property id=&quot;20309&quot; value=&quot;-1&quot;/&gt;&lt;property id=&quot;20312&quot; value=&quot;0&quot;/&gt;&lt;/object&gt;&lt;object type=&quot;3&quot; unique_id=&quot;70359&quot;&gt;&lt;property id=&quot;20148&quot; value=&quot;5&quot;/&gt;&lt;property id=&quot;20300&quot; value=&quot;Slide 33 - &amp;quot;What is the review process for an ICR?&amp;quot;&quot;/&gt;&lt;property id=&quot;20302&quot; value=&quot;1&quot;/&gt;&lt;property id=&quot;20303&quot; value=&quot;-1&quot;/&gt;&lt;property id=&quot;20307&quot; value=&quot;547&quot;/&gt;&lt;property id=&quot;20309&quot; value=&quot;-1&quot;/&gt;&lt;property id=&quot;20312&quot; value=&quot;0&quot;/&gt;&lt;/object&gt;&lt;object type=&quot;3&quot; unique_id=&quot;70360&quot;&gt;&lt;property id=&quot;20148&quot; value=&quot;5&quot;/&gt;&lt;property id=&quot;20300&quot; value=&quot;Slide 34 - &amp;quot;How is an ICR approved and disclosed?&amp;quot;&quot;/&gt;&lt;property id=&quot;20302&quot; value=&quot;1&quot;/&gt;&lt;property id=&quot;20303&quot; value=&quot;-1&quot;/&gt;&lt;property id=&quot;20307&quot; value=&quot;548&quot;/&gt;&lt;property id=&quot;20309&quot; value=&quot;-1&quot;/&gt;&lt;property id=&quot;20312&quot; value=&quot;0&quot;/&gt;&lt;/object&gt;&lt;object type=&quot;3&quot; unique_id=&quot;70361&quot;&gt;&lt;property id=&quot;20148&quot; value=&quot;5&quot;/&gt;&lt;property id=&quot;20300&quot; value=&quot;Slide 35 - &amp;quot;Following Management approval, all ICRs are reviewed by IEG&amp;quot;&quot;/&gt;&lt;property id=&quot;20302&quot; value=&quot;1&quot;/&gt;&lt;property id=&quot;20303&quot; value=&quot;-1&quot;/&gt;&lt;property id=&quot;20307&quot; value=&quot;549&quot;/&gt;&lt;property id=&quot;20309&quot; value=&quot;-1&quot;/&gt;&lt;property id=&quot;20312&quot; value=&quot;0&quot;/&gt;&lt;/object&gt;&lt;object type=&quot;3&quot; unique_id=&quot;70362&quot;&gt;&lt;property id=&quot;20148&quot; value=&quot;5&quot;/&gt;&lt;property id=&quot;20300&quot; value=&quot;Slide 36 - &amp;quot;Criteria used to validate the project ratings and rate ICR quality&amp;quot;&quot;/&gt;&lt;property id=&quot;20302&quot; value=&quot;1&quot;/&gt;&lt;property id=&quot;20303&quot; value=&quot;-1&quot;/&gt;&lt;property id=&quot;20307&quot; value=&quot;550&quot;/&gt;&lt;property id=&quot;20309&quot; value=&quot;-1&quot;/&gt;&lt;property id=&quot;20312&quot; value=&quot;0&quot;/&gt;&lt;/object&gt;&lt;object type=&quot;3&quot; unique_id=&quot;70363&quot;&gt;&lt;property id=&quot;20148&quot; value=&quot;5&quot;/&gt;&lt;property id=&quot;20300&quot; value=&quot;Slide 37 - &amp;quot;Finally, let’s review a few useful tips in drafting an ICR…&amp;quot;&quot;/&gt;&lt;property id=&quot;20302&quot; value=&quot;1&quot;/&gt;&lt;property id=&quot;20303&quot; value=&quot;-1&quot;/&gt;&lt;property id=&quot;20307&quot; value=&quot;551&quot;/&gt;&lt;property id=&quot;20309&quot; value=&quot;-1&quot;/&gt;&lt;property id=&quot;20312&quot; value=&quot;0&quot;/&gt;&lt;/object&gt;&lt;object type=&quot;3&quot; unique_id=&quot;70364&quot;&gt;&lt;property id=&quot;20148&quot; value=&quot;5&quot;/&gt;&lt;property id=&quot;20300&quot; value=&quot;Slide 38 - &amp;quot;Focus on achievement of project objectives&amp;quot;&quot;/&gt;&lt;property id=&quot;20302&quot; value=&quot;1&quot;/&gt;&lt;property id=&quot;20303&quot; value=&quot;-1&quot;/&gt;&lt;property id=&quot;20307&quot; value=&quot;552&quot;/&gt;&lt;property id=&quot;20309&quot; value=&quot;-1&quot;/&gt;&lt;property id=&quot;20312&quot; value=&quot;0&quot;/&gt;&lt;/object&gt;&lt;object type=&quot;3&quot; unique_id=&quot;70365&quot;&gt;&lt;property id=&quot;20148&quot; value=&quot;5&quot;/&gt;&lt;property id=&quot;20300&quot; value=&quot;Slide 39 - &amp;quot;Be candid&amp;quot;&quot;/&gt;&lt;property id=&quot;20302&quot; value=&quot;1&quot;/&gt;&lt;property id=&quot;20303&quot; value=&quot;-1&quot;/&gt;&lt;property id=&quot;20307&quot; value=&quot;553&quot;/&gt;&lt;property id=&quot;20309&quot; value=&quot;-1&quot;/&gt;&lt;property id=&quot;20312&quot; value=&quot;0&quot;/&gt;&lt;/object&gt;&lt;object type=&quot;3&quot; unique_id=&quot;70366&quot;&gt;&lt;property id=&quot;20148&quot; value=&quot;5&quot;/&gt;&lt;property id=&quot;20300&quot; value=&quot;Slide 40 - &amp;quot;Be clear and brief&amp;quot;&quot;/&gt;&lt;property id=&quot;20302&quot; value=&quot;1&quot;/&gt;&lt;property id=&quot;20303&quot; value=&quot;-1&quot;/&gt;&lt;property id=&quot;20307&quot; value=&quot;554&quot;/&gt;&lt;property id=&quot;20309&quot; value=&quot;-1&quot;/&gt;&lt;property id=&quot;20312&quot; value=&quot;0&quot;/&gt;&lt;/object&gt;&lt;object type=&quot;3&quot; unique_id=&quot;70367&quot;&gt;&lt;property id=&quot;20148&quot; value=&quot;5&quot;/&gt;&lt;property id=&quot;20300&quot; value=&quot;Slide 41 - &amp;quot;Provide straightforward attribution&amp;quot;&quot;/&gt;&lt;property id=&quot;20302&quot; value=&quot;1&quot;/&gt;&lt;property id=&quot;20303&quot; value=&quot;-1&quot;/&gt;&lt;property id=&quot;20307&quot; value=&quot;555&quot;/&gt;&lt;property id=&quot;20309&quot; value=&quot;-1&quot;/&gt;&lt;property id=&quot;20312&quot; value=&quot;0&quot;/&gt;&lt;/object&gt;&lt;object type=&quot;3&quot; unique_id=&quot;70368&quot;&gt;&lt;property id=&quot;20148&quot; value=&quot;5&quot;/&gt;&lt;property id=&quot;20300&quot; value=&quot;Slide 42 - &amp;quot;Quality Check List&amp;quot;&quot;/&gt;&lt;property id=&quot;20302&quot; value=&quot;1&quot;/&gt;&lt;property id=&quot;20303&quot; value=&quot;-1&quot;/&gt;&lt;property id=&quot;20307&quot; value=&quot;556&quot;/&gt;&lt;property id=&quot;20309&quot; value=&quot;-1&quot;/&gt;&lt;property id=&quot;20312&quot; value=&quot;0&quot;/&gt;&lt;/object&gt;&lt;object type=&quot;3&quot; unique_id=&quot;70369&quot;&gt;&lt;property id=&quot;20148&quot; value=&quot;5&quot;/&gt;&lt;property id=&quot;20300&quot; value=&quot;Slide 43 - &amp;quot;You have finished all sections.&amp;#x0D;&amp;#x0A; &amp;quot;&quot;/&gt;&lt;property id=&quot;20302&quot; value=&quot;1&quot;/&gt;&lt;property id=&quot;20303&quot; value=&quot;-1&quot;/&gt;&lt;property id=&quot;20307&quot; value=&quot;557&quot;/&gt;&lt;property id=&quot;20309&quot; value=&quot;-1&quot;/&gt;&lt;property id=&quot;20312&quot; value=&quot;0&quot;/&gt;&lt;/object&gt;&lt;object type=&quot;3&quot; unique_id=&quot;70370&quot;&gt;&lt;property id=&quot;20148&quot; value=&quot;5&quot;/&gt;&lt;property id=&quot;20300&quot; value=&quot;Slide 44 - &amp;quot;Resources &amp;quot;&quot;/&gt;&lt;property id=&quot;20302&quot; value=&quot;1&quot;/&gt;&lt;property id=&quot;20303&quot; value=&quot;-1&quot;/&gt;&lt;property id=&quot;20307&quot; value=&quot;558&quot;/&gt;&lt;property id=&quot;20309&quot; value=&quot;-1&quot;/&gt;&lt;property id=&quot;20312&quot; value=&quot;0&quot;/&gt;&lt;/object&gt;&lt;object type=&quot;3&quot; unique_id=&quot;70371&quot;&gt;&lt;property id=&quot;20148&quot; value=&quot;5&quot;/&gt;&lt;property id=&quot;20300&quot; value=&quot;Slide 46 - &amp;quot;Quiz Instructions &amp;quot;&quot;/&gt;&lt;property id=&quot;20302&quot; value=&quot;1&quot;/&gt;&lt;property id=&quot;20303&quot; value=&quot;-1&quot;/&gt;&lt;property id=&quot;20307&quot; value=&quot;559&quot;/&gt;&lt;property id=&quot;20309&quot; value=&quot;-1&quot;/&gt;&lt;property id=&quot;20312&quot; value=&quot;0&quot;/&gt;&lt;/object&gt;&lt;object type=&quot;3&quot; unique_id=&quot;70372&quot;&gt;&lt;property id=&quot;20148&quot; value=&quot;5&quot;/&gt;&lt;property id=&quot;20300&quot; value=&quot;Slide 47 - &amp;quot;Question 1: What is the first step in launching the preparation of an ICR?&amp;quot;&quot;/&gt;&lt;property id=&quot;20302&quot; value=&quot;1&quot;/&gt;&lt;property id=&quot;20303&quot; value=&quot;-1&quot;/&gt;&lt;property id=&quot;20307&quot; value=&quot;560&quot;/&gt;&lt;property id=&quot;20309&quot; value=&quot;-1&quot;/&gt;&lt;property id=&quot;20312&quot; value=&quot;0&quot;/&gt;&lt;/object&gt;&lt;object type=&quot;3&quot; unique_id=&quot;70373&quot;&gt;&lt;property id=&quot;20148&quot; value=&quot;5&quot;/&gt;&lt;property id=&quot;20300&quot; value=&quot;Slide 48 - &amp;quot;Question 2: Who approves the ICR?&amp;quot;&quot;/&gt;&lt;property id=&quot;20302&quot; value=&quot;1&quot;/&gt;&lt;property id=&quot;20303&quot; value=&quot;-1&quot;/&gt;&lt;property id=&quot;20307&quot; value=&quot;561&quot;/&gt;&lt;property id=&quot;20309&quot; value=&quot;-1&quot;/&gt;&lt;property id=&quot;20312&quot; value=&quot;0&quot;/&gt;&lt;/object&gt;&lt;object type=&quot;3&quot; unique_id=&quot;70374&quot;&gt;&lt;property id=&quot;20148&quot; value=&quot;5&quot;/&gt;&lt;property id=&quot;20300&quot; value=&quot;Slide 49 - &amp;quot;Question 3: What is the deadline for submission of an approved ICR to the Board?&amp;quot;&quot;/&gt;&lt;property id=&quot;20302&quot; value=&quot;1&quot;/&gt;&lt;property id=&quot;20303&quot; value=&quot;-1&quot;/&gt;&lt;property id=&quot;20307&quot; value=&quot;562&quot;/&gt;&lt;property id=&quot;20309&quot; value=&quot;-1&quot;/&gt;&lt;property id=&quot;20312&quot; value=&quot;0&quot;/&gt;&lt;/object&gt;&lt;object type=&quot;3&quot; unique_id=&quot;70375&quot;&gt;&lt;property id=&quot;20148&quot; value=&quot;5&quot;/&gt;&lt;property id=&quot;20300&quot; value=&quot;Slide 50 - &amp;quot;Question 4: As part of rating a project  ’s Outcome, how is efficiency to be evaluated?  &amp;quot;&quot;/&gt;&lt;property id=&quot;20302&quot; value=&quot;1&quot;/&gt;&lt;property id=&quot;20303&quot; value=&quot;-1&quot;/&gt;&lt;property id=&quot;20307&quot; value=&quot;563&quot;/&gt;&lt;property id=&quot;20309&quot; value=&quot;-1&quot;/&gt;&lt;property id=&quot;20312&quot; value=&quot;0&quot;/&gt;&lt;/object&gt;&lt;object type=&quot;3&quot; unique_id=&quot;70376&quot;&gt;&lt;property id=&quot;20148&quot; value=&quot;5&quot;/&gt;&lt;property id=&quot;20300&quot; value=&quot;Slide 51 - &amp;quot;Question 5: Who drafts or provides inputs to the ICR?  &amp;quot;&quot;/&gt;&lt;property id=&quot;20302&quot; value=&quot;1&quot;/&gt;&lt;property id=&quot;20303&quot; value=&quot;-1&quot;/&gt;&lt;property id=&quot;20307&quot; value=&quot;564&quot;/&gt;&lt;property id=&quot;20309&quot; value=&quot;-1&quot;/&gt;&lt;property id=&quot;20312&quot; value=&quot;0&quot;/&gt;&lt;/object&gt;&lt;object type=&quot;3&quot; unique_id=&quot;70377&quot;&gt;&lt;property id=&quot;20148&quot; value=&quot;5&quot;/&gt;&lt;property id=&quot;20300&quot; value=&quot;Slide 52 - &amp;quot;Quiz&amp;quot;&quot;/&gt;&lt;property id=&quot;20302&quot; value=&quot;1&quot;/&gt;&lt;property id=&quot;20303&quot; value=&quot;-1&quot;/&gt;&lt;property id=&quot;20307&quot; value=&quot;565&quot;/&gt;&lt;property id=&quot;20309&quot; value=&quot;-1&quot;/&gt;&lt;property id=&quot;20312&quot; value=&quot;0&quot;/&gt;&lt;/object&gt;&lt;object type=&quot;3&quot; unique_id=&quot;70378&quot;&gt;&lt;property id=&quot;20148&quot; value=&quot;5&quot;/&gt;&lt;property id=&quot;20300&quot; value=&quot;Slide 53 - &amp;quot;Sorry!&amp;quot;&quot;/&gt;&lt;property id=&quot;20302&quot; value=&quot;1&quot;/&gt;&lt;property id=&quot;20303&quot; value=&quot;-1&quot;/&gt;&lt;property id=&quot;20307&quot; value=&quot;566&quot;/&gt;&lt;property id=&quot;20309&quot; value=&quot;-1&quot;/&gt;&lt;property id=&quot;20312&quot; value=&quot;0&quot;/&gt;&lt;/object&gt;&lt;object type=&quot;3&quot; unique_id=&quot;70379&quot;&gt;&lt;property id=&quot;20148&quot; value=&quot;5&quot;/&gt;&lt;property id=&quot;20300&quot; value=&quot;Slide 54 - &amp;quot;Congratulations! &amp;quot;&quot;/&gt;&lt;property id=&quot;20302&quot; value=&quot;1&quot;/&gt;&lt;property id=&quot;20303&quot; value=&quot;-1&quot;/&gt;&lt;property id=&quot;20307&quot; value=&quot;567&quot;/&gt;&lt;property id=&quot;20309&quot; value=&quot;-1&quot;/&gt;&lt;property id=&quot;20312&quot; value=&quot;0&quot;/&gt;&lt;/object&gt;&lt;object type=&quot;3&quot; unique_id=&quot;617000&quot;&gt;&lt;property id=&quot;20148&quot; value=&quot;5&quot;/&gt;&lt;property id=&quot;20300&quot; value=&quot;Slide 45&quot;/&gt;&lt;property id=&quot;20302&quot; value=&quot;1&quot;/&gt;&lt;property id=&quot;20303&quot; value=&quot;-1&quot;/&gt;&lt;property id=&quot;20307&quot; value=&quot;579&quot;/&gt;&lt;property id=&quot;20309&quot; value=&quot;-1&quot;/&gt;&lt;property id=&quot;20312&quot; value=&quot;0&quot;/&gt;&lt;/object&gt;&lt;/object&gt;&lt;object type=&quot;10&quot; unique_id=&quot;19730&quot;&gt;&lt;object type=&quot;11&quot; unique_id=&quot;19731&quot;&gt;&lt;property id=&quot;20180&quot; value=&quot;1&quot;/&gt;&lt;property id=&quot;20181&quot; value=&quot;1&quot;/&gt;&lt;property id=&quot;20182&quot; value=&quot;0&quot;/&gt;&lt;property id=&quot;20183&quot; value=&quot;1&quot;/&gt;&lt;/object&gt;&lt;object type=&quot;12&quot; unique_id=&quot;19944&quot;&gt;&lt;/object&gt;&lt;/object&gt;&lt;object type=&quot;4&quot; unique_id=&quot;19732&quot;&gt;&lt;object type=&quot;5&quot; unique_id=&quot;19733&quot;&gt;&lt;property id=&quot;20149&quot; value=&quot;XYZ&quot;/&gt;&lt;property id=&quot;20151&quot; value=&quot;Picture1.jpg&quot;/&gt;&lt;/object&gt;&lt;/object&gt;&lt;/object&gt;&lt;/database&gt;"/>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6&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1&quot;/&gt;&lt;property id=&quot;10215&quot; value=&quot;1&quot;/&gt;&lt;property id=&quot;10216&quot; value=&quot;1&quot;/&gt;&lt;property id=&quot;10217&quot; value=&quot;1&quot;/&gt;&lt;property id=&quot;10218&quot; value=&quot;1&quot;/&gt;&lt;property id=&quot;10219&quot; value=&quot;1&quot;/&gt;&lt;property id=&quot;10220&quot; value=&quot;&amp;lt;Format Name=&amp;quot;Current Profile&amp;quot;&amp;gt;&amp;lt;Question FontName=&amp;quot;Calibri&amp;quot; IsBold=&amp;quot;0&amp;quot; IsItalic=&amp;quot;0&amp;quot; IsUnderline=&amp;quot;0&amp;quot; FontSize=&amp;quot;20&amp;quot; UseDefFont=&amp;quot;0&amp;quot;/&amp;gt;&amp;lt;Answer FontName=&amp;quot;Calibri&amp;quot; IsBold=&amp;quot;0&amp;quot; IsItalic=&amp;quot;0&amp;quot; IsUnderline=&amp;quot;0&amp;quot; FontSize=&amp;quot;14&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0&amp;quot;/&amp;gt;&amp;lt;ButtonPlacement Orientation=&amp;quot;Horizontal&amp;quot; Position=&amp;quot;0&amp;quot;/&amp;gt;&amp;lt;/Format&amp;gt;&quot;/&gt;&lt;property id=&quot;10221&quot; value=&quot;&amp;lt;Format Name=&amp;quot;Presentation Default&amp;quot;&amp;gt;&amp;lt;Question FontName=&amp;quot;Calibri&amp;quot; IsBold=&amp;quot;0&amp;quot; IsItalic=&amp;quot;0&amp;quot; IsUnderline=&amp;quot;0&amp;quot; FontSize=&amp;quot;2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324&quot;&gt;&lt;property id=&quot;10002&quot; value=&quot;Quiz&quot;/&gt;&lt;property id=&quot;10003&quot; value=&quot;0&quot;/&gt;&lt;property id=&quot;10004&quot; value=&quot;1&quot;/&gt;&lt;property id=&quot;10005&quot; value=&quot;1&quot;/&gt;&lt;property id=&quot;10006&quot; value=&quot;0&quot;/&gt;&lt;property id=&quot;10010&quot; value=&quot;1&quot;/&gt;&lt;property id=&quot;10014&quot; value=&quot;2&quot;/&gt;&lt;property id=&quot;10015&quot; value=&quot;1&quot;/&gt;&lt;property id=&quot;10016&quot; value=&quot;1&quot;/&gt;&lt;property id=&quot;10017&quot; value=&quot;1&quot;/&gt;&lt;property id=&quot;10018&quot; value=&quot;1&quot;/&gt;&lt;property id=&quot;10029&quot; value=&quot;2&quot;/&gt;&lt;property id=&quot;10072&quot; value=&quot;Quiz10324&quot;/&gt;&lt;property id=&quot;10123&quot; value=&quot;1&quot;/&gt;&lt;property id=&quot;10129&quot; value=&quot;1&quot;/&gt;&lt;property id=&quot;10130&quot; value=&quot;4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1&quot;/&gt;&lt;property id=&quot;10223&quot; value=&quot;1&quot;/&gt;&lt;property id=&quot;10224&quot; value=&quot;1&quot;/&gt;&lt;property id=&quot;10225&quot; value=&quot;Instruction Slide Title&quot;/&gt;&lt;property id=&quot;10226&quot; value=&quot;Write instructions for quiz takers here...&quot;/&gt;&lt;property id=&quot;10228&quot; value=&quot;50&quot;/&gt;&lt;object type=&quot;10062&quot; unique_id=&quot;10325&quot;&gt;&lt;object type=&quot;10050&quot; unique_id=&quot;10326&quot;&gt;&lt;property id=&quot;10020&quot; value=&quot;3&quot;/&gt;&lt;property id=&quot;10021&quot; value=&quot;567&quot;/&gt;&lt;property id=&quot;10101&quot; value=&quot;[jumptoframe],Value=567,&quot;/&gt;&lt;property id=&quot;10191&quot; value=&quot;-1&quot;/&gt;&lt;/object&gt;&lt;object type=&quot;10051&quot; unique_id=&quot;10327&quot;&gt;&lt;property id=&quot;10020&quot; value=&quot;3&quot;/&gt;&lt;property id=&quot;10021&quot; value=&quot;566&quot;/&gt;&lt;property id=&quot;10101&quot; value=&quot;[jumptoframe],Value=566,&quot;/&gt;&lt;property id=&quot;10191&quot; value=&quot;-1&quot;/&gt;&lt;/object&gt;&lt;/object&gt;&lt;object type=&quot;10061&quot; unique_id=&quot;20000&quot;/&gt;&lt;/object&gt;&lt;/object&gt;&lt;/object&gt;"/>
  <p:tag name="MMPROD_NEXTUNIQUEID" val="10834"/>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genda Slid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SAR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0799169C454B44B94021DEFDCDED9D" ma:contentTypeVersion="0" ma:contentTypeDescription="Create a new document." ma:contentTypeScope="" ma:versionID="26edbed53922b718802fb316561fd5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68670C-F363-4EFF-82C0-118DDAAE08AB}">
  <ds:schemaRefs>
    <ds:schemaRef ds:uri="http://purl.org/dc/elements/1.1/"/>
    <ds:schemaRef ds:uri="http://schemas.microsoft.com/office/2006/metadata/properties"/>
    <ds:schemaRef ds:uri="http://schemas.microsoft.com/office/2006/documentManagement/types"/>
    <ds:schemaRef ds:uri="http://purl.org/dc/dcmitype/"/>
    <ds:schemaRef ds:uri="http://purl.org/dc/term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67EADED7-EA38-4006-9DC7-13BF5BF43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08353C2-56E0-4DFA-8A85-1853C842C0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26911</TotalTime>
  <Words>975</Words>
  <Application>Microsoft Office PowerPoint</Application>
  <PresentationFormat>On-screen Show (4:3)</PresentationFormat>
  <Paragraphs>107</Paragraphs>
  <Slides>9</Slides>
  <Notes>9</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9</vt:i4>
      </vt:variant>
    </vt:vector>
  </HeadingPairs>
  <TitlesOfParts>
    <vt:vector size="24" baseType="lpstr">
      <vt:lpstr>ＭＳ Ｐゴシック</vt:lpstr>
      <vt:lpstr>ＭＳ Ｐゴシック</vt:lpstr>
      <vt:lpstr>Andes</vt:lpstr>
      <vt:lpstr>Andes ExtraLight</vt:lpstr>
      <vt:lpstr>Arial</vt:lpstr>
      <vt:lpstr>Calibri</vt:lpstr>
      <vt:lpstr>Calibri Light</vt:lpstr>
      <vt:lpstr>Times New Roman</vt:lpstr>
      <vt:lpstr>Trebuchet MS</vt:lpstr>
      <vt:lpstr>Wingdings</vt:lpstr>
      <vt:lpstr>Office Theme</vt:lpstr>
      <vt:lpstr>Agenda Slide</vt:lpstr>
      <vt:lpstr>PSAR #</vt:lpstr>
      <vt:lpstr>1_Custom Design</vt:lpstr>
      <vt:lpstr>Custom Design</vt:lpstr>
      <vt:lpstr>Serbia – Report on the Enhancement of Public Sector Financial Reporting </vt:lpstr>
      <vt:lpstr>   REPF Report – messages </vt:lpstr>
      <vt:lpstr>REPF Report - messages</vt:lpstr>
      <vt:lpstr>REPF Report– messages</vt:lpstr>
      <vt:lpstr>REPF Report – messages </vt:lpstr>
      <vt:lpstr>IPSAS Implementation Strategy </vt:lpstr>
      <vt:lpstr>IPSAS Implementation Strategy </vt:lpstr>
      <vt:lpstr>IPSAS Implementation Strategy </vt:lpstr>
      <vt:lpstr>IPSAS Implementation Strategy </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e-Learning course on   The Risk-Based Approach to Getting Results in IL</dc:title>
  <dc:creator>FAR ECA</dc:creator>
  <cp:lastModifiedBy>Iwona Warzecha</cp:lastModifiedBy>
  <cp:revision>2495</cp:revision>
  <cp:lastPrinted>2017-11-14T19:41:14Z</cp:lastPrinted>
  <dcterms:created xsi:type="dcterms:W3CDTF">2010-11-08T18:27:51Z</dcterms:created>
  <dcterms:modified xsi:type="dcterms:W3CDTF">2018-03-20T12:59:14Z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0x010100890799169C454B44B94021DEFDCDED9D</vt:lpwstr>
  </property>
</Properties>
</file>