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5" r:id="rId3"/>
  </p:sldMasterIdLst>
  <p:notesMasterIdLst>
    <p:notesMasterId r:id="rId26"/>
  </p:notesMasterIdLst>
  <p:handoutMasterIdLst>
    <p:handoutMasterId r:id="rId27"/>
  </p:handoutMasterIdLst>
  <p:sldIdLst>
    <p:sldId id="265" r:id="rId4"/>
    <p:sldId id="387" r:id="rId5"/>
    <p:sldId id="388" r:id="rId6"/>
    <p:sldId id="511" r:id="rId7"/>
    <p:sldId id="513" r:id="rId8"/>
    <p:sldId id="514" r:id="rId9"/>
    <p:sldId id="495" r:id="rId10"/>
    <p:sldId id="496" r:id="rId11"/>
    <p:sldId id="497" r:id="rId12"/>
    <p:sldId id="512" r:id="rId13"/>
    <p:sldId id="500" r:id="rId14"/>
    <p:sldId id="501" r:id="rId15"/>
    <p:sldId id="502" r:id="rId16"/>
    <p:sldId id="504" r:id="rId17"/>
    <p:sldId id="505" r:id="rId18"/>
    <p:sldId id="506" r:id="rId19"/>
    <p:sldId id="529" r:id="rId20"/>
    <p:sldId id="530" r:id="rId21"/>
    <p:sldId id="528" r:id="rId22"/>
    <p:sldId id="525" r:id="rId23"/>
    <p:sldId id="527" r:id="rId24"/>
    <p:sldId id="355" r:id="rId25"/>
  </p:sldIdLst>
  <p:sldSz cx="12192000" cy="6858000"/>
  <p:notesSz cx="6797675" cy="9926638"/>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167" algn="l" rtl="0" fontAlgn="base">
      <a:spcBef>
        <a:spcPct val="0"/>
      </a:spcBef>
      <a:spcAft>
        <a:spcPct val="0"/>
      </a:spcAft>
      <a:defRPr kern="1200">
        <a:solidFill>
          <a:schemeClr val="tx1"/>
        </a:solidFill>
        <a:latin typeface="Calibri" pitchFamily="34" charset="0"/>
        <a:ea typeface="+mn-ea"/>
        <a:cs typeface="Arial" charset="0"/>
      </a:defRPr>
    </a:lvl2pPr>
    <a:lvl3pPr marL="914335" algn="l" rtl="0" fontAlgn="base">
      <a:spcBef>
        <a:spcPct val="0"/>
      </a:spcBef>
      <a:spcAft>
        <a:spcPct val="0"/>
      </a:spcAft>
      <a:defRPr kern="1200">
        <a:solidFill>
          <a:schemeClr val="tx1"/>
        </a:solidFill>
        <a:latin typeface="Calibri" pitchFamily="34" charset="0"/>
        <a:ea typeface="+mn-ea"/>
        <a:cs typeface="Arial" charset="0"/>
      </a:defRPr>
    </a:lvl3pPr>
    <a:lvl4pPr marL="1371503" algn="l" rtl="0" fontAlgn="base">
      <a:spcBef>
        <a:spcPct val="0"/>
      </a:spcBef>
      <a:spcAft>
        <a:spcPct val="0"/>
      </a:spcAft>
      <a:defRPr kern="1200">
        <a:solidFill>
          <a:schemeClr val="tx1"/>
        </a:solidFill>
        <a:latin typeface="Calibri" pitchFamily="34" charset="0"/>
        <a:ea typeface="+mn-ea"/>
        <a:cs typeface="Arial" charset="0"/>
      </a:defRPr>
    </a:lvl4pPr>
    <a:lvl5pPr marL="1828670" algn="l" rtl="0" fontAlgn="base">
      <a:spcBef>
        <a:spcPct val="0"/>
      </a:spcBef>
      <a:spcAft>
        <a:spcPct val="0"/>
      </a:spcAft>
      <a:defRPr kern="1200">
        <a:solidFill>
          <a:schemeClr val="tx1"/>
        </a:solidFill>
        <a:latin typeface="Calibri" pitchFamily="34" charset="0"/>
        <a:ea typeface="+mn-ea"/>
        <a:cs typeface="Arial" charset="0"/>
      </a:defRPr>
    </a:lvl5pPr>
    <a:lvl6pPr marL="2285837" algn="l" defTabSz="914335" rtl="0" eaLnBrk="1" latinLnBrk="0" hangingPunct="1">
      <a:defRPr kern="1200">
        <a:solidFill>
          <a:schemeClr val="tx1"/>
        </a:solidFill>
        <a:latin typeface="Calibri" pitchFamily="34" charset="0"/>
        <a:ea typeface="+mn-ea"/>
        <a:cs typeface="Arial" charset="0"/>
      </a:defRPr>
    </a:lvl6pPr>
    <a:lvl7pPr marL="2743005" algn="l" defTabSz="914335" rtl="0" eaLnBrk="1" latinLnBrk="0" hangingPunct="1">
      <a:defRPr kern="1200">
        <a:solidFill>
          <a:schemeClr val="tx1"/>
        </a:solidFill>
        <a:latin typeface="Calibri" pitchFamily="34" charset="0"/>
        <a:ea typeface="+mn-ea"/>
        <a:cs typeface="Arial" charset="0"/>
      </a:defRPr>
    </a:lvl7pPr>
    <a:lvl8pPr marL="3200172" algn="l" defTabSz="914335" rtl="0" eaLnBrk="1" latinLnBrk="0" hangingPunct="1">
      <a:defRPr kern="1200">
        <a:solidFill>
          <a:schemeClr val="tx1"/>
        </a:solidFill>
        <a:latin typeface="Calibri" pitchFamily="34" charset="0"/>
        <a:ea typeface="+mn-ea"/>
        <a:cs typeface="Arial" charset="0"/>
      </a:defRPr>
    </a:lvl8pPr>
    <a:lvl9pPr marL="3657342" algn="l" defTabSz="914335"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Раздел по умолчанию" id="{FC503FF7-C636-4D49-9555-E5C6B47EA914}">
          <p14:sldIdLst>
            <p14:sldId id="265"/>
            <p14:sldId id="387"/>
            <p14:sldId id="388"/>
            <p14:sldId id="511"/>
            <p14:sldId id="513"/>
            <p14:sldId id="514"/>
            <p14:sldId id="495"/>
            <p14:sldId id="496"/>
            <p14:sldId id="497"/>
            <p14:sldId id="512"/>
            <p14:sldId id="500"/>
            <p14:sldId id="501"/>
            <p14:sldId id="502"/>
            <p14:sldId id="504"/>
            <p14:sldId id="505"/>
            <p14:sldId id="506"/>
            <p14:sldId id="529"/>
            <p14:sldId id="530"/>
            <p14:sldId id="528"/>
            <p14:sldId id="525"/>
            <p14:sldId id="527"/>
            <p14:sldId id="355"/>
          </p14:sldIdLst>
        </p14:section>
      </p14:sectionLst>
    </p:ext>
    <p:ext uri="{EFAFB233-063F-42B5-8137-9DF3F51BA10A}">
      <p15:sldGuideLst xmlns:p15="http://schemas.microsoft.com/office/powerpoint/2012/main">
        <p15:guide id="1" orient="horz" pos="2155">
          <p15:clr>
            <a:srgbClr val="A4A3A4"/>
          </p15:clr>
        </p15:guide>
        <p15:guide id="2" pos="38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6C09C"/>
    <a:srgbClr val="FFCDCD"/>
    <a:srgbClr val="FFAFAF"/>
    <a:srgbClr val="FF9B9B"/>
    <a:srgbClr val="FFC5C5"/>
    <a:srgbClr val="EAB200"/>
    <a:srgbClr val="F6BB00"/>
    <a:srgbClr val="920000"/>
    <a:srgbClr val="6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27" autoAdjust="0"/>
    <p:restoredTop sz="97520" autoAdjust="0"/>
  </p:normalViewPr>
  <p:slideViewPr>
    <p:cSldViewPr snapToGrid="0">
      <p:cViewPr varScale="1">
        <p:scale>
          <a:sx n="79" d="100"/>
          <a:sy n="79" d="100"/>
        </p:scale>
        <p:origin x="381" y="39"/>
      </p:cViewPr>
      <p:guideLst>
        <p:guide orient="horz" pos="2155"/>
        <p:guide pos="3864"/>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elena Slizhevskaya" userId="c31c118f-cc09-4814-95e2-f268a72c0a23" providerId="ADAL" clId="{5AC81386-0BDA-4E4D-86C8-B59D686F91E3}"/>
    <pc:docChg chg="undo custSel modSld">
      <pc:chgData name="Yelena Slizhevskaya" userId="c31c118f-cc09-4814-95e2-f268a72c0a23" providerId="ADAL" clId="{5AC81386-0BDA-4E4D-86C8-B59D686F91E3}" dt="2018-10-26T14:06:19.457" v="5890" actId="20577"/>
      <pc:docMkLst>
        <pc:docMk/>
      </pc:docMkLst>
      <pc:sldChg chg="modSp">
        <pc:chgData name="Yelena Slizhevskaya" userId="c31c118f-cc09-4814-95e2-f268a72c0a23" providerId="ADAL" clId="{5AC81386-0BDA-4E4D-86C8-B59D686F91E3}" dt="2018-10-26T11:35:13.294" v="1057" actId="14100"/>
        <pc:sldMkLst>
          <pc:docMk/>
          <pc:sldMk cId="3390563210" sldId="265"/>
        </pc:sldMkLst>
        <pc:spChg chg="mod">
          <ac:chgData name="Yelena Slizhevskaya" userId="c31c118f-cc09-4814-95e2-f268a72c0a23" providerId="ADAL" clId="{5AC81386-0BDA-4E4D-86C8-B59D686F91E3}" dt="2018-10-26T11:35:13.294" v="1057" actId="14100"/>
          <ac:spMkLst>
            <pc:docMk/>
            <pc:sldMk cId="3390563210" sldId="265"/>
            <ac:spMk id="3" creationId="{00000000-0000-0000-0000-000000000000}"/>
          </ac:spMkLst>
        </pc:spChg>
      </pc:sldChg>
      <pc:sldChg chg="modSp">
        <pc:chgData name="Yelena Slizhevskaya" userId="c31c118f-cc09-4814-95e2-f268a72c0a23" providerId="ADAL" clId="{5AC81386-0BDA-4E4D-86C8-B59D686F91E3}" dt="2018-10-26T09:27:43.913" v="24" actId="20577"/>
        <pc:sldMkLst>
          <pc:docMk/>
          <pc:sldMk cId="481308656" sldId="387"/>
        </pc:sldMkLst>
        <pc:spChg chg="mod">
          <ac:chgData name="Yelena Slizhevskaya" userId="c31c118f-cc09-4814-95e2-f268a72c0a23" providerId="ADAL" clId="{5AC81386-0BDA-4E4D-86C8-B59D686F91E3}" dt="2018-10-26T09:27:36.011" v="20" actId="20577"/>
          <ac:spMkLst>
            <pc:docMk/>
            <pc:sldMk cId="481308656" sldId="387"/>
            <ac:spMk id="3079" creationId="{00000000-0000-0000-0000-000000000000}"/>
          </ac:spMkLst>
        </pc:spChg>
        <pc:spChg chg="mod">
          <ac:chgData name="Yelena Slizhevskaya" userId="c31c118f-cc09-4814-95e2-f268a72c0a23" providerId="ADAL" clId="{5AC81386-0BDA-4E4D-86C8-B59D686F91E3}" dt="2018-10-26T09:27:43.913" v="24" actId="20577"/>
          <ac:spMkLst>
            <pc:docMk/>
            <pc:sldMk cId="481308656" sldId="387"/>
            <ac:spMk id="3081" creationId="{00000000-0000-0000-0000-000000000000}"/>
          </ac:spMkLst>
        </pc:spChg>
      </pc:sldChg>
      <pc:sldChg chg="modSp">
        <pc:chgData name="Yelena Slizhevskaya" userId="c31c118f-cc09-4814-95e2-f268a72c0a23" providerId="ADAL" clId="{5AC81386-0BDA-4E4D-86C8-B59D686F91E3}" dt="2018-10-26T09:33:03.094" v="141" actId="403"/>
        <pc:sldMkLst>
          <pc:docMk/>
          <pc:sldMk cId="3060404248" sldId="388"/>
        </pc:sldMkLst>
        <pc:spChg chg="mod">
          <ac:chgData name="Yelena Slizhevskaya" userId="c31c118f-cc09-4814-95e2-f268a72c0a23" providerId="ADAL" clId="{5AC81386-0BDA-4E4D-86C8-B59D686F91E3}" dt="2018-10-26T09:33:03.094" v="141" actId="403"/>
          <ac:spMkLst>
            <pc:docMk/>
            <pc:sldMk cId="3060404248" sldId="388"/>
            <ac:spMk id="5" creationId="{00000000-0000-0000-0000-000000000000}"/>
          </ac:spMkLst>
        </pc:spChg>
        <pc:spChg chg="mod">
          <ac:chgData name="Yelena Slizhevskaya" userId="c31c118f-cc09-4814-95e2-f268a72c0a23" providerId="ADAL" clId="{5AC81386-0BDA-4E4D-86C8-B59D686F91E3}" dt="2018-10-26T09:28:43.879" v="27" actId="1076"/>
          <ac:spMkLst>
            <pc:docMk/>
            <pc:sldMk cId="3060404248" sldId="388"/>
            <ac:spMk id="6" creationId="{00000000-0000-0000-0000-000000000000}"/>
          </ac:spMkLst>
        </pc:spChg>
      </pc:sldChg>
      <pc:sldChg chg="modSp">
        <pc:chgData name="Yelena Slizhevskaya" userId="c31c118f-cc09-4814-95e2-f268a72c0a23" providerId="ADAL" clId="{5AC81386-0BDA-4E4D-86C8-B59D686F91E3}" dt="2018-10-26T09:54:56.294" v="536" actId="6549"/>
        <pc:sldMkLst>
          <pc:docMk/>
          <pc:sldMk cId="1111355297" sldId="495"/>
        </pc:sldMkLst>
        <pc:spChg chg="mod">
          <ac:chgData name="Yelena Slizhevskaya" userId="c31c118f-cc09-4814-95e2-f268a72c0a23" providerId="ADAL" clId="{5AC81386-0BDA-4E4D-86C8-B59D686F91E3}" dt="2018-10-26T09:53:49.216" v="511" actId="6549"/>
          <ac:spMkLst>
            <pc:docMk/>
            <pc:sldMk cId="1111355297" sldId="495"/>
            <ac:spMk id="45" creationId="{00000000-0000-0000-0000-000000000000}"/>
          </ac:spMkLst>
        </pc:spChg>
        <pc:spChg chg="mod">
          <ac:chgData name="Yelena Slizhevskaya" userId="c31c118f-cc09-4814-95e2-f268a72c0a23" providerId="ADAL" clId="{5AC81386-0BDA-4E4D-86C8-B59D686F91E3}" dt="2018-10-26T09:54:56.294" v="536" actId="6549"/>
          <ac:spMkLst>
            <pc:docMk/>
            <pc:sldMk cId="1111355297" sldId="495"/>
            <ac:spMk id="65" creationId="{00000000-0000-0000-0000-000000000000}"/>
          </ac:spMkLst>
        </pc:spChg>
        <pc:spChg chg="mod">
          <ac:chgData name="Yelena Slizhevskaya" userId="c31c118f-cc09-4814-95e2-f268a72c0a23" providerId="ADAL" clId="{5AC81386-0BDA-4E4D-86C8-B59D686F91E3}" dt="2018-10-26T09:53:01.865" v="509" actId="6549"/>
          <ac:spMkLst>
            <pc:docMk/>
            <pc:sldMk cId="1111355297" sldId="495"/>
            <ac:spMk id="5123" creationId="{00000000-0000-0000-0000-000000000000}"/>
          </ac:spMkLst>
        </pc:spChg>
      </pc:sldChg>
      <pc:sldChg chg="modSp">
        <pc:chgData name="Yelena Slizhevskaya" userId="c31c118f-cc09-4814-95e2-f268a72c0a23" providerId="ADAL" clId="{5AC81386-0BDA-4E4D-86C8-B59D686F91E3}" dt="2018-10-26T11:38:32.648" v="1179" actId="6549"/>
        <pc:sldMkLst>
          <pc:docMk/>
          <pc:sldMk cId="1792109132" sldId="496"/>
        </pc:sldMkLst>
        <pc:spChg chg="mod">
          <ac:chgData name="Yelena Slizhevskaya" userId="c31c118f-cc09-4814-95e2-f268a72c0a23" providerId="ADAL" clId="{5AC81386-0BDA-4E4D-86C8-B59D686F91E3}" dt="2018-10-26T09:57:24.162" v="651" actId="20577"/>
          <ac:spMkLst>
            <pc:docMk/>
            <pc:sldMk cId="1792109132" sldId="496"/>
            <ac:spMk id="14" creationId="{00000000-0000-0000-0000-000000000000}"/>
          </ac:spMkLst>
        </pc:spChg>
        <pc:spChg chg="mod">
          <ac:chgData name="Yelena Slizhevskaya" userId="c31c118f-cc09-4814-95e2-f268a72c0a23" providerId="ADAL" clId="{5AC81386-0BDA-4E4D-86C8-B59D686F91E3}" dt="2018-10-26T09:56:27.364" v="585" actId="6549"/>
          <ac:spMkLst>
            <pc:docMk/>
            <pc:sldMk cId="1792109132" sldId="496"/>
            <ac:spMk id="17" creationId="{00000000-0000-0000-0000-000000000000}"/>
          </ac:spMkLst>
        </pc:spChg>
        <pc:spChg chg="mod">
          <ac:chgData name="Yelena Slizhevskaya" userId="c31c118f-cc09-4814-95e2-f268a72c0a23" providerId="ADAL" clId="{5AC81386-0BDA-4E4D-86C8-B59D686F91E3}" dt="2018-10-26T11:38:32.648" v="1179" actId="6549"/>
          <ac:spMkLst>
            <pc:docMk/>
            <pc:sldMk cId="1792109132" sldId="496"/>
            <ac:spMk id="26" creationId="{00000000-0000-0000-0000-000000000000}"/>
          </ac:spMkLst>
        </pc:spChg>
        <pc:spChg chg="mod">
          <ac:chgData name="Yelena Slizhevskaya" userId="c31c118f-cc09-4814-95e2-f268a72c0a23" providerId="ADAL" clId="{5AC81386-0BDA-4E4D-86C8-B59D686F91E3}" dt="2018-10-26T11:36:44.577" v="1098" actId="20577"/>
          <ac:spMkLst>
            <pc:docMk/>
            <pc:sldMk cId="1792109132" sldId="496"/>
            <ac:spMk id="27" creationId="{00000000-0000-0000-0000-000000000000}"/>
          </ac:spMkLst>
        </pc:spChg>
        <pc:spChg chg="mod">
          <ac:chgData name="Yelena Slizhevskaya" userId="c31c118f-cc09-4814-95e2-f268a72c0a23" providerId="ADAL" clId="{5AC81386-0BDA-4E4D-86C8-B59D686F91E3}" dt="2018-10-26T09:55:31.210" v="554" actId="14100"/>
          <ac:spMkLst>
            <pc:docMk/>
            <pc:sldMk cId="1792109132" sldId="496"/>
            <ac:spMk id="44" creationId="{00000000-0000-0000-0000-000000000000}"/>
          </ac:spMkLst>
        </pc:spChg>
        <pc:spChg chg="mod">
          <ac:chgData name="Yelena Slizhevskaya" userId="c31c118f-cc09-4814-95e2-f268a72c0a23" providerId="ADAL" clId="{5AC81386-0BDA-4E4D-86C8-B59D686F91E3}" dt="2018-10-26T10:02:57.969" v="1001" actId="1036"/>
          <ac:spMkLst>
            <pc:docMk/>
            <pc:sldMk cId="1792109132" sldId="496"/>
            <ac:spMk id="66" creationId="{00000000-0000-0000-0000-000000000000}"/>
          </ac:spMkLst>
        </pc:spChg>
        <pc:spChg chg="mod">
          <ac:chgData name="Yelena Slizhevskaya" userId="c31c118f-cc09-4814-95e2-f268a72c0a23" providerId="ADAL" clId="{5AC81386-0BDA-4E4D-86C8-B59D686F91E3}" dt="2018-10-26T11:36:53.055" v="1102" actId="20577"/>
          <ac:spMkLst>
            <pc:docMk/>
            <pc:sldMk cId="1792109132" sldId="496"/>
            <ac:spMk id="74" creationId="{00000000-0000-0000-0000-000000000000}"/>
          </ac:spMkLst>
        </pc:spChg>
        <pc:spChg chg="mod">
          <ac:chgData name="Yelena Slizhevskaya" userId="c31c118f-cc09-4814-95e2-f268a72c0a23" providerId="ADAL" clId="{5AC81386-0BDA-4E4D-86C8-B59D686F91E3}" dt="2018-10-26T09:58:14.396" v="722" actId="6549"/>
          <ac:spMkLst>
            <pc:docMk/>
            <pc:sldMk cId="1792109132" sldId="496"/>
            <ac:spMk id="75" creationId="{00000000-0000-0000-0000-000000000000}"/>
          </ac:spMkLst>
        </pc:spChg>
        <pc:spChg chg="mod">
          <ac:chgData name="Yelena Slizhevskaya" userId="c31c118f-cc09-4814-95e2-f268a72c0a23" providerId="ADAL" clId="{5AC81386-0BDA-4E4D-86C8-B59D686F91E3}" dt="2018-10-26T09:57:41.730" v="681" actId="6549"/>
          <ac:spMkLst>
            <pc:docMk/>
            <pc:sldMk cId="1792109132" sldId="496"/>
            <ac:spMk id="79" creationId="{00000000-0000-0000-0000-000000000000}"/>
          </ac:spMkLst>
        </pc:spChg>
      </pc:sldChg>
      <pc:sldChg chg="modSp">
        <pc:chgData name="Yelena Slizhevskaya" userId="c31c118f-cc09-4814-95e2-f268a72c0a23" providerId="ADAL" clId="{5AC81386-0BDA-4E4D-86C8-B59D686F91E3}" dt="2018-10-26T11:47:56.749" v="1546" actId="1035"/>
        <pc:sldMkLst>
          <pc:docMk/>
          <pc:sldMk cId="2533497136" sldId="497"/>
        </pc:sldMkLst>
        <pc:spChg chg="mod">
          <ac:chgData name="Yelena Slizhevskaya" userId="c31c118f-cc09-4814-95e2-f268a72c0a23" providerId="ADAL" clId="{5AC81386-0BDA-4E4D-86C8-B59D686F91E3}" dt="2018-10-26T10:04:31.599" v="1036" actId="20577"/>
          <ac:spMkLst>
            <pc:docMk/>
            <pc:sldMk cId="2533497136" sldId="497"/>
            <ac:spMk id="16" creationId="{00000000-0000-0000-0000-000000000000}"/>
          </ac:spMkLst>
        </pc:spChg>
        <pc:spChg chg="mod">
          <ac:chgData name="Yelena Slizhevskaya" userId="c31c118f-cc09-4814-95e2-f268a72c0a23" providerId="ADAL" clId="{5AC81386-0BDA-4E4D-86C8-B59D686F91E3}" dt="2018-10-26T10:04:40.474" v="1044" actId="20577"/>
          <ac:spMkLst>
            <pc:docMk/>
            <pc:sldMk cId="2533497136" sldId="497"/>
            <ac:spMk id="17" creationId="{00000000-0000-0000-0000-000000000000}"/>
          </ac:spMkLst>
        </pc:spChg>
        <pc:spChg chg="mod">
          <ac:chgData name="Yelena Slizhevskaya" userId="c31c118f-cc09-4814-95e2-f268a72c0a23" providerId="ADAL" clId="{5AC81386-0BDA-4E4D-86C8-B59D686F91E3}" dt="2018-10-26T10:04:50.028" v="1054" actId="20577"/>
          <ac:spMkLst>
            <pc:docMk/>
            <pc:sldMk cId="2533497136" sldId="497"/>
            <ac:spMk id="18" creationId="{00000000-0000-0000-0000-000000000000}"/>
          </ac:spMkLst>
        </pc:spChg>
        <pc:spChg chg="mod">
          <ac:chgData name="Yelena Slizhevskaya" userId="c31c118f-cc09-4814-95e2-f268a72c0a23" providerId="ADAL" clId="{5AC81386-0BDA-4E4D-86C8-B59D686F91E3}" dt="2018-10-26T11:38:49.973" v="1182" actId="6549"/>
          <ac:spMkLst>
            <pc:docMk/>
            <pc:sldMk cId="2533497136" sldId="497"/>
            <ac:spMk id="22" creationId="{00000000-0000-0000-0000-000000000000}"/>
          </ac:spMkLst>
        </pc:spChg>
        <pc:spChg chg="mod">
          <ac:chgData name="Yelena Slizhevskaya" userId="c31c118f-cc09-4814-95e2-f268a72c0a23" providerId="ADAL" clId="{5AC81386-0BDA-4E4D-86C8-B59D686F91E3}" dt="2018-10-26T11:47:49.055" v="1530" actId="14100"/>
          <ac:spMkLst>
            <pc:docMk/>
            <pc:sldMk cId="2533497136" sldId="497"/>
            <ac:spMk id="49" creationId="{00000000-0000-0000-0000-000000000000}"/>
          </ac:spMkLst>
        </pc:spChg>
        <pc:spChg chg="mod">
          <ac:chgData name="Yelena Slizhevskaya" userId="c31c118f-cc09-4814-95e2-f268a72c0a23" providerId="ADAL" clId="{5AC81386-0BDA-4E4D-86C8-B59D686F91E3}" dt="2018-10-26T11:47:52.648" v="1539" actId="1035"/>
          <ac:spMkLst>
            <pc:docMk/>
            <pc:sldMk cId="2533497136" sldId="497"/>
            <ac:spMk id="63" creationId="{00000000-0000-0000-0000-000000000000}"/>
          </ac:spMkLst>
        </pc:spChg>
        <pc:spChg chg="mod">
          <ac:chgData name="Yelena Slizhevskaya" userId="c31c118f-cc09-4814-95e2-f268a72c0a23" providerId="ADAL" clId="{5AC81386-0BDA-4E4D-86C8-B59D686F91E3}" dt="2018-10-26T11:47:56.749" v="1546" actId="1035"/>
          <ac:spMkLst>
            <pc:docMk/>
            <pc:sldMk cId="2533497136" sldId="497"/>
            <ac:spMk id="64" creationId="{00000000-0000-0000-0000-000000000000}"/>
          </ac:spMkLst>
        </pc:spChg>
        <pc:spChg chg="mod">
          <ac:chgData name="Yelena Slizhevskaya" userId="c31c118f-cc09-4814-95e2-f268a72c0a23" providerId="ADAL" clId="{5AC81386-0BDA-4E4D-86C8-B59D686F91E3}" dt="2018-10-26T11:42:02.932" v="1315" actId="6549"/>
          <ac:spMkLst>
            <pc:docMk/>
            <pc:sldMk cId="2533497136" sldId="497"/>
            <ac:spMk id="105" creationId="{00000000-0000-0000-0000-000000000000}"/>
          </ac:spMkLst>
        </pc:spChg>
      </pc:sldChg>
      <pc:sldChg chg="modSp">
        <pc:chgData name="Yelena Slizhevskaya" userId="c31c118f-cc09-4814-95e2-f268a72c0a23" providerId="ADAL" clId="{5AC81386-0BDA-4E4D-86C8-B59D686F91E3}" dt="2018-10-26T12:12:11.551" v="1999" actId="1035"/>
        <pc:sldMkLst>
          <pc:docMk/>
          <pc:sldMk cId="3674013080" sldId="500"/>
        </pc:sldMkLst>
        <pc:spChg chg="mod">
          <ac:chgData name="Yelena Slizhevskaya" userId="c31c118f-cc09-4814-95e2-f268a72c0a23" providerId="ADAL" clId="{5AC81386-0BDA-4E4D-86C8-B59D686F91E3}" dt="2018-10-26T12:11:47.551" v="1967" actId="1037"/>
          <ac:spMkLst>
            <pc:docMk/>
            <pc:sldMk cId="3674013080" sldId="500"/>
            <ac:spMk id="15" creationId="{00000000-0000-0000-0000-000000000000}"/>
          </ac:spMkLst>
        </pc:spChg>
        <pc:spChg chg="mod">
          <ac:chgData name="Yelena Slizhevskaya" userId="c31c118f-cc09-4814-95e2-f268a72c0a23" providerId="ADAL" clId="{5AC81386-0BDA-4E4D-86C8-B59D686F91E3}" dt="2018-10-26T11:53:53.029" v="1769" actId="6549"/>
          <ac:spMkLst>
            <pc:docMk/>
            <pc:sldMk cId="3674013080" sldId="500"/>
            <ac:spMk id="17" creationId="{00000000-0000-0000-0000-000000000000}"/>
          </ac:spMkLst>
        </pc:spChg>
        <pc:spChg chg="mod">
          <ac:chgData name="Yelena Slizhevskaya" userId="c31c118f-cc09-4814-95e2-f268a72c0a23" providerId="ADAL" clId="{5AC81386-0BDA-4E4D-86C8-B59D686F91E3}" dt="2018-10-26T12:10:47.912" v="1842" actId="6549"/>
          <ac:spMkLst>
            <pc:docMk/>
            <pc:sldMk cId="3674013080" sldId="500"/>
            <ac:spMk id="19" creationId="{00000000-0000-0000-0000-000000000000}"/>
          </ac:spMkLst>
        </pc:spChg>
        <pc:spChg chg="mod">
          <ac:chgData name="Yelena Slizhevskaya" userId="c31c118f-cc09-4814-95e2-f268a72c0a23" providerId="ADAL" clId="{5AC81386-0BDA-4E4D-86C8-B59D686F91E3}" dt="2018-10-26T12:11:40.914" v="1941" actId="1037"/>
          <ac:spMkLst>
            <pc:docMk/>
            <pc:sldMk cId="3674013080" sldId="500"/>
            <ac:spMk id="20" creationId="{00000000-0000-0000-0000-000000000000}"/>
          </ac:spMkLst>
        </pc:spChg>
        <pc:spChg chg="mod">
          <ac:chgData name="Yelena Slizhevskaya" userId="c31c118f-cc09-4814-95e2-f268a72c0a23" providerId="ADAL" clId="{5AC81386-0BDA-4E4D-86C8-B59D686F91E3}" dt="2018-10-26T11:51:29.856" v="1650" actId="6549"/>
          <ac:spMkLst>
            <pc:docMk/>
            <pc:sldMk cId="3674013080" sldId="500"/>
            <ac:spMk id="22" creationId="{00000000-0000-0000-0000-000000000000}"/>
          </ac:spMkLst>
        </pc:spChg>
        <pc:spChg chg="mod">
          <ac:chgData name="Yelena Slizhevskaya" userId="c31c118f-cc09-4814-95e2-f268a72c0a23" providerId="ADAL" clId="{5AC81386-0BDA-4E4D-86C8-B59D686F91E3}" dt="2018-10-26T11:52:08.239" v="1666" actId="6549"/>
          <ac:spMkLst>
            <pc:docMk/>
            <pc:sldMk cId="3674013080" sldId="500"/>
            <ac:spMk id="10243" creationId="{00000000-0000-0000-0000-000000000000}"/>
          </ac:spMkLst>
        </pc:spChg>
        <pc:spChg chg="mod">
          <ac:chgData name="Yelena Slizhevskaya" userId="c31c118f-cc09-4814-95e2-f268a72c0a23" providerId="ADAL" clId="{5AC81386-0BDA-4E4D-86C8-B59D686F91E3}" dt="2018-10-26T11:52:18.632" v="1692" actId="6549"/>
          <ac:spMkLst>
            <pc:docMk/>
            <pc:sldMk cId="3674013080" sldId="500"/>
            <ac:spMk id="10245" creationId="{00000000-0000-0000-0000-000000000000}"/>
          </ac:spMkLst>
        </pc:spChg>
        <pc:spChg chg="mod">
          <ac:chgData name="Yelena Slizhevskaya" userId="c31c118f-cc09-4814-95e2-f268a72c0a23" providerId="ADAL" clId="{5AC81386-0BDA-4E4D-86C8-B59D686F91E3}" dt="2018-10-26T11:52:35.994" v="1719" actId="6549"/>
          <ac:spMkLst>
            <pc:docMk/>
            <pc:sldMk cId="3674013080" sldId="500"/>
            <ac:spMk id="10249" creationId="{00000000-0000-0000-0000-000000000000}"/>
          </ac:spMkLst>
        </pc:spChg>
        <pc:graphicFrameChg chg="modGraphic">
          <ac:chgData name="Yelena Slizhevskaya" userId="c31c118f-cc09-4814-95e2-f268a72c0a23" providerId="ADAL" clId="{5AC81386-0BDA-4E4D-86C8-B59D686F91E3}" dt="2018-10-26T11:52:57.350" v="1730" actId="6549"/>
          <ac:graphicFrameMkLst>
            <pc:docMk/>
            <pc:sldMk cId="3674013080" sldId="500"/>
            <ac:graphicFrameMk id="3" creationId="{00000000-0000-0000-0000-000000000000}"/>
          </ac:graphicFrameMkLst>
        </pc:graphicFrameChg>
        <pc:picChg chg="mod">
          <ac:chgData name="Yelena Slizhevskaya" userId="c31c118f-cc09-4814-95e2-f268a72c0a23" providerId="ADAL" clId="{5AC81386-0BDA-4E4D-86C8-B59D686F91E3}" dt="2018-10-26T11:49:27.547" v="1566" actId="14100"/>
          <ac:picMkLst>
            <pc:docMk/>
            <pc:sldMk cId="3674013080" sldId="500"/>
            <ac:picMk id="5" creationId="{97ADFC62-CEA7-4AF5-9303-DF896A9CC38E}"/>
          </ac:picMkLst>
        </pc:picChg>
        <pc:cxnChg chg="mod">
          <ac:chgData name="Yelena Slizhevskaya" userId="c31c118f-cc09-4814-95e2-f268a72c0a23" providerId="ADAL" clId="{5AC81386-0BDA-4E4D-86C8-B59D686F91E3}" dt="2018-10-26T12:12:11.551" v="1999" actId="1035"/>
          <ac:cxnSpMkLst>
            <pc:docMk/>
            <pc:sldMk cId="3674013080" sldId="500"/>
            <ac:cxnSpMk id="6" creationId="{00000000-0000-0000-0000-000000000000}"/>
          </ac:cxnSpMkLst>
        </pc:cxnChg>
      </pc:sldChg>
      <pc:sldChg chg="modSp">
        <pc:chgData name="Yelena Slizhevskaya" userId="c31c118f-cc09-4814-95e2-f268a72c0a23" providerId="ADAL" clId="{5AC81386-0BDA-4E4D-86C8-B59D686F91E3}" dt="2018-10-26T12:21:39.730" v="2187" actId="6549"/>
        <pc:sldMkLst>
          <pc:docMk/>
          <pc:sldMk cId="2177284176" sldId="501"/>
        </pc:sldMkLst>
        <pc:spChg chg="mod">
          <ac:chgData name="Yelena Slizhevskaya" userId="c31c118f-cc09-4814-95e2-f268a72c0a23" providerId="ADAL" clId="{5AC81386-0BDA-4E4D-86C8-B59D686F91E3}" dt="2018-10-26T12:21:39.730" v="2187" actId="6549"/>
          <ac:spMkLst>
            <pc:docMk/>
            <pc:sldMk cId="2177284176" sldId="501"/>
            <ac:spMk id="2" creationId="{00000000-0000-0000-0000-000000000000}"/>
          </ac:spMkLst>
        </pc:spChg>
        <pc:spChg chg="mod">
          <ac:chgData name="Yelena Slizhevskaya" userId="c31c118f-cc09-4814-95e2-f268a72c0a23" providerId="ADAL" clId="{5AC81386-0BDA-4E4D-86C8-B59D686F91E3}" dt="2018-10-26T12:18:42.453" v="2109" actId="1076"/>
          <ac:spMkLst>
            <pc:docMk/>
            <pc:sldMk cId="2177284176" sldId="501"/>
            <ac:spMk id="91" creationId="{00000000-0000-0000-0000-000000000000}"/>
          </ac:spMkLst>
        </pc:spChg>
        <pc:spChg chg="mod">
          <ac:chgData name="Yelena Slizhevskaya" userId="c31c118f-cc09-4814-95e2-f268a72c0a23" providerId="ADAL" clId="{5AC81386-0BDA-4E4D-86C8-B59D686F91E3}" dt="2018-10-26T12:18:34.523" v="2107" actId="1037"/>
          <ac:spMkLst>
            <pc:docMk/>
            <pc:sldMk cId="2177284176" sldId="501"/>
            <ac:spMk id="93" creationId="{00000000-0000-0000-0000-000000000000}"/>
          </ac:spMkLst>
        </pc:spChg>
        <pc:spChg chg="mod">
          <ac:chgData name="Yelena Slizhevskaya" userId="c31c118f-cc09-4814-95e2-f268a72c0a23" providerId="ADAL" clId="{5AC81386-0BDA-4E4D-86C8-B59D686F91E3}" dt="2018-10-26T12:17:16.373" v="2062" actId="6549"/>
          <ac:spMkLst>
            <pc:docMk/>
            <pc:sldMk cId="2177284176" sldId="501"/>
            <ac:spMk id="95" creationId="{00000000-0000-0000-0000-000000000000}"/>
          </ac:spMkLst>
        </pc:spChg>
        <pc:spChg chg="mod">
          <ac:chgData name="Yelena Slizhevskaya" userId="c31c118f-cc09-4814-95e2-f268a72c0a23" providerId="ADAL" clId="{5AC81386-0BDA-4E4D-86C8-B59D686F91E3}" dt="2018-10-26T12:13:24.524" v="2009" actId="20577"/>
          <ac:spMkLst>
            <pc:docMk/>
            <pc:sldMk cId="2177284176" sldId="501"/>
            <ac:spMk id="11266" creationId="{00000000-0000-0000-0000-000000000000}"/>
          </ac:spMkLst>
        </pc:spChg>
        <pc:spChg chg="mod">
          <ac:chgData name="Yelena Slizhevskaya" userId="c31c118f-cc09-4814-95e2-f268a72c0a23" providerId="ADAL" clId="{5AC81386-0BDA-4E4D-86C8-B59D686F91E3}" dt="2018-10-26T12:14:00.903" v="2031" actId="20577"/>
          <ac:spMkLst>
            <pc:docMk/>
            <pc:sldMk cId="2177284176" sldId="501"/>
            <ac:spMk id="11358" creationId="{00000000-0000-0000-0000-000000000000}"/>
          </ac:spMkLst>
        </pc:spChg>
      </pc:sldChg>
      <pc:sldChg chg="modSp">
        <pc:chgData name="Yelena Slizhevskaya" userId="c31c118f-cc09-4814-95e2-f268a72c0a23" providerId="ADAL" clId="{5AC81386-0BDA-4E4D-86C8-B59D686F91E3}" dt="2018-10-26T12:33:43.930" v="2786" actId="6549"/>
        <pc:sldMkLst>
          <pc:docMk/>
          <pc:sldMk cId="396589047" sldId="502"/>
        </pc:sldMkLst>
        <pc:spChg chg="mod">
          <ac:chgData name="Yelena Slizhevskaya" userId="c31c118f-cc09-4814-95e2-f268a72c0a23" providerId="ADAL" clId="{5AC81386-0BDA-4E4D-86C8-B59D686F91E3}" dt="2018-10-26T12:22:16.387" v="2247" actId="20577"/>
          <ac:spMkLst>
            <pc:docMk/>
            <pc:sldMk cId="396589047" sldId="502"/>
            <ac:spMk id="2" creationId="{00000000-0000-0000-0000-000000000000}"/>
          </ac:spMkLst>
        </pc:spChg>
        <pc:spChg chg="mod">
          <ac:chgData name="Yelena Slizhevskaya" userId="c31c118f-cc09-4814-95e2-f268a72c0a23" providerId="ADAL" clId="{5AC81386-0BDA-4E4D-86C8-B59D686F91E3}" dt="2018-10-26T12:33:10.625" v="2753" actId="1076"/>
          <ac:spMkLst>
            <pc:docMk/>
            <pc:sldMk cId="396589047" sldId="502"/>
            <ac:spMk id="7" creationId="{00000000-0000-0000-0000-000000000000}"/>
          </ac:spMkLst>
        </pc:spChg>
        <pc:spChg chg="mod">
          <ac:chgData name="Yelena Slizhevskaya" userId="c31c118f-cc09-4814-95e2-f268a72c0a23" providerId="ADAL" clId="{5AC81386-0BDA-4E4D-86C8-B59D686F91E3}" dt="2018-10-26T12:21:16.849" v="2167" actId="1037"/>
          <ac:spMkLst>
            <pc:docMk/>
            <pc:sldMk cId="396589047" sldId="502"/>
            <ac:spMk id="8" creationId="{00000000-0000-0000-0000-000000000000}"/>
          </ac:spMkLst>
        </pc:spChg>
        <pc:spChg chg="mod">
          <ac:chgData name="Yelena Slizhevskaya" userId="c31c118f-cc09-4814-95e2-f268a72c0a23" providerId="ADAL" clId="{5AC81386-0BDA-4E4D-86C8-B59D686F91E3}" dt="2018-10-26T12:22:58.293" v="2322" actId="20577"/>
          <ac:spMkLst>
            <pc:docMk/>
            <pc:sldMk cId="396589047" sldId="502"/>
            <ac:spMk id="13" creationId="{00000000-0000-0000-0000-000000000000}"/>
          </ac:spMkLst>
        </pc:spChg>
        <pc:spChg chg="mod">
          <ac:chgData name="Yelena Slizhevskaya" userId="c31c118f-cc09-4814-95e2-f268a72c0a23" providerId="ADAL" clId="{5AC81386-0BDA-4E4D-86C8-B59D686F91E3}" dt="2018-10-26T12:21:47.915" v="2206" actId="6549"/>
          <ac:spMkLst>
            <pc:docMk/>
            <pc:sldMk cId="396589047" sldId="502"/>
            <ac:spMk id="14" creationId="{00000000-0000-0000-0000-000000000000}"/>
          </ac:spMkLst>
        </pc:spChg>
        <pc:spChg chg="mod">
          <ac:chgData name="Yelena Slizhevskaya" userId="c31c118f-cc09-4814-95e2-f268a72c0a23" providerId="ADAL" clId="{5AC81386-0BDA-4E4D-86C8-B59D686F91E3}" dt="2018-10-26T12:33:43.930" v="2786" actId="6549"/>
          <ac:spMkLst>
            <pc:docMk/>
            <pc:sldMk cId="396589047" sldId="502"/>
            <ac:spMk id="16" creationId="{00000000-0000-0000-0000-000000000000}"/>
          </ac:spMkLst>
        </pc:spChg>
        <pc:graphicFrameChg chg="mod modGraphic">
          <ac:chgData name="Yelena Slizhevskaya" userId="c31c118f-cc09-4814-95e2-f268a72c0a23" providerId="ADAL" clId="{5AC81386-0BDA-4E4D-86C8-B59D686F91E3}" dt="2018-10-26T12:32:04.510" v="2690" actId="6549"/>
          <ac:graphicFrameMkLst>
            <pc:docMk/>
            <pc:sldMk cId="396589047" sldId="502"/>
            <ac:graphicFrameMk id="5" creationId="{00000000-0000-0000-0000-000000000000}"/>
          </ac:graphicFrameMkLst>
        </pc:graphicFrameChg>
      </pc:sldChg>
      <pc:sldChg chg="modSp">
        <pc:chgData name="Yelena Slizhevskaya" userId="c31c118f-cc09-4814-95e2-f268a72c0a23" providerId="ADAL" clId="{5AC81386-0BDA-4E4D-86C8-B59D686F91E3}" dt="2018-10-26T12:37:46.486" v="3032" actId="20577"/>
        <pc:sldMkLst>
          <pc:docMk/>
          <pc:sldMk cId="1519911289" sldId="504"/>
        </pc:sldMkLst>
        <pc:spChg chg="mod">
          <ac:chgData name="Yelena Slizhevskaya" userId="c31c118f-cc09-4814-95e2-f268a72c0a23" providerId="ADAL" clId="{5AC81386-0BDA-4E4D-86C8-B59D686F91E3}" dt="2018-10-26T12:37:12.428" v="3031" actId="20577"/>
          <ac:spMkLst>
            <pc:docMk/>
            <pc:sldMk cId="1519911289" sldId="504"/>
            <ac:spMk id="15" creationId="{00000000-0000-0000-0000-000000000000}"/>
          </ac:spMkLst>
        </pc:spChg>
        <pc:spChg chg="mod">
          <ac:chgData name="Yelena Slizhevskaya" userId="c31c118f-cc09-4814-95e2-f268a72c0a23" providerId="ADAL" clId="{5AC81386-0BDA-4E4D-86C8-B59D686F91E3}" dt="2018-10-26T12:34:36.322" v="2833" actId="6549"/>
          <ac:spMkLst>
            <pc:docMk/>
            <pc:sldMk cId="1519911289" sldId="504"/>
            <ac:spMk id="19" creationId="{00000000-0000-0000-0000-000000000000}"/>
          </ac:spMkLst>
        </pc:spChg>
        <pc:spChg chg="mod">
          <ac:chgData name="Yelena Slizhevskaya" userId="c31c118f-cc09-4814-95e2-f268a72c0a23" providerId="ADAL" clId="{5AC81386-0BDA-4E4D-86C8-B59D686F91E3}" dt="2018-10-26T12:36:51.234" v="2997" actId="1036"/>
          <ac:spMkLst>
            <pc:docMk/>
            <pc:sldMk cId="1519911289" sldId="504"/>
            <ac:spMk id="23" creationId="{00000000-0000-0000-0000-000000000000}"/>
          </ac:spMkLst>
        </pc:spChg>
        <pc:graphicFrameChg chg="modGraphic">
          <ac:chgData name="Yelena Slizhevskaya" userId="c31c118f-cc09-4814-95e2-f268a72c0a23" providerId="ADAL" clId="{5AC81386-0BDA-4E4D-86C8-B59D686F91E3}" dt="2018-10-26T12:36:42.874" v="2984" actId="20577"/>
          <ac:graphicFrameMkLst>
            <pc:docMk/>
            <pc:sldMk cId="1519911289" sldId="504"/>
            <ac:graphicFrameMk id="6" creationId="{00000000-0000-0000-0000-000000000000}"/>
          </ac:graphicFrameMkLst>
        </pc:graphicFrameChg>
        <pc:graphicFrameChg chg="modGraphic">
          <ac:chgData name="Yelena Slizhevskaya" userId="c31c118f-cc09-4814-95e2-f268a72c0a23" providerId="ADAL" clId="{5AC81386-0BDA-4E4D-86C8-B59D686F91E3}" dt="2018-10-26T12:37:46.486" v="3032" actId="20577"/>
          <ac:graphicFrameMkLst>
            <pc:docMk/>
            <pc:sldMk cId="1519911289" sldId="504"/>
            <ac:graphicFrameMk id="20" creationId="{00000000-0000-0000-0000-000000000000}"/>
          </ac:graphicFrameMkLst>
        </pc:graphicFrameChg>
      </pc:sldChg>
      <pc:sldChg chg="modSp">
        <pc:chgData name="Yelena Slizhevskaya" userId="c31c118f-cc09-4814-95e2-f268a72c0a23" providerId="ADAL" clId="{5AC81386-0BDA-4E4D-86C8-B59D686F91E3}" dt="2018-10-26T12:44:17.878" v="3478" actId="6549"/>
        <pc:sldMkLst>
          <pc:docMk/>
          <pc:sldMk cId="2030203366" sldId="505"/>
        </pc:sldMkLst>
        <pc:spChg chg="mod">
          <ac:chgData name="Yelena Slizhevskaya" userId="c31c118f-cc09-4814-95e2-f268a72c0a23" providerId="ADAL" clId="{5AC81386-0BDA-4E4D-86C8-B59D686F91E3}" dt="2018-10-26T12:38:43.839" v="3094" actId="6549"/>
          <ac:spMkLst>
            <pc:docMk/>
            <pc:sldMk cId="2030203366" sldId="505"/>
            <ac:spMk id="2" creationId="{00000000-0000-0000-0000-000000000000}"/>
          </ac:spMkLst>
        </pc:spChg>
        <pc:spChg chg="mod">
          <ac:chgData name="Yelena Slizhevskaya" userId="c31c118f-cc09-4814-95e2-f268a72c0a23" providerId="ADAL" clId="{5AC81386-0BDA-4E4D-86C8-B59D686F91E3}" dt="2018-10-26T12:39:21.336" v="3162" actId="6549"/>
          <ac:spMkLst>
            <pc:docMk/>
            <pc:sldMk cId="2030203366" sldId="505"/>
            <ac:spMk id="19" creationId="{00000000-0000-0000-0000-000000000000}"/>
          </ac:spMkLst>
        </pc:spChg>
        <pc:spChg chg="mod">
          <ac:chgData name="Yelena Slizhevskaya" userId="c31c118f-cc09-4814-95e2-f268a72c0a23" providerId="ADAL" clId="{5AC81386-0BDA-4E4D-86C8-B59D686F91E3}" dt="2018-10-26T12:43:10.043" v="3395" actId="20577"/>
          <ac:spMkLst>
            <pc:docMk/>
            <pc:sldMk cId="2030203366" sldId="505"/>
            <ac:spMk id="20" creationId="{00000000-0000-0000-0000-000000000000}"/>
          </ac:spMkLst>
        </pc:spChg>
        <pc:spChg chg="mod">
          <ac:chgData name="Yelena Slizhevskaya" userId="c31c118f-cc09-4814-95e2-f268a72c0a23" providerId="ADAL" clId="{5AC81386-0BDA-4E4D-86C8-B59D686F91E3}" dt="2018-10-26T12:43:32.681" v="3436" actId="6549"/>
          <ac:spMkLst>
            <pc:docMk/>
            <pc:sldMk cId="2030203366" sldId="505"/>
            <ac:spMk id="21" creationId="{00000000-0000-0000-0000-000000000000}"/>
          </ac:spMkLst>
        </pc:spChg>
        <pc:spChg chg="mod">
          <ac:chgData name="Yelena Slizhevskaya" userId="c31c118f-cc09-4814-95e2-f268a72c0a23" providerId="ADAL" clId="{5AC81386-0BDA-4E4D-86C8-B59D686F91E3}" dt="2018-10-26T12:44:17.878" v="3478" actId="6549"/>
          <ac:spMkLst>
            <pc:docMk/>
            <pc:sldMk cId="2030203366" sldId="505"/>
            <ac:spMk id="22" creationId="{00000000-0000-0000-0000-000000000000}"/>
          </ac:spMkLst>
        </pc:spChg>
        <pc:graphicFrameChg chg="mod">
          <ac:chgData name="Yelena Slizhevskaya" userId="c31c118f-cc09-4814-95e2-f268a72c0a23" providerId="ADAL" clId="{5AC81386-0BDA-4E4D-86C8-B59D686F91E3}" dt="2018-10-26T12:39:30.732" v="3173" actId="20577"/>
          <ac:graphicFrameMkLst>
            <pc:docMk/>
            <pc:sldMk cId="2030203366" sldId="505"/>
            <ac:graphicFrameMk id="5" creationId="{00000000-0000-0000-0000-000000000000}"/>
          </ac:graphicFrameMkLst>
        </pc:graphicFrameChg>
      </pc:sldChg>
      <pc:sldChg chg="modSp">
        <pc:chgData name="Yelena Slizhevskaya" userId="c31c118f-cc09-4814-95e2-f268a72c0a23" providerId="ADAL" clId="{5AC81386-0BDA-4E4D-86C8-B59D686F91E3}" dt="2018-10-26T13:00:18.786" v="3837" actId="6549"/>
        <pc:sldMkLst>
          <pc:docMk/>
          <pc:sldMk cId="680756278" sldId="506"/>
        </pc:sldMkLst>
        <pc:spChg chg="mod">
          <ac:chgData name="Yelena Slizhevskaya" userId="c31c118f-cc09-4814-95e2-f268a72c0a23" providerId="ADAL" clId="{5AC81386-0BDA-4E4D-86C8-B59D686F91E3}" dt="2018-10-26T12:45:01.634" v="3482" actId="20577"/>
          <ac:spMkLst>
            <pc:docMk/>
            <pc:sldMk cId="680756278" sldId="506"/>
            <ac:spMk id="2" creationId="{00000000-0000-0000-0000-000000000000}"/>
          </ac:spMkLst>
        </pc:spChg>
        <pc:spChg chg="mod">
          <ac:chgData name="Yelena Slizhevskaya" userId="c31c118f-cc09-4814-95e2-f268a72c0a23" providerId="ADAL" clId="{5AC81386-0BDA-4E4D-86C8-B59D686F91E3}" dt="2018-10-26T12:51:39.620" v="3522" actId="6549"/>
          <ac:spMkLst>
            <pc:docMk/>
            <pc:sldMk cId="680756278" sldId="506"/>
            <ac:spMk id="6" creationId="{00000000-0000-0000-0000-000000000000}"/>
          </ac:spMkLst>
        </pc:spChg>
        <pc:spChg chg="mod">
          <ac:chgData name="Yelena Slizhevskaya" userId="c31c118f-cc09-4814-95e2-f268a72c0a23" providerId="ADAL" clId="{5AC81386-0BDA-4E4D-86C8-B59D686F91E3}" dt="2018-10-26T12:52:22.397" v="3564" actId="6549"/>
          <ac:spMkLst>
            <pc:docMk/>
            <pc:sldMk cId="680756278" sldId="506"/>
            <ac:spMk id="7" creationId="{00000000-0000-0000-0000-000000000000}"/>
          </ac:spMkLst>
        </pc:spChg>
        <pc:spChg chg="mod">
          <ac:chgData name="Yelena Slizhevskaya" userId="c31c118f-cc09-4814-95e2-f268a72c0a23" providerId="ADAL" clId="{5AC81386-0BDA-4E4D-86C8-B59D686F91E3}" dt="2018-10-26T12:52:48.351" v="3608" actId="6549"/>
          <ac:spMkLst>
            <pc:docMk/>
            <pc:sldMk cId="680756278" sldId="506"/>
            <ac:spMk id="9" creationId="{00000000-0000-0000-0000-000000000000}"/>
          </ac:spMkLst>
        </pc:spChg>
        <pc:spChg chg="mod">
          <ac:chgData name="Yelena Slizhevskaya" userId="c31c118f-cc09-4814-95e2-f268a72c0a23" providerId="ADAL" clId="{5AC81386-0BDA-4E4D-86C8-B59D686F91E3}" dt="2018-10-26T12:57:14.556" v="3740" actId="6549"/>
          <ac:spMkLst>
            <pc:docMk/>
            <pc:sldMk cId="680756278" sldId="506"/>
            <ac:spMk id="10" creationId="{00000000-0000-0000-0000-000000000000}"/>
          </ac:spMkLst>
        </pc:spChg>
        <pc:spChg chg="mod">
          <ac:chgData name="Yelena Slizhevskaya" userId="c31c118f-cc09-4814-95e2-f268a72c0a23" providerId="ADAL" clId="{5AC81386-0BDA-4E4D-86C8-B59D686F91E3}" dt="2018-10-26T12:59:12.682" v="3798" actId="6549"/>
          <ac:spMkLst>
            <pc:docMk/>
            <pc:sldMk cId="680756278" sldId="506"/>
            <ac:spMk id="11" creationId="{00000000-0000-0000-0000-000000000000}"/>
          </ac:spMkLst>
        </pc:spChg>
        <pc:spChg chg="mod">
          <ac:chgData name="Yelena Slizhevskaya" userId="c31c118f-cc09-4814-95e2-f268a72c0a23" providerId="ADAL" clId="{5AC81386-0BDA-4E4D-86C8-B59D686F91E3}" dt="2018-10-26T12:59:27.548" v="3817" actId="6549"/>
          <ac:spMkLst>
            <pc:docMk/>
            <pc:sldMk cId="680756278" sldId="506"/>
            <ac:spMk id="12" creationId="{00000000-0000-0000-0000-000000000000}"/>
          </ac:spMkLst>
        </pc:spChg>
        <pc:spChg chg="mod">
          <ac:chgData name="Yelena Slizhevskaya" userId="c31c118f-cc09-4814-95e2-f268a72c0a23" providerId="ADAL" clId="{5AC81386-0BDA-4E4D-86C8-B59D686F91E3}" dt="2018-10-26T13:00:12.223" v="3827" actId="6549"/>
          <ac:spMkLst>
            <pc:docMk/>
            <pc:sldMk cId="680756278" sldId="506"/>
            <ac:spMk id="16" creationId="{00000000-0000-0000-0000-000000000000}"/>
          </ac:spMkLst>
        </pc:spChg>
        <pc:spChg chg="mod">
          <ac:chgData name="Yelena Slizhevskaya" userId="c31c118f-cc09-4814-95e2-f268a72c0a23" providerId="ADAL" clId="{5AC81386-0BDA-4E4D-86C8-B59D686F91E3}" dt="2018-10-26T13:00:18.786" v="3837" actId="6549"/>
          <ac:spMkLst>
            <pc:docMk/>
            <pc:sldMk cId="680756278" sldId="506"/>
            <ac:spMk id="17" creationId="{00000000-0000-0000-0000-000000000000}"/>
          </ac:spMkLst>
        </pc:spChg>
        <pc:spChg chg="mod">
          <ac:chgData name="Yelena Slizhevskaya" userId="c31c118f-cc09-4814-95e2-f268a72c0a23" providerId="ADAL" clId="{5AC81386-0BDA-4E4D-86C8-B59D686F91E3}" dt="2018-10-26T12:52:58.886" v="3621" actId="6549"/>
          <ac:spMkLst>
            <pc:docMk/>
            <pc:sldMk cId="680756278" sldId="506"/>
            <ac:spMk id="27" creationId="{00000000-0000-0000-0000-000000000000}"/>
          </ac:spMkLst>
        </pc:spChg>
      </pc:sldChg>
      <pc:sldChg chg="modSp">
        <pc:chgData name="Yelena Slizhevskaya" userId="c31c118f-cc09-4814-95e2-f268a72c0a23" providerId="ADAL" clId="{5AC81386-0BDA-4E4D-86C8-B59D686F91E3}" dt="2018-10-26T09:41:24.745" v="271" actId="6549"/>
        <pc:sldMkLst>
          <pc:docMk/>
          <pc:sldMk cId="1646280082" sldId="511"/>
        </pc:sldMkLst>
        <pc:spChg chg="mod">
          <ac:chgData name="Yelena Slizhevskaya" userId="c31c118f-cc09-4814-95e2-f268a72c0a23" providerId="ADAL" clId="{5AC81386-0BDA-4E4D-86C8-B59D686F91E3}" dt="2018-10-26T09:33:22.957" v="156" actId="6549"/>
          <ac:spMkLst>
            <pc:docMk/>
            <pc:sldMk cId="1646280082" sldId="511"/>
            <ac:spMk id="2" creationId="{00000000-0000-0000-0000-000000000000}"/>
          </ac:spMkLst>
        </pc:spChg>
        <pc:spChg chg="mod">
          <ac:chgData name="Yelena Slizhevskaya" userId="c31c118f-cc09-4814-95e2-f268a72c0a23" providerId="ADAL" clId="{5AC81386-0BDA-4E4D-86C8-B59D686F91E3}" dt="2018-10-26T09:41:24.745" v="271" actId="6549"/>
          <ac:spMkLst>
            <pc:docMk/>
            <pc:sldMk cId="1646280082" sldId="511"/>
            <ac:spMk id="4" creationId="{00000000-0000-0000-0000-000000000000}"/>
          </ac:spMkLst>
        </pc:spChg>
        <pc:spChg chg="mod">
          <ac:chgData name="Yelena Slizhevskaya" userId="c31c118f-cc09-4814-95e2-f268a72c0a23" providerId="ADAL" clId="{5AC81386-0BDA-4E4D-86C8-B59D686F91E3}" dt="2018-10-26T09:35:10.484" v="178" actId="20577"/>
          <ac:spMkLst>
            <pc:docMk/>
            <pc:sldMk cId="1646280082" sldId="511"/>
            <ac:spMk id="30" creationId="{00000000-0000-0000-0000-000000000000}"/>
          </ac:spMkLst>
        </pc:spChg>
      </pc:sldChg>
      <pc:sldChg chg="modSp">
        <pc:chgData name="Yelena Slizhevskaya" userId="c31c118f-cc09-4814-95e2-f268a72c0a23" providerId="ADAL" clId="{5AC81386-0BDA-4E4D-86C8-B59D686F91E3}" dt="2018-10-26T11:48:38.452" v="1564" actId="6549"/>
        <pc:sldMkLst>
          <pc:docMk/>
          <pc:sldMk cId="1597721166" sldId="512"/>
        </pc:sldMkLst>
        <pc:spChg chg="mod">
          <ac:chgData name="Yelena Slizhevskaya" userId="c31c118f-cc09-4814-95e2-f268a72c0a23" providerId="ADAL" clId="{5AC81386-0BDA-4E4D-86C8-B59D686F91E3}" dt="2018-10-26T11:48:38.452" v="1564" actId="6549"/>
          <ac:spMkLst>
            <pc:docMk/>
            <pc:sldMk cId="1597721166" sldId="512"/>
            <ac:spMk id="4" creationId="{00000000-0000-0000-0000-000000000000}"/>
          </ac:spMkLst>
        </pc:spChg>
      </pc:sldChg>
      <pc:sldChg chg="modSp">
        <pc:chgData name="Yelena Slizhevskaya" userId="c31c118f-cc09-4814-95e2-f268a72c0a23" providerId="ADAL" clId="{5AC81386-0BDA-4E4D-86C8-B59D686F91E3}" dt="2018-10-26T11:40:15.152" v="1196" actId="14100"/>
        <pc:sldMkLst>
          <pc:docMk/>
          <pc:sldMk cId="325038016" sldId="513"/>
        </pc:sldMkLst>
        <pc:spChg chg="mod">
          <ac:chgData name="Yelena Slizhevskaya" userId="c31c118f-cc09-4814-95e2-f268a72c0a23" providerId="ADAL" clId="{5AC81386-0BDA-4E4D-86C8-B59D686F91E3}" dt="2018-10-26T09:42:31.002" v="281" actId="6549"/>
          <ac:spMkLst>
            <pc:docMk/>
            <pc:sldMk cId="325038016" sldId="513"/>
            <ac:spMk id="56" creationId="{00000000-0000-0000-0000-000000000000}"/>
          </ac:spMkLst>
        </pc:spChg>
        <pc:spChg chg="mod">
          <ac:chgData name="Yelena Slizhevskaya" userId="c31c118f-cc09-4814-95e2-f268a72c0a23" providerId="ADAL" clId="{5AC81386-0BDA-4E4D-86C8-B59D686F91E3}" dt="2018-10-26T11:40:15.152" v="1196" actId="14100"/>
          <ac:spMkLst>
            <pc:docMk/>
            <pc:sldMk cId="325038016" sldId="513"/>
            <ac:spMk id="59" creationId="{00000000-0000-0000-0000-000000000000}"/>
          </ac:spMkLst>
        </pc:spChg>
      </pc:sldChg>
      <pc:sldChg chg="modSp">
        <pc:chgData name="Yelena Slizhevskaya" userId="c31c118f-cc09-4814-95e2-f268a72c0a23" providerId="ADAL" clId="{5AC81386-0BDA-4E4D-86C8-B59D686F91E3}" dt="2018-10-26T09:52:20.956" v="486" actId="6549"/>
        <pc:sldMkLst>
          <pc:docMk/>
          <pc:sldMk cId="185465127" sldId="514"/>
        </pc:sldMkLst>
        <pc:spChg chg="mod">
          <ac:chgData name="Yelena Slizhevskaya" userId="c31c118f-cc09-4814-95e2-f268a72c0a23" providerId="ADAL" clId="{5AC81386-0BDA-4E4D-86C8-B59D686F91E3}" dt="2018-10-26T09:46:12.018" v="385" actId="20577"/>
          <ac:spMkLst>
            <pc:docMk/>
            <pc:sldMk cId="185465127" sldId="514"/>
            <ac:spMk id="3" creationId="{00000000-0000-0000-0000-000000000000}"/>
          </ac:spMkLst>
        </pc:spChg>
        <pc:spChg chg="mod">
          <ac:chgData name="Yelena Slizhevskaya" userId="c31c118f-cc09-4814-95e2-f268a72c0a23" providerId="ADAL" clId="{5AC81386-0BDA-4E4D-86C8-B59D686F91E3}" dt="2018-10-26T09:51:12.618" v="471" actId="20577"/>
          <ac:spMkLst>
            <pc:docMk/>
            <pc:sldMk cId="185465127" sldId="514"/>
            <ac:spMk id="7" creationId="{00000000-0000-0000-0000-000000000000}"/>
          </ac:spMkLst>
        </pc:spChg>
        <pc:spChg chg="mod">
          <ac:chgData name="Yelena Slizhevskaya" userId="c31c118f-cc09-4814-95e2-f268a72c0a23" providerId="ADAL" clId="{5AC81386-0BDA-4E4D-86C8-B59D686F91E3}" dt="2018-10-26T09:49:52.493" v="468" actId="20577"/>
          <ac:spMkLst>
            <pc:docMk/>
            <pc:sldMk cId="185465127" sldId="514"/>
            <ac:spMk id="8" creationId="{00000000-0000-0000-0000-000000000000}"/>
          </ac:spMkLst>
        </pc:spChg>
        <pc:spChg chg="mod">
          <ac:chgData name="Yelena Slizhevskaya" userId="c31c118f-cc09-4814-95e2-f268a72c0a23" providerId="ADAL" clId="{5AC81386-0BDA-4E4D-86C8-B59D686F91E3}" dt="2018-10-26T09:47:26.386" v="395" actId="6549"/>
          <ac:spMkLst>
            <pc:docMk/>
            <pc:sldMk cId="185465127" sldId="514"/>
            <ac:spMk id="13" creationId="{00000000-0000-0000-0000-000000000000}"/>
          </ac:spMkLst>
        </pc:spChg>
        <pc:spChg chg="mod">
          <ac:chgData name="Yelena Slizhevskaya" userId="c31c118f-cc09-4814-95e2-f268a72c0a23" providerId="ADAL" clId="{5AC81386-0BDA-4E4D-86C8-B59D686F91E3}" dt="2018-10-26T09:46:41.701" v="386" actId="20577"/>
          <ac:spMkLst>
            <pc:docMk/>
            <pc:sldMk cId="185465127" sldId="514"/>
            <ac:spMk id="16" creationId="{00000000-0000-0000-0000-000000000000}"/>
          </ac:spMkLst>
        </pc:spChg>
        <pc:spChg chg="mod">
          <ac:chgData name="Yelena Slizhevskaya" userId="c31c118f-cc09-4814-95e2-f268a72c0a23" providerId="ADAL" clId="{5AC81386-0BDA-4E4D-86C8-B59D686F91E3}" dt="2018-10-26T09:47:02.941" v="387" actId="20577"/>
          <ac:spMkLst>
            <pc:docMk/>
            <pc:sldMk cId="185465127" sldId="514"/>
            <ac:spMk id="18" creationId="{00000000-0000-0000-0000-000000000000}"/>
          </ac:spMkLst>
        </pc:spChg>
        <pc:spChg chg="mod">
          <ac:chgData name="Yelena Slizhevskaya" userId="c31c118f-cc09-4814-95e2-f268a72c0a23" providerId="ADAL" clId="{5AC81386-0BDA-4E4D-86C8-B59D686F91E3}" dt="2018-10-26T09:49:31.133" v="456" actId="6549"/>
          <ac:spMkLst>
            <pc:docMk/>
            <pc:sldMk cId="185465127" sldId="514"/>
            <ac:spMk id="21" creationId="{00000000-0000-0000-0000-000000000000}"/>
          </ac:spMkLst>
        </pc:spChg>
        <pc:spChg chg="mod">
          <ac:chgData name="Yelena Slizhevskaya" userId="c31c118f-cc09-4814-95e2-f268a72c0a23" providerId="ADAL" clId="{5AC81386-0BDA-4E4D-86C8-B59D686F91E3}" dt="2018-10-26T09:52:20.956" v="486" actId="6549"/>
          <ac:spMkLst>
            <pc:docMk/>
            <pc:sldMk cId="185465127" sldId="514"/>
            <ac:spMk id="23" creationId="{00000000-0000-0000-0000-000000000000}"/>
          </ac:spMkLst>
        </pc:spChg>
      </pc:sldChg>
      <pc:sldChg chg="modSp">
        <pc:chgData name="Yelena Slizhevskaya" userId="c31c118f-cc09-4814-95e2-f268a72c0a23" providerId="ADAL" clId="{5AC81386-0BDA-4E4D-86C8-B59D686F91E3}" dt="2018-10-26T14:01:26.259" v="5634" actId="6549"/>
        <pc:sldMkLst>
          <pc:docMk/>
          <pc:sldMk cId="2833783697" sldId="525"/>
        </pc:sldMkLst>
        <pc:spChg chg="mod">
          <ac:chgData name="Yelena Slizhevskaya" userId="c31c118f-cc09-4814-95e2-f268a72c0a23" providerId="ADAL" clId="{5AC81386-0BDA-4E4D-86C8-B59D686F91E3}" dt="2018-10-26T13:43:49.143" v="5265" actId="20577"/>
          <ac:spMkLst>
            <pc:docMk/>
            <pc:sldMk cId="2833783697" sldId="525"/>
            <ac:spMk id="4" creationId="{00000000-0000-0000-0000-000000000000}"/>
          </ac:spMkLst>
        </pc:spChg>
        <pc:spChg chg="mod">
          <ac:chgData name="Yelena Slizhevskaya" userId="c31c118f-cc09-4814-95e2-f268a72c0a23" providerId="ADAL" clId="{5AC81386-0BDA-4E4D-86C8-B59D686F91E3}" dt="2018-10-26T13:20:15.808" v="5051" actId="1037"/>
          <ac:spMkLst>
            <pc:docMk/>
            <pc:sldMk cId="2833783697" sldId="525"/>
            <ac:spMk id="16" creationId="{00000000-0000-0000-0000-000000000000}"/>
          </ac:spMkLst>
        </pc:spChg>
        <pc:graphicFrameChg chg="mod modGraphic">
          <ac:chgData name="Yelena Slizhevskaya" userId="c31c118f-cc09-4814-95e2-f268a72c0a23" providerId="ADAL" clId="{5AC81386-0BDA-4E4D-86C8-B59D686F91E3}" dt="2018-10-26T14:01:26.259" v="5634" actId="6549"/>
          <ac:graphicFrameMkLst>
            <pc:docMk/>
            <pc:sldMk cId="2833783697" sldId="525"/>
            <ac:graphicFrameMk id="3" creationId="{00000000-0000-0000-0000-000000000000}"/>
          </ac:graphicFrameMkLst>
        </pc:graphicFrameChg>
      </pc:sldChg>
      <pc:sldChg chg="modSp">
        <pc:chgData name="Yelena Slizhevskaya" userId="c31c118f-cc09-4814-95e2-f268a72c0a23" providerId="ADAL" clId="{5AC81386-0BDA-4E4D-86C8-B59D686F91E3}" dt="2018-10-26T14:06:19.457" v="5890" actId="20577"/>
        <pc:sldMkLst>
          <pc:docMk/>
          <pc:sldMk cId="3562581603" sldId="527"/>
        </pc:sldMkLst>
        <pc:spChg chg="mod">
          <ac:chgData name="Yelena Slizhevskaya" userId="c31c118f-cc09-4814-95e2-f268a72c0a23" providerId="ADAL" clId="{5AC81386-0BDA-4E4D-86C8-B59D686F91E3}" dt="2018-10-26T14:02:56.800" v="5736" actId="6549"/>
          <ac:spMkLst>
            <pc:docMk/>
            <pc:sldMk cId="3562581603" sldId="527"/>
            <ac:spMk id="5" creationId="{00000000-0000-0000-0000-000000000000}"/>
          </ac:spMkLst>
        </pc:spChg>
        <pc:spChg chg="mod">
          <ac:chgData name="Yelena Slizhevskaya" userId="c31c118f-cc09-4814-95e2-f268a72c0a23" providerId="ADAL" clId="{5AC81386-0BDA-4E4D-86C8-B59D686F91E3}" dt="2018-10-26T14:04:11.691" v="5763" actId="20577"/>
          <ac:spMkLst>
            <pc:docMk/>
            <pc:sldMk cId="3562581603" sldId="527"/>
            <ac:spMk id="43" creationId="{00000000-0000-0000-0000-000000000000}"/>
          </ac:spMkLst>
        </pc:spChg>
        <pc:spChg chg="mod">
          <ac:chgData name="Yelena Slizhevskaya" userId="c31c118f-cc09-4814-95e2-f268a72c0a23" providerId="ADAL" clId="{5AC81386-0BDA-4E4D-86C8-B59D686F91E3}" dt="2018-10-26T14:04:35.268" v="5799" actId="6549"/>
          <ac:spMkLst>
            <pc:docMk/>
            <pc:sldMk cId="3562581603" sldId="527"/>
            <ac:spMk id="46" creationId="{00000000-0000-0000-0000-000000000000}"/>
          </ac:spMkLst>
        </pc:spChg>
        <pc:spChg chg="mod">
          <ac:chgData name="Yelena Slizhevskaya" userId="c31c118f-cc09-4814-95e2-f268a72c0a23" providerId="ADAL" clId="{5AC81386-0BDA-4E4D-86C8-B59D686F91E3}" dt="2018-10-26T14:04:56.659" v="5834" actId="20577"/>
          <ac:spMkLst>
            <pc:docMk/>
            <pc:sldMk cId="3562581603" sldId="527"/>
            <ac:spMk id="52" creationId="{00000000-0000-0000-0000-000000000000}"/>
          </ac:spMkLst>
        </pc:spChg>
        <pc:spChg chg="mod">
          <ac:chgData name="Yelena Slizhevskaya" userId="c31c118f-cc09-4814-95e2-f268a72c0a23" providerId="ADAL" clId="{5AC81386-0BDA-4E4D-86C8-B59D686F91E3}" dt="2018-10-26T14:06:19.457" v="5890" actId="20577"/>
          <ac:spMkLst>
            <pc:docMk/>
            <pc:sldMk cId="3562581603" sldId="527"/>
            <ac:spMk id="56" creationId="{00000000-0000-0000-0000-000000000000}"/>
          </ac:spMkLst>
        </pc:spChg>
      </pc:sldChg>
      <pc:sldChg chg="modSp">
        <pc:chgData name="Yelena Slizhevskaya" userId="c31c118f-cc09-4814-95e2-f268a72c0a23" providerId="ADAL" clId="{5AC81386-0BDA-4E4D-86C8-B59D686F91E3}" dt="2018-10-26T13:18:44.895" v="4994" actId="6549"/>
        <pc:sldMkLst>
          <pc:docMk/>
          <pc:sldMk cId="3391227089" sldId="528"/>
        </pc:sldMkLst>
        <pc:spChg chg="mod">
          <ac:chgData name="Yelena Slizhevskaya" userId="c31c118f-cc09-4814-95e2-f268a72c0a23" providerId="ADAL" clId="{5AC81386-0BDA-4E4D-86C8-B59D686F91E3}" dt="2018-10-26T13:16:21.741" v="4785" actId="6549"/>
          <ac:spMkLst>
            <pc:docMk/>
            <pc:sldMk cId="3391227089" sldId="528"/>
            <ac:spMk id="5" creationId="{00000000-0000-0000-0000-000000000000}"/>
          </ac:spMkLst>
        </pc:spChg>
        <pc:spChg chg="mod">
          <ac:chgData name="Yelena Slizhevskaya" userId="c31c118f-cc09-4814-95e2-f268a72c0a23" providerId="ADAL" clId="{5AC81386-0BDA-4E4D-86C8-B59D686F91E3}" dt="2018-10-26T13:17:01.950" v="4858" actId="6549"/>
          <ac:spMkLst>
            <pc:docMk/>
            <pc:sldMk cId="3391227089" sldId="528"/>
            <ac:spMk id="41" creationId="{00000000-0000-0000-0000-000000000000}"/>
          </ac:spMkLst>
        </pc:spChg>
        <pc:spChg chg="mod">
          <ac:chgData name="Yelena Slizhevskaya" userId="c31c118f-cc09-4814-95e2-f268a72c0a23" providerId="ADAL" clId="{5AC81386-0BDA-4E4D-86C8-B59D686F91E3}" dt="2018-10-26T13:18:27.233" v="4989" actId="6549"/>
          <ac:spMkLst>
            <pc:docMk/>
            <pc:sldMk cId="3391227089" sldId="528"/>
            <ac:spMk id="43" creationId="{00000000-0000-0000-0000-000000000000}"/>
          </ac:spMkLst>
        </pc:spChg>
        <pc:graphicFrameChg chg="modGraphic">
          <ac:chgData name="Yelena Slizhevskaya" userId="c31c118f-cc09-4814-95e2-f268a72c0a23" providerId="ADAL" clId="{5AC81386-0BDA-4E4D-86C8-B59D686F91E3}" dt="2018-10-26T13:18:44.895" v="4994" actId="6549"/>
          <ac:graphicFrameMkLst>
            <pc:docMk/>
            <pc:sldMk cId="3391227089" sldId="528"/>
            <ac:graphicFrameMk id="8" creationId="{00000000-0000-0000-0000-000000000000}"/>
          </ac:graphicFrameMkLst>
        </pc:graphicFrameChg>
        <pc:graphicFrameChg chg="modGraphic">
          <ac:chgData name="Yelena Slizhevskaya" userId="c31c118f-cc09-4814-95e2-f268a72c0a23" providerId="ADAL" clId="{5AC81386-0BDA-4E4D-86C8-B59D686F91E3}" dt="2018-10-26T13:18:38.968" v="4993" actId="20577"/>
          <ac:graphicFrameMkLst>
            <pc:docMk/>
            <pc:sldMk cId="3391227089" sldId="528"/>
            <ac:graphicFrameMk id="9" creationId="{00000000-0000-0000-0000-000000000000}"/>
          </ac:graphicFrameMkLst>
        </pc:graphicFrameChg>
      </pc:sldChg>
      <pc:sldChg chg="modSp">
        <pc:chgData name="Yelena Slizhevskaya" userId="c31c118f-cc09-4814-95e2-f268a72c0a23" providerId="ADAL" clId="{5AC81386-0BDA-4E4D-86C8-B59D686F91E3}" dt="2018-10-26T13:10:46.368" v="4525" actId="20577"/>
        <pc:sldMkLst>
          <pc:docMk/>
          <pc:sldMk cId="1917893658" sldId="529"/>
        </pc:sldMkLst>
        <pc:spChg chg="mod">
          <ac:chgData name="Yelena Slizhevskaya" userId="c31c118f-cc09-4814-95e2-f268a72c0a23" providerId="ADAL" clId="{5AC81386-0BDA-4E4D-86C8-B59D686F91E3}" dt="2018-10-26T13:00:35.567" v="3852" actId="6549"/>
          <ac:spMkLst>
            <pc:docMk/>
            <pc:sldMk cId="1917893658" sldId="529"/>
            <ac:spMk id="6" creationId="{00000000-0000-0000-0000-000000000000}"/>
          </ac:spMkLst>
        </pc:spChg>
        <pc:spChg chg="mod">
          <ac:chgData name="Yelena Slizhevskaya" userId="c31c118f-cc09-4814-95e2-f268a72c0a23" providerId="ADAL" clId="{5AC81386-0BDA-4E4D-86C8-B59D686F91E3}" dt="2018-10-26T13:07:15.489" v="4330" actId="20577"/>
          <ac:spMkLst>
            <pc:docMk/>
            <pc:sldMk cId="1917893658" sldId="529"/>
            <ac:spMk id="39" creationId="{00000000-0000-0000-0000-000000000000}"/>
          </ac:spMkLst>
        </pc:spChg>
        <pc:spChg chg="mod">
          <ac:chgData name="Yelena Slizhevskaya" userId="c31c118f-cc09-4814-95e2-f268a72c0a23" providerId="ADAL" clId="{5AC81386-0BDA-4E4D-86C8-B59D686F91E3}" dt="2018-10-26T13:03:15.850" v="4007" actId="6549"/>
          <ac:spMkLst>
            <pc:docMk/>
            <pc:sldMk cId="1917893658" sldId="529"/>
            <ac:spMk id="94" creationId="{00000000-0000-0000-0000-000000000000}"/>
          </ac:spMkLst>
        </pc:spChg>
        <pc:spChg chg="mod">
          <ac:chgData name="Yelena Slizhevskaya" userId="c31c118f-cc09-4814-95e2-f268a72c0a23" providerId="ADAL" clId="{5AC81386-0BDA-4E4D-86C8-B59D686F91E3}" dt="2018-10-26T13:05:51.631" v="4252" actId="6549"/>
          <ac:spMkLst>
            <pc:docMk/>
            <pc:sldMk cId="1917893658" sldId="529"/>
            <ac:spMk id="95" creationId="{00000000-0000-0000-0000-000000000000}"/>
          </ac:spMkLst>
        </pc:spChg>
        <pc:spChg chg="mod">
          <ac:chgData name="Yelena Slizhevskaya" userId="c31c118f-cc09-4814-95e2-f268a72c0a23" providerId="ADAL" clId="{5AC81386-0BDA-4E4D-86C8-B59D686F91E3}" dt="2018-10-26T13:06:28.528" v="4294" actId="14100"/>
          <ac:spMkLst>
            <pc:docMk/>
            <pc:sldMk cId="1917893658" sldId="529"/>
            <ac:spMk id="96" creationId="{00000000-0000-0000-0000-000000000000}"/>
          </ac:spMkLst>
        </pc:spChg>
        <pc:spChg chg="mod">
          <ac:chgData name="Yelena Slizhevskaya" userId="c31c118f-cc09-4814-95e2-f268a72c0a23" providerId="ADAL" clId="{5AC81386-0BDA-4E4D-86C8-B59D686F91E3}" dt="2018-10-26T13:01:47.564" v="3882" actId="20577"/>
          <ac:spMkLst>
            <pc:docMk/>
            <pc:sldMk cId="1917893658" sldId="529"/>
            <ac:spMk id="98" creationId="{00000000-0000-0000-0000-000000000000}"/>
          </ac:spMkLst>
        </pc:spChg>
        <pc:spChg chg="mod">
          <ac:chgData name="Yelena Slizhevskaya" userId="c31c118f-cc09-4814-95e2-f268a72c0a23" providerId="ADAL" clId="{5AC81386-0BDA-4E4D-86C8-B59D686F91E3}" dt="2018-10-26T13:02:20.021" v="3972" actId="6549"/>
          <ac:spMkLst>
            <pc:docMk/>
            <pc:sldMk cId="1917893658" sldId="529"/>
            <ac:spMk id="99" creationId="{00000000-0000-0000-0000-000000000000}"/>
          </ac:spMkLst>
        </pc:spChg>
        <pc:spChg chg="mod">
          <ac:chgData name="Yelena Slizhevskaya" userId="c31c118f-cc09-4814-95e2-f268a72c0a23" providerId="ADAL" clId="{5AC81386-0BDA-4E4D-86C8-B59D686F91E3}" dt="2018-10-26T13:07:48.362" v="4355" actId="6549"/>
          <ac:spMkLst>
            <pc:docMk/>
            <pc:sldMk cId="1917893658" sldId="529"/>
            <ac:spMk id="114" creationId="{00000000-0000-0000-0000-000000000000}"/>
          </ac:spMkLst>
        </pc:spChg>
        <pc:spChg chg="mod">
          <ac:chgData name="Yelena Slizhevskaya" userId="c31c118f-cc09-4814-95e2-f268a72c0a23" providerId="ADAL" clId="{5AC81386-0BDA-4E4D-86C8-B59D686F91E3}" dt="2018-10-26T13:08:09.165" v="4370" actId="6549"/>
          <ac:spMkLst>
            <pc:docMk/>
            <pc:sldMk cId="1917893658" sldId="529"/>
            <ac:spMk id="125" creationId="{00000000-0000-0000-0000-000000000000}"/>
          </ac:spMkLst>
        </pc:spChg>
        <pc:spChg chg="mod">
          <ac:chgData name="Yelena Slizhevskaya" userId="c31c118f-cc09-4814-95e2-f268a72c0a23" providerId="ADAL" clId="{5AC81386-0BDA-4E4D-86C8-B59D686F91E3}" dt="2018-10-26T13:09:46.187" v="4459" actId="6549"/>
          <ac:spMkLst>
            <pc:docMk/>
            <pc:sldMk cId="1917893658" sldId="529"/>
            <ac:spMk id="143" creationId="{00000000-0000-0000-0000-000000000000}"/>
          </ac:spMkLst>
        </pc:spChg>
        <pc:spChg chg="mod">
          <ac:chgData name="Yelena Slizhevskaya" userId="c31c118f-cc09-4814-95e2-f268a72c0a23" providerId="ADAL" clId="{5AC81386-0BDA-4E4D-86C8-B59D686F91E3}" dt="2018-10-26T13:09:26.829" v="4448" actId="6549"/>
          <ac:spMkLst>
            <pc:docMk/>
            <pc:sldMk cId="1917893658" sldId="529"/>
            <ac:spMk id="145" creationId="{00000000-0000-0000-0000-000000000000}"/>
          </ac:spMkLst>
        </pc:spChg>
        <pc:spChg chg="mod">
          <ac:chgData name="Yelena Slizhevskaya" userId="c31c118f-cc09-4814-95e2-f268a72c0a23" providerId="ADAL" clId="{5AC81386-0BDA-4E4D-86C8-B59D686F91E3}" dt="2018-10-26T13:10:46.368" v="4525" actId="20577"/>
          <ac:spMkLst>
            <pc:docMk/>
            <pc:sldMk cId="1917893658" sldId="529"/>
            <ac:spMk id="160" creationId="{00000000-0000-0000-0000-000000000000}"/>
          </ac:spMkLst>
        </pc:spChg>
      </pc:sldChg>
      <pc:sldChg chg="modSp">
        <pc:chgData name="Yelena Slizhevskaya" userId="c31c118f-cc09-4814-95e2-f268a72c0a23" providerId="ADAL" clId="{5AC81386-0BDA-4E4D-86C8-B59D686F91E3}" dt="2018-10-26T13:15:37.791" v="4745" actId="6549"/>
        <pc:sldMkLst>
          <pc:docMk/>
          <pc:sldMk cId="443925166" sldId="530"/>
        </pc:sldMkLst>
        <pc:spChg chg="mod">
          <ac:chgData name="Yelena Slizhevskaya" userId="c31c118f-cc09-4814-95e2-f268a72c0a23" providerId="ADAL" clId="{5AC81386-0BDA-4E4D-86C8-B59D686F91E3}" dt="2018-10-26T13:11:15.523" v="4562" actId="20577"/>
          <ac:spMkLst>
            <pc:docMk/>
            <pc:sldMk cId="443925166" sldId="530"/>
            <ac:spMk id="6" creationId="{00000000-0000-0000-0000-000000000000}"/>
          </ac:spMkLst>
        </pc:spChg>
        <pc:spChg chg="mod">
          <ac:chgData name="Yelena Slizhevskaya" userId="c31c118f-cc09-4814-95e2-f268a72c0a23" providerId="ADAL" clId="{5AC81386-0BDA-4E4D-86C8-B59D686F91E3}" dt="2018-10-26T13:14:07.135" v="4654" actId="6549"/>
          <ac:spMkLst>
            <pc:docMk/>
            <pc:sldMk cId="443925166" sldId="530"/>
            <ac:spMk id="35" creationId="{00000000-0000-0000-0000-000000000000}"/>
          </ac:spMkLst>
        </pc:spChg>
        <pc:spChg chg="mod">
          <ac:chgData name="Yelena Slizhevskaya" userId="c31c118f-cc09-4814-95e2-f268a72c0a23" providerId="ADAL" clId="{5AC81386-0BDA-4E4D-86C8-B59D686F91E3}" dt="2018-10-26T13:12:50.773" v="4630" actId="6549"/>
          <ac:spMkLst>
            <pc:docMk/>
            <pc:sldMk cId="443925166" sldId="530"/>
            <ac:spMk id="95" creationId="{00000000-0000-0000-0000-000000000000}"/>
          </ac:spMkLst>
        </pc:spChg>
        <pc:spChg chg="mod">
          <ac:chgData name="Yelena Slizhevskaya" userId="c31c118f-cc09-4814-95e2-f268a72c0a23" providerId="ADAL" clId="{5AC81386-0BDA-4E4D-86C8-B59D686F91E3}" dt="2018-10-26T13:11:34.633" v="4593" actId="6549"/>
          <ac:spMkLst>
            <pc:docMk/>
            <pc:sldMk cId="443925166" sldId="530"/>
            <ac:spMk id="98" creationId="{00000000-0000-0000-0000-000000000000}"/>
          </ac:spMkLst>
        </pc:spChg>
        <pc:spChg chg="mod">
          <ac:chgData name="Yelena Slizhevskaya" userId="c31c118f-cc09-4814-95e2-f268a72c0a23" providerId="ADAL" clId="{5AC81386-0BDA-4E4D-86C8-B59D686F91E3}" dt="2018-10-26T13:14:12.782" v="4667" actId="6549"/>
          <ac:spMkLst>
            <pc:docMk/>
            <pc:sldMk cId="443925166" sldId="530"/>
            <ac:spMk id="138" creationId="{00000000-0000-0000-0000-000000000000}"/>
          </ac:spMkLst>
        </pc:spChg>
        <pc:spChg chg="mod">
          <ac:chgData name="Yelena Slizhevskaya" userId="c31c118f-cc09-4814-95e2-f268a72c0a23" providerId="ADAL" clId="{5AC81386-0BDA-4E4D-86C8-B59D686F91E3}" dt="2018-10-26T13:14:53.767" v="4695" actId="6549"/>
          <ac:spMkLst>
            <pc:docMk/>
            <pc:sldMk cId="443925166" sldId="530"/>
            <ac:spMk id="139" creationId="{00000000-0000-0000-0000-000000000000}"/>
          </ac:spMkLst>
        </pc:spChg>
        <pc:spChg chg="mod">
          <ac:chgData name="Yelena Slizhevskaya" userId="c31c118f-cc09-4814-95e2-f268a72c0a23" providerId="ADAL" clId="{5AC81386-0BDA-4E4D-86C8-B59D686F91E3}" dt="2018-10-26T13:15:28.805" v="4724" actId="6549"/>
          <ac:spMkLst>
            <pc:docMk/>
            <pc:sldMk cId="443925166" sldId="530"/>
            <ac:spMk id="141" creationId="{00000000-0000-0000-0000-000000000000}"/>
          </ac:spMkLst>
        </pc:spChg>
        <pc:spChg chg="mod">
          <ac:chgData name="Yelena Slizhevskaya" userId="c31c118f-cc09-4814-95e2-f268a72c0a23" providerId="ADAL" clId="{5AC81386-0BDA-4E4D-86C8-B59D686F91E3}" dt="2018-10-26T13:15:37.791" v="4745" actId="6549"/>
          <ac:spMkLst>
            <pc:docMk/>
            <pc:sldMk cId="443925166" sldId="530"/>
            <ac:spMk id="168" creationId="{00000000-0000-0000-0000-000000000000}"/>
          </ac:spMkLst>
        </pc:spChg>
        <pc:spChg chg="mod">
          <ac:chgData name="Yelena Slizhevskaya" userId="c31c118f-cc09-4814-95e2-f268a72c0a23" providerId="ADAL" clId="{5AC81386-0BDA-4E4D-86C8-B59D686F91E3}" dt="2018-10-26T13:15:23.161" v="4715" actId="6549"/>
          <ac:spMkLst>
            <pc:docMk/>
            <pc:sldMk cId="443925166" sldId="530"/>
            <ac:spMk id="17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files1\FinPrognos\04%20&#1085;&#1072;&#1096;&#1080;%20&#1087;&#1088;&#1077;&#1079;&#1077;&#1085;&#1090;&#1072;&#1094;&#1080;&#1080;\2017\01.%20PAMPAL_%20&#1040;&#1055;&#1056;&#1045;&#1051;&#1068;%202017\3.%20&#1055;&#1088;&#1086;&#1075;&#1085;&#1086;&#1079;&#1080;&#1088;&#1086;&#1074;&#1072;&#1085;&#1080;&#1077;%20&#1080;%20&#1082;&#1072;&#1089;&#1089;&#1086;&#1074;&#1086;&#1077;%20&#1087;&#1083;&#1072;&#1085;&#1080;&#1088;&#1086;&#1074;&#1072;&#1085;&#1080;&#1077;\77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916272948438307E-2"/>
          <c:y val="9.6182883801420219E-2"/>
          <c:w val="0.58740419685126799"/>
          <c:h val="0.72962574823372817"/>
        </c:manualLayout>
      </c:layout>
      <c:barChart>
        <c:barDir val="bar"/>
        <c:grouping val="stacked"/>
        <c:varyColors val="0"/>
        <c:ser>
          <c:idx val="0"/>
          <c:order val="0"/>
          <c:tx>
            <c:strRef>
              <c:f>Лист1!$B$1</c:f>
              <c:strCache>
                <c:ptCount val="1"/>
                <c:pt idx="0">
                  <c:v>Ключевые администраторы </c:v>
                </c:pt>
              </c:strCache>
            </c:strRef>
          </c:tx>
          <c:spPr>
            <a:solidFill>
              <a:schemeClr val="accent6">
                <a:lumMod val="40000"/>
                <a:lumOff val="60000"/>
              </a:schemeClr>
            </a:solidFill>
            <a:scene3d>
              <a:camera prst="orthographicFront"/>
              <a:lightRig rig="threePt" dir="t"/>
            </a:scene3d>
            <a:sp3d>
              <a:bevelT/>
            </a:sp3d>
          </c:spPr>
          <c:invertIfNegative val="0"/>
          <c:dLbls>
            <c:dLbl>
              <c:idx val="0"/>
              <c:layout>
                <c:manualLayout>
                  <c:x val="7.9365095897407801E-3"/>
                  <c:y val="-1.2022860475177527E-2"/>
                </c:manualLayout>
              </c:layout>
              <c:tx>
                <c:rich>
                  <a:bodyPr/>
                  <a:lstStyle/>
                  <a:p>
                    <a:r>
                      <a:rPr lang="en-US" dirty="0"/>
                      <a:t>95%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60-49EC-91B5-5D6CE22E1659}"/>
                </c:ext>
              </c:extLst>
            </c:dLbl>
            <c:dLbl>
              <c:idx val="1"/>
              <c:delete val="1"/>
              <c:extLst>
                <c:ext xmlns:c15="http://schemas.microsoft.com/office/drawing/2012/chart" uri="{CE6537A1-D6FC-4f65-9D91-7224C49458BB}"/>
                <c:ext xmlns:c16="http://schemas.microsoft.com/office/drawing/2014/chart" uri="{C3380CC4-5D6E-409C-BE32-E72D297353CC}">
                  <c16:uniqueId val="{00000001-9D60-49EC-91B5-5D6CE22E1659}"/>
                </c:ext>
              </c:extLst>
            </c:dLbl>
            <c:spPr>
              <a:noFill/>
              <a:ln>
                <a:noFill/>
              </a:ln>
              <a:effectLst/>
            </c:spPr>
            <c:txPr>
              <a:bodyPr/>
              <a:lstStyle/>
              <a:p>
                <a:pPr>
                  <a:defRPr b="1" i="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Категория 1</c:v>
                </c:pt>
                <c:pt idx="1">
                  <c:v>Категория 2</c:v>
                </c:pt>
              </c:strCache>
            </c:strRef>
          </c:cat>
          <c:val>
            <c:numRef>
              <c:f>Лист1!$B$2:$B$3</c:f>
              <c:numCache>
                <c:formatCode>General</c:formatCode>
                <c:ptCount val="2"/>
                <c:pt idx="0">
                  <c:v>95</c:v>
                </c:pt>
                <c:pt idx="1">
                  <c:v>0</c:v>
                </c:pt>
              </c:numCache>
            </c:numRef>
          </c:val>
          <c:extLst>
            <c:ext xmlns:c16="http://schemas.microsoft.com/office/drawing/2014/chart" uri="{C3380CC4-5D6E-409C-BE32-E72D297353CC}">
              <c16:uniqueId val="{00000002-9D60-49EC-91B5-5D6CE22E1659}"/>
            </c:ext>
          </c:extLst>
        </c:ser>
        <c:ser>
          <c:idx val="1"/>
          <c:order val="1"/>
          <c:tx>
            <c:strRef>
              <c:f>Лист1!$C$1</c:f>
              <c:strCache>
                <c:ptCount val="1"/>
                <c:pt idx="0">
                  <c:v>Прочие администраторы </c:v>
                </c:pt>
              </c:strCache>
            </c:strRef>
          </c:tx>
          <c:spPr>
            <a:solidFill>
              <a:schemeClr val="accent4">
                <a:lumMod val="40000"/>
                <a:lumOff val="60000"/>
              </a:schemeClr>
            </a:solidFill>
            <a:scene3d>
              <a:camera prst="orthographicFront"/>
              <a:lightRig rig="threePt" dir="t"/>
            </a:scene3d>
            <a:sp3d>
              <a:bevelT/>
            </a:sp3d>
          </c:spPr>
          <c:invertIfNegative val="0"/>
          <c:dLbls>
            <c:dLbl>
              <c:idx val="0"/>
              <c:layout>
                <c:manualLayout>
                  <c:x val="-9.8143997335332672E-4"/>
                  <c:y val="-9.0171453563831442E-3"/>
                </c:manualLayout>
              </c:layout>
              <c:tx>
                <c:rich>
                  <a:bodyPr/>
                  <a:lstStyle/>
                  <a:p>
                    <a:r>
                      <a:rPr lang="en-US" sz="900" dirty="0"/>
                      <a:t>5%</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60-49EC-91B5-5D6CE22E1659}"/>
                </c:ext>
              </c:extLst>
            </c:dLbl>
            <c:dLbl>
              <c:idx val="1"/>
              <c:delete val="1"/>
              <c:extLst>
                <c:ext xmlns:c15="http://schemas.microsoft.com/office/drawing/2012/chart" uri="{CE6537A1-D6FC-4f65-9D91-7224C49458BB}"/>
                <c:ext xmlns:c16="http://schemas.microsoft.com/office/drawing/2014/chart" uri="{C3380CC4-5D6E-409C-BE32-E72D297353CC}">
                  <c16:uniqueId val="{00000004-9D60-49EC-91B5-5D6CE22E1659}"/>
                </c:ext>
              </c:extLst>
            </c:dLbl>
            <c:spPr>
              <a:noFill/>
              <a:ln>
                <a:noFill/>
              </a:ln>
              <a:effectLst/>
            </c:spPr>
            <c:txPr>
              <a:bodyPr/>
              <a:lstStyle/>
              <a:p>
                <a:pPr>
                  <a:defRPr sz="900" b="1" i="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Категория 1</c:v>
                </c:pt>
                <c:pt idx="1">
                  <c:v>Категория 2</c:v>
                </c:pt>
              </c:strCache>
            </c:strRef>
          </c:cat>
          <c:val>
            <c:numRef>
              <c:f>Лист1!$C$2:$C$3</c:f>
              <c:numCache>
                <c:formatCode>General</c:formatCode>
                <c:ptCount val="2"/>
                <c:pt idx="0">
                  <c:v>5</c:v>
                </c:pt>
                <c:pt idx="1">
                  <c:v>0</c:v>
                </c:pt>
              </c:numCache>
            </c:numRef>
          </c:val>
          <c:extLst>
            <c:ext xmlns:c16="http://schemas.microsoft.com/office/drawing/2014/chart" uri="{C3380CC4-5D6E-409C-BE32-E72D297353CC}">
              <c16:uniqueId val="{00000005-9D60-49EC-91B5-5D6CE22E1659}"/>
            </c:ext>
          </c:extLst>
        </c:ser>
        <c:ser>
          <c:idx val="2"/>
          <c:order val="2"/>
          <c:invertIfNegative val="0"/>
          <c:dLbls>
            <c:delete val="1"/>
          </c:dLbls>
          <c:cat>
            <c:strRef>
              <c:f>Лист1!$A$2:$A$3</c:f>
              <c:strCache>
                <c:ptCount val="2"/>
                <c:pt idx="0">
                  <c:v>Категория 1</c:v>
                </c:pt>
                <c:pt idx="1">
                  <c:v>Категория 2</c:v>
                </c:pt>
              </c:strCache>
            </c:strRef>
          </c:cat>
          <c:val>
            <c:numRef>
              <c:f>Лист1!$D$2:$D$3</c:f>
              <c:numCache>
                <c:formatCode>General</c:formatCode>
                <c:ptCount val="2"/>
                <c:pt idx="0">
                  <c:v>0</c:v>
                </c:pt>
                <c:pt idx="1">
                  <c:v>0</c:v>
                </c:pt>
              </c:numCache>
            </c:numRef>
          </c:val>
          <c:extLst>
            <c:ext xmlns:c16="http://schemas.microsoft.com/office/drawing/2014/chart" uri="{C3380CC4-5D6E-409C-BE32-E72D297353CC}">
              <c16:uniqueId val="{00000006-9D60-49EC-91B5-5D6CE22E1659}"/>
            </c:ext>
          </c:extLst>
        </c:ser>
        <c:dLbls>
          <c:dLblPos val="inBase"/>
          <c:showLegendKey val="0"/>
          <c:showVal val="1"/>
          <c:showCatName val="0"/>
          <c:showSerName val="0"/>
          <c:showPercent val="0"/>
          <c:showBubbleSize val="0"/>
        </c:dLbls>
        <c:gapWidth val="150"/>
        <c:overlap val="100"/>
        <c:axId val="85112592"/>
        <c:axId val="153539264"/>
      </c:barChart>
      <c:catAx>
        <c:axId val="85112592"/>
        <c:scaling>
          <c:orientation val="minMax"/>
        </c:scaling>
        <c:delete val="0"/>
        <c:axPos val="l"/>
        <c:numFmt formatCode="General" sourceLinked="0"/>
        <c:majorTickMark val="none"/>
        <c:minorTickMark val="none"/>
        <c:tickLblPos val="none"/>
        <c:crossAx val="153539264"/>
        <c:crosses val="autoZero"/>
        <c:auto val="1"/>
        <c:lblAlgn val="ctr"/>
        <c:lblOffset val="100"/>
        <c:noMultiLvlLbl val="0"/>
      </c:catAx>
      <c:valAx>
        <c:axId val="153539264"/>
        <c:scaling>
          <c:orientation val="minMax"/>
          <c:max val="100"/>
        </c:scaling>
        <c:delete val="0"/>
        <c:axPos val="b"/>
        <c:majorGridlines/>
        <c:numFmt formatCode="General" sourceLinked="1"/>
        <c:majorTickMark val="out"/>
        <c:minorTickMark val="none"/>
        <c:tickLblPos val="nextTo"/>
        <c:txPr>
          <a:bodyPr/>
          <a:lstStyle/>
          <a:p>
            <a:pPr>
              <a:defRPr sz="700"/>
            </a:pPr>
            <a:endParaRPr lang="en-US"/>
          </a:p>
        </c:txPr>
        <c:crossAx val="85112592"/>
        <c:crosses val="autoZero"/>
        <c:crossBetween val="between"/>
      </c:valAx>
    </c:plotArea>
    <c:legend>
      <c:legendPos val="r"/>
      <c:legendEntry>
        <c:idx val="2"/>
        <c:delete val="1"/>
      </c:legendEntry>
      <c:layout>
        <c:manualLayout>
          <c:xMode val="edge"/>
          <c:yMode val="edge"/>
          <c:x val="0.6885446645020411"/>
          <c:y val="0.18796772003964707"/>
          <c:w val="0.18206228014462361"/>
          <c:h val="0.60496951210853522"/>
        </c:manualLayout>
      </c:layout>
      <c:overlay val="0"/>
      <c:txPr>
        <a:bodyPr/>
        <a:lstStyle/>
        <a:p>
          <a:pPr>
            <a:defRPr sz="700"/>
          </a:pPr>
          <a:endParaRPr lang="en-US"/>
        </a:p>
      </c:txPr>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CE04DA-C500-444C-B294-574A358667A8}" type="doc">
      <dgm:prSet loTypeId="urn:microsoft.com/office/officeart/2009/layout/CircleArrowProcess" loCatId="process" qsTypeId="urn:microsoft.com/office/officeart/2005/8/quickstyle/simple5" qsCatId="simple" csTypeId="urn:microsoft.com/office/officeart/2005/8/colors/accent5_5" csCatId="accent5" phldr="1"/>
      <dgm:spPr/>
      <dgm:t>
        <a:bodyPr/>
        <a:lstStyle/>
        <a:p>
          <a:endParaRPr lang="fr-FR"/>
        </a:p>
      </dgm:t>
    </dgm:pt>
    <dgm:pt modelId="{B330BB7A-E8A4-4880-8397-C2FDFEC4DBA3}">
      <dgm:prSet phldrT="[Texte]" custT="1"/>
      <dgm:spPr/>
      <dgm:t>
        <a:bodyPr/>
        <a:lstStyle/>
        <a:p>
          <a:r>
            <a:rPr lang="en-US" sz="1200" b="1" i="1" dirty="0">
              <a:solidFill>
                <a:srgbClr val="C00000"/>
              </a:solidFill>
            </a:rPr>
            <a:t>Final Cashflow Plan</a:t>
          </a:r>
          <a:endParaRPr lang="fr-FR" sz="1200" b="1" i="1" dirty="0">
            <a:solidFill>
              <a:srgbClr val="C00000"/>
            </a:solidFill>
          </a:endParaRPr>
        </a:p>
      </dgm:t>
    </dgm:pt>
    <dgm:pt modelId="{2492AB64-D33B-48BA-B15C-8D3CCC8EB193}" type="parTrans" cxnId="{A3CD1BEE-4868-44BF-82F0-F0394C1D2CC9}">
      <dgm:prSet/>
      <dgm:spPr/>
      <dgm:t>
        <a:bodyPr/>
        <a:lstStyle/>
        <a:p>
          <a:endParaRPr lang="fr-FR"/>
        </a:p>
      </dgm:t>
    </dgm:pt>
    <dgm:pt modelId="{B4AD3D0B-2287-43F9-8A3A-8CF979E4D4CE}" type="sibTrans" cxnId="{A3CD1BEE-4868-44BF-82F0-F0394C1D2CC9}">
      <dgm:prSet/>
      <dgm:spPr/>
      <dgm:t>
        <a:bodyPr/>
        <a:lstStyle/>
        <a:p>
          <a:endParaRPr lang="fr-FR"/>
        </a:p>
      </dgm:t>
    </dgm:pt>
    <dgm:pt modelId="{2FD8FB67-259B-471B-B7FC-48E1AF90ABE0}">
      <dgm:prSet phldrT="[Texte]" custT="1"/>
      <dgm:spPr/>
      <dgm:t>
        <a:bodyPr/>
        <a:lstStyle/>
        <a:p>
          <a:r>
            <a:rPr lang="ru-RU" sz="1100" b="1" i="1" dirty="0">
              <a:solidFill>
                <a:srgbClr val="C00000"/>
              </a:solidFill>
            </a:rPr>
            <a:t>3. </a:t>
          </a:r>
          <a:r>
            <a:rPr lang="en-US" sz="1100" b="1" i="1" dirty="0">
              <a:solidFill>
                <a:srgbClr val="002060"/>
              </a:solidFill>
            </a:rPr>
            <a:t>Forecasts for other funds</a:t>
          </a:r>
          <a:endParaRPr lang="fr-FR" sz="1100" b="1" i="1" dirty="0">
            <a:solidFill>
              <a:srgbClr val="002060"/>
            </a:solidFill>
          </a:endParaRPr>
        </a:p>
      </dgm:t>
    </dgm:pt>
    <dgm:pt modelId="{E75E6364-7743-4565-B686-75197E208562}" type="sibTrans" cxnId="{CD15F575-1397-4583-BEF0-C870A8711B73}">
      <dgm:prSet/>
      <dgm:spPr/>
      <dgm:t>
        <a:bodyPr/>
        <a:lstStyle/>
        <a:p>
          <a:endParaRPr lang="fr-FR"/>
        </a:p>
      </dgm:t>
    </dgm:pt>
    <dgm:pt modelId="{0BCA0E86-B18D-414B-9ABD-A07074E96A21}" type="parTrans" cxnId="{CD15F575-1397-4583-BEF0-C870A8711B73}">
      <dgm:prSet/>
      <dgm:spPr/>
      <dgm:t>
        <a:bodyPr/>
        <a:lstStyle/>
        <a:p>
          <a:endParaRPr lang="fr-FR"/>
        </a:p>
      </dgm:t>
    </dgm:pt>
    <dgm:pt modelId="{C6994AB9-1F9E-48EF-B07C-9D8B9B9E4F67}">
      <dgm:prSet phldrT="[Texte]" custT="1"/>
      <dgm:spPr/>
      <dgm:t>
        <a:bodyPr/>
        <a:lstStyle/>
        <a:p>
          <a:pPr>
            <a:spcAft>
              <a:spcPts val="0"/>
            </a:spcAft>
          </a:pPr>
          <a:r>
            <a:rPr lang="ru-RU" sz="1100" b="1" i="1" kern="1200" dirty="0">
              <a:solidFill>
                <a:srgbClr val="C00000"/>
              </a:solidFill>
              <a:latin typeface="Calibri" pitchFamily="34" charset="0"/>
              <a:ea typeface="+mn-ea"/>
              <a:cs typeface="Arial" pitchFamily="34" charset="0"/>
            </a:rPr>
            <a:t>2.</a:t>
          </a:r>
          <a:r>
            <a:rPr lang="ru-RU" sz="1100" b="1" i="1" kern="1200" dirty="0">
              <a:solidFill>
                <a:srgbClr val="002060"/>
              </a:solidFill>
              <a:latin typeface="Calibri" pitchFamily="34" charset="0"/>
              <a:ea typeface="+mn-ea"/>
              <a:cs typeface="Arial" pitchFamily="34" charset="0"/>
            </a:rPr>
            <a:t> </a:t>
          </a:r>
          <a:r>
            <a:rPr lang="en-US" sz="1100" b="1" i="1" kern="1200" dirty="0">
              <a:solidFill>
                <a:srgbClr val="002060"/>
              </a:solidFill>
              <a:latin typeface="Calibri" pitchFamily="34" charset="0"/>
              <a:ea typeface="+mn-ea"/>
              <a:cs typeface="Arial" pitchFamily="34" charset="0"/>
            </a:rPr>
            <a:t>Forecasts of state extrabudgetary funds</a:t>
          </a:r>
          <a:endParaRPr lang="fr-FR" sz="1100" b="1" i="1" kern="1200" dirty="0">
            <a:solidFill>
              <a:srgbClr val="002060"/>
            </a:solidFill>
            <a:latin typeface="Calibri" pitchFamily="34" charset="0"/>
            <a:ea typeface="+mn-ea"/>
            <a:cs typeface="Arial" pitchFamily="34" charset="0"/>
          </a:endParaRPr>
        </a:p>
      </dgm:t>
    </dgm:pt>
    <dgm:pt modelId="{97F3CE45-1984-4097-8F4A-BFBECD8F337F}" type="sibTrans" cxnId="{A75638E6-2EAB-4B4D-AEAF-66C32473EE40}">
      <dgm:prSet/>
      <dgm:spPr/>
      <dgm:t>
        <a:bodyPr/>
        <a:lstStyle/>
        <a:p>
          <a:endParaRPr lang="fr-FR"/>
        </a:p>
      </dgm:t>
    </dgm:pt>
    <dgm:pt modelId="{06BFF2CF-05FF-42CF-B906-507D590B44D5}" type="parTrans" cxnId="{A75638E6-2EAB-4B4D-AEAF-66C32473EE40}">
      <dgm:prSet/>
      <dgm:spPr/>
      <dgm:t>
        <a:bodyPr/>
        <a:lstStyle/>
        <a:p>
          <a:endParaRPr lang="fr-FR"/>
        </a:p>
      </dgm:t>
    </dgm:pt>
    <dgm:pt modelId="{1AE27CB1-8628-4BD3-8B39-5D8C626A6B6F}" type="pres">
      <dgm:prSet presAssocID="{6BCE04DA-C500-444C-B294-574A358667A8}" presName="Name0" presStyleCnt="0">
        <dgm:presLayoutVars>
          <dgm:chMax val="7"/>
          <dgm:chPref val="7"/>
          <dgm:dir/>
          <dgm:animLvl val="lvl"/>
        </dgm:presLayoutVars>
      </dgm:prSet>
      <dgm:spPr/>
    </dgm:pt>
    <dgm:pt modelId="{A675BF54-6D76-4B0F-A914-299D1F4975AC}" type="pres">
      <dgm:prSet presAssocID="{C6994AB9-1F9E-48EF-B07C-9D8B9B9E4F67}" presName="Accent1" presStyleCnt="0"/>
      <dgm:spPr/>
    </dgm:pt>
    <dgm:pt modelId="{65C2AD62-D8A2-4E2A-B103-37BF02333E12}" type="pres">
      <dgm:prSet presAssocID="{C6994AB9-1F9E-48EF-B07C-9D8B9B9E4F67}" presName="Accent" presStyleLbl="node1" presStyleIdx="0" presStyleCnt="3" custScaleX="171943" custScaleY="131588" custLinFactNeighborX="15765" custLinFactNeighborY="-2340"/>
      <dgm:spPr>
        <a:blipFill rotWithShape="0">
          <a:blip xmlns:r="http://schemas.openxmlformats.org/officeDocument/2006/relationships" r:embed="rId1"/>
          <a:stretch>
            <a:fillRect/>
          </a:stretch>
        </a:blipFill>
        <a:scene3d>
          <a:camera prst="orthographicFront"/>
          <a:lightRig rig="threePt" dir="t"/>
        </a:scene3d>
        <a:sp3d>
          <a:bevelT w="165100" prst="coolSlant"/>
        </a:sp3d>
      </dgm:spPr>
    </dgm:pt>
    <dgm:pt modelId="{AF962769-A0A6-4A5E-B928-E3C3D9E1A287}" type="pres">
      <dgm:prSet presAssocID="{C6994AB9-1F9E-48EF-B07C-9D8B9B9E4F67}" presName="Parent1" presStyleLbl="revTx" presStyleIdx="0" presStyleCnt="3" custScaleX="173647" custScaleY="158681" custLinFactNeighborX="18994" custLinFactNeighborY="-40056">
        <dgm:presLayoutVars>
          <dgm:chMax val="1"/>
          <dgm:chPref val="1"/>
          <dgm:bulletEnabled val="1"/>
        </dgm:presLayoutVars>
      </dgm:prSet>
      <dgm:spPr/>
    </dgm:pt>
    <dgm:pt modelId="{F49689D7-CFA4-4773-BAD3-CF4F5174E08A}" type="pres">
      <dgm:prSet presAssocID="{2FD8FB67-259B-471B-B7FC-48E1AF90ABE0}" presName="Accent2" presStyleCnt="0"/>
      <dgm:spPr/>
    </dgm:pt>
    <dgm:pt modelId="{56FC8AD5-6F81-47D4-A6CA-83F96FA0A7B4}" type="pres">
      <dgm:prSet presAssocID="{2FD8FB67-259B-471B-B7FC-48E1AF90ABE0}" presName="Accent" presStyleLbl="node1" presStyleIdx="1" presStyleCnt="3" custScaleX="184292" custScaleY="124727" custLinFactNeighborX="7801" custLinFactNeighborY="11930"/>
      <dgm:spPr>
        <a:gradFill rotWithShape="0">
          <a:gsLst>
            <a:gs pos="0">
              <a:schemeClr val="accent5">
                <a:hueOff val="0"/>
                <a:satOff val="0"/>
                <a:lumOff val="0"/>
                <a:satMod val="103000"/>
                <a:lumMod val="102000"/>
                <a:tint val="94000"/>
                <a:alpha val="30000"/>
              </a:schemeClr>
            </a:gs>
            <a:gs pos="50000">
              <a:schemeClr val="accent5">
                <a:alpha val="90000"/>
                <a:hueOff val="0"/>
                <a:satOff val="0"/>
                <a:lumOff val="0"/>
                <a:alphaOff val="-20000"/>
                <a:satMod val="110000"/>
                <a:lumMod val="100000"/>
                <a:shade val="100000"/>
              </a:schemeClr>
            </a:gs>
            <a:gs pos="100000">
              <a:schemeClr val="accent5">
                <a:alpha val="90000"/>
                <a:hueOff val="0"/>
                <a:satOff val="0"/>
                <a:lumOff val="0"/>
                <a:alphaOff val="-20000"/>
                <a:lumMod val="99000"/>
                <a:satMod val="120000"/>
                <a:shade val="78000"/>
              </a:schemeClr>
            </a:gs>
          </a:gsLst>
        </a:gradFill>
        <a:scene3d>
          <a:camera prst="orthographicFront"/>
          <a:lightRig rig="threePt" dir="t"/>
        </a:scene3d>
        <a:sp3d>
          <a:bevelT w="165100" prst="coolSlant"/>
        </a:sp3d>
      </dgm:spPr>
    </dgm:pt>
    <dgm:pt modelId="{2D02F0F3-41FE-4A88-9597-2514C2E30C2B}" type="pres">
      <dgm:prSet presAssocID="{2FD8FB67-259B-471B-B7FC-48E1AF90ABE0}" presName="Parent2" presStyleLbl="revTx" presStyleIdx="1" presStyleCnt="3" custScaleX="173191" custScaleY="187900" custLinFactNeighborX="-13571" custLinFactNeighborY="4212">
        <dgm:presLayoutVars>
          <dgm:chMax val="1"/>
          <dgm:chPref val="1"/>
          <dgm:bulletEnabled val="1"/>
        </dgm:presLayoutVars>
      </dgm:prSet>
      <dgm:spPr/>
    </dgm:pt>
    <dgm:pt modelId="{974BF0A5-0D94-477A-B5AD-EE13BD961ADB}" type="pres">
      <dgm:prSet presAssocID="{B330BB7A-E8A4-4880-8397-C2FDFEC4DBA3}" presName="Accent3" presStyleCnt="0"/>
      <dgm:spPr/>
    </dgm:pt>
    <dgm:pt modelId="{056DA62D-4F74-40C5-AD1E-07F6B6904C9C}" type="pres">
      <dgm:prSet presAssocID="{B330BB7A-E8A4-4880-8397-C2FDFEC4DBA3}" presName="Accent" presStyleLbl="node1" presStyleIdx="2" presStyleCnt="3" custScaleX="182434" custScaleY="120582" custLinFactNeighborX="11541" custLinFactNeighborY="19163"/>
      <dgm:spPr>
        <a:gradFill rotWithShape="0">
          <a:gsLst>
            <a:gs pos="0">
              <a:schemeClr val="accent5">
                <a:hueOff val="0"/>
                <a:satOff val="0"/>
                <a:lumOff val="0"/>
                <a:satMod val="103000"/>
                <a:lumMod val="102000"/>
                <a:tint val="94000"/>
                <a:alpha val="10000"/>
              </a:schemeClr>
            </a:gs>
            <a:gs pos="50000">
              <a:schemeClr val="accent5">
                <a:alpha val="90000"/>
                <a:hueOff val="0"/>
                <a:satOff val="0"/>
                <a:lumOff val="0"/>
                <a:alphaOff val="-40000"/>
                <a:satMod val="110000"/>
                <a:lumMod val="100000"/>
                <a:shade val="100000"/>
              </a:schemeClr>
            </a:gs>
            <a:gs pos="100000">
              <a:schemeClr val="accent5">
                <a:alpha val="90000"/>
                <a:hueOff val="0"/>
                <a:satOff val="0"/>
                <a:lumOff val="0"/>
                <a:alphaOff val="-40000"/>
                <a:lumMod val="99000"/>
                <a:satMod val="120000"/>
                <a:shade val="78000"/>
              </a:schemeClr>
            </a:gs>
          </a:gsLst>
        </a:gradFill>
        <a:scene3d>
          <a:camera prst="orthographicFront"/>
          <a:lightRig rig="threePt" dir="t"/>
        </a:scene3d>
        <a:sp3d>
          <a:bevelT w="165100" prst="coolSlant"/>
        </a:sp3d>
      </dgm:spPr>
    </dgm:pt>
    <dgm:pt modelId="{822B7DAB-9583-4DF4-A630-1D610773BA7C}" type="pres">
      <dgm:prSet presAssocID="{B330BB7A-E8A4-4880-8397-C2FDFEC4DBA3}" presName="Parent3" presStyleLbl="revTx" presStyleIdx="2" presStyleCnt="3" custScaleX="109361" custScaleY="137217" custLinFactNeighborX="26501" custLinFactNeighborY="71514">
        <dgm:presLayoutVars>
          <dgm:chMax val="1"/>
          <dgm:chPref val="1"/>
          <dgm:bulletEnabled val="1"/>
        </dgm:presLayoutVars>
      </dgm:prSet>
      <dgm:spPr/>
    </dgm:pt>
  </dgm:ptLst>
  <dgm:cxnLst>
    <dgm:cxn modelId="{F4793520-37C1-43C8-871B-3889E043AAC5}" type="presOf" srcId="{6BCE04DA-C500-444C-B294-574A358667A8}" destId="{1AE27CB1-8628-4BD3-8B39-5D8C626A6B6F}" srcOrd="0" destOrd="0" presId="urn:microsoft.com/office/officeart/2009/layout/CircleArrowProcess"/>
    <dgm:cxn modelId="{EE2C8738-7FA9-4F08-AB60-8DD93E2FA453}" type="presOf" srcId="{C6994AB9-1F9E-48EF-B07C-9D8B9B9E4F67}" destId="{AF962769-A0A6-4A5E-B928-E3C3D9E1A287}" srcOrd="0" destOrd="0" presId="urn:microsoft.com/office/officeart/2009/layout/CircleArrowProcess"/>
    <dgm:cxn modelId="{38993D66-FD58-46E1-AC06-0A6A1B8C3FC0}" type="presOf" srcId="{2FD8FB67-259B-471B-B7FC-48E1AF90ABE0}" destId="{2D02F0F3-41FE-4A88-9597-2514C2E30C2B}" srcOrd="0" destOrd="0" presId="urn:microsoft.com/office/officeart/2009/layout/CircleArrowProcess"/>
    <dgm:cxn modelId="{CD15F575-1397-4583-BEF0-C870A8711B73}" srcId="{6BCE04DA-C500-444C-B294-574A358667A8}" destId="{2FD8FB67-259B-471B-B7FC-48E1AF90ABE0}" srcOrd="1" destOrd="0" parTransId="{0BCA0E86-B18D-414B-9ABD-A07074E96A21}" sibTransId="{E75E6364-7743-4565-B686-75197E208562}"/>
    <dgm:cxn modelId="{8D659EC8-B069-47C6-9A95-C64A92094445}" type="presOf" srcId="{B330BB7A-E8A4-4880-8397-C2FDFEC4DBA3}" destId="{822B7DAB-9583-4DF4-A630-1D610773BA7C}" srcOrd="0" destOrd="0" presId="urn:microsoft.com/office/officeart/2009/layout/CircleArrowProcess"/>
    <dgm:cxn modelId="{A75638E6-2EAB-4B4D-AEAF-66C32473EE40}" srcId="{6BCE04DA-C500-444C-B294-574A358667A8}" destId="{C6994AB9-1F9E-48EF-B07C-9D8B9B9E4F67}" srcOrd="0" destOrd="0" parTransId="{06BFF2CF-05FF-42CF-B906-507D590B44D5}" sibTransId="{97F3CE45-1984-4097-8F4A-BFBECD8F337F}"/>
    <dgm:cxn modelId="{A3CD1BEE-4868-44BF-82F0-F0394C1D2CC9}" srcId="{6BCE04DA-C500-444C-B294-574A358667A8}" destId="{B330BB7A-E8A4-4880-8397-C2FDFEC4DBA3}" srcOrd="2" destOrd="0" parTransId="{2492AB64-D33B-48BA-B15C-8D3CCC8EB193}" sibTransId="{B4AD3D0B-2287-43F9-8A3A-8CF979E4D4CE}"/>
    <dgm:cxn modelId="{91F21B78-0F11-4ECC-89A0-F870B87D5E5C}" type="presParOf" srcId="{1AE27CB1-8628-4BD3-8B39-5D8C626A6B6F}" destId="{A675BF54-6D76-4B0F-A914-299D1F4975AC}" srcOrd="0" destOrd="0" presId="urn:microsoft.com/office/officeart/2009/layout/CircleArrowProcess"/>
    <dgm:cxn modelId="{83D04FD6-A1BF-493E-8DCB-F27457074547}" type="presParOf" srcId="{A675BF54-6D76-4B0F-A914-299D1F4975AC}" destId="{65C2AD62-D8A2-4E2A-B103-37BF02333E12}" srcOrd="0" destOrd="0" presId="urn:microsoft.com/office/officeart/2009/layout/CircleArrowProcess"/>
    <dgm:cxn modelId="{4FE08E62-3B1D-4CAB-AC27-C40B319B26D0}" type="presParOf" srcId="{1AE27CB1-8628-4BD3-8B39-5D8C626A6B6F}" destId="{AF962769-A0A6-4A5E-B928-E3C3D9E1A287}" srcOrd="1" destOrd="0" presId="urn:microsoft.com/office/officeart/2009/layout/CircleArrowProcess"/>
    <dgm:cxn modelId="{E8099897-9D57-4AF2-80BE-EF2F93D513A4}" type="presParOf" srcId="{1AE27CB1-8628-4BD3-8B39-5D8C626A6B6F}" destId="{F49689D7-CFA4-4773-BAD3-CF4F5174E08A}" srcOrd="2" destOrd="0" presId="urn:microsoft.com/office/officeart/2009/layout/CircleArrowProcess"/>
    <dgm:cxn modelId="{A77575FD-506E-4FB7-B5EC-9A218454E5D6}" type="presParOf" srcId="{F49689D7-CFA4-4773-BAD3-CF4F5174E08A}" destId="{56FC8AD5-6F81-47D4-A6CA-83F96FA0A7B4}" srcOrd="0" destOrd="0" presId="urn:microsoft.com/office/officeart/2009/layout/CircleArrowProcess"/>
    <dgm:cxn modelId="{D993911A-8434-4A06-8D2E-E3E62E2A3CF6}" type="presParOf" srcId="{1AE27CB1-8628-4BD3-8B39-5D8C626A6B6F}" destId="{2D02F0F3-41FE-4A88-9597-2514C2E30C2B}" srcOrd="3" destOrd="0" presId="urn:microsoft.com/office/officeart/2009/layout/CircleArrowProcess"/>
    <dgm:cxn modelId="{951D6D61-3806-4367-8836-232C58B50260}" type="presParOf" srcId="{1AE27CB1-8628-4BD3-8B39-5D8C626A6B6F}" destId="{974BF0A5-0D94-477A-B5AD-EE13BD961ADB}" srcOrd="4" destOrd="0" presId="urn:microsoft.com/office/officeart/2009/layout/CircleArrowProcess"/>
    <dgm:cxn modelId="{16B2592B-21CC-4F57-9539-9E25F21520A7}" type="presParOf" srcId="{974BF0A5-0D94-477A-B5AD-EE13BD961ADB}" destId="{056DA62D-4F74-40C5-AD1E-07F6B6904C9C}" srcOrd="0" destOrd="0" presId="urn:microsoft.com/office/officeart/2009/layout/CircleArrowProcess"/>
    <dgm:cxn modelId="{C5972C47-3713-4808-A756-E53C7C378CAC}" type="presParOf" srcId="{1AE27CB1-8628-4BD3-8B39-5D8C626A6B6F}" destId="{822B7DAB-9583-4DF4-A630-1D610773BA7C}"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2AD62-D8A2-4E2A-B103-37BF02333E12}">
      <dsp:nvSpPr>
        <dsp:cNvPr id="0" name=""/>
        <dsp:cNvSpPr/>
      </dsp:nvSpPr>
      <dsp:spPr>
        <a:xfrm>
          <a:off x="924600" y="-288256"/>
          <a:ext cx="3380628" cy="2587588"/>
        </a:xfrm>
        <a:prstGeom prst="circularArrow">
          <a:avLst>
            <a:gd name="adj1" fmla="val 10980"/>
            <a:gd name="adj2" fmla="val 1142322"/>
            <a:gd name="adj3" fmla="val 4500000"/>
            <a:gd name="adj4" fmla="val 10800000"/>
            <a:gd name="adj5" fmla="val 12500"/>
          </a:avLst>
        </a:prstGeom>
        <a:blipFill rotWithShape="0">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sp>
    <dsp:sp modelId="{AF962769-A0A6-4A5E-B928-E3C3D9E1A287}">
      <dsp:nvSpPr>
        <dsp:cNvPr id="0" name=""/>
        <dsp:cNvSpPr/>
      </dsp:nvSpPr>
      <dsp:spPr>
        <a:xfrm>
          <a:off x="1561672" y="399275"/>
          <a:ext cx="1897166" cy="86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ts val="0"/>
            </a:spcAft>
            <a:buNone/>
          </a:pPr>
          <a:r>
            <a:rPr lang="ru-RU" sz="1100" b="1" i="1" kern="1200" dirty="0">
              <a:solidFill>
                <a:srgbClr val="C00000"/>
              </a:solidFill>
              <a:latin typeface="Calibri" pitchFamily="34" charset="0"/>
              <a:ea typeface="+mn-ea"/>
              <a:cs typeface="Arial" pitchFamily="34" charset="0"/>
            </a:rPr>
            <a:t>2.</a:t>
          </a:r>
          <a:r>
            <a:rPr lang="ru-RU" sz="1100" b="1" i="1" kern="1200" dirty="0">
              <a:solidFill>
                <a:srgbClr val="002060"/>
              </a:solidFill>
              <a:latin typeface="Calibri" pitchFamily="34" charset="0"/>
              <a:ea typeface="+mn-ea"/>
              <a:cs typeface="Arial" pitchFamily="34" charset="0"/>
            </a:rPr>
            <a:t> </a:t>
          </a:r>
          <a:r>
            <a:rPr lang="en-US" sz="1100" b="1" i="1" kern="1200" dirty="0">
              <a:solidFill>
                <a:srgbClr val="002060"/>
              </a:solidFill>
              <a:latin typeface="Calibri" pitchFamily="34" charset="0"/>
              <a:ea typeface="+mn-ea"/>
              <a:cs typeface="Arial" pitchFamily="34" charset="0"/>
            </a:rPr>
            <a:t>Forecasts of state extrabudgetary funds</a:t>
          </a:r>
          <a:endParaRPr lang="fr-FR" sz="1100" b="1" i="1" kern="1200" dirty="0">
            <a:solidFill>
              <a:srgbClr val="002060"/>
            </a:solidFill>
            <a:latin typeface="Calibri" pitchFamily="34" charset="0"/>
            <a:ea typeface="+mn-ea"/>
            <a:cs typeface="Arial" pitchFamily="34" charset="0"/>
          </a:endParaRPr>
        </a:p>
      </dsp:txBody>
      <dsp:txXfrm>
        <a:off x="1561672" y="399275"/>
        <a:ext cx="1897166" cy="866621"/>
      </dsp:txXfrm>
    </dsp:sp>
    <dsp:sp modelId="{56FC8AD5-6F81-47D4-A6CA-83F96FA0A7B4}">
      <dsp:nvSpPr>
        <dsp:cNvPr id="0" name=""/>
        <dsp:cNvSpPr/>
      </dsp:nvSpPr>
      <dsp:spPr>
        <a:xfrm>
          <a:off x="100532" y="1189672"/>
          <a:ext cx="3623426" cy="2452672"/>
        </a:xfrm>
        <a:prstGeom prst="leftCircularArrow">
          <a:avLst>
            <a:gd name="adj1" fmla="val 10980"/>
            <a:gd name="adj2" fmla="val 1142322"/>
            <a:gd name="adj3" fmla="val 6300000"/>
            <a:gd name="adj4" fmla="val 18900000"/>
            <a:gd name="adj5" fmla="val 12500"/>
          </a:avLst>
        </a:prstGeom>
        <a:gradFill rotWithShape="0">
          <a:gsLst>
            <a:gs pos="0">
              <a:schemeClr val="accent5">
                <a:hueOff val="0"/>
                <a:satOff val="0"/>
                <a:lumOff val="0"/>
                <a:satMod val="103000"/>
                <a:lumMod val="102000"/>
                <a:tint val="94000"/>
                <a:alpha val="30000"/>
              </a:schemeClr>
            </a:gs>
            <a:gs pos="50000">
              <a:schemeClr val="accent5">
                <a:alpha val="90000"/>
                <a:hueOff val="0"/>
                <a:satOff val="0"/>
                <a:lumOff val="0"/>
                <a:alphaOff val="-20000"/>
                <a:satMod val="110000"/>
                <a:lumMod val="100000"/>
                <a:shade val="100000"/>
              </a:schemeClr>
            </a:gs>
            <a:gs pos="100000">
              <a:schemeClr val="accent5">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sp>
    <dsp:sp modelId="{2D02F0F3-41FE-4A88-9597-2514C2E30C2B}">
      <dsp:nvSpPr>
        <dsp:cNvPr id="0" name=""/>
        <dsp:cNvSpPr/>
      </dsp:nvSpPr>
      <dsp:spPr>
        <a:xfrm>
          <a:off x="664506" y="1697649"/>
          <a:ext cx="1892184" cy="102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ru-RU" sz="1100" b="1" i="1" kern="1200" dirty="0">
              <a:solidFill>
                <a:srgbClr val="C00000"/>
              </a:solidFill>
            </a:rPr>
            <a:t>3. </a:t>
          </a:r>
          <a:r>
            <a:rPr lang="en-US" sz="1100" b="1" i="1" kern="1200" dirty="0">
              <a:solidFill>
                <a:srgbClr val="002060"/>
              </a:solidFill>
            </a:rPr>
            <a:t>Forecasts for other funds</a:t>
          </a:r>
          <a:endParaRPr lang="fr-FR" sz="1100" b="1" i="1" kern="1200" dirty="0">
            <a:solidFill>
              <a:srgbClr val="002060"/>
            </a:solidFill>
          </a:endParaRPr>
        </a:p>
      </dsp:txBody>
      <dsp:txXfrm>
        <a:off x="664506" y="1697649"/>
        <a:ext cx="1892184" cy="1026197"/>
      </dsp:txXfrm>
    </dsp:sp>
    <dsp:sp modelId="{056DA62D-4F74-40C5-AD1E-07F6B6904C9C}">
      <dsp:nvSpPr>
        <dsp:cNvPr id="0" name=""/>
        <dsp:cNvSpPr/>
      </dsp:nvSpPr>
      <dsp:spPr>
        <a:xfrm>
          <a:off x="960533" y="2613192"/>
          <a:ext cx="3081698" cy="2037703"/>
        </a:xfrm>
        <a:prstGeom prst="blockArc">
          <a:avLst>
            <a:gd name="adj1" fmla="val 13500000"/>
            <a:gd name="adj2" fmla="val 10800000"/>
            <a:gd name="adj3" fmla="val 12740"/>
          </a:avLst>
        </a:prstGeom>
        <a:gradFill rotWithShape="0">
          <a:gsLst>
            <a:gs pos="0">
              <a:schemeClr val="accent5">
                <a:hueOff val="0"/>
                <a:satOff val="0"/>
                <a:lumOff val="0"/>
                <a:satMod val="103000"/>
                <a:lumMod val="102000"/>
                <a:tint val="94000"/>
                <a:alpha val="10000"/>
              </a:schemeClr>
            </a:gs>
            <a:gs pos="50000">
              <a:schemeClr val="accent5">
                <a:alpha val="90000"/>
                <a:hueOff val="0"/>
                <a:satOff val="0"/>
                <a:lumOff val="0"/>
                <a:alphaOff val="-40000"/>
                <a:satMod val="110000"/>
                <a:lumMod val="100000"/>
                <a:shade val="100000"/>
              </a:schemeClr>
            </a:gs>
            <a:gs pos="100000">
              <a:schemeClr val="accent5">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sp>
    <dsp:sp modelId="{822B7DAB-9583-4DF4-A630-1D610773BA7C}">
      <dsp:nvSpPr>
        <dsp:cNvPr id="0" name=""/>
        <dsp:cNvSpPr/>
      </dsp:nvSpPr>
      <dsp:spPr>
        <a:xfrm>
          <a:off x="1997450" y="3335422"/>
          <a:ext cx="1194815" cy="749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i="1" kern="1200" dirty="0">
              <a:solidFill>
                <a:srgbClr val="C00000"/>
              </a:solidFill>
            </a:rPr>
            <a:t>Final Cashflow Plan</a:t>
          </a:r>
          <a:endParaRPr lang="fr-FR" sz="1200" b="1" i="1" kern="1200" dirty="0">
            <a:solidFill>
              <a:srgbClr val="C00000"/>
            </a:solidFill>
          </a:endParaRPr>
        </a:p>
      </dsp:txBody>
      <dsp:txXfrm>
        <a:off x="1997450" y="3335422"/>
        <a:ext cx="1194815" cy="74939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5" y="5"/>
            <a:ext cx="2946400" cy="496889"/>
          </a:xfrm>
          <a:prstGeom prst="rect">
            <a:avLst/>
          </a:prstGeom>
        </p:spPr>
        <p:txBody>
          <a:bodyPr vert="horz" lIns="91345" tIns="45673" rIns="91345" bIns="45673" rtlCol="0"/>
          <a:lstStyle>
            <a:lvl1pPr algn="l">
              <a:defRPr sz="1200"/>
            </a:lvl1pPr>
          </a:lstStyle>
          <a:p>
            <a:endParaRPr lang="ru-RU" dirty="0"/>
          </a:p>
        </p:txBody>
      </p:sp>
      <p:sp>
        <p:nvSpPr>
          <p:cNvPr id="4" name="Нижний колонтитул 3"/>
          <p:cNvSpPr>
            <a:spLocks noGrp="1"/>
          </p:cNvSpPr>
          <p:nvPr>
            <p:ph type="ftr" sz="quarter" idx="2"/>
          </p:nvPr>
        </p:nvSpPr>
        <p:spPr>
          <a:xfrm>
            <a:off x="5" y="9428169"/>
            <a:ext cx="2946400" cy="496887"/>
          </a:xfrm>
          <a:prstGeom prst="rect">
            <a:avLst/>
          </a:prstGeom>
        </p:spPr>
        <p:txBody>
          <a:bodyPr vert="horz" lIns="91345" tIns="45673" rIns="91345" bIns="45673" rtlCol="0" anchor="b"/>
          <a:lstStyle>
            <a:lvl1pPr algn="l">
              <a:defRPr sz="1200"/>
            </a:lvl1pPr>
          </a:lstStyle>
          <a:p>
            <a:endParaRPr lang="ru-RU" dirty="0"/>
          </a:p>
        </p:txBody>
      </p:sp>
    </p:spTree>
    <p:extLst>
      <p:ext uri="{BB962C8B-B14F-4D97-AF65-F5344CB8AC3E}">
        <p14:creationId xmlns:p14="http://schemas.microsoft.com/office/powerpoint/2010/main" val="2767812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0" y="6"/>
            <a:ext cx="2946135" cy="496253"/>
          </a:xfrm>
          <a:prstGeom prst="rect">
            <a:avLst/>
          </a:prstGeom>
        </p:spPr>
        <p:txBody>
          <a:bodyPr vert="horz" lIns="91212" tIns="45610" rIns="91212" bIns="45610" rtlCol="0"/>
          <a:lstStyle>
            <a:lvl1pPr algn="l">
              <a:defRPr sz="1200"/>
            </a:lvl1pPr>
          </a:lstStyle>
          <a:p>
            <a:endParaRPr lang="ru-RU" dirty="0"/>
          </a:p>
        </p:txBody>
      </p:sp>
      <p:sp>
        <p:nvSpPr>
          <p:cNvPr id="3" name="Дата 2"/>
          <p:cNvSpPr>
            <a:spLocks noGrp="1"/>
          </p:cNvSpPr>
          <p:nvPr>
            <p:ph type="dt" idx="1"/>
          </p:nvPr>
        </p:nvSpPr>
        <p:spPr>
          <a:xfrm>
            <a:off x="3849966" y="6"/>
            <a:ext cx="2946135" cy="496253"/>
          </a:xfrm>
          <a:prstGeom prst="rect">
            <a:avLst/>
          </a:prstGeom>
        </p:spPr>
        <p:txBody>
          <a:bodyPr vert="horz" lIns="91212" tIns="45610" rIns="91212" bIns="45610" rtlCol="0"/>
          <a:lstStyle>
            <a:lvl1pPr algn="r">
              <a:defRPr sz="1200"/>
            </a:lvl1pPr>
          </a:lstStyle>
          <a:p>
            <a:fld id="{CA706325-AB9F-43AF-8264-FF6D17A8B75B}" type="datetimeFigureOut">
              <a:rPr lang="ru-RU" smtClean="0"/>
              <a:pPr/>
              <a:t>26.10.2018</a:t>
            </a:fld>
            <a:endParaRPr lang="ru-RU" dirty="0"/>
          </a:p>
        </p:txBody>
      </p:sp>
      <p:sp>
        <p:nvSpPr>
          <p:cNvPr id="4" name="Образ слайда 3"/>
          <p:cNvSpPr>
            <a:spLocks noGrp="1" noRot="1" noChangeAspect="1"/>
          </p:cNvSpPr>
          <p:nvPr>
            <p:ph type="sldImg" idx="2"/>
          </p:nvPr>
        </p:nvSpPr>
        <p:spPr>
          <a:xfrm>
            <a:off x="93663" y="744538"/>
            <a:ext cx="6613525" cy="3721100"/>
          </a:xfrm>
          <a:prstGeom prst="rect">
            <a:avLst/>
          </a:prstGeom>
          <a:noFill/>
          <a:ln w="12700">
            <a:solidFill>
              <a:prstClr val="black"/>
            </a:solidFill>
          </a:ln>
        </p:spPr>
        <p:txBody>
          <a:bodyPr vert="horz" lIns="91212" tIns="45610" rIns="91212" bIns="45610" rtlCol="0" anchor="ctr"/>
          <a:lstStyle/>
          <a:p>
            <a:endParaRPr lang="ru-RU" dirty="0"/>
          </a:p>
        </p:txBody>
      </p:sp>
      <p:sp>
        <p:nvSpPr>
          <p:cNvPr id="5" name="Заметки 4"/>
          <p:cNvSpPr>
            <a:spLocks noGrp="1"/>
          </p:cNvSpPr>
          <p:nvPr>
            <p:ph type="body" sz="quarter" idx="3"/>
          </p:nvPr>
        </p:nvSpPr>
        <p:spPr>
          <a:xfrm>
            <a:off x="680250" y="4715195"/>
            <a:ext cx="5437188" cy="4466273"/>
          </a:xfrm>
          <a:prstGeom prst="rect">
            <a:avLst/>
          </a:prstGeom>
        </p:spPr>
        <p:txBody>
          <a:bodyPr vert="horz" lIns="91212" tIns="45610" rIns="91212" bIns="4561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0" y="9428802"/>
            <a:ext cx="2946135" cy="496252"/>
          </a:xfrm>
          <a:prstGeom prst="rect">
            <a:avLst/>
          </a:prstGeom>
        </p:spPr>
        <p:txBody>
          <a:bodyPr vert="horz" lIns="91212" tIns="45610" rIns="91212" bIns="4561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49966" y="9428802"/>
            <a:ext cx="2946135" cy="496252"/>
          </a:xfrm>
          <a:prstGeom prst="rect">
            <a:avLst/>
          </a:prstGeom>
        </p:spPr>
        <p:txBody>
          <a:bodyPr vert="horz" lIns="91212" tIns="45610" rIns="91212" bIns="45610" rtlCol="0" anchor="b"/>
          <a:lstStyle>
            <a:lvl1pPr algn="r">
              <a:defRPr sz="1200"/>
            </a:lvl1pPr>
          </a:lstStyle>
          <a:p>
            <a:fld id="{889A8D16-E632-413A-860A-FA3F871CE2D7}" type="slidenum">
              <a:rPr lang="ru-RU" smtClean="0"/>
              <a:pPr/>
              <a:t>‹#›</a:t>
            </a:fld>
            <a:endParaRPr lang="ru-RU" dirty="0"/>
          </a:p>
        </p:txBody>
      </p:sp>
    </p:spTree>
    <p:extLst>
      <p:ext uri="{BB962C8B-B14F-4D97-AF65-F5344CB8AC3E}">
        <p14:creationId xmlns:p14="http://schemas.microsoft.com/office/powerpoint/2010/main" val="2477739541"/>
      </p:ext>
    </p:extLst>
  </p:cSld>
  <p:clrMap bg1="lt1" tx1="dk1" bg2="lt2" tx2="dk2" accent1="accent1" accent2="accent2" accent3="accent3" accent4="accent4" accent5="accent5" accent6="accent6" hlink="hlink" folHlink="folHlink"/>
  <p:hf sldNum="0" hdr="0" ftr="0" dt="0"/>
  <p:notesStyle>
    <a:lvl1pPr marL="0" algn="l" defTabSz="914335" rtl="0" eaLnBrk="1" latinLnBrk="0" hangingPunct="1">
      <a:defRPr sz="1200" kern="1200">
        <a:solidFill>
          <a:schemeClr val="tx1"/>
        </a:solidFill>
        <a:latin typeface="+mn-lt"/>
        <a:ea typeface="+mn-ea"/>
        <a:cs typeface="+mn-cs"/>
      </a:defRPr>
    </a:lvl1pPr>
    <a:lvl2pPr marL="457167" algn="l" defTabSz="914335" rtl="0" eaLnBrk="1" latinLnBrk="0" hangingPunct="1">
      <a:defRPr sz="1200" kern="1200">
        <a:solidFill>
          <a:schemeClr val="tx1"/>
        </a:solidFill>
        <a:latin typeface="+mn-lt"/>
        <a:ea typeface="+mn-ea"/>
        <a:cs typeface="+mn-cs"/>
      </a:defRPr>
    </a:lvl2pPr>
    <a:lvl3pPr marL="914335" algn="l" defTabSz="914335" rtl="0" eaLnBrk="1" latinLnBrk="0" hangingPunct="1">
      <a:defRPr sz="1200" kern="1200">
        <a:solidFill>
          <a:schemeClr val="tx1"/>
        </a:solidFill>
        <a:latin typeface="+mn-lt"/>
        <a:ea typeface="+mn-ea"/>
        <a:cs typeface="+mn-cs"/>
      </a:defRPr>
    </a:lvl3pPr>
    <a:lvl4pPr marL="1371503" algn="l" defTabSz="914335" rtl="0" eaLnBrk="1" latinLnBrk="0" hangingPunct="1">
      <a:defRPr sz="1200" kern="1200">
        <a:solidFill>
          <a:schemeClr val="tx1"/>
        </a:solidFill>
        <a:latin typeface="+mn-lt"/>
        <a:ea typeface="+mn-ea"/>
        <a:cs typeface="+mn-cs"/>
      </a:defRPr>
    </a:lvl4pPr>
    <a:lvl5pPr marL="1828670" algn="l" defTabSz="914335" rtl="0" eaLnBrk="1" latinLnBrk="0" hangingPunct="1">
      <a:defRPr sz="1200" kern="1200">
        <a:solidFill>
          <a:schemeClr val="tx1"/>
        </a:solidFill>
        <a:latin typeface="+mn-lt"/>
        <a:ea typeface="+mn-ea"/>
        <a:cs typeface="+mn-cs"/>
      </a:defRPr>
    </a:lvl5pPr>
    <a:lvl6pPr marL="2285837" algn="l" defTabSz="914335" rtl="0" eaLnBrk="1" latinLnBrk="0" hangingPunct="1">
      <a:defRPr sz="1200" kern="1200">
        <a:solidFill>
          <a:schemeClr val="tx1"/>
        </a:solidFill>
        <a:latin typeface="+mn-lt"/>
        <a:ea typeface="+mn-ea"/>
        <a:cs typeface="+mn-cs"/>
      </a:defRPr>
    </a:lvl6pPr>
    <a:lvl7pPr marL="2743005" algn="l" defTabSz="914335" rtl="0" eaLnBrk="1" latinLnBrk="0" hangingPunct="1">
      <a:defRPr sz="1200" kern="1200">
        <a:solidFill>
          <a:schemeClr val="tx1"/>
        </a:solidFill>
        <a:latin typeface="+mn-lt"/>
        <a:ea typeface="+mn-ea"/>
        <a:cs typeface="+mn-cs"/>
      </a:defRPr>
    </a:lvl7pPr>
    <a:lvl8pPr marL="3200172" algn="l" defTabSz="914335" rtl="0" eaLnBrk="1" latinLnBrk="0" hangingPunct="1">
      <a:defRPr sz="1200" kern="1200">
        <a:solidFill>
          <a:schemeClr val="tx1"/>
        </a:solidFill>
        <a:latin typeface="+mn-lt"/>
        <a:ea typeface="+mn-ea"/>
        <a:cs typeface="+mn-cs"/>
      </a:defRPr>
    </a:lvl8pPr>
    <a:lvl9pPr marL="3657342" algn="l" defTabSz="91433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3663" y="744538"/>
            <a:ext cx="6613525" cy="37211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584970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7832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24672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314369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23438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975746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526209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167" indent="0" algn="ctr">
              <a:buNone/>
              <a:defRPr sz="2000"/>
            </a:lvl2pPr>
            <a:lvl3pPr marL="914335" indent="0" algn="ctr">
              <a:buNone/>
              <a:defRPr sz="1800"/>
            </a:lvl3pPr>
            <a:lvl4pPr marL="1371503" indent="0" algn="ctr">
              <a:buNone/>
              <a:defRPr sz="1600"/>
            </a:lvl4pPr>
            <a:lvl5pPr marL="1828670" indent="0" algn="ctr">
              <a:buNone/>
              <a:defRPr sz="1600"/>
            </a:lvl5pPr>
            <a:lvl6pPr marL="2285837" indent="0" algn="ctr">
              <a:buNone/>
              <a:defRPr sz="1600"/>
            </a:lvl6pPr>
            <a:lvl7pPr marL="2743005" indent="0" algn="ctr">
              <a:buNone/>
              <a:defRPr sz="1600"/>
            </a:lvl7pPr>
            <a:lvl8pPr marL="3200172" indent="0" algn="ctr">
              <a:buNone/>
              <a:defRPr sz="1600"/>
            </a:lvl8pPr>
            <a:lvl9pPr marL="3657342"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43A74D0D-5A9F-42DE-B0B5-2C9BCC64157D}" type="datetime1">
              <a:rPr lang="ru-RU" smtClean="0"/>
              <a:t>26.10.2018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DBF228ED-B2EE-4F15-A0C7-6C0A4540E08A}" type="slidenum">
              <a:rPr lang="ru-RU"/>
              <a:pPr>
                <a:defRPr/>
              </a:pPr>
              <a:t>‹#›</a:t>
            </a:fld>
            <a:endParaRPr lang="ru-RU" dirty="0"/>
          </a:p>
        </p:txBody>
      </p:sp>
    </p:spTree>
    <p:extLst>
      <p:ext uri="{BB962C8B-B14F-4D97-AF65-F5344CB8AC3E}">
        <p14:creationId xmlns:p14="http://schemas.microsoft.com/office/powerpoint/2010/main" val="98587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F0170956-86AE-42F1-93D4-9BA204ECCD52}" type="datetime1">
              <a:rPr lang="ru-RU" smtClean="0"/>
              <a:t>26.10.2018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918EBDE8-C4F5-46D8-A81D-B6AF711C3B2B}" type="slidenum">
              <a:rPr lang="ru-RU"/>
              <a:pPr>
                <a:defRPr/>
              </a:pPr>
              <a:t>‹#›</a:t>
            </a:fld>
            <a:endParaRPr lang="ru-RU" dirty="0"/>
          </a:p>
        </p:txBody>
      </p:sp>
    </p:spTree>
    <p:extLst>
      <p:ext uri="{BB962C8B-B14F-4D97-AF65-F5344CB8AC3E}">
        <p14:creationId xmlns:p14="http://schemas.microsoft.com/office/powerpoint/2010/main" val="80463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3"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2A75EE3-7616-47FE-8ADC-5D16D3912E9C}" type="datetime1">
              <a:rPr lang="ru-RU" smtClean="0"/>
              <a:t>26.10.2018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C499F1A9-CE99-4E9B-9B96-ACE372EA209C}" type="slidenum">
              <a:rPr lang="ru-RU"/>
              <a:pPr>
                <a:defRPr/>
              </a:pPr>
              <a:t>‹#›</a:t>
            </a:fld>
            <a:endParaRPr lang="ru-RU" dirty="0"/>
          </a:p>
        </p:txBody>
      </p:sp>
    </p:spTree>
    <p:extLst>
      <p:ext uri="{BB962C8B-B14F-4D97-AF65-F5344CB8AC3E}">
        <p14:creationId xmlns:p14="http://schemas.microsoft.com/office/powerpoint/2010/main" val="1923424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8" indent="0" algn="ctr">
              <a:buNone/>
              <a:defRPr sz="1800"/>
            </a:lvl3pPr>
            <a:lvl4pPr marL="1371567" indent="0" algn="ctr">
              <a:buNone/>
              <a:defRPr sz="1600"/>
            </a:lvl4pPr>
            <a:lvl5pPr marL="1828757" indent="0" algn="ctr">
              <a:buNone/>
              <a:defRPr sz="1600"/>
            </a:lvl5pPr>
            <a:lvl6pPr marL="2285945" indent="0" algn="ctr">
              <a:buNone/>
              <a:defRPr sz="1600"/>
            </a:lvl6pPr>
            <a:lvl7pPr marL="2743135" indent="0" algn="ctr">
              <a:buNone/>
              <a:defRPr sz="1600"/>
            </a:lvl7pPr>
            <a:lvl8pPr marL="3200324" indent="0" algn="ctr">
              <a:buNone/>
              <a:defRPr sz="1600"/>
            </a:lvl8pPr>
            <a:lvl9pPr marL="3657514"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9B054028-664D-4ABF-AEB1-55199D0D5021}" type="datetime1">
              <a:rPr lang="ru-RU" smtClean="0">
                <a:solidFill>
                  <a:prstClr val="black">
                    <a:tint val="75000"/>
                  </a:prstClr>
                </a:solidFill>
              </a:rPr>
              <a:t>26.10.2018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BF228ED-B2EE-4F15-A0C7-6C0A4540E08A}"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972028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D965F6A2-E86F-49A4-89F0-6756EFF329EA}" type="datetime1">
              <a:rPr lang="ru-RU" smtClean="0">
                <a:solidFill>
                  <a:prstClr val="black">
                    <a:tint val="75000"/>
                  </a:prstClr>
                </a:solidFill>
              </a:rPr>
              <a:t>26.10.2018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71FCD68-0AFD-4048-852E-53B764BC6EE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236343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41"/>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7" indent="0">
              <a:buNone/>
              <a:defRPr sz="1600">
                <a:solidFill>
                  <a:schemeClr val="tx1">
                    <a:tint val="75000"/>
                  </a:schemeClr>
                </a:solidFill>
              </a:defRPr>
            </a:lvl4pPr>
            <a:lvl5pPr marL="1828757" indent="0">
              <a:buNone/>
              <a:defRPr sz="1600">
                <a:solidFill>
                  <a:schemeClr val="tx1">
                    <a:tint val="75000"/>
                  </a:schemeClr>
                </a:solidFill>
              </a:defRPr>
            </a:lvl5pPr>
            <a:lvl6pPr marL="2285945" indent="0">
              <a:buNone/>
              <a:defRPr sz="1600">
                <a:solidFill>
                  <a:schemeClr val="tx1">
                    <a:tint val="75000"/>
                  </a:schemeClr>
                </a:solidFill>
              </a:defRPr>
            </a:lvl6pPr>
            <a:lvl7pPr marL="2743135" indent="0">
              <a:buNone/>
              <a:defRPr sz="1600">
                <a:solidFill>
                  <a:schemeClr val="tx1">
                    <a:tint val="75000"/>
                  </a:schemeClr>
                </a:solidFill>
              </a:defRPr>
            </a:lvl7pPr>
            <a:lvl8pPr marL="3200324" indent="0">
              <a:buNone/>
              <a:defRPr sz="1600">
                <a:solidFill>
                  <a:schemeClr val="tx1">
                    <a:tint val="75000"/>
                  </a:schemeClr>
                </a:solidFill>
              </a:defRPr>
            </a:lvl8pPr>
            <a:lvl9pPr marL="3657514"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F02E6B14-5541-492F-9C6B-ADD2A7D1B221}" type="datetime1">
              <a:rPr lang="ru-RU" smtClean="0">
                <a:solidFill>
                  <a:prstClr val="black">
                    <a:tint val="75000"/>
                  </a:prstClr>
                </a:solidFill>
              </a:rPr>
              <a:t>26.10.2018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A22171C-80CF-4EB9-A959-3CDAA13E4B70}"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533380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2"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2"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8D3A3031-E5AE-48B6-92FC-9921D00C9AB5}" type="datetime1">
              <a:rPr lang="ru-RU" smtClean="0">
                <a:solidFill>
                  <a:prstClr val="black">
                    <a:tint val="75000"/>
                  </a:prstClr>
                </a:solidFill>
              </a:rPr>
              <a:t>26.10.2018</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0B7E1EA-8D70-4860-BF45-409C57149FC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927894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9" y="365128"/>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189" indent="0">
              <a:buNone/>
              <a:defRPr sz="2000" b="1"/>
            </a:lvl2pPr>
            <a:lvl3pPr marL="914378" indent="0">
              <a:buNone/>
              <a:defRPr sz="1800" b="1"/>
            </a:lvl3pPr>
            <a:lvl4pPr marL="1371567" indent="0">
              <a:buNone/>
              <a:defRPr sz="1600" b="1"/>
            </a:lvl4pPr>
            <a:lvl5pPr marL="1828757" indent="0">
              <a:buNone/>
              <a:defRPr sz="1600" b="1"/>
            </a:lvl5pPr>
            <a:lvl6pPr marL="2285945" indent="0">
              <a:buNone/>
              <a:defRPr sz="1600" b="1"/>
            </a:lvl6pPr>
            <a:lvl7pPr marL="2743135" indent="0">
              <a:buNone/>
              <a:defRPr sz="1600" b="1"/>
            </a:lvl7pPr>
            <a:lvl8pPr marL="3200324" indent="0">
              <a:buNone/>
              <a:defRPr sz="1600" b="1"/>
            </a:lvl8pPr>
            <a:lvl9pPr marL="3657514"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189" indent="0">
              <a:buNone/>
              <a:defRPr sz="2000" b="1"/>
            </a:lvl2pPr>
            <a:lvl3pPr marL="914378" indent="0">
              <a:buNone/>
              <a:defRPr sz="1800" b="1"/>
            </a:lvl3pPr>
            <a:lvl4pPr marL="1371567" indent="0">
              <a:buNone/>
              <a:defRPr sz="1600" b="1"/>
            </a:lvl4pPr>
            <a:lvl5pPr marL="1828757" indent="0">
              <a:buNone/>
              <a:defRPr sz="1600" b="1"/>
            </a:lvl5pPr>
            <a:lvl6pPr marL="2285945" indent="0">
              <a:buNone/>
              <a:defRPr sz="1600" b="1"/>
            </a:lvl6pPr>
            <a:lvl7pPr marL="2743135" indent="0">
              <a:buNone/>
              <a:defRPr sz="1600" b="1"/>
            </a:lvl7pPr>
            <a:lvl8pPr marL="3200324" indent="0">
              <a:buNone/>
              <a:defRPr sz="1600" b="1"/>
            </a:lvl8pPr>
            <a:lvl9pPr marL="3657514"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37196D58-C3D3-48AD-BADC-301664A46054}" type="datetime1">
              <a:rPr lang="ru-RU" smtClean="0">
                <a:solidFill>
                  <a:prstClr val="black">
                    <a:tint val="75000"/>
                  </a:prstClr>
                </a:solidFill>
              </a:rPr>
              <a:t>26.10.2018</a:t>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D9AC3CE3-15E3-41B9-AE14-EA2B846D9B63}"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765656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FE52E40B-324B-4B02-B21D-48A8FF3EA2D5}" type="datetime1">
              <a:rPr lang="ru-RU" smtClean="0">
                <a:solidFill>
                  <a:prstClr val="black">
                    <a:tint val="75000"/>
                  </a:prstClr>
                </a:solidFill>
              </a:rPr>
              <a:t>26.10.2018</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DDD3E9E-ECEF-4AC7-BCA9-85B732FA39F3}"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807520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E2F4906-BC63-40C6-9398-A45559EDED5F}" type="datetime1">
              <a:rPr lang="ru-RU" smtClean="0">
                <a:solidFill>
                  <a:prstClr val="black">
                    <a:tint val="75000"/>
                  </a:prstClr>
                </a:solidFill>
              </a:rPr>
              <a:t>26.10.2018</a:t>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47EA9584-6FC9-446B-89E9-C9D48C4D1663}"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0821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9" y="457200"/>
            <a:ext cx="393223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9" y="2057401"/>
            <a:ext cx="3932238" cy="3811588"/>
          </a:xfrm>
        </p:spPr>
        <p:txBody>
          <a:bodyPr/>
          <a:lstStyle>
            <a:lvl1pPr marL="0" indent="0">
              <a:buNone/>
              <a:defRPr sz="1600"/>
            </a:lvl1pPr>
            <a:lvl2pPr marL="457189" indent="0">
              <a:buNone/>
              <a:defRPr sz="1400"/>
            </a:lvl2pPr>
            <a:lvl3pPr marL="914378" indent="0">
              <a:buNone/>
              <a:defRPr sz="1200"/>
            </a:lvl3pPr>
            <a:lvl4pPr marL="1371567" indent="0">
              <a:buNone/>
              <a:defRPr sz="1000"/>
            </a:lvl4pPr>
            <a:lvl5pPr marL="1828757" indent="0">
              <a:buNone/>
              <a:defRPr sz="1000"/>
            </a:lvl5pPr>
            <a:lvl6pPr marL="2285945" indent="0">
              <a:buNone/>
              <a:defRPr sz="1000"/>
            </a:lvl6pPr>
            <a:lvl7pPr marL="2743135" indent="0">
              <a:buNone/>
              <a:defRPr sz="1000"/>
            </a:lvl7pPr>
            <a:lvl8pPr marL="3200324" indent="0">
              <a:buNone/>
              <a:defRPr sz="1000"/>
            </a:lvl8pPr>
            <a:lvl9pPr marL="3657514"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B261FA42-83A4-48C7-A7FC-9AC6E37FAFEA}" type="datetime1">
              <a:rPr lang="ru-RU" smtClean="0">
                <a:solidFill>
                  <a:prstClr val="black">
                    <a:tint val="75000"/>
                  </a:prstClr>
                </a:solidFill>
              </a:rPr>
              <a:t>26.10.2018</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60EB9F3-39CE-44E7-B9F9-66414ECE552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29380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89C720A6-ECB6-4FDA-93FC-4FC42028AD4E}" type="datetime1">
              <a:rPr lang="ru-RU" smtClean="0"/>
              <a:t>26.10.2018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B71FCD68-0AFD-4048-852E-53B764BC6EED}" type="slidenum">
              <a:rPr lang="ru-RU"/>
              <a:pPr>
                <a:defRPr/>
              </a:pPr>
              <a:t>‹#›</a:t>
            </a:fld>
            <a:endParaRPr lang="ru-RU" dirty="0"/>
          </a:p>
        </p:txBody>
      </p:sp>
    </p:spTree>
    <p:extLst>
      <p:ext uri="{BB962C8B-B14F-4D97-AF65-F5344CB8AC3E}">
        <p14:creationId xmlns:p14="http://schemas.microsoft.com/office/powerpoint/2010/main" val="1891189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9" y="457200"/>
            <a:ext cx="393223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7"/>
            <a:ext cx="6172201" cy="4873625"/>
          </a:xfrm>
        </p:spPr>
        <p:txBody>
          <a:bodyPr rtlCol="0">
            <a:normAutofit/>
          </a:bodyPr>
          <a:lstStyle>
            <a:lvl1pPr marL="0" indent="0">
              <a:buNone/>
              <a:defRPr sz="3200"/>
            </a:lvl1pPr>
            <a:lvl2pPr marL="457189" indent="0">
              <a:buNone/>
              <a:defRPr sz="2800"/>
            </a:lvl2pPr>
            <a:lvl3pPr marL="914378" indent="0">
              <a:buNone/>
              <a:defRPr sz="2400"/>
            </a:lvl3pPr>
            <a:lvl4pPr marL="1371567" indent="0">
              <a:buNone/>
              <a:defRPr sz="2000"/>
            </a:lvl4pPr>
            <a:lvl5pPr marL="1828757" indent="0">
              <a:buNone/>
              <a:defRPr sz="2000"/>
            </a:lvl5pPr>
            <a:lvl6pPr marL="2285945" indent="0">
              <a:buNone/>
              <a:defRPr sz="2000"/>
            </a:lvl6pPr>
            <a:lvl7pPr marL="2743135" indent="0">
              <a:buNone/>
              <a:defRPr sz="2000"/>
            </a:lvl7pPr>
            <a:lvl8pPr marL="3200324" indent="0">
              <a:buNone/>
              <a:defRPr sz="2000"/>
            </a:lvl8pPr>
            <a:lvl9pPr marL="3657514" indent="0">
              <a:buNone/>
              <a:defRPr sz="2000"/>
            </a:lvl9pPr>
          </a:lstStyle>
          <a:p>
            <a:pPr lvl="0"/>
            <a:endParaRPr lang="ru-RU" noProof="0" dirty="0"/>
          </a:p>
        </p:txBody>
      </p:sp>
      <p:sp>
        <p:nvSpPr>
          <p:cNvPr id="4" name="Текст 3"/>
          <p:cNvSpPr>
            <a:spLocks noGrp="1"/>
          </p:cNvSpPr>
          <p:nvPr>
            <p:ph type="body" sz="half" idx="2"/>
          </p:nvPr>
        </p:nvSpPr>
        <p:spPr>
          <a:xfrm>
            <a:off x="839789" y="2057401"/>
            <a:ext cx="3932238" cy="3811588"/>
          </a:xfrm>
        </p:spPr>
        <p:txBody>
          <a:bodyPr/>
          <a:lstStyle>
            <a:lvl1pPr marL="0" indent="0">
              <a:buNone/>
              <a:defRPr sz="1600"/>
            </a:lvl1pPr>
            <a:lvl2pPr marL="457189" indent="0">
              <a:buNone/>
              <a:defRPr sz="1400"/>
            </a:lvl2pPr>
            <a:lvl3pPr marL="914378" indent="0">
              <a:buNone/>
              <a:defRPr sz="1200"/>
            </a:lvl3pPr>
            <a:lvl4pPr marL="1371567" indent="0">
              <a:buNone/>
              <a:defRPr sz="1000"/>
            </a:lvl4pPr>
            <a:lvl5pPr marL="1828757" indent="0">
              <a:buNone/>
              <a:defRPr sz="1000"/>
            </a:lvl5pPr>
            <a:lvl6pPr marL="2285945" indent="0">
              <a:buNone/>
              <a:defRPr sz="1000"/>
            </a:lvl6pPr>
            <a:lvl7pPr marL="2743135" indent="0">
              <a:buNone/>
              <a:defRPr sz="1000"/>
            </a:lvl7pPr>
            <a:lvl8pPr marL="3200324" indent="0">
              <a:buNone/>
              <a:defRPr sz="1000"/>
            </a:lvl8pPr>
            <a:lvl9pPr marL="3657514"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413EC24E-F675-433E-9A65-8B0C6C3FDFAE}" type="datetime1">
              <a:rPr lang="ru-RU" smtClean="0">
                <a:solidFill>
                  <a:prstClr val="black">
                    <a:tint val="75000"/>
                  </a:prstClr>
                </a:solidFill>
              </a:rPr>
              <a:t>26.10.2018</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B2B362C-59B7-4224-B209-68A5E34A71CF}"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779980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A520336-B790-42EB-9243-74D4900E39E3}" type="datetime1">
              <a:rPr lang="ru-RU" smtClean="0">
                <a:solidFill>
                  <a:prstClr val="black">
                    <a:tint val="75000"/>
                  </a:prstClr>
                </a:solidFill>
              </a:rPr>
              <a:t>26.10.2018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18EBDE8-C4F5-46D8-A81D-B6AF711C3B2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698863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1"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70903BA-1860-4A9A-AF2C-851319FF8FD9}" type="datetime1">
              <a:rPr lang="ru-RU" smtClean="0">
                <a:solidFill>
                  <a:prstClr val="black">
                    <a:tint val="75000"/>
                  </a:prstClr>
                </a:solidFill>
              </a:rPr>
              <a:t>26.10.2018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499F1A9-CE99-4E9B-9B96-ACE372EA209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730888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EE7D079B-AF28-4DAA-BFD8-AFA06AD0E318}" type="datetime1">
              <a:rPr lang="ru-RU" smtClean="0">
                <a:solidFill>
                  <a:prstClr val="black">
                    <a:tint val="75000"/>
                  </a:prstClr>
                </a:solidFill>
              </a:rPr>
              <a:t>26.10.2018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1BCC3406-CD8C-49DF-A5F2-679D2D5F6A61}" type="slidenum">
              <a:rPr lang="ru-RU">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69388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06945D5-7A7B-4BA9-AF5E-A5B149FFF0DF}" type="datetime1">
              <a:rPr lang="ru-RU" smtClean="0">
                <a:solidFill>
                  <a:prstClr val="black">
                    <a:tint val="75000"/>
                  </a:prstClr>
                </a:solidFill>
              </a:rPr>
              <a:t>26.10.2018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1BCC3406-CD8C-49DF-A5F2-679D2D5F6A61}" type="slidenum">
              <a:rPr lang="ru-RU">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31266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0C7C6C8-C3DE-4737-B9FF-8BE9D79E997D}" type="datetime1">
              <a:rPr lang="ru-RU" smtClean="0">
                <a:solidFill>
                  <a:prstClr val="black">
                    <a:tint val="75000"/>
                  </a:prstClr>
                </a:solidFill>
              </a:rPr>
              <a:t>26.10.2018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1BCC3406-CD8C-49DF-A5F2-679D2D5F6A61}" type="slidenum">
              <a:rPr lang="ru-RU">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0383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AF4E053-980B-4DA5-89EF-6D15B8F21D75}" type="datetime1">
              <a:rPr lang="ru-RU" smtClean="0">
                <a:solidFill>
                  <a:prstClr val="black">
                    <a:tint val="75000"/>
                  </a:prstClr>
                </a:solidFill>
              </a:rPr>
              <a:t>26.10.2018</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1BCC3406-CD8C-49DF-A5F2-679D2D5F6A61}" type="slidenum">
              <a:rPr lang="ru-RU">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16893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1C9C923-6028-48C7-9B32-F8B80A8E33F6}" type="datetime1">
              <a:rPr lang="ru-RU" smtClean="0">
                <a:solidFill>
                  <a:prstClr val="black">
                    <a:tint val="75000"/>
                  </a:prstClr>
                </a:solidFill>
              </a:rPr>
              <a:t>26.10.2018</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1BCC3406-CD8C-49DF-A5F2-679D2D5F6A61}" type="slidenum">
              <a:rPr lang="ru-RU">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1756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7D184DE-E00E-4836-8028-BE01674FF0B8}" type="datetime1">
              <a:rPr lang="ru-RU" smtClean="0">
                <a:solidFill>
                  <a:prstClr val="black">
                    <a:tint val="75000"/>
                  </a:prstClr>
                </a:solidFill>
              </a:rPr>
              <a:t>26.10.2018</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1BCC3406-CD8C-49DF-A5F2-679D2D5F6A61}" type="slidenum">
              <a:rPr lang="ru-RU">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72705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E030E6B-B875-41A2-97B4-76F40B15EF3B}" type="datetime1">
              <a:rPr lang="ru-RU" smtClean="0">
                <a:solidFill>
                  <a:prstClr val="black">
                    <a:tint val="75000"/>
                  </a:prstClr>
                </a:solidFill>
              </a:rPr>
              <a:t>26.10.2018</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1BCC3406-CD8C-49DF-A5F2-679D2D5F6A61}" type="slidenum">
              <a:rPr lang="ru-RU">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7252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41"/>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5" indent="0">
              <a:buNone/>
              <a:defRPr sz="1800">
                <a:solidFill>
                  <a:schemeClr val="tx1">
                    <a:tint val="75000"/>
                  </a:schemeClr>
                </a:solidFill>
              </a:defRPr>
            </a:lvl3pPr>
            <a:lvl4pPr marL="1371503" indent="0">
              <a:buNone/>
              <a:defRPr sz="1600">
                <a:solidFill>
                  <a:schemeClr val="tx1">
                    <a:tint val="75000"/>
                  </a:schemeClr>
                </a:solidFill>
              </a:defRPr>
            </a:lvl4pPr>
            <a:lvl5pPr marL="1828670" indent="0">
              <a:buNone/>
              <a:defRPr sz="1600">
                <a:solidFill>
                  <a:schemeClr val="tx1">
                    <a:tint val="75000"/>
                  </a:schemeClr>
                </a:solidFill>
              </a:defRPr>
            </a:lvl5pPr>
            <a:lvl6pPr marL="2285837" indent="0">
              <a:buNone/>
              <a:defRPr sz="1600">
                <a:solidFill>
                  <a:schemeClr val="tx1">
                    <a:tint val="75000"/>
                  </a:schemeClr>
                </a:solidFill>
              </a:defRPr>
            </a:lvl6pPr>
            <a:lvl7pPr marL="2743005" indent="0">
              <a:buNone/>
              <a:defRPr sz="1600">
                <a:solidFill>
                  <a:schemeClr val="tx1">
                    <a:tint val="75000"/>
                  </a:schemeClr>
                </a:solidFill>
              </a:defRPr>
            </a:lvl7pPr>
            <a:lvl8pPr marL="3200172" indent="0">
              <a:buNone/>
              <a:defRPr sz="1600">
                <a:solidFill>
                  <a:schemeClr val="tx1">
                    <a:tint val="75000"/>
                  </a:schemeClr>
                </a:solidFill>
              </a:defRPr>
            </a:lvl8pPr>
            <a:lvl9pPr marL="3657342"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F52DE611-B152-49A4-911E-F955CDD15158}" type="datetime1">
              <a:rPr lang="ru-RU" smtClean="0"/>
              <a:t>26.10.2018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1A22171C-80CF-4EB9-A959-3CDAA13E4B70}" type="slidenum">
              <a:rPr lang="ru-RU"/>
              <a:pPr>
                <a:defRPr/>
              </a:pPr>
              <a:t>‹#›</a:t>
            </a:fld>
            <a:endParaRPr lang="ru-RU" dirty="0"/>
          </a:p>
        </p:txBody>
      </p:sp>
    </p:spTree>
    <p:extLst>
      <p:ext uri="{BB962C8B-B14F-4D97-AF65-F5344CB8AC3E}">
        <p14:creationId xmlns:p14="http://schemas.microsoft.com/office/powerpoint/2010/main" val="1835377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4354738-2906-491C-88B6-6DC1ED6863C7}" type="datetime1">
              <a:rPr lang="ru-RU" smtClean="0">
                <a:solidFill>
                  <a:prstClr val="black">
                    <a:tint val="75000"/>
                  </a:prstClr>
                </a:solidFill>
              </a:rPr>
              <a:t>26.10.2018</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1BCC3406-CD8C-49DF-A5F2-679D2D5F6A61}" type="slidenum">
              <a:rPr lang="ru-RU">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46406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48E3ECD-A4C7-4458-BB46-8210F0A9AFBA}" type="datetime1">
              <a:rPr lang="ru-RU" smtClean="0">
                <a:solidFill>
                  <a:prstClr val="black">
                    <a:tint val="75000"/>
                  </a:prstClr>
                </a:solidFill>
              </a:rPr>
              <a:t>26.10.2018</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1BCC3406-CD8C-49DF-A5F2-679D2D5F6A61}" type="slidenum">
              <a:rPr lang="ru-RU">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57061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E6FB99C-4938-4AE1-9883-9F6DB878D8BA}" type="datetime1">
              <a:rPr lang="ru-RU" smtClean="0">
                <a:solidFill>
                  <a:prstClr val="black">
                    <a:tint val="75000"/>
                  </a:prstClr>
                </a:solidFill>
              </a:rPr>
              <a:t>26.10.2018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1BCC3406-CD8C-49DF-A5F2-679D2D5F6A61}" type="slidenum">
              <a:rPr lang="ru-RU">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72771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91F39B7-DB78-4085-B6F3-825E4C2614DF}" type="datetime1">
              <a:rPr lang="ru-RU" smtClean="0">
                <a:solidFill>
                  <a:prstClr val="black">
                    <a:tint val="75000"/>
                  </a:prstClr>
                </a:solidFill>
              </a:rPr>
              <a:t>26.10.2018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1BCC3406-CD8C-49DF-A5F2-679D2D5F6A61}" type="slidenum">
              <a:rPr lang="ru-RU">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5010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3"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1B1BE71D-735C-4DB9-B9F8-7F9120C9C437}" type="datetime1">
              <a:rPr lang="ru-RU" smtClean="0"/>
              <a:t>26.10.2018</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00B7E1EA-8D70-4860-BF45-409C57149FC5}" type="slidenum">
              <a:rPr lang="ru-RU"/>
              <a:pPr>
                <a:defRPr/>
              </a:pPr>
              <a:t>‹#›</a:t>
            </a:fld>
            <a:endParaRPr lang="ru-RU" dirty="0"/>
          </a:p>
        </p:txBody>
      </p:sp>
    </p:spTree>
    <p:extLst>
      <p:ext uri="{BB962C8B-B14F-4D97-AF65-F5344CB8AC3E}">
        <p14:creationId xmlns:p14="http://schemas.microsoft.com/office/powerpoint/2010/main" val="65593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8"/>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167" indent="0">
              <a:buNone/>
              <a:defRPr sz="2000" b="1"/>
            </a:lvl2pPr>
            <a:lvl3pPr marL="914335" indent="0">
              <a:buNone/>
              <a:defRPr sz="1800" b="1"/>
            </a:lvl3pPr>
            <a:lvl4pPr marL="1371503" indent="0">
              <a:buNone/>
              <a:defRPr sz="1600" b="1"/>
            </a:lvl4pPr>
            <a:lvl5pPr marL="1828670" indent="0">
              <a:buNone/>
              <a:defRPr sz="1600" b="1"/>
            </a:lvl5pPr>
            <a:lvl6pPr marL="2285837" indent="0">
              <a:buNone/>
              <a:defRPr sz="1600" b="1"/>
            </a:lvl6pPr>
            <a:lvl7pPr marL="2743005" indent="0">
              <a:buNone/>
              <a:defRPr sz="1600" b="1"/>
            </a:lvl7pPr>
            <a:lvl8pPr marL="3200172" indent="0">
              <a:buNone/>
              <a:defRPr sz="1600" b="1"/>
            </a:lvl8pPr>
            <a:lvl9pPr marL="3657342"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167" indent="0">
              <a:buNone/>
              <a:defRPr sz="2000" b="1"/>
            </a:lvl2pPr>
            <a:lvl3pPr marL="914335" indent="0">
              <a:buNone/>
              <a:defRPr sz="1800" b="1"/>
            </a:lvl3pPr>
            <a:lvl4pPr marL="1371503" indent="0">
              <a:buNone/>
              <a:defRPr sz="1600" b="1"/>
            </a:lvl4pPr>
            <a:lvl5pPr marL="1828670" indent="0">
              <a:buNone/>
              <a:defRPr sz="1600" b="1"/>
            </a:lvl5pPr>
            <a:lvl6pPr marL="2285837" indent="0">
              <a:buNone/>
              <a:defRPr sz="1600" b="1"/>
            </a:lvl6pPr>
            <a:lvl7pPr marL="2743005" indent="0">
              <a:buNone/>
              <a:defRPr sz="1600" b="1"/>
            </a:lvl7pPr>
            <a:lvl8pPr marL="3200172" indent="0">
              <a:buNone/>
              <a:defRPr sz="1600" b="1"/>
            </a:lvl8pPr>
            <a:lvl9pPr marL="3657342"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0E0D5E8B-B859-4024-B76C-71983EE523FD}" type="datetime1">
              <a:rPr lang="ru-RU" smtClean="0"/>
              <a:t>26.10.2018</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dirty="0"/>
          </a:p>
        </p:txBody>
      </p:sp>
      <p:sp>
        <p:nvSpPr>
          <p:cNvPr id="9" name="Номер слайда 5"/>
          <p:cNvSpPr>
            <a:spLocks noGrp="1"/>
          </p:cNvSpPr>
          <p:nvPr>
            <p:ph type="sldNum" sz="quarter" idx="12"/>
          </p:nvPr>
        </p:nvSpPr>
        <p:spPr/>
        <p:txBody>
          <a:bodyPr/>
          <a:lstStyle>
            <a:lvl1pPr>
              <a:defRPr/>
            </a:lvl1pPr>
          </a:lstStyle>
          <a:p>
            <a:pPr>
              <a:defRPr/>
            </a:pPr>
            <a:fld id="{D9AC3CE3-15E3-41B9-AE14-EA2B846D9B63}" type="slidenum">
              <a:rPr lang="ru-RU"/>
              <a:pPr>
                <a:defRPr/>
              </a:pPr>
              <a:t>‹#›</a:t>
            </a:fld>
            <a:endParaRPr lang="ru-RU" dirty="0"/>
          </a:p>
        </p:txBody>
      </p:sp>
    </p:spTree>
    <p:extLst>
      <p:ext uri="{BB962C8B-B14F-4D97-AF65-F5344CB8AC3E}">
        <p14:creationId xmlns:p14="http://schemas.microsoft.com/office/powerpoint/2010/main" val="127806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09E1C284-6DEE-4B1A-99D0-03F465D9001F}" type="datetime1">
              <a:rPr lang="ru-RU" smtClean="0"/>
              <a:t>26.10.2018</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dirty="0"/>
          </a:p>
        </p:txBody>
      </p:sp>
      <p:sp>
        <p:nvSpPr>
          <p:cNvPr id="5" name="Номер слайда 5"/>
          <p:cNvSpPr>
            <a:spLocks noGrp="1"/>
          </p:cNvSpPr>
          <p:nvPr>
            <p:ph type="sldNum" sz="quarter" idx="12"/>
          </p:nvPr>
        </p:nvSpPr>
        <p:spPr/>
        <p:txBody>
          <a:bodyPr/>
          <a:lstStyle>
            <a:lvl1pPr>
              <a:defRPr/>
            </a:lvl1pPr>
          </a:lstStyle>
          <a:p>
            <a:pPr>
              <a:defRPr/>
            </a:pPr>
            <a:fld id="{7DDD3E9E-ECEF-4AC7-BCA9-85B732FA39F3}" type="slidenum">
              <a:rPr lang="ru-RU"/>
              <a:pPr>
                <a:defRPr/>
              </a:pPr>
              <a:t>‹#›</a:t>
            </a:fld>
            <a:endParaRPr lang="ru-RU" dirty="0"/>
          </a:p>
        </p:txBody>
      </p:sp>
    </p:spTree>
    <p:extLst>
      <p:ext uri="{BB962C8B-B14F-4D97-AF65-F5344CB8AC3E}">
        <p14:creationId xmlns:p14="http://schemas.microsoft.com/office/powerpoint/2010/main" val="2122313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AF64D3A-DB45-4172-B7AE-B694DC1107DE}" type="datetime1">
              <a:rPr lang="ru-RU" smtClean="0"/>
              <a:t>26.10.2018</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dirty="0"/>
          </a:p>
        </p:txBody>
      </p:sp>
      <p:sp>
        <p:nvSpPr>
          <p:cNvPr id="4" name="Номер слайда 5"/>
          <p:cNvSpPr>
            <a:spLocks noGrp="1"/>
          </p:cNvSpPr>
          <p:nvPr>
            <p:ph type="sldNum" sz="quarter" idx="12"/>
          </p:nvPr>
        </p:nvSpPr>
        <p:spPr/>
        <p:txBody>
          <a:bodyPr/>
          <a:lstStyle>
            <a:lvl1pPr>
              <a:defRPr/>
            </a:lvl1pPr>
          </a:lstStyle>
          <a:p>
            <a:pPr>
              <a:defRPr/>
            </a:pPr>
            <a:fld id="{47EA9584-6FC9-446B-89E9-C9D48C4D1663}" type="slidenum">
              <a:rPr lang="ru-RU"/>
              <a:pPr>
                <a:defRPr/>
              </a:pPr>
              <a:t>‹#›</a:t>
            </a:fld>
            <a:endParaRPr lang="ru-RU" dirty="0"/>
          </a:p>
        </p:txBody>
      </p:sp>
    </p:spTree>
    <p:extLst>
      <p:ext uri="{BB962C8B-B14F-4D97-AF65-F5344CB8AC3E}">
        <p14:creationId xmlns:p14="http://schemas.microsoft.com/office/powerpoint/2010/main" val="199426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0"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91"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90" y="2057403"/>
            <a:ext cx="3932237" cy="3811588"/>
          </a:xfrm>
        </p:spPr>
        <p:txBody>
          <a:bodyPr/>
          <a:lstStyle>
            <a:lvl1pPr marL="0" indent="0">
              <a:buNone/>
              <a:defRPr sz="1600"/>
            </a:lvl1pPr>
            <a:lvl2pPr marL="457167" indent="0">
              <a:buNone/>
              <a:defRPr sz="1400"/>
            </a:lvl2pPr>
            <a:lvl3pPr marL="914335" indent="0">
              <a:buNone/>
              <a:defRPr sz="1200"/>
            </a:lvl3pPr>
            <a:lvl4pPr marL="1371503" indent="0">
              <a:buNone/>
              <a:defRPr sz="1000"/>
            </a:lvl4pPr>
            <a:lvl5pPr marL="1828670" indent="0">
              <a:buNone/>
              <a:defRPr sz="1000"/>
            </a:lvl5pPr>
            <a:lvl6pPr marL="2285837" indent="0">
              <a:buNone/>
              <a:defRPr sz="1000"/>
            </a:lvl6pPr>
            <a:lvl7pPr marL="2743005" indent="0">
              <a:buNone/>
              <a:defRPr sz="1000"/>
            </a:lvl7pPr>
            <a:lvl8pPr marL="3200172" indent="0">
              <a:buNone/>
              <a:defRPr sz="1000"/>
            </a:lvl8pPr>
            <a:lvl9pPr marL="3657342"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777B55F1-AF64-4252-B5FB-B07954A365BB}" type="datetime1">
              <a:rPr lang="ru-RU" smtClean="0"/>
              <a:t>26.10.2018</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060EB9F3-39CE-44E7-B9F9-66414ECE5524}" type="slidenum">
              <a:rPr lang="ru-RU"/>
              <a:pPr>
                <a:defRPr/>
              </a:pPr>
              <a:t>‹#›</a:t>
            </a:fld>
            <a:endParaRPr lang="ru-RU" dirty="0"/>
          </a:p>
        </p:txBody>
      </p:sp>
    </p:spTree>
    <p:extLst>
      <p:ext uri="{BB962C8B-B14F-4D97-AF65-F5344CB8AC3E}">
        <p14:creationId xmlns:p14="http://schemas.microsoft.com/office/powerpoint/2010/main" val="3205878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0"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91" y="987425"/>
            <a:ext cx="6172200" cy="4873625"/>
          </a:xfrm>
        </p:spPr>
        <p:txBody>
          <a:bodyPr rtlCol="0">
            <a:normAutofit/>
          </a:bodyPr>
          <a:lstStyle>
            <a:lvl1pPr marL="0" indent="0">
              <a:buNone/>
              <a:defRPr sz="3200"/>
            </a:lvl1pPr>
            <a:lvl2pPr marL="457167" indent="0">
              <a:buNone/>
              <a:defRPr sz="2800"/>
            </a:lvl2pPr>
            <a:lvl3pPr marL="914335" indent="0">
              <a:buNone/>
              <a:defRPr sz="2400"/>
            </a:lvl3pPr>
            <a:lvl4pPr marL="1371503" indent="0">
              <a:buNone/>
              <a:defRPr sz="2000"/>
            </a:lvl4pPr>
            <a:lvl5pPr marL="1828670" indent="0">
              <a:buNone/>
              <a:defRPr sz="2000"/>
            </a:lvl5pPr>
            <a:lvl6pPr marL="2285837" indent="0">
              <a:buNone/>
              <a:defRPr sz="2000"/>
            </a:lvl6pPr>
            <a:lvl7pPr marL="2743005" indent="0">
              <a:buNone/>
              <a:defRPr sz="2000"/>
            </a:lvl7pPr>
            <a:lvl8pPr marL="3200172" indent="0">
              <a:buNone/>
              <a:defRPr sz="2000"/>
            </a:lvl8pPr>
            <a:lvl9pPr marL="3657342" indent="0">
              <a:buNone/>
              <a:defRPr sz="2000"/>
            </a:lvl9pPr>
          </a:lstStyle>
          <a:p>
            <a:pPr lvl="0"/>
            <a:endParaRPr lang="ru-RU" noProof="0" dirty="0"/>
          </a:p>
        </p:txBody>
      </p:sp>
      <p:sp>
        <p:nvSpPr>
          <p:cNvPr id="4" name="Текст 3"/>
          <p:cNvSpPr>
            <a:spLocks noGrp="1"/>
          </p:cNvSpPr>
          <p:nvPr>
            <p:ph type="body" sz="half" idx="2"/>
          </p:nvPr>
        </p:nvSpPr>
        <p:spPr>
          <a:xfrm>
            <a:off x="839790" y="2057403"/>
            <a:ext cx="3932237" cy="3811588"/>
          </a:xfrm>
        </p:spPr>
        <p:txBody>
          <a:bodyPr/>
          <a:lstStyle>
            <a:lvl1pPr marL="0" indent="0">
              <a:buNone/>
              <a:defRPr sz="1600"/>
            </a:lvl1pPr>
            <a:lvl2pPr marL="457167" indent="0">
              <a:buNone/>
              <a:defRPr sz="1400"/>
            </a:lvl2pPr>
            <a:lvl3pPr marL="914335" indent="0">
              <a:buNone/>
              <a:defRPr sz="1200"/>
            </a:lvl3pPr>
            <a:lvl4pPr marL="1371503" indent="0">
              <a:buNone/>
              <a:defRPr sz="1000"/>
            </a:lvl4pPr>
            <a:lvl5pPr marL="1828670" indent="0">
              <a:buNone/>
              <a:defRPr sz="1000"/>
            </a:lvl5pPr>
            <a:lvl6pPr marL="2285837" indent="0">
              <a:buNone/>
              <a:defRPr sz="1000"/>
            </a:lvl6pPr>
            <a:lvl7pPr marL="2743005" indent="0">
              <a:buNone/>
              <a:defRPr sz="1000"/>
            </a:lvl7pPr>
            <a:lvl8pPr marL="3200172" indent="0">
              <a:buNone/>
              <a:defRPr sz="1000"/>
            </a:lvl8pPr>
            <a:lvl9pPr marL="3657342"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500EBB66-31AA-47A7-817C-0AAA27D4D199}" type="datetime1">
              <a:rPr lang="ru-RU" smtClean="0"/>
              <a:t>26.10.2018</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2B2B362C-59B7-4224-B209-68A5E34A71CF}" type="slidenum">
              <a:rPr lang="ru-RU"/>
              <a:pPr>
                <a:defRPr/>
              </a:pPr>
              <a:t>‹#›</a:t>
            </a:fld>
            <a:endParaRPr lang="ru-RU" dirty="0"/>
          </a:p>
        </p:txBody>
      </p:sp>
    </p:spTree>
    <p:extLst>
      <p:ext uri="{BB962C8B-B14F-4D97-AF65-F5344CB8AC3E}">
        <p14:creationId xmlns:p14="http://schemas.microsoft.com/office/powerpoint/2010/main" val="229101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8"/>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38200" y="6356353"/>
            <a:ext cx="2743200" cy="365125"/>
          </a:xfrm>
          <a:prstGeom prst="rect">
            <a:avLst/>
          </a:prstGeom>
        </p:spPr>
        <p:txBody>
          <a:bodyPr vert="horz" lIns="91434" tIns="45717" rIns="91434" bIns="45717"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D99BA78-060D-4D05-B4F3-BCDAE577CF7E}" type="datetime1">
              <a:rPr lang="ru-RU" smtClean="0"/>
              <a:t>26.10.2018</a:t>
            </a:fld>
            <a:endParaRPr lang="ru-RU" dirty="0"/>
          </a:p>
        </p:txBody>
      </p:sp>
      <p:sp>
        <p:nvSpPr>
          <p:cNvPr id="5" name="Нижний колонтитул 4"/>
          <p:cNvSpPr>
            <a:spLocks noGrp="1"/>
          </p:cNvSpPr>
          <p:nvPr>
            <p:ph type="ftr" sz="quarter" idx="3"/>
          </p:nvPr>
        </p:nvSpPr>
        <p:spPr>
          <a:xfrm>
            <a:off x="4038600" y="6356353"/>
            <a:ext cx="4114800" cy="365125"/>
          </a:xfrm>
          <a:prstGeom prst="rect">
            <a:avLst/>
          </a:prstGeom>
        </p:spPr>
        <p:txBody>
          <a:bodyPr vert="horz" lIns="91434" tIns="45717" rIns="91434" bIns="45717"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dirty="0"/>
          </a:p>
        </p:txBody>
      </p:sp>
      <p:sp>
        <p:nvSpPr>
          <p:cNvPr id="6" name="Номер слайда 5"/>
          <p:cNvSpPr>
            <a:spLocks noGrp="1"/>
          </p:cNvSpPr>
          <p:nvPr>
            <p:ph type="sldNum" sz="quarter" idx="4"/>
          </p:nvPr>
        </p:nvSpPr>
        <p:spPr>
          <a:xfrm>
            <a:off x="8610600" y="6356353"/>
            <a:ext cx="2743200" cy="365125"/>
          </a:xfrm>
          <a:prstGeom prst="rect">
            <a:avLst/>
          </a:prstGeom>
        </p:spPr>
        <p:txBody>
          <a:bodyPr vert="horz" lIns="91434" tIns="45717" rIns="91434" bIns="45717"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AF6D111-74A9-45D9-ADCC-62D41ADA5A71}"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167" algn="l" rtl="0" fontAlgn="base">
        <a:lnSpc>
          <a:spcPct val="90000"/>
        </a:lnSpc>
        <a:spcBef>
          <a:spcPct val="0"/>
        </a:spcBef>
        <a:spcAft>
          <a:spcPct val="0"/>
        </a:spcAft>
        <a:defRPr sz="4400">
          <a:solidFill>
            <a:schemeClr val="tx1"/>
          </a:solidFill>
          <a:latin typeface="Calibri Light" pitchFamily="34" charset="0"/>
        </a:defRPr>
      </a:lvl6pPr>
      <a:lvl7pPr marL="914335" algn="l" rtl="0" fontAlgn="base">
        <a:lnSpc>
          <a:spcPct val="90000"/>
        </a:lnSpc>
        <a:spcBef>
          <a:spcPct val="0"/>
        </a:spcBef>
        <a:spcAft>
          <a:spcPct val="0"/>
        </a:spcAft>
        <a:defRPr sz="4400">
          <a:solidFill>
            <a:schemeClr val="tx1"/>
          </a:solidFill>
          <a:latin typeface="Calibri Light" pitchFamily="34" charset="0"/>
        </a:defRPr>
      </a:lvl7pPr>
      <a:lvl8pPr marL="1371503" algn="l" rtl="0" fontAlgn="base">
        <a:lnSpc>
          <a:spcPct val="90000"/>
        </a:lnSpc>
        <a:spcBef>
          <a:spcPct val="0"/>
        </a:spcBef>
        <a:spcAft>
          <a:spcPct val="0"/>
        </a:spcAft>
        <a:defRPr sz="4400">
          <a:solidFill>
            <a:schemeClr val="tx1"/>
          </a:solidFill>
          <a:latin typeface="Calibri Light" pitchFamily="34" charset="0"/>
        </a:defRPr>
      </a:lvl8pPr>
      <a:lvl9pPr marL="1828670" algn="l" rtl="0" fontAlgn="base">
        <a:lnSpc>
          <a:spcPct val="90000"/>
        </a:lnSpc>
        <a:spcBef>
          <a:spcPct val="0"/>
        </a:spcBef>
        <a:spcAft>
          <a:spcPct val="0"/>
        </a:spcAft>
        <a:defRPr sz="4400">
          <a:solidFill>
            <a:schemeClr val="tx1"/>
          </a:solidFill>
          <a:latin typeface="Calibri Light" pitchFamily="34" charset="0"/>
        </a:defRPr>
      </a:lvl9pPr>
    </p:titleStyle>
    <p:bodyStyle>
      <a:lvl1pPr marL="228584" indent="-228584"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752" indent="-228584"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2919" indent="-228584"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086" indent="-228584"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253" indent="-228584"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422" indent="-228584"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90" indent="-228584"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57" indent="-228584"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24" indent="-228584" algn="l" defTabSz="9143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35" rtl="0" eaLnBrk="1" latinLnBrk="0" hangingPunct="1">
        <a:defRPr sz="1800" kern="1200">
          <a:solidFill>
            <a:schemeClr val="tx1"/>
          </a:solidFill>
          <a:latin typeface="+mn-lt"/>
          <a:ea typeface="+mn-ea"/>
          <a:cs typeface="+mn-cs"/>
        </a:defRPr>
      </a:lvl1pPr>
      <a:lvl2pPr marL="457167" algn="l" defTabSz="914335" rtl="0" eaLnBrk="1" latinLnBrk="0" hangingPunct="1">
        <a:defRPr sz="1800" kern="1200">
          <a:solidFill>
            <a:schemeClr val="tx1"/>
          </a:solidFill>
          <a:latin typeface="+mn-lt"/>
          <a:ea typeface="+mn-ea"/>
          <a:cs typeface="+mn-cs"/>
        </a:defRPr>
      </a:lvl2pPr>
      <a:lvl3pPr marL="914335" algn="l" defTabSz="914335" rtl="0" eaLnBrk="1" latinLnBrk="0" hangingPunct="1">
        <a:defRPr sz="1800" kern="1200">
          <a:solidFill>
            <a:schemeClr val="tx1"/>
          </a:solidFill>
          <a:latin typeface="+mn-lt"/>
          <a:ea typeface="+mn-ea"/>
          <a:cs typeface="+mn-cs"/>
        </a:defRPr>
      </a:lvl3pPr>
      <a:lvl4pPr marL="1371503" algn="l" defTabSz="914335" rtl="0" eaLnBrk="1" latinLnBrk="0" hangingPunct="1">
        <a:defRPr sz="1800" kern="1200">
          <a:solidFill>
            <a:schemeClr val="tx1"/>
          </a:solidFill>
          <a:latin typeface="+mn-lt"/>
          <a:ea typeface="+mn-ea"/>
          <a:cs typeface="+mn-cs"/>
        </a:defRPr>
      </a:lvl4pPr>
      <a:lvl5pPr marL="1828670" algn="l" defTabSz="914335" rtl="0" eaLnBrk="1" latinLnBrk="0" hangingPunct="1">
        <a:defRPr sz="1800" kern="1200">
          <a:solidFill>
            <a:schemeClr val="tx1"/>
          </a:solidFill>
          <a:latin typeface="+mn-lt"/>
          <a:ea typeface="+mn-ea"/>
          <a:cs typeface="+mn-cs"/>
        </a:defRPr>
      </a:lvl5pPr>
      <a:lvl6pPr marL="2285837" algn="l" defTabSz="914335" rtl="0" eaLnBrk="1" latinLnBrk="0" hangingPunct="1">
        <a:defRPr sz="1800" kern="1200">
          <a:solidFill>
            <a:schemeClr val="tx1"/>
          </a:solidFill>
          <a:latin typeface="+mn-lt"/>
          <a:ea typeface="+mn-ea"/>
          <a:cs typeface="+mn-cs"/>
        </a:defRPr>
      </a:lvl6pPr>
      <a:lvl7pPr marL="2743005" algn="l" defTabSz="914335" rtl="0" eaLnBrk="1" latinLnBrk="0" hangingPunct="1">
        <a:defRPr sz="1800" kern="1200">
          <a:solidFill>
            <a:schemeClr val="tx1"/>
          </a:solidFill>
          <a:latin typeface="+mn-lt"/>
          <a:ea typeface="+mn-ea"/>
          <a:cs typeface="+mn-cs"/>
        </a:defRPr>
      </a:lvl7pPr>
      <a:lvl8pPr marL="3200172" algn="l" defTabSz="914335" rtl="0" eaLnBrk="1" latinLnBrk="0" hangingPunct="1">
        <a:defRPr sz="1800" kern="1200">
          <a:solidFill>
            <a:schemeClr val="tx1"/>
          </a:solidFill>
          <a:latin typeface="+mn-lt"/>
          <a:ea typeface="+mn-ea"/>
          <a:cs typeface="+mn-cs"/>
        </a:defRPr>
      </a:lvl8pPr>
      <a:lvl9pPr marL="3657342" algn="l" defTabSz="91433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1" y="365128"/>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838201"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38201" y="6356353"/>
            <a:ext cx="2743200" cy="365125"/>
          </a:xfrm>
          <a:prstGeom prst="rect">
            <a:avLst/>
          </a:prstGeom>
        </p:spPr>
        <p:txBody>
          <a:bodyPr vert="horz" lIns="91438" tIns="45719" rIns="91438" bIns="45719"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CC4A1E-A708-48D4-89BD-EE80C59520C3}" type="datetime1">
              <a:rPr lang="ru-RU" smtClean="0">
                <a:solidFill>
                  <a:prstClr val="black">
                    <a:tint val="75000"/>
                  </a:prstClr>
                </a:solidFill>
              </a:rPr>
              <a:t>26.10.2018</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1" y="6356353"/>
            <a:ext cx="4114800" cy="365125"/>
          </a:xfrm>
          <a:prstGeom prst="rect">
            <a:avLst/>
          </a:prstGeom>
        </p:spPr>
        <p:txBody>
          <a:bodyPr vert="horz" lIns="91438" tIns="45719" rIns="91438" bIns="45719"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1" y="6356353"/>
            <a:ext cx="2743200" cy="365125"/>
          </a:xfrm>
          <a:prstGeom prst="rect">
            <a:avLst/>
          </a:prstGeom>
        </p:spPr>
        <p:txBody>
          <a:bodyPr vert="horz" lIns="91438" tIns="45719" rIns="91438" bIns="45719"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AF6D111-74A9-45D9-ADCC-62D41ADA5A71}"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561726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189" algn="l" rtl="0" fontAlgn="base">
        <a:lnSpc>
          <a:spcPct val="90000"/>
        </a:lnSpc>
        <a:spcBef>
          <a:spcPct val="0"/>
        </a:spcBef>
        <a:spcAft>
          <a:spcPct val="0"/>
        </a:spcAft>
        <a:defRPr sz="4400">
          <a:solidFill>
            <a:schemeClr val="tx1"/>
          </a:solidFill>
          <a:latin typeface="Calibri Light" pitchFamily="34" charset="0"/>
        </a:defRPr>
      </a:lvl6pPr>
      <a:lvl7pPr marL="914378" algn="l" rtl="0" fontAlgn="base">
        <a:lnSpc>
          <a:spcPct val="90000"/>
        </a:lnSpc>
        <a:spcBef>
          <a:spcPct val="0"/>
        </a:spcBef>
        <a:spcAft>
          <a:spcPct val="0"/>
        </a:spcAft>
        <a:defRPr sz="4400">
          <a:solidFill>
            <a:schemeClr val="tx1"/>
          </a:solidFill>
          <a:latin typeface="Calibri Light" pitchFamily="34" charset="0"/>
        </a:defRPr>
      </a:lvl7pPr>
      <a:lvl8pPr marL="1371567" algn="l" rtl="0" fontAlgn="base">
        <a:lnSpc>
          <a:spcPct val="90000"/>
        </a:lnSpc>
        <a:spcBef>
          <a:spcPct val="0"/>
        </a:spcBef>
        <a:spcAft>
          <a:spcPct val="0"/>
        </a:spcAft>
        <a:defRPr sz="4400">
          <a:solidFill>
            <a:schemeClr val="tx1"/>
          </a:solidFill>
          <a:latin typeface="Calibri Light" pitchFamily="34" charset="0"/>
        </a:defRPr>
      </a:lvl8pPr>
      <a:lvl9pPr marL="1828757" algn="l" rtl="0" fontAlgn="base">
        <a:lnSpc>
          <a:spcPct val="90000"/>
        </a:lnSpc>
        <a:spcBef>
          <a:spcPct val="0"/>
        </a:spcBef>
        <a:spcAft>
          <a:spcPct val="0"/>
        </a:spcAft>
        <a:defRPr sz="4400">
          <a:solidFill>
            <a:schemeClr val="tx1"/>
          </a:solidFill>
          <a:latin typeface="Calibri Light" pitchFamily="34" charset="0"/>
        </a:defRPr>
      </a:lvl9pPr>
    </p:titleStyle>
    <p:bodyStyle>
      <a:lvl1pPr marL="228594" indent="-228594"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784" indent="-228594"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2973" indent="-228594"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162" indent="-228594"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351" indent="-228594"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541"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9"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7" algn="l" defTabSz="914378" rtl="0" eaLnBrk="1" latinLnBrk="0" hangingPunct="1">
        <a:defRPr sz="1800" kern="1200">
          <a:solidFill>
            <a:schemeClr val="tx1"/>
          </a:solidFill>
          <a:latin typeface="+mn-lt"/>
          <a:ea typeface="+mn-ea"/>
          <a:cs typeface="+mn-cs"/>
        </a:defRPr>
      </a:lvl4pPr>
      <a:lvl5pPr marL="1828757" algn="l" defTabSz="914378" rtl="0" eaLnBrk="1" latinLnBrk="0" hangingPunct="1">
        <a:defRPr sz="1800" kern="1200">
          <a:solidFill>
            <a:schemeClr val="tx1"/>
          </a:solidFill>
          <a:latin typeface="+mn-lt"/>
          <a:ea typeface="+mn-ea"/>
          <a:cs typeface="+mn-cs"/>
        </a:defRPr>
      </a:lvl5pPr>
      <a:lvl6pPr marL="2285945" algn="l" defTabSz="914378" rtl="0" eaLnBrk="1" latinLnBrk="0" hangingPunct="1">
        <a:defRPr sz="1800" kern="1200">
          <a:solidFill>
            <a:schemeClr val="tx1"/>
          </a:solidFill>
          <a:latin typeface="+mn-lt"/>
          <a:ea typeface="+mn-ea"/>
          <a:cs typeface="+mn-cs"/>
        </a:defRPr>
      </a:lvl6pPr>
      <a:lvl7pPr marL="2743135" algn="l" defTabSz="914378" rtl="0" eaLnBrk="1" latinLnBrk="0" hangingPunct="1">
        <a:defRPr sz="1800" kern="1200">
          <a:solidFill>
            <a:schemeClr val="tx1"/>
          </a:solidFill>
          <a:latin typeface="+mn-lt"/>
          <a:ea typeface="+mn-ea"/>
          <a:cs typeface="+mn-cs"/>
        </a:defRPr>
      </a:lvl7pPr>
      <a:lvl8pPr marL="3200324" algn="l" defTabSz="914378" rtl="0" eaLnBrk="1" latinLnBrk="0" hangingPunct="1">
        <a:defRPr sz="1800" kern="1200">
          <a:solidFill>
            <a:schemeClr val="tx1"/>
          </a:solidFill>
          <a:latin typeface="+mn-lt"/>
          <a:ea typeface="+mn-ea"/>
          <a:cs typeface="+mn-cs"/>
        </a:defRPr>
      </a:lvl8pPr>
      <a:lvl9pPr marL="3657514"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CC1E9FF-C108-406C-98C1-3C6E3D7D7615}" type="datetime1">
              <a:rPr lang="ru-RU" smtClean="0">
                <a:solidFill>
                  <a:prstClr val="black">
                    <a:tint val="75000"/>
                  </a:prstClr>
                </a:solidFill>
                <a:latin typeface="Calibri" panose="020F0502020204030204"/>
                <a:cs typeface="+mn-cs"/>
              </a:rPr>
              <a:t>26.10.2018</a:t>
            </a:fld>
            <a:endParaRPr lang="ru-RU" dirty="0">
              <a:solidFill>
                <a:prstClr val="black">
                  <a:tint val="75000"/>
                </a:prstClr>
              </a:solidFill>
              <a:latin typeface="Calibri" panose="020F0502020204030204"/>
              <a:cs typeface="+mn-cs"/>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dirty="0">
              <a:solidFill>
                <a:prstClr val="black">
                  <a:tint val="75000"/>
                </a:prstClr>
              </a:solidFill>
              <a:latin typeface="Calibri" panose="020F0502020204030204"/>
              <a:cs typeface="+mn-cs"/>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BCC3406-CD8C-49DF-A5F2-679D2D5F6A61}" type="slidenum">
              <a:rPr lang="ru-RU" smtClean="0">
                <a:solidFill>
                  <a:prstClr val="black">
                    <a:tint val="75000"/>
                  </a:prstClr>
                </a:solidFill>
                <a:latin typeface="Calibri" panose="020F0502020204030204"/>
                <a:cs typeface="+mn-cs"/>
              </a:rPr>
              <a:pPr fontAlgn="auto">
                <a:spcBef>
                  <a:spcPts val="0"/>
                </a:spcBef>
                <a:spcAft>
                  <a:spcPts val="0"/>
                </a:spcAft>
              </a:pPr>
              <a:t>‹#›</a:t>
            </a:fld>
            <a:endParaRPr lang="ru-RU"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87124870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chart" Target="../charts/chart1.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consultantplus://offline/ref=4B068A2A9BEBF4D5410D0730937437FD927B5A6B3C1167CAF2ED09385E15C3494A09F4FEF5A6BD3B6A59E943534923E82AE724A59B99474BJ8FCI"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5" Type="http://schemas.openxmlformats.org/officeDocument/2006/relationships/image" Target="../media/image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4.xml"/><Relationship Id="rId6" Type="http://schemas.openxmlformats.org/officeDocument/2006/relationships/image" Target="../media/image22.png"/><Relationship Id="rId11" Type="http://schemas.microsoft.com/office/2007/relationships/hdphoto" Target="../media/hdphoto3.wdp"/><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40419" y="2132082"/>
            <a:ext cx="9218181" cy="1989074"/>
          </a:xfrm>
        </p:spPr>
        <p:txBody>
          <a:bodyPr/>
          <a:lstStyle/>
          <a:p>
            <a:pPr marL="0" indent="0" algn="ctr">
              <a:lnSpc>
                <a:spcPct val="125000"/>
              </a:lnSpc>
              <a:spcBef>
                <a:spcPts val="1200"/>
              </a:spcBef>
              <a:spcAft>
                <a:spcPts val="1200"/>
              </a:spcAft>
              <a:buNone/>
            </a:pPr>
            <a:r>
              <a:rPr lang="en-US" sz="2600" b="1" cap="all" spc="100" dirty="0" err="1">
                <a:solidFill>
                  <a:srgbClr val="0070C0"/>
                </a:solidFill>
                <a:latin typeface="Times New Roman" pitchFamily="18" charset="0"/>
                <a:cs typeface="Times New Roman" pitchFamily="18" charset="0"/>
              </a:rPr>
              <a:t>CASHflow</a:t>
            </a:r>
            <a:r>
              <a:rPr lang="en-US" sz="2600" b="1" cap="all" spc="100" dirty="0">
                <a:solidFill>
                  <a:srgbClr val="0070C0"/>
                </a:solidFill>
                <a:latin typeface="Times New Roman" pitchFamily="18" charset="0"/>
                <a:cs typeface="Times New Roman" pitchFamily="18" charset="0"/>
              </a:rPr>
              <a:t> FORECASTING AND cash planning AT THE FEDERAL TREASURY</a:t>
            </a:r>
            <a:endParaRPr lang="ru-RU" sz="3000" b="1" cap="all" spc="100" dirty="0">
              <a:solidFill>
                <a:srgbClr val="0070C0"/>
              </a:solidFill>
              <a:latin typeface="Times New Roman" pitchFamily="18" charset="0"/>
              <a:cs typeface="Times New Roman" pitchFamily="18" charset="0"/>
            </a:endParaRPr>
          </a:p>
        </p:txBody>
      </p:sp>
      <p:sp>
        <p:nvSpPr>
          <p:cNvPr id="4" name="TextBox 3"/>
          <p:cNvSpPr txBox="1"/>
          <p:nvPr/>
        </p:nvSpPr>
        <p:spPr>
          <a:xfrm>
            <a:off x="7941733" y="5095306"/>
            <a:ext cx="4250267" cy="374718"/>
          </a:xfrm>
          <a:prstGeom prst="rect">
            <a:avLst/>
          </a:prstGeom>
          <a:noFill/>
        </p:spPr>
        <p:txBody>
          <a:bodyPr wrap="square" lIns="96774" tIns="48387" rIns="96774" bIns="48387" rtlCol="0">
            <a:spAutoFit/>
          </a:bodyPr>
          <a:lstStyle/>
          <a:p>
            <a:r>
              <a:rPr lang="ru-RU" b="1" i="1" dirty="0">
                <a:solidFill>
                  <a:srgbClr val="002060"/>
                </a:solidFill>
                <a:latin typeface="+mn-lt"/>
                <a:cs typeface="Times New Roman" panose="02020603050405020304" pitchFamily="18" charset="0"/>
              </a:rPr>
              <a:t> </a:t>
            </a:r>
            <a:endParaRPr lang="ru-RU" sz="1600" i="1" dirty="0">
              <a:solidFill>
                <a:srgbClr val="002060"/>
              </a:solidFill>
              <a:cs typeface="Times New Roman" panose="02020603050405020304" pitchFamily="18" charset="0"/>
            </a:endParaRPr>
          </a:p>
        </p:txBody>
      </p:sp>
      <p:sp>
        <p:nvSpPr>
          <p:cNvPr id="5" name="TextBox 4"/>
          <p:cNvSpPr txBox="1"/>
          <p:nvPr/>
        </p:nvSpPr>
        <p:spPr>
          <a:xfrm>
            <a:off x="4758594" y="6231886"/>
            <a:ext cx="2823305" cy="467051"/>
          </a:xfrm>
          <a:prstGeom prst="rect">
            <a:avLst/>
          </a:prstGeom>
          <a:noFill/>
        </p:spPr>
        <p:txBody>
          <a:bodyPr wrap="square" lIns="96774" tIns="48387" rIns="96774" bIns="48387" rtlCol="0">
            <a:spAutoFit/>
          </a:bodyPr>
          <a:lstStyle/>
          <a:p>
            <a:pPr algn="ctr">
              <a:defRPr/>
            </a:pPr>
            <a:r>
              <a:rPr lang="en-US" sz="1200" b="1" cap="all" spc="106" dirty="0">
                <a:solidFill>
                  <a:schemeClr val="accent5">
                    <a:lumMod val="75000"/>
                  </a:schemeClr>
                </a:solidFill>
                <a:cs typeface="Calibri" panose="020F0502020204030204" pitchFamily="34" charset="0"/>
              </a:rPr>
              <a:t>VIENNA</a:t>
            </a:r>
            <a:br>
              <a:rPr lang="ru-RU" sz="1200" b="1" cap="all" spc="106" dirty="0">
                <a:solidFill>
                  <a:schemeClr val="accent5">
                    <a:lumMod val="75000"/>
                  </a:schemeClr>
                </a:solidFill>
                <a:cs typeface="Calibri" panose="020F0502020204030204" pitchFamily="34" charset="0"/>
              </a:rPr>
            </a:br>
            <a:r>
              <a:rPr lang="en-US" sz="1200" cap="all" spc="106" dirty="0">
                <a:solidFill>
                  <a:schemeClr val="accent5">
                    <a:lumMod val="75000"/>
                  </a:schemeClr>
                </a:solidFill>
                <a:cs typeface="Calibri" panose="020F0502020204030204" pitchFamily="34" charset="0"/>
              </a:rPr>
              <a:t>NOVEMBER</a:t>
            </a:r>
            <a:r>
              <a:rPr lang="ru-RU" sz="1200" cap="all" spc="106" dirty="0">
                <a:solidFill>
                  <a:schemeClr val="accent5">
                    <a:lumMod val="75000"/>
                  </a:schemeClr>
                </a:solidFill>
                <a:cs typeface="Calibri" panose="020F0502020204030204" pitchFamily="34" charset="0"/>
              </a:rPr>
              <a:t> 2018</a:t>
            </a:r>
            <a:r>
              <a:rPr lang="ru-RU" sz="1200" b="1" cap="all" spc="106" dirty="0">
                <a:solidFill>
                  <a:schemeClr val="accent5">
                    <a:lumMod val="75000"/>
                  </a:schemeClr>
                </a:solidFill>
                <a:latin typeface="Times New Roman" pitchFamily="18" charset="0"/>
                <a:cs typeface="Times New Roman" pitchFamily="18" charset="0"/>
              </a:rPr>
              <a:t> </a:t>
            </a:r>
          </a:p>
        </p:txBody>
      </p:sp>
      <p:sp>
        <p:nvSpPr>
          <p:cNvPr id="7" name="TextBox 6"/>
          <p:cNvSpPr txBox="1"/>
          <p:nvPr/>
        </p:nvSpPr>
        <p:spPr>
          <a:xfrm>
            <a:off x="7941733" y="3886105"/>
            <a:ext cx="3297768" cy="374718"/>
          </a:xfrm>
          <a:prstGeom prst="rect">
            <a:avLst/>
          </a:prstGeom>
          <a:noFill/>
        </p:spPr>
        <p:txBody>
          <a:bodyPr wrap="square" lIns="96774" tIns="48387" rIns="96774" bIns="48387" rtlCol="0">
            <a:spAutoFit/>
          </a:bodyPr>
          <a:lstStyle/>
          <a:p>
            <a:r>
              <a:rPr lang="ru-RU" b="1" i="1" dirty="0">
                <a:solidFill>
                  <a:srgbClr val="002060"/>
                </a:solidFill>
                <a:latin typeface="+mn-lt"/>
                <a:cs typeface="Times New Roman" panose="02020603050405020304" pitchFamily="18" charset="0"/>
              </a:rPr>
              <a:t> </a:t>
            </a:r>
            <a:endParaRPr lang="ru-RU" sz="1500" i="1" dirty="0">
              <a:solidFill>
                <a:srgbClr val="002060"/>
              </a:solidFill>
              <a:cs typeface="Times New Roman" panose="02020603050405020304" pitchFamily="18" charset="0"/>
            </a:endParaRPr>
          </a:p>
        </p:txBody>
      </p:sp>
      <p:sp>
        <p:nvSpPr>
          <p:cNvPr id="6" name="TextBox 5"/>
          <p:cNvSpPr txBox="1"/>
          <p:nvPr/>
        </p:nvSpPr>
        <p:spPr>
          <a:xfrm>
            <a:off x="7941733" y="5011817"/>
            <a:ext cx="4250267" cy="1067215"/>
          </a:xfrm>
          <a:prstGeom prst="rect">
            <a:avLst/>
          </a:prstGeom>
          <a:noFill/>
        </p:spPr>
        <p:txBody>
          <a:bodyPr wrap="square" lIns="96774" tIns="48387" rIns="96774" bIns="48387" rtlCol="0">
            <a:spAutoFit/>
          </a:bodyPr>
          <a:lstStyle/>
          <a:p>
            <a:r>
              <a:rPr lang="en-US" b="1" i="1" dirty="0">
                <a:solidFill>
                  <a:srgbClr val="002060"/>
                </a:solidFill>
                <a:latin typeface="+mn-lt"/>
                <a:cs typeface="Times New Roman" panose="02020603050405020304" pitchFamily="18" charset="0"/>
              </a:rPr>
              <a:t>E</a:t>
            </a:r>
            <a:r>
              <a:rPr lang="ru-RU" b="1" i="1" dirty="0">
                <a:solidFill>
                  <a:srgbClr val="002060"/>
                </a:solidFill>
                <a:latin typeface="+mn-lt"/>
                <a:cs typeface="Times New Roman" panose="02020603050405020304" pitchFamily="18" charset="0"/>
              </a:rPr>
              <a:t>.</a:t>
            </a:r>
            <a:r>
              <a:rPr lang="en-US" b="1" i="1" dirty="0">
                <a:solidFill>
                  <a:srgbClr val="002060"/>
                </a:solidFill>
                <a:latin typeface="+mn-lt"/>
                <a:cs typeface="Times New Roman" panose="02020603050405020304" pitchFamily="18" charset="0"/>
              </a:rPr>
              <a:t>A</a:t>
            </a:r>
            <a:r>
              <a:rPr lang="ru-RU" b="1" i="1" dirty="0">
                <a:solidFill>
                  <a:srgbClr val="002060"/>
                </a:solidFill>
                <a:latin typeface="+mn-lt"/>
                <a:cs typeface="Times New Roman" panose="02020603050405020304" pitchFamily="18" charset="0"/>
              </a:rPr>
              <a:t>. </a:t>
            </a:r>
            <a:r>
              <a:rPr lang="en-US" b="1" i="1" dirty="0" err="1">
                <a:solidFill>
                  <a:srgbClr val="002060"/>
                </a:solidFill>
                <a:latin typeface="+mn-lt"/>
                <a:cs typeface="Times New Roman" panose="02020603050405020304" pitchFamily="18" charset="0"/>
              </a:rPr>
              <a:t>Semenova</a:t>
            </a:r>
            <a:r>
              <a:rPr lang="ru-RU" b="1" i="1" dirty="0">
                <a:solidFill>
                  <a:srgbClr val="002060"/>
                </a:solidFill>
                <a:latin typeface="+mn-lt"/>
                <a:cs typeface="Times New Roman" panose="02020603050405020304" pitchFamily="18" charset="0"/>
              </a:rPr>
              <a:t> - </a:t>
            </a:r>
          </a:p>
          <a:p>
            <a:r>
              <a:rPr lang="en-US" sz="1500" i="1" dirty="0">
                <a:solidFill>
                  <a:srgbClr val="002060"/>
                </a:solidFill>
                <a:latin typeface="+mn-lt"/>
                <a:cs typeface="Times New Roman" panose="02020603050405020304" pitchFamily="18" charset="0"/>
              </a:rPr>
              <a:t>Head</a:t>
            </a:r>
          </a:p>
          <a:p>
            <a:r>
              <a:rPr lang="en-US" sz="1500" i="1" dirty="0">
                <a:solidFill>
                  <a:srgbClr val="002060"/>
                </a:solidFill>
                <a:latin typeface="+mn-lt"/>
                <a:cs typeface="Times New Roman" panose="02020603050405020304" pitchFamily="18" charset="0"/>
              </a:rPr>
              <a:t>Federal Budget Execution Department </a:t>
            </a:r>
          </a:p>
          <a:p>
            <a:r>
              <a:rPr lang="en-US" sz="1500" i="1" dirty="0">
                <a:solidFill>
                  <a:srgbClr val="002060"/>
                </a:solidFill>
                <a:latin typeface="+mn-lt"/>
                <a:cs typeface="Times New Roman" panose="02020603050405020304" pitchFamily="18" charset="0"/>
              </a:rPr>
              <a:t>Treasury of Russia</a:t>
            </a:r>
            <a:endParaRPr lang="ru-RU" sz="1500" i="1"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3390563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Выгнутая вверх стрелка 87"/>
          <p:cNvSpPr/>
          <p:nvPr/>
        </p:nvSpPr>
        <p:spPr>
          <a:xfrm rot="2913154">
            <a:off x="9531960" y="1982424"/>
            <a:ext cx="1417685" cy="646948"/>
          </a:xfrm>
          <a:prstGeom prst="curvedDownArrow">
            <a:avLst>
              <a:gd name="adj1" fmla="val 40254"/>
              <a:gd name="adj2" fmla="val 69928"/>
              <a:gd name="adj3" fmla="val 47861"/>
            </a:avLst>
          </a:prstGeom>
          <a:solidFill>
            <a:srgbClr val="FF9B9B"/>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87" name="Выгнутая вверх стрелка 86"/>
          <p:cNvSpPr/>
          <p:nvPr/>
        </p:nvSpPr>
        <p:spPr>
          <a:xfrm rot="8119399" flipV="1">
            <a:off x="6015049" y="1924817"/>
            <a:ext cx="1538837" cy="676706"/>
          </a:xfrm>
          <a:prstGeom prst="curvedDownArrow">
            <a:avLst>
              <a:gd name="adj1" fmla="val 40254"/>
              <a:gd name="adj2" fmla="val 69928"/>
              <a:gd name="adj3" fmla="val 47861"/>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66" name="Прямоугольник 65"/>
          <p:cNvSpPr/>
          <p:nvPr/>
        </p:nvSpPr>
        <p:spPr>
          <a:xfrm>
            <a:off x="153772" y="4870808"/>
            <a:ext cx="1009094" cy="238280"/>
          </a:xfrm>
          <a:prstGeom prst="rect">
            <a:avLst/>
          </a:prstGeom>
          <a:solidFill>
            <a:schemeClr val="accent6">
              <a:lumMod val="20000"/>
              <a:lumOff val="80000"/>
            </a:schemeClr>
          </a:solidFill>
          <a:ln w="31750" cmpd="sng">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dirty="0">
              <a:solidFill>
                <a:prstClr val="white"/>
              </a:solidFill>
            </a:endParaRPr>
          </a:p>
        </p:txBody>
      </p:sp>
      <p:sp>
        <p:nvSpPr>
          <p:cNvPr id="47" name="Прямоугольник 46"/>
          <p:cNvSpPr/>
          <p:nvPr/>
        </p:nvSpPr>
        <p:spPr>
          <a:xfrm>
            <a:off x="1244392" y="4865111"/>
            <a:ext cx="1009094" cy="238280"/>
          </a:xfrm>
          <a:prstGeom prst="rect">
            <a:avLst/>
          </a:prstGeom>
          <a:solidFill>
            <a:schemeClr val="accent6">
              <a:lumMod val="20000"/>
              <a:lumOff val="80000"/>
            </a:schemeClr>
          </a:solidFill>
          <a:ln w="31750" cmpd="sng">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dirty="0">
              <a:solidFill>
                <a:prstClr val="white"/>
              </a:solidFill>
            </a:endParaRPr>
          </a:p>
        </p:txBody>
      </p:sp>
      <p:sp>
        <p:nvSpPr>
          <p:cNvPr id="49" name="Прямоугольник 48"/>
          <p:cNvSpPr/>
          <p:nvPr/>
        </p:nvSpPr>
        <p:spPr>
          <a:xfrm>
            <a:off x="2349444" y="4867818"/>
            <a:ext cx="1706495" cy="241270"/>
          </a:xfrm>
          <a:prstGeom prst="rect">
            <a:avLst/>
          </a:prstGeom>
          <a:solidFill>
            <a:schemeClr val="accent6">
              <a:lumMod val="20000"/>
              <a:lumOff val="80000"/>
            </a:schemeClr>
          </a:solidFill>
          <a:ln w="31750" cmpd="sng">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dirty="0">
              <a:solidFill>
                <a:prstClr val="white"/>
              </a:solidFill>
            </a:endParaRPr>
          </a:p>
        </p:txBody>
      </p:sp>
      <p:sp>
        <p:nvSpPr>
          <p:cNvPr id="57" name="Стрелка вправо 56"/>
          <p:cNvSpPr/>
          <p:nvPr/>
        </p:nvSpPr>
        <p:spPr>
          <a:xfrm>
            <a:off x="233857" y="6009980"/>
            <a:ext cx="4005305" cy="800807"/>
          </a:xfrm>
          <a:prstGeom prst="rightArrow">
            <a:avLst>
              <a:gd name="adj1" fmla="val 57446"/>
              <a:gd name="adj2" fmla="val 56206"/>
            </a:avLst>
          </a:prstGeom>
          <a:solidFill>
            <a:schemeClr val="accent2">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Стрелка вправо 52"/>
          <p:cNvSpPr/>
          <p:nvPr/>
        </p:nvSpPr>
        <p:spPr>
          <a:xfrm>
            <a:off x="4246054" y="6020781"/>
            <a:ext cx="3919450" cy="800807"/>
          </a:xfrm>
          <a:prstGeom prst="rightArrow">
            <a:avLst>
              <a:gd name="adj1" fmla="val 57446"/>
              <a:gd name="adj2" fmla="val 56206"/>
            </a:avLst>
          </a:prstGeom>
          <a:solidFill>
            <a:schemeClr val="accent2">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31" name="Прямая соединительная линия 30"/>
          <p:cNvCxnSpPr/>
          <p:nvPr/>
        </p:nvCxnSpPr>
        <p:spPr>
          <a:xfrm flipH="1">
            <a:off x="4220996" y="1376267"/>
            <a:ext cx="24658" cy="5279518"/>
          </a:xfrm>
          <a:prstGeom prst="line">
            <a:avLst/>
          </a:prstGeom>
          <a:ln w="38100">
            <a:solidFill>
              <a:schemeClr val="accent6">
                <a:lumMod val="40000"/>
                <a:lumOff val="60000"/>
                <a:alpha val="99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9" name="Стрелка вправо 68"/>
          <p:cNvSpPr/>
          <p:nvPr/>
        </p:nvSpPr>
        <p:spPr>
          <a:xfrm>
            <a:off x="8179328" y="6003145"/>
            <a:ext cx="4005305" cy="800807"/>
          </a:xfrm>
          <a:prstGeom prst="rightArrow">
            <a:avLst>
              <a:gd name="adj1" fmla="val 57446"/>
              <a:gd name="adj2" fmla="val 56206"/>
            </a:avLst>
          </a:prstGeom>
          <a:solidFill>
            <a:schemeClr val="accent2">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Заголовок 1"/>
          <p:cNvSpPr txBox="1">
            <a:spLocks/>
          </p:cNvSpPr>
          <p:nvPr/>
        </p:nvSpPr>
        <p:spPr>
          <a:xfrm>
            <a:off x="4539856" y="318133"/>
            <a:ext cx="7161195" cy="606392"/>
          </a:xfrm>
          <a:prstGeom prst="rect">
            <a:avLst/>
          </a:prstGeom>
          <a:ln>
            <a:solidFill>
              <a:schemeClr val="bg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Automation of the forecast formulation and acceptance</a:t>
            </a:r>
            <a:endParaRPr 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
        <p:nvSpPr>
          <p:cNvPr id="6" name="Titre 1"/>
          <p:cNvSpPr txBox="1">
            <a:spLocks/>
          </p:cNvSpPr>
          <p:nvPr/>
        </p:nvSpPr>
        <p:spPr>
          <a:xfrm>
            <a:off x="419655" y="5166458"/>
            <a:ext cx="3229236" cy="321111"/>
          </a:xfrm>
          <a:prstGeom prst="rect">
            <a:avLst/>
          </a:prstGeom>
        </p:spPr>
        <p:txBody>
          <a:bodyPr vert="horz" lIns="115214" tIns="57607" rIns="115214" bIns="576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ru-RU" sz="1300" b="1" i="1" dirty="0">
                <a:solidFill>
                  <a:srgbClr val="002060"/>
                </a:solidFill>
                <a:latin typeface="Times New Roman" panose="02020603050405020304" pitchFamily="18" charset="0"/>
                <a:cs typeface="Times New Roman" panose="02020603050405020304" pitchFamily="18" charset="0"/>
              </a:rPr>
              <a:t>98</a:t>
            </a:r>
            <a:r>
              <a:rPr lang="fr-FR" sz="1300" b="1" i="1" dirty="0">
                <a:solidFill>
                  <a:srgbClr val="002060"/>
                </a:solidFill>
                <a:latin typeface="Times New Roman" panose="02020603050405020304" pitchFamily="18" charset="0"/>
                <a:cs typeface="Times New Roman" panose="02020603050405020304" pitchFamily="18" charset="0"/>
              </a:rPr>
              <a:t> </a:t>
            </a:r>
            <a:r>
              <a:rPr lang="ru-RU" sz="1300" b="1" i="1" dirty="0">
                <a:solidFill>
                  <a:srgbClr val="002060"/>
                </a:solidFill>
                <a:latin typeface="Times New Roman" panose="02020603050405020304" pitchFamily="18" charset="0"/>
                <a:cs typeface="Times New Roman" panose="02020603050405020304" pitchFamily="18" charset="0"/>
              </a:rPr>
              <a:t> </a:t>
            </a:r>
            <a:r>
              <a:rPr lang="en-US" sz="1300" b="1" i="1" dirty="0">
                <a:solidFill>
                  <a:srgbClr val="002060"/>
                </a:solidFill>
                <a:latin typeface="Times New Roman" panose="02020603050405020304" pitchFamily="18" charset="0"/>
                <a:cs typeface="Times New Roman" panose="02020603050405020304" pitchFamily="18" charset="0"/>
              </a:rPr>
              <a:t>Participants of forecasting</a:t>
            </a:r>
            <a:endParaRPr lang="fr-FR" sz="1300" b="1" i="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08686" y="4865111"/>
            <a:ext cx="757009" cy="253916"/>
          </a:xfrm>
          <a:prstGeom prst="rect">
            <a:avLst/>
          </a:prstGeom>
          <a:noFill/>
        </p:spPr>
        <p:txBody>
          <a:bodyPr wrap="square" rtlCol="0">
            <a:spAutoFit/>
          </a:bodyPr>
          <a:lstStyle>
            <a:defPPr>
              <a:defRPr lang="ru-RU"/>
            </a:defPPr>
            <a:lvl1pPr fontAlgn="auto">
              <a:spcBef>
                <a:spcPts val="0"/>
              </a:spcBef>
              <a:spcAft>
                <a:spcPts val="0"/>
              </a:spcAft>
              <a:defRPr sz="1050" b="1" i="1">
                <a:solidFill>
                  <a:prstClr val="black"/>
                </a:solidFill>
                <a:latin typeface="Times New Roman" panose="02020603050405020304" pitchFamily="18" charset="0"/>
                <a:cs typeface="Times New Roman" panose="02020603050405020304" pitchFamily="18" charset="0"/>
              </a:defRPr>
            </a:lvl1pPr>
          </a:lstStyle>
          <a:p>
            <a:r>
              <a:rPr lang="en-US" dirty="0"/>
              <a:t>CHBF</a:t>
            </a:r>
            <a:r>
              <a:rPr lang="ru-RU" dirty="0"/>
              <a:t>  </a:t>
            </a:r>
          </a:p>
        </p:txBody>
      </p:sp>
      <p:sp>
        <p:nvSpPr>
          <p:cNvPr id="9" name="TextBox 8"/>
          <p:cNvSpPr txBox="1"/>
          <p:nvPr/>
        </p:nvSpPr>
        <p:spPr>
          <a:xfrm>
            <a:off x="1449680" y="4837756"/>
            <a:ext cx="740496" cy="276999"/>
          </a:xfrm>
          <a:prstGeom prst="rect">
            <a:avLst/>
          </a:prstGeom>
          <a:noFill/>
        </p:spPr>
        <p:txBody>
          <a:bodyPr wrap="square" rtlCol="0">
            <a:spAutoFit/>
          </a:bodyPr>
          <a:lstStyle/>
          <a:p>
            <a:pPr fontAlgn="auto">
              <a:spcBef>
                <a:spcPts val="0"/>
              </a:spcBef>
              <a:spcAft>
                <a:spcPts val="0"/>
              </a:spcAft>
            </a:pPr>
            <a:r>
              <a:rPr lang="en-US" sz="1050" b="1" i="1" dirty="0">
                <a:solidFill>
                  <a:prstClr val="black"/>
                </a:solidFill>
                <a:latin typeface="Times New Roman" panose="02020603050405020304" pitchFamily="18" charset="0"/>
                <a:cs typeface="Times New Roman" panose="02020603050405020304" pitchFamily="18" charset="0"/>
              </a:rPr>
              <a:t>FBRCA</a:t>
            </a:r>
            <a:r>
              <a:rPr lang="ru-RU" sz="1200" b="1" i="1" dirty="0">
                <a:solidFill>
                  <a:prstClr val="black"/>
                </a:solidFill>
                <a:latin typeface="Calibri" panose="020F0502020204030204"/>
                <a:cs typeface="+mn-cs"/>
              </a:rPr>
              <a:t>  </a:t>
            </a:r>
          </a:p>
        </p:txBody>
      </p:sp>
      <p:sp>
        <p:nvSpPr>
          <p:cNvPr id="10" name="TextBox 9"/>
          <p:cNvSpPr txBox="1"/>
          <p:nvPr/>
        </p:nvSpPr>
        <p:spPr>
          <a:xfrm>
            <a:off x="2936435" y="4855172"/>
            <a:ext cx="686579" cy="253916"/>
          </a:xfrm>
          <a:prstGeom prst="rect">
            <a:avLst/>
          </a:prstGeom>
          <a:noFill/>
        </p:spPr>
        <p:txBody>
          <a:bodyPr wrap="square" rtlCol="0">
            <a:spAutoFit/>
          </a:bodyPr>
          <a:lstStyle>
            <a:defPPr>
              <a:defRPr lang="ru-RU"/>
            </a:defPPr>
            <a:lvl1pPr fontAlgn="auto">
              <a:spcBef>
                <a:spcPts val="0"/>
              </a:spcBef>
              <a:spcAft>
                <a:spcPts val="0"/>
              </a:spcAft>
              <a:defRPr sz="1050" b="1" i="1">
                <a:solidFill>
                  <a:prstClr val="black"/>
                </a:solidFill>
                <a:latin typeface="Times New Roman" panose="02020603050405020304" pitchFamily="18" charset="0"/>
                <a:cs typeface="Times New Roman" panose="02020603050405020304" pitchFamily="18" charset="0"/>
              </a:defRPr>
            </a:lvl1pPr>
          </a:lstStyle>
          <a:p>
            <a:r>
              <a:rPr lang="en-US" dirty="0"/>
              <a:t>FSCA</a:t>
            </a:r>
            <a:r>
              <a:rPr lang="ru-RU" dirty="0"/>
              <a:t>  </a:t>
            </a:r>
          </a:p>
        </p:txBody>
      </p:sp>
      <p:sp>
        <p:nvSpPr>
          <p:cNvPr id="11" name="Блок-схема: процесс 10"/>
          <p:cNvSpPr/>
          <p:nvPr/>
        </p:nvSpPr>
        <p:spPr>
          <a:xfrm>
            <a:off x="149131" y="4215201"/>
            <a:ext cx="1013734" cy="556277"/>
          </a:xfrm>
          <a:prstGeom prst="flowChartProcess">
            <a:avLst/>
          </a:prstGeom>
          <a:solidFill>
            <a:schemeClr val="accent6">
              <a:lumMod val="20000"/>
              <a:lumOff val="80000"/>
            </a:schemeClr>
          </a:solidFill>
          <a:ln w="31750">
            <a:noFill/>
          </a:ln>
          <a:effectLst/>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r>
              <a:rPr lang="en-US" sz="1100" dirty="0">
                <a:solidFill>
                  <a:prstClr val="black"/>
                </a:solidFill>
                <a:latin typeface="Times New Roman" panose="02020603050405020304" pitchFamily="18" charset="0"/>
                <a:cs typeface="Times New Roman" panose="02020603050405020304" pitchFamily="18" charset="0"/>
              </a:rPr>
              <a:t>Expenditure forecasts</a:t>
            </a:r>
            <a:endParaRPr lang="ru-RU" sz="1100" dirty="0">
              <a:solidFill>
                <a:prstClr val="black"/>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ru-RU" sz="1100" dirty="0">
                <a:solidFill>
                  <a:prstClr val="black"/>
                </a:solidFill>
                <a:latin typeface="Times New Roman" panose="02020603050405020304" pitchFamily="18" charset="0"/>
                <a:cs typeface="Times New Roman" panose="02020603050405020304" pitchFamily="18" charset="0"/>
              </a:rPr>
              <a:t>(291 </a:t>
            </a:r>
            <a:r>
              <a:rPr lang="en-US" sz="1100" dirty="0">
                <a:solidFill>
                  <a:prstClr val="black"/>
                </a:solidFill>
                <a:latin typeface="Times New Roman" panose="02020603050405020304" pitchFamily="18" charset="0"/>
                <a:cs typeface="Times New Roman" panose="02020603050405020304" pitchFamily="18" charset="0"/>
              </a:rPr>
              <a:t>forms</a:t>
            </a:r>
            <a:r>
              <a:rPr lang="ru-RU" sz="1100" dirty="0">
                <a:solidFill>
                  <a:prstClr val="black"/>
                </a:solidFill>
                <a:latin typeface="Times New Roman" panose="02020603050405020304" pitchFamily="18" charset="0"/>
                <a:cs typeface="Times New Roman" panose="02020603050405020304" pitchFamily="18" charset="0"/>
              </a:rPr>
              <a:t>)</a:t>
            </a:r>
          </a:p>
        </p:txBody>
      </p:sp>
      <p:sp>
        <p:nvSpPr>
          <p:cNvPr id="12" name="Блок-схема: процесс 11"/>
          <p:cNvSpPr/>
          <p:nvPr/>
        </p:nvSpPr>
        <p:spPr>
          <a:xfrm>
            <a:off x="1254329" y="4219396"/>
            <a:ext cx="992835" cy="552082"/>
          </a:xfrm>
          <a:prstGeom prst="flowChartProcess">
            <a:avLst/>
          </a:prstGeom>
          <a:solidFill>
            <a:schemeClr val="accent6">
              <a:lumMod val="20000"/>
              <a:lumOff val="80000"/>
            </a:schemeClr>
          </a:solidFill>
          <a:ln w="31750">
            <a:noFill/>
          </a:ln>
          <a:effectLst/>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r>
              <a:rPr lang="en-US" sz="1100" dirty="0">
                <a:solidFill>
                  <a:prstClr val="black"/>
                </a:solidFill>
                <a:latin typeface="Times New Roman" panose="02020603050405020304" pitchFamily="18" charset="0"/>
                <a:cs typeface="Times New Roman" panose="02020603050405020304" pitchFamily="18" charset="0"/>
              </a:rPr>
              <a:t>Revenue forecasts</a:t>
            </a:r>
            <a:endParaRPr lang="ru-RU" sz="1100" dirty="0">
              <a:solidFill>
                <a:prstClr val="black"/>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ru-RU" sz="1100" dirty="0">
                <a:solidFill>
                  <a:prstClr val="black"/>
                </a:solidFill>
                <a:latin typeface="Times New Roman" panose="02020603050405020304" pitchFamily="18" charset="0"/>
                <a:cs typeface="Times New Roman" panose="02020603050405020304" pitchFamily="18" charset="0"/>
              </a:rPr>
              <a:t>(255 </a:t>
            </a:r>
            <a:r>
              <a:rPr lang="en-US" sz="1100" dirty="0">
                <a:solidFill>
                  <a:prstClr val="black"/>
                </a:solidFill>
                <a:latin typeface="Times New Roman" panose="02020603050405020304" pitchFamily="18" charset="0"/>
                <a:cs typeface="Times New Roman" panose="02020603050405020304" pitchFamily="18" charset="0"/>
              </a:rPr>
              <a:t>forms</a:t>
            </a:r>
            <a:r>
              <a:rPr lang="ru-RU" sz="1100" dirty="0">
                <a:solidFill>
                  <a:prstClr val="black"/>
                </a:solidFill>
                <a:latin typeface="Times New Roman" panose="02020603050405020304" pitchFamily="18" charset="0"/>
                <a:cs typeface="Times New Roman" panose="02020603050405020304" pitchFamily="18" charset="0"/>
              </a:rPr>
              <a:t>)</a:t>
            </a:r>
          </a:p>
        </p:txBody>
      </p:sp>
      <p:sp>
        <p:nvSpPr>
          <p:cNvPr id="13" name="Блок-схема: процесс 12"/>
          <p:cNvSpPr/>
          <p:nvPr/>
        </p:nvSpPr>
        <p:spPr>
          <a:xfrm>
            <a:off x="2349445" y="4213218"/>
            <a:ext cx="1706495" cy="558260"/>
          </a:xfrm>
          <a:prstGeom prst="flowChartProcess">
            <a:avLst/>
          </a:prstGeom>
          <a:solidFill>
            <a:schemeClr val="accent6">
              <a:lumMod val="20000"/>
              <a:lumOff val="80000"/>
            </a:schemeClr>
          </a:solidFill>
          <a:ln w="31750">
            <a:noFill/>
          </a:ln>
          <a:effectLst/>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r>
              <a:rPr lang="en-US" sz="1100" dirty="0">
                <a:solidFill>
                  <a:prstClr val="black"/>
                </a:solidFill>
                <a:latin typeface="Times New Roman" panose="02020603050405020304" pitchFamily="18" charset="0"/>
                <a:cs typeface="Times New Roman" panose="02020603050405020304" pitchFamily="18" charset="0"/>
              </a:rPr>
              <a:t>FB Deficit funding sources forecasts</a:t>
            </a:r>
            <a:r>
              <a:rPr lang="ru-RU" sz="1100" dirty="0">
                <a:solidFill>
                  <a:prstClr val="black"/>
                </a:solidFill>
                <a:latin typeface="Times New Roman" panose="02020603050405020304" pitchFamily="18" charset="0"/>
                <a:cs typeface="Times New Roman" panose="02020603050405020304" pitchFamily="18" charset="0"/>
              </a:rPr>
              <a:t> (9 </a:t>
            </a:r>
            <a:r>
              <a:rPr lang="en-US" sz="1100" dirty="0">
                <a:solidFill>
                  <a:prstClr val="black"/>
                </a:solidFill>
                <a:latin typeface="Times New Roman" panose="02020603050405020304" pitchFamily="18" charset="0"/>
                <a:cs typeface="Times New Roman" panose="02020603050405020304" pitchFamily="18" charset="0"/>
              </a:rPr>
              <a:t>forms</a:t>
            </a:r>
            <a:r>
              <a:rPr lang="ru-RU" sz="1100" dirty="0">
                <a:solidFill>
                  <a:prstClr val="black"/>
                </a:solidFill>
                <a:latin typeface="Times New Roman" panose="02020603050405020304" pitchFamily="18" charset="0"/>
                <a:cs typeface="Times New Roman" panose="02020603050405020304" pitchFamily="18" charset="0"/>
              </a:rPr>
              <a:t>)</a:t>
            </a:r>
          </a:p>
        </p:txBody>
      </p:sp>
      <p:sp>
        <p:nvSpPr>
          <p:cNvPr id="14" name="Левая фигурная скобка 13"/>
          <p:cNvSpPr/>
          <p:nvPr/>
        </p:nvSpPr>
        <p:spPr>
          <a:xfrm rot="5400000">
            <a:off x="1988284" y="81673"/>
            <a:ext cx="224697" cy="4002395"/>
          </a:xfrm>
          <a:prstGeom prst="leftBrace">
            <a:avLst>
              <a:gd name="adj1" fmla="val 66311"/>
              <a:gd name="adj2" fmla="val 49255"/>
            </a:avLst>
          </a:prstGeom>
          <a:ln w="25400">
            <a:solidFill>
              <a:srgbClr val="256197"/>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ru-RU" b="1" dirty="0">
              <a:solidFill>
                <a:prstClr val="black"/>
              </a:solidFill>
            </a:endParaRPr>
          </a:p>
        </p:txBody>
      </p:sp>
      <p:sp>
        <p:nvSpPr>
          <p:cNvPr id="17" name="TextBox 16"/>
          <p:cNvSpPr txBox="1"/>
          <p:nvPr/>
        </p:nvSpPr>
        <p:spPr>
          <a:xfrm>
            <a:off x="3544509" y="1073359"/>
            <a:ext cx="2294281" cy="338554"/>
          </a:xfrm>
          <a:prstGeom prst="rect">
            <a:avLst/>
          </a:prstGeom>
          <a:noFill/>
        </p:spPr>
        <p:txBody>
          <a:bodyPr wrap="square" rtlCol="0">
            <a:spAutoFit/>
          </a:bodyPr>
          <a:lstStyle/>
          <a:p>
            <a:pPr algn="ctr" fontAlgn="auto">
              <a:spcBef>
                <a:spcPts val="0"/>
              </a:spcBef>
              <a:spcAft>
                <a:spcPts val="0"/>
              </a:spcAft>
            </a:pPr>
            <a:r>
              <a:rPr lang="en-US" sz="1600" b="1" i="1" dirty="0">
                <a:solidFill>
                  <a:srgbClr val="4472C4">
                    <a:lumMod val="75000"/>
                  </a:srgbClr>
                </a:solidFill>
                <a:latin typeface="Times New Roman" panose="02020603050405020304" pitchFamily="18" charset="0"/>
                <a:cs typeface="Times New Roman" panose="02020603050405020304" pitchFamily="18" charset="0"/>
              </a:rPr>
              <a:t>On-line with e-signature</a:t>
            </a:r>
            <a:endParaRPr lang="ru-RU" sz="1600" b="1" i="1" dirty="0">
              <a:solidFill>
                <a:srgbClr val="4472C4">
                  <a:lumMod val="75000"/>
                </a:srgbClr>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6833390" y="1357217"/>
            <a:ext cx="3306857" cy="999624"/>
          </a:xfrm>
          <a:prstGeom prst="roundRect">
            <a:avLst/>
          </a:prstGeom>
          <a:solidFill>
            <a:schemeClr val="accent2">
              <a:lumMod val="20000"/>
              <a:lumOff val="80000"/>
            </a:schemeClr>
          </a:solidFill>
          <a:ln>
            <a:solidFill>
              <a:schemeClr val="accent2">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auto">
              <a:spcBef>
                <a:spcPts val="0"/>
              </a:spcBef>
              <a:spcAft>
                <a:spcPts val="0"/>
              </a:spcAft>
              <a:buFontTx/>
              <a:buAutoNum type="arabicPeriod"/>
            </a:pPr>
            <a:r>
              <a:rPr lang="en-US" sz="1600" dirty="0">
                <a:solidFill>
                  <a:prstClr val="black"/>
                </a:solidFill>
                <a:latin typeface="Times New Roman" panose="02020603050405020304" pitchFamily="18" charset="0"/>
                <a:cs typeface="Times New Roman" panose="02020603050405020304" pitchFamily="18" charset="0"/>
              </a:rPr>
              <a:t>Form-filling check</a:t>
            </a:r>
            <a:endParaRPr lang="ru-RU" sz="1600" dirty="0">
              <a:solidFill>
                <a:prstClr val="black"/>
              </a:solidFill>
              <a:latin typeface="Times New Roman" panose="02020603050405020304" pitchFamily="18" charset="0"/>
              <a:cs typeface="Times New Roman" panose="02020603050405020304" pitchFamily="18" charset="0"/>
            </a:endParaRPr>
          </a:p>
          <a:p>
            <a:pPr marL="342900" indent="-342900" fontAlgn="auto">
              <a:spcBef>
                <a:spcPts val="0"/>
              </a:spcBef>
              <a:spcAft>
                <a:spcPts val="0"/>
              </a:spcAft>
              <a:buFontTx/>
              <a:buAutoNum type="arabicPeriod"/>
            </a:pPr>
            <a:r>
              <a:rPr lang="en-US" sz="1600" dirty="0">
                <a:solidFill>
                  <a:prstClr val="black"/>
                </a:solidFill>
                <a:latin typeface="Times New Roman" panose="02020603050405020304" pitchFamily="18" charset="0"/>
                <a:cs typeface="Times New Roman" panose="02020603050405020304" pitchFamily="18" charset="0"/>
              </a:rPr>
              <a:t>Intra-form check</a:t>
            </a:r>
            <a:endParaRPr lang="ru-RU" sz="1600" dirty="0">
              <a:solidFill>
                <a:prstClr val="black"/>
              </a:solidFill>
              <a:latin typeface="Times New Roman" panose="02020603050405020304" pitchFamily="18" charset="0"/>
              <a:cs typeface="Times New Roman" panose="02020603050405020304" pitchFamily="18" charset="0"/>
            </a:endParaRPr>
          </a:p>
          <a:p>
            <a:pPr marL="342900" indent="-342900" fontAlgn="auto">
              <a:spcBef>
                <a:spcPts val="0"/>
              </a:spcBef>
              <a:spcAft>
                <a:spcPts val="0"/>
              </a:spcAft>
              <a:buFontTx/>
              <a:buAutoNum type="arabicPeriod"/>
            </a:pPr>
            <a:r>
              <a:rPr lang="en-US" sz="1600" dirty="0">
                <a:solidFill>
                  <a:prstClr val="black"/>
                </a:solidFill>
                <a:latin typeface="Times New Roman" panose="02020603050405020304" pitchFamily="18" charset="0"/>
                <a:cs typeface="Times New Roman" panose="02020603050405020304" pitchFamily="18" charset="0"/>
              </a:rPr>
              <a:t>Inter-form check</a:t>
            </a:r>
            <a:endParaRPr lang="ru-RU" sz="1600" dirty="0">
              <a:solidFill>
                <a:prstClr val="black"/>
              </a:solidFill>
              <a:latin typeface="Times New Roman" panose="02020603050405020304" pitchFamily="18" charset="0"/>
              <a:cs typeface="Times New Roman" panose="02020603050405020304" pitchFamily="18" charset="0"/>
            </a:endParaRPr>
          </a:p>
          <a:p>
            <a:pPr marL="342900" indent="-342900" fontAlgn="auto">
              <a:spcBef>
                <a:spcPts val="0"/>
              </a:spcBef>
              <a:spcAft>
                <a:spcPts val="0"/>
              </a:spcAft>
              <a:buFontTx/>
              <a:buAutoNum type="arabicPeriod"/>
            </a:pPr>
            <a:r>
              <a:rPr lang="en-US" sz="1600" dirty="0">
                <a:solidFill>
                  <a:prstClr val="black"/>
                </a:solidFill>
                <a:latin typeface="Times New Roman" panose="02020603050405020304" pitchFamily="18" charset="0"/>
                <a:cs typeface="Times New Roman" panose="02020603050405020304" pitchFamily="18" charset="0"/>
              </a:rPr>
              <a:t>E-signature verification</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7090139" y="2470307"/>
            <a:ext cx="2788042" cy="369332"/>
          </a:xfrm>
          <a:prstGeom prst="rect">
            <a:avLst/>
          </a:prstGeom>
          <a:solidFill>
            <a:schemeClr val="accent2">
              <a:lumMod val="40000"/>
              <a:lumOff val="60000"/>
            </a:schemeClr>
          </a:solidFill>
          <a:ln>
            <a:solidFill>
              <a:schemeClr val="tx1"/>
            </a:solidFill>
          </a:ln>
          <a:effectLst/>
          <a:scene3d>
            <a:camera prst="orthographicFront"/>
            <a:lightRig rig="threePt" dir="t"/>
          </a:scene3d>
          <a:sp3d>
            <a:bevelT/>
          </a:sp3d>
        </p:spPr>
        <p:txBody>
          <a:bodyPr wrap="square" rtlCol="0">
            <a:spAutoFit/>
          </a:bodyPr>
          <a:lstStyle/>
          <a:p>
            <a:pPr algn="ctr" fontAlgn="auto">
              <a:spcBef>
                <a:spcPts val="0"/>
              </a:spcBef>
              <a:spcAft>
                <a:spcPts val="0"/>
              </a:spcAft>
            </a:pPr>
            <a:r>
              <a:rPr lang="en-US" dirty="0">
                <a:solidFill>
                  <a:prstClr val="black"/>
                </a:solidFill>
                <a:latin typeface="Times New Roman" panose="02020603050405020304" pitchFamily="18" charset="0"/>
                <a:cs typeface="Times New Roman" panose="02020603050405020304" pitchFamily="18" charset="0"/>
              </a:rPr>
              <a:t>Visual Check</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4864636" y="2571136"/>
            <a:ext cx="726504" cy="338554"/>
          </a:xfrm>
          <a:prstGeom prst="rect">
            <a:avLst/>
          </a:prstGeom>
          <a:noFill/>
        </p:spPr>
        <p:txBody>
          <a:bodyPr wrap="square" rtlCol="0">
            <a:spAutoFit/>
          </a:bodyPr>
          <a:lstStyle/>
          <a:p>
            <a:pPr fontAlgn="auto">
              <a:spcBef>
                <a:spcPts val="0"/>
              </a:spcBef>
              <a:spcAft>
                <a:spcPts val="0"/>
              </a:spcAft>
            </a:pPr>
            <a:r>
              <a:rPr lang="ru-RU" sz="16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ru-RU" sz="1600" dirty="0">
                <a:solidFill>
                  <a:prstClr val="black"/>
                </a:solidFill>
                <a:latin typeface="Times New Roman" panose="02020603050405020304" pitchFamily="18" charset="0"/>
                <a:cs typeface="Times New Roman" panose="02020603050405020304" pitchFamily="18" charset="0"/>
              </a:rPr>
              <a:t>95%</a:t>
            </a:r>
          </a:p>
        </p:txBody>
      </p:sp>
      <p:sp>
        <p:nvSpPr>
          <p:cNvPr id="28" name="TextBox 27"/>
          <p:cNvSpPr txBox="1"/>
          <p:nvPr/>
        </p:nvSpPr>
        <p:spPr>
          <a:xfrm>
            <a:off x="11357196" y="2574857"/>
            <a:ext cx="726504" cy="338554"/>
          </a:xfrm>
          <a:prstGeom prst="rect">
            <a:avLst/>
          </a:prstGeom>
          <a:noFill/>
        </p:spPr>
        <p:txBody>
          <a:bodyPr wrap="square" rtlCol="0">
            <a:spAutoFit/>
          </a:bodyPr>
          <a:lstStyle/>
          <a:p>
            <a:pPr fontAlgn="auto">
              <a:spcBef>
                <a:spcPts val="0"/>
              </a:spcBef>
              <a:spcAft>
                <a:spcPts val="0"/>
              </a:spcAft>
            </a:pPr>
            <a:r>
              <a:rPr lang="ru-RU" sz="16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ru-RU" sz="1600" dirty="0">
                <a:solidFill>
                  <a:prstClr val="black"/>
                </a:solidFill>
                <a:latin typeface="Times New Roman" panose="02020603050405020304" pitchFamily="18" charset="0"/>
                <a:cs typeface="Times New Roman" panose="02020603050405020304" pitchFamily="18" charset="0"/>
              </a:rPr>
              <a:t>5%</a:t>
            </a:r>
          </a:p>
        </p:txBody>
      </p:sp>
      <p:sp>
        <p:nvSpPr>
          <p:cNvPr id="29" name="Прямоугольник 28"/>
          <p:cNvSpPr/>
          <p:nvPr/>
        </p:nvSpPr>
        <p:spPr>
          <a:xfrm>
            <a:off x="8519502" y="4386883"/>
            <a:ext cx="3374442" cy="1110582"/>
          </a:xfrm>
          <a:prstGeom prst="rect">
            <a:avLst/>
          </a:prstGeom>
          <a:solidFill>
            <a:srgbClr val="00B0F0">
              <a:alpha val="16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accent5">
                  <a:lumMod val="50000"/>
                </a:schemeClr>
              </a:buClr>
              <a:buFont typeface="Wingdings" panose="05000000000000000000" pitchFamily="2" charset="2"/>
              <a:buChar char="v"/>
            </a:pPr>
            <a:r>
              <a:rPr lang="en-US" sz="1500" dirty="0">
                <a:solidFill>
                  <a:prstClr val="black"/>
                </a:solidFill>
                <a:latin typeface="Times New Roman" panose="02020603050405020304" pitchFamily="18" charset="0"/>
                <a:cs typeface="Times New Roman" panose="02020603050405020304" pitchFamily="18" charset="0"/>
              </a:rPr>
              <a:t>Error analysis</a:t>
            </a:r>
            <a:endParaRPr lang="ru-RU" sz="1500" dirty="0">
              <a:solidFill>
                <a:prstClr val="black"/>
              </a:solidFill>
              <a:latin typeface="Times New Roman" panose="02020603050405020304" pitchFamily="18" charset="0"/>
              <a:cs typeface="Times New Roman" panose="02020603050405020304" pitchFamily="18" charset="0"/>
            </a:endParaRPr>
          </a:p>
          <a:p>
            <a:pPr marL="285750" indent="-285750">
              <a:buClr>
                <a:schemeClr val="accent5">
                  <a:lumMod val="50000"/>
                </a:schemeClr>
              </a:buClr>
              <a:buFont typeface="Wingdings" panose="05000000000000000000" pitchFamily="2" charset="2"/>
              <a:buChar char="v"/>
            </a:pPr>
            <a:r>
              <a:rPr lang="en-US" sz="1500" dirty="0">
                <a:solidFill>
                  <a:prstClr val="black"/>
                </a:solidFill>
                <a:latin typeface="Times New Roman" panose="02020603050405020304" pitchFamily="18" charset="0"/>
                <a:cs typeface="Times New Roman" panose="02020603050405020304" pitchFamily="18" charset="0"/>
              </a:rPr>
              <a:t>Send log containing the list of identified discrepancies</a:t>
            </a:r>
            <a:endParaRPr lang="ru-RU" sz="1500" dirty="0">
              <a:solidFill>
                <a:prstClr val="black"/>
              </a:solidFill>
              <a:latin typeface="Times New Roman" panose="02020603050405020304" pitchFamily="18" charset="0"/>
              <a:cs typeface="Times New Roman" panose="02020603050405020304" pitchFamily="18" charset="0"/>
            </a:endParaRPr>
          </a:p>
        </p:txBody>
      </p:sp>
      <p:cxnSp>
        <p:nvCxnSpPr>
          <p:cNvPr id="44" name="Прямая со стрелкой 43"/>
          <p:cNvCxnSpPr/>
          <p:nvPr/>
        </p:nvCxnSpPr>
        <p:spPr>
          <a:xfrm rot="180000" flipH="1" flipV="1">
            <a:off x="1969651" y="5496542"/>
            <a:ext cx="27184" cy="494238"/>
          </a:xfrm>
          <a:prstGeom prst="straightConnector1">
            <a:avLst/>
          </a:prstGeom>
          <a:ln w="53975" cmpd="dbl">
            <a:solidFill>
              <a:srgbClr val="C00000"/>
            </a:solidFill>
            <a:prstDash val="sysDash"/>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flipV="1">
            <a:off x="10521548" y="5514193"/>
            <a:ext cx="0" cy="477280"/>
          </a:xfrm>
          <a:prstGeom prst="straightConnector1">
            <a:avLst/>
          </a:prstGeom>
          <a:ln w="53975" cmpd="dbl">
            <a:solidFill>
              <a:srgbClr val="CC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flipV="1">
            <a:off x="1958826" y="5959787"/>
            <a:ext cx="8522269" cy="23448"/>
          </a:xfrm>
          <a:prstGeom prst="line">
            <a:avLst/>
          </a:prstGeom>
          <a:ln w="53975" cmpd="dbl">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6" name="Прямоугольник 55"/>
          <p:cNvSpPr/>
          <p:nvPr/>
        </p:nvSpPr>
        <p:spPr>
          <a:xfrm>
            <a:off x="4886583" y="4383688"/>
            <a:ext cx="3292745" cy="1094107"/>
          </a:xfrm>
          <a:prstGeom prst="rect">
            <a:avLst/>
          </a:prstGeom>
          <a:solidFill>
            <a:srgbClr val="00B0F0">
              <a:alpha val="16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fontAlgn="auto">
              <a:spcBef>
                <a:spcPts val="0"/>
              </a:spcBef>
              <a:spcAft>
                <a:spcPts val="0"/>
              </a:spcAft>
              <a:buClr>
                <a:schemeClr val="accent5">
                  <a:lumMod val="50000"/>
                </a:schemeClr>
              </a:buClr>
              <a:buFont typeface="Wingdings" panose="05000000000000000000" pitchFamily="2" charset="2"/>
              <a:buChar char="v"/>
            </a:pPr>
            <a:r>
              <a:rPr lang="en-US" sz="1500" dirty="0">
                <a:solidFill>
                  <a:prstClr val="black"/>
                </a:solidFill>
                <a:latin typeface="Times New Roman" panose="02020603050405020304" pitchFamily="18" charset="0"/>
                <a:cs typeface="Times New Roman" panose="02020603050405020304" pitchFamily="18" charset="0"/>
              </a:rPr>
              <a:t>Reviewing </a:t>
            </a:r>
            <a:endParaRPr lang="ru-RU" sz="1500" dirty="0">
              <a:solidFill>
                <a:prstClr val="black"/>
              </a:solidFill>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Clr>
                <a:schemeClr val="accent5">
                  <a:lumMod val="50000"/>
                </a:schemeClr>
              </a:buClr>
              <a:buFont typeface="Wingdings" panose="05000000000000000000" pitchFamily="2" charset="2"/>
              <a:buChar char="v"/>
            </a:pPr>
            <a:r>
              <a:rPr lang="en-US" sz="1500" dirty="0">
                <a:solidFill>
                  <a:prstClr val="black"/>
                </a:solidFill>
                <a:latin typeface="Times New Roman" panose="02020603050405020304" pitchFamily="18" charset="0"/>
                <a:cs typeface="Times New Roman" panose="02020603050405020304" pitchFamily="18" charset="0"/>
              </a:rPr>
              <a:t>Verification</a:t>
            </a:r>
            <a:endParaRPr lang="ru-RU" sz="1500" dirty="0">
              <a:solidFill>
                <a:prstClr val="black"/>
              </a:solidFill>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Clr>
                <a:schemeClr val="accent5">
                  <a:lumMod val="50000"/>
                </a:schemeClr>
              </a:buClr>
              <a:buFont typeface="Wingdings" panose="05000000000000000000" pitchFamily="2" charset="2"/>
              <a:buChar char="v"/>
            </a:pPr>
            <a:r>
              <a:rPr lang="en-US" sz="1500" dirty="0">
                <a:solidFill>
                  <a:prstClr val="black"/>
                </a:solidFill>
                <a:latin typeface="Times New Roman" panose="02020603050405020304" pitchFamily="18" charset="0"/>
                <a:cs typeface="Times New Roman" panose="02020603050405020304" pitchFamily="18" charset="0"/>
              </a:rPr>
              <a:t>Approval </a:t>
            </a:r>
            <a:endParaRPr lang="ru-RU" sz="1500" dirty="0">
              <a:solidFill>
                <a:prstClr val="black"/>
              </a:solidFill>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Clr>
                <a:schemeClr val="accent5">
                  <a:lumMod val="50000"/>
                </a:schemeClr>
              </a:buClr>
              <a:buFont typeface="Wingdings" panose="05000000000000000000" pitchFamily="2" charset="2"/>
              <a:buChar char="v"/>
            </a:pPr>
            <a:r>
              <a:rPr lang="en-US" sz="1500" dirty="0">
                <a:solidFill>
                  <a:prstClr val="black"/>
                </a:solidFill>
                <a:latin typeface="Times New Roman" panose="02020603050405020304" pitchFamily="18" charset="0"/>
                <a:cs typeface="Times New Roman" panose="02020603050405020304" pitchFamily="18" charset="0"/>
              </a:rPr>
              <a:t>Checking submission deadlines</a:t>
            </a:r>
            <a:endParaRPr lang="ru-RU" sz="1500" dirty="0">
              <a:solidFill>
                <a:prstClr val="black"/>
              </a:solidFill>
              <a:latin typeface="Times New Roman" panose="02020603050405020304" pitchFamily="18" charset="0"/>
              <a:cs typeface="Times New Roman" panose="02020603050405020304" pitchFamily="18" charset="0"/>
            </a:endParaRPr>
          </a:p>
        </p:txBody>
      </p:sp>
      <p:sp>
        <p:nvSpPr>
          <p:cNvPr id="71" name="TextBox 70"/>
          <p:cNvSpPr txBox="1"/>
          <p:nvPr/>
        </p:nvSpPr>
        <p:spPr>
          <a:xfrm>
            <a:off x="4627458" y="5608525"/>
            <a:ext cx="3391733" cy="338554"/>
          </a:xfrm>
          <a:prstGeom prst="rect">
            <a:avLst/>
          </a:prstGeom>
          <a:noFill/>
        </p:spPr>
        <p:txBody>
          <a:bodyPr wrap="square" rtlCol="0">
            <a:spAutoFit/>
          </a:bodyPr>
          <a:lstStyle/>
          <a:p>
            <a:pPr algn="ctr" fontAlgn="auto">
              <a:spcBef>
                <a:spcPts val="0"/>
              </a:spcBef>
              <a:spcAft>
                <a:spcPts val="0"/>
              </a:spcAft>
            </a:pPr>
            <a:r>
              <a:rPr lang="en-US" sz="1600" b="1" i="1" dirty="0">
                <a:solidFill>
                  <a:srgbClr val="4472C4">
                    <a:lumMod val="75000"/>
                  </a:srgbClr>
                </a:solidFill>
                <a:latin typeface="Times New Roman" panose="02020603050405020304" pitchFamily="18" charset="0"/>
                <a:cs typeface="Times New Roman" panose="02020603050405020304" pitchFamily="18" charset="0"/>
              </a:rPr>
              <a:t>Inline communication</a:t>
            </a:r>
            <a:endParaRPr lang="ru-RU" sz="1600" b="1" i="1" dirty="0">
              <a:solidFill>
                <a:srgbClr val="4472C4">
                  <a:lumMod val="75000"/>
                </a:srgbClr>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198292" y="6235539"/>
            <a:ext cx="4002395" cy="338554"/>
          </a:xfrm>
          <a:prstGeom prst="rect">
            <a:avLst/>
          </a:prstGeom>
          <a:noFill/>
        </p:spPr>
        <p:txBody>
          <a:bodyPr wrap="square" rtlCol="0" anchor="ctr">
            <a:spAutoFit/>
          </a:bodyPr>
          <a:lstStyle/>
          <a:p>
            <a:pPr algn="ctr"/>
            <a:r>
              <a:rPr lang="en-US" sz="1600" dirty="0">
                <a:latin typeface="Times New Roman" panose="02020603050405020304" pitchFamily="18" charset="0"/>
                <a:cs typeface="Times New Roman" panose="02020603050405020304" pitchFamily="18" charset="0"/>
              </a:rPr>
              <a:t>Forecast formulation</a:t>
            </a:r>
            <a:endParaRPr lang="ru-RU" sz="1600"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4119515" y="6243833"/>
            <a:ext cx="4002395" cy="338554"/>
          </a:xfrm>
          <a:prstGeom prst="rect">
            <a:avLst/>
          </a:prstGeom>
          <a:noFill/>
        </p:spPr>
        <p:txBody>
          <a:bodyPr wrap="square" rtlCol="0" anchor="ctr">
            <a:spAutoFit/>
          </a:bodyPr>
          <a:lstStyle/>
          <a:p>
            <a:pPr algn="ctr"/>
            <a:r>
              <a:rPr lang="en-US" sz="1600" dirty="0">
                <a:latin typeface="Times New Roman" panose="02020603050405020304" pitchFamily="18" charset="0"/>
                <a:cs typeface="Times New Roman" panose="02020603050405020304" pitchFamily="18" charset="0"/>
              </a:rPr>
              <a:t>Forecast acceptance</a:t>
            </a:r>
            <a:endParaRPr lang="ru-RU" sz="1600" dirty="0">
              <a:latin typeface="Times New Roman" panose="02020603050405020304" pitchFamily="18" charset="0"/>
              <a:cs typeface="Times New Roman" panose="02020603050405020304" pitchFamily="18" charset="0"/>
            </a:endParaRPr>
          </a:p>
        </p:txBody>
      </p:sp>
      <p:sp>
        <p:nvSpPr>
          <p:cNvPr id="55" name="TextBox 54"/>
          <p:cNvSpPr txBox="1"/>
          <p:nvPr/>
        </p:nvSpPr>
        <p:spPr>
          <a:xfrm>
            <a:off x="8081305" y="6261503"/>
            <a:ext cx="4002395" cy="307777"/>
          </a:xfrm>
          <a:prstGeom prst="rect">
            <a:avLst/>
          </a:prstGeom>
          <a:noFill/>
        </p:spPr>
        <p:txBody>
          <a:bodyPr wrap="square" rtlCol="0" anchor="ctr">
            <a:spAutoFit/>
          </a:bodyPr>
          <a:lstStyle/>
          <a:p>
            <a:pPr algn="ctr"/>
            <a:r>
              <a:rPr lang="en-US" sz="1400" dirty="0">
                <a:latin typeface="Times New Roman" panose="02020603050405020304" pitchFamily="18" charset="0"/>
                <a:cs typeface="Times New Roman" panose="02020603050405020304" pitchFamily="18" charset="0"/>
              </a:rPr>
              <a:t>Acceptance of forecasts with discrepancies removed</a:t>
            </a:r>
            <a:endParaRPr lang="ru-RU" sz="1400" dirty="0">
              <a:latin typeface="Times New Roman" panose="02020603050405020304" pitchFamily="18" charset="0"/>
              <a:cs typeface="Times New Roman" panose="02020603050405020304" pitchFamily="18" charset="0"/>
            </a:endParaRPr>
          </a:p>
        </p:txBody>
      </p:sp>
      <p:sp>
        <p:nvSpPr>
          <p:cNvPr id="72" name="TextBox 71"/>
          <p:cNvSpPr txBox="1"/>
          <p:nvPr/>
        </p:nvSpPr>
        <p:spPr>
          <a:xfrm>
            <a:off x="1431128" y="6583001"/>
            <a:ext cx="1536722" cy="292388"/>
          </a:xfrm>
          <a:prstGeom prst="rect">
            <a:avLst/>
          </a:prstGeom>
          <a:noFill/>
        </p:spPr>
        <p:txBody>
          <a:bodyPr wrap="square" rtlCol="0" anchor="ctr">
            <a:spAutoFit/>
          </a:bodyPr>
          <a:lstStyle/>
          <a:p>
            <a:pPr algn="ctr"/>
            <a:r>
              <a:rPr lang="en-US" sz="1300" b="1" i="1" dirty="0">
                <a:solidFill>
                  <a:srgbClr val="002060"/>
                </a:solidFill>
                <a:latin typeface="Times New Roman" panose="02020603050405020304" pitchFamily="18" charset="0"/>
                <a:cs typeface="Times New Roman" panose="02020603050405020304" pitchFamily="18" charset="0"/>
              </a:rPr>
              <a:t>One day</a:t>
            </a:r>
            <a:endParaRPr lang="ru-RU" sz="1300" b="1" i="1" dirty="0">
              <a:solidFill>
                <a:srgbClr val="002060"/>
              </a:solidFill>
              <a:latin typeface="Times New Roman" panose="02020603050405020304" pitchFamily="18" charset="0"/>
              <a:cs typeface="Times New Roman" panose="02020603050405020304" pitchFamily="18" charset="0"/>
            </a:endParaRPr>
          </a:p>
        </p:txBody>
      </p:sp>
      <p:sp>
        <p:nvSpPr>
          <p:cNvPr id="73" name="TextBox 72"/>
          <p:cNvSpPr txBox="1"/>
          <p:nvPr/>
        </p:nvSpPr>
        <p:spPr>
          <a:xfrm>
            <a:off x="9338725" y="6578099"/>
            <a:ext cx="1536722" cy="292388"/>
          </a:xfrm>
          <a:prstGeom prst="rect">
            <a:avLst/>
          </a:prstGeom>
          <a:noFill/>
        </p:spPr>
        <p:txBody>
          <a:bodyPr wrap="square" rtlCol="0" anchor="ctr">
            <a:spAutoFit/>
          </a:bodyPr>
          <a:lstStyle/>
          <a:p>
            <a:pPr algn="ctr"/>
            <a:r>
              <a:rPr lang="en-US" sz="1300" b="1" i="1" dirty="0">
                <a:solidFill>
                  <a:srgbClr val="002060"/>
                </a:solidFill>
                <a:latin typeface="Times New Roman" panose="02020603050405020304" pitchFamily="18" charset="0"/>
                <a:cs typeface="Times New Roman" panose="02020603050405020304" pitchFamily="18" charset="0"/>
              </a:rPr>
              <a:t>One day</a:t>
            </a:r>
            <a:endParaRPr lang="ru-RU" sz="1300" b="1" i="1" dirty="0">
              <a:solidFill>
                <a:srgbClr val="002060"/>
              </a:solidFill>
              <a:latin typeface="Times New Roman" panose="02020603050405020304" pitchFamily="18" charset="0"/>
              <a:cs typeface="Times New Roman" panose="02020603050405020304" pitchFamily="18" charset="0"/>
            </a:endParaRPr>
          </a:p>
        </p:txBody>
      </p:sp>
      <p:sp>
        <p:nvSpPr>
          <p:cNvPr id="74" name="TextBox 73"/>
          <p:cNvSpPr txBox="1"/>
          <p:nvPr/>
        </p:nvSpPr>
        <p:spPr>
          <a:xfrm>
            <a:off x="5394114" y="6580412"/>
            <a:ext cx="1536722" cy="292388"/>
          </a:xfrm>
          <a:prstGeom prst="rect">
            <a:avLst/>
          </a:prstGeom>
          <a:noFill/>
        </p:spPr>
        <p:txBody>
          <a:bodyPr wrap="square" rtlCol="0" anchor="ctr">
            <a:spAutoFit/>
          </a:bodyPr>
          <a:lstStyle>
            <a:defPPr>
              <a:defRPr lang="ru-RU"/>
            </a:defPPr>
            <a:lvl1pPr algn="ctr">
              <a:defRPr sz="1300" b="1" i="1">
                <a:solidFill>
                  <a:srgbClr val="002060"/>
                </a:solidFill>
                <a:latin typeface="Times New Roman" panose="02020603050405020304" pitchFamily="18" charset="0"/>
                <a:cs typeface="Times New Roman" panose="02020603050405020304" pitchFamily="18" charset="0"/>
              </a:defRPr>
            </a:lvl1pPr>
          </a:lstStyle>
          <a:p>
            <a:r>
              <a:rPr lang="en-US" dirty="0"/>
              <a:t>One day</a:t>
            </a:r>
            <a:endParaRPr lang="ru-RU" dirty="0"/>
          </a:p>
        </p:txBody>
      </p:sp>
      <p:pic>
        <p:nvPicPr>
          <p:cNvPr id="15" name="Рисунок 14"/>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46328" y="2197344"/>
            <a:ext cx="3909611" cy="1919236"/>
          </a:xfrm>
          <a:prstGeom prst="rect">
            <a:avLst/>
          </a:prstGeom>
        </p:spPr>
      </p:pic>
      <p:sp>
        <p:nvSpPr>
          <p:cNvPr id="39" name="Прямоугольник 38"/>
          <p:cNvSpPr/>
          <p:nvPr/>
        </p:nvSpPr>
        <p:spPr>
          <a:xfrm rot="20746792">
            <a:off x="4516463" y="1970304"/>
            <a:ext cx="1305164" cy="492443"/>
          </a:xfrm>
          <a:prstGeom prst="rect">
            <a:avLst/>
          </a:prstGeom>
          <a:noFill/>
        </p:spPr>
        <p:txBody>
          <a:bodyPr wrap="none" lIns="91440" tIns="45720" rIns="91440" bIns="45720">
            <a:spAutoFit/>
          </a:bodyPr>
          <a:lstStyle/>
          <a:p>
            <a:pPr algn="ctr"/>
            <a:r>
              <a:rPr lang="en-US" sz="2600" b="1" cap="none" spc="50" dirty="0">
                <a:ln w="0"/>
                <a:solidFill>
                  <a:schemeClr val="bg2">
                    <a:alpha val="32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On-line</a:t>
            </a:r>
            <a:endParaRPr lang="ru-RU" sz="2600" b="1" cap="none" spc="50" dirty="0">
              <a:ln w="0"/>
              <a:solidFill>
                <a:schemeClr val="bg2">
                  <a:alpha val="32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5" name="Прямоугольник 74"/>
          <p:cNvSpPr/>
          <p:nvPr/>
        </p:nvSpPr>
        <p:spPr>
          <a:xfrm rot="20746792">
            <a:off x="245455" y="5405198"/>
            <a:ext cx="1305164" cy="492443"/>
          </a:xfrm>
          <a:prstGeom prst="rect">
            <a:avLst/>
          </a:prstGeom>
          <a:noFill/>
        </p:spPr>
        <p:txBody>
          <a:bodyPr wrap="none" lIns="91440" tIns="45720" rIns="91440" bIns="45720">
            <a:spAutoFit/>
          </a:bodyPr>
          <a:lstStyle/>
          <a:p>
            <a:pPr algn="ctr"/>
            <a:r>
              <a:rPr lang="en-US" sz="2600" b="1" cap="none" spc="50" dirty="0">
                <a:ln w="0"/>
                <a:solidFill>
                  <a:schemeClr val="bg2">
                    <a:alpha val="32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On-line</a:t>
            </a:r>
            <a:endParaRPr lang="ru-RU" sz="2600" b="1" cap="none" spc="50" dirty="0">
              <a:ln w="0"/>
              <a:solidFill>
                <a:schemeClr val="bg2">
                  <a:alpha val="32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6" name="Прямоугольник 75"/>
          <p:cNvSpPr/>
          <p:nvPr/>
        </p:nvSpPr>
        <p:spPr>
          <a:xfrm rot="20746792">
            <a:off x="2970432" y="5247127"/>
            <a:ext cx="1305164" cy="492443"/>
          </a:xfrm>
          <a:prstGeom prst="rect">
            <a:avLst/>
          </a:prstGeom>
          <a:noFill/>
        </p:spPr>
        <p:txBody>
          <a:bodyPr wrap="none" lIns="91440" tIns="45720" rIns="91440" bIns="45720">
            <a:spAutoFit/>
          </a:bodyPr>
          <a:lstStyle/>
          <a:p>
            <a:pPr algn="ctr"/>
            <a:r>
              <a:rPr lang="en-US" sz="2600" b="1" cap="none" spc="50" dirty="0">
                <a:ln w="0"/>
                <a:solidFill>
                  <a:schemeClr val="bg2">
                    <a:alpha val="32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On-line</a:t>
            </a:r>
            <a:endParaRPr lang="ru-RU" sz="2600" b="1" cap="none" spc="50" dirty="0">
              <a:ln w="0"/>
              <a:solidFill>
                <a:schemeClr val="bg2">
                  <a:alpha val="32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7" name="Прямоугольник 76"/>
          <p:cNvSpPr/>
          <p:nvPr/>
        </p:nvSpPr>
        <p:spPr>
          <a:xfrm rot="20746792">
            <a:off x="10433006" y="1130246"/>
            <a:ext cx="1305164" cy="492443"/>
          </a:xfrm>
          <a:prstGeom prst="rect">
            <a:avLst/>
          </a:prstGeom>
          <a:noFill/>
        </p:spPr>
        <p:txBody>
          <a:bodyPr wrap="none" lIns="91440" tIns="45720" rIns="91440" bIns="45720">
            <a:spAutoFit/>
          </a:bodyPr>
          <a:lstStyle/>
          <a:p>
            <a:pPr algn="ctr"/>
            <a:r>
              <a:rPr lang="en-US" sz="2600" b="1" cap="none" spc="50" dirty="0">
                <a:ln w="0"/>
                <a:solidFill>
                  <a:schemeClr val="bg2">
                    <a:alpha val="32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On-line</a:t>
            </a:r>
            <a:endParaRPr lang="ru-RU" sz="2600" b="1" cap="none" spc="50" dirty="0">
              <a:ln w="0"/>
              <a:solidFill>
                <a:schemeClr val="bg2">
                  <a:alpha val="32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8" name="Прямоугольник 77"/>
          <p:cNvSpPr/>
          <p:nvPr/>
        </p:nvSpPr>
        <p:spPr>
          <a:xfrm rot="20746792">
            <a:off x="10505828" y="5498344"/>
            <a:ext cx="1305164" cy="492443"/>
          </a:xfrm>
          <a:prstGeom prst="rect">
            <a:avLst/>
          </a:prstGeom>
          <a:noFill/>
        </p:spPr>
        <p:txBody>
          <a:bodyPr wrap="none" lIns="91440" tIns="45720" rIns="91440" bIns="45720">
            <a:spAutoFit/>
          </a:bodyPr>
          <a:lstStyle/>
          <a:p>
            <a:pPr algn="ctr"/>
            <a:r>
              <a:rPr lang="en-US" sz="2600" b="1" cap="none" spc="50" dirty="0">
                <a:ln w="0"/>
                <a:solidFill>
                  <a:schemeClr val="bg2">
                    <a:alpha val="32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On-line</a:t>
            </a:r>
            <a:endParaRPr lang="ru-RU" sz="2600" b="1" cap="none" spc="50" dirty="0">
              <a:ln w="0"/>
              <a:solidFill>
                <a:schemeClr val="bg2">
                  <a:alpha val="32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59" name="TextBox 58"/>
          <p:cNvSpPr txBox="1"/>
          <p:nvPr/>
        </p:nvSpPr>
        <p:spPr>
          <a:xfrm>
            <a:off x="2033465" y="3171430"/>
            <a:ext cx="1604347" cy="400110"/>
          </a:xfrm>
          <a:prstGeom prst="rect">
            <a:avLst/>
          </a:prstGeom>
          <a:solidFill>
            <a:schemeClr val="bg1"/>
          </a:solidFill>
          <a:ln w="34925">
            <a:solidFill>
              <a:schemeClr val="accent5">
                <a:lumMod val="50000"/>
              </a:schemeClr>
            </a:solidFill>
          </a:ln>
        </p:spPr>
        <p:txBody>
          <a:bodyPr wrap="square" rtlCol="0" anchor="ctr">
            <a:spAutoFit/>
          </a:bodyPr>
          <a:lstStyle/>
          <a:p>
            <a:pPr algn="ctr"/>
            <a:r>
              <a:rPr lang="en-US" sz="1000" dirty="0">
                <a:latin typeface="Times New Roman" panose="02020603050405020304" pitchFamily="18" charset="0"/>
                <a:cs typeface="Times New Roman" panose="02020603050405020304" pitchFamily="18" charset="0"/>
              </a:rPr>
              <a:t>Option “Prefilled Forms” used</a:t>
            </a:r>
            <a:endParaRPr lang="ru-RU" sz="1000" dirty="0">
              <a:latin typeface="Times New Roman" panose="02020603050405020304" pitchFamily="18" charset="0"/>
              <a:cs typeface="Times New Roman" panose="02020603050405020304" pitchFamily="18" charset="0"/>
            </a:endParaRPr>
          </a:p>
        </p:txBody>
      </p:sp>
      <p:pic>
        <p:nvPicPr>
          <p:cNvPr id="61" name="Рисунок 5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4468" y="2969452"/>
            <a:ext cx="296336" cy="72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Прямая соединительная линия 24"/>
          <p:cNvCxnSpPr/>
          <p:nvPr/>
        </p:nvCxnSpPr>
        <p:spPr>
          <a:xfrm flipV="1">
            <a:off x="715224" y="3864920"/>
            <a:ext cx="3331662" cy="2"/>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
        <p:nvSpPr>
          <p:cNvPr id="70" name="Стрелка вправо с вырезом 69"/>
          <p:cNvSpPr/>
          <p:nvPr/>
        </p:nvSpPr>
        <p:spPr>
          <a:xfrm rot="5400000">
            <a:off x="10190895" y="4036942"/>
            <a:ext cx="286281" cy="387574"/>
          </a:xfrm>
          <a:prstGeom prst="notchedRightArrow">
            <a:avLst>
              <a:gd name="adj1" fmla="val 48771"/>
              <a:gd name="adj2" fmla="val 61595"/>
            </a:avLst>
          </a:prstGeom>
          <a:solidFill>
            <a:srgbClr val="FF9B9B"/>
          </a:solidFill>
          <a:ln>
            <a:solidFill>
              <a:srgbClr val="92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9" name="Нашивка 78"/>
          <p:cNvSpPr/>
          <p:nvPr/>
        </p:nvSpPr>
        <p:spPr>
          <a:xfrm rot="5400000">
            <a:off x="10250035" y="3965510"/>
            <a:ext cx="168516" cy="181271"/>
          </a:xfrm>
          <a:prstGeom prst="chevron">
            <a:avLst/>
          </a:prstGeom>
          <a:solidFill>
            <a:srgbClr val="FF9B9B"/>
          </a:solidFill>
          <a:ln>
            <a:solidFill>
              <a:srgbClr val="92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80" name="Нашивка 79"/>
          <p:cNvSpPr/>
          <p:nvPr/>
        </p:nvSpPr>
        <p:spPr>
          <a:xfrm rot="5400000">
            <a:off x="10251405" y="3848631"/>
            <a:ext cx="168516" cy="181271"/>
          </a:xfrm>
          <a:prstGeom prst="chevron">
            <a:avLst/>
          </a:prstGeom>
          <a:solidFill>
            <a:srgbClr val="FF9B9B"/>
          </a:solidFill>
          <a:ln>
            <a:solidFill>
              <a:srgbClr val="92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84" name="Стрелка вправо с вырезом 83"/>
          <p:cNvSpPr/>
          <p:nvPr/>
        </p:nvSpPr>
        <p:spPr>
          <a:xfrm rot="5400000">
            <a:off x="6496462" y="4033928"/>
            <a:ext cx="286281" cy="387574"/>
          </a:xfrm>
          <a:prstGeom prst="notchedRightArrow">
            <a:avLst>
              <a:gd name="adj1" fmla="val 48771"/>
              <a:gd name="adj2" fmla="val 61595"/>
            </a:avLst>
          </a:prstGeom>
          <a:solidFill>
            <a:schemeClr val="accent6">
              <a:lumMod val="40000"/>
              <a:lumOff val="60000"/>
            </a:schemeClr>
          </a:solidFill>
          <a:ln>
            <a:solidFill>
              <a:schemeClr val="accent6">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5" name="Нашивка 84"/>
          <p:cNvSpPr/>
          <p:nvPr/>
        </p:nvSpPr>
        <p:spPr>
          <a:xfrm rot="5400000">
            <a:off x="6555602" y="3962496"/>
            <a:ext cx="168516" cy="181271"/>
          </a:xfrm>
          <a:prstGeom prst="chevron">
            <a:avLst/>
          </a:prstGeom>
          <a:solidFill>
            <a:schemeClr val="accent6">
              <a:lumMod val="40000"/>
              <a:lumOff val="60000"/>
            </a:schemeClr>
          </a:solidFill>
          <a:ln>
            <a:solidFill>
              <a:schemeClr val="accent6">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86" name="Нашивка 85"/>
          <p:cNvSpPr/>
          <p:nvPr/>
        </p:nvSpPr>
        <p:spPr>
          <a:xfrm rot="5400000">
            <a:off x="6554591" y="3845617"/>
            <a:ext cx="168516" cy="181271"/>
          </a:xfrm>
          <a:prstGeom prst="chevron">
            <a:avLst/>
          </a:prstGeom>
          <a:solidFill>
            <a:schemeClr val="accent6">
              <a:lumMod val="40000"/>
              <a:lumOff val="60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pic>
        <p:nvPicPr>
          <p:cNvPr id="22" name="Рисунок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6583" y="2894596"/>
            <a:ext cx="3292745" cy="953370"/>
          </a:xfrm>
          <a:prstGeom prst="rect">
            <a:avLst/>
          </a:prstGeom>
          <a:ln>
            <a:solidFill>
              <a:schemeClr val="tx1"/>
            </a:solidFill>
          </a:ln>
        </p:spPr>
      </p:pic>
      <p:pic>
        <p:nvPicPr>
          <p:cNvPr id="23" name="Рисунок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7608" y="2897376"/>
            <a:ext cx="3374442" cy="953370"/>
          </a:xfrm>
          <a:prstGeom prst="rect">
            <a:avLst/>
          </a:prstGeom>
          <a:ln>
            <a:solidFill>
              <a:schemeClr val="tx1"/>
            </a:solidFill>
          </a:ln>
        </p:spPr>
      </p:pic>
      <p:sp>
        <p:nvSpPr>
          <p:cNvPr id="89" name="TextBox 88"/>
          <p:cNvSpPr txBox="1"/>
          <p:nvPr/>
        </p:nvSpPr>
        <p:spPr>
          <a:xfrm>
            <a:off x="7095454" y="864115"/>
            <a:ext cx="2782727" cy="369332"/>
          </a:xfrm>
          <a:prstGeom prst="rect">
            <a:avLst/>
          </a:prstGeom>
          <a:solidFill>
            <a:schemeClr val="accent2">
              <a:lumMod val="40000"/>
              <a:lumOff val="60000"/>
            </a:schemeClr>
          </a:solidFill>
          <a:ln>
            <a:solidFill>
              <a:schemeClr val="tx1"/>
            </a:solidFill>
          </a:ln>
          <a:effectLst/>
          <a:scene3d>
            <a:camera prst="orthographicFront"/>
            <a:lightRig rig="threePt" dir="t"/>
          </a:scene3d>
          <a:sp3d>
            <a:bevelT/>
          </a:sp3d>
        </p:spPr>
        <p:txBody>
          <a:bodyPr wrap="square" rtlCol="0">
            <a:spAutoFit/>
          </a:bodyPr>
          <a:lstStyle/>
          <a:p>
            <a:pPr algn="ctr" fontAlgn="auto">
              <a:spcBef>
                <a:spcPts val="0"/>
              </a:spcBef>
              <a:spcAft>
                <a:spcPts val="0"/>
              </a:spcAft>
            </a:pPr>
            <a:r>
              <a:rPr lang="en-US" dirty="0">
                <a:solidFill>
                  <a:prstClr val="black"/>
                </a:solidFill>
                <a:latin typeface="Times New Roman" panose="02020603050405020304" pitchFamily="18" charset="0"/>
                <a:cs typeface="Times New Roman" panose="02020603050405020304" pitchFamily="18" charset="0"/>
              </a:rPr>
              <a:t>Automatic verification</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5" name="Стрелка углом 4"/>
          <p:cNvSpPr/>
          <p:nvPr/>
        </p:nvSpPr>
        <p:spPr>
          <a:xfrm>
            <a:off x="2078838" y="890273"/>
            <a:ext cx="4922037" cy="772021"/>
          </a:xfrm>
          <a:prstGeom prst="bentArrow">
            <a:avLst>
              <a:gd name="adj1" fmla="val 19831"/>
              <a:gd name="adj2" fmla="val 20399"/>
              <a:gd name="adj3" fmla="val 50000"/>
              <a:gd name="adj4" fmla="val 85815"/>
            </a:avLst>
          </a:prstGeom>
          <a:solidFill>
            <a:schemeClr val="accent1">
              <a:lumMod val="40000"/>
              <a:lumOff val="60000"/>
            </a:schemeClr>
          </a:solidFill>
          <a:ln cmpd="dbl">
            <a:solidFill>
              <a:schemeClr val="accent1">
                <a:lumMod val="20000"/>
                <a:lumOff val="80000"/>
              </a:schemeClr>
            </a:solidFill>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с двумя скругленными противолежащими углами 2"/>
          <p:cNvSpPr/>
          <p:nvPr/>
        </p:nvSpPr>
        <p:spPr>
          <a:xfrm>
            <a:off x="1216071" y="1397630"/>
            <a:ext cx="1866079" cy="423016"/>
          </a:xfrm>
          <a:prstGeom prst="round2DiagRect">
            <a:avLst/>
          </a:prstGeom>
          <a:solidFill>
            <a:schemeClr val="accent1">
              <a:lumMod val="40000"/>
              <a:lumOff val="60000"/>
            </a:schemeClr>
          </a:solidFill>
          <a:ln w="22225">
            <a:solidFill>
              <a:schemeClr val="accent1">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     555 </a:t>
            </a:r>
            <a:r>
              <a:rPr lang="en-US" dirty="0">
                <a:solidFill>
                  <a:schemeClr val="tx1"/>
                </a:solidFill>
              </a:rPr>
              <a:t>forms</a:t>
            </a:r>
            <a:endParaRPr lang="ru-RU" dirty="0">
              <a:solidFill>
                <a:schemeClr val="tx1"/>
              </a:solidFill>
            </a:endParaRPr>
          </a:p>
        </p:txBody>
      </p:sp>
      <p:sp>
        <p:nvSpPr>
          <p:cNvPr id="62" name="Управляющая кнопка: документ 61">
            <a:hlinkClick r:id="" action="ppaction://noaction" highlightClick="1"/>
          </p:cNvPr>
          <p:cNvSpPr/>
          <p:nvPr/>
        </p:nvSpPr>
        <p:spPr>
          <a:xfrm>
            <a:off x="1541461" y="1495803"/>
            <a:ext cx="221520" cy="217755"/>
          </a:xfrm>
          <a:prstGeom prst="actionButton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dirty="0">
              <a:solidFill>
                <a:srgbClr val="FFFF00"/>
              </a:solidFill>
            </a:endParaRPr>
          </a:p>
        </p:txBody>
      </p:sp>
      <p:sp>
        <p:nvSpPr>
          <p:cNvPr id="7" name="Номер слайда 6"/>
          <p:cNvSpPr>
            <a:spLocks noGrp="1"/>
          </p:cNvSpPr>
          <p:nvPr>
            <p:ph type="sldNum" sz="quarter" idx="12"/>
          </p:nvPr>
        </p:nvSpPr>
        <p:spPr>
          <a:xfrm>
            <a:off x="9443708" y="6473222"/>
            <a:ext cx="2743200" cy="365125"/>
          </a:xfrm>
        </p:spPr>
        <p:txBody>
          <a:bodyPr/>
          <a:lstStyle/>
          <a:p>
            <a:fld id="{1BCC3406-CD8C-49DF-A5F2-679D2D5F6A61}" type="slidenum">
              <a:rPr lang="ru-RU" smtClean="0">
                <a:solidFill>
                  <a:prstClr val="black">
                    <a:tint val="75000"/>
                  </a:prstClr>
                </a:solidFill>
              </a:rPr>
              <a:pPr/>
              <a:t>10</a:t>
            </a:fld>
            <a:endParaRPr lang="ru-RU" dirty="0">
              <a:solidFill>
                <a:prstClr val="black">
                  <a:tint val="75000"/>
                </a:prstClr>
              </a:solidFill>
            </a:endParaRPr>
          </a:p>
        </p:txBody>
      </p:sp>
    </p:spTree>
    <p:extLst>
      <p:ext uri="{BB962C8B-B14F-4D97-AF65-F5344CB8AC3E}">
        <p14:creationId xmlns:p14="http://schemas.microsoft.com/office/powerpoint/2010/main" val="1597721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Диаграмма 27"/>
          <p:cNvGraphicFramePr>
            <a:graphicFrameLocks/>
          </p:cNvGraphicFramePr>
          <p:nvPr>
            <p:extLst>
              <p:ext uri="{D42A27DB-BD31-4B8C-83A1-F6EECF244321}">
                <p14:modId xmlns:p14="http://schemas.microsoft.com/office/powerpoint/2010/main" val="519107209"/>
              </p:ext>
            </p:extLst>
          </p:nvPr>
        </p:nvGraphicFramePr>
        <p:xfrm>
          <a:off x="1" y="1488427"/>
          <a:ext cx="6400799" cy="1408428"/>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Box 3"/>
          <p:cNvSpPr txBox="1">
            <a:spLocks noChangeArrowheads="1"/>
          </p:cNvSpPr>
          <p:nvPr/>
        </p:nvSpPr>
        <p:spPr bwMode="auto">
          <a:xfrm>
            <a:off x="3550182" y="6027006"/>
            <a:ext cx="2132541" cy="4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100" b="1" dirty="0"/>
              <a:t>Fixed deadlines for key tax payments</a:t>
            </a:r>
            <a:endParaRPr lang="ru-RU" altLang="ru-RU" sz="1100" b="1" dirty="0"/>
          </a:p>
        </p:txBody>
      </p:sp>
      <p:sp>
        <p:nvSpPr>
          <p:cNvPr id="10243" name="Заголовок 1"/>
          <p:cNvSpPr>
            <a:spLocks noGrp="1"/>
          </p:cNvSpPr>
          <p:nvPr>
            <p:ph type="title"/>
          </p:nvPr>
        </p:nvSpPr>
        <p:spPr>
          <a:xfrm>
            <a:off x="4804410" y="109645"/>
            <a:ext cx="7192433" cy="46778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noAutofit/>
          </a:bodyPr>
          <a:lstStyle/>
          <a:p>
            <a:pPr algn="ctr"/>
            <a:r>
              <a:rPr lang="en-US"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Federal budget revenue cash planning</a:t>
            </a:r>
            <a:endParaRPr lang="ru-RU"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
        <p:nvSpPr>
          <p:cNvPr id="10245" name="Объект 2"/>
          <p:cNvSpPr txBox="1">
            <a:spLocks/>
          </p:cNvSpPr>
          <p:nvPr/>
        </p:nvSpPr>
        <p:spPr bwMode="auto">
          <a:xfrm>
            <a:off x="5977466" y="1048148"/>
            <a:ext cx="5746751" cy="44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eaLnBrk="0" hangingPunct="0">
              <a:lnSpc>
                <a:spcPct val="90000"/>
              </a:lnSpc>
              <a:spcBef>
                <a:spcPts val="750"/>
              </a:spcBef>
              <a:buFont typeface="Arial" pitchFamily="34" charset="0"/>
              <a:buChar char="•"/>
              <a:defRPr sz="2100">
                <a:solidFill>
                  <a:schemeClr val="tx1"/>
                </a:solidFill>
                <a:latin typeface="Calibri" pitchFamily="34" charset="0"/>
              </a:defRPr>
            </a:lvl1pPr>
            <a:lvl2pPr marL="514350" indent="-171450" eaLnBrk="0" hangingPunct="0">
              <a:lnSpc>
                <a:spcPct val="90000"/>
              </a:lnSpc>
              <a:spcBef>
                <a:spcPts val="375"/>
              </a:spcBef>
              <a:buFont typeface="Arial" pitchFamily="34" charset="0"/>
              <a:buChar char="•"/>
              <a:defRPr>
                <a:solidFill>
                  <a:schemeClr val="tx1"/>
                </a:solidFill>
                <a:latin typeface="Calibri" pitchFamily="34" charset="0"/>
              </a:defRPr>
            </a:lvl2pPr>
            <a:lvl3pPr marL="857250" indent="-171450" eaLnBrk="0" hangingPunct="0">
              <a:lnSpc>
                <a:spcPct val="90000"/>
              </a:lnSpc>
              <a:spcBef>
                <a:spcPts val="375"/>
              </a:spcBef>
              <a:buFont typeface="Arial" pitchFamily="34" charset="0"/>
              <a:buChar char="•"/>
              <a:defRPr sz="1500">
                <a:solidFill>
                  <a:schemeClr val="tx1"/>
                </a:solidFill>
                <a:latin typeface="Calibri" pitchFamily="34" charset="0"/>
              </a:defRPr>
            </a:lvl3pPr>
            <a:lvl4pPr marL="1200150" indent="-171450" eaLnBrk="0" hangingPunct="0">
              <a:lnSpc>
                <a:spcPct val="90000"/>
              </a:lnSpc>
              <a:spcBef>
                <a:spcPts val="375"/>
              </a:spcBef>
              <a:buFont typeface="Arial" pitchFamily="34" charset="0"/>
              <a:buChar char="•"/>
              <a:defRPr>
                <a:solidFill>
                  <a:schemeClr val="tx1"/>
                </a:solidFill>
                <a:latin typeface="Calibri" pitchFamily="34" charset="0"/>
              </a:defRPr>
            </a:lvl4pPr>
            <a:lvl5pPr marL="1543050" indent="-171450" eaLnBrk="0" hangingPunct="0">
              <a:lnSpc>
                <a:spcPct val="90000"/>
              </a:lnSpc>
              <a:spcBef>
                <a:spcPts val="375"/>
              </a:spcBef>
              <a:buFont typeface="Arial" pitchFamily="34" charset="0"/>
              <a:buChar char="•"/>
              <a:defRPr>
                <a:solidFill>
                  <a:schemeClr val="tx1"/>
                </a:solidFill>
                <a:latin typeface="Calibri" pitchFamily="34" charset="0"/>
              </a:defRPr>
            </a:lvl5pPr>
            <a:lvl6pPr marL="2000250" indent="-171450" eaLnBrk="0" fontAlgn="base" hangingPunct="0">
              <a:lnSpc>
                <a:spcPct val="90000"/>
              </a:lnSpc>
              <a:spcBef>
                <a:spcPts val="375"/>
              </a:spcBef>
              <a:spcAft>
                <a:spcPct val="0"/>
              </a:spcAft>
              <a:buFont typeface="Arial" pitchFamily="34" charset="0"/>
              <a:buChar char="•"/>
              <a:defRPr>
                <a:solidFill>
                  <a:schemeClr val="tx1"/>
                </a:solidFill>
                <a:latin typeface="Calibri" pitchFamily="34" charset="0"/>
              </a:defRPr>
            </a:lvl6pPr>
            <a:lvl7pPr marL="2457450" indent="-171450" eaLnBrk="0" fontAlgn="base" hangingPunct="0">
              <a:lnSpc>
                <a:spcPct val="90000"/>
              </a:lnSpc>
              <a:spcBef>
                <a:spcPts val="375"/>
              </a:spcBef>
              <a:spcAft>
                <a:spcPct val="0"/>
              </a:spcAft>
              <a:buFont typeface="Arial" pitchFamily="34" charset="0"/>
              <a:buChar char="•"/>
              <a:defRPr>
                <a:solidFill>
                  <a:schemeClr val="tx1"/>
                </a:solidFill>
                <a:latin typeface="Calibri" pitchFamily="34" charset="0"/>
              </a:defRPr>
            </a:lvl7pPr>
            <a:lvl8pPr marL="2914650" indent="-171450" eaLnBrk="0" fontAlgn="base" hangingPunct="0">
              <a:lnSpc>
                <a:spcPct val="90000"/>
              </a:lnSpc>
              <a:spcBef>
                <a:spcPts val="375"/>
              </a:spcBef>
              <a:spcAft>
                <a:spcPct val="0"/>
              </a:spcAft>
              <a:buFont typeface="Arial" pitchFamily="34" charset="0"/>
              <a:buChar char="•"/>
              <a:defRPr>
                <a:solidFill>
                  <a:schemeClr val="tx1"/>
                </a:solidFill>
                <a:latin typeface="Calibri" pitchFamily="34" charset="0"/>
              </a:defRPr>
            </a:lvl8pPr>
            <a:lvl9pPr marL="3371850" indent="-171450" eaLnBrk="0" fontAlgn="base" hangingPunct="0">
              <a:lnSpc>
                <a:spcPct val="90000"/>
              </a:lnSpc>
              <a:spcBef>
                <a:spcPts val="375"/>
              </a:spcBef>
              <a:spcAft>
                <a:spcPct val="0"/>
              </a:spcAft>
              <a:buFont typeface="Arial" pitchFamily="34" charset="0"/>
              <a:buChar char="•"/>
              <a:defRPr>
                <a:solidFill>
                  <a:schemeClr val="tx1"/>
                </a:solidFill>
                <a:latin typeface="Calibri" pitchFamily="34" charset="0"/>
              </a:defRPr>
            </a:lvl9pPr>
          </a:lstStyle>
          <a:p>
            <a:pPr algn="ctr">
              <a:buFont typeface="Arial" pitchFamily="34" charset="0"/>
              <a:buNone/>
              <a:defRPr/>
            </a:pPr>
            <a:r>
              <a:rPr lang="en-US" altLang="ru-RU" sz="1500" b="1" i="1" dirty="0"/>
              <a:t>FEDERAL BUDGET REVENUE CASH FORECAST FOR THE CURRENT FISCAL YEAR</a:t>
            </a:r>
            <a:endParaRPr lang="ru-RU" altLang="ru-RU" sz="1500" b="1" i="1" dirty="0"/>
          </a:p>
        </p:txBody>
      </p:sp>
      <p:pic>
        <p:nvPicPr>
          <p:cNvPr id="10268" name="Picture 13" descr="https://upload.wikimedia.org/wikipedia/commons/thumb/f/fb/Exclamation_mark_2.svg/2000px-Exclamation_mark_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3671" y="5925684"/>
            <a:ext cx="30056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Таблица 2"/>
          <p:cNvGraphicFramePr>
            <a:graphicFrameLocks noGrp="1"/>
          </p:cNvGraphicFramePr>
          <p:nvPr>
            <p:extLst>
              <p:ext uri="{D42A27DB-BD31-4B8C-83A1-F6EECF244321}">
                <p14:modId xmlns:p14="http://schemas.microsoft.com/office/powerpoint/2010/main" val="102115344"/>
              </p:ext>
            </p:extLst>
          </p:nvPr>
        </p:nvGraphicFramePr>
        <p:xfrm>
          <a:off x="5659121" y="1770380"/>
          <a:ext cx="6348095" cy="4611881"/>
        </p:xfrm>
        <a:graphic>
          <a:graphicData uri="http://schemas.openxmlformats.org/drawingml/2006/table">
            <a:tbl>
              <a:tblPr firstRow="1" bandRow="1">
                <a:tableStyleId>{68D230F3-CF80-4859-8CE7-A43EE81993B5}</a:tableStyleId>
              </a:tblPr>
              <a:tblGrid>
                <a:gridCol w="2032000">
                  <a:extLst>
                    <a:ext uri="{9D8B030D-6E8A-4147-A177-3AD203B41FA5}">
                      <a16:colId xmlns:a16="http://schemas.microsoft.com/office/drawing/2014/main" val="20000"/>
                    </a:ext>
                  </a:extLst>
                </a:gridCol>
                <a:gridCol w="770255">
                  <a:extLst>
                    <a:ext uri="{9D8B030D-6E8A-4147-A177-3AD203B41FA5}">
                      <a16:colId xmlns:a16="http://schemas.microsoft.com/office/drawing/2014/main" val="20001"/>
                    </a:ext>
                  </a:extLst>
                </a:gridCol>
                <a:gridCol w="1028065">
                  <a:extLst>
                    <a:ext uri="{9D8B030D-6E8A-4147-A177-3AD203B41FA5}">
                      <a16:colId xmlns:a16="http://schemas.microsoft.com/office/drawing/2014/main" val="20002"/>
                    </a:ext>
                  </a:extLst>
                </a:gridCol>
                <a:gridCol w="749935">
                  <a:extLst>
                    <a:ext uri="{9D8B030D-6E8A-4147-A177-3AD203B41FA5}">
                      <a16:colId xmlns:a16="http://schemas.microsoft.com/office/drawing/2014/main" val="20003"/>
                    </a:ext>
                  </a:extLst>
                </a:gridCol>
                <a:gridCol w="629920">
                  <a:extLst>
                    <a:ext uri="{9D8B030D-6E8A-4147-A177-3AD203B41FA5}">
                      <a16:colId xmlns:a16="http://schemas.microsoft.com/office/drawing/2014/main" val="20004"/>
                    </a:ext>
                  </a:extLst>
                </a:gridCol>
                <a:gridCol w="379951">
                  <a:extLst>
                    <a:ext uri="{9D8B030D-6E8A-4147-A177-3AD203B41FA5}">
                      <a16:colId xmlns:a16="http://schemas.microsoft.com/office/drawing/2014/main" val="20005"/>
                    </a:ext>
                  </a:extLst>
                </a:gridCol>
                <a:gridCol w="757969">
                  <a:extLst>
                    <a:ext uri="{9D8B030D-6E8A-4147-A177-3AD203B41FA5}">
                      <a16:colId xmlns:a16="http://schemas.microsoft.com/office/drawing/2014/main" val="20006"/>
                    </a:ext>
                  </a:extLst>
                </a:gridCol>
              </a:tblGrid>
              <a:tr h="690811">
                <a:tc>
                  <a:txBody>
                    <a:bodyPr/>
                    <a:lstStyle/>
                    <a:p>
                      <a:pPr algn="ctr"/>
                      <a:r>
                        <a:rPr lang="en-US" sz="900" dirty="0"/>
                        <a:t>Component</a:t>
                      </a:r>
                      <a:endParaRPr lang="ru-RU" sz="900" dirty="0"/>
                    </a:p>
                  </a:txBody>
                  <a:tcPr marL="121924" marR="121924" marT="60925" marB="609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en-US" sz="900" dirty="0"/>
                        <a:t>Revenue forecast as per the law on FB</a:t>
                      </a:r>
                      <a:endParaRPr lang="ru-RU" sz="900" dirty="0"/>
                    </a:p>
                  </a:txBody>
                  <a:tcPr marL="121924" marR="121924" marT="60925" marB="609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en-US" sz="900" dirty="0"/>
                        <a:t>Proposed changes to the FB revenue forecast</a:t>
                      </a:r>
                      <a:endParaRPr lang="ru-RU" sz="900" dirty="0"/>
                    </a:p>
                  </a:txBody>
                  <a:tcPr marL="121924" marR="121924" marT="60925" marB="609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pattFill prst="pct20">
                      <a:fgClr>
                        <a:srgbClr val="FF5050"/>
                      </a:fgClr>
                      <a:bgClr>
                        <a:schemeClr val="bg1"/>
                      </a:bgClr>
                    </a:pattFill>
                  </a:tcPr>
                </a:tc>
                <a:tc>
                  <a:txBody>
                    <a:bodyPr/>
                    <a:lstStyle/>
                    <a:p>
                      <a:pPr algn="ctr"/>
                      <a:r>
                        <a:rPr lang="en-US" sz="900" dirty="0"/>
                        <a:t>Amount for the year</a:t>
                      </a:r>
                      <a:r>
                        <a:rPr lang="ru-RU" sz="900" dirty="0"/>
                        <a:t>, </a:t>
                      </a:r>
                      <a:r>
                        <a:rPr lang="en-US" sz="900" dirty="0"/>
                        <a:t>total</a:t>
                      </a:r>
                      <a:endParaRPr lang="ru-RU" sz="900" dirty="0"/>
                    </a:p>
                  </a:txBody>
                  <a:tcPr marL="121924" marR="121924" marT="60925" marB="609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en-US" sz="900" dirty="0"/>
                        <a:t>January</a:t>
                      </a:r>
                      <a:endParaRPr lang="ru-RU" sz="900" dirty="0"/>
                    </a:p>
                  </a:txBody>
                  <a:tcPr marL="121924" marR="121924" marT="60925" marB="609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ru-RU" sz="900" dirty="0"/>
                        <a:t>....</a:t>
                      </a:r>
                    </a:p>
                  </a:txBody>
                  <a:tcPr marL="121924" marR="121924" marT="60925" marB="609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en-US" sz="900" dirty="0"/>
                        <a:t>December</a:t>
                      </a:r>
                      <a:endParaRPr lang="ru-RU" sz="900" dirty="0"/>
                    </a:p>
                  </a:txBody>
                  <a:tcPr marL="121924" marR="121924" marT="60925" marB="60925"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264091">
                <a:tc>
                  <a:txBody>
                    <a:bodyPr/>
                    <a:lstStyle/>
                    <a:p>
                      <a:r>
                        <a:rPr lang="en-US" sz="900" dirty="0"/>
                        <a:t>Statutory duty</a:t>
                      </a:r>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pattFill prst="pct20">
                      <a:fgClr>
                        <a:srgbClr val="FF5050"/>
                      </a:fgClr>
                      <a:bgClr>
                        <a:schemeClr val="bg1"/>
                      </a:bgClr>
                    </a:pattFill>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406331">
                <a:tc>
                  <a:txBody>
                    <a:bodyPr/>
                    <a:lstStyle/>
                    <a:p>
                      <a:r>
                        <a:rPr lang="en-US" sz="900" dirty="0"/>
                        <a:t>Foreign economic activity receipts</a:t>
                      </a:r>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pattFill prst="pct20">
                      <a:fgClr>
                        <a:srgbClr val="FF5050"/>
                      </a:fgClr>
                      <a:bgClr>
                        <a:schemeClr val="bg1"/>
                      </a:bgClr>
                    </a:pattFill>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548571">
                <a:tc>
                  <a:txBody>
                    <a:bodyPr/>
                    <a:lstStyle/>
                    <a:p>
                      <a:r>
                        <a:rPr lang="en-US" sz="900" dirty="0"/>
                        <a:t>Receipts from utilization of national and municipal assets</a:t>
                      </a:r>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pattFill prst="pct20">
                      <a:fgClr>
                        <a:srgbClr val="FF5050"/>
                      </a:fgClr>
                      <a:bgClr>
                        <a:schemeClr val="bg1"/>
                      </a:bgClr>
                    </a:pattFill>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406331">
                <a:tc>
                  <a:txBody>
                    <a:bodyPr/>
                    <a:lstStyle/>
                    <a:p>
                      <a:r>
                        <a:rPr lang="en-US" sz="900" dirty="0"/>
                        <a:t>Payments for the utilization of natural resources</a:t>
                      </a:r>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pattFill prst="pct20">
                      <a:fgClr>
                        <a:srgbClr val="FF5050"/>
                      </a:fgClr>
                      <a:bgClr>
                        <a:schemeClr val="bg1"/>
                      </a:bgClr>
                    </a:pattFill>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548571">
                <a:tc>
                  <a:txBody>
                    <a:bodyPr/>
                    <a:lstStyle/>
                    <a:p>
                      <a:r>
                        <a:rPr lang="en-US" sz="900" dirty="0"/>
                        <a:t>Proceeds from remunerated services (works)  and  state costs reimbursement</a:t>
                      </a:r>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pattFill prst="pct20">
                      <a:fgClr>
                        <a:srgbClr val="FF5050"/>
                      </a:fgClr>
                      <a:bgClr>
                        <a:schemeClr val="bg1"/>
                      </a:bgClr>
                    </a:pattFill>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5"/>
                  </a:ext>
                </a:extLst>
              </a:tr>
              <a:tr h="406331">
                <a:tc>
                  <a:txBody>
                    <a:bodyPr/>
                    <a:lstStyle/>
                    <a:p>
                      <a:r>
                        <a:rPr lang="en-US" sz="900" dirty="0"/>
                        <a:t>Proceeds from the sales of tangible and intangible assets</a:t>
                      </a:r>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pattFill prst="pct20">
                      <a:fgClr>
                        <a:srgbClr val="FF5050"/>
                      </a:fgClr>
                      <a:bgClr>
                        <a:schemeClr val="bg1"/>
                      </a:bgClr>
                    </a:pattFill>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r h="406331">
                <a:tc>
                  <a:txBody>
                    <a:bodyPr/>
                    <a:lstStyle/>
                    <a:p>
                      <a:r>
                        <a:rPr lang="en-US" sz="900" dirty="0"/>
                        <a:t>Administrative levies and duties</a:t>
                      </a:r>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pattFill prst="pct20">
                      <a:fgClr>
                        <a:srgbClr val="FF5050"/>
                      </a:fgClr>
                      <a:bgClr>
                        <a:schemeClr val="bg1"/>
                      </a:bgClr>
                    </a:pattFill>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
                  </a:ext>
                </a:extLst>
              </a:tr>
              <a:tr h="406331">
                <a:tc>
                  <a:txBody>
                    <a:bodyPr/>
                    <a:lstStyle/>
                    <a:p>
                      <a:r>
                        <a:rPr lang="en-US" sz="900" dirty="0"/>
                        <a:t>Fines</a:t>
                      </a:r>
                      <a:r>
                        <a:rPr lang="ru-RU" sz="900" dirty="0"/>
                        <a:t>, </a:t>
                      </a:r>
                      <a:r>
                        <a:rPr lang="en-US" sz="900" dirty="0"/>
                        <a:t>sanctions</a:t>
                      </a:r>
                      <a:r>
                        <a:rPr lang="ru-RU" sz="900" dirty="0"/>
                        <a:t>, </a:t>
                      </a:r>
                      <a:r>
                        <a:rPr lang="en-US" sz="900" dirty="0"/>
                        <a:t>damages</a:t>
                      </a:r>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pattFill prst="pct20">
                      <a:fgClr>
                        <a:srgbClr val="FF5050"/>
                      </a:fgClr>
                      <a:bgClr>
                        <a:schemeClr val="bg1"/>
                      </a:bgClr>
                    </a:pattFill>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8"/>
                  </a:ext>
                </a:extLst>
              </a:tr>
              <a:tr h="264091">
                <a:tc>
                  <a:txBody>
                    <a:bodyPr/>
                    <a:lstStyle/>
                    <a:p>
                      <a:r>
                        <a:rPr lang="en-US" sz="900" dirty="0"/>
                        <a:t>Other non-tax revenues</a:t>
                      </a:r>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pattFill prst="pct20">
                      <a:fgClr>
                        <a:srgbClr val="FF5050"/>
                      </a:fgClr>
                      <a:bgClr>
                        <a:schemeClr val="bg1"/>
                      </a:bgClr>
                    </a:pattFill>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9"/>
                  </a:ext>
                </a:extLst>
              </a:tr>
              <a:tr h="264091">
                <a:tc>
                  <a:txBody>
                    <a:bodyPr/>
                    <a:lstStyle/>
                    <a:p>
                      <a:r>
                        <a:rPr lang="en-US" sz="900" dirty="0"/>
                        <a:t>Uncompensated receipts</a:t>
                      </a:r>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pattFill prst="pct20">
                      <a:fgClr>
                        <a:srgbClr val="FF5050"/>
                      </a:fgClr>
                      <a:bgClr>
                        <a:schemeClr val="bg1"/>
                      </a:bgClr>
                    </a:pattFill>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lang="ru-RU" sz="900" dirty="0"/>
                    </a:p>
                  </a:txBody>
                  <a:tcPr marL="121924" marR="121924" marT="60925" marB="60925">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10"/>
                  </a:ext>
                </a:extLst>
              </a:tr>
            </a:tbl>
          </a:graphicData>
        </a:graphic>
      </p:graphicFrame>
      <p:pic>
        <p:nvPicPr>
          <p:cNvPr id="14" name="Рисунок 13"/>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55838" y="3005641"/>
            <a:ext cx="5163636" cy="3703651"/>
          </a:xfrm>
          <a:prstGeom prst="rect">
            <a:avLst/>
          </a:prstGeom>
        </p:spPr>
      </p:pic>
      <p:sp>
        <p:nvSpPr>
          <p:cNvPr id="15" name="TextBox 3"/>
          <p:cNvSpPr txBox="1">
            <a:spLocks noChangeArrowheads="1"/>
          </p:cNvSpPr>
          <p:nvPr/>
        </p:nvSpPr>
        <p:spPr bwMode="auto">
          <a:xfrm>
            <a:off x="3009359" y="4679050"/>
            <a:ext cx="2132541" cy="112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300" b="1" i="1" dirty="0">
                <a:solidFill>
                  <a:srgbClr val="C00000"/>
                </a:solidFill>
              </a:rPr>
              <a:t>Planning horizon</a:t>
            </a:r>
            <a:r>
              <a:rPr lang="ru-RU" altLang="ru-RU" sz="1300" b="1" i="1" dirty="0">
                <a:solidFill>
                  <a:srgbClr val="C00000"/>
                </a:solidFill>
              </a:rPr>
              <a:t>:</a:t>
            </a:r>
          </a:p>
          <a:p>
            <a:pPr marL="285750" indent="-285750" algn="ctr">
              <a:buFontTx/>
              <a:buChar char="-"/>
            </a:pPr>
            <a:r>
              <a:rPr lang="en-US" altLang="ru-RU" sz="1300" b="1" i="1" dirty="0"/>
              <a:t>Year distributed </a:t>
            </a:r>
          </a:p>
          <a:p>
            <a:pPr algn="ctr"/>
            <a:r>
              <a:rPr lang="en-US" altLang="ru-RU" sz="1300" b="1" i="1" dirty="0"/>
              <a:t>by month</a:t>
            </a:r>
            <a:endParaRPr lang="ru-RU" altLang="ru-RU" sz="1300" b="1" i="1" dirty="0"/>
          </a:p>
          <a:p>
            <a:pPr algn="ctr"/>
            <a:r>
              <a:rPr lang="ru-RU" altLang="ru-RU" sz="1300" i="1" dirty="0"/>
              <a:t>- </a:t>
            </a:r>
            <a:r>
              <a:rPr lang="en-US" altLang="ru-RU" sz="1300" i="1" dirty="0"/>
              <a:t>Month distributed by day</a:t>
            </a:r>
            <a:endParaRPr lang="ru-RU" altLang="ru-RU" sz="1300" i="1" dirty="0"/>
          </a:p>
          <a:p>
            <a:pPr algn="ctr"/>
            <a:endParaRPr lang="ru-RU" altLang="ru-RU" sz="1300" i="1" dirty="0"/>
          </a:p>
        </p:txBody>
      </p:sp>
      <p:sp>
        <p:nvSpPr>
          <p:cNvPr id="16" name="TextBox 3"/>
          <p:cNvSpPr txBox="1">
            <a:spLocks noChangeArrowheads="1"/>
          </p:cNvSpPr>
          <p:nvPr/>
        </p:nvSpPr>
        <p:spPr bwMode="auto">
          <a:xfrm>
            <a:off x="1180928" y="5785752"/>
            <a:ext cx="2132541" cy="723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300" b="1" i="1" dirty="0">
                <a:solidFill>
                  <a:srgbClr val="C00000"/>
                </a:solidFill>
              </a:rPr>
              <a:t>Permissible </a:t>
            </a:r>
          </a:p>
          <a:p>
            <a:pPr algn="ctr"/>
            <a:r>
              <a:rPr lang="en-US" altLang="ru-RU" sz="1300" b="1" i="1" dirty="0">
                <a:solidFill>
                  <a:srgbClr val="C00000"/>
                </a:solidFill>
              </a:rPr>
              <a:t>variation</a:t>
            </a:r>
            <a:r>
              <a:rPr lang="ru-RU" altLang="ru-RU" sz="1300" b="1" i="1" dirty="0">
                <a:solidFill>
                  <a:srgbClr val="C00000"/>
                </a:solidFill>
              </a:rPr>
              <a:t>:</a:t>
            </a:r>
          </a:p>
          <a:p>
            <a:pPr algn="ctr"/>
            <a:r>
              <a:rPr lang="ru-RU" altLang="ru-RU" sz="1300" b="1" i="1" dirty="0"/>
              <a:t>+/- 15%</a:t>
            </a:r>
          </a:p>
        </p:txBody>
      </p:sp>
      <p:sp>
        <p:nvSpPr>
          <p:cNvPr id="17" name="TextBox 3"/>
          <p:cNvSpPr txBox="1">
            <a:spLocks noChangeArrowheads="1"/>
          </p:cNvSpPr>
          <p:nvPr/>
        </p:nvSpPr>
        <p:spPr bwMode="auto">
          <a:xfrm>
            <a:off x="2231107" y="3426792"/>
            <a:ext cx="2132541" cy="723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300" b="1" i="1" dirty="0">
                <a:solidFill>
                  <a:srgbClr val="C00000"/>
                </a:solidFill>
              </a:rPr>
              <a:t>Who provides forecasts</a:t>
            </a:r>
            <a:r>
              <a:rPr lang="ru-RU" altLang="ru-RU" sz="1300" b="1" i="1" dirty="0">
                <a:solidFill>
                  <a:srgbClr val="C00000"/>
                </a:solidFill>
              </a:rPr>
              <a:t>:</a:t>
            </a:r>
          </a:p>
          <a:p>
            <a:pPr algn="ctr"/>
            <a:r>
              <a:rPr lang="en-US" altLang="ru-RU" sz="1300" b="1" i="1" dirty="0"/>
              <a:t>All main budget holders</a:t>
            </a:r>
            <a:endParaRPr lang="ru-RU" altLang="ru-RU" sz="1300" b="1" i="1" dirty="0"/>
          </a:p>
          <a:p>
            <a:pPr algn="ctr"/>
            <a:r>
              <a:rPr lang="ru-RU" altLang="ru-RU" sz="1300" b="1" i="1" dirty="0"/>
              <a:t>(85)</a:t>
            </a:r>
          </a:p>
        </p:txBody>
      </p:sp>
      <p:sp>
        <p:nvSpPr>
          <p:cNvPr id="19" name="TextBox 3"/>
          <p:cNvSpPr txBox="1">
            <a:spLocks noChangeArrowheads="1"/>
          </p:cNvSpPr>
          <p:nvPr/>
        </p:nvSpPr>
        <p:spPr bwMode="auto">
          <a:xfrm>
            <a:off x="98566" y="3301128"/>
            <a:ext cx="2132541" cy="9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300" b="1" i="1" dirty="0">
                <a:solidFill>
                  <a:srgbClr val="C00000"/>
                </a:solidFill>
              </a:rPr>
              <a:t>Frequency of preparation by the key Revenue Administrators</a:t>
            </a:r>
            <a:r>
              <a:rPr lang="ru-RU" altLang="ru-RU" sz="1300" b="1" i="1" dirty="0">
                <a:solidFill>
                  <a:srgbClr val="C00000"/>
                </a:solidFill>
              </a:rPr>
              <a:t>:</a:t>
            </a:r>
          </a:p>
          <a:p>
            <a:pPr algn="ctr"/>
            <a:r>
              <a:rPr lang="en-US" altLang="ru-RU" sz="1300" b="1" i="1" dirty="0"/>
              <a:t>monthly</a:t>
            </a:r>
            <a:endParaRPr lang="ru-RU" altLang="ru-RU" sz="1300" b="1" i="1" dirty="0"/>
          </a:p>
        </p:txBody>
      </p:sp>
      <p:sp>
        <p:nvSpPr>
          <p:cNvPr id="20" name="TextBox 3"/>
          <p:cNvSpPr txBox="1">
            <a:spLocks noChangeArrowheads="1"/>
          </p:cNvSpPr>
          <p:nvPr/>
        </p:nvSpPr>
        <p:spPr bwMode="auto">
          <a:xfrm>
            <a:off x="-72671" y="4951617"/>
            <a:ext cx="1782984" cy="112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300" b="1" i="1" dirty="0">
                <a:solidFill>
                  <a:srgbClr val="C00000"/>
                </a:solidFill>
              </a:rPr>
              <a:t>Frequency of preparation by other Revenue Administrators</a:t>
            </a:r>
            <a:r>
              <a:rPr lang="ru-RU" altLang="ru-RU" sz="1300" b="1" i="1" dirty="0">
                <a:solidFill>
                  <a:srgbClr val="C00000"/>
                </a:solidFill>
              </a:rPr>
              <a:t>:</a:t>
            </a:r>
          </a:p>
          <a:p>
            <a:pPr algn="ctr"/>
            <a:r>
              <a:rPr lang="en-US" altLang="ru-RU" sz="1300" b="1" i="1" dirty="0"/>
              <a:t>quarterly</a:t>
            </a:r>
            <a:endParaRPr lang="ru-RU" altLang="ru-RU" sz="1300" b="1" i="1" dirty="0"/>
          </a:p>
        </p:txBody>
      </p:sp>
      <p:pic>
        <p:nvPicPr>
          <p:cNvPr id="21" name="Picture 5" descr="http://vignette4.wikia.nocookie.net/uncyclopedia/images/1/10/Right_wiki_bracket.png/revision/latest?cb=20110111192238"/>
          <p:cNvPicPr>
            <a:picLocks noChangeAspect="1" noChangeArrowheads="1"/>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6200000">
            <a:off x="1914533" y="231369"/>
            <a:ext cx="249153" cy="388108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Прямая соединительная линия 5"/>
          <p:cNvCxnSpPr/>
          <p:nvPr/>
        </p:nvCxnSpPr>
        <p:spPr>
          <a:xfrm>
            <a:off x="3365511" y="5585055"/>
            <a:ext cx="136407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3370487" y="5846417"/>
            <a:ext cx="425544"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3796031" y="5846417"/>
            <a:ext cx="73024" cy="397749"/>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3888106" y="6251786"/>
            <a:ext cx="1404620"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3749041" y="6431912"/>
            <a:ext cx="1621791"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0249" name="Выноска 2 (граница и черта) 10248"/>
          <p:cNvSpPr/>
          <p:nvPr/>
        </p:nvSpPr>
        <p:spPr>
          <a:xfrm>
            <a:off x="9499600" y="3005641"/>
            <a:ext cx="2428240" cy="767412"/>
          </a:xfrm>
          <a:prstGeom prst="accentBorderCallout2">
            <a:avLst>
              <a:gd name="adj1" fmla="val 43427"/>
              <a:gd name="adj2" fmla="val -4002"/>
              <a:gd name="adj3" fmla="val 43428"/>
              <a:gd name="adj4" fmla="val -13123"/>
              <a:gd name="adj5" fmla="val -29239"/>
              <a:gd name="adj6" fmla="val -29738"/>
            </a:avLst>
          </a:prstGeom>
          <a:ln>
            <a:solidFill>
              <a:srgbClr val="C00000"/>
            </a:solidFill>
          </a:ln>
        </p:spPr>
        <p:style>
          <a:lnRef idx="2">
            <a:schemeClr val="accent2"/>
          </a:lnRef>
          <a:fillRef idx="1">
            <a:schemeClr val="lt1"/>
          </a:fillRef>
          <a:effectRef idx="0">
            <a:schemeClr val="accent2"/>
          </a:effectRef>
          <a:fontRef idx="minor">
            <a:schemeClr val="dk1"/>
          </a:fontRef>
        </p:style>
        <p:txBody>
          <a:bodyPr lIns="121917" tIns="60958" rIns="121917" bIns="60958" rtlCol="0" anchor="ctr"/>
          <a:lstStyle/>
          <a:p>
            <a:pPr algn="ctr"/>
            <a:r>
              <a:rPr lang="en-US" sz="1400" i="1" dirty="0"/>
              <a:t>Federal budget cash execution estimates</a:t>
            </a:r>
            <a:endParaRPr lang="ru-RU" sz="1400" i="1" dirty="0"/>
          </a:p>
        </p:txBody>
      </p:sp>
      <p:sp>
        <p:nvSpPr>
          <p:cNvPr id="27" name="TextBox 3"/>
          <p:cNvSpPr txBox="1">
            <a:spLocks noChangeArrowheads="1"/>
          </p:cNvSpPr>
          <p:nvPr/>
        </p:nvSpPr>
        <p:spPr bwMode="auto">
          <a:xfrm>
            <a:off x="1439754" y="4508514"/>
            <a:ext cx="1536701" cy="8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500" b="1" i="1" dirty="0">
                <a:ln w="1905"/>
                <a:solidFill>
                  <a:schemeClr val="accent6">
                    <a:lumMod val="50000"/>
                  </a:schemeClr>
                </a:solidFill>
                <a:effectLst>
                  <a:outerShdw blurRad="38100" dist="38100" dir="2700000" algn="tl">
                    <a:srgbClr val="000000">
                      <a:alpha val="43137"/>
                    </a:srgbClr>
                  </a:outerShdw>
                </a:effectLst>
              </a:rPr>
              <a:t>Revenue planning specifics</a:t>
            </a:r>
            <a:endParaRPr lang="ru-RU" altLang="ru-RU" sz="1500" b="1" i="1" dirty="0">
              <a:ln w="1905"/>
              <a:solidFill>
                <a:schemeClr val="accent6">
                  <a:lumMod val="50000"/>
                </a:schemeClr>
              </a:solidFill>
              <a:effectLst>
                <a:outerShdw blurRad="38100" dist="38100" dir="2700000" algn="tl">
                  <a:srgbClr val="000000">
                    <a:alpha val="43137"/>
                  </a:srgbClr>
                </a:outerShdw>
              </a:effectLst>
            </a:endParaRPr>
          </a:p>
        </p:txBody>
      </p:sp>
      <p:sp>
        <p:nvSpPr>
          <p:cNvPr id="2" name="Прямоугольник 1"/>
          <p:cNvSpPr/>
          <p:nvPr/>
        </p:nvSpPr>
        <p:spPr>
          <a:xfrm>
            <a:off x="195533" y="1600393"/>
            <a:ext cx="4103489" cy="423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dirty="0"/>
          </a:p>
        </p:txBody>
      </p:sp>
      <p:sp>
        <p:nvSpPr>
          <p:cNvPr id="22" name="TextBox 3"/>
          <p:cNvSpPr txBox="1">
            <a:spLocks noChangeArrowheads="1"/>
          </p:cNvSpPr>
          <p:nvPr/>
        </p:nvSpPr>
        <p:spPr bwMode="auto">
          <a:xfrm>
            <a:off x="856192" y="1315622"/>
            <a:ext cx="2132541" cy="67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200" b="1" i="1" dirty="0"/>
              <a:t>Federal Tax Service</a:t>
            </a:r>
            <a:r>
              <a:rPr lang="ru-RU" altLang="ru-RU" sz="1200" b="1" i="1" dirty="0"/>
              <a:t>, </a:t>
            </a:r>
            <a:r>
              <a:rPr lang="en-US" altLang="ru-RU" sz="1200" b="1" i="1" dirty="0"/>
              <a:t>Federal Customs Service</a:t>
            </a:r>
            <a:r>
              <a:rPr lang="ru-RU" altLang="ru-RU" sz="1200" b="1" i="1" dirty="0"/>
              <a:t>,</a:t>
            </a:r>
            <a:r>
              <a:rPr lang="en-US" altLang="ru-RU" sz="1200" b="1" i="1" dirty="0"/>
              <a:t> Federal Property Agency</a:t>
            </a:r>
            <a:r>
              <a:rPr lang="ru-RU" altLang="ru-RU" sz="1200" b="1" i="1" dirty="0"/>
              <a:t>, </a:t>
            </a:r>
            <a:r>
              <a:rPr lang="en-US" altLang="ru-RU" sz="1200" b="1" i="1" dirty="0" err="1"/>
              <a:t>MoF</a:t>
            </a:r>
            <a:r>
              <a:rPr lang="ru-RU" altLang="ru-RU" sz="1200" b="1" i="1" dirty="0"/>
              <a:t>, </a:t>
            </a:r>
            <a:r>
              <a:rPr lang="en-US" altLang="ru-RU" sz="1200" b="1" i="1" dirty="0"/>
              <a:t>FT</a:t>
            </a:r>
            <a:endParaRPr lang="ru-RU" altLang="ru-RU" sz="1200" i="1" dirty="0"/>
          </a:p>
        </p:txBody>
      </p:sp>
      <p:sp>
        <p:nvSpPr>
          <p:cNvPr id="4" name="Номер слайда 3"/>
          <p:cNvSpPr>
            <a:spLocks noGrp="1"/>
          </p:cNvSpPr>
          <p:nvPr>
            <p:ph type="sldNum" sz="quarter" idx="12"/>
          </p:nvPr>
        </p:nvSpPr>
        <p:spPr>
          <a:xfrm>
            <a:off x="9253643" y="6431912"/>
            <a:ext cx="2743200" cy="365125"/>
          </a:xfrm>
        </p:spPr>
        <p:txBody>
          <a:bodyPr/>
          <a:lstStyle/>
          <a:p>
            <a:pPr>
              <a:defRPr/>
            </a:pPr>
            <a:fld id="{B71FCD68-0AFD-4048-852E-53B764BC6EED}" type="slidenum">
              <a:rPr lang="ru-RU" smtClean="0"/>
              <a:pPr>
                <a:defRPr/>
              </a:pPr>
              <a:t>11</a:t>
            </a:fld>
            <a:endParaRPr lang="ru-RU" dirty="0"/>
          </a:p>
        </p:txBody>
      </p:sp>
      <p:pic>
        <p:nvPicPr>
          <p:cNvPr id="5" name="Picture 4">
            <a:extLst>
              <a:ext uri="{FF2B5EF4-FFF2-40B4-BE49-F238E27FC236}">
                <a16:creationId xmlns:a16="http://schemas.microsoft.com/office/drawing/2014/main" id="{97ADFC62-CEA7-4AF5-9303-DF896A9CC38E}"/>
              </a:ext>
            </a:extLst>
          </p:cNvPr>
          <p:cNvPicPr>
            <a:picLocks noChangeAspect="1"/>
          </p:cNvPicPr>
          <p:nvPr/>
        </p:nvPicPr>
        <p:blipFill>
          <a:blip r:embed="rId7"/>
          <a:stretch>
            <a:fillRect/>
          </a:stretch>
        </p:blipFill>
        <p:spPr>
          <a:xfrm>
            <a:off x="4478807" y="2008318"/>
            <a:ext cx="1103472" cy="176799"/>
          </a:xfrm>
          <a:prstGeom prst="rect">
            <a:avLst/>
          </a:prstGeom>
        </p:spPr>
      </p:pic>
      <p:sp>
        <p:nvSpPr>
          <p:cNvPr id="30" name="TextBox 1">
            <a:extLst>
              <a:ext uri="{FF2B5EF4-FFF2-40B4-BE49-F238E27FC236}">
                <a16:creationId xmlns:a16="http://schemas.microsoft.com/office/drawing/2014/main" id="{0BA360C7-20B4-45FF-81A6-F7477F162709}"/>
              </a:ext>
            </a:extLst>
          </p:cNvPr>
          <p:cNvSpPr txBox="1"/>
          <p:nvPr/>
        </p:nvSpPr>
        <p:spPr>
          <a:xfrm>
            <a:off x="4595373" y="2372863"/>
            <a:ext cx="1102709" cy="16906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600" dirty="0"/>
              <a:t>Other Administrators </a:t>
            </a:r>
          </a:p>
        </p:txBody>
      </p:sp>
    </p:spTree>
    <p:extLst>
      <p:ext uri="{BB962C8B-B14F-4D97-AF65-F5344CB8AC3E}">
        <p14:creationId xmlns:p14="http://schemas.microsoft.com/office/powerpoint/2010/main" val="3674013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714241" y="162985"/>
            <a:ext cx="7196244" cy="527049"/>
          </a:xfrm>
        </p:spPr>
        <p:txBody>
          <a:bodyPr/>
          <a:lstStyle/>
          <a:p>
            <a:pPr algn="ctr"/>
            <a:r>
              <a:rPr lang="en-US"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Federal budget expenditure cash planning</a:t>
            </a:r>
            <a:endParaRPr lang="ru-RU"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186628372"/>
              </p:ext>
            </p:extLst>
          </p:nvPr>
        </p:nvGraphicFramePr>
        <p:xfrm>
          <a:off x="4469554" y="1869865"/>
          <a:ext cx="7275407" cy="4792133"/>
        </p:xfrm>
        <a:graphic>
          <a:graphicData uri="http://schemas.openxmlformats.org/drawingml/2006/table">
            <a:tbl>
              <a:tblPr firstRow="1" bandRow="1">
                <a:tableStyleId>{68D230F3-CF80-4859-8CE7-A43EE81993B5}</a:tableStyleId>
              </a:tblPr>
              <a:tblGrid>
                <a:gridCol w="2357120">
                  <a:extLst>
                    <a:ext uri="{9D8B030D-6E8A-4147-A177-3AD203B41FA5}">
                      <a16:colId xmlns:a16="http://schemas.microsoft.com/office/drawing/2014/main" val="20000"/>
                    </a:ext>
                  </a:extLst>
                </a:gridCol>
                <a:gridCol w="986367">
                  <a:extLst>
                    <a:ext uri="{9D8B030D-6E8A-4147-A177-3AD203B41FA5}">
                      <a16:colId xmlns:a16="http://schemas.microsoft.com/office/drawing/2014/main" val="20001"/>
                    </a:ext>
                  </a:extLst>
                </a:gridCol>
                <a:gridCol w="782320">
                  <a:extLst>
                    <a:ext uri="{9D8B030D-6E8A-4147-A177-3AD203B41FA5}">
                      <a16:colId xmlns:a16="http://schemas.microsoft.com/office/drawing/2014/main" val="20002"/>
                    </a:ext>
                  </a:extLst>
                </a:gridCol>
                <a:gridCol w="629920">
                  <a:extLst>
                    <a:ext uri="{9D8B030D-6E8A-4147-A177-3AD203B41FA5}">
                      <a16:colId xmlns:a16="http://schemas.microsoft.com/office/drawing/2014/main" val="20003"/>
                    </a:ext>
                  </a:extLst>
                </a:gridCol>
                <a:gridCol w="460979">
                  <a:extLst>
                    <a:ext uri="{9D8B030D-6E8A-4147-A177-3AD203B41FA5}">
                      <a16:colId xmlns:a16="http://schemas.microsoft.com/office/drawing/2014/main" val="20004"/>
                    </a:ext>
                  </a:extLst>
                </a:gridCol>
                <a:gridCol w="768381">
                  <a:extLst>
                    <a:ext uri="{9D8B030D-6E8A-4147-A177-3AD203B41FA5}">
                      <a16:colId xmlns:a16="http://schemas.microsoft.com/office/drawing/2014/main" val="20005"/>
                    </a:ext>
                  </a:extLst>
                </a:gridCol>
                <a:gridCol w="1290320">
                  <a:extLst>
                    <a:ext uri="{9D8B030D-6E8A-4147-A177-3AD203B41FA5}">
                      <a16:colId xmlns:a16="http://schemas.microsoft.com/office/drawing/2014/main" val="20006"/>
                    </a:ext>
                  </a:extLst>
                </a:gridCol>
              </a:tblGrid>
              <a:tr h="702963">
                <a:tc>
                  <a:txBody>
                    <a:bodyPr/>
                    <a:lstStyle/>
                    <a:p>
                      <a:pPr algn="ctr"/>
                      <a:r>
                        <a:rPr lang="en-US" sz="900" dirty="0"/>
                        <a:t>Component</a:t>
                      </a:r>
                      <a:endParaRPr lang="ru-RU" sz="900" dirty="0"/>
                    </a:p>
                  </a:txBody>
                  <a:tcPr marL="121912" marR="121912" marT="60956" marB="60956"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900" kern="1200" dirty="0"/>
                        <a:t>Budgetary allocations for the FB expenditures</a:t>
                      </a:r>
                      <a:endParaRPr lang="ru-RU" sz="900" b="1" kern="1200" dirty="0">
                        <a:solidFill>
                          <a:schemeClr val="lt1"/>
                        </a:solidFill>
                        <a:latin typeface="+mn-lt"/>
                        <a:ea typeface="+mn-ea"/>
                        <a:cs typeface="+mn-cs"/>
                      </a:endParaRPr>
                    </a:p>
                  </a:txBody>
                  <a:tcPr marL="121912" marR="121912" marT="60956" marB="60956"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900" kern="1200" dirty="0"/>
                        <a:t>Forecast for the year</a:t>
                      </a:r>
                      <a:r>
                        <a:rPr lang="ru-RU" sz="900" kern="1200" dirty="0"/>
                        <a:t>, </a:t>
                      </a:r>
                      <a:r>
                        <a:rPr lang="en-US" sz="900" kern="1200" dirty="0"/>
                        <a:t>total</a:t>
                      </a:r>
                      <a:endParaRPr lang="ru-RU" sz="900" b="1" kern="1200" dirty="0">
                        <a:solidFill>
                          <a:schemeClr val="lt1"/>
                        </a:solidFill>
                        <a:latin typeface="+mn-lt"/>
                        <a:ea typeface="+mn-ea"/>
                        <a:cs typeface="+mn-cs"/>
                      </a:endParaRPr>
                    </a:p>
                  </a:txBody>
                  <a:tcPr marL="121912" marR="121912" marT="60956" marB="60956"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900" kern="1200" dirty="0"/>
                        <a:t>January</a:t>
                      </a:r>
                      <a:endParaRPr lang="ru-RU" sz="900" b="1" kern="1200" dirty="0">
                        <a:solidFill>
                          <a:schemeClr val="lt1"/>
                        </a:solidFill>
                        <a:latin typeface="+mn-lt"/>
                        <a:ea typeface="+mn-ea"/>
                        <a:cs typeface="+mn-cs"/>
                      </a:endParaRPr>
                    </a:p>
                  </a:txBody>
                  <a:tcPr marL="121912" marR="121912" marT="60956" marB="60956"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ru-RU" sz="900" kern="1200" dirty="0"/>
                        <a:t>....</a:t>
                      </a:r>
                      <a:endParaRPr lang="ru-RU" sz="900" b="1" kern="1200" dirty="0">
                        <a:solidFill>
                          <a:schemeClr val="lt1"/>
                        </a:solidFill>
                        <a:latin typeface="+mn-lt"/>
                        <a:ea typeface="+mn-ea"/>
                        <a:cs typeface="+mn-cs"/>
                      </a:endParaRPr>
                    </a:p>
                  </a:txBody>
                  <a:tcPr marL="121912" marR="121912" marT="60956" marB="60956"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900" kern="1200" dirty="0"/>
                        <a:t>December</a:t>
                      </a:r>
                      <a:endParaRPr lang="ru-RU" sz="900" b="1" kern="1200" dirty="0">
                        <a:solidFill>
                          <a:schemeClr val="lt1"/>
                        </a:solidFill>
                        <a:latin typeface="+mn-lt"/>
                        <a:ea typeface="+mn-ea"/>
                        <a:cs typeface="+mn-cs"/>
                      </a:endParaRPr>
                    </a:p>
                  </a:txBody>
                  <a:tcPr marL="121912" marR="121912" marT="60956" marB="60956"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900" kern="1200" dirty="0"/>
                        <a:t>Expected underuse of budgetary allocations</a:t>
                      </a:r>
                      <a:endParaRPr lang="ru-RU" sz="900" b="1" kern="1200" dirty="0">
                        <a:solidFill>
                          <a:schemeClr val="lt1"/>
                        </a:solidFill>
                        <a:latin typeface="+mn-lt"/>
                        <a:ea typeface="+mn-ea"/>
                        <a:cs typeface="+mn-cs"/>
                      </a:endParaRPr>
                    </a:p>
                  </a:txBody>
                  <a:tcPr marL="121912" marR="121912" marT="60956" marB="60956"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pattFill prst="pct25">
                      <a:fgClr>
                        <a:srgbClr val="C00000"/>
                      </a:fgClr>
                      <a:bgClr>
                        <a:schemeClr val="bg1"/>
                      </a:bgClr>
                    </a:pattFill>
                  </a:tcPr>
                </a:tc>
                <a:extLst>
                  <a:ext uri="{0D108BD9-81ED-4DB2-BD59-A6C34878D82A}">
                    <a16:rowId xmlns:a16="http://schemas.microsoft.com/office/drawing/2014/main" val="10000"/>
                  </a:ext>
                </a:extLst>
              </a:tr>
              <a:tr h="734619">
                <a:tc>
                  <a:txBody>
                    <a:bodyPr/>
                    <a:lstStyle/>
                    <a:p>
                      <a:r>
                        <a:rPr lang="en-US" sz="900" dirty="0"/>
                        <a:t>Personnel related expenditures to ensure functionality of the federal public bodies</a:t>
                      </a:r>
                      <a:r>
                        <a:rPr lang="ru-RU" sz="900" dirty="0"/>
                        <a:t> </a:t>
                      </a:r>
                      <a:r>
                        <a:rPr lang="en-US" sz="900" dirty="0"/>
                        <a:t>and government institutions</a:t>
                      </a:r>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6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6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6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6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6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6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pattFill prst="pct25">
                      <a:fgClr>
                        <a:srgbClr val="C00000"/>
                      </a:fgClr>
                      <a:bgClr>
                        <a:schemeClr val="bg1"/>
                      </a:bgClr>
                    </a:pattFill>
                  </a:tcPr>
                </a:tc>
                <a:extLst>
                  <a:ext uri="{0D108BD9-81ED-4DB2-BD59-A6C34878D82A}">
                    <a16:rowId xmlns:a16="http://schemas.microsoft.com/office/drawing/2014/main" val="10001"/>
                  </a:ext>
                </a:extLst>
              </a:tr>
              <a:tr h="406411">
                <a:tc>
                  <a:txBody>
                    <a:bodyPr/>
                    <a:lstStyle/>
                    <a:p>
                      <a:r>
                        <a:rPr lang="en-US" sz="900" kern="1200" dirty="0"/>
                        <a:t>Procurement of goods, works and services for public needs</a:t>
                      </a:r>
                      <a:endParaRPr lang="ru-RU" sz="900" kern="1200" dirty="0">
                        <a:solidFill>
                          <a:schemeClr val="dk1"/>
                        </a:solidFill>
                        <a:latin typeface="+mn-lt"/>
                        <a:ea typeface="+mn-ea"/>
                        <a:cs typeface="+mn-cs"/>
                      </a:endParaRPr>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6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6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6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6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6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6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pattFill prst="pct25">
                      <a:fgClr>
                        <a:srgbClr val="C00000"/>
                      </a:fgClr>
                      <a:bgClr>
                        <a:schemeClr val="bg1"/>
                      </a:bgClr>
                    </a:pattFill>
                  </a:tcPr>
                </a:tc>
                <a:extLst>
                  <a:ext uri="{0D108BD9-81ED-4DB2-BD59-A6C34878D82A}">
                    <a16:rowId xmlns:a16="http://schemas.microsoft.com/office/drawing/2014/main" val="10002"/>
                  </a:ext>
                </a:extLst>
              </a:tr>
              <a:tr h="406411">
                <a:tc>
                  <a:txBody>
                    <a:bodyPr/>
                    <a:lstStyle/>
                    <a:p>
                      <a:r>
                        <a:rPr lang="en-US" sz="900" dirty="0"/>
                        <a:t>Social security and other payments</a:t>
                      </a:r>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pattFill prst="pct25">
                      <a:fgClr>
                        <a:srgbClr val="C00000"/>
                      </a:fgClr>
                      <a:bgClr>
                        <a:schemeClr val="bg1"/>
                      </a:bgClr>
                    </a:pattFill>
                  </a:tcPr>
                </a:tc>
                <a:extLst>
                  <a:ext uri="{0D108BD9-81ED-4DB2-BD59-A6C34878D82A}">
                    <a16:rowId xmlns:a16="http://schemas.microsoft.com/office/drawing/2014/main" val="10003"/>
                  </a:ext>
                </a:extLst>
              </a:tr>
              <a:tr h="558232">
                <a:tc>
                  <a:txBody>
                    <a:bodyPr/>
                    <a:lstStyle/>
                    <a:p>
                      <a:r>
                        <a:rPr lang="en-US" sz="900" dirty="0"/>
                        <a:t>Capital investments in federally owned real estate</a:t>
                      </a:r>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pattFill prst="pct25">
                      <a:fgClr>
                        <a:srgbClr val="C00000"/>
                      </a:fgClr>
                      <a:bgClr>
                        <a:schemeClr val="bg1"/>
                      </a:bgClr>
                    </a:pattFill>
                  </a:tcPr>
                </a:tc>
                <a:extLst>
                  <a:ext uri="{0D108BD9-81ED-4DB2-BD59-A6C34878D82A}">
                    <a16:rowId xmlns:a16="http://schemas.microsoft.com/office/drawing/2014/main" val="10004"/>
                  </a:ext>
                </a:extLst>
              </a:tr>
              <a:tr h="310121">
                <a:tc>
                  <a:txBody>
                    <a:bodyPr/>
                    <a:lstStyle/>
                    <a:p>
                      <a:r>
                        <a:rPr lang="en-US" sz="900" dirty="0" err="1"/>
                        <a:t>Interbudget</a:t>
                      </a:r>
                      <a:r>
                        <a:rPr lang="en-US" sz="900" dirty="0"/>
                        <a:t>  transfers</a:t>
                      </a:r>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pattFill prst="pct25">
                      <a:fgClr>
                        <a:srgbClr val="C00000"/>
                      </a:fgClr>
                      <a:bgClr>
                        <a:schemeClr val="bg1"/>
                      </a:bgClr>
                    </a:pattFill>
                  </a:tcPr>
                </a:tc>
                <a:extLst>
                  <a:ext uri="{0D108BD9-81ED-4DB2-BD59-A6C34878D82A}">
                    <a16:rowId xmlns:a16="http://schemas.microsoft.com/office/drawing/2014/main" val="10005"/>
                  </a:ext>
                </a:extLst>
              </a:tr>
              <a:tr h="548660">
                <a:tc>
                  <a:txBody>
                    <a:bodyPr/>
                    <a:lstStyle/>
                    <a:p>
                      <a:r>
                        <a:rPr lang="en-US" sz="900" dirty="0"/>
                        <a:t>Providing grants to federal budgetary, autonomous and other non-profit organizations</a:t>
                      </a:r>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pattFill prst="pct25">
                      <a:fgClr>
                        <a:srgbClr val="C00000"/>
                      </a:fgClr>
                      <a:bgClr>
                        <a:schemeClr val="bg1"/>
                      </a:bgClr>
                    </a:pattFill>
                  </a:tcPr>
                </a:tc>
                <a:extLst>
                  <a:ext uri="{0D108BD9-81ED-4DB2-BD59-A6C34878D82A}">
                    <a16:rowId xmlns:a16="http://schemas.microsoft.com/office/drawing/2014/main" val="10006"/>
                  </a:ext>
                </a:extLst>
              </a:tr>
              <a:tr h="413501">
                <a:tc>
                  <a:txBody>
                    <a:bodyPr/>
                    <a:lstStyle/>
                    <a:p>
                      <a:r>
                        <a:rPr lang="en-US" sz="900" dirty="0"/>
                        <a:t>Servicing the sovereign debt of the Russian Federation</a:t>
                      </a:r>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pattFill prst="pct25">
                      <a:fgClr>
                        <a:srgbClr val="C00000"/>
                      </a:fgClr>
                      <a:bgClr>
                        <a:schemeClr val="bg1"/>
                      </a:bgClr>
                    </a:pattFill>
                  </a:tcPr>
                </a:tc>
                <a:extLst>
                  <a:ext uri="{0D108BD9-81ED-4DB2-BD59-A6C34878D82A}">
                    <a16:rowId xmlns:a16="http://schemas.microsoft.com/office/drawing/2014/main" val="10007"/>
                  </a:ext>
                </a:extLst>
              </a:tr>
              <a:tr h="304804">
                <a:tc>
                  <a:txBody>
                    <a:bodyPr/>
                    <a:lstStyle/>
                    <a:p>
                      <a:r>
                        <a:rPr lang="en-US" sz="900" dirty="0"/>
                        <a:t>Other budgetary allocations</a:t>
                      </a:r>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pattFill prst="pct25">
                      <a:fgClr>
                        <a:srgbClr val="C00000"/>
                      </a:fgClr>
                      <a:bgClr>
                        <a:schemeClr val="bg1"/>
                      </a:bgClr>
                    </a:pattFill>
                  </a:tcPr>
                </a:tc>
                <a:extLst>
                  <a:ext uri="{0D108BD9-81ED-4DB2-BD59-A6C34878D82A}">
                    <a16:rowId xmlns:a16="http://schemas.microsoft.com/office/drawing/2014/main" val="10008"/>
                  </a:ext>
                </a:extLst>
              </a:tr>
              <a:tr h="406411">
                <a:tc>
                  <a:txBody>
                    <a:bodyPr/>
                    <a:lstStyle/>
                    <a:p>
                      <a:r>
                        <a:rPr lang="en-US" sz="900" dirty="0"/>
                        <a:t>Total cash payments in the federal budget expenditures</a:t>
                      </a:r>
                      <a:endParaRPr lang="ru-RU" sz="900" b="1"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12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pattFill prst="pct25">
                      <a:fgClr>
                        <a:srgbClr val="C00000"/>
                      </a:fgClr>
                      <a:bgClr>
                        <a:schemeClr val="bg1"/>
                      </a:bgClr>
                    </a:pattFill>
                  </a:tcPr>
                </a:tc>
                <a:extLst>
                  <a:ext uri="{0D108BD9-81ED-4DB2-BD59-A6C34878D82A}">
                    <a16:rowId xmlns:a16="http://schemas.microsoft.com/office/drawing/2014/main" val="10009"/>
                  </a:ext>
                </a:extLst>
              </a:tr>
            </a:tbl>
          </a:graphicData>
        </a:graphic>
      </p:graphicFrame>
      <p:sp>
        <p:nvSpPr>
          <p:cNvPr id="11358" name="TextBox 1"/>
          <p:cNvSpPr txBox="1">
            <a:spLocks noChangeArrowheads="1"/>
          </p:cNvSpPr>
          <p:nvPr/>
        </p:nvSpPr>
        <p:spPr bwMode="auto">
          <a:xfrm>
            <a:off x="4540250" y="1155515"/>
            <a:ext cx="7935383"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gn="ctr"/>
            <a:r>
              <a:rPr lang="en-US" altLang="ru-RU" sz="1500" b="1" i="1" dirty="0"/>
              <a:t>FORECAST OF CASH PAYMENTS UNDER THE FEDERAL BUDGET EXPENDITURES FOR THE CURRENT FISCAL YEAR</a:t>
            </a:r>
            <a:endParaRPr lang="ru-RU" altLang="ru-RU" sz="1500" b="1" i="1" dirty="0"/>
          </a:p>
        </p:txBody>
      </p:sp>
      <p:pic>
        <p:nvPicPr>
          <p:cNvPr id="89" name="Рисунок 88"/>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59455" y="1573801"/>
            <a:ext cx="5691011" cy="4268259"/>
          </a:xfrm>
          <a:prstGeom prst="rect">
            <a:avLst/>
          </a:prstGeom>
        </p:spPr>
      </p:pic>
      <p:sp>
        <p:nvSpPr>
          <p:cNvPr id="91" name="TextBox 3"/>
          <p:cNvSpPr txBox="1">
            <a:spLocks noChangeArrowheads="1"/>
          </p:cNvSpPr>
          <p:nvPr/>
        </p:nvSpPr>
        <p:spPr bwMode="auto">
          <a:xfrm>
            <a:off x="386599" y="1888619"/>
            <a:ext cx="1811239" cy="112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300" b="1" i="1" dirty="0">
                <a:solidFill>
                  <a:srgbClr val="C00000"/>
                </a:solidFill>
              </a:rPr>
              <a:t>Planning horizon</a:t>
            </a:r>
            <a:r>
              <a:rPr lang="ru-RU" altLang="ru-RU" sz="1300" b="1" i="1" dirty="0">
                <a:solidFill>
                  <a:srgbClr val="C00000"/>
                </a:solidFill>
              </a:rPr>
              <a:t>:</a:t>
            </a:r>
          </a:p>
          <a:p>
            <a:pPr marL="285750" indent="-285750" algn="ctr">
              <a:buFontTx/>
              <a:buChar char="-"/>
            </a:pPr>
            <a:r>
              <a:rPr lang="en-US" altLang="ru-RU" sz="1300" b="1" i="1" dirty="0"/>
              <a:t>Year distributed </a:t>
            </a:r>
          </a:p>
          <a:p>
            <a:pPr algn="ctr"/>
            <a:r>
              <a:rPr lang="en-US" altLang="ru-RU" sz="1300" b="1" i="1" dirty="0"/>
              <a:t>by month</a:t>
            </a:r>
            <a:endParaRPr lang="ru-RU" altLang="ru-RU" sz="1300" b="1" i="1" dirty="0"/>
          </a:p>
          <a:p>
            <a:pPr algn="ctr"/>
            <a:r>
              <a:rPr lang="ru-RU" altLang="ru-RU" sz="1300" i="1" dirty="0"/>
              <a:t>- </a:t>
            </a:r>
            <a:r>
              <a:rPr lang="en-US" altLang="ru-RU" sz="1300" b="1" i="1" dirty="0"/>
              <a:t>Month distributed by day</a:t>
            </a:r>
            <a:endParaRPr lang="ru-RU" altLang="ru-RU" sz="1300" b="1" i="1" dirty="0"/>
          </a:p>
        </p:txBody>
      </p:sp>
      <p:sp>
        <p:nvSpPr>
          <p:cNvPr id="92" name="TextBox 3"/>
          <p:cNvSpPr txBox="1">
            <a:spLocks noChangeArrowheads="1"/>
          </p:cNvSpPr>
          <p:nvPr/>
        </p:nvSpPr>
        <p:spPr bwMode="auto">
          <a:xfrm>
            <a:off x="-294110" y="3814930"/>
            <a:ext cx="2132541" cy="75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300" b="1" i="1" dirty="0">
                <a:solidFill>
                  <a:srgbClr val="C00000"/>
                </a:solidFill>
              </a:rPr>
              <a:t>Permissible </a:t>
            </a:r>
          </a:p>
          <a:p>
            <a:pPr algn="ctr"/>
            <a:r>
              <a:rPr lang="en-US" altLang="ru-RU" sz="1300" b="1" i="1" dirty="0">
                <a:solidFill>
                  <a:srgbClr val="C00000"/>
                </a:solidFill>
              </a:rPr>
              <a:t>variation</a:t>
            </a:r>
            <a:r>
              <a:rPr lang="ru-RU" altLang="ru-RU" sz="1300" b="1" i="1" dirty="0">
                <a:solidFill>
                  <a:srgbClr val="C00000"/>
                </a:solidFill>
              </a:rPr>
              <a:t>:</a:t>
            </a:r>
          </a:p>
          <a:p>
            <a:pPr algn="ctr"/>
            <a:r>
              <a:rPr lang="ru-RU" altLang="ru-RU" sz="1500" b="1" i="1" dirty="0"/>
              <a:t>+/- 15%</a:t>
            </a:r>
          </a:p>
        </p:txBody>
      </p:sp>
      <p:sp>
        <p:nvSpPr>
          <p:cNvPr id="93" name="TextBox 3"/>
          <p:cNvSpPr txBox="1">
            <a:spLocks noChangeArrowheads="1"/>
          </p:cNvSpPr>
          <p:nvPr/>
        </p:nvSpPr>
        <p:spPr bwMode="auto">
          <a:xfrm>
            <a:off x="1454365" y="4788383"/>
            <a:ext cx="1862146" cy="75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300" b="1" i="1" dirty="0">
                <a:solidFill>
                  <a:srgbClr val="C00000"/>
                </a:solidFill>
              </a:rPr>
              <a:t>Frequency</a:t>
            </a:r>
            <a:r>
              <a:rPr lang="ru-RU" altLang="ru-RU" sz="1300" b="1" i="1" dirty="0">
                <a:solidFill>
                  <a:srgbClr val="C00000"/>
                </a:solidFill>
              </a:rPr>
              <a:t> </a:t>
            </a:r>
            <a:r>
              <a:rPr lang="en-US" altLang="ru-RU" sz="1300" b="1" i="1" dirty="0">
                <a:solidFill>
                  <a:srgbClr val="C00000"/>
                </a:solidFill>
              </a:rPr>
              <a:t>of preparation</a:t>
            </a:r>
            <a:r>
              <a:rPr lang="ru-RU" altLang="ru-RU" sz="1300" b="1" i="1" dirty="0">
                <a:solidFill>
                  <a:srgbClr val="C00000"/>
                </a:solidFill>
              </a:rPr>
              <a:t>:</a:t>
            </a:r>
          </a:p>
          <a:p>
            <a:pPr algn="ctr"/>
            <a:r>
              <a:rPr lang="en-US" altLang="ru-RU" sz="1500" b="1" i="1" dirty="0"/>
              <a:t>monthly</a:t>
            </a:r>
            <a:endParaRPr lang="ru-RU" altLang="ru-RU" sz="1500" b="1" i="1" dirty="0"/>
          </a:p>
        </p:txBody>
      </p:sp>
      <p:sp>
        <p:nvSpPr>
          <p:cNvPr id="94" name="TextBox 3"/>
          <p:cNvSpPr txBox="1">
            <a:spLocks noChangeArrowheads="1"/>
          </p:cNvSpPr>
          <p:nvPr/>
        </p:nvSpPr>
        <p:spPr bwMode="auto">
          <a:xfrm>
            <a:off x="3063166" y="3672685"/>
            <a:ext cx="1419577" cy="147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300" b="1" i="1" dirty="0">
                <a:solidFill>
                  <a:srgbClr val="C00000"/>
                </a:solidFill>
              </a:rPr>
              <a:t>Restrictions</a:t>
            </a:r>
            <a:r>
              <a:rPr lang="ru-RU" altLang="ru-RU" sz="1300" b="1" i="1" dirty="0">
                <a:solidFill>
                  <a:srgbClr val="C00000"/>
                </a:solidFill>
              </a:rPr>
              <a:t>:</a:t>
            </a:r>
          </a:p>
          <a:p>
            <a:pPr algn="ctr"/>
            <a:r>
              <a:rPr lang="en-US" altLang="ru-RU" sz="1500" b="1" i="1" dirty="0"/>
              <a:t>Expenditures shall not exceed payables ceilings</a:t>
            </a:r>
            <a:endParaRPr lang="ru-RU" altLang="ru-RU" sz="1500" b="1" i="1" dirty="0"/>
          </a:p>
        </p:txBody>
      </p:sp>
      <p:sp>
        <p:nvSpPr>
          <p:cNvPr id="95" name="TextBox 3"/>
          <p:cNvSpPr txBox="1">
            <a:spLocks noChangeArrowheads="1"/>
          </p:cNvSpPr>
          <p:nvPr/>
        </p:nvSpPr>
        <p:spPr bwMode="auto">
          <a:xfrm>
            <a:off x="2223262" y="2138569"/>
            <a:ext cx="2132541"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300" b="1" i="1" dirty="0">
                <a:solidFill>
                  <a:srgbClr val="C00000"/>
                </a:solidFill>
              </a:rPr>
              <a:t>Who provides forecasts</a:t>
            </a:r>
            <a:r>
              <a:rPr lang="ru-RU" altLang="ru-RU" sz="1300" b="1" i="1" dirty="0">
                <a:solidFill>
                  <a:srgbClr val="C00000"/>
                </a:solidFill>
              </a:rPr>
              <a:t>:</a:t>
            </a:r>
          </a:p>
          <a:p>
            <a:pPr algn="ctr"/>
            <a:r>
              <a:rPr lang="en-US" altLang="ru-RU" sz="1500" b="1" i="1" dirty="0"/>
              <a:t>all</a:t>
            </a:r>
            <a:r>
              <a:rPr lang="ru-RU" altLang="ru-RU" sz="1500" b="1" i="1" dirty="0"/>
              <a:t> </a:t>
            </a:r>
            <a:r>
              <a:rPr lang="en-US" altLang="ru-RU" sz="1500" b="1" i="1" dirty="0"/>
              <a:t>Budget Holders</a:t>
            </a:r>
            <a:r>
              <a:rPr lang="ru-RU" altLang="ru-RU" sz="1500" b="1" i="1" dirty="0"/>
              <a:t> (97) </a:t>
            </a:r>
          </a:p>
        </p:txBody>
      </p:sp>
      <p:sp>
        <p:nvSpPr>
          <p:cNvPr id="2" name="Выноска 2 (граница и черта) 1"/>
          <p:cNvSpPr/>
          <p:nvPr/>
        </p:nvSpPr>
        <p:spPr>
          <a:xfrm>
            <a:off x="7366000" y="3515795"/>
            <a:ext cx="2702560" cy="625160"/>
          </a:xfrm>
          <a:prstGeom prst="accentBorderCallout2">
            <a:avLst>
              <a:gd name="adj1" fmla="val 61170"/>
              <a:gd name="adj2" fmla="val 105957"/>
              <a:gd name="adj3" fmla="val 61170"/>
              <a:gd name="adj4" fmla="val 122312"/>
              <a:gd name="adj5" fmla="val -31725"/>
              <a:gd name="adj6" fmla="val 142831"/>
            </a:avLst>
          </a:prstGeom>
          <a:ln>
            <a:solidFill>
              <a:srgbClr val="C00000"/>
            </a:solidFill>
          </a:ln>
        </p:spPr>
        <p:style>
          <a:lnRef idx="2">
            <a:schemeClr val="accent4"/>
          </a:lnRef>
          <a:fillRef idx="1">
            <a:schemeClr val="lt1"/>
          </a:fillRef>
          <a:effectRef idx="0">
            <a:schemeClr val="accent4"/>
          </a:effectRef>
          <a:fontRef idx="minor">
            <a:schemeClr val="dk1"/>
          </a:fontRef>
        </p:style>
        <p:txBody>
          <a:bodyPr vert="horz" lIns="121917" tIns="60958" rIns="121917" bIns="60958" rtlCol="0" anchor="ctr"/>
          <a:lstStyle/>
          <a:p>
            <a:pPr algn="ctr"/>
            <a:r>
              <a:rPr lang="en-US" sz="1400" i="1" dirty="0"/>
              <a:t>Federal budget cash execution estimates</a:t>
            </a:r>
            <a:endParaRPr lang="ru-RU" sz="1400" i="1" dirty="0"/>
          </a:p>
        </p:txBody>
      </p:sp>
      <p:sp>
        <p:nvSpPr>
          <p:cNvPr id="100" name="TextBox 3"/>
          <p:cNvSpPr txBox="1">
            <a:spLocks noChangeArrowheads="1"/>
          </p:cNvSpPr>
          <p:nvPr/>
        </p:nvSpPr>
        <p:spPr bwMode="auto">
          <a:xfrm>
            <a:off x="1539146" y="3399262"/>
            <a:ext cx="1536701" cy="8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500" b="1" i="1" dirty="0">
                <a:ln w="1905"/>
                <a:solidFill>
                  <a:schemeClr val="accent6">
                    <a:lumMod val="50000"/>
                  </a:schemeClr>
                </a:solidFill>
                <a:effectLst>
                  <a:outerShdw blurRad="38100" dist="38100" dir="2700000" algn="tl">
                    <a:srgbClr val="000000">
                      <a:alpha val="43137"/>
                    </a:srgbClr>
                  </a:outerShdw>
                </a:effectLst>
              </a:rPr>
              <a:t>Specifics</a:t>
            </a:r>
            <a:endParaRPr lang="ru-RU" altLang="ru-RU" sz="1500" b="1" i="1" dirty="0">
              <a:ln w="1905"/>
              <a:solidFill>
                <a:schemeClr val="accent6">
                  <a:lumMod val="50000"/>
                </a:schemeClr>
              </a:solidFill>
              <a:effectLst>
                <a:outerShdw blurRad="38100" dist="38100" dir="2700000" algn="tl">
                  <a:srgbClr val="000000">
                    <a:alpha val="43137"/>
                  </a:srgbClr>
                </a:outerShdw>
              </a:effectLst>
            </a:endParaRPr>
          </a:p>
          <a:p>
            <a:pPr algn="ctr"/>
            <a:r>
              <a:rPr lang="en-US" altLang="ru-RU" sz="1500" b="1" i="1" dirty="0">
                <a:ln w="1905"/>
                <a:solidFill>
                  <a:schemeClr val="accent6">
                    <a:lumMod val="50000"/>
                  </a:schemeClr>
                </a:solidFill>
                <a:effectLst>
                  <a:outerShdw blurRad="38100" dist="38100" dir="2700000" algn="tl">
                    <a:srgbClr val="000000">
                      <a:alpha val="43137"/>
                    </a:srgbClr>
                  </a:outerShdw>
                </a:effectLst>
              </a:rPr>
              <a:t>of expenditure planning</a:t>
            </a:r>
            <a:endParaRPr lang="ru-RU" altLang="ru-RU" sz="1500" b="1" i="1" dirty="0">
              <a:ln w="1905"/>
              <a:solidFill>
                <a:schemeClr val="accent6">
                  <a:lumMod val="50000"/>
                </a:schemeClr>
              </a:solidFill>
              <a:effectLst>
                <a:outerShdw blurRad="38100" dist="38100" dir="2700000" algn="tl">
                  <a:srgbClr val="000000">
                    <a:alpha val="43137"/>
                  </a:srgbClr>
                </a:outerShdw>
              </a:effectLst>
            </a:endParaRPr>
          </a:p>
        </p:txBody>
      </p:sp>
      <p:sp>
        <p:nvSpPr>
          <p:cNvPr id="115" name="TextBox 3"/>
          <p:cNvSpPr txBox="1">
            <a:spLocks noChangeArrowheads="1"/>
          </p:cNvSpPr>
          <p:nvPr/>
        </p:nvSpPr>
        <p:spPr bwMode="auto">
          <a:xfrm>
            <a:off x="-50800" y="5329098"/>
            <a:ext cx="2132541" cy="78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300" b="1" i="1" dirty="0">
                <a:solidFill>
                  <a:srgbClr val="C00000"/>
                </a:solidFill>
              </a:rPr>
              <a:t>Currency</a:t>
            </a:r>
            <a:r>
              <a:rPr lang="ru-RU" altLang="ru-RU" sz="1300" b="1" i="1" dirty="0">
                <a:solidFill>
                  <a:srgbClr val="C00000"/>
                </a:solidFill>
              </a:rPr>
              <a:t>:</a:t>
            </a:r>
          </a:p>
          <a:p>
            <a:pPr marL="228594" indent="-228594">
              <a:buFont typeface="Arial" panose="020B0604020202020204" pitchFamily="34" charset="0"/>
              <a:buChar char="•"/>
            </a:pPr>
            <a:r>
              <a:rPr lang="en-US" altLang="ru-RU" sz="1500" b="1" i="1" dirty="0" err="1"/>
              <a:t>Roubles</a:t>
            </a:r>
            <a:endParaRPr lang="ru-RU" altLang="ru-RU" sz="1500" b="1" i="1" dirty="0"/>
          </a:p>
          <a:p>
            <a:pPr marL="228594" indent="-228594">
              <a:buFont typeface="Arial" panose="020B0604020202020204" pitchFamily="34" charset="0"/>
              <a:buChar char="•"/>
            </a:pPr>
            <a:r>
              <a:rPr lang="en-US" altLang="ru-RU" sz="1500" b="1" i="1" dirty="0"/>
              <a:t>Foreign currency</a:t>
            </a:r>
            <a:endParaRPr lang="ru-RU" altLang="ru-RU" sz="1500" b="1" i="1" dirty="0"/>
          </a:p>
        </p:txBody>
      </p:sp>
      <p:cxnSp>
        <p:nvCxnSpPr>
          <p:cNvPr id="19" name="Прямая соединительная линия 18"/>
          <p:cNvCxnSpPr/>
          <p:nvPr/>
        </p:nvCxnSpPr>
        <p:spPr>
          <a:xfrm flipH="1">
            <a:off x="1156992" y="5811581"/>
            <a:ext cx="580369" cy="741620"/>
          </a:xfrm>
          <a:prstGeom prst="line">
            <a:avLst/>
          </a:prstGeom>
          <a:ln w="38100">
            <a:solidFill>
              <a:schemeClr val="accent6">
                <a:lumMod val="40000"/>
                <a:lumOff val="60000"/>
              </a:schemeClr>
            </a:solidFill>
          </a:ln>
          <a:effectLst/>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p:cNvCxnSpPr/>
          <p:nvPr/>
        </p:nvCxnSpPr>
        <p:spPr>
          <a:xfrm>
            <a:off x="1700022" y="5821797"/>
            <a:ext cx="1269999" cy="0"/>
          </a:xfrm>
          <a:prstGeom prst="line">
            <a:avLst/>
          </a:prstGeom>
          <a:ln w="38100">
            <a:solidFill>
              <a:schemeClr val="accent6">
                <a:lumMod val="40000"/>
                <a:lumOff val="60000"/>
              </a:schemeClr>
            </a:solidFill>
          </a:ln>
          <a:effectLst/>
        </p:spPr>
        <p:style>
          <a:lnRef idx="1">
            <a:schemeClr val="accent1"/>
          </a:lnRef>
          <a:fillRef idx="0">
            <a:schemeClr val="accent1"/>
          </a:fillRef>
          <a:effectRef idx="0">
            <a:schemeClr val="accent1"/>
          </a:effectRef>
          <a:fontRef idx="minor">
            <a:schemeClr val="tx1"/>
          </a:fontRef>
        </p:style>
      </p:cxnSp>
      <p:cxnSp>
        <p:nvCxnSpPr>
          <p:cNvPr id="120" name="Прямая соединительная линия 119"/>
          <p:cNvCxnSpPr/>
          <p:nvPr/>
        </p:nvCxnSpPr>
        <p:spPr>
          <a:xfrm flipV="1">
            <a:off x="2926748" y="5669280"/>
            <a:ext cx="169419" cy="162677"/>
          </a:xfrm>
          <a:prstGeom prst="line">
            <a:avLst/>
          </a:prstGeom>
          <a:ln w="38100">
            <a:solidFill>
              <a:schemeClr val="accent6">
                <a:lumMod val="40000"/>
                <a:lumOff val="60000"/>
              </a:schemeClr>
            </a:solidFill>
          </a:ln>
          <a:effectLst/>
        </p:spPr>
        <p:style>
          <a:lnRef idx="1">
            <a:schemeClr val="accent1"/>
          </a:lnRef>
          <a:fillRef idx="0">
            <a:schemeClr val="accent1"/>
          </a:fillRef>
          <a:effectRef idx="0">
            <a:schemeClr val="accent1"/>
          </a:effectRef>
          <a:fontRef idx="minor">
            <a:schemeClr val="tx1"/>
          </a:fontRef>
        </p:style>
      </p:cxnSp>
      <p:sp>
        <p:nvSpPr>
          <p:cNvPr id="4" name="Номер слайда 3"/>
          <p:cNvSpPr>
            <a:spLocks noGrp="1"/>
          </p:cNvSpPr>
          <p:nvPr>
            <p:ph type="sldNum" sz="quarter" idx="12"/>
          </p:nvPr>
        </p:nvSpPr>
        <p:spPr>
          <a:xfrm>
            <a:off x="9310816" y="6370638"/>
            <a:ext cx="2743200" cy="365125"/>
          </a:xfrm>
        </p:spPr>
        <p:txBody>
          <a:bodyPr/>
          <a:lstStyle/>
          <a:p>
            <a:pPr>
              <a:defRPr/>
            </a:pPr>
            <a:fld id="{B71FCD68-0AFD-4048-852E-53B764BC6EED}" type="slidenum">
              <a:rPr lang="ru-RU" smtClean="0"/>
              <a:pPr>
                <a:defRPr/>
              </a:pPr>
              <a:t>12</a:t>
            </a:fld>
            <a:endParaRPr lang="ru-RU" dirty="0"/>
          </a:p>
        </p:txBody>
      </p:sp>
    </p:spTree>
    <p:extLst>
      <p:ext uri="{BB962C8B-B14F-4D97-AF65-F5344CB8AC3E}">
        <p14:creationId xmlns:p14="http://schemas.microsoft.com/office/powerpoint/2010/main" val="2177284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48132" y="0"/>
            <a:ext cx="7937500" cy="77681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algn="ctr"/>
            <a:r>
              <a:rPr lang="en-US"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Cash planning for the sources of financing federal budget deficit </a:t>
            </a:r>
            <a:endParaRPr 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713465254"/>
              </p:ext>
            </p:extLst>
          </p:nvPr>
        </p:nvGraphicFramePr>
        <p:xfrm>
          <a:off x="4815656" y="2301128"/>
          <a:ext cx="7139279" cy="3845624"/>
        </p:xfrm>
        <a:graphic>
          <a:graphicData uri="http://schemas.openxmlformats.org/drawingml/2006/table">
            <a:tbl>
              <a:tblPr firstRow="1" bandRow="1">
                <a:tableStyleId>{68D230F3-CF80-4859-8CE7-A43EE81993B5}</a:tableStyleId>
              </a:tblPr>
              <a:tblGrid>
                <a:gridCol w="2501037">
                  <a:extLst>
                    <a:ext uri="{9D8B030D-6E8A-4147-A177-3AD203B41FA5}">
                      <a16:colId xmlns:a16="http://schemas.microsoft.com/office/drawing/2014/main" val="20000"/>
                    </a:ext>
                  </a:extLst>
                </a:gridCol>
                <a:gridCol w="802841">
                  <a:extLst>
                    <a:ext uri="{9D8B030D-6E8A-4147-A177-3AD203B41FA5}">
                      <a16:colId xmlns:a16="http://schemas.microsoft.com/office/drawing/2014/main" val="20001"/>
                    </a:ext>
                  </a:extLst>
                </a:gridCol>
                <a:gridCol w="821267">
                  <a:extLst>
                    <a:ext uri="{9D8B030D-6E8A-4147-A177-3AD203B41FA5}">
                      <a16:colId xmlns:a16="http://schemas.microsoft.com/office/drawing/2014/main" val="20002"/>
                    </a:ext>
                  </a:extLst>
                </a:gridCol>
                <a:gridCol w="635000">
                  <a:extLst>
                    <a:ext uri="{9D8B030D-6E8A-4147-A177-3AD203B41FA5}">
                      <a16:colId xmlns:a16="http://schemas.microsoft.com/office/drawing/2014/main" val="20003"/>
                    </a:ext>
                  </a:extLst>
                </a:gridCol>
                <a:gridCol w="482599">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1134535">
                  <a:extLst>
                    <a:ext uri="{9D8B030D-6E8A-4147-A177-3AD203B41FA5}">
                      <a16:colId xmlns:a16="http://schemas.microsoft.com/office/drawing/2014/main" val="20006"/>
                    </a:ext>
                  </a:extLst>
                </a:gridCol>
              </a:tblGrid>
              <a:tr h="553832">
                <a:tc>
                  <a:txBody>
                    <a:bodyPr/>
                    <a:lstStyle/>
                    <a:p>
                      <a:pPr algn="ctr"/>
                      <a:r>
                        <a:rPr lang="en-US" sz="900" dirty="0"/>
                        <a:t>Component</a:t>
                      </a:r>
                      <a:endParaRPr lang="ru-RU" sz="900" dirty="0"/>
                    </a:p>
                  </a:txBody>
                  <a:tcPr marL="121912" marR="121912" marT="60956" marB="60956"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900" b="1" kern="1200" dirty="0">
                          <a:solidFill>
                            <a:schemeClr val="tx1"/>
                          </a:solidFill>
                          <a:latin typeface="+mn-lt"/>
                          <a:ea typeface="+mn-ea"/>
                          <a:cs typeface="+mn-cs"/>
                        </a:rPr>
                        <a:t>Total amount for the year</a:t>
                      </a:r>
                      <a:endParaRPr lang="ru-RU" sz="900" b="1" kern="1200" dirty="0">
                        <a:solidFill>
                          <a:schemeClr val="tx1"/>
                        </a:solidFill>
                        <a:latin typeface="+mn-lt"/>
                        <a:ea typeface="+mn-ea"/>
                        <a:cs typeface="+mn-cs"/>
                      </a:endParaRPr>
                    </a:p>
                  </a:txBody>
                  <a:tcPr marL="121912" marR="121912" marT="60956" marB="60956"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900" kern="1200" dirty="0"/>
                        <a:t>Forecast </a:t>
                      </a:r>
                      <a:r>
                        <a:rPr lang="en-US" sz="900" b="1" kern="1200" dirty="0">
                          <a:solidFill>
                            <a:schemeClr val="tx1"/>
                          </a:solidFill>
                          <a:latin typeface="+mn-lt"/>
                          <a:ea typeface="+mn-ea"/>
                          <a:cs typeface="+mn-cs"/>
                        </a:rPr>
                        <a:t>for the year, total</a:t>
                      </a:r>
                      <a:endParaRPr lang="ru-RU" sz="900" b="1" kern="1200" dirty="0">
                        <a:solidFill>
                          <a:schemeClr val="lt1"/>
                        </a:solidFill>
                        <a:latin typeface="+mn-lt"/>
                        <a:ea typeface="+mn-ea"/>
                        <a:cs typeface="+mn-cs"/>
                      </a:endParaRPr>
                    </a:p>
                  </a:txBody>
                  <a:tcPr marL="121912" marR="121912" marT="60956" marB="60956"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900" kern="1200" dirty="0"/>
                        <a:t>January</a:t>
                      </a:r>
                      <a:endParaRPr lang="ru-RU" sz="900" b="1" kern="1200" dirty="0">
                        <a:solidFill>
                          <a:schemeClr val="lt1"/>
                        </a:solidFill>
                        <a:latin typeface="+mn-lt"/>
                        <a:ea typeface="+mn-ea"/>
                        <a:cs typeface="+mn-cs"/>
                      </a:endParaRPr>
                    </a:p>
                  </a:txBody>
                  <a:tcPr marL="121912" marR="121912" marT="60956" marB="60956"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ru-RU" sz="900" kern="1200" dirty="0"/>
                        <a:t>....</a:t>
                      </a:r>
                      <a:endParaRPr lang="ru-RU" sz="900" b="1" kern="1200" dirty="0">
                        <a:solidFill>
                          <a:schemeClr val="lt1"/>
                        </a:solidFill>
                        <a:latin typeface="+mn-lt"/>
                        <a:ea typeface="+mn-ea"/>
                        <a:cs typeface="+mn-cs"/>
                      </a:endParaRPr>
                    </a:p>
                  </a:txBody>
                  <a:tcPr marL="121912" marR="121912" marT="60956" marB="60956"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900" kern="1200" dirty="0"/>
                        <a:t>December</a:t>
                      </a:r>
                      <a:endParaRPr lang="ru-RU" sz="900" b="1" kern="1200" dirty="0">
                        <a:solidFill>
                          <a:schemeClr val="lt1"/>
                        </a:solidFill>
                        <a:latin typeface="+mn-lt"/>
                        <a:ea typeface="+mn-ea"/>
                        <a:cs typeface="+mn-cs"/>
                      </a:endParaRPr>
                    </a:p>
                  </a:txBody>
                  <a:tcPr marL="121912" marR="121912" marT="60956" marB="60956"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900" kern="1200" dirty="0"/>
                        <a:t>Expected deviation</a:t>
                      </a:r>
                      <a:endParaRPr lang="ru-RU" sz="900" b="1" kern="1200" dirty="0">
                        <a:solidFill>
                          <a:schemeClr val="lt1"/>
                        </a:solidFill>
                        <a:latin typeface="+mn-lt"/>
                        <a:ea typeface="+mn-ea"/>
                        <a:cs typeface="+mn-cs"/>
                      </a:endParaRPr>
                    </a:p>
                  </a:txBody>
                  <a:tcPr marL="121912" marR="121912" marT="60956" marB="60956"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pattFill prst="pct20">
                      <a:fgClr>
                        <a:srgbClr val="FF0000"/>
                      </a:fgClr>
                      <a:bgClr>
                        <a:schemeClr val="bg1"/>
                      </a:bgClr>
                    </a:pattFill>
                  </a:tcPr>
                </a:tc>
                <a:extLst>
                  <a:ext uri="{0D108BD9-81ED-4DB2-BD59-A6C34878D82A}">
                    <a16:rowId xmlns:a16="http://schemas.microsoft.com/office/drawing/2014/main" val="10000"/>
                  </a:ext>
                </a:extLst>
              </a:tr>
              <a:tr h="548632">
                <a:tc>
                  <a:txBody>
                    <a:bodyPr/>
                    <a:lstStyle/>
                    <a:p>
                      <a:r>
                        <a:rPr lang="en-US" sz="900" dirty="0"/>
                        <a:t>Cash payments on internal sources of the federal budget deficit financing</a:t>
                      </a:r>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pattFill prst="pct20">
                      <a:fgClr>
                        <a:srgbClr val="FF0000"/>
                      </a:fgClr>
                      <a:bgClr>
                        <a:schemeClr val="bg1"/>
                      </a:bgClr>
                    </a:pattFill>
                  </a:tcPr>
                </a:tc>
                <a:extLst>
                  <a:ext uri="{0D108BD9-81ED-4DB2-BD59-A6C34878D82A}">
                    <a16:rowId xmlns:a16="http://schemas.microsoft.com/office/drawing/2014/main" val="10001"/>
                  </a:ext>
                </a:extLst>
              </a:tr>
              <a:tr h="548632">
                <a:tc>
                  <a:txBody>
                    <a:bodyPr/>
                    <a:lstStyle/>
                    <a:p>
                      <a:r>
                        <a:rPr lang="en-US" sz="900" kern="1200" dirty="0">
                          <a:solidFill>
                            <a:schemeClr val="dk1"/>
                          </a:solidFill>
                          <a:latin typeface="+mn-lt"/>
                          <a:ea typeface="+mn-ea"/>
                          <a:cs typeface="+mn-cs"/>
                        </a:rPr>
                        <a:t>Cash receipts from </a:t>
                      </a:r>
                      <a:r>
                        <a:rPr lang="en-US" sz="900" dirty="0"/>
                        <a:t>internal sources of the federal budget deficit financing</a:t>
                      </a:r>
                      <a:endParaRPr lang="ru-RU" sz="900" kern="1200" dirty="0">
                        <a:solidFill>
                          <a:schemeClr val="dk1"/>
                        </a:solidFill>
                        <a:latin typeface="+mn-lt"/>
                        <a:ea typeface="+mn-ea"/>
                        <a:cs typeface="+mn-cs"/>
                      </a:endParaRPr>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pattFill prst="pct20">
                      <a:fgClr>
                        <a:srgbClr val="FF0000"/>
                      </a:fgClr>
                      <a:bgClr>
                        <a:schemeClr val="bg1"/>
                      </a:bgClr>
                    </a:pattFill>
                  </a:tcPr>
                </a:tc>
                <a:extLst>
                  <a:ext uri="{0D108BD9-81ED-4DB2-BD59-A6C34878D82A}">
                    <a16:rowId xmlns:a16="http://schemas.microsoft.com/office/drawing/2014/main" val="10002"/>
                  </a:ext>
                </a:extLst>
              </a:tr>
              <a:tr h="548632">
                <a:tc>
                  <a:txBody>
                    <a:bodyPr/>
                    <a:lstStyle/>
                    <a:p>
                      <a:r>
                        <a:rPr lang="en-US" sz="900" dirty="0"/>
                        <a:t>Cash payments to external sources of the federal budget deficit financing</a:t>
                      </a:r>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pattFill prst="pct20">
                      <a:fgClr>
                        <a:srgbClr val="FF0000"/>
                      </a:fgClr>
                      <a:bgClr>
                        <a:schemeClr val="bg1"/>
                      </a:bgClr>
                    </a:pattFill>
                  </a:tcPr>
                </a:tc>
                <a:extLst>
                  <a:ext uri="{0D108BD9-81ED-4DB2-BD59-A6C34878D82A}">
                    <a16:rowId xmlns:a16="http://schemas.microsoft.com/office/drawing/2014/main" val="10003"/>
                  </a:ext>
                </a:extLst>
              </a:tr>
              <a:tr h="548632">
                <a:tc>
                  <a:txBody>
                    <a:bodyPr/>
                    <a:lstStyle/>
                    <a:p>
                      <a:r>
                        <a:rPr lang="en-US" sz="900" dirty="0"/>
                        <a:t>Cash receipts from the sources of federal budget deficit financing</a:t>
                      </a:r>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pattFill prst="pct20">
                      <a:fgClr>
                        <a:srgbClr val="FF0000"/>
                      </a:fgClr>
                      <a:bgClr>
                        <a:schemeClr val="bg1"/>
                      </a:bgClr>
                    </a:pattFill>
                  </a:tcPr>
                </a:tc>
                <a:extLst>
                  <a:ext uri="{0D108BD9-81ED-4DB2-BD59-A6C34878D82A}">
                    <a16:rowId xmlns:a16="http://schemas.microsoft.com/office/drawing/2014/main" val="10004"/>
                  </a:ext>
                </a:extLst>
              </a:tr>
              <a:tr h="548632">
                <a:tc>
                  <a:txBody>
                    <a:bodyPr/>
                    <a:lstStyle/>
                    <a:p>
                      <a:r>
                        <a:rPr lang="en-US" sz="900" dirty="0"/>
                        <a:t>FOR REFERENCE</a:t>
                      </a:r>
                      <a:r>
                        <a:rPr lang="ru-RU" sz="900" dirty="0"/>
                        <a:t>:</a:t>
                      </a:r>
                      <a:r>
                        <a:rPr lang="ru-RU" sz="900" baseline="0" dirty="0"/>
                        <a:t> </a:t>
                      </a:r>
                      <a:r>
                        <a:rPr lang="en-US" sz="900" baseline="0" dirty="0"/>
                        <a:t>decrease in non-cash transactions of the sources of </a:t>
                      </a:r>
                      <a:r>
                        <a:rPr lang="en-US" sz="900" dirty="0"/>
                        <a:t>federal budget deficit financing</a:t>
                      </a:r>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pattFill prst="pct20">
                      <a:fgClr>
                        <a:srgbClr val="FF0000"/>
                      </a:fgClr>
                      <a:bgClr>
                        <a:schemeClr val="bg1"/>
                      </a:bgClr>
                    </a:pattFill>
                  </a:tcPr>
                </a:tc>
                <a:extLst>
                  <a:ext uri="{0D108BD9-81ED-4DB2-BD59-A6C34878D82A}">
                    <a16:rowId xmlns:a16="http://schemas.microsoft.com/office/drawing/2014/main" val="10005"/>
                  </a:ext>
                </a:extLst>
              </a:tr>
              <a:tr h="548632">
                <a:tc>
                  <a:txBody>
                    <a:bodyPr/>
                    <a:lstStyle/>
                    <a:p>
                      <a:r>
                        <a:rPr lang="en-US" sz="900" dirty="0"/>
                        <a:t>FOR REFERENCE</a:t>
                      </a:r>
                      <a:r>
                        <a:rPr lang="ru-RU" sz="900" dirty="0"/>
                        <a:t>:</a:t>
                      </a:r>
                      <a:r>
                        <a:rPr lang="ru-RU" sz="900" baseline="0" dirty="0"/>
                        <a:t> </a:t>
                      </a:r>
                      <a:r>
                        <a:rPr lang="en-US" sz="900" baseline="0" dirty="0"/>
                        <a:t>increase in non-cash transactions of the sources of </a:t>
                      </a:r>
                      <a:r>
                        <a:rPr lang="en-US" sz="900" dirty="0"/>
                        <a:t>federal budget deficit financing</a:t>
                      </a:r>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ru-RU" sz="900" dirty="0"/>
                    </a:p>
                  </a:txBody>
                  <a:tcPr marL="121912" marR="121912" marT="60956" marB="60956">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pattFill prst="pct20">
                      <a:fgClr>
                        <a:srgbClr val="FF0000"/>
                      </a:fgClr>
                      <a:bgClr>
                        <a:schemeClr val="bg1"/>
                      </a:bgClr>
                    </a:pattFill>
                  </a:tcPr>
                </a:tc>
                <a:extLst>
                  <a:ext uri="{0D108BD9-81ED-4DB2-BD59-A6C34878D82A}">
                    <a16:rowId xmlns:a16="http://schemas.microsoft.com/office/drawing/2014/main" val="10006"/>
                  </a:ext>
                </a:extLst>
              </a:tr>
            </a:tbl>
          </a:graphicData>
        </a:graphic>
      </p:graphicFrame>
      <p:pic>
        <p:nvPicPr>
          <p:cNvPr id="6" name="Рисунок 5"/>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94305" y="1479498"/>
            <a:ext cx="6722759" cy="5042071"/>
          </a:xfrm>
          <a:prstGeom prst="rect">
            <a:avLst/>
          </a:prstGeom>
        </p:spPr>
      </p:pic>
      <p:sp>
        <p:nvSpPr>
          <p:cNvPr id="7" name="TextBox 3"/>
          <p:cNvSpPr txBox="1">
            <a:spLocks noChangeArrowheads="1"/>
          </p:cNvSpPr>
          <p:nvPr/>
        </p:nvSpPr>
        <p:spPr bwMode="auto">
          <a:xfrm>
            <a:off x="2589020" y="2050165"/>
            <a:ext cx="1859112" cy="116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300" b="1" i="1" dirty="0">
                <a:solidFill>
                  <a:srgbClr val="C00000"/>
                </a:solidFill>
              </a:rPr>
              <a:t>Who provides forecasts</a:t>
            </a:r>
            <a:r>
              <a:rPr lang="ru-RU" altLang="ru-RU" sz="1300" b="1" i="1" dirty="0">
                <a:solidFill>
                  <a:srgbClr val="C00000"/>
                </a:solidFill>
              </a:rPr>
              <a:t>: </a:t>
            </a:r>
            <a:r>
              <a:rPr lang="en-US" altLang="ru-RU" sz="1400" b="1" i="1" dirty="0"/>
              <a:t>Administrators of the Sources of Financing</a:t>
            </a:r>
            <a:r>
              <a:rPr lang="ru-RU" altLang="ru-RU" sz="1400" b="1" i="1" dirty="0"/>
              <a:t> (3)</a:t>
            </a:r>
            <a:endParaRPr lang="ru-RU" altLang="ru-RU" sz="1500" b="1" i="1" dirty="0"/>
          </a:p>
        </p:txBody>
      </p:sp>
      <p:sp>
        <p:nvSpPr>
          <p:cNvPr id="8" name="TextBox 3"/>
          <p:cNvSpPr txBox="1">
            <a:spLocks noChangeArrowheads="1"/>
          </p:cNvSpPr>
          <p:nvPr/>
        </p:nvSpPr>
        <p:spPr bwMode="auto">
          <a:xfrm>
            <a:off x="3112591" y="4289462"/>
            <a:ext cx="1914999" cy="75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300" b="1" i="1" dirty="0">
                <a:solidFill>
                  <a:srgbClr val="C00000"/>
                </a:solidFill>
              </a:rPr>
              <a:t>Frequency</a:t>
            </a:r>
            <a:r>
              <a:rPr lang="ru-RU" altLang="ru-RU" sz="1300" b="1" i="1" dirty="0">
                <a:solidFill>
                  <a:srgbClr val="C00000"/>
                </a:solidFill>
              </a:rPr>
              <a:t> </a:t>
            </a:r>
            <a:r>
              <a:rPr lang="en-US" altLang="ru-RU" sz="1300" b="1" i="1" dirty="0">
                <a:solidFill>
                  <a:srgbClr val="C00000"/>
                </a:solidFill>
              </a:rPr>
              <a:t>of preparation</a:t>
            </a:r>
            <a:r>
              <a:rPr lang="ru-RU" altLang="ru-RU" sz="1300" b="1" i="1" dirty="0">
                <a:solidFill>
                  <a:srgbClr val="C00000"/>
                </a:solidFill>
              </a:rPr>
              <a:t>:</a:t>
            </a:r>
          </a:p>
          <a:p>
            <a:pPr algn="ctr"/>
            <a:r>
              <a:rPr lang="en-US" altLang="ru-RU" sz="1500" b="1" i="1" dirty="0"/>
              <a:t>monthly</a:t>
            </a:r>
            <a:endParaRPr lang="ru-RU" altLang="ru-RU" sz="1500" b="1" i="1" dirty="0"/>
          </a:p>
        </p:txBody>
      </p:sp>
      <p:sp>
        <p:nvSpPr>
          <p:cNvPr id="10" name="TextBox 3"/>
          <p:cNvSpPr txBox="1">
            <a:spLocks noChangeArrowheads="1"/>
          </p:cNvSpPr>
          <p:nvPr/>
        </p:nvSpPr>
        <p:spPr bwMode="auto">
          <a:xfrm>
            <a:off x="276860" y="1993053"/>
            <a:ext cx="1855851" cy="112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300" b="1" i="1" dirty="0">
                <a:solidFill>
                  <a:srgbClr val="C00000"/>
                </a:solidFill>
              </a:rPr>
              <a:t>Planning horizon</a:t>
            </a:r>
            <a:r>
              <a:rPr lang="ru-RU" altLang="ru-RU" sz="1300" b="1" i="1" dirty="0">
                <a:solidFill>
                  <a:srgbClr val="C00000"/>
                </a:solidFill>
              </a:rPr>
              <a:t>:</a:t>
            </a:r>
          </a:p>
          <a:p>
            <a:pPr marL="285750" indent="-285750" algn="ctr">
              <a:buFontTx/>
              <a:buChar char="-"/>
            </a:pPr>
            <a:r>
              <a:rPr lang="en-US" altLang="ru-RU" sz="1300" b="1" i="1" dirty="0"/>
              <a:t>Year distributed </a:t>
            </a:r>
          </a:p>
          <a:p>
            <a:pPr algn="ctr"/>
            <a:r>
              <a:rPr lang="en-US" altLang="ru-RU" sz="1300" b="1" i="1" dirty="0"/>
              <a:t>by month</a:t>
            </a:r>
            <a:endParaRPr lang="ru-RU" altLang="ru-RU" sz="1300" b="1" i="1" dirty="0"/>
          </a:p>
          <a:p>
            <a:pPr algn="ctr"/>
            <a:r>
              <a:rPr lang="ru-RU" altLang="ru-RU" sz="1300" i="1" dirty="0"/>
              <a:t>- </a:t>
            </a:r>
            <a:r>
              <a:rPr lang="en-US" altLang="ru-RU" sz="1300" b="1" i="1" dirty="0"/>
              <a:t>Month distributed by day</a:t>
            </a:r>
            <a:endParaRPr lang="ru-RU" altLang="ru-RU" sz="1500" b="1" i="1" dirty="0"/>
          </a:p>
        </p:txBody>
      </p:sp>
      <p:sp>
        <p:nvSpPr>
          <p:cNvPr id="11" name="TextBox 3"/>
          <p:cNvSpPr txBox="1">
            <a:spLocks noChangeArrowheads="1"/>
          </p:cNvSpPr>
          <p:nvPr/>
        </p:nvSpPr>
        <p:spPr bwMode="auto">
          <a:xfrm>
            <a:off x="-192279" y="4321054"/>
            <a:ext cx="2132541" cy="75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300" b="1" i="1" dirty="0">
                <a:solidFill>
                  <a:srgbClr val="C00000"/>
                </a:solidFill>
              </a:rPr>
              <a:t>Permissible </a:t>
            </a:r>
          </a:p>
          <a:p>
            <a:pPr algn="ctr"/>
            <a:r>
              <a:rPr lang="en-US" altLang="ru-RU" sz="1300" b="1" i="1" dirty="0">
                <a:solidFill>
                  <a:srgbClr val="C00000"/>
                </a:solidFill>
              </a:rPr>
              <a:t>variation</a:t>
            </a:r>
            <a:r>
              <a:rPr lang="ru-RU" altLang="ru-RU" sz="1300" b="1" i="1" dirty="0">
                <a:solidFill>
                  <a:srgbClr val="C00000"/>
                </a:solidFill>
              </a:rPr>
              <a:t>:</a:t>
            </a:r>
          </a:p>
          <a:p>
            <a:pPr algn="ctr"/>
            <a:r>
              <a:rPr lang="ru-RU" altLang="ru-RU" sz="1500" b="1" i="1" dirty="0"/>
              <a:t>+/- 15%</a:t>
            </a:r>
          </a:p>
        </p:txBody>
      </p:sp>
      <p:sp>
        <p:nvSpPr>
          <p:cNvPr id="12" name="TextBox 3"/>
          <p:cNvSpPr txBox="1">
            <a:spLocks noChangeArrowheads="1"/>
          </p:cNvSpPr>
          <p:nvPr/>
        </p:nvSpPr>
        <p:spPr bwMode="auto">
          <a:xfrm>
            <a:off x="1543071" y="5183544"/>
            <a:ext cx="2132541"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200" b="1" i="1" dirty="0">
                <a:solidFill>
                  <a:srgbClr val="C00000"/>
                </a:solidFill>
              </a:rPr>
              <a:t>Currency</a:t>
            </a:r>
            <a:r>
              <a:rPr lang="ru-RU" altLang="ru-RU" sz="1200" b="1" i="1" dirty="0">
                <a:solidFill>
                  <a:srgbClr val="C00000"/>
                </a:solidFill>
              </a:rPr>
              <a:t>:</a:t>
            </a:r>
          </a:p>
          <a:p>
            <a:pPr marL="228594" indent="-228594">
              <a:buFont typeface="Arial" panose="020B0604020202020204" pitchFamily="34" charset="0"/>
              <a:buChar char="•"/>
            </a:pPr>
            <a:r>
              <a:rPr lang="en-US" altLang="ru-RU" sz="1400" b="1" i="1" dirty="0" err="1"/>
              <a:t>Roubles</a:t>
            </a:r>
            <a:endParaRPr lang="ru-RU" altLang="ru-RU" sz="1400" b="1" i="1" dirty="0"/>
          </a:p>
          <a:p>
            <a:pPr marL="228594" indent="-228594">
              <a:buFont typeface="Arial" panose="020B0604020202020204" pitchFamily="34" charset="0"/>
              <a:buChar char="•"/>
            </a:pPr>
            <a:r>
              <a:rPr lang="en-US" altLang="ru-RU" sz="1400" b="1" i="1" dirty="0"/>
              <a:t>Foreign currency</a:t>
            </a:r>
            <a:endParaRPr lang="ru-RU" altLang="ru-RU" sz="1500" b="1" i="1" dirty="0"/>
          </a:p>
        </p:txBody>
      </p:sp>
      <p:sp>
        <p:nvSpPr>
          <p:cNvPr id="13" name="TextBox 3"/>
          <p:cNvSpPr txBox="1">
            <a:spLocks noChangeArrowheads="1"/>
          </p:cNvSpPr>
          <p:nvPr/>
        </p:nvSpPr>
        <p:spPr bwMode="auto">
          <a:xfrm>
            <a:off x="4815656" y="1479498"/>
            <a:ext cx="7105411"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500" b="1" i="1" dirty="0"/>
              <a:t>FORECAST OF CASH RECEIPTS AND CASH PAYMENTS BROKEN DOWN BY THE SOURCES OF FINANCING OF THE FEDERAL BUDGET DEFICIT</a:t>
            </a:r>
            <a:endParaRPr lang="ru-RU" altLang="ru-RU" sz="1500" i="1" dirty="0"/>
          </a:p>
        </p:txBody>
      </p:sp>
      <p:sp>
        <p:nvSpPr>
          <p:cNvPr id="14" name="Выноска 2 (граница и черта) 13"/>
          <p:cNvSpPr/>
          <p:nvPr/>
        </p:nvSpPr>
        <p:spPr>
          <a:xfrm>
            <a:off x="7640320" y="3741933"/>
            <a:ext cx="2702560" cy="623629"/>
          </a:xfrm>
          <a:prstGeom prst="accentBorderCallout2">
            <a:avLst>
              <a:gd name="adj1" fmla="val 61170"/>
              <a:gd name="adj2" fmla="val 105957"/>
              <a:gd name="adj3" fmla="val 61170"/>
              <a:gd name="adj4" fmla="val 122312"/>
              <a:gd name="adj5" fmla="val -105367"/>
              <a:gd name="adj6" fmla="val 136064"/>
            </a:avLst>
          </a:prstGeom>
          <a:ln>
            <a:solidFill>
              <a:srgbClr val="C00000"/>
            </a:solidFill>
          </a:ln>
        </p:spPr>
        <p:style>
          <a:lnRef idx="2">
            <a:schemeClr val="accent4"/>
          </a:lnRef>
          <a:fillRef idx="1">
            <a:schemeClr val="lt1"/>
          </a:fillRef>
          <a:effectRef idx="0">
            <a:schemeClr val="accent4"/>
          </a:effectRef>
          <a:fontRef idx="minor">
            <a:schemeClr val="dk1"/>
          </a:fontRef>
        </p:style>
        <p:txBody>
          <a:bodyPr vert="horz" lIns="121917" tIns="60958" rIns="121917" bIns="60958" rtlCol="0" anchor="ctr"/>
          <a:lstStyle/>
          <a:p>
            <a:pPr algn="ctr"/>
            <a:r>
              <a:rPr lang="en-US" sz="1400" i="1" dirty="0"/>
              <a:t>Federal budget cash execution estimates</a:t>
            </a:r>
            <a:endParaRPr lang="ru-RU" sz="1400" i="1" dirty="0"/>
          </a:p>
        </p:txBody>
      </p:sp>
      <p:sp>
        <p:nvSpPr>
          <p:cNvPr id="16" name="TextBox 3"/>
          <p:cNvSpPr txBox="1">
            <a:spLocks noChangeArrowheads="1"/>
          </p:cNvSpPr>
          <p:nvPr/>
        </p:nvSpPr>
        <p:spPr bwMode="auto">
          <a:xfrm>
            <a:off x="1518847" y="3525511"/>
            <a:ext cx="1859112"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500" b="1" i="1" dirty="0">
                <a:ln w="1905"/>
                <a:solidFill>
                  <a:schemeClr val="accent6">
                    <a:lumMod val="50000"/>
                  </a:schemeClr>
                </a:solidFill>
                <a:effectLst>
                  <a:outerShdw blurRad="38100" dist="38100" dir="2700000" algn="tl">
                    <a:srgbClr val="000000">
                      <a:alpha val="43137"/>
                    </a:srgbClr>
                  </a:outerShdw>
                </a:effectLst>
              </a:rPr>
              <a:t>Specifics of planning the sources of federal budget deficit financing</a:t>
            </a:r>
            <a:endParaRPr lang="ru-RU" altLang="ru-RU" sz="1500" b="1" i="1" dirty="0">
              <a:ln w="1905"/>
              <a:solidFill>
                <a:schemeClr val="accent6">
                  <a:lumMod val="50000"/>
                </a:schemeClr>
              </a:solidFill>
              <a:effectLst>
                <a:outerShdw blurRad="38100" dist="38100" dir="2700000" algn="tl">
                  <a:srgbClr val="000000">
                    <a:alpha val="43137"/>
                  </a:srgbClr>
                </a:outerShdw>
              </a:effectLst>
            </a:endParaRPr>
          </a:p>
        </p:txBody>
      </p:sp>
      <p:sp>
        <p:nvSpPr>
          <p:cNvPr id="3" name="Номер слайда 2"/>
          <p:cNvSpPr>
            <a:spLocks noGrp="1"/>
          </p:cNvSpPr>
          <p:nvPr>
            <p:ph type="sldNum" sz="quarter" idx="12"/>
          </p:nvPr>
        </p:nvSpPr>
        <p:spPr>
          <a:xfrm>
            <a:off x="9177867" y="6339006"/>
            <a:ext cx="2743200" cy="365125"/>
          </a:xfrm>
        </p:spPr>
        <p:txBody>
          <a:bodyPr/>
          <a:lstStyle/>
          <a:p>
            <a:pPr>
              <a:defRPr/>
            </a:pPr>
            <a:fld id="{B71FCD68-0AFD-4048-852E-53B764BC6EED}" type="slidenum">
              <a:rPr lang="ru-RU" smtClean="0"/>
              <a:pPr>
                <a:defRPr/>
              </a:pPr>
              <a:t>13</a:t>
            </a:fld>
            <a:endParaRPr lang="ru-RU" dirty="0"/>
          </a:p>
        </p:txBody>
      </p:sp>
    </p:spTree>
    <p:extLst>
      <p:ext uri="{BB962C8B-B14F-4D97-AF65-F5344CB8AC3E}">
        <p14:creationId xmlns:p14="http://schemas.microsoft.com/office/powerpoint/2010/main" val="396589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685" t="6498" r="59754" b="84511"/>
          <a:stretch/>
        </p:blipFill>
        <p:spPr bwMode="auto">
          <a:xfrm>
            <a:off x="7581900" y="1076688"/>
            <a:ext cx="2005478" cy="50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729" t="6481" r="87188" b="86870"/>
          <a:stretch/>
        </p:blipFill>
        <p:spPr bwMode="auto">
          <a:xfrm>
            <a:off x="5939009" y="1076688"/>
            <a:ext cx="1642891" cy="492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36" t="12787" r="89309" b="73704"/>
          <a:stretch/>
        </p:blipFill>
        <p:spPr bwMode="auto">
          <a:xfrm>
            <a:off x="5366075" y="1057025"/>
            <a:ext cx="563409" cy="512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7183" y="1031106"/>
            <a:ext cx="2488892" cy="538160"/>
          </a:xfrm>
          <a:prstGeom prst="rect">
            <a:avLst/>
          </a:prstGeom>
        </p:spPr>
      </p:pic>
      <p:sp>
        <p:nvSpPr>
          <p:cNvPr id="7" name="Прямоугольник 6"/>
          <p:cNvSpPr/>
          <p:nvPr/>
        </p:nvSpPr>
        <p:spPr>
          <a:xfrm>
            <a:off x="266700" y="1039214"/>
            <a:ext cx="2610483" cy="543497"/>
          </a:xfrm>
          <a:prstGeom prst="rect">
            <a:avLst/>
          </a:prstGeom>
          <a:ln>
            <a:noFill/>
          </a:ln>
        </p:spPr>
        <p:style>
          <a:lnRef idx="2">
            <a:schemeClr val="accent4"/>
          </a:lnRef>
          <a:fillRef idx="1">
            <a:schemeClr val="lt1"/>
          </a:fillRef>
          <a:effectRef idx="0">
            <a:schemeClr val="accent4"/>
          </a:effectRef>
          <a:fontRef idx="minor">
            <a:schemeClr val="dk1"/>
          </a:fontRef>
        </p:style>
        <p:txBody>
          <a:bodyPr lIns="121917" tIns="60958" rIns="121917" bIns="60958" rtlCol="0" anchor="ctr"/>
          <a:lstStyle/>
          <a:p>
            <a:pPr algn="ctr"/>
            <a:endParaRPr lang="ru-RU" dirty="0"/>
          </a:p>
        </p:txBody>
      </p:sp>
      <p:sp>
        <p:nvSpPr>
          <p:cNvPr id="19" name="Заголовок 1"/>
          <p:cNvSpPr txBox="1">
            <a:spLocks/>
          </p:cNvSpPr>
          <p:nvPr/>
        </p:nvSpPr>
        <p:spPr bwMode="auto">
          <a:xfrm>
            <a:off x="5484708" y="103407"/>
            <a:ext cx="6614160" cy="50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normAutofit lnSpcReduction="10000"/>
          </a:bodyPr>
          <a:lstStyle>
            <a:lvl1pPr algn="ctr" eaLnBrk="0" hangingPunct="0">
              <a:lnSpc>
                <a:spcPct val="90000"/>
              </a:lnSpc>
              <a:defRPr sz="1600" b="1" cap="all" spc="10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defRPr>
            </a:lvl1pPr>
            <a:lvl2pPr eaLnBrk="0" hangingPunct="0">
              <a:lnSpc>
                <a:spcPct val="90000"/>
              </a:lnSpc>
              <a:defRPr sz="4400">
                <a:latin typeface="Calibri Light" pitchFamily="34" charset="0"/>
              </a:defRPr>
            </a:lvl2pPr>
            <a:lvl3pPr eaLnBrk="0" hangingPunct="0">
              <a:lnSpc>
                <a:spcPct val="90000"/>
              </a:lnSpc>
              <a:defRPr sz="4400">
                <a:latin typeface="Calibri Light" pitchFamily="34" charset="0"/>
              </a:defRPr>
            </a:lvl3pPr>
            <a:lvl4pPr eaLnBrk="0" hangingPunct="0">
              <a:lnSpc>
                <a:spcPct val="90000"/>
              </a:lnSpc>
              <a:defRPr sz="4400">
                <a:latin typeface="Calibri Light" pitchFamily="34" charset="0"/>
              </a:defRPr>
            </a:lvl4pPr>
            <a:lvl5pPr eaLnBrk="0" hangingPunct="0">
              <a:lnSpc>
                <a:spcPct val="90000"/>
              </a:lnSpc>
              <a:defRPr sz="4400">
                <a:latin typeface="Calibri Light" pitchFamily="34" charset="0"/>
              </a:defRPr>
            </a:lvl5pPr>
            <a:lvl6pPr marL="457167" fontAlgn="base">
              <a:lnSpc>
                <a:spcPct val="90000"/>
              </a:lnSpc>
              <a:spcBef>
                <a:spcPct val="0"/>
              </a:spcBef>
              <a:spcAft>
                <a:spcPct val="0"/>
              </a:spcAft>
              <a:defRPr sz="4400">
                <a:latin typeface="Calibri Light" pitchFamily="34" charset="0"/>
              </a:defRPr>
            </a:lvl6pPr>
            <a:lvl7pPr marL="914335" fontAlgn="base">
              <a:lnSpc>
                <a:spcPct val="90000"/>
              </a:lnSpc>
              <a:spcBef>
                <a:spcPct val="0"/>
              </a:spcBef>
              <a:spcAft>
                <a:spcPct val="0"/>
              </a:spcAft>
              <a:defRPr sz="4400">
                <a:latin typeface="Calibri Light" pitchFamily="34" charset="0"/>
              </a:defRPr>
            </a:lvl7pPr>
            <a:lvl8pPr marL="1371503" fontAlgn="base">
              <a:lnSpc>
                <a:spcPct val="90000"/>
              </a:lnSpc>
              <a:spcBef>
                <a:spcPct val="0"/>
              </a:spcBef>
              <a:spcAft>
                <a:spcPct val="0"/>
              </a:spcAft>
              <a:defRPr sz="4400">
                <a:latin typeface="Calibri Light" pitchFamily="34" charset="0"/>
              </a:defRPr>
            </a:lvl8pPr>
            <a:lvl9pPr marL="1828670" fontAlgn="base">
              <a:lnSpc>
                <a:spcPct val="90000"/>
              </a:lnSpc>
              <a:spcBef>
                <a:spcPct val="0"/>
              </a:spcBef>
              <a:spcAft>
                <a:spcPct val="0"/>
              </a:spcAft>
              <a:defRPr sz="4400">
                <a:latin typeface="Calibri Light" pitchFamily="34" charset="0"/>
              </a:defRPr>
            </a:lvl9pPr>
          </a:lstStyle>
          <a:p>
            <a:r>
              <a:rPr lang="en-US" dirty="0"/>
              <a:t>Forecasting of the cashflows of the state extrabudgetary funds</a:t>
            </a:r>
            <a:endParaRPr lang="ru-RU" dirty="0"/>
          </a:p>
        </p:txBody>
      </p:sp>
      <p:graphicFrame>
        <p:nvGraphicFramePr>
          <p:cNvPr id="20" name="Таблица 19"/>
          <p:cNvGraphicFramePr>
            <a:graphicFrameLocks noGrp="1"/>
          </p:cNvGraphicFramePr>
          <p:nvPr>
            <p:extLst>
              <p:ext uri="{D42A27DB-BD31-4B8C-83A1-F6EECF244321}">
                <p14:modId xmlns:p14="http://schemas.microsoft.com/office/powerpoint/2010/main" val="1160674929"/>
              </p:ext>
            </p:extLst>
          </p:nvPr>
        </p:nvGraphicFramePr>
        <p:xfrm>
          <a:off x="312545" y="4015291"/>
          <a:ext cx="11529366" cy="2662343"/>
        </p:xfrm>
        <a:graphic>
          <a:graphicData uri="http://schemas.openxmlformats.org/drawingml/2006/table">
            <a:tbl>
              <a:tblPr firstRow="1" bandRow="1">
                <a:tableStyleId>{5FD0F851-EC5A-4D38-B0AD-8093EC10F338}</a:tableStyleId>
              </a:tblPr>
              <a:tblGrid>
                <a:gridCol w="3212856">
                  <a:extLst>
                    <a:ext uri="{9D8B030D-6E8A-4147-A177-3AD203B41FA5}">
                      <a16:colId xmlns:a16="http://schemas.microsoft.com/office/drawing/2014/main" val="20000"/>
                    </a:ext>
                  </a:extLst>
                </a:gridCol>
                <a:gridCol w="680389">
                  <a:extLst>
                    <a:ext uri="{9D8B030D-6E8A-4147-A177-3AD203B41FA5}">
                      <a16:colId xmlns:a16="http://schemas.microsoft.com/office/drawing/2014/main" val="20001"/>
                    </a:ext>
                  </a:extLst>
                </a:gridCol>
                <a:gridCol w="696103">
                  <a:extLst>
                    <a:ext uri="{9D8B030D-6E8A-4147-A177-3AD203B41FA5}">
                      <a16:colId xmlns:a16="http://schemas.microsoft.com/office/drawing/2014/main" val="20002"/>
                    </a:ext>
                  </a:extLst>
                </a:gridCol>
                <a:gridCol w="756112">
                  <a:extLst>
                    <a:ext uri="{9D8B030D-6E8A-4147-A177-3AD203B41FA5}">
                      <a16:colId xmlns:a16="http://schemas.microsoft.com/office/drawing/2014/main" val="20003"/>
                    </a:ext>
                  </a:extLst>
                </a:gridCol>
                <a:gridCol w="552081">
                  <a:extLst>
                    <a:ext uri="{9D8B030D-6E8A-4147-A177-3AD203B41FA5}">
                      <a16:colId xmlns:a16="http://schemas.microsoft.com/office/drawing/2014/main" val="20004"/>
                    </a:ext>
                  </a:extLst>
                </a:gridCol>
                <a:gridCol w="768115">
                  <a:extLst>
                    <a:ext uri="{9D8B030D-6E8A-4147-A177-3AD203B41FA5}">
                      <a16:colId xmlns:a16="http://schemas.microsoft.com/office/drawing/2014/main" val="20005"/>
                    </a:ext>
                  </a:extLst>
                </a:gridCol>
                <a:gridCol w="552081">
                  <a:extLst>
                    <a:ext uri="{9D8B030D-6E8A-4147-A177-3AD203B41FA5}">
                      <a16:colId xmlns:a16="http://schemas.microsoft.com/office/drawing/2014/main" val="20006"/>
                    </a:ext>
                  </a:extLst>
                </a:gridCol>
                <a:gridCol w="828123">
                  <a:extLst>
                    <a:ext uri="{9D8B030D-6E8A-4147-A177-3AD203B41FA5}">
                      <a16:colId xmlns:a16="http://schemas.microsoft.com/office/drawing/2014/main" val="20007"/>
                    </a:ext>
                  </a:extLst>
                </a:gridCol>
                <a:gridCol w="541046">
                  <a:extLst>
                    <a:ext uri="{9D8B030D-6E8A-4147-A177-3AD203B41FA5}">
                      <a16:colId xmlns:a16="http://schemas.microsoft.com/office/drawing/2014/main" val="20008"/>
                    </a:ext>
                  </a:extLst>
                </a:gridCol>
                <a:gridCol w="803151">
                  <a:extLst>
                    <a:ext uri="{9D8B030D-6E8A-4147-A177-3AD203B41FA5}">
                      <a16:colId xmlns:a16="http://schemas.microsoft.com/office/drawing/2014/main" val="20009"/>
                    </a:ext>
                  </a:extLst>
                </a:gridCol>
                <a:gridCol w="612091">
                  <a:extLst>
                    <a:ext uri="{9D8B030D-6E8A-4147-A177-3AD203B41FA5}">
                      <a16:colId xmlns:a16="http://schemas.microsoft.com/office/drawing/2014/main" val="20010"/>
                    </a:ext>
                  </a:extLst>
                </a:gridCol>
                <a:gridCol w="733589">
                  <a:extLst>
                    <a:ext uri="{9D8B030D-6E8A-4147-A177-3AD203B41FA5}">
                      <a16:colId xmlns:a16="http://schemas.microsoft.com/office/drawing/2014/main" val="20011"/>
                    </a:ext>
                  </a:extLst>
                </a:gridCol>
                <a:gridCol w="793629">
                  <a:extLst>
                    <a:ext uri="{9D8B030D-6E8A-4147-A177-3AD203B41FA5}">
                      <a16:colId xmlns:a16="http://schemas.microsoft.com/office/drawing/2014/main" val="20012"/>
                    </a:ext>
                  </a:extLst>
                </a:gridCol>
              </a:tblGrid>
              <a:tr h="350884">
                <a:tc>
                  <a:txBody>
                    <a:bodyPr/>
                    <a:lstStyle/>
                    <a:p>
                      <a:pPr algn="ctr"/>
                      <a:r>
                        <a:rPr lang="en-US" sz="800" dirty="0">
                          <a:solidFill>
                            <a:schemeClr val="tx1"/>
                          </a:solidFill>
                        </a:rPr>
                        <a:t>Component</a:t>
                      </a:r>
                      <a:endParaRPr lang="ru-RU" sz="800" dirty="0">
                        <a:solidFill>
                          <a:schemeClr val="tx1"/>
                        </a:solidFill>
                      </a:endParaRPr>
                    </a:p>
                  </a:txBody>
                  <a:tcPr marL="121912" marR="121912" marT="60956" marB="609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b="1" kern="1200" dirty="0">
                          <a:solidFill>
                            <a:schemeClr val="tx1"/>
                          </a:solidFill>
                          <a:latin typeface="+mn-lt"/>
                          <a:ea typeface="+mn-ea"/>
                          <a:cs typeface="+mn-cs"/>
                        </a:rPr>
                        <a:t>Line code</a:t>
                      </a:r>
                      <a:endParaRPr lang="ru-RU" sz="800" b="1" kern="1200" dirty="0">
                        <a:solidFill>
                          <a:schemeClr val="tx1"/>
                        </a:solidFill>
                        <a:latin typeface="+mn-lt"/>
                        <a:ea typeface="+mn-ea"/>
                        <a:cs typeface="+mn-cs"/>
                      </a:endParaRPr>
                    </a:p>
                  </a:txBody>
                  <a:tcPr marL="121912" marR="121912" marT="60956" marB="609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kern="1200" dirty="0">
                          <a:solidFill>
                            <a:schemeClr val="tx1"/>
                          </a:solidFill>
                        </a:rPr>
                        <a:t>January</a:t>
                      </a:r>
                      <a:endParaRPr lang="ru-RU" sz="800" b="1" kern="1200" dirty="0">
                        <a:solidFill>
                          <a:schemeClr val="tx1"/>
                        </a:solidFill>
                        <a:latin typeface="+mn-lt"/>
                        <a:ea typeface="+mn-ea"/>
                        <a:cs typeface="+mn-cs"/>
                      </a:endParaRPr>
                    </a:p>
                  </a:txBody>
                  <a:tcPr marL="121912" marR="121912" marT="60956" marB="609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kern="1200" dirty="0">
                          <a:solidFill>
                            <a:schemeClr val="tx1"/>
                          </a:solidFill>
                        </a:rPr>
                        <a:t>February</a:t>
                      </a:r>
                      <a:endParaRPr lang="ru-RU" sz="800" b="1" kern="1200" dirty="0">
                        <a:solidFill>
                          <a:schemeClr val="tx1"/>
                        </a:solidFill>
                        <a:latin typeface="+mn-lt"/>
                        <a:ea typeface="+mn-ea"/>
                        <a:cs typeface="+mn-cs"/>
                      </a:endParaRPr>
                    </a:p>
                  </a:txBody>
                  <a:tcPr marL="121912" marR="121912" marT="60956" marB="609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b="1" kern="1200" dirty="0">
                          <a:solidFill>
                            <a:schemeClr val="tx1"/>
                          </a:solidFill>
                          <a:latin typeface="+mn-lt"/>
                          <a:ea typeface="+mn-ea"/>
                          <a:cs typeface="+mn-cs"/>
                        </a:rPr>
                        <a:t>March</a:t>
                      </a:r>
                      <a:endParaRPr lang="ru-RU" sz="800" b="1" kern="1200" dirty="0">
                        <a:solidFill>
                          <a:schemeClr val="tx1"/>
                        </a:solidFill>
                        <a:latin typeface="+mn-lt"/>
                        <a:ea typeface="+mn-ea"/>
                        <a:cs typeface="+mn-cs"/>
                      </a:endParaRPr>
                    </a:p>
                  </a:txBody>
                  <a:tcPr marL="121912" marR="121912" marT="60956" marB="609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b="1" kern="1200" dirty="0">
                          <a:solidFill>
                            <a:schemeClr val="tx1"/>
                          </a:solidFill>
                          <a:latin typeface="+mn-lt"/>
                          <a:ea typeface="+mn-ea"/>
                          <a:cs typeface="+mn-cs"/>
                        </a:rPr>
                        <a:t>Total for I</a:t>
                      </a:r>
                      <a:r>
                        <a:rPr lang="ru-RU" sz="800" b="1" kern="1200" dirty="0">
                          <a:solidFill>
                            <a:schemeClr val="tx1"/>
                          </a:solidFill>
                          <a:latin typeface="+mn-lt"/>
                          <a:ea typeface="+mn-ea"/>
                          <a:cs typeface="+mn-cs"/>
                        </a:rPr>
                        <a:t> </a:t>
                      </a:r>
                      <a:r>
                        <a:rPr lang="en-US" sz="800" b="1" kern="1200" dirty="0">
                          <a:solidFill>
                            <a:schemeClr val="tx1"/>
                          </a:solidFill>
                          <a:latin typeface="+mn-lt"/>
                          <a:ea typeface="+mn-ea"/>
                          <a:cs typeface="+mn-cs"/>
                        </a:rPr>
                        <a:t>quarter</a:t>
                      </a:r>
                      <a:endParaRPr lang="ru-RU" sz="800" b="1" kern="1200" dirty="0">
                        <a:solidFill>
                          <a:schemeClr val="tx1"/>
                        </a:solidFill>
                        <a:latin typeface="+mn-lt"/>
                        <a:ea typeface="+mn-ea"/>
                        <a:cs typeface="+mn-cs"/>
                      </a:endParaRPr>
                    </a:p>
                  </a:txBody>
                  <a:tcPr marL="121912" marR="121912" marT="60956" marB="609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800" b="1" kern="1200" dirty="0">
                          <a:solidFill>
                            <a:schemeClr val="tx1"/>
                          </a:solidFill>
                          <a:latin typeface="+mn-lt"/>
                          <a:ea typeface="+mn-ea"/>
                          <a:cs typeface="+mn-cs"/>
                        </a:rPr>
                        <a:t>...</a:t>
                      </a:r>
                    </a:p>
                  </a:txBody>
                  <a:tcPr marL="121912" marR="121912" marT="60956" marB="609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b="1" kern="1200" dirty="0">
                          <a:solidFill>
                            <a:schemeClr val="tx1"/>
                          </a:solidFill>
                          <a:latin typeface="+mn-lt"/>
                          <a:ea typeface="+mn-ea"/>
                          <a:cs typeface="+mn-cs"/>
                        </a:rPr>
                        <a:t>Total for first 6 months</a:t>
                      </a:r>
                      <a:endParaRPr lang="ru-RU" sz="800" b="1" kern="1200" dirty="0">
                        <a:solidFill>
                          <a:schemeClr val="tx1"/>
                        </a:solidFill>
                        <a:latin typeface="+mn-lt"/>
                        <a:ea typeface="+mn-ea"/>
                        <a:cs typeface="+mn-cs"/>
                      </a:endParaRPr>
                    </a:p>
                  </a:txBody>
                  <a:tcPr marL="121912" marR="121912" marT="60956" marB="609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800" b="1" kern="1200" dirty="0">
                          <a:solidFill>
                            <a:schemeClr val="tx1"/>
                          </a:solidFill>
                          <a:latin typeface="+mn-lt"/>
                          <a:ea typeface="+mn-ea"/>
                          <a:cs typeface="+mn-cs"/>
                        </a:rPr>
                        <a:t>...</a:t>
                      </a:r>
                    </a:p>
                  </a:txBody>
                  <a:tcPr marL="121912" marR="121912" marT="60956" marB="609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b="1" kern="1200" dirty="0">
                          <a:solidFill>
                            <a:schemeClr val="tx1"/>
                          </a:solidFill>
                          <a:latin typeface="+mn-lt"/>
                          <a:ea typeface="+mn-ea"/>
                          <a:cs typeface="+mn-cs"/>
                        </a:rPr>
                        <a:t>Total for 9 months</a:t>
                      </a:r>
                      <a:endParaRPr lang="ru-RU" sz="800" b="1" kern="1200" dirty="0">
                        <a:solidFill>
                          <a:schemeClr val="tx1"/>
                        </a:solidFill>
                        <a:latin typeface="+mn-lt"/>
                        <a:ea typeface="+mn-ea"/>
                        <a:cs typeface="+mn-cs"/>
                      </a:endParaRPr>
                    </a:p>
                  </a:txBody>
                  <a:tcPr marL="121912" marR="121912" marT="60956" marB="609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800" b="1" kern="1200" dirty="0">
                          <a:solidFill>
                            <a:schemeClr val="tx1"/>
                          </a:solidFill>
                          <a:latin typeface="+mn-lt"/>
                          <a:ea typeface="+mn-ea"/>
                          <a:cs typeface="+mn-cs"/>
                        </a:rPr>
                        <a:t>...</a:t>
                      </a:r>
                    </a:p>
                  </a:txBody>
                  <a:tcPr marL="121912" marR="121912" marT="60956" marB="609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kern="1200" dirty="0">
                          <a:solidFill>
                            <a:schemeClr val="tx1"/>
                          </a:solidFill>
                        </a:rPr>
                        <a:t>December</a:t>
                      </a:r>
                      <a:endParaRPr lang="ru-RU" sz="800" b="1" kern="1200" dirty="0">
                        <a:solidFill>
                          <a:schemeClr val="tx1"/>
                        </a:solidFill>
                        <a:latin typeface="+mn-lt"/>
                        <a:ea typeface="+mn-ea"/>
                        <a:cs typeface="+mn-cs"/>
                      </a:endParaRPr>
                    </a:p>
                  </a:txBody>
                  <a:tcPr marL="121912" marR="121912" marT="60956" marB="609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rtl="0" eaLnBrk="1" latinLnBrk="0" hangingPunct="1"/>
                      <a:r>
                        <a:rPr lang="en-US" sz="800" kern="1200" dirty="0"/>
                        <a:t>Year Total</a:t>
                      </a:r>
                      <a:endParaRPr lang="ru-RU" sz="800" kern="1200" dirty="0">
                        <a:solidFill>
                          <a:schemeClr val="tx1"/>
                        </a:solidFill>
                        <a:latin typeface="+mn-lt"/>
                        <a:ea typeface="+mn-ea"/>
                        <a:cs typeface="+mn-cs"/>
                      </a:endParaRPr>
                    </a:p>
                  </a:txBody>
                  <a:tcPr marL="121912" marR="121912" marT="60956" marB="609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2310">
                <a:tc>
                  <a:txBody>
                    <a:bodyPr/>
                    <a:lstStyle/>
                    <a:p>
                      <a:r>
                        <a:rPr lang="en-US" sz="800" dirty="0"/>
                        <a:t>REVENUE CASH RECEIPTS - TOTAL</a:t>
                      </a:r>
                      <a:endParaRPr lang="ru-RU" sz="800" b="1"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endParaRPr lang="ru-RU" sz="800" kern="1200" dirty="0">
                        <a:solidFill>
                          <a:schemeClr val="tx1"/>
                        </a:solidFill>
                        <a:latin typeface="+mn-lt"/>
                        <a:ea typeface="+mn-ea"/>
                        <a:cs typeface="+mn-cs"/>
                      </a:endParaRPr>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0884">
                <a:tc>
                  <a:txBody>
                    <a:bodyPr/>
                    <a:lstStyle/>
                    <a:p>
                      <a:r>
                        <a:rPr lang="en-US" sz="800" kern="1200" dirty="0"/>
                        <a:t>Including</a:t>
                      </a:r>
                      <a:r>
                        <a:rPr lang="ru-RU" sz="800" kern="1200" dirty="0"/>
                        <a:t>:</a:t>
                      </a:r>
                    </a:p>
                    <a:p>
                      <a:r>
                        <a:rPr lang="en-US" sz="800" kern="1200" dirty="0"/>
                        <a:t>Inter-budgetary transfers from the federal budget</a:t>
                      </a:r>
                      <a:endParaRPr lang="ru-RU" sz="800" kern="1200" dirty="0">
                        <a:solidFill>
                          <a:schemeClr val="dk1"/>
                        </a:solidFill>
                        <a:latin typeface="+mn-lt"/>
                        <a:ea typeface="+mn-ea"/>
                        <a:cs typeface="+mn-cs"/>
                      </a:endParaRPr>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endParaRPr lang="ru-RU" sz="800" kern="1200" dirty="0">
                        <a:solidFill>
                          <a:schemeClr val="tx1"/>
                        </a:solidFill>
                        <a:latin typeface="+mn-lt"/>
                        <a:ea typeface="+mn-ea"/>
                        <a:cs typeface="+mn-cs"/>
                      </a:endParaRPr>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3920">
                <a:tc>
                  <a:txBody>
                    <a:bodyPr/>
                    <a:lstStyle/>
                    <a:p>
                      <a:r>
                        <a:rPr lang="en-US" sz="800" dirty="0"/>
                        <a:t>Other inter-budgetary transfers</a:t>
                      </a:r>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endParaRPr lang="ru-RU" sz="800" kern="1200" dirty="0">
                        <a:solidFill>
                          <a:schemeClr val="tx1"/>
                        </a:solidFill>
                        <a:latin typeface="+mn-lt"/>
                        <a:ea typeface="+mn-ea"/>
                        <a:cs typeface="+mn-cs"/>
                      </a:endParaRPr>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33920">
                <a:tc>
                  <a:txBody>
                    <a:bodyPr/>
                    <a:lstStyle/>
                    <a:p>
                      <a:r>
                        <a:rPr lang="en-US" sz="800" dirty="0"/>
                        <a:t>EXPENDITURE CASH PAYMENTS</a:t>
                      </a:r>
                      <a:r>
                        <a:rPr lang="ru-RU" sz="800" baseline="0" dirty="0"/>
                        <a:t>– </a:t>
                      </a:r>
                      <a:r>
                        <a:rPr lang="en-US" sz="800" baseline="0" dirty="0"/>
                        <a:t>total</a:t>
                      </a:r>
                      <a:endParaRPr lang="ru-RU" sz="800" b="1"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endParaRPr lang="ru-RU" sz="800" kern="1200" dirty="0">
                        <a:solidFill>
                          <a:schemeClr val="tx1"/>
                        </a:solidFill>
                        <a:latin typeface="+mn-lt"/>
                        <a:ea typeface="+mn-ea"/>
                        <a:cs typeface="+mn-cs"/>
                      </a:endParaRPr>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7847">
                <a:tc>
                  <a:txBody>
                    <a:bodyPr/>
                    <a:lstStyle/>
                    <a:p>
                      <a:r>
                        <a:rPr lang="en-US" sz="800" dirty="0"/>
                        <a:t>Including</a:t>
                      </a:r>
                      <a:r>
                        <a:rPr lang="ru-RU" sz="800" dirty="0"/>
                        <a:t>: </a:t>
                      </a:r>
                    </a:p>
                    <a:p>
                      <a:r>
                        <a:rPr lang="en-US" sz="800" dirty="0"/>
                        <a:t>Inter—budgetary transfers to the federal budget</a:t>
                      </a:r>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endParaRPr lang="ru-RU" sz="800" kern="1200" dirty="0">
                        <a:solidFill>
                          <a:schemeClr val="tx1"/>
                        </a:solidFill>
                        <a:latin typeface="+mn-lt"/>
                        <a:ea typeface="+mn-ea"/>
                        <a:cs typeface="+mn-cs"/>
                      </a:endParaRPr>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33920">
                <a:tc>
                  <a:txBody>
                    <a:bodyPr/>
                    <a:lstStyle/>
                    <a:p>
                      <a:r>
                        <a:rPr lang="en-US" sz="800" dirty="0"/>
                        <a:t>Other inter-budgetary transfers</a:t>
                      </a:r>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endParaRPr lang="ru-RU" sz="800" kern="1200" dirty="0">
                        <a:solidFill>
                          <a:schemeClr val="tx1"/>
                        </a:solidFill>
                        <a:latin typeface="+mn-lt"/>
                        <a:ea typeface="+mn-ea"/>
                        <a:cs typeface="+mn-cs"/>
                      </a:endParaRPr>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33920">
                <a:tc>
                  <a:txBody>
                    <a:bodyPr/>
                    <a:lstStyle/>
                    <a:p>
                      <a:r>
                        <a:rPr lang="en-US" sz="800" dirty="0"/>
                        <a:t>Account balances as at the beginning of the period</a:t>
                      </a:r>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endParaRPr lang="ru-RU" sz="800" kern="1200" dirty="0">
                        <a:solidFill>
                          <a:schemeClr val="tx1"/>
                        </a:solidFill>
                        <a:latin typeface="+mn-lt"/>
                        <a:ea typeface="+mn-ea"/>
                        <a:cs typeface="+mn-cs"/>
                      </a:endParaRPr>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33920">
                <a:tc>
                  <a:txBody>
                    <a:bodyPr/>
                    <a:lstStyle/>
                    <a:p>
                      <a:r>
                        <a:rPr lang="en-US" sz="800" dirty="0"/>
                        <a:t>Account balances as at the end of the period</a:t>
                      </a:r>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800" dirty="0"/>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685800" rtl="0" eaLnBrk="1" latinLnBrk="0" hangingPunct="1"/>
                      <a:endParaRPr lang="ru-RU" sz="800" kern="1200" dirty="0">
                        <a:solidFill>
                          <a:schemeClr val="tx1"/>
                        </a:solidFill>
                        <a:latin typeface="+mn-lt"/>
                        <a:ea typeface="+mn-ea"/>
                        <a:cs typeface="+mn-cs"/>
                      </a:endParaRPr>
                    </a:p>
                  </a:txBody>
                  <a:tcPr marL="121912" marR="121912" marT="60956" marB="6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23" name="TextBox 22"/>
          <p:cNvSpPr txBox="1"/>
          <p:nvPr/>
        </p:nvSpPr>
        <p:spPr>
          <a:xfrm>
            <a:off x="9587378" y="1991606"/>
            <a:ext cx="2590153" cy="1046436"/>
          </a:xfrm>
          <a:prstGeom prst="rect">
            <a:avLst/>
          </a:prstGeom>
          <a:noFill/>
        </p:spPr>
        <p:txBody>
          <a:bodyPr wrap="square" lIns="121917" tIns="60958" rIns="121917" bIns="60958" rtlCol="0">
            <a:spAutoFit/>
          </a:bodyPr>
          <a:lstStyle/>
          <a:p>
            <a:r>
              <a:rPr lang="ru-RU" sz="1200" dirty="0">
                <a:solidFill>
                  <a:srgbClr val="C00000"/>
                </a:solidFill>
              </a:rPr>
              <a:t>*</a:t>
            </a:r>
            <a:r>
              <a:rPr lang="ru-RU" sz="1200" dirty="0"/>
              <a:t> </a:t>
            </a:r>
            <a:r>
              <a:rPr lang="en-US" sz="1200" dirty="0"/>
              <a:t>Work is currently underway to ensure that the Pension Fund and Mandatory Health Insurance Fund submit monthly forecasts broken down by days</a:t>
            </a:r>
            <a:endParaRPr lang="ru-RU" sz="1200" dirty="0"/>
          </a:p>
        </p:txBody>
      </p:sp>
      <p:sp>
        <p:nvSpPr>
          <p:cNvPr id="15" name="TextBox 14"/>
          <p:cNvSpPr txBox="1"/>
          <p:nvPr/>
        </p:nvSpPr>
        <p:spPr>
          <a:xfrm>
            <a:off x="3143250" y="3661352"/>
            <a:ext cx="6365465" cy="353939"/>
          </a:xfrm>
          <a:prstGeom prst="rect">
            <a:avLst/>
          </a:prstGeom>
          <a:noFill/>
        </p:spPr>
        <p:txBody>
          <a:bodyPr wrap="square" lIns="121917" tIns="60958" rIns="121917" bIns="60958" rtlCol="0">
            <a:spAutoFit/>
          </a:bodyPr>
          <a:lstStyle/>
          <a:p>
            <a:r>
              <a:rPr lang="en-US" sz="1500" b="1" i="1" dirty="0">
                <a:ln/>
                <a:solidFill>
                  <a:schemeClr val="accent5">
                    <a:lumMod val="50000"/>
                  </a:schemeClr>
                </a:solidFill>
              </a:rPr>
              <a:t>Cashflow forecast for the year broken down by months</a:t>
            </a:r>
            <a:endParaRPr lang="ru-RU" sz="1500" b="1" i="1" dirty="0">
              <a:ln/>
              <a:solidFill>
                <a:schemeClr val="accent5">
                  <a:lumMod val="50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876690384"/>
              </p:ext>
            </p:extLst>
          </p:nvPr>
        </p:nvGraphicFramePr>
        <p:xfrm>
          <a:off x="254760" y="1083359"/>
          <a:ext cx="9336914" cy="2568997"/>
        </p:xfrm>
        <a:graphic>
          <a:graphicData uri="http://schemas.openxmlformats.org/drawingml/2006/table">
            <a:tbl>
              <a:tblPr firstRow="1" bandRow="1">
                <a:tableStyleId>{BC89EF96-8CEA-46FF-86C4-4CE0E7609802}</a:tableStyleId>
              </a:tblPr>
              <a:tblGrid>
                <a:gridCol w="2607557">
                  <a:extLst>
                    <a:ext uri="{9D8B030D-6E8A-4147-A177-3AD203B41FA5}">
                      <a16:colId xmlns:a16="http://schemas.microsoft.com/office/drawing/2014/main" val="20000"/>
                    </a:ext>
                  </a:extLst>
                </a:gridCol>
                <a:gridCol w="2481208">
                  <a:extLst>
                    <a:ext uri="{9D8B030D-6E8A-4147-A177-3AD203B41FA5}">
                      <a16:colId xmlns:a16="http://schemas.microsoft.com/office/drawing/2014/main" val="20001"/>
                    </a:ext>
                  </a:extLst>
                </a:gridCol>
                <a:gridCol w="2238375">
                  <a:extLst>
                    <a:ext uri="{9D8B030D-6E8A-4147-A177-3AD203B41FA5}">
                      <a16:colId xmlns:a16="http://schemas.microsoft.com/office/drawing/2014/main" val="20002"/>
                    </a:ext>
                  </a:extLst>
                </a:gridCol>
                <a:gridCol w="2009774">
                  <a:extLst>
                    <a:ext uri="{9D8B030D-6E8A-4147-A177-3AD203B41FA5}">
                      <a16:colId xmlns:a16="http://schemas.microsoft.com/office/drawing/2014/main" val="20003"/>
                    </a:ext>
                  </a:extLst>
                </a:gridCol>
              </a:tblGrid>
              <a:tr h="49958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ru-RU" sz="1900" b="1" i="1" dirty="0">
                        <a:solidFill>
                          <a:schemeClr val="tx1"/>
                        </a:solidFill>
                      </a:endParaRPr>
                    </a:p>
                  </a:txBody>
                  <a:tcPr marL="121920" marR="121920" marT="60960" marB="60960">
                    <a:cell3D prstMaterial="dkEdge">
                      <a:bevel/>
                      <a:lightRig rig="flood" dir="t"/>
                    </a:cell3D>
                  </a:tcPr>
                </a:tc>
                <a:tc>
                  <a:txBody>
                    <a:bodyPr/>
                    <a:lstStyle/>
                    <a:p>
                      <a:endParaRPr lang="ru-RU" sz="2400" dirty="0"/>
                    </a:p>
                  </a:txBody>
                  <a:tcPr marL="121920" marR="121920" marT="60960" marB="60960">
                    <a:cell3D prstMaterial="dkEdge">
                      <a:bevel/>
                      <a:lightRig rig="flood" dir="t"/>
                    </a:cell3D>
                  </a:tcPr>
                </a:tc>
                <a:tc>
                  <a:txBody>
                    <a:bodyPr/>
                    <a:lstStyle/>
                    <a:p>
                      <a:endParaRPr lang="ru-RU" sz="2400" dirty="0"/>
                    </a:p>
                  </a:txBody>
                  <a:tcPr marL="121920" marR="121920" marT="60960" marB="60960">
                    <a:cell3D prstMaterial="dkEdge">
                      <a:bevel/>
                      <a:lightRig rig="flood" dir="t"/>
                    </a:cell3D>
                  </a:tcPr>
                </a:tc>
                <a:tc>
                  <a:txBody>
                    <a:bodyPr/>
                    <a:lstStyle/>
                    <a:p>
                      <a:endParaRPr lang="ru-RU" sz="2400" dirty="0"/>
                    </a:p>
                  </a:txBody>
                  <a:tcPr marL="121920" marR="121920" marT="60960" marB="60960">
                    <a:cell3D prstMaterial="dkEdge">
                      <a:bevel/>
                      <a:lightRig rig="flood" dir="t"/>
                    </a:cell3D>
                  </a:tcPr>
                </a:tc>
                <a:extLst>
                  <a:ext uri="{0D108BD9-81ED-4DB2-BD59-A6C34878D82A}">
                    <a16:rowId xmlns:a16="http://schemas.microsoft.com/office/drawing/2014/main" val="10000"/>
                  </a:ext>
                </a:extLst>
              </a:tr>
              <a:tr h="49958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i="1" dirty="0"/>
                        <a:t>Indicators</a:t>
                      </a:r>
                      <a:endParaRPr lang="ru-RU" sz="1200" b="1" i="1" dirty="0">
                        <a:solidFill>
                          <a:schemeClr val="tx1"/>
                        </a:solidFill>
                      </a:endParaRPr>
                    </a:p>
                  </a:txBody>
                  <a:tcPr marL="121920" marR="121920" marT="60960" marB="60960" anchor="ctr">
                    <a:cell3D prstMaterial="dkEdge">
                      <a:bevel/>
                      <a:lightRig rig="flood" dir="t"/>
                    </a:cell3D>
                  </a:tcPr>
                </a:tc>
                <a:tc gridSpan="3">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t>Cash receipts, cash payments</a:t>
                      </a:r>
                      <a:br>
                        <a:rPr lang="ru-RU" sz="1200" dirty="0"/>
                      </a:br>
                      <a:r>
                        <a:rPr lang="ru-RU" sz="1200" dirty="0"/>
                        <a:t>(</a:t>
                      </a:r>
                      <a:r>
                        <a:rPr lang="en-US" sz="1200" dirty="0"/>
                        <a:t>minimum set of  indicators</a:t>
                      </a:r>
                      <a:r>
                        <a:rPr lang="ru-RU" sz="1200" dirty="0"/>
                        <a:t>)</a:t>
                      </a:r>
                      <a:endParaRPr lang="ru-RU" sz="1200" b="1" dirty="0"/>
                    </a:p>
                  </a:txBody>
                  <a:tcPr marL="121920" marR="121920" marT="60960" marB="60960" anchor="ctr">
                    <a:cell3D prstMaterial="dkEdge">
                      <a:bevel/>
                      <a:lightRig rig="flood" dir="t"/>
                    </a:cell3D>
                  </a:tcPr>
                </a:tc>
                <a:tc hMerge="1">
                  <a:txBody>
                    <a:bodyPr/>
                    <a:lstStyle/>
                    <a:p>
                      <a:endParaRPr lang="ru-RU" dirty="0"/>
                    </a:p>
                  </a:txBody>
                  <a:tcPr>
                    <a:cell3D prstMaterial="dkEdge">
                      <a:bevel/>
                      <a:lightRig rig="flood" dir="t"/>
                    </a:cell3D>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ru-RU" sz="1200" b="1" dirty="0"/>
                    </a:p>
                  </a:txBody>
                  <a:tcPr marL="121920" marR="121920" marT="60960" marB="60960" anchor="ctr">
                    <a:cell3D prstMaterial="dkEdge">
                      <a:bevel/>
                      <a:lightRig rig="flood" dir="t"/>
                    </a:cell3D>
                  </a:tcPr>
                </a:tc>
                <a:extLst>
                  <a:ext uri="{0D108BD9-81ED-4DB2-BD59-A6C34878D82A}">
                    <a16:rowId xmlns:a16="http://schemas.microsoft.com/office/drawing/2014/main" val="10001"/>
                  </a:ext>
                </a:extLst>
              </a:tr>
              <a:tr h="49958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i="1" dirty="0"/>
                        <a:t>Planning horizon</a:t>
                      </a:r>
                      <a:endParaRPr lang="ru-RU" sz="1200" b="1" i="1" dirty="0">
                        <a:solidFill>
                          <a:schemeClr val="tx1"/>
                        </a:solidFill>
                      </a:endParaRPr>
                    </a:p>
                  </a:txBody>
                  <a:tcPr marL="121920" marR="121920" marT="60960" marB="60960" anchor="ctr">
                    <a:cell3D prstMaterial="dkEdge">
                      <a:bevel/>
                      <a:lightRig rig="flood" dir="t"/>
                    </a:cell3D>
                  </a:tcPr>
                </a:tc>
                <a:tc gridSpan="3">
                  <a:txBody>
                    <a:bodyPr/>
                    <a:lstStyle/>
                    <a:p>
                      <a:pPr algn="ctr"/>
                      <a:r>
                        <a:rPr lang="en-US" sz="1200" dirty="0"/>
                        <a:t>Year broken down by months</a:t>
                      </a:r>
                      <a:r>
                        <a:rPr lang="ru-RU" sz="1200" dirty="0"/>
                        <a:t>; </a:t>
                      </a:r>
                    </a:p>
                    <a:p>
                      <a:pPr algn="ctr"/>
                      <a:r>
                        <a:rPr lang="en-US" sz="1200" dirty="0"/>
                        <a:t>Month broken down by days</a:t>
                      </a:r>
                      <a:r>
                        <a:rPr lang="ru-RU" sz="1200" dirty="0">
                          <a:solidFill>
                            <a:srgbClr val="C00000"/>
                          </a:solidFill>
                        </a:rPr>
                        <a:t>*</a:t>
                      </a:r>
                      <a:endParaRPr lang="ru-RU" sz="1200" b="1" dirty="0"/>
                    </a:p>
                  </a:txBody>
                  <a:tcPr marL="121920" marR="121920" marT="60960" marB="60960" anchor="ctr">
                    <a:cell3D prstMaterial="dkEdge">
                      <a:bevel/>
                      <a:lightRig rig="flood" dir="t"/>
                    </a:cell3D>
                  </a:tcPr>
                </a:tc>
                <a:tc hMerge="1">
                  <a:txBody>
                    <a:bodyPr/>
                    <a:lstStyle/>
                    <a:p>
                      <a:endParaRPr lang="ru-RU" dirty="0"/>
                    </a:p>
                  </a:txBody>
                  <a:tcPr>
                    <a:cell3D prstMaterial="dkEdge">
                      <a:bevel/>
                      <a:lightRig rig="flood" dir="t"/>
                    </a:cell3D>
                  </a:tcPr>
                </a:tc>
                <a:tc hMerge="1">
                  <a:txBody>
                    <a:bodyPr/>
                    <a:lstStyle/>
                    <a:p>
                      <a:pPr algn="ctr"/>
                      <a:endParaRPr lang="ru-RU" sz="1200" b="1" dirty="0"/>
                    </a:p>
                  </a:txBody>
                  <a:tcPr marL="121920" marR="121920" marT="60960" marB="60960" anchor="ctr">
                    <a:cell3D prstMaterial="dkEdge">
                      <a:bevel/>
                      <a:lightRig rig="flood" dir="t"/>
                    </a:cell3D>
                  </a:tcPr>
                </a:tc>
                <a:extLst>
                  <a:ext uri="{0D108BD9-81ED-4DB2-BD59-A6C34878D82A}">
                    <a16:rowId xmlns:a16="http://schemas.microsoft.com/office/drawing/2014/main" val="10002"/>
                  </a:ext>
                </a:extLst>
              </a:tr>
              <a:tr h="57067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i="1" dirty="0"/>
                        <a:t>Frequency of the forecast preparation</a:t>
                      </a:r>
                      <a:endParaRPr lang="ru-RU" sz="1200" b="1" i="1" dirty="0"/>
                    </a:p>
                  </a:txBody>
                  <a:tcPr marL="121920" marR="121920" marT="60960" marB="60960" anchor="ctr">
                    <a:cell3D prstMaterial="dkEdge">
                      <a:bevel/>
                      <a:lightRig rig="flood" dir="t"/>
                    </a:cell3D>
                  </a:tcPr>
                </a:tc>
                <a:tc gridSpan="3">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t>monthly</a:t>
                      </a:r>
                      <a:endParaRPr lang="ru-RU" sz="1200" b="1" dirty="0"/>
                    </a:p>
                  </a:txBody>
                  <a:tcPr marL="121920" marR="121920" marT="60960" marB="60960" anchor="ctr">
                    <a:cell3D prstMaterial="dkEdge">
                      <a:bevel/>
                      <a:lightRig rig="flood" dir="t"/>
                    </a:cell3D>
                  </a:tcPr>
                </a:tc>
                <a:tc hMerge="1">
                  <a:txBody>
                    <a:bodyPr/>
                    <a:lstStyle/>
                    <a:p>
                      <a:endParaRPr lang="ru-RU" dirty="0"/>
                    </a:p>
                  </a:txBody>
                  <a:tcPr>
                    <a:cell3D prstMaterial="dkEdge">
                      <a:bevel/>
                      <a:lightRig rig="flood" dir="t"/>
                    </a:cell3D>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ru-RU" sz="1200" b="1" dirty="0"/>
                    </a:p>
                  </a:txBody>
                  <a:tcPr marL="121920" marR="121920" marT="60960" marB="60960" anchor="ctr">
                    <a:cell3D prstMaterial="dkEdge">
                      <a:bevel/>
                      <a:lightRig rig="flood" dir="t"/>
                    </a:cell3D>
                  </a:tcPr>
                </a:tc>
                <a:extLst>
                  <a:ext uri="{0D108BD9-81ED-4DB2-BD59-A6C34878D82A}">
                    <a16:rowId xmlns:a16="http://schemas.microsoft.com/office/drawing/2014/main" val="10003"/>
                  </a:ext>
                </a:extLst>
              </a:tr>
              <a:tr h="49958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i="1" dirty="0"/>
                        <a:t>Planning perimeter</a:t>
                      </a:r>
                      <a:endParaRPr lang="ru-RU" sz="1200" b="1" i="1" dirty="0">
                        <a:solidFill>
                          <a:schemeClr val="tx1"/>
                        </a:solidFill>
                      </a:endParaRPr>
                    </a:p>
                  </a:txBody>
                  <a:tcPr marL="121920" marR="121920" marT="60960" marB="60960" anchor="ctr">
                    <a:cell3D prstMaterial="dkEdge">
                      <a:bevel/>
                      <a:lightRig rig="flood" dir="t"/>
                    </a:cell3D>
                  </a:tcPr>
                </a:tc>
                <a:tc gridSpan="3">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t>Entire network</a:t>
                      </a:r>
                      <a:endParaRPr lang="ru-RU" sz="1200" b="1" dirty="0"/>
                    </a:p>
                  </a:txBody>
                  <a:tcPr marL="121920" marR="121920" marT="60960" marB="60960" anchor="ctr">
                    <a:cell3D prstMaterial="dkEdge">
                      <a:bevel/>
                      <a:lightRig rig="flood" dir="t"/>
                    </a:cell3D>
                  </a:tcPr>
                </a:tc>
                <a:tc hMerge="1">
                  <a:txBody>
                    <a:bodyPr/>
                    <a:lstStyle/>
                    <a:p>
                      <a:endParaRPr lang="ru-RU" dirty="0"/>
                    </a:p>
                  </a:txBody>
                  <a:tcPr>
                    <a:cell3D prstMaterial="dkEdge">
                      <a:bevel/>
                      <a:lightRig rig="flood" dir="t"/>
                    </a:cell3D>
                  </a:tcPr>
                </a:tc>
                <a:tc hMerge="1">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ru-RU" sz="1200" b="1" dirty="0"/>
                    </a:p>
                  </a:txBody>
                  <a:tcPr marL="121920" marR="121920" marT="60960" marB="60960" anchor="ctr">
                    <a:cell3D prstMaterial="dkEdge">
                      <a:bevel/>
                      <a:lightRig rig="flood" dir="t"/>
                    </a:cell3D>
                  </a:tcPr>
                </a:tc>
                <a:extLst>
                  <a:ext uri="{0D108BD9-81ED-4DB2-BD59-A6C34878D82A}">
                    <a16:rowId xmlns:a16="http://schemas.microsoft.com/office/drawing/2014/main" val="10004"/>
                  </a:ext>
                </a:extLst>
              </a:tr>
            </a:tbl>
          </a:graphicData>
        </a:graphic>
      </p:graphicFrame>
      <p:cxnSp>
        <p:nvCxnSpPr>
          <p:cNvPr id="8" name="Прямая соединительная линия 7"/>
          <p:cNvCxnSpPr/>
          <p:nvPr/>
        </p:nvCxnSpPr>
        <p:spPr>
          <a:xfrm>
            <a:off x="6998219" y="2444960"/>
            <a:ext cx="895821" cy="60863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7894040" y="3053593"/>
            <a:ext cx="404436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587378" y="1033125"/>
            <a:ext cx="2469160" cy="815604"/>
          </a:xfrm>
          <a:prstGeom prst="rect">
            <a:avLst/>
          </a:prstGeom>
          <a:noFill/>
        </p:spPr>
        <p:txBody>
          <a:bodyPr wrap="square" lIns="121917" tIns="60958" rIns="121917" bIns="60958"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500" dirty="0"/>
              <a:t>Legal basis</a:t>
            </a:r>
            <a:r>
              <a:rPr lang="ru-RU" sz="1500" dirty="0"/>
              <a:t>: </a:t>
            </a:r>
            <a:endParaRPr lang="en-US" sz="1500" dirty="0"/>
          </a:p>
          <a:p>
            <a:pPr algn="ctr"/>
            <a:r>
              <a:rPr lang="en-US" sz="1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Recommendation of the </a:t>
            </a:r>
            <a:r>
              <a:rPr lang="en-US" sz="15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mof</a:t>
            </a:r>
            <a:r>
              <a:rPr lang="en-US" sz="1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of </a:t>
            </a:r>
            <a:r>
              <a:rPr lang="en-US" sz="15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russia</a:t>
            </a:r>
            <a:endParaRPr lang="ru-RU" sz="13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Номер слайда 1"/>
          <p:cNvSpPr>
            <a:spLocks noGrp="1"/>
          </p:cNvSpPr>
          <p:nvPr>
            <p:ph type="sldNum" sz="quarter" idx="12"/>
          </p:nvPr>
        </p:nvSpPr>
        <p:spPr>
          <a:xfrm>
            <a:off x="9434331" y="6405780"/>
            <a:ext cx="2743200" cy="365125"/>
          </a:xfrm>
        </p:spPr>
        <p:txBody>
          <a:bodyPr/>
          <a:lstStyle/>
          <a:p>
            <a:pPr>
              <a:defRPr/>
            </a:pPr>
            <a:fld id="{B71FCD68-0AFD-4048-852E-53B764BC6EED}" type="slidenum">
              <a:rPr lang="ru-RU" smtClean="0"/>
              <a:pPr>
                <a:defRPr/>
              </a:pPr>
              <a:t>14</a:t>
            </a:fld>
            <a:endParaRPr lang="ru-RU" dirty="0"/>
          </a:p>
        </p:txBody>
      </p:sp>
    </p:spTree>
    <p:extLst>
      <p:ext uri="{BB962C8B-B14F-4D97-AF65-F5344CB8AC3E}">
        <p14:creationId xmlns:p14="http://schemas.microsoft.com/office/powerpoint/2010/main" val="1519911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1927" y="155315"/>
            <a:ext cx="6934200" cy="64981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algn="ctr"/>
            <a:r>
              <a:rPr lang="en-US"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the algorithm of preparing the Final cashflow plan</a:t>
            </a:r>
            <a:endParaRPr 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graphicFrame>
        <p:nvGraphicFramePr>
          <p:cNvPr id="5" name="Espace réservé du contenu 3"/>
          <p:cNvGraphicFramePr>
            <a:graphicFrameLocks/>
          </p:cNvGraphicFramePr>
          <p:nvPr>
            <p:extLst>
              <p:ext uri="{D42A27DB-BD31-4B8C-83A1-F6EECF244321}">
                <p14:modId xmlns:p14="http://schemas.microsoft.com/office/powerpoint/2010/main" val="2340972314"/>
              </p:ext>
            </p:extLst>
          </p:nvPr>
        </p:nvGraphicFramePr>
        <p:xfrm>
          <a:off x="3970737" y="2071117"/>
          <a:ext cx="3942423" cy="4084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hape 5"/>
          <p:cNvSpPr/>
          <p:nvPr/>
        </p:nvSpPr>
        <p:spPr>
          <a:xfrm>
            <a:off x="3577086" y="1000648"/>
            <a:ext cx="3243397" cy="2405453"/>
          </a:xfrm>
          <a:prstGeom prst="leftCircularArrow">
            <a:avLst>
              <a:gd name="adj1" fmla="val 10980"/>
              <a:gd name="adj2" fmla="val 1142322"/>
              <a:gd name="adj3" fmla="val 6300000"/>
              <a:gd name="adj4" fmla="val 18900000"/>
              <a:gd name="adj5" fmla="val 12500"/>
            </a:avLst>
          </a:prstGeom>
          <a:gradFill rotWithShape="0">
            <a:gsLst>
              <a:gs pos="0">
                <a:schemeClr val="accent5">
                  <a:hueOff val="0"/>
                  <a:satOff val="0"/>
                  <a:lumOff val="0"/>
                  <a:satMod val="103000"/>
                  <a:lumMod val="102000"/>
                  <a:tint val="94000"/>
                  <a:alpha val="30000"/>
                </a:schemeClr>
              </a:gs>
              <a:gs pos="50000">
                <a:schemeClr val="accent5">
                  <a:alpha val="90000"/>
                  <a:hueOff val="0"/>
                  <a:satOff val="0"/>
                  <a:lumOff val="0"/>
                  <a:alphaOff val="-20000"/>
                  <a:satMod val="110000"/>
                  <a:lumMod val="100000"/>
                  <a:shade val="100000"/>
                </a:schemeClr>
              </a:gs>
              <a:gs pos="100000">
                <a:schemeClr val="accent5">
                  <a:alpha val="90000"/>
                  <a:hueOff val="0"/>
                  <a:satOff val="0"/>
                  <a:lumOff val="0"/>
                  <a:alphaOff val="-20000"/>
                  <a:lumMod val="99000"/>
                  <a:satMod val="120000"/>
                  <a:shade val="78000"/>
                </a:schemeClr>
              </a:gs>
            </a:gsLst>
          </a:gradFill>
          <a:scene3d>
            <a:camera prst="orthographicFront"/>
            <a:lightRig rig="threePt" dir="t"/>
          </a:scene3d>
          <a:sp3d>
            <a:bevelT w="165100" prst="coolSlant"/>
          </a:sp3d>
        </p:spPr>
        <p:style>
          <a:lnRef idx="0">
            <a:schemeClr val="lt1">
              <a:hueOff val="0"/>
              <a:satOff val="0"/>
              <a:lumOff val="0"/>
              <a:alphaOff val="0"/>
            </a:schemeClr>
          </a:lnRef>
          <a:fillRef idx="3">
            <a:scrgbClr r="0" g="0" b="0"/>
          </a:fillRef>
          <a:effectRef idx="3">
            <a:schemeClr val="accent5">
              <a:alpha val="90000"/>
              <a:hueOff val="0"/>
              <a:satOff val="0"/>
              <a:lumOff val="0"/>
              <a:alphaOff val="-20000"/>
            </a:schemeClr>
          </a:effectRef>
          <a:fontRef idx="minor">
            <a:schemeClr val="lt1"/>
          </a:fontRef>
        </p:style>
      </p:sp>
      <p:sp>
        <p:nvSpPr>
          <p:cNvPr id="3" name="TextBox 2"/>
          <p:cNvSpPr txBox="1"/>
          <p:nvPr/>
        </p:nvSpPr>
        <p:spPr>
          <a:xfrm>
            <a:off x="3962345" y="1870403"/>
            <a:ext cx="1874808" cy="584771"/>
          </a:xfrm>
          <a:prstGeom prst="rect">
            <a:avLst/>
          </a:prstGeom>
          <a:noFill/>
        </p:spPr>
        <p:txBody>
          <a:bodyPr wrap="square" lIns="121917" tIns="60958" rIns="121917" bIns="60958" rtlCol="0">
            <a:spAutoFit/>
          </a:bodyPr>
          <a:lstStyle/>
          <a:p>
            <a:pPr algn="ctr">
              <a:spcAft>
                <a:spcPts val="0"/>
              </a:spcAft>
            </a:pPr>
            <a:r>
              <a:rPr lang="ru-RU" sz="1500" b="1" i="1" dirty="0">
                <a:solidFill>
                  <a:srgbClr val="C00000"/>
                </a:solidFill>
              </a:rPr>
              <a:t>1. </a:t>
            </a:r>
            <a:r>
              <a:rPr lang="en-US" sz="1500" b="1" i="1" dirty="0">
                <a:solidFill>
                  <a:srgbClr val="002060"/>
                </a:solidFill>
              </a:rPr>
              <a:t>Initial cashflow plan</a:t>
            </a:r>
            <a:endParaRPr lang="ru-RU" sz="1500" b="1" i="1" dirty="0">
              <a:solidFill>
                <a:srgbClr val="002060"/>
              </a:solidFill>
            </a:endParaRPr>
          </a:p>
        </p:txBody>
      </p:sp>
      <p:cxnSp>
        <p:nvCxnSpPr>
          <p:cNvPr id="9" name="Прямая соединительная линия 8"/>
          <p:cNvCxnSpPr/>
          <p:nvPr/>
        </p:nvCxnSpPr>
        <p:spPr>
          <a:xfrm flipH="1">
            <a:off x="3634615" y="2403895"/>
            <a:ext cx="226200" cy="138031"/>
          </a:xfrm>
          <a:prstGeom prst="line">
            <a:avLst/>
          </a:prstGeom>
          <a:ln w="28575" cmpd="tri">
            <a:solidFill>
              <a:schemeClr val="accent5">
                <a:lumMod val="75000"/>
              </a:schemeClr>
            </a:solidFill>
            <a:headEnd type="none"/>
            <a:tailEnd type="non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333574" y="2541925"/>
            <a:ext cx="3301041" cy="0"/>
          </a:xfrm>
          <a:prstGeom prst="line">
            <a:avLst/>
          </a:prstGeom>
          <a:ln w="28575" cmpd="tri">
            <a:solidFill>
              <a:schemeClr val="accent5">
                <a:lumMod val="75000"/>
              </a:schemeClr>
            </a:solidFill>
            <a:headEnd type="none"/>
            <a:tailEnd type="diamo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7832776" y="3203286"/>
            <a:ext cx="345057" cy="339305"/>
          </a:xfrm>
          <a:prstGeom prst="line">
            <a:avLst/>
          </a:prstGeom>
          <a:ln w="28575" cmpd="tri">
            <a:solidFill>
              <a:schemeClr val="accent5">
                <a:lumMod val="75000"/>
              </a:schemeClr>
            </a:solidFill>
            <a:headEnd type="none"/>
            <a:tailEnd type="non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H="1">
            <a:off x="8177833" y="3554092"/>
            <a:ext cx="3301041" cy="0"/>
          </a:xfrm>
          <a:prstGeom prst="line">
            <a:avLst/>
          </a:prstGeom>
          <a:ln w="28575" cmpd="tri">
            <a:solidFill>
              <a:schemeClr val="accent5">
                <a:lumMod val="75000"/>
              </a:schemeClr>
            </a:solidFill>
            <a:headEnd type="diamond"/>
            <a:tailEnd type="non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flipH="1">
            <a:off x="3784133" y="4619926"/>
            <a:ext cx="540577" cy="333559"/>
          </a:xfrm>
          <a:prstGeom prst="line">
            <a:avLst/>
          </a:prstGeom>
          <a:ln w="28575" cmpd="tri">
            <a:solidFill>
              <a:schemeClr val="accent5">
                <a:lumMod val="75000"/>
              </a:schemeClr>
            </a:solidFill>
            <a:headEnd type="none"/>
            <a:tailEnd type="non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H="1">
            <a:off x="471589" y="4961151"/>
            <a:ext cx="3301041" cy="0"/>
          </a:xfrm>
          <a:prstGeom prst="line">
            <a:avLst/>
          </a:prstGeom>
          <a:ln w="28575" cmpd="tri">
            <a:solidFill>
              <a:schemeClr val="accent5">
                <a:lumMod val="75000"/>
              </a:schemeClr>
            </a:solidFill>
            <a:headEnd type="none"/>
            <a:tailEnd type="diamo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8005303" y="5821879"/>
            <a:ext cx="352723" cy="293301"/>
          </a:xfrm>
          <a:prstGeom prst="line">
            <a:avLst/>
          </a:prstGeom>
          <a:ln w="28575" cmpd="tri">
            <a:solidFill>
              <a:schemeClr val="accent5">
                <a:lumMod val="75000"/>
              </a:schemeClr>
            </a:solidFill>
            <a:headEnd type="none"/>
            <a:tailEnd type="non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H="1">
            <a:off x="8358026" y="6115180"/>
            <a:ext cx="3301041" cy="0"/>
          </a:xfrm>
          <a:prstGeom prst="line">
            <a:avLst/>
          </a:prstGeom>
          <a:ln w="28575" cmpd="tri">
            <a:solidFill>
              <a:schemeClr val="accent5">
                <a:lumMod val="75000"/>
              </a:schemeClr>
            </a:solidFill>
            <a:headEnd type="diamond"/>
            <a:tailEnd type="non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 y="1966814"/>
            <a:ext cx="3726612" cy="584771"/>
          </a:xfrm>
          <a:prstGeom prst="rect">
            <a:avLst/>
          </a:prstGeom>
          <a:noFill/>
        </p:spPr>
        <p:txBody>
          <a:bodyPr wrap="square" lIns="121917" tIns="60958" rIns="121917" bIns="60958" rtlCol="0">
            <a:spAutoFit/>
          </a:bodyPr>
          <a:lstStyle/>
          <a:p>
            <a:pPr algn="ctr"/>
            <a:r>
              <a:rPr lang="en-US" sz="1500" b="1" i="1" dirty="0"/>
              <a:t>Preparation of the cashflow plan for the federal budget funds</a:t>
            </a:r>
            <a:endParaRPr lang="ru-RU" sz="1500" b="1" i="1" dirty="0"/>
          </a:p>
        </p:txBody>
      </p:sp>
      <p:sp>
        <p:nvSpPr>
          <p:cNvPr id="20" name="TextBox 19"/>
          <p:cNvSpPr txBox="1"/>
          <p:nvPr/>
        </p:nvSpPr>
        <p:spPr>
          <a:xfrm>
            <a:off x="8005303" y="2520426"/>
            <a:ext cx="3653764" cy="1046436"/>
          </a:xfrm>
          <a:prstGeom prst="rect">
            <a:avLst/>
          </a:prstGeom>
          <a:noFill/>
        </p:spPr>
        <p:txBody>
          <a:bodyPr wrap="square" lIns="121917" tIns="60958" rIns="121917" bIns="60958" rtlCol="0">
            <a:spAutoFit/>
          </a:bodyPr>
          <a:lstStyle/>
          <a:p>
            <a:pPr algn="ctr"/>
            <a:r>
              <a:rPr lang="en-US" sz="1500" b="1" i="1" dirty="0"/>
              <a:t>Consolidation and analyses of the forecasts provided by Pension Fund, Social Security Fund, Federal Treasury’s expert assessment of the Medical Insurance Fund</a:t>
            </a:r>
            <a:endParaRPr lang="ru-RU" sz="1500" b="1" i="1" dirty="0"/>
          </a:p>
        </p:txBody>
      </p:sp>
      <p:sp>
        <p:nvSpPr>
          <p:cNvPr id="21" name="TextBox 20"/>
          <p:cNvSpPr txBox="1"/>
          <p:nvPr/>
        </p:nvSpPr>
        <p:spPr>
          <a:xfrm>
            <a:off x="460089" y="4229155"/>
            <a:ext cx="3400727" cy="584771"/>
          </a:xfrm>
          <a:prstGeom prst="rect">
            <a:avLst/>
          </a:prstGeom>
          <a:noFill/>
        </p:spPr>
        <p:txBody>
          <a:bodyPr wrap="square" lIns="121917" tIns="60958" rIns="121917" bIns="60958" rtlCol="0">
            <a:spAutoFit/>
          </a:bodyPr>
          <a:lstStyle/>
          <a:p>
            <a:pPr algn="ctr"/>
            <a:r>
              <a:rPr lang="en-US" sz="1500" b="1" i="1" dirty="0"/>
              <a:t>Federal Treasury’s expert assessment of the other funds</a:t>
            </a:r>
            <a:endParaRPr lang="ru-RU" sz="1500" b="1" i="1" dirty="0"/>
          </a:p>
        </p:txBody>
      </p:sp>
      <p:sp>
        <p:nvSpPr>
          <p:cNvPr id="22" name="TextBox 21"/>
          <p:cNvSpPr txBox="1"/>
          <p:nvPr/>
        </p:nvSpPr>
        <p:spPr>
          <a:xfrm>
            <a:off x="8173994" y="5534622"/>
            <a:ext cx="3400727" cy="584771"/>
          </a:xfrm>
          <a:prstGeom prst="rect">
            <a:avLst/>
          </a:prstGeom>
          <a:noFill/>
        </p:spPr>
        <p:txBody>
          <a:bodyPr wrap="square" lIns="121917" tIns="60958" rIns="121917" bIns="60958" rtlCol="0">
            <a:spAutoFit/>
          </a:bodyPr>
          <a:lstStyle/>
          <a:p>
            <a:pPr algn="ctr"/>
            <a:r>
              <a:rPr lang="en-US" sz="1500" b="1" i="1" dirty="0"/>
              <a:t>Consolidation of all the cash flows and preparing the cashflow plan</a:t>
            </a:r>
            <a:endParaRPr lang="ru-RU" sz="1500" b="1" i="1" dirty="0"/>
          </a:p>
        </p:txBody>
      </p:sp>
      <p:sp>
        <p:nvSpPr>
          <p:cNvPr id="7" name="Номер слайда 6"/>
          <p:cNvSpPr>
            <a:spLocks noGrp="1"/>
          </p:cNvSpPr>
          <p:nvPr>
            <p:ph type="sldNum" sz="quarter" idx="12"/>
          </p:nvPr>
        </p:nvSpPr>
        <p:spPr>
          <a:xfrm>
            <a:off x="9222927" y="6408482"/>
            <a:ext cx="2743200" cy="365125"/>
          </a:xfrm>
        </p:spPr>
        <p:txBody>
          <a:bodyPr/>
          <a:lstStyle/>
          <a:p>
            <a:pPr>
              <a:defRPr/>
            </a:pPr>
            <a:fld id="{B71FCD68-0AFD-4048-852E-53B764BC6EED}" type="slidenum">
              <a:rPr lang="ru-RU" smtClean="0"/>
              <a:pPr>
                <a:defRPr/>
              </a:pPr>
              <a:t>15</a:t>
            </a:fld>
            <a:endParaRPr lang="ru-RU" dirty="0"/>
          </a:p>
        </p:txBody>
      </p:sp>
    </p:spTree>
    <p:extLst>
      <p:ext uri="{BB962C8B-B14F-4D97-AF65-F5344CB8AC3E}">
        <p14:creationId xmlns:p14="http://schemas.microsoft.com/office/powerpoint/2010/main" val="2030203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218540" y="5877444"/>
            <a:ext cx="11789435" cy="782128"/>
          </a:xfrm>
          <a:prstGeom prst="roundRect">
            <a:avLst/>
          </a:prstGeom>
          <a:solidFill>
            <a:schemeClr val="bg1">
              <a:lumMod val="95000"/>
            </a:schemeClr>
          </a:solidFill>
          <a:ln>
            <a:solidFill>
              <a:schemeClr val="bg1">
                <a:lumMod val="50000"/>
              </a:schemeClr>
            </a:solidFill>
          </a:ln>
          <a:effectLst>
            <a:outerShdw blurRad="44450" dist="27940" dir="5400000" algn="ctr">
              <a:srgbClr val="000000">
                <a:alpha val="32000"/>
              </a:srgbClr>
            </a:outerShdw>
          </a:effectLst>
        </p:spPr>
        <p:style>
          <a:lnRef idx="2">
            <a:schemeClr val="accent1">
              <a:shade val="50000"/>
            </a:schemeClr>
          </a:lnRef>
          <a:fillRef idx="1001">
            <a:schemeClr val="lt2"/>
          </a:fillRef>
          <a:effectRef idx="0">
            <a:schemeClr val="accent1"/>
          </a:effectRef>
          <a:fontRef idx="minor">
            <a:schemeClr val="lt1"/>
          </a:fontRef>
        </p:style>
        <p:txBody>
          <a:bodyPr lIns="121917" tIns="60958" rIns="121917" bIns="60958" rtlCol="0" anchor="ctr"/>
          <a:lstStyle/>
          <a:p>
            <a:pPr algn="ctr"/>
            <a:endParaRPr lang="ru-RU" dirty="0"/>
          </a:p>
        </p:txBody>
      </p:sp>
      <p:sp>
        <p:nvSpPr>
          <p:cNvPr id="19" name="Скругленный прямоугольник 18"/>
          <p:cNvSpPr/>
          <p:nvPr/>
        </p:nvSpPr>
        <p:spPr>
          <a:xfrm>
            <a:off x="218540" y="3803296"/>
            <a:ext cx="11697419" cy="1855635"/>
          </a:xfrm>
          <a:prstGeom prst="roundRect">
            <a:avLst/>
          </a:prstGeom>
          <a:solidFill>
            <a:schemeClr val="bg1">
              <a:lumMod val="95000"/>
            </a:schemeClr>
          </a:solidFill>
          <a:ln>
            <a:solidFill>
              <a:schemeClr val="bg1">
                <a:lumMod val="50000"/>
              </a:schemeClr>
            </a:solidFill>
          </a:ln>
          <a:effectLst>
            <a:outerShdw blurRad="44450" dist="27940" dir="5400000" algn="ctr">
              <a:srgbClr val="000000">
                <a:alpha val="32000"/>
              </a:srgbClr>
            </a:outerShdw>
          </a:effectLst>
        </p:spPr>
        <p:style>
          <a:lnRef idx="2">
            <a:schemeClr val="accent1">
              <a:shade val="50000"/>
            </a:schemeClr>
          </a:lnRef>
          <a:fillRef idx="1001">
            <a:schemeClr val="lt2"/>
          </a:fillRef>
          <a:effectRef idx="0">
            <a:schemeClr val="accent1"/>
          </a:effectRef>
          <a:fontRef idx="minor">
            <a:schemeClr val="lt1"/>
          </a:fontRef>
        </p:style>
        <p:txBody>
          <a:bodyPr lIns="121917" tIns="60958" rIns="121917" bIns="60958" rtlCol="0" anchor="ctr"/>
          <a:lstStyle/>
          <a:p>
            <a:pPr algn="ctr"/>
            <a:endParaRPr lang="ru-RU" dirty="0"/>
          </a:p>
        </p:txBody>
      </p:sp>
      <p:sp>
        <p:nvSpPr>
          <p:cNvPr id="18" name="Скругленный прямоугольник 17"/>
          <p:cNvSpPr/>
          <p:nvPr/>
        </p:nvSpPr>
        <p:spPr>
          <a:xfrm>
            <a:off x="218540" y="1989829"/>
            <a:ext cx="11789435" cy="1633268"/>
          </a:xfrm>
          <a:prstGeom prst="roundRect">
            <a:avLst/>
          </a:prstGeom>
          <a:solidFill>
            <a:schemeClr val="bg1">
              <a:lumMod val="95000"/>
            </a:schemeClr>
          </a:solidFill>
          <a:ln>
            <a:solidFill>
              <a:schemeClr val="bg1">
                <a:lumMod val="50000"/>
              </a:schemeClr>
            </a:solidFill>
          </a:ln>
          <a:effectLst>
            <a:outerShdw blurRad="44450" dist="27940" dir="5400000" algn="ctr">
              <a:srgbClr val="000000">
                <a:alpha val="32000"/>
              </a:srgbClr>
            </a:outerShdw>
          </a:effectLst>
        </p:spPr>
        <p:style>
          <a:lnRef idx="2">
            <a:schemeClr val="accent1">
              <a:shade val="50000"/>
            </a:schemeClr>
          </a:lnRef>
          <a:fillRef idx="1001">
            <a:schemeClr val="lt2"/>
          </a:fillRef>
          <a:effectRef idx="0">
            <a:schemeClr val="accent1"/>
          </a:effectRef>
          <a:fontRef idx="minor">
            <a:schemeClr val="lt1"/>
          </a:fontRef>
        </p:style>
        <p:txBody>
          <a:bodyPr lIns="121917" tIns="60958" rIns="121917" bIns="60958" rtlCol="0" anchor="ctr"/>
          <a:lstStyle/>
          <a:p>
            <a:pPr algn="ctr"/>
            <a:endParaRPr lang="ru-RU" dirty="0"/>
          </a:p>
        </p:txBody>
      </p:sp>
      <p:sp>
        <p:nvSpPr>
          <p:cNvPr id="2" name="Заголовок 1"/>
          <p:cNvSpPr>
            <a:spLocks noGrp="1"/>
          </p:cNvSpPr>
          <p:nvPr>
            <p:ph type="title"/>
          </p:nvPr>
        </p:nvSpPr>
        <p:spPr>
          <a:xfrm>
            <a:off x="4876800" y="132505"/>
            <a:ext cx="6979920" cy="62949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normAutofit/>
          </a:bodyPr>
          <a:lstStyle/>
          <a:p>
            <a:pPr algn="ctr"/>
            <a:r>
              <a:rPr lang="en-US"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Comprehensive analysis and monitoring of the cashflows</a:t>
            </a:r>
            <a:endParaRPr 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
        <p:nvSpPr>
          <p:cNvPr id="3" name="Прямоугольник 2"/>
          <p:cNvSpPr/>
          <p:nvPr/>
        </p:nvSpPr>
        <p:spPr>
          <a:xfrm>
            <a:off x="2031919" y="1046681"/>
            <a:ext cx="9740248" cy="586603"/>
          </a:xfrm>
          <a:prstGeom prst="rect">
            <a:avLst/>
          </a:prstGeom>
          <a:solidFill>
            <a:srgbClr val="FFDBB7"/>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CASHFLOW PLAN</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Прямоугольник 4"/>
          <p:cNvSpPr/>
          <p:nvPr/>
        </p:nvSpPr>
        <p:spPr>
          <a:xfrm>
            <a:off x="2031919" y="2193033"/>
            <a:ext cx="2258204" cy="1223035"/>
          </a:xfrm>
          <a:prstGeom prst="rect">
            <a:avLst/>
          </a:prstGeom>
          <a:solidFill>
            <a:schemeClr val="accent4">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1300" b="1" i="1" dirty="0">
                <a:solidFill>
                  <a:schemeClr val="tx1"/>
                </a:solidFill>
              </a:rPr>
              <a:t>TSA cashflow forecast</a:t>
            </a:r>
            <a:endParaRPr lang="ru-RU" sz="1300" b="1" i="1" dirty="0">
              <a:solidFill>
                <a:schemeClr val="tx1"/>
              </a:solidFill>
            </a:endParaRPr>
          </a:p>
        </p:txBody>
      </p:sp>
      <p:sp>
        <p:nvSpPr>
          <p:cNvPr id="6" name="Прямоугольник 5"/>
          <p:cNvSpPr/>
          <p:nvPr/>
        </p:nvSpPr>
        <p:spPr>
          <a:xfrm>
            <a:off x="4506758" y="2204535"/>
            <a:ext cx="2258204" cy="1223035"/>
          </a:xfrm>
          <a:prstGeom prst="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1300" b="1" i="1" dirty="0">
                <a:solidFill>
                  <a:schemeClr val="tx1"/>
                </a:solidFill>
              </a:rPr>
              <a:t>Periodic reports on budget execution and TSA balance management</a:t>
            </a:r>
            <a:endParaRPr lang="ru-RU" sz="1300" b="1" i="1" dirty="0">
              <a:solidFill>
                <a:schemeClr val="tx1"/>
              </a:solidFill>
            </a:endParaRPr>
          </a:p>
        </p:txBody>
      </p:sp>
      <p:sp>
        <p:nvSpPr>
          <p:cNvPr id="7" name="Прямоугольник 6"/>
          <p:cNvSpPr/>
          <p:nvPr/>
        </p:nvSpPr>
        <p:spPr>
          <a:xfrm>
            <a:off x="7021861" y="2170029"/>
            <a:ext cx="2258204" cy="1223035"/>
          </a:xfrm>
          <a:prstGeom prst="rect">
            <a:avLst/>
          </a:prstGeom>
          <a:solidFill>
            <a:schemeClr val="accent6">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1300" b="1" i="1" dirty="0">
                <a:solidFill>
                  <a:schemeClr val="tx1"/>
                </a:solidFill>
              </a:rPr>
              <a:t>Data on revenues administered by federal tax and custom services</a:t>
            </a:r>
            <a:endParaRPr lang="ru-RU" sz="1300" b="1" i="1" dirty="0">
              <a:solidFill>
                <a:schemeClr val="tx1"/>
              </a:solidFill>
            </a:endParaRPr>
          </a:p>
        </p:txBody>
      </p:sp>
      <p:sp>
        <p:nvSpPr>
          <p:cNvPr id="8" name="Прямоугольник 7"/>
          <p:cNvSpPr/>
          <p:nvPr/>
        </p:nvSpPr>
        <p:spPr>
          <a:xfrm>
            <a:off x="9513963" y="2156613"/>
            <a:ext cx="2258204" cy="1223035"/>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1300" b="1" i="1" dirty="0">
                <a:solidFill>
                  <a:schemeClr val="tx1"/>
                </a:solidFill>
              </a:rPr>
              <a:t>Financial forecast for budget execution and TSA balance management</a:t>
            </a:r>
            <a:endParaRPr lang="ru-RU" sz="1300" b="1" i="1" dirty="0">
              <a:solidFill>
                <a:schemeClr val="tx1"/>
              </a:solidFill>
            </a:endParaRPr>
          </a:p>
        </p:txBody>
      </p:sp>
      <p:sp>
        <p:nvSpPr>
          <p:cNvPr id="9" name="Прямоугольник 8"/>
          <p:cNvSpPr/>
          <p:nvPr/>
        </p:nvSpPr>
        <p:spPr>
          <a:xfrm>
            <a:off x="2029998" y="4043019"/>
            <a:ext cx="2258204" cy="1395355"/>
          </a:xfrm>
          <a:prstGeom prst="rect">
            <a:avLst/>
          </a:prstGeom>
          <a:solidFill>
            <a:schemeClr val="accent4">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1200" b="1" i="1" dirty="0">
                <a:solidFill>
                  <a:schemeClr val="tx1"/>
                </a:solidFill>
              </a:rPr>
              <a:t>Main cashflows broken down by days</a:t>
            </a:r>
            <a:br>
              <a:rPr lang="ru-RU" sz="1200" b="1" i="1" dirty="0">
                <a:solidFill>
                  <a:schemeClr val="tx1"/>
                </a:solidFill>
              </a:rPr>
            </a:br>
            <a:r>
              <a:rPr lang="ru-RU" sz="1200" i="1" dirty="0">
                <a:solidFill>
                  <a:schemeClr val="tx1"/>
                </a:solidFill>
              </a:rPr>
              <a:t>(</a:t>
            </a:r>
            <a:r>
              <a:rPr lang="en-US" sz="1200" i="1" dirty="0">
                <a:solidFill>
                  <a:schemeClr val="tx1"/>
                </a:solidFill>
              </a:rPr>
              <a:t>period</a:t>
            </a:r>
            <a:r>
              <a:rPr lang="ru-RU" sz="1200" i="1" dirty="0">
                <a:solidFill>
                  <a:schemeClr val="tx1"/>
                </a:solidFill>
              </a:rPr>
              <a:t> </a:t>
            </a:r>
            <a:r>
              <a:rPr lang="en-US" sz="1200" i="1" dirty="0">
                <a:solidFill>
                  <a:schemeClr val="tx1"/>
                </a:solidFill>
              </a:rPr>
              <a:t>t+90</a:t>
            </a:r>
            <a:r>
              <a:rPr lang="ru-RU" sz="1200" i="1" dirty="0">
                <a:solidFill>
                  <a:schemeClr val="tx1"/>
                </a:solidFill>
              </a:rPr>
              <a:t>)</a:t>
            </a:r>
          </a:p>
        </p:txBody>
      </p:sp>
      <p:sp>
        <p:nvSpPr>
          <p:cNvPr id="10" name="Прямоугольник 9"/>
          <p:cNvSpPr/>
          <p:nvPr/>
        </p:nvSpPr>
        <p:spPr>
          <a:xfrm>
            <a:off x="4506758" y="4064005"/>
            <a:ext cx="2258204" cy="1374369"/>
          </a:xfrm>
          <a:prstGeom prst="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1200" b="1" i="1" dirty="0">
                <a:solidFill>
                  <a:schemeClr val="tx1"/>
                </a:solidFill>
              </a:rPr>
              <a:t>Analysis of actual forecast realization</a:t>
            </a:r>
            <a:r>
              <a:rPr lang="ru-RU" sz="1200" b="1" i="1" dirty="0">
                <a:solidFill>
                  <a:schemeClr val="tx1"/>
                </a:solidFill>
              </a:rPr>
              <a:t>:</a:t>
            </a:r>
          </a:p>
          <a:p>
            <a:r>
              <a:rPr lang="ru-RU" sz="1200" i="1" dirty="0">
                <a:solidFill>
                  <a:schemeClr val="tx1"/>
                </a:solidFill>
              </a:rPr>
              <a:t>- </a:t>
            </a:r>
            <a:r>
              <a:rPr lang="en-US" sz="1200" i="1" dirty="0">
                <a:solidFill>
                  <a:schemeClr val="tx1"/>
                </a:solidFill>
              </a:rPr>
              <a:t>on a cumulative basis;</a:t>
            </a:r>
            <a:endParaRPr lang="ru-RU" sz="1200" i="1" dirty="0">
              <a:solidFill>
                <a:schemeClr val="tx1"/>
              </a:solidFill>
            </a:endParaRPr>
          </a:p>
          <a:p>
            <a:r>
              <a:rPr lang="ru-RU" sz="1200" i="1" dirty="0">
                <a:solidFill>
                  <a:schemeClr val="tx1"/>
                </a:solidFill>
              </a:rPr>
              <a:t>- </a:t>
            </a:r>
            <a:r>
              <a:rPr lang="en-US" sz="1200" i="1" dirty="0">
                <a:solidFill>
                  <a:schemeClr val="tx1"/>
                </a:solidFill>
              </a:rPr>
              <a:t>comparison with respective historic data</a:t>
            </a:r>
            <a:endParaRPr lang="ru-RU" sz="1200" i="1" dirty="0">
              <a:solidFill>
                <a:schemeClr val="tx1"/>
              </a:solidFill>
            </a:endParaRPr>
          </a:p>
        </p:txBody>
      </p:sp>
      <p:sp>
        <p:nvSpPr>
          <p:cNvPr id="11" name="Прямоугольник 10"/>
          <p:cNvSpPr/>
          <p:nvPr/>
        </p:nvSpPr>
        <p:spPr>
          <a:xfrm>
            <a:off x="7064029" y="4064005"/>
            <a:ext cx="2258204" cy="1374369"/>
          </a:xfrm>
          <a:prstGeom prst="rect">
            <a:avLst/>
          </a:prstGeom>
          <a:solidFill>
            <a:schemeClr val="accent6">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1200" b="1" i="1" dirty="0">
                <a:solidFill>
                  <a:schemeClr val="tx1"/>
                </a:solidFill>
              </a:rPr>
              <a:t>Analysis of actual forecast realization broken down by types of revenues</a:t>
            </a:r>
            <a:endParaRPr lang="ru-RU" sz="1200" b="1" i="1" dirty="0">
              <a:solidFill>
                <a:schemeClr val="tx1"/>
              </a:solidFill>
            </a:endParaRPr>
          </a:p>
        </p:txBody>
      </p:sp>
      <p:sp>
        <p:nvSpPr>
          <p:cNvPr id="12" name="Прямоугольник 11"/>
          <p:cNvSpPr/>
          <p:nvPr/>
        </p:nvSpPr>
        <p:spPr>
          <a:xfrm>
            <a:off x="9525462" y="4064003"/>
            <a:ext cx="2258204" cy="1374371"/>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1200" b="1" i="1" dirty="0">
                <a:solidFill>
                  <a:schemeClr val="tx1"/>
                </a:solidFill>
              </a:rPr>
              <a:t>Detailed analysis of budget execution, disbursement of budgetary allocations, etc.</a:t>
            </a:r>
            <a:endParaRPr lang="ru-RU" sz="1200" b="1" i="1" dirty="0">
              <a:solidFill>
                <a:schemeClr val="tx1"/>
              </a:solidFill>
            </a:endParaRPr>
          </a:p>
        </p:txBody>
      </p:sp>
      <p:sp>
        <p:nvSpPr>
          <p:cNvPr id="14" name="Прямоугольник 13"/>
          <p:cNvSpPr/>
          <p:nvPr/>
        </p:nvSpPr>
        <p:spPr>
          <a:xfrm>
            <a:off x="2029999" y="6097906"/>
            <a:ext cx="2258204" cy="419813"/>
          </a:xfrm>
          <a:prstGeom prst="rect">
            <a:avLst/>
          </a:prstGeom>
          <a:solidFill>
            <a:schemeClr val="accent4">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ru-RU" sz="1300" b="1" i="1" dirty="0">
                <a:solidFill>
                  <a:srgbClr val="C00000"/>
                </a:solidFill>
              </a:rPr>
              <a:t>2 </a:t>
            </a:r>
            <a:r>
              <a:rPr lang="en-US" sz="1300" b="1" i="1" dirty="0">
                <a:solidFill>
                  <a:srgbClr val="C00000"/>
                </a:solidFill>
              </a:rPr>
              <a:t> times a day</a:t>
            </a:r>
            <a:endParaRPr lang="ru-RU" sz="1300" b="1" i="1" dirty="0">
              <a:solidFill>
                <a:srgbClr val="C00000"/>
              </a:solidFill>
            </a:endParaRPr>
          </a:p>
        </p:txBody>
      </p:sp>
      <p:sp>
        <p:nvSpPr>
          <p:cNvPr id="15" name="Прямоугольник 14"/>
          <p:cNvSpPr/>
          <p:nvPr/>
        </p:nvSpPr>
        <p:spPr>
          <a:xfrm>
            <a:off x="4541262" y="6086397"/>
            <a:ext cx="2258204" cy="431320"/>
          </a:xfrm>
          <a:prstGeom prst="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1300" b="1" i="1" dirty="0">
                <a:solidFill>
                  <a:srgbClr val="C00000"/>
                </a:solidFill>
              </a:rPr>
              <a:t>daily</a:t>
            </a:r>
            <a:endParaRPr lang="ru-RU" sz="1300" b="1" i="1" dirty="0">
              <a:solidFill>
                <a:srgbClr val="C00000"/>
              </a:solidFill>
            </a:endParaRPr>
          </a:p>
        </p:txBody>
      </p:sp>
      <p:sp>
        <p:nvSpPr>
          <p:cNvPr id="16" name="Прямоугольник 15"/>
          <p:cNvSpPr/>
          <p:nvPr/>
        </p:nvSpPr>
        <p:spPr>
          <a:xfrm>
            <a:off x="7052527" y="6111322"/>
            <a:ext cx="2258204" cy="431317"/>
          </a:xfrm>
          <a:prstGeom prst="rect">
            <a:avLst/>
          </a:prstGeom>
          <a:solidFill>
            <a:schemeClr val="accent6">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1300" b="1" i="1" dirty="0">
                <a:solidFill>
                  <a:srgbClr val="C00000"/>
                </a:solidFill>
              </a:rPr>
              <a:t>once a week</a:t>
            </a:r>
            <a:endParaRPr lang="ru-RU" sz="1300" b="1" i="1" dirty="0">
              <a:solidFill>
                <a:srgbClr val="C00000"/>
              </a:solidFill>
            </a:endParaRPr>
          </a:p>
        </p:txBody>
      </p:sp>
      <p:sp>
        <p:nvSpPr>
          <p:cNvPr id="17" name="Прямоугольник 16"/>
          <p:cNvSpPr/>
          <p:nvPr/>
        </p:nvSpPr>
        <p:spPr>
          <a:xfrm>
            <a:off x="9513963" y="6086397"/>
            <a:ext cx="2258204" cy="431320"/>
          </a:xfrm>
          <a:prstGeom prst="rect">
            <a:avLst/>
          </a:prstGeom>
          <a:solidFill>
            <a:schemeClr val="accent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1300" b="1" i="1" dirty="0">
                <a:solidFill>
                  <a:srgbClr val="C00000"/>
                </a:solidFill>
              </a:rPr>
              <a:t>once a week</a:t>
            </a:r>
            <a:endParaRPr lang="ru-RU" sz="1300" b="1" i="1" dirty="0">
              <a:solidFill>
                <a:srgbClr val="C00000"/>
              </a:solidFill>
            </a:endParaRPr>
          </a:p>
        </p:txBody>
      </p:sp>
      <p:pic>
        <p:nvPicPr>
          <p:cNvPr id="21" name="Picture 7"/>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2871453" y="1754879"/>
            <a:ext cx="579131"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5400000">
            <a:off x="5346293" y="1703023"/>
            <a:ext cx="579131"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5400000">
            <a:off x="7861396" y="1720375"/>
            <a:ext cx="579131"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p:cNvPicPr>
            <a:picLocks noChangeAspect="1" noChangeArrowheads="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5400000">
            <a:off x="10364997" y="1720375"/>
            <a:ext cx="579131"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61029" y="2373663"/>
            <a:ext cx="1805796" cy="615549"/>
          </a:xfrm>
          <a:prstGeom prst="rect">
            <a:avLst/>
          </a:prstGeom>
          <a:noFill/>
        </p:spPr>
        <p:txBody>
          <a:bodyPr wrap="square" lIns="121917" tIns="60958" rIns="121917" bIns="60958" rtlCol="0">
            <a:spAutoFit/>
          </a:bodyPr>
          <a:lstStyle/>
          <a:p>
            <a:pPr algn="ctr"/>
            <a:r>
              <a:rPr lang="en-US" sz="1600" b="1" i="1" dirty="0">
                <a:ln w="10541" cmpd="sng">
                  <a:solidFill>
                    <a:schemeClr val="accent1">
                      <a:shade val="88000"/>
                      <a:satMod val="110000"/>
                    </a:schemeClr>
                  </a:solidFill>
                  <a:prstDash val="solid"/>
                </a:ln>
                <a:solidFill>
                  <a:schemeClr val="accent5">
                    <a:lumMod val="50000"/>
                  </a:schemeClr>
                </a:solidFill>
              </a:rPr>
              <a:t>Main “derived” documents</a:t>
            </a:r>
            <a:endParaRPr lang="ru-RU" sz="1600" b="1" i="1" dirty="0">
              <a:ln w="10541" cmpd="sng">
                <a:solidFill>
                  <a:schemeClr val="accent1">
                    <a:shade val="88000"/>
                    <a:satMod val="110000"/>
                  </a:schemeClr>
                </a:solidFill>
                <a:prstDash val="solid"/>
              </a:ln>
              <a:solidFill>
                <a:schemeClr val="accent5">
                  <a:lumMod val="50000"/>
                </a:schemeClr>
              </a:solidFill>
            </a:endParaRPr>
          </a:p>
        </p:txBody>
      </p:sp>
      <p:sp>
        <p:nvSpPr>
          <p:cNvPr id="26" name="TextBox 25"/>
          <p:cNvSpPr txBox="1"/>
          <p:nvPr/>
        </p:nvSpPr>
        <p:spPr>
          <a:xfrm>
            <a:off x="191702" y="4457841"/>
            <a:ext cx="1805796" cy="615549"/>
          </a:xfrm>
          <a:prstGeom prst="rect">
            <a:avLst/>
          </a:prstGeom>
          <a:noFill/>
        </p:spPr>
        <p:txBody>
          <a:bodyPr wrap="square" lIns="121917" tIns="60958" rIns="121917" bIns="60958" rtlCol="0">
            <a:spAutoFit/>
          </a:bodyPr>
          <a:lstStyle/>
          <a:p>
            <a:pPr algn="ctr"/>
            <a:r>
              <a:rPr lang="en-US" sz="1600" b="1" i="1" dirty="0">
                <a:ln w="10541" cmpd="sng">
                  <a:solidFill>
                    <a:schemeClr val="accent1">
                      <a:shade val="88000"/>
                      <a:satMod val="110000"/>
                    </a:schemeClr>
                  </a:solidFill>
                  <a:prstDash val="solid"/>
                </a:ln>
                <a:solidFill>
                  <a:schemeClr val="accent5">
                    <a:lumMod val="50000"/>
                  </a:schemeClr>
                </a:solidFill>
              </a:rPr>
              <a:t>Content of the document</a:t>
            </a:r>
            <a:endParaRPr lang="ru-RU" sz="1600" b="1" i="1" dirty="0">
              <a:ln w="10541" cmpd="sng">
                <a:solidFill>
                  <a:schemeClr val="accent1">
                    <a:shade val="88000"/>
                    <a:satMod val="110000"/>
                  </a:schemeClr>
                </a:solidFill>
                <a:prstDash val="solid"/>
              </a:ln>
              <a:solidFill>
                <a:schemeClr val="accent5">
                  <a:lumMod val="50000"/>
                </a:schemeClr>
              </a:solidFill>
            </a:endParaRPr>
          </a:p>
        </p:txBody>
      </p:sp>
      <p:sp>
        <p:nvSpPr>
          <p:cNvPr id="27" name="TextBox 26"/>
          <p:cNvSpPr txBox="1"/>
          <p:nvPr/>
        </p:nvSpPr>
        <p:spPr>
          <a:xfrm>
            <a:off x="226207" y="6004837"/>
            <a:ext cx="1805796" cy="369328"/>
          </a:xfrm>
          <a:prstGeom prst="rect">
            <a:avLst/>
          </a:prstGeom>
          <a:noFill/>
        </p:spPr>
        <p:txBody>
          <a:bodyPr wrap="square" lIns="121917" tIns="60958" rIns="121917" bIns="60958" rtlCol="0">
            <a:spAutoFit/>
          </a:bodyPr>
          <a:lstStyle/>
          <a:p>
            <a:pPr algn="ctr"/>
            <a:r>
              <a:rPr lang="en-US" sz="1600" b="1" i="1" dirty="0">
                <a:ln w="10541" cmpd="sng">
                  <a:solidFill>
                    <a:schemeClr val="accent1">
                      <a:shade val="88000"/>
                      <a:satMod val="110000"/>
                    </a:schemeClr>
                  </a:solidFill>
                  <a:prstDash val="solid"/>
                </a:ln>
                <a:solidFill>
                  <a:schemeClr val="accent5">
                    <a:lumMod val="50000"/>
                  </a:schemeClr>
                </a:solidFill>
              </a:rPr>
              <a:t>Frequency</a:t>
            </a:r>
            <a:endParaRPr lang="ru-RU" sz="1600" b="1" i="1" dirty="0">
              <a:ln w="10541" cmpd="sng">
                <a:solidFill>
                  <a:schemeClr val="accent1">
                    <a:shade val="88000"/>
                    <a:satMod val="110000"/>
                  </a:schemeClr>
                </a:solidFill>
                <a:prstDash val="solid"/>
              </a:ln>
              <a:solidFill>
                <a:schemeClr val="accent5">
                  <a:lumMod val="50000"/>
                </a:schemeClr>
              </a:solidFill>
            </a:endParaRPr>
          </a:p>
        </p:txBody>
      </p:sp>
      <p:pic>
        <p:nvPicPr>
          <p:cNvPr id="28" name="Picture 7"/>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2871453" y="3472499"/>
            <a:ext cx="579131"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7"/>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2869532" y="5504491"/>
            <a:ext cx="579131"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7"/>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5400000">
            <a:off x="5380796" y="3482186"/>
            <a:ext cx="579131"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5400000">
            <a:off x="5392228" y="5492991"/>
            <a:ext cx="579131"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7"/>
          <p:cNvPicPr>
            <a:picLocks noChangeAspect="1" noChangeArrowheads="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5400000">
            <a:off x="7861395" y="3518503"/>
            <a:ext cx="579131"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7"/>
          <p:cNvPicPr>
            <a:picLocks noChangeAspect="1" noChangeArrowheads="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5400000">
            <a:off x="7861393" y="5504494"/>
            <a:ext cx="579131"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7"/>
          <p:cNvPicPr>
            <a:picLocks noChangeAspect="1" noChangeArrowheads="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5400000">
            <a:off x="10364997" y="3472706"/>
            <a:ext cx="579131"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7"/>
          <p:cNvPicPr>
            <a:picLocks noChangeAspect="1" noChangeArrowheads="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5400000">
            <a:off x="10353497" y="5515781"/>
            <a:ext cx="579131"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Номер слайда 12"/>
          <p:cNvSpPr>
            <a:spLocks noGrp="1"/>
          </p:cNvSpPr>
          <p:nvPr>
            <p:ph type="sldNum" sz="quarter" idx="12"/>
          </p:nvPr>
        </p:nvSpPr>
        <p:spPr>
          <a:xfrm>
            <a:off x="9448800" y="6544107"/>
            <a:ext cx="2743200" cy="365125"/>
          </a:xfrm>
        </p:spPr>
        <p:txBody>
          <a:bodyPr/>
          <a:lstStyle/>
          <a:p>
            <a:pPr>
              <a:defRPr/>
            </a:pPr>
            <a:fld id="{B71FCD68-0AFD-4048-852E-53B764BC6EED}" type="slidenum">
              <a:rPr lang="ru-RU" smtClean="0"/>
              <a:pPr>
                <a:defRPr/>
              </a:pPr>
              <a:t>16</a:t>
            </a:fld>
            <a:endParaRPr lang="ru-RU" dirty="0"/>
          </a:p>
        </p:txBody>
      </p:sp>
    </p:spTree>
    <p:extLst>
      <p:ext uri="{BB962C8B-B14F-4D97-AF65-F5344CB8AC3E}">
        <p14:creationId xmlns:p14="http://schemas.microsoft.com/office/powerpoint/2010/main" val="680756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Прямоугольник 101"/>
          <p:cNvSpPr/>
          <p:nvPr/>
        </p:nvSpPr>
        <p:spPr>
          <a:xfrm>
            <a:off x="9034150" y="1034418"/>
            <a:ext cx="2961744" cy="5114286"/>
          </a:xfrm>
          <a:prstGeom prst="rect">
            <a:avLst/>
          </a:prstGeom>
          <a:pattFill prst="wdUpDiag">
            <a:fgClr>
              <a:srgbClr val="FEECD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4" name="Полилиния 103"/>
          <p:cNvSpPr/>
          <p:nvPr/>
        </p:nvSpPr>
        <p:spPr>
          <a:xfrm>
            <a:off x="9023418" y="1969019"/>
            <a:ext cx="343460" cy="3726394"/>
          </a:xfrm>
          <a:custGeom>
            <a:avLst/>
            <a:gdLst>
              <a:gd name="connsiteX0" fmla="*/ 0 w 394859"/>
              <a:gd name="connsiteY0" fmla="*/ 0 h 4907530"/>
              <a:gd name="connsiteX1" fmla="*/ 394859 w 394859"/>
              <a:gd name="connsiteY1" fmla="*/ 0 h 4907530"/>
              <a:gd name="connsiteX2" fmla="*/ 394859 w 394859"/>
              <a:gd name="connsiteY2" fmla="*/ 4907530 h 4907530"/>
              <a:gd name="connsiteX3" fmla="*/ 0 w 394859"/>
              <a:gd name="connsiteY3" fmla="*/ 4907530 h 4907530"/>
              <a:gd name="connsiteX4" fmla="*/ 0 w 394859"/>
              <a:gd name="connsiteY4" fmla="*/ 0 h 490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9" h="4907530">
                <a:moveTo>
                  <a:pt x="0" y="0"/>
                </a:moveTo>
                <a:lnTo>
                  <a:pt x="394859" y="0"/>
                </a:lnTo>
                <a:lnTo>
                  <a:pt x="394859" y="4907530"/>
                </a:lnTo>
                <a:lnTo>
                  <a:pt x="0" y="4907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76200" tIns="76200" rIns="76200" bIns="76200" numCol="1" spcCol="1270" anchor="ctr" anchorCtr="0">
            <a:noAutofit/>
            <a:scene3d>
              <a:camera prst="orthographicFront"/>
              <a:lightRig rig="soft" dir="t">
                <a:rot lat="0" lon="0" rev="15600000"/>
              </a:lightRig>
            </a:scene3d>
            <a:sp3d extrusionH="57150" prstMaterial="softEdge">
              <a:bevelT w="25400" h="38100"/>
            </a:sp3d>
          </a:bodyPr>
          <a:lstStyle/>
          <a:p>
            <a:pPr lvl="0" algn="ctr" defTabSz="889000">
              <a:lnSpc>
                <a:spcPct val="90000"/>
              </a:lnSpc>
              <a:spcBef>
                <a:spcPct val="0"/>
              </a:spcBef>
              <a:spcAft>
                <a:spcPct val="35000"/>
              </a:spcAft>
            </a:pPr>
            <a:r>
              <a:rPr lang="ru-RU" sz="2400" b="1" i="1" kern="1200" dirty="0">
                <a:ln/>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Ключевые составляющие</a:t>
            </a:r>
            <a:endParaRPr lang="fr-FR" sz="2400" b="1" i="1" kern="1200" dirty="0">
              <a:ln/>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9" name="Прямая соединительная линия 118"/>
          <p:cNvSpPr/>
          <p:nvPr/>
        </p:nvSpPr>
        <p:spPr>
          <a:xfrm>
            <a:off x="9366877" y="5098506"/>
            <a:ext cx="2618361" cy="5594"/>
          </a:xfrm>
          <a:prstGeom prst="line">
            <a:avLst/>
          </a:prstGeom>
          <a:pattFill prst="wdUpDiag">
            <a:fgClr>
              <a:srgbClr val="FDDBB9"/>
            </a:fgClr>
            <a:bgClr>
              <a:schemeClr val="bg1"/>
            </a:bgClr>
          </a:pattFill>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0" name="Прямая соединительная линия 119"/>
          <p:cNvSpPr/>
          <p:nvPr/>
        </p:nvSpPr>
        <p:spPr>
          <a:xfrm flipV="1">
            <a:off x="9377610" y="2547800"/>
            <a:ext cx="2544446" cy="14371"/>
          </a:xfrm>
          <a:prstGeom prst="line">
            <a:avLst/>
          </a:prstGeom>
          <a:pattFill prst="wdUpDiag">
            <a:fgClr>
              <a:srgbClr val="FDDBB9"/>
            </a:fgClr>
            <a:bgClr>
              <a:schemeClr val="bg1"/>
            </a:bgClr>
          </a:pattFill>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1" name="Прямая соединительная линия 120"/>
          <p:cNvSpPr/>
          <p:nvPr/>
        </p:nvSpPr>
        <p:spPr>
          <a:xfrm flipV="1">
            <a:off x="9023418" y="995573"/>
            <a:ext cx="2961821" cy="22348"/>
          </a:xfrm>
          <a:prstGeom prst="line">
            <a:avLst/>
          </a:prstGeom>
          <a:pattFill prst="wdUpDiag">
            <a:fgClr>
              <a:srgbClr val="FDDBB9"/>
            </a:fgClr>
            <a:bgClr>
              <a:schemeClr val="bg1"/>
            </a:bgClr>
          </a:pattFill>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3" name="Прямая соединительная линия 122"/>
          <p:cNvSpPr/>
          <p:nvPr/>
        </p:nvSpPr>
        <p:spPr>
          <a:xfrm flipV="1">
            <a:off x="9023418" y="6104445"/>
            <a:ext cx="2972476" cy="0"/>
          </a:xfrm>
          <a:prstGeom prst="line">
            <a:avLst/>
          </a:prstGeom>
          <a:pattFill prst="wdUpDiag">
            <a:fgClr>
              <a:srgbClr val="FDDBB9"/>
            </a:fgClr>
            <a:bgClr>
              <a:schemeClr val="bg1"/>
            </a:bgClr>
          </a:pattFill>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01" name="Прямоугольник 200"/>
          <p:cNvSpPr/>
          <p:nvPr/>
        </p:nvSpPr>
        <p:spPr>
          <a:xfrm>
            <a:off x="1198771" y="676696"/>
            <a:ext cx="1529747" cy="483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p:cNvSpPr>
            <a:spLocks noGrp="1"/>
          </p:cNvSpPr>
          <p:nvPr>
            <p:ph type="title"/>
          </p:nvPr>
        </p:nvSpPr>
        <p:spPr>
          <a:xfrm>
            <a:off x="3897192" y="-50786"/>
            <a:ext cx="8363371" cy="764116"/>
          </a:xfrm>
        </p:spPr>
        <p:txBody>
          <a:bodyPr>
            <a:normAutofit/>
          </a:bodyPr>
          <a:lstStyle/>
          <a:p>
            <a:pPr algn="ctr">
              <a:defRPr/>
            </a:pPr>
            <a:r>
              <a:rPr lang="en-US"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STRUCTURE OF THE FINANCIAL FORECAST, UPDATED DATA ON FB EXECUTION AND </a:t>
            </a:r>
            <a:r>
              <a:rPr lang="en-US" altLang="ru-RU" sz="1600" b="1" cap="all" spc="100" dirty="0" err="1">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tsa</a:t>
            </a:r>
            <a:r>
              <a:rPr lang="en-US"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 BALANCE MANAGEMENT</a:t>
            </a:r>
            <a:endParaRPr lang="ru-RU"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
        <p:nvSpPr>
          <p:cNvPr id="8" name="Прямоугольник 7"/>
          <p:cNvSpPr/>
          <p:nvPr/>
        </p:nvSpPr>
        <p:spPr>
          <a:xfrm>
            <a:off x="569123" y="1210589"/>
            <a:ext cx="1157161" cy="2427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95000"/>
              </a:lnSpc>
            </a:pPr>
            <a:r>
              <a:rPr lang="en-US" sz="1600" b="1" dirty="0">
                <a:solidFill>
                  <a:srgbClr val="002060"/>
                </a:solidFill>
                <a:latin typeface="Calibri" pitchFamily="34" charset="0"/>
                <a:cs typeface="Arial" charset="0"/>
              </a:rPr>
              <a:t>REVENUES</a:t>
            </a:r>
            <a:endParaRPr lang="ru-RU" sz="1600" b="1" dirty="0">
              <a:solidFill>
                <a:srgbClr val="002060"/>
              </a:solidFill>
              <a:latin typeface="Calibri" pitchFamily="34" charset="0"/>
              <a:cs typeface="Arial" charset="0"/>
            </a:endParaRPr>
          </a:p>
        </p:txBody>
      </p:sp>
      <p:sp>
        <p:nvSpPr>
          <p:cNvPr id="9" name="Прямоугольник 8"/>
          <p:cNvSpPr/>
          <p:nvPr/>
        </p:nvSpPr>
        <p:spPr>
          <a:xfrm>
            <a:off x="552241" y="2200484"/>
            <a:ext cx="1440255" cy="2194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95000"/>
              </a:lnSpc>
            </a:pPr>
            <a:r>
              <a:rPr lang="en-US" sz="1600" b="1" dirty="0">
                <a:solidFill>
                  <a:srgbClr val="002060"/>
                </a:solidFill>
                <a:latin typeface="Calibri" pitchFamily="34" charset="0"/>
                <a:cs typeface="Arial" charset="0"/>
              </a:rPr>
              <a:t>EXPENDITURES</a:t>
            </a:r>
            <a:endParaRPr lang="ru-RU" sz="1600" b="1" dirty="0">
              <a:solidFill>
                <a:srgbClr val="002060"/>
              </a:solidFill>
              <a:latin typeface="Calibri" pitchFamily="34" charset="0"/>
              <a:cs typeface="Arial" charset="0"/>
            </a:endParaRPr>
          </a:p>
        </p:txBody>
      </p:sp>
      <p:sp>
        <p:nvSpPr>
          <p:cNvPr id="31" name="Прямоугольник 30"/>
          <p:cNvSpPr/>
          <p:nvPr/>
        </p:nvSpPr>
        <p:spPr>
          <a:xfrm>
            <a:off x="2571706" y="875349"/>
            <a:ext cx="1776083" cy="3978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Key administrators</a:t>
            </a:r>
            <a:endParaRPr lang="ru-RU" sz="1000" b="1" dirty="0">
              <a:solidFill>
                <a:schemeClr val="tx1"/>
              </a:solidFill>
              <a:latin typeface="Calibri" pitchFamily="34" charset="0"/>
              <a:cs typeface="Arial" charset="0"/>
            </a:endParaRPr>
          </a:p>
        </p:txBody>
      </p:sp>
      <p:cxnSp>
        <p:nvCxnSpPr>
          <p:cNvPr id="33" name="Прямая соединительная линия 32"/>
          <p:cNvCxnSpPr/>
          <p:nvPr/>
        </p:nvCxnSpPr>
        <p:spPr>
          <a:xfrm flipV="1">
            <a:off x="4313977" y="1555430"/>
            <a:ext cx="271444" cy="3446"/>
          </a:xfrm>
          <a:prstGeom prst="line">
            <a:avLst/>
          </a:prstGeom>
          <a:ln>
            <a:noFill/>
          </a:ln>
          <a:effectLst/>
        </p:spPr>
        <p:style>
          <a:lnRef idx="1">
            <a:schemeClr val="accent1"/>
          </a:lnRef>
          <a:fillRef idx="0">
            <a:schemeClr val="accent1"/>
          </a:fillRef>
          <a:effectRef idx="0">
            <a:schemeClr val="accent1"/>
          </a:effectRef>
          <a:fontRef idx="minor">
            <a:schemeClr val="tx1"/>
          </a:fontRef>
        </p:style>
      </p:cxnSp>
      <p:sp>
        <p:nvSpPr>
          <p:cNvPr id="39" name="Прямоугольник 38"/>
          <p:cNvSpPr/>
          <p:nvPr/>
        </p:nvSpPr>
        <p:spPr>
          <a:xfrm>
            <a:off x="5137182" y="978671"/>
            <a:ext cx="2708186" cy="43085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Federal Customs Service</a:t>
            </a:r>
            <a:endParaRPr lang="ru-RU" sz="10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Federal Tax Service</a:t>
            </a:r>
            <a:endParaRPr lang="ru-RU" sz="10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000" b="1" dirty="0" err="1">
                <a:solidFill>
                  <a:schemeClr val="tx1"/>
                </a:solidFill>
                <a:latin typeface="Calibri" pitchFamily="34" charset="0"/>
                <a:cs typeface="Arial" charset="0"/>
              </a:rPr>
              <a:t>Rosimushchestvo</a:t>
            </a:r>
            <a:endParaRPr lang="ru-RU" sz="10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Other administrators</a:t>
            </a:r>
            <a:endParaRPr lang="ru-RU" sz="1000" b="1" dirty="0">
              <a:solidFill>
                <a:schemeClr val="tx1"/>
              </a:solidFill>
              <a:latin typeface="Calibri" pitchFamily="34" charset="0"/>
              <a:cs typeface="Arial" charset="0"/>
            </a:endParaRPr>
          </a:p>
        </p:txBody>
      </p:sp>
      <p:sp>
        <p:nvSpPr>
          <p:cNvPr id="57" name="Прямоугольник 56"/>
          <p:cNvSpPr/>
          <p:nvPr/>
        </p:nvSpPr>
        <p:spPr>
          <a:xfrm>
            <a:off x="5131866" y="1639586"/>
            <a:ext cx="2034984" cy="2427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Non-oil-and-gas</a:t>
            </a:r>
            <a:endParaRPr lang="ru-RU" sz="10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Oil-and-gas </a:t>
            </a:r>
            <a:endParaRPr lang="ru-RU" sz="1000" b="1" dirty="0">
              <a:solidFill>
                <a:schemeClr val="tx1"/>
              </a:solidFill>
              <a:latin typeface="Calibri" pitchFamily="34" charset="0"/>
              <a:cs typeface="Arial" charset="0"/>
            </a:endParaRPr>
          </a:p>
        </p:txBody>
      </p:sp>
      <p:sp>
        <p:nvSpPr>
          <p:cNvPr id="94" name="TextBox 93"/>
          <p:cNvSpPr txBox="1"/>
          <p:nvPr/>
        </p:nvSpPr>
        <p:spPr>
          <a:xfrm>
            <a:off x="8663770" y="2569243"/>
            <a:ext cx="3902205" cy="276999"/>
          </a:xfrm>
          <a:prstGeom prst="rect">
            <a:avLst/>
          </a:prstGeom>
          <a:noFill/>
        </p:spPr>
        <p:txBody>
          <a:bodyPr wrap="square" rtlCol="0">
            <a:spAutoFit/>
          </a:bodyPr>
          <a:lstStyle>
            <a:defPPr>
              <a:defRPr lang="ru-RU"/>
            </a:defPPr>
            <a:lvl1pPr algn="ctr">
              <a:defRPr sz="1200" b="1" i="1">
                <a:solidFill>
                  <a:schemeClr val="accent5">
                    <a:lumMod val="75000"/>
                  </a:schemeClr>
                </a:solidFill>
                <a:latin typeface="Times New Roman" panose="02020603050405020304" pitchFamily="18" charset="0"/>
                <a:cs typeface="Times New Roman" panose="02020603050405020304" pitchFamily="18" charset="0"/>
              </a:defRPr>
            </a:lvl1pPr>
          </a:lstStyle>
          <a:p>
            <a:r>
              <a:rPr lang="en-US" dirty="0"/>
              <a:t>COMPONENTS OF THE ANALYSIS</a:t>
            </a:r>
            <a:endParaRPr lang="ru-RU" dirty="0"/>
          </a:p>
        </p:txBody>
      </p:sp>
      <p:sp>
        <p:nvSpPr>
          <p:cNvPr id="95" name="TextBox 94"/>
          <p:cNvSpPr txBox="1"/>
          <p:nvPr/>
        </p:nvSpPr>
        <p:spPr>
          <a:xfrm>
            <a:off x="9522121" y="2816553"/>
            <a:ext cx="2729051" cy="1200329"/>
          </a:xfrm>
          <a:prstGeom prst="rect">
            <a:avLst/>
          </a:prstGeom>
          <a:noFill/>
        </p:spPr>
        <p:txBody>
          <a:bodyPr wrap="square" rtlCol="0">
            <a:spAutoFit/>
          </a:bodyPr>
          <a:lstStyle/>
          <a:p>
            <a:r>
              <a:rPr lang="en-US" sz="1200" b="1" dirty="0">
                <a:solidFill>
                  <a:srgbClr val="C00000"/>
                </a:solidFill>
                <a:latin typeface="Times New Roman" panose="02020603050405020304" pitchFamily="18" charset="0"/>
                <a:cs typeface="Times New Roman" panose="02020603050405020304" pitchFamily="18" charset="0"/>
              </a:rPr>
              <a:t>Financial forecast</a:t>
            </a:r>
            <a:r>
              <a:rPr lang="ru-RU" sz="1200" dirty="0">
                <a:solidFill>
                  <a:srgbClr val="C00000"/>
                </a:solidFill>
                <a:latin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actual  vs approved</a:t>
            </a:r>
            <a:endParaRPr lang="ru-RU"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ru-RU" sz="1200" b="1" dirty="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from the approved figures</a:t>
            </a:r>
            <a:endParaRPr lang="ru-RU"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forward estimates vs approved figures </a:t>
            </a:r>
            <a:r>
              <a:rPr lang="ru-RU"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a:t>
            </a:r>
            <a:r>
              <a:rPr lang="en-US" sz="1200" dirty="0" err="1">
                <a:latin typeface="Times New Roman" panose="02020603050405020304" pitchFamily="18" charset="0"/>
                <a:cs typeface="Times New Roman" panose="02020603050405020304" pitchFamily="18" charset="0"/>
              </a:rPr>
              <a:t>rospis</a:t>
            </a:r>
            <a:r>
              <a:rPr lang="en-US" sz="1200" dirty="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endParaRPr lang="ru-RU" sz="1200" dirty="0">
              <a:latin typeface="Times New Roman" panose="02020603050405020304" pitchFamily="18" charset="0"/>
              <a:cs typeface="Times New Roman" panose="02020603050405020304" pitchFamily="18" charset="0"/>
            </a:endParaRPr>
          </a:p>
        </p:txBody>
      </p:sp>
      <p:sp>
        <p:nvSpPr>
          <p:cNvPr id="96" name="TextBox 95"/>
          <p:cNvSpPr txBox="1"/>
          <p:nvPr/>
        </p:nvSpPr>
        <p:spPr>
          <a:xfrm>
            <a:off x="9467722" y="3763462"/>
            <a:ext cx="2631426" cy="1200329"/>
          </a:xfrm>
          <a:prstGeom prst="rect">
            <a:avLst/>
          </a:prstGeom>
          <a:noFill/>
        </p:spPr>
        <p:txBody>
          <a:bodyPr wrap="square" rtlCol="0">
            <a:spAutoFit/>
          </a:bodyPr>
          <a:lstStyle/>
          <a:p>
            <a:r>
              <a:rPr lang="en-US" sz="1200" b="1" dirty="0">
                <a:solidFill>
                  <a:srgbClr val="C00000"/>
                </a:solidFill>
                <a:latin typeface="Times New Roman" panose="02020603050405020304" pitchFamily="18" charset="0"/>
                <a:cs typeface="Times New Roman" panose="02020603050405020304" pitchFamily="18" charset="0"/>
              </a:rPr>
              <a:t>Periodic reports</a:t>
            </a:r>
            <a:r>
              <a:rPr lang="ru-RU" sz="1200" dirty="0">
                <a:solidFill>
                  <a:srgbClr val="C00000"/>
                </a:solidFill>
                <a:latin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actual vs approved</a:t>
            </a:r>
            <a:endParaRPr lang="ru-RU"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ru-RU" sz="1200" b="1" dirty="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from forecast</a:t>
            </a:r>
            <a:endParaRPr lang="ru-RU"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actual of current period vs. actual of the previous period</a:t>
            </a:r>
            <a:endParaRPr lang="ru-RU"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ru-RU" sz="1200" b="1" dirty="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from last year</a:t>
            </a:r>
            <a:endParaRPr lang="ru-RU" sz="1200" dirty="0">
              <a:latin typeface="Times New Roman" panose="02020603050405020304" pitchFamily="18" charset="0"/>
              <a:cs typeface="Times New Roman" panose="02020603050405020304" pitchFamily="18" charset="0"/>
            </a:endParaRPr>
          </a:p>
        </p:txBody>
      </p:sp>
      <p:sp>
        <p:nvSpPr>
          <p:cNvPr id="97" name="TextBox 96"/>
          <p:cNvSpPr txBox="1"/>
          <p:nvPr/>
        </p:nvSpPr>
        <p:spPr>
          <a:xfrm>
            <a:off x="9216128" y="1017922"/>
            <a:ext cx="2541770" cy="276999"/>
          </a:xfrm>
          <a:prstGeom prst="rect">
            <a:avLst/>
          </a:prstGeom>
          <a:noFill/>
        </p:spPr>
        <p:txBody>
          <a:bodyPr wrap="square" rtlCol="0">
            <a:spAutoFit/>
          </a:bodyPr>
          <a:lstStyle>
            <a:defPPr>
              <a:defRPr lang="ru-RU"/>
            </a:defPPr>
            <a:lvl1pPr algn="ctr">
              <a:defRPr sz="1200" b="1" i="1">
                <a:solidFill>
                  <a:schemeClr val="accent5">
                    <a:lumMod val="75000"/>
                  </a:schemeClr>
                </a:solidFill>
                <a:latin typeface="Times New Roman" panose="02020603050405020304" pitchFamily="18" charset="0"/>
                <a:cs typeface="Times New Roman" panose="02020603050405020304" pitchFamily="18" charset="0"/>
              </a:defRPr>
            </a:lvl1pPr>
          </a:lstStyle>
          <a:p>
            <a:r>
              <a:rPr lang="en-US" dirty="0"/>
              <a:t>FORECAST SCOPE</a:t>
            </a:r>
            <a:endParaRPr lang="ru-RU" dirty="0"/>
          </a:p>
        </p:txBody>
      </p:sp>
      <p:sp>
        <p:nvSpPr>
          <p:cNvPr id="98" name="TextBox 97"/>
          <p:cNvSpPr txBox="1"/>
          <p:nvPr/>
        </p:nvSpPr>
        <p:spPr>
          <a:xfrm>
            <a:off x="9557874" y="1373789"/>
            <a:ext cx="2480678" cy="461665"/>
          </a:xfrm>
          <a:prstGeom prst="rect">
            <a:avLst/>
          </a:prstGeom>
          <a:noFill/>
        </p:spPr>
        <p:txBody>
          <a:bodyPr wrap="square" rtlCol="0">
            <a:spAutoFit/>
          </a:bodyPr>
          <a:lstStyle/>
          <a:p>
            <a:r>
              <a:rPr lang="en-US" sz="1200" b="1" dirty="0">
                <a:solidFill>
                  <a:srgbClr val="C00000"/>
                </a:solidFill>
                <a:latin typeface="Times New Roman" panose="02020603050405020304" pitchFamily="18" charset="0"/>
                <a:cs typeface="Times New Roman" panose="02020603050405020304" pitchFamily="18" charset="0"/>
              </a:rPr>
              <a:t>Financial forecast</a:t>
            </a:r>
            <a:r>
              <a:rPr lang="ru-RU" sz="1200" dirty="0">
                <a:solidFill>
                  <a:srgbClr val="C00000"/>
                </a:solidFill>
                <a:latin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Year broken down by months</a:t>
            </a:r>
            <a:endParaRPr lang="ru-RU" sz="1200" dirty="0">
              <a:latin typeface="Times New Roman" panose="02020603050405020304" pitchFamily="18" charset="0"/>
              <a:cs typeface="Times New Roman" panose="02020603050405020304" pitchFamily="18" charset="0"/>
            </a:endParaRPr>
          </a:p>
        </p:txBody>
      </p:sp>
      <p:sp>
        <p:nvSpPr>
          <p:cNvPr id="99" name="TextBox 98"/>
          <p:cNvSpPr txBox="1"/>
          <p:nvPr/>
        </p:nvSpPr>
        <p:spPr>
          <a:xfrm>
            <a:off x="9582314" y="1901470"/>
            <a:ext cx="2779895" cy="646331"/>
          </a:xfrm>
          <a:prstGeom prst="rect">
            <a:avLst/>
          </a:prstGeom>
          <a:noFill/>
        </p:spPr>
        <p:txBody>
          <a:bodyPr wrap="square" rtlCol="0">
            <a:spAutoFit/>
          </a:bodyPr>
          <a:lstStyle/>
          <a:p>
            <a:r>
              <a:rPr lang="en-US" sz="1200" b="1" dirty="0">
                <a:solidFill>
                  <a:srgbClr val="C00000"/>
                </a:solidFill>
                <a:latin typeface="Times New Roman" panose="02020603050405020304" pitchFamily="18" charset="0"/>
                <a:cs typeface="Times New Roman" panose="02020603050405020304" pitchFamily="18" charset="0"/>
              </a:rPr>
              <a:t>Periodic reports</a:t>
            </a:r>
            <a:r>
              <a:rPr lang="ru-RU" sz="1200" dirty="0">
                <a:solidFill>
                  <a:srgbClr val="C00000"/>
                </a:solidFill>
                <a:latin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Month broken down by days, cumulative</a:t>
            </a:r>
            <a:endParaRPr lang="ru-RU" sz="1200" dirty="0">
              <a:latin typeface="Times New Roman" panose="02020603050405020304" pitchFamily="18" charset="0"/>
              <a:cs typeface="Times New Roman" panose="02020603050405020304" pitchFamily="18" charset="0"/>
            </a:endParaRPr>
          </a:p>
        </p:txBody>
      </p:sp>
      <p:sp>
        <p:nvSpPr>
          <p:cNvPr id="100" name="TextBox 99"/>
          <p:cNvSpPr txBox="1"/>
          <p:nvPr/>
        </p:nvSpPr>
        <p:spPr>
          <a:xfrm>
            <a:off x="8535911" y="5066826"/>
            <a:ext cx="3902205" cy="276999"/>
          </a:xfrm>
          <a:prstGeom prst="rect">
            <a:avLst/>
          </a:prstGeom>
          <a:noFill/>
        </p:spPr>
        <p:txBody>
          <a:bodyPr wrap="square" rtlCol="0">
            <a:spAutoFit/>
          </a:bodyPr>
          <a:lstStyle>
            <a:defPPr>
              <a:defRPr lang="ru-RU"/>
            </a:defPPr>
            <a:lvl1pPr algn="ctr">
              <a:defRPr sz="1200" b="1" i="1">
                <a:solidFill>
                  <a:schemeClr val="accent5">
                    <a:lumMod val="75000"/>
                  </a:schemeClr>
                </a:solidFill>
                <a:latin typeface="Times New Roman" panose="02020603050405020304" pitchFamily="18" charset="0"/>
                <a:cs typeface="Times New Roman" panose="02020603050405020304" pitchFamily="18" charset="0"/>
              </a:defRPr>
            </a:lvl1pPr>
          </a:lstStyle>
          <a:p>
            <a:r>
              <a:rPr lang="en-US" dirty="0"/>
              <a:t>METHODOLOGIES</a:t>
            </a:r>
            <a:endParaRPr lang="ru-RU" dirty="0"/>
          </a:p>
        </p:txBody>
      </p:sp>
      <p:sp>
        <p:nvSpPr>
          <p:cNvPr id="101" name="TextBox 100"/>
          <p:cNvSpPr txBox="1"/>
          <p:nvPr/>
        </p:nvSpPr>
        <p:spPr>
          <a:xfrm>
            <a:off x="9638561" y="5409841"/>
            <a:ext cx="2043853"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Expert assessment</a:t>
            </a:r>
            <a:endParaRPr lang="ru-RU"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Extrapolation </a:t>
            </a:r>
            <a:endParaRPr lang="ru-RU" sz="1200" dirty="0">
              <a:latin typeface="Times New Roman" panose="02020603050405020304" pitchFamily="18" charset="0"/>
              <a:cs typeface="Times New Roman" panose="02020603050405020304" pitchFamily="18" charset="0"/>
            </a:endParaRPr>
          </a:p>
        </p:txBody>
      </p:sp>
      <p:sp>
        <p:nvSpPr>
          <p:cNvPr id="114" name="Прямоугольник 113"/>
          <p:cNvSpPr/>
          <p:nvPr/>
        </p:nvSpPr>
        <p:spPr>
          <a:xfrm>
            <a:off x="2553790" y="2166561"/>
            <a:ext cx="2009975" cy="3058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Groups of expenditures</a:t>
            </a:r>
            <a:endParaRPr lang="ru-RU" sz="1000" b="1" dirty="0">
              <a:solidFill>
                <a:schemeClr val="tx1"/>
              </a:solidFill>
              <a:latin typeface="Calibri" pitchFamily="34" charset="0"/>
              <a:cs typeface="Arial" charset="0"/>
            </a:endParaRPr>
          </a:p>
        </p:txBody>
      </p:sp>
      <p:sp>
        <p:nvSpPr>
          <p:cNvPr id="122" name="Прямоугольник 121"/>
          <p:cNvSpPr/>
          <p:nvPr/>
        </p:nvSpPr>
        <p:spPr>
          <a:xfrm>
            <a:off x="2579268" y="1483392"/>
            <a:ext cx="1346875" cy="30859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Types of revenue</a:t>
            </a:r>
            <a:endParaRPr lang="ru-RU" sz="1000" b="1" dirty="0">
              <a:solidFill>
                <a:schemeClr val="tx1"/>
              </a:solidFill>
              <a:latin typeface="Calibri" pitchFamily="34" charset="0"/>
              <a:cs typeface="Arial" charset="0"/>
            </a:endParaRPr>
          </a:p>
        </p:txBody>
      </p:sp>
      <p:sp>
        <p:nvSpPr>
          <p:cNvPr id="125" name="Прямоугольник 124"/>
          <p:cNvSpPr/>
          <p:nvPr/>
        </p:nvSpPr>
        <p:spPr>
          <a:xfrm>
            <a:off x="5125931" y="2019761"/>
            <a:ext cx="3197997" cy="5607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95000"/>
              </a:lnSpc>
            </a:pPr>
            <a:r>
              <a:rPr lang="en-US" sz="1000" b="1" kern="0" dirty="0">
                <a:solidFill>
                  <a:schemeClr val="tx1"/>
                </a:solidFill>
                <a:latin typeface="Calibri" pitchFamily="34" charset="0"/>
                <a:cs typeface="Arial" charset="0"/>
              </a:rPr>
              <a:t>· </a:t>
            </a:r>
            <a:r>
              <a:rPr lang="ru-RU" sz="1000" b="1" kern="0" dirty="0">
                <a:solidFill>
                  <a:schemeClr val="tx1"/>
                </a:solidFill>
                <a:latin typeface="Calibri" pitchFamily="34" charset="0"/>
                <a:cs typeface="Arial" charset="0"/>
              </a:rPr>
              <a:t>100 (</a:t>
            </a:r>
            <a:r>
              <a:rPr lang="en-US" sz="1000" b="1" kern="0" dirty="0">
                <a:solidFill>
                  <a:schemeClr val="tx1"/>
                </a:solidFill>
                <a:latin typeface="Calibri" pitchFamily="34" charset="0"/>
                <a:cs typeface="Arial" charset="0"/>
              </a:rPr>
              <a:t>salaries</a:t>
            </a:r>
            <a:r>
              <a:rPr lang="ru-RU" sz="1000" b="1" kern="0" dirty="0">
                <a:solidFill>
                  <a:schemeClr val="tx1"/>
                </a:solidFill>
                <a:latin typeface="Calibri" pitchFamily="34" charset="0"/>
                <a:cs typeface="Arial" charset="0"/>
              </a:rPr>
              <a:t>) </a:t>
            </a:r>
            <a:r>
              <a:rPr lang="en-US" sz="1000" b="1" kern="0" dirty="0">
                <a:solidFill>
                  <a:schemeClr val="tx1"/>
                </a:solidFill>
                <a:latin typeface="Calibri" pitchFamily="34" charset="0"/>
                <a:cs typeface="Arial" charset="0"/>
              </a:rPr>
              <a:t> · </a:t>
            </a:r>
            <a:r>
              <a:rPr lang="ru-RU" sz="1000" b="1" kern="0" dirty="0">
                <a:solidFill>
                  <a:schemeClr val="tx1"/>
                </a:solidFill>
                <a:latin typeface="Calibri" pitchFamily="34" charset="0"/>
                <a:cs typeface="Arial" charset="0"/>
              </a:rPr>
              <a:t>200 (</a:t>
            </a:r>
            <a:r>
              <a:rPr lang="en-US" sz="1000" b="1" kern="0" dirty="0">
                <a:solidFill>
                  <a:schemeClr val="tx1"/>
                </a:solidFill>
                <a:latin typeface="Calibri" pitchFamily="34" charset="0"/>
                <a:cs typeface="Arial" charset="0"/>
              </a:rPr>
              <a:t>procurement</a:t>
            </a:r>
            <a:r>
              <a:rPr lang="ru-RU" sz="1000" b="1" kern="0" dirty="0">
                <a:solidFill>
                  <a:schemeClr val="tx1"/>
                </a:solidFill>
                <a:latin typeface="Calibri" pitchFamily="34" charset="0"/>
                <a:cs typeface="Arial" charset="0"/>
              </a:rPr>
              <a:t>)</a:t>
            </a:r>
            <a:r>
              <a:rPr lang="en-US" sz="1000" b="1" kern="0" dirty="0">
                <a:solidFill>
                  <a:schemeClr val="tx1"/>
                </a:solidFill>
                <a:latin typeface="Calibri" pitchFamily="34" charset="0"/>
                <a:cs typeface="Arial" charset="0"/>
              </a:rPr>
              <a:t> · </a:t>
            </a:r>
            <a:r>
              <a:rPr lang="ru-RU" sz="1000" b="1" kern="0" dirty="0">
                <a:solidFill>
                  <a:schemeClr val="tx1"/>
                </a:solidFill>
                <a:latin typeface="Calibri" pitchFamily="34" charset="0"/>
                <a:cs typeface="Arial" charset="0"/>
              </a:rPr>
              <a:t>300( </a:t>
            </a:r>
            <a:r>
              <a:rPr lang="en-US" sz="1000" b="1" kern="0" dirty="0">
                <a:solidFill>
                  <a:schemeClr val="tx1"/>
                </a:solidFill>
                <a:latin typeface="Calibri" pitchFamily="34" charset="0"/>
                <a:cs typeface="Arial" charset="0"/>
              </a:rPr>
              <a:t>social security</a:t>
            </a:r>
            <a:r>
              <a:rPr lang="ru-RU" sz="1000" b="1" kern="0" dirty="0">
                <a:solidFill>
                  <a:schemeClr val="tx1"/>
                </a:solidFill>
                <a:latin typeface="Calibri" pitchFamily="34" charset="0"/>
                <a:cs typeface="Arial" charset="0"/>
              </a:rPr>
              <a:t>) </a:t>
            </a:r>
            <a:r>
              <a:rPr lang="en-US" sz="1000" b="1" kern="0" dirty="0">
                <a:solidFill>
                  <a:schemeClr val="tx1"/>
                </a:solidFill>
                <a:latin typeface="Calibri" pitchFamily="34" charset="0"/>
                <a:cs typeface="Arial" charset="0"/>
              </a:rPr>
              <a:t>·  </a:t>
            </a:r>
            <a:r>
              <a:rPr lang="ru-RU" sz="1000" b="1" kern="0" dirty="0">
                <a:solidFill>
                  <a:schemeClr val="tx1"/>
                </a:solidFill>
                <a:latin typeface="Calibri" pitchFamily="34" charset="0"/>
                <a:cs typeface="Arial" charset="0"/>
              </a:rPr>
              <a:t>400 (</a:t>
            </a:r>
            <a:r>
              <a:rPr lang="en-US" sz="1000" b="1" kern="0" dirty="0">
                <a:solidFill>
                  <a:schemeClr val="tx1"/>
                </a:solidFill>
                <a:latin typeface="Calibri" pitchFamily="34" charset="0"/>
                <a:cs typeface="Arial" charset="0"/>
              </a:rPr>
              <a:t>investments</a:t>
            </a:r>
            <a:r>
              <a:rPr lang="ru-RU" sz="1000" b="1" kern="0" dirty="0">
                <a:solidFill>
                  <a:schemeClr val="tx1"/>
                </a:solidFill>
                <a:latin typeface="Calibri" pitchFamily="34" charset="0"/>
                <a:cs typeface="Arial" charset="0"/>
              </a:rPr>
              <a:t>)</a:t>
            </a:r>
            <a:r>
              <a:rPr lang="en-US" sz="1000" b="1" kern="0" dirty="0">
                <a:solidFill>
                  <a:schemeClr val="tx1"/>
                </a:solidFill>
                <a:latin typeface="Calibri" pitchFamily="34" charset="0"/>
                <a:cs typeface="Arial" charset="0"/>
              </a:rPr>
              <a:t> · </a:t>
            </a:r>
            <a:r>
              <a:rPr lang="ru-RU" sz="1000" b="1" kern="0" dirty="0">
                <a:solidFill>
                  <a:schemeClr val="tx1"/>
                </a:solidFill>
                <a:latin typeface="Calibri" pitchFamily="34" charset="0"/>
                <a:cs typeface="Arial" charset="0"/>
              </a:rPr>
              <a:t>500 (</a:t>
            </a:r>
            <a:r>
              <a:rPr lang="en-US" sz="1000" b="1" kern="0" dirty="0">
                <a:solidFill>
                  <a:schemeClr val="tx1"/>
                </a:solidFill>
                <a:latin typeface="Calibri" pitchFamily="34" charset="0"/>
                <a:cs typeface="Arial" charset="0"/>
              </a:rPr>
              <a:t>inter-budget transfers</a:t>
            </a:r>
            <a:r>
              <a:rPr lang="ru-RU" sz="1000" b="1" kern="0" dirty="0">
                <a:solidFill>
                  <a:schemeClr val="tx1"/>
                </a:solidFill>
                <a:latin typeface="Calibri" pitchFamily="34" charset="0"/>
                <a:cs typeface="Arial" charset="0"/>
              </a:rPr>
              <a:t>)</a:t>
            </a:r>
            <a:r>
              <a:rPr lang="en-US" sz="1000" b="1" kern="0" dirty="0">
                <a:solidFill>
                  <a:schemeClr val="tx1"/>
                </a:solidFill>
                <a:latin typeface="Calibri" pitchFamily="34" charset="0"/>
                <a:cs typeface="Arial" charset="0"/>
              </a:rPr>
              <a:t> </a:t>
            </a:r>
            <a:endParaRPr lang="ru-RU" sz="1000" b="1" kern="0" dirty="0">
              <a:solidFill>
                <a:schemeClr val="tx1"/>
              </a:solidFill>
              <a:latin typeface="Calibri" pitchFamily="34" charset="0"/>
              <a:cs typeface="Arial" charset="0"/>
            </a:endParaRPr>
          </a:p>
          <a:p>
            <a:pPr>
              <a:lnSpc>
                <a:spcPct val="95000"/>
              </a:lnSpc>
            </a:pPr>
            <a:r>
              <a:rPr lang="en-US" sz="1000" b="1" kern="0" dirty="0">
                <a:solidFill>
                  <a:schemeClr val="tx1"/>
                </a:solidFill>
                <a:latin typeface="Calibri" pitchFamily="34" charset="0"/>
                <a:cs typeface="Arial" charset="0"/>
              </a:rPr>
              <a:t>· </a:t>
            </a:r>
            <a:r>
              <a:rPr lang="ru-RU" sz="1000" b="1" kern="0" dirty="0">
                <a:solidFill>
                  <a:schemeClr val="tx1"/>
                </a:solidFill>
                <a:latin typeface="Calibri" pitchFamily="34" charset="0"/>
                <a:cs typeface="Arial" charset="0"/>
              </a:rPr>
              <a:t>600 (</a:t>
            </a:r>
            <a:r>
              <a:rPr lang="en-US" sz="1000" b="1" kern="0" dirty="0">
                <a:solidFill>
                  <a:schemeClr val="tx1"/>
                </a:solidFill>
                <a:latin typeface="Calibri" pitchFamily="34" charset="0"/>
                <a:cs typeface="Arial" charset="0"/>
              </a:rPr>
              <a:t>grants</a:t>
            </a:r>
            <a:r>
              <a:rPr lang="ru-RU" sz="1000" b="1" kern="0" dirty="0">
                <a:solidFill>
                  <a:schemeClr val="tx1"/>
                </a:solidFill>
                <a:latin typeface="Calibri" pitchFamily="34" charset="0"/>
                <a:cs typeface="Arial" charset="0"/>
              </a:rPr>
              <a:t>) </a:t>
            </a:r>
            <a:r>
              <a:rPr lang="en-US" sz="1000" b="1" kern="0" dirty="0">
                <a:solidFill>
                  <a:schemeClr val="tx1"/>
                </a:solidFill>
                <a:latin typeface="Calibri" pitchFamily="34" charset="0"/>
                <a:cs typeface="Arial" charset="0"/>
              </a:rPr>
              <a:t>·</a:t>
            </a:r>
            <a:r>
              <a:rPr lang="ru-RU" sz="1000" b="1" kern="0" dirty="0">
                <a:solidFill>
                  <a:schemeClr val="tx1"/>
                </a:solidFill>
                <a:latin typeface="Calibri" pitchFamily="34" charset="0"/>
                <a:cs typeface="Arial" charset="0"/>
              </a:rPr>
              <a:t> 700 (</a:t>
            </a:r>
            <a:r>
              <a:rPr lang="en-US" sz="1000" b="1" kern="0" dirty="0">
                <a:solidFill>
                  <a:schemeClr val="tx1"/>
                </a:solidFill>
                <a:latin typeface="Calibri" pitchFamily="34" charset="0"/>
                <a:cs typeface="Arial" charset="0"/>
              </a:rPr>
              <a:t>interest payments</a:t>
            </a:r>
            <a:r>
              <a:rPr lang="ru-RU" sz="1000" b="1" kern="0" dirty="0">
                <a:solidFill>
                  <a:schemeClr val="tx1"/>
                </a:solidFill>
                <a:latin typeface="Calibri" pitchFamily="34" charset="0"/>
                <a:cs typeface="Arial" charset="0"/>
              </a:rPr>
              <a:t>)</a:t>
            </a:r>
            <a:r>
              <a:rPr lang="en-US" sz="1000" b="1" kern="0" dirty="0">
                <a:solidFill>
                  <a:schemeClr val="tx1"/>
                </a:solidFill>
                <a:latin typeface="Calibri" pitchFamily="34" charset="0"/>
                <a:cs typeface="Arial" charset="0"/>
              </a:rPr>
              <a:t> · </a:t>
            </a:r>
            <a:r>
              <a:rPr lang="ru-RU" sz="1000" b="1" kern="0" dirty="0">
                <a:solidFill>
                  <a:schemeClr val="tx1"/>
                </a:solidFill>
                <a:latin typeface="Calibri" pitchFamily="34" charset="0"/>
                <a:cs typeface="Arial" charset="0"/>
              </a:rPr>
              <a:t>800 (</a:t>
            </a:r>
            <a:r>
              <a:rPr lang="en-US" sz="1000" b="1" kern="0" dirty="0">
                <a:solidFill>
                  <a:schemeClr val="tx1"/>
                </a:solidFill>
                <a:latin typeface="Calibri" pitchFamily="34" charset="0"/>
                <a:cs typeface="Arial" charset="0"/>
              </a:rPr>
              <a:t>other</a:t>
            </a:r>
            <a:r>
              <a:rPr lang="ru-RU" sz="1000" b="1" kern="0" dirty="0">
                <a:solidFill>
                  <a:schemeClr val="tx1"/>
                </a:solidFill>
                <a:latin typeface="Calibri" pitchFamily="34" charset="0"/>
                <a:cs typeface="Arial" charset="0"/>
              </a:rPr>
              <a:t>)</a:t>
            </a:r>
          </a:p>
        </p:txBody>
      </p:sp>
      <p:sp>
        <p:nvSpPr>
          <p:cNvPr id="131" name="Прямоугольник 130"/>
          <p:cNvSpPr/>
          <p:nvPr/>
        </p:nvSpPr>
        <p:spPr>
          <a:xfrm>
            <a:off x="563956" y="3092076"/>
            <a:ext cx="1714681" cy="2427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95000"/>
              </a:lnSpc>
            </a:pPr>
            <a:r>
              <a:rPr lang="en-US" sz="1600" b="1" dirty="0">
                <a:solidFill>
                  <a:srgbClr val="002060"/>
                </a:solidFill>
                <a:latin typeface="Calibri" pitchFamily="34" charset="0"/>
                <a:cs typeface="Arial" charset="0"/>
              </a:rPr>
              <a:t>SOURCES</a:t>
            </a:r>
            <a:endParaRPr lang="ru-RU" sz="1600" b="1" dirty="0">
              <a:solidFill>
                <a:srgbClr val="002060"/>
              </a:solidFill>
              <a:latin typeface="Calibri" pitchFamily="34" charset="0"/>
              <a:cs typeface="Arial" charset="0"/>
            </a:endParaRPr>
          </a:p>
        </p:txBody>
      </p:sp>
      <p:sp>
        <p:nvSpPr>
          <p:cNvPr id="132" name="Прямоугольник 131"/>
          <p:cNvSpPr/>
          <p:nvPr/>
        </p:nvSpPr>
        <p:spPr>
          <a:xfrm>
            <a:off x="2481305" y="3635533"/>
            <a:ext cx="2082377" cy="23467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External </a:t>
            </a:r>
            <a:r>
              <a:rPr lang="ru-RU" sz="1000" b="1" dirty="0">
                <a:solidFill>
                  <a:schemeClr val="tx1"/>
                </a:solidFill>
                <a:latin typeface="Calibri" pitchFamily="34" charset="0"/>
                <a:cs typeface="Arial" charset="0"/>
              </a:rPr>
              <a:t> </a:t>
            </a:r>
            <a:endParaRPr lang="en-US" sz="1000" b="1" dirty="0">
              <a:solidFill>
                <a:schemeClr val="tx1"/>
              </a:solidFill>
              <a:latin typeface="Calibri" pitchFamily="34" charset="0"/>
              <a:cs typeface="Arial" charset="0"/>
            </a:endParaRPr>
          </a:p>
          <a:p>
            <a:pPr>
              <a:lnSpc>
                <a:spcPct val="95000"/>
              </a:lnSpc>
            </a:pPr>
            <a:r>
              <a:rPr lang="en-US" sz="1000" dirty="0">
                <a:solidFill>
                  <a:schemeClr val="tx1"/>
                </a:solidFill>
                <a:latin typeface="Calibri" pitchFamily="34" charset="0"/>
                <a:cs typeface="Arial" charset="0"/>
              </a:rPr>
              <a:t>repaid</a:t>
            </a:r>
            <a:r>
              <a:rPr lang="ru-RU" sz="1000" dirty="0">
                <a:solidFill>
                  <a:schemeClr val="tx1"/>
                </a:solidFill>
                <a:latin typeface="Calibri" pitchFamily="34" charset="0"/>
                <a:cs typeface="Arial" charset="0"/>
              </a:rPr>
              <a:t>/</a:t>
            </a:r>
            <a:r>
              <a:rPr lang="en-US" sz="1000" dirty="0">
                <a:solidFill>
                  <a:schemeClr val="tx1"/>
                </a:solidFill>
                <a:latin typeface="Calibri" pitchFamily="34" charset="0"/>
                <a:cs typeface="Arial" charset="0"/>
              </a:rPr>
              <a:t>raised</a:t>
            </a:r>
            <a:endParaRPr lang="ru-RU" sz="1000" dirty="0">
              <a:solidFill>
                <a:schemeClr val="tx1"/>
              </a:solidFill>
              <a:latin typeface="Calibri" pitchFamily="34" charset="0"/>
              <a:cs typeface="Arial" charset="0"/>
            </a:endParaRPr>
          </a:p>
        </p:txBody>
      </p:sp>
      <p:sp>
        <p:nvSpPr>
          <p:cNvPr id="133" name="Прямоугольник 132"/>
          <p:cNvSpPr/>
          <p:nvPr/>
        </p:nvSpPr>
        <p:spPr>
          <a:xfrm>
            <a:off x="2516512" y="2907273"/>
            <a:ext cx="2009975" cy="23467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Internal </a:t>
            </a:r>
            <a:r>
              <a:rPr lang="ru-RU" sz="1000" b="1" dirty="0">
                <a:solidFill>
                  <a:schemeClr val="tx1"/>
                </a:solidFill>
                <a:latin typeface="Calibri" pitchFamily="34" charset="0"/>
                <a:cs typeface="Arial" charset="0"/>
              </a:rPr>
              <a:t> </a:t>
            </a:r>
            <a:endParaRPr lang="en-US" sz="1000" b="1" dirty="0">
              <a:solidFill>
                <a:schemeClr val="tx1"/>
              </a:solidFill>
              <a:latin typeface="Calibri" pitchFamily="34" charset="0"/>
              <a:cs typeface="Arial" charset="0"/>
            </a:endParaRPr>
          </a:p>
          <a:p>
            <a:pPr>
              <a:lnSpc>
                <a:spcPct val="95000"/>
              </a:lnSpc>
            </a:pPr>
            <a:r>
              <a:rPr lang="en-US" sz="1000" dirty="0">
                <a:solidFill>
                  <a:schemeClr val="tx1"/>
                </a:solidFill>
                <a:latin typeface="Calibri" pitchFamily="34" charset="0"/>
                <a:cs typeface="Arial" charset="0"/>
              </a:rPr>
              <a:t>repaid</a:t>
            </a:r>
            <a:r>
              <a:rPr lang="ru-RU" sz="1000" dirty="0">
                <a:solidFill>
                  <a:schemeClr val="tx1"/>
                </a:solidFill>
                <a:latin typeface="Calibri" pitchFamily="34" charset="0"/>
                <a:cs typeface="Arial" charset="0"/>
              </a:rPr>
              <a:t>/</a:t>
            </a:r>
            <a:r>
              <a:rPr lang="en-US" sz="1000" dirty="0">
                <a:solidFill>
                  <a:schemeClr val="tx1"/>
                </a:solidFill>
                <a:latin typeface="Calibri" pitchFamily="34" charset="0"/>
                <a:cs typeface="Arial" charset="0"/>
              </a:rPr>
              <a:t>raised</a:t>
            </a:r>
            <a:endParaRPr lang="ru-RU" sz="1000" dirty="0">
              <a:solidFill>
                <a:schemeClr val="tx1"/>
              </a:solidFill>
              <a:latin typeface="Calibri" pitchFamily="34" charset="0"/>
              <a:cs typeface="Arial" charset="0"/>
            </a:endParaRPr>
          </a:p>
        </p:txBody>
      </p:sp>
      <p:sp>
        <p:nvSpPr>
          <p:cNvPr id="136" name="Прямоугольник 135"/>
          <p:cNvSpPr/>
          <p:nvPr/>
        </p:nvSpPr>
        <p:spPr>
          <a:xfrm>
            <a:off x="5186787" y="4818830"/>
            <a:ext cx="2033242" cy="23467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raised</a:t>
            </a:r>
            <a:r>
              <a:rPr lang="ru-RU" sz="1000" b="1" dirty="0">
                <a:solidFill>
                  <a:schemeClr val="tx1"/>
                </a:solidFill>
                <a:latin typeface="Calibri" pitchFamily="34" charset="0"/>
                <a:cs typeface="Arial" charset="0"/>
              </a:rPr>
              <a:t>/</a:t>
            </a:r>
            <a:r>
              <a:rPr lang="en-US" sz="1000" b="1" dirty="0">
                <a:solidFill>
                  <a:schemeClr val="tx1"/>
                </a:solidFill>
                <a:latin typeface="Calibri" pitchFamily="34" charset="0"/>
                <a:cs typeface="Arial" charset="0"/>
              </a:rPr>
              <a:t>repaid</a:t>
            </a:r>
            <a:r>
              <a:rPr lang="ru-RU" sz="1000" b="1" dirty="0">
                <a:solidFill>
                  <a:schemeClr val="tx1"/>
                </a:solidFill>
                <a:latin typeface="Calibri" pitchFamily="34" charset="0"/>
                <a:cs typeface="Arial" charset="0"/>
              </a:rPr>
              <a:t>/</a:t>
            </a:r>
            <a:r>
              <a:rPr lang="en-US" sz="1000" b="1" dirty="0">
                <a:solidFill>
                  <a:schemeClr val="tx1"/>
                </a:solidFill>
                <a:latin typeface="Calibri" pitchFamily="34" charset="0"/>
                <a:cs typeface="Arial" charset="0"/>
              </a:rPr>
              <a:t>balance</a:t>
            </a:r>
            <a:endParaRPr lang="ru-RU" sz="1000" b="1" dirty="0">
              <a:solidFill>
                <a:schemeClr val="tx1"/>
              </a:solidFill>
              <a:latin typeface="Calibri" pitchFamily="34" charset="0"/>
              <a:cs typeface="Arial" charset="0"/>
            </a:endParaRPr>
          </a:p>
        </p:txBody>
      </p:sp>
      <p:sp>
        <p:nvSpPr>
          <p:cNvPr id="139" name="Прямоугольник 138"/>
          <p:cNvSpPr/>
          <p:nvPr/>
        </p:nvSpPr>
        <p:spPr>
          <a:xfrm>
            <a:off x="5225846" y="2927394"/>
            <a:ext cx="2436902" cy="7737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Sovereign securities</a:t>
            </a:r>
            <a:endParaRPr lang="ru-RU" sz="10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Privatization </a:t>
            </a:r>
            <a:endParaRPr lang="ru-RU" sz="10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Precious metals</a:t>
            </a:r>
            <a:endParaRPr lang="ru-RU" sz="10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Budget loans</a:t>
            </a:r>
            <a:endParaRPr lang="ru-RU" sz="10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Savings compensations</a:t>
            </a:r>
            <a:endParaRPr lang="ru-RU" sz="10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Government guaranties</a:t>
            </a:r>
            <a:endParaRPr lang="ru-RU" sz="10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other</a:t>
            </a:r>
            <a:endParaRPr lang="ru-RU" sz="1000" b="1" dirty="0">
              <a:solidFill>
                <a:schemeClr val="tx1"/>
              </a:solidFill>
              <a:latin typeface="Calibri" pitchFamily="34" charset="0"/>
              <a:cs typeface="Arial" charset="0"/>
            </a:endParaRPr>
          </a:p>
        </p:txBody>
      </p:sp>
      <p:sp>
        <p:nvSpPr>
          <p:cNvPr id="143" name="Прямоугольник 142"/>
          <p:cNvSpPr/>
          <p:nvPr/>
        </p:nvSpPr>
        <p:spPr>
          <a:xfrm>
            <a:off x="5197687" y="3890367"/>
            <a:ext cx="2520742" cy="67161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000" b="1" dirty="0">
                <a:solidFill>
                  <a:schemeClr val="tx1"/>
                </a:solidFill>
              </a:rPr>
              <a:t>Bonds </a:t>
            </a:r>
            <a:endParaRPr lang="ru-RU" sz="1000" b="1" dirty="0">
              <a:solidFill>
                <a:schemeClr val="tx1"/>
              </a:solidFill>
            </a:endParaRPr>
          </a:p>
          <a:p>
            <a:pPr marL="171450" indent="-171450">
              <a:lnSpc>
                <a:spcPct val="95000"/>
              </a:lnSpc>
              <a:buFont typeface="Arial" panose="020B0604020202020204" pitchFamily="34" charset="0"/>
              <a:buChar char="•"/>
            </a:pPr>
            <a:r>
              <a:rPr lang="en-US" sz="1000" b="1" dirty="0">
                <a:solidFill>
                  <a:schemeClr val="tx1"/>
                </a:solidFill>
              </a:rPr>
              <a:t>State loans</a:t>
            </a:r>
            <a:endParaRPr lang="ru-RU" sz="1000" b="1" dirty="0">
              <a:solidFill>
                <a:schemeClr val="tx1"/>
              </a:solidFill>
            </a:endParaRPr>
          </a:p>
          <a:p>
            <a:pPr marL="171450" indent="-171450">
              <a:lnSpc>
                <a:spcPct val="95000"/>
              </a:lnSpc>
              <a:buFont typeface="Arial" panose="020B0604020202020204" pitchFamily="34" charset="0"/>
              <a:buChar char="•"/>
            </a:pPr>
            <a:r>
              <a:rPr lang="en-US" sz="1000" b="1" dirty="0">
                <a:solidFill>
                  <a:schemeClr val="tx1"/>
                </a:solidFill>
              </a:rPr>
              <a:t>Government guaranties</a:t>
            </a:r>
            <a:endParaRPr lang="ru-RU" sz="1000" b="1" dirty="0">
              <a:solidFill>
                <a:schemeClr val="tx1"/>
              </a:solidFill>
            </a:endParaRPr>
          </a:p>
          <a:p>
            <a:pPr marL="171450" indent="-171450">
              <a:lnSpc>
                <a:spcPct val="95000"/>
              </a:lnSpc>
              <a:buFont typeface="Arial" panose="020B0604020202020204" pitchFamily="34" charset="0"/>
              <a:buChar char="•"/>
            </a:pPr>
            <a:r>
              <a:rPr lang="en-US" sz="1000" b="1" dirty="0">
                <a:solidFill>
                  <a:schemeClr val="tx1"/>
                </a:solidFill>
              </a:rPr>
              <a:t>other</a:t>
            </a:r>
            <a:endParaRPr lang="ru-RU" sz="1000" b="1" dirty="0">
              <a:solidFill>
                <a:schemeClr val="tx1"/>
              </a:solidFill>
            </a:endParaRPr>
          </a:p>
        </p:txBody>
      </p:sp>
      <p:sp>
        <p:nvSpPr>
          <p:cNvPr id="144" name="Прямоугольник 143"/>
          <p:cNvSpPr/>
          <p:nvPr/>
        </p:nvSpPr>
        <p:spPr>
          <a:xfrm>
            <a:off x="456906" y="4338404"/>
            <a:ext cx="1714681" cy="2427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95000"/>
              </a:lnSpc>
            </a:pPr>
            <a:r>
              <a:rPr lang="en-US" sz="1050" b="1" dirty="0">
                <a:solidFill>
                  <a:schemeClr val="tx1"/>
                </a:solidFill>
                <a:latin typeface="Calibri" pitchFamily="34" charset="0"/>
                <a:cs typeface="Arial" charset="0"/>
              </a:rPr>
              <a:t>EXTRABUDGETARY FUNDS</a:t>
            </a:r>
            <a:endParaRPr lang="ru-RU" sz="1050" b="1" dirty="0">
              <a:solidFill>
                <a:schemeClr val="tx1"/>
              </a:solidFill>
              <a:latin typeface="Calibri" pitchFamily="34" charset="0"/>
              <a:cs typeface="Arial" charset="0"/>
            </a:endParaRPr>
          </a:p>
        </p:txBody>
      </p:sp>
      <p:sp>
        <p:nvSpPr>
          <p:cNvPr id="145" name="Прямоугольник 144"/>
          <p:cNvSpPr/>
          <p:nvPr/>
        </p:nvSpPr>
        <p:spPr>
          <a:xfrm>
            <a:off x="2515886" y="4263923"/>
            <a:ext cx="2544370" cy="78663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Pension Fund</a:t>
            </a:r>
            <a:endParaRPr lang="ru-RU" sz="10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Social Security Fund</a:t>
            </a:r>
            <a:endParaRPr lang="ru-RU" sz="10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Medical Health Insurance Fund</a:t>
            </a:r>
            <a:endParaRPr lang="ru-RU" sz="10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Legal entities</a:t>
            </a:r>
            <a:endParaRPr lang="ru-RU" sz="10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Budgetary and autonomous institutions</a:t>
            </a:r>
            <a:endParaRPr lang="ru-RU" sz="1000" b="1" dirty="0">
              <a:solidFill>
                <a:schemeClr val="tx1"/>
              </a:solidFill>
              <a:latin typeface="Calibri" pitchFamily="34" charset="0"/>
              <a:cs typeface="Arial" charset="0"/>
            </a:endParaRPr>
          </a:p>
        </p:txBody>
      </p:sp>
      <p:sp>
        <p:nvSpPr>
          <p:cNvPr id="150" name="Прямоугольник 149"/>
          <p:cNvSpPr/>
          <p:nvPr/>
        </p:nvSpPr>
        <p:spPr>
          <a:xfrm>
            <a:off x="467540" y="3519361"/>
            <a:ext cx="1703104" cy="66547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just">
              <a:lnSpc>
                <a:spcPct val="95000"/>
              </a:lnSpc>
            </a:pPr>
            <a:r>
              <a:rPr lang="en-US" sz="1050" b="1" dirty="0">
                <a:solidFill>
                  <a:srgbClr val="C00000"/>
                </a:solidFill>
                <a:latin typeface="Calibri" pitchFamily="34" charset="0"/>
                <a:cs typeface="Arial" charset="0"/>
              </a:rPr>
              <a:t>FEDERAL BUDGET BALANCES</a:t>
            </a:r>
            <a:endParaRPr lang="ru-RU" sz="1050" b="1" dirty="0">
              <a:solidFill>
                <a:srgbClr val="C00000"/>
              </a:solidFill>
              <a:latin typeface="Calibri" pitchFamily="34" charset="0"/>
              <a:cs typeface="Arial" charset="0"/>
            </a:endParaRPr>
          </a:p>
        </p:txBody>
      </p:sp>
      <p:sp>
        <p:nvSpPr>
          <p:cNvPr id="151" name="Прямоугольник 150"/>
          <p:cNvSpPr/>
          <p:nvPr/>
        </p:nvSpPr>
        <p:spPr>
          <a:xfrm>
            <a:off x="684870" y="6367479"/>
            <a:ext cx="1703104" cy="29041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just">
              <a:lnSpc>
                <a:spcPct val="95000"/>
              </a:lnSpc>
            </a:pPr>
            <a:r>
              <a:rPr lang="en-US" sz="1050" b="1" dirty="0">
                <a:solidFill>
                  <a:srgbClr val="FF4343"/>
                </a:solidFill>
                <a:latin typeface="Calibri" pitchFamily="34" charset="0"/>
                <a:cs typeface="Arial" charset="0"/>
              </a:rPr>
              <a:t>ON TSA</a:t>
            </a:r>
            <a:endParaRPr lang="ru-RU" sz="1050" b="1" dirty="0">
              <a:solidFill>
                <a:srgbClr val="FF4343"/>
              </a:solidFill>
              <a:latin typeface="Calibri" pitchFamily="34" charset="0"/>
              <a:cs typeface="Arial" charset="0"/>
            </a:endParaRPr>
          </a:p>
        </p:txBody>
      </p:sp>
      <p:sp>
        <p:nvSpPr>
          <p:cNvPr id="153" name="Прямоугольник 152"/>
          <p:cNvSpPr/>
          <p:nvPr/>
        </p:nvSpPr>
        <p:spPr>
          <a:xfrm>
            <a:off x="2552693" y="6371999"/>
            <a:ext cx="2034984" cy="2427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ROUBLES</a:t>
            </a:r>
            <a:r>
              <a:rPr lang="ru-RU" sz="1000" b="1" dirty="0">
                <a:solidFill>
                  <a:schemeClr val="tx1"/>
                </a:solidFill>
                <a:latin typeface="Calibri" pitchFamily="34" charset="0"/>
                <a:cs typeface="Arial" charset="0"/>
              </a:rPr>
              <a:t> </a:t>
            </a:r>
          </a:p>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FOREIGN CURRENCY</a:t>
            </a:r>
            <a:endParaRPr lang="ru-RU" sz="1000" b="1" dirty="0">
              <a:solidFill>
                <a:schemeClr val="tx1"/>
              </a:solidFill>
              <a:latin typeface="Calibri" pitchFamily="34" charset="0"/>
              <a:cs typeface="Arial" charset="0"/>
            </a:endParaRPr>
          </a:p>
        </p:txBody>
      </p:sp>
      <p:sp>
        <p:nvSpPr>
          <p:cNvPr id="154" name="Прямоугольник 153"/>
          <p:cNvSpPr/>
          <p:nvPr/>
        </p:nvSpPr>
        <p:spPr>
          <a:xfrm>
            <a:off x="467540" y="5210370"/>
            <a:ext cx="1714681" cy="2427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95000"/>
              </a:lnSpc>
            </a:pPr>
            <a:r>
              <a:rPr lang="en-US" sz="1050" b="1" dirty="0">
                <a:solidFill>
                  <a:srgbClr val="C00000"/>
                </a:solidFill>
                <a:latin typeface="Calibri" pitchFamily="34" charset="0"/>
                <a:cs typeface="Arial" charset="0"/>
              </a:rPr>
              <a:t>BALANCES</a:t>
            </a:r>
            <a:r>
              <a:rPr lang="ru-RU" sz="1050" b="1" dirty="0">
                <a:solidFill>
                  <a:srgbClr val="C00000"/>
                </a:solidFill>
                <a:latin typeface="Calibri" pitchFamily="34" charset="0"/>
                <a:cs typeface="Arial" charset="0"/>
              </a:rPr>
              <a:t>, </a:t>
            </a:r>
            <a:r>
              <a:rPr lang="en-US" sz="850" b="1" dirty="0">
                <a:solidFill>
                  <a:srgbClr val="C00000"/>
                </a:solidFill>
                <a:latin typeface="Calibri" pitchFamily="34" charset="0"/>
                <a:cs typeface="Arial" charset="0"/>
              </a:rPr>
              <a:t>TOTAL</a:t>
            </a:r>
            <a:endParaRPr lang="ru-RU" sz="900" b="1" dirty="0">
              <a:solidFill>
                <a:srgbClr val="C00000"/>
              </a:solidFill>
              <a:latin typeface="Calibri" pitchFamily="34" charset="0"/>
              <a:cs typeface="Arial" charset="0"/>
            </a:endParaRPr>
          </a:p>
        </p:txBody>
      </p:sp>
      <p:sp>
        <p:nvSpPr>
          <p:cNvPr id="155" name="Прямоугольник 154"/>
          <p:cNvSpPr/>
          <p:nvPr/>
        </p:nvSpPr>
        <p:spPr>
          <a:xfrm>
            <a:off x="2533731" y="5388770"/>
            <a:ext cx="1773682" cy="61732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DEPOSITS</a:t>
            </a:r>
            <a:endParaRPr lang="ru-RU" sz="10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REPO</a:t>
            </a:r>
            <a:endParaRPr lang="ru-RU" sz="10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Budget loans</a:t>
            </a:r>
            <a:endParaRPr lang="ru-RU" sz="1000" b="1" dirty="0">
              <a:solidFill>
                <a:schemeClr val="tx1"/>
              </a:solidFill>
              <a:latin typeface="Calibri" pitchFamily="34" charset="0"/>
              <a:cs typeface="Arial" charset="0"/>
            </a:endParaRPr>
          </a:p>
        </p:txBody>
      </p:sp>
      <p:sp>
        <p:nvSpPr>
          <p:cNvPr id="156" name="Прямоугольник 155"/>
          <p:cNvSpPr/>
          <p:nvPr/>
        </p:nvSpPr>
        <p:spPr>
          <a:xfrm>
            <a:off x="5159512" y="5578788"/>
            <a:ext cx="2544370" cy="2460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placement</a:t>
            </a:r>
            <a:r>
              <a:rPr lang="ru-RU" sz="1000" b="1" dirty="0">
                <a:solidFill>
                  <a:schemeClr val="tx1"/>
                </a:solidFill>
                <a:latin typeface="Calibri" pitchFamily="34" charset="0"/>
                <a:cs typeface="Arial" charset="0"/>
              </a:rPr>
              <a:t>/</a:t>
            </a:r>
            <a:r>
              <a:rPr lang="en-US" sz="1000" b="1" dirty="0">
                <a:solidFill>
                  <a:schemeClr val="tx1"/>
                </a:solidFill>
                <a:latin typeface="Calibri" pitchFamily="34" charset="0"/>
                <a:cs typeface="Arial" charset="0"/>
              </a:rPr>
              <a:t>repayment</a:t>
            </a:r>
            <a:r>
              <a:rPr lang="ru-RU" sz="1000" b="1" dirty="0">
                <a:solidFill>
                  <a:schemeClr val="tx1"/>
                </a:solidFill>
                <a:latin typeface="Calibri" pitchFamily="34" charset="0"/>
                <a:cs typeface="Arial" charset="0"/>
              </a:rPr>
              <a:t>/</a:t>
            </a:r>
            <a:r>
              <a:rPr lang="en-US" sz="1000" b="1" dirty="0">
                <a:solidFill>
                  <a:schemeClr val="tx1"/>
                </a:solidFill>
                <a:latin typeface="Calibri" pitchFamily="34" charset="0"/>
                <a:cs typeface="Arial" charset="0"/>
              </a:rPr>
              <a:t>balance</a:t>
            </a:r>
            <a:endParaRPr lang="ru-RU" sz="1000" b="1" dirty="0">
              <a:solidFill>
                <a:schemeClr val="tx1"/>
              </a:solidFill>
              <a:latin typeface="Calibri" pitchFamily="34" charset="0"/>
              <a:cs typeface="Arial" charset="0"/>
            </a:endParaRPr>
          </a:p>
        </p:txBody>
      </p:sp>
      <p:sp>
        <p:nvSpPr>
          <p:cNvPr id="158" name="Прямоугольник 157"/>
          <p:cNvSpPr/>
          <p:nvPr/>
        </p:nvSpPr>
        <p:spPr>
          <a:xfrm>
            <a:off x="5165178" y="6038496"/>
            <a:ext cx="2544370" cy="2460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Foreign currency purchased/sold </a:t>
            </a:r>
            <a:r>
              <a:rPr lang="ru-RU" sz="1000" b="1" dirty="0">
                <a:solidFill>
                  <a:schemeClr val="tx1"/>
                </a:solidFill>
                <a:latin typeface="Calibri" pitchFamily="34" charset="0"/>
                <a:cs typeface="Arial" charset="0"/>
              </a:rPr>
              <a:t>/</a:t>
            </a:r>
            <a:r>
              <a:rPr lang="en-US" sz="1000" b="1" dirty="0">
                <a:solidFill>
                  <a:schemeClr val="tx1"/>
                </a:solidFill>
                <a:latin typeface="Calibri" pitchFamily="34" charset="0"/>
                <a:cs typeface="Arial" charset="0"/>
              </a:rPr>
              <a:t>balance</a:t>
            </a:r>
            <a:endParaRPr lang="ru-RU" sz="1000" b="1" dirty="0">
              <a:solidFill>
                <a:schemeClr val="tx1"/>
              </a:solidFill>
              <a:latin typeface="Calibri" pitchFamily="34" charset="0"/>
              <a:cs typeface="Arial" charset="0"/>
            </a:endParaRPr>
          </a:p>
        </p:txBody>
      </p:sp>
      <p:sp>
        <p:nvSpPr>
          <p:cNvPr id="163" name="Прямоугольник 162"/>
          <p:cNvSpPr/>
          <p:nvPr/>
        </p:nvSpPr>
        <p:spPr>
          <a:xfrm>
            <a:off x="5133454" y="878771"/>
            <a:ext cx="3156746" cy="61790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4" name="Прямоугольник 163"/>
          <p:cNvSpPr/>
          <p:nvPr/>
        </p:nvSpPr>
        <p:spPr>
          <a:xfrm>
            <a:off x="5124510" y="1595372"/>
            <a:ext cx="3155885" cy="325697"/>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5" name="Прямоугольник 164"/>
          <p:cNvSpPr/>
          <p:nvPr/>
        </p:nvSpPr>
        <p:spPr>
          <a:xfrm>
            <a:off x="2507894" y="1491896"/>
            <a:ext cx="2333072" cy="316727"/>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6" name="Прямоугольник 165"/>
          <p:cNvSpPr/>
          <p:nvPr/>
        </p:nvSpPr>
        <p:spPr>
          <a:xfrm>
            <a:off x="2496627" y="900142"/>
            <a:ext cx="2344339" cy="36830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7" name="Прямоугольник 166"/>
          <p:cNvSpPr/>
          <p:nvPr/>
        </p:nvSpPr>
        <p:spPr>
          <a:xfrm>
            <a:off x="467541" y="1159482"/>
            <a:ext cx="1757749" cy="368308"/>
          </a:xfrm>
          <a:prstGeom prst="rect">
            <a:avLst/>
          </a:prstGeom>
          <a:noFill/>
          <a:ln w="158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1" name="Прямоугольник 170"/>
          <p:cNvSpPr/>
          <p:nvPr/>
        </p:nvSpPr>
        <p:spPr>
          <a:xfrm>
            <a:off x="460745" y="2149253"/>
            <a:ext cx="1764546" cy="368308"/>
          </a:xfrm>
          <a:prstGeom prst="rect">
            <a:avLst/>
          </a:prstGeom>
          <a:noFill/>
          <a:ln w="158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2" name="Прямоугольник 171"/>
          <p:cNvSpPr/>
          <p:nvPr/>
        </p:nvSpPr>
        <p:spPr>
          <a:xfrm>
            <a:off x="2496627" y="2153283"/>
            <a:ext cx="2344339" cy="36830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3" name="Прямоугольник 172"/>
          <p:cNvSpPr/>
          <p:nvPr/>
        </p:nvSpPr>
        <p:spPr>
          <a:xfrm>
            <a:off x="5125931" y="1986998"/>
            <a:ext cx="3167479" cy="67914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5" name="Прямоугольник 174"/>
          <p:cNvSpPr/>
          <p:nvPr/>
        </p:nvSpPr>
        <p:spPr>
          <a:xfrm>
            <a:off x="2510480" y="3581732"/>
            <a:ext cx="2333829" cy="36830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6" name="Прямоугольник 175"/>
          <p:cNvSpPr/>
          <p:nvPr/>
        </p:nvSpPr>
        <p:spPr>
          <a:xfrm>
            <a:off x="2507894" y="2838028"/>
            <a:ext cx="2333072" cy="36830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8" name="Прямоугольник 177"/>
          <p:cNvSpPr/>
          <p:nvPr/>
        </p:nvSpPr>
        <p:spPr>
          <a:xfrm>
            <a:off x="434474" y="3010768"/>
            <a:ext cx="1753036" cy="368308"/>
          </a:xfrm>
          <a:prstGeom prst="rect">
            <a:avLst/>
          </a:prstGeom>
          <a:noFill/>
          <a:ln w="158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3" name="Прямоугольник 182"/>
          <p:cNvSpPr/>
          <p:nvPr/>
        </p:nvSpPr>
        <p:spPr>
          <a:xfrm>
            <a:off x="5125931" y="2792317"/>
            <a:ext cx="3156747" cy="103151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6" name="Прямоугольник 185"/>
          <p:cNvSpPr/>
          <p:nvPr/>
        </p:nvSpPr>
        <p:spPr>
          <a:xfrm>
            <a:off x="427005" y="4274403"/>
            <a:ext cx="1730652" cy="369076"/>
          </a:xfrm>
          <a:prstGeom prst="rect">
            <a:avLst/>
          </a:prstGeom>
          <a:noFill/>
          <a:ln w="158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187" name="Прямоугольник 186"/>
          <p:cNvSpPr/>
          <p:nvPr/>
        </p:nvSpPr>
        <p:spPr>
          <a:xfrm>
            <a:off x="2502118" y="4246187"/>
            <a:ext cx="2353309" cy="804674"/>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8" name="Прямоугольник 187"/>
          <p:cNvSpPr/>
          <p:nvPr/>
        </p:nvSpPr>
        <p:spPr>
          <a:xfrm>
            <a:off x="5129660" y="4808518"/>
            <a:ext cx="3160540" cy="2770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1" name="Прямоугольник 190"/>
          <p:cNvSpPr/>
          <p:nvPr/>
        </p:nvSpPr>
        <p:spPr>
          <a:xfrm>
            <a:off x="684870" y="6340718"/>
            <a:ext cx="1540420" cy="334407"/>
          </a:xfrm>
          <a:prstGeom prst="rect">
            <a:avLst/>
          </a:prstGeom>
          <a:noFill/>
          <a:ln w="158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193" name="Прямоугольник 192"/>
          <p:cNvSpPr/>
          <p:nvPr/>
        </p:nvSpPr>
        <p:spPr>
          <a:xfrm>
            <a:off x="2507893" y="6323524"/>
            <a:ext cx="2369279" cy="36830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4" name="Прямоугольник 193"/>
          <p:cNvSpPr/>
          <p:nvPr/>
        </p:nvSpPr>
        <p:spPr>
          <a:xfrm>
            <a:off x="5122165" y="3909476"/>
            <a:ext cx="3165755" cy="65626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5" name="Прямоугольник 194"/>
          <p:cNvSpPr/>
          <p:nvPr/>
        </p:nvSpPr>
        <p:spPr>
          <a:xfrm>
            <a:off x="2507894" y="5471984"/>
            <a:ext cx="2347533" cy="48137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8" name="Прямоугольник 197"/>
          <p:cNvSpPr/>
          <p:nvPr/>
        </p:nvSpPr>
        <p:spPr>
          <a:xfrm>
            <a:off x="5122165" y="5584407"/>
            <a:ext cx="3173789" cy="269167"/>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2" name="Прямоугольник 201"/>
          <p:cNvSpPr/>
          <p:nvPr/>
        </p:nvSpPr>
        <p:spPr>
          <a:xfrm>
            <a:off x="441999" y="3519361"/>
            <a:ext cx="1726481" cy="653238"/>
          </a:xfrm>
          <a:prstGeom prst="rect">
            <a:avLst/>
          </a:prstGeom>
          <a:noFill/>
          <a:ln w="158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cxnSp>
        <p:nvCxnSpPr>
          <p:cNvPr id="84" name="Прямая соединительная линия 83"/>
          <p:cNvCxnSpPr/>
          <p:nvPr/>
        </p:nvCxnSpPr>
        <p:spPr>
          <a:xfrm flipV="1">
            <a:off x="2225290" y="1352184"/>
            <a:ext cx="105417" cy="2994"/>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87" name="Прямая соединительная линия 86"/>
          <p:cNvCxnSpPr/>
          <p:nvPr/>
        </p:nvCxnSpPr>
        <p:spPr>
          <a:xfrm flipH="1" flipV="1">
            <a:off x="2342404" y="1067512"/>
            <a:ext cx="10272" cy="597929"/>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93" name="Прямая соединительная линия 92"/>
          <p:cNvCxnSpPr>
            <a:endCxn id="165" idx="1"/>
          </p:cNvCxnSpPr>
          <p:nvPr/>
        </p:nvCxnSpPr>
        <p:spPr>
          <a:xfrm>
            <a:off x="2347540" y="1647517"/>
            <a:ext cx="160354" cy="2743"/>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03" name="Прямая соединительная линия 102"/>
          <p:cNvCxnSpPr/>
          <p:nvPr/>
        </p:nvCxnSpPr>
        <p:spPr>
          <a:xfrm>
            <a:off x="2340399" y="1084296"/>
            <a:ext cx="160238" cy="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05" name="Прямая соединительная линия 104"/>
          <p:cNvCxnSpPr/>
          <p:nvPr/>
        </p:nvCxnSpPr>
        <p:spPr>
          <a:xfrm flipV="1">
            <a:off x="2217082" y="3216761"/>
            <a:ext cx="105417" cy="2994"/>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06" name="Прямая соединительная линия 105"/>
          <p:cNvCxnSpPr/>
          <p:nvPr/>
        </p:nvCxnSpPr>
        <p:spPr>
          <a:xfrm flipH="1" flipV="1">
            <a:off x="2334196" y="2932090"/>
            <a:ext cx="6609" cy="808353"/>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07" name="Прямая соединительная линия 106"/>
          <p:cNvCxnSpPr/>
          <p:nvPr/>
        </p:nvCxnSpPr>
        <p:spPr>
          <a:xfrm>
            <a:off x="2333882" y="3730918"/>
            <a:ext cx="160354" cy="2743"/>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08" name="Прямая соединительная линия 107"/>
          <p:cNvCxnSpPr/>
          <p:nvPr/>
        </p:nvCxnSpPr>
        <p:spPr>
          <a:xfrm>
            <a:off x="2332191" y="2948873"/>
            <a:ext cx="160238" cy="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09" name="Прямая соединительная линия 108"/>
          <p:cNvCxnSpPr/>
          <p:nvPr/>
        </p:nvCxnSpPr>
        <p:spPr>
          <a:xfrm>
            <a:off x="2128419" y="4480377"/>
            <a:ext cx="193914" cy="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10" name="Прямая соединительная линия 109"/>
          <p:cNvCxnSpPr/>
          <p:nvPr/>
        </p:nvCxnSpPr>
        <p:spPr>
          <a:xfrm flipH="1" flipV="1">
            <a:off x="2326773" y="4324247"/>
            <a:ext cx="10272" cy="597929"/>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11" name="Прямая соединительная линия 110"/>
          <p:cNvCxnSpPr/>
          <p:nvPr/>
        </p:nvCxnSpPr>
        <p:spPr>
          <a:xfrm>
            <a:off x="2331909" y="4904252"/>
            <a:ext cx="160354" cy="2743"/>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12" name="Прямая соединительная линия 111"/>
          <p:cNvCxnSpPr/>
          <p:nvPr/>
        </p:nvCxnSpPr>
        <p:spPr>
          <a:xfrm>
            <a:off x="2343818" y="4341031"/>
            <a:ext cx="160238" cy="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13" name="Прямая соединительная линия 112"/>
          <p:cNvCxnSpPr/>
          <p:nvPr/>
        </p:nvCxnSpPr>
        <p:spPr>
          <a:xfrm flipV="1">
            <a:off x="2220097" y="5853371"/>
            <a:ext cx="105417" cy="2994"/>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15" name="Прямая соединительная линия 114"/>
          <p:cNvCxnSpPr/>
          <p:nvPr/>
        </p:nvCxnSpPr>
        <p:spPr>
          <a:xfrm flipH="1" flipV="1">
            <a:off x="2337211" y="5568699"/>
            <a:ext cx="10272" cy="597929"/>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16" name="Прямая соединительная линия 115"/>
          <p:cNvCxnSpPr/>
          <p:nvPr/>
        </p:nvCxnSpPr>
        <p:spPr>
          <a:xfrm>
            <a:off x="2342347" y="6148704"/>
            <a:ext cx="160354" cy="2743"/>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17" name="Прямая соединительная линия 116"/>
          <p:cNvCxnSpPr/>
          <p:nvPr/>
        </p:nvCxnSpPr>
        <p:spPr>
          <a:xfrm>
            <a:off x="2335206" y="5585483"/>
            <a:ext cx="160238" cy="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18" name="Прямая соединительная линия 117"/>
          <p:cNvCxnSpPr/>
          <p:nvPr/>
        </p:nvCxnSpPr>
        <p:spPr>
          <a:xfrm>
            <a:off x="4844309" y="2326569"/>
            <a:ext cx="287557" cy="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24" name="Прямая соединительная линия 123"/>
          <p:cNvCxnSpPr/>
          <p:nvPr/>
        </p:nvCxnSpPr>
        <p:spPr>
          <a:xfrm flipH="1" flipV="1">
            <a:off x="4667357" y="3950041"/>
            <a:ext cx="8147" cy="145142"/>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28" name="Прямая соединительная линия 127"/>
          <p:cNvCxnSpPr>
            <a:stCxn id="191" idx="3"/>
            <a:endCxn id="193" idx="1"/>
          </p:cNvCxnSpPr>
          <p:nvPr/>
        </p:nvCxnSpPr>
        <p:spPr>
          <a:xfrm flipV="1">
            <a:off x="2225290" y="6507678"/>
            <a:ext cx="282603" cy="244"/>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29" name="Прямая соединительная линия 128"/>
          <p:cNvCxnSpPr/>
          <p:nvPr/>
        </p:nvCxnSpPr>
        <p:spPr>
          <a:xfrm flipV="1">
            <a:off x="2207932" y="2330652"/>
            <a:ext cx="282604" cy="244"/>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40" name="Прямая соединительная линия 139"/>
          <p:cNvCxnSpPr/>
          <p:nvPr/>
        </p:nvCxnSpPr>
        <p:spPr>
          <a:xfrm>
            <a:off x="4835355" y="1637871"/>
            <a:ext cx="287557" cy="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41" name="Прямая соединительная линия 140"/>
          <p:cNvCxnSpPr/>
          <p:nvPr/>
        </p:nvCxnSpPr>
        <p:spPr>
          <a:xfrm>
            <a:off x="4844309" y="1096567"/>
            <a:ext cx="287557" cy="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42" name="Прямая соединительная линия 141"/>
          <p:cNvCxnSpPr/>
          <p:nvPr/>
        </p:nvCxnSpPr>
        <p:spPr>
          <a:xfrm>
            <a:off x="4844309" y="4947018"/>
            <a:ext cx="287557" cy="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46" name="Прямая соединительная линия 145"/>
          <p:cNvCxnSpPr/>
          <p:nvPr/>
        </p:nvCxnSpPr>
        <p:spPr>
          <a:xfrm>
            <a:off x="4844309" y="3079305"/>
            <a:ext cx="287557" cy="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147" name="Прямая соединительная линия 146"/>
          <p:cNvCxnSpPr/>
          <p:nvPr/>
        </p:nvCxnSpPr>
        <p:spPr>
          <a:xfrm flipH="1" flipV="1">
            <a:off x="4677668" y="4095183"/>
            <a:ext cx="438147" cy="713"/>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sp>
        <p:nvSpPr>
          <p:cNvPr id="160" name="Прямоугольник 159"/>
          <p:cNvSpPr/>
          <p:nvPr/>
        </p:nvSpPr>
        <p:spPr>
          <a:xfrm>
            <a:off x="2540205" y="6012847"/>
            <a:ext cx="1668352" cy="2160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add. OGR </a:t>
            </a:r>
            <a:endParaRPr lang="ru-RU" sz="1000" b="1" dirty="0">
              <a:solidFill>
                <a:schemeClr val="tx1"/>
              </a:solidFill>
              <a:latin typeface="Calibri" pitchFamily="34" charset="0"/>
              <a:cs typeface="Arial" charset="0"/>
            </a:endParaRPr>
          </a:p>
        </p:txBody>
      </p:sp>
      <p:sp>
        <p:nvSpPr>
          <p:cNvPr id="161" name="Прямоугольник 160"/>
          <p:cNvSpPr/>
          <p:nvPr/>
        </p:nvSpPr>
        <p:spPr>
          <a:xfrm>
            <a:off x="2509312" y="6016617"/>
            <a:ext cx="2367861" cy="22983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62" name="Прямая соединительная линия 161"/>
          <p:cNvCxnSpPr/>
          <p:nvPr/>
        </p:nvCxnSpPr>
        <p:spPr>
          <a:xfrm>
            <a:off x="4835355" y="5706688"/>
            <a:ext cx="287557" cy="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sp>
        <p:nvSpPr>
          <p:cNvPr id="185" name="Прямоугольник 184"/>
          <p:cNvSpPr/>
          <p:nvPr/>
        </p:nvSpPr>
        <p:spPr>
          <a:xfrm>
            <a:off x="5106606" y="6043365"/>
            <a:ext cx="3173789" cy="24606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03" name="Прямая соединительная линия 202"/>
          <p:cNvCxnSpPr/>
          <p:nvPr/>
        </p:nvCxnSpPr>
        <p:spPr>
          <a:xfrm>
            <a:off x="4847624" y="6141059"/>
            <a:ext cx="287557" cy="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sp>
        <p:nvSpPr>
          <p:cNvPr id="211" name="Прямоугольник 210"/>
          <p:cNvSpPr/>
          <p:nvPr/>
        </p:nvSpPr>
        <p:spPr>
          <a:xfrm>
            <a:off x="449292" y="5193165"/>
            <a:ext cx="1711371" cy="259250"/>
          </a:xfrm>
          <a:prstGeom prst="rect">
            <a:avLst/>
          </a:prstGeom>
          <a:noFill/>
          <a:ln w="158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212" name="Прямоугольник 211"/>
          <p:cNvSpPr/>
          <p:nvPr/>
        </p:nvSpPr>
        <p:spPr>
          <a:xfrm>
            <a:off x="1061700" y="5428942"/>
            <a:ext cx="1163590" cy="2427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95000"/>
              </a:lnSpc>
            </a:pPr>
            <a:r>
              <a:rPr lang="en-US" sz="1050" i="1" dirty="0">
                <a:solidFill>
                  <a:schemeClr val="tx1"/>
                </a:solidFill>
                <a:latin typeface="Calibri" pitchFamily="34" charset="0"/>
                <a:cs typeface="Arial" charset="0"/>
              </a:rPr>
              <a:t>INCLUDING</a:t>
            </a:r>
            <a:r>
              <a:rPr lang="ru-RU" sz="1050" i="1" dirty="0">
                <a:solidFill>
                  <a:schemeClr val="tx1"/>
                </a:solidFill>
                <a:latin typeface="Calibri" pitchFamily="34" charset="0"/>
                <a:cs typeface="Arial" charset="0"/>
              </a:rPr>
              <a:t>:</a:t>
            </a:r>
          </a:p>
        </p:txBody>
      </p:sp>
      <p:cxnSp>
        <p:nvCxnSpPr>
          <p:cNvPr id="213" name="Прямая соединительная линия 212"/>
          <p:cNvCxnSpPr/>
          <p:nvPr/>
        </p:nvCxnSpPr>
        <p:spPr>
          <a:xfrm>
            <a:off x="2136793" y="5855715"/>
            <a:ext cx="193914" cy="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sp>
        <p:nvSpPr>
          <p:cNvPr id="218" name="Прямоугольник 217"/>
          <p:cNvSpPr/>
          <p:nvPr/>
        </p:nvSpPr>
        <p:spPr>
          <a:xfrm>
            <a:off x="732095" y="5692806"/>
            <a:ext cx="1667103" cy="29041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just">
              <a:lnSpc>
                <a:spcPct val="95000"/>
              </a:lnSpc>
            </a:pPr>
            <a:r>
              <a:rPr lang="en-US" sz="1050" b="1" dirty="0">
                <a:solidFill>
                  <a:srgbClr val="FF4343"/>
                </a:solidFill>
                <a:latin typeface="Calibri" pitchFamily="34" charset="0"/>
                <a:cs typeface="Arial" charset="0"/>
              </a:rPr>
              <a:t>PLACED IN</a:t>
            </a:r>
            <a:endParaRPr lang="ru-RU" sz="1050" b="1" dirty="0">
              <a:solidFill>
                <a:srgbClr val="FF4343"/>
              </a:solidFill>
              <a:latin typeface="Calibri" pitchFamily="34" charset="0"/>
              <a:cs typeface="Arial" charset="0"/>
            </a:endParaRPr>
          </a:p>
        </p:txBody>
      </p:sp>
      <p:sp>
        <p:nvSpPr>
          <p:cNvPr id="219" name="Прямоугольник 218"/>
          <p:cNvSpPr/>
          <p:nvPr/>
        </p:nvSpPr>
        <p:spPr>
          <a:xfrm>
            <a:off x="690598" y="5665675"/>
            <a:ext cx="1467059" cy="334407"/>
          </a:xfrm>
          <a:prstGeom prst="rect">
            <a:avLst/>
          </a:prstGeom>
          <a:noFill/>
          <a:ln w="158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220" name="Прямоугольник 219"/>
          <p:cNvSpPr/>
          <p:nvPr/>
        </p:nvSpPr>
        <p:spPr>
          <a:xfrm>
            <a:off x="441999" y="4759778"/>
            <a:ext cx="1826785" cy="30025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95000"/>
              </a:lnSpc>
            </a:pPr>
            <a:r>
              <a:rPr lang="en-US" sz="1050" b="1" dirty="0">
                <a:solidFill>
                  <a:srgbClr val="C00000"/>
                </a:solidFill>
                <a:latin typeface="Calibri" pitchFamily="34" charset="0"/>
                <a:cs typeface="Arial" charset="0"/>
              </a:rPr>
              <a:t>EXTRABUDGETARY FUNDS BALANCES</a:t>
            </a:r>
            <a:endParaRPr lang="ru-RU" sz="1050" b="1" dirty="0">
              <a:solidFill>
                <a:srgbClr val="C00000"/>
              </a:solidFill>
              <a:latin typeface="Calibri" pitchFamily="34" charset="0"/>
              <a:cs typeface="Arial" charset="0"/>
            </a:endParaRPr>
          </a:p>
        </p:txBody>
      </p:sp>
      <p:sp>
        <p:nvSpPr>
          <p:cNvPr id="127" name="Прямоугольник 126"/>
          <p:cNvSpPr/>
          <p:nvPr/>
        </p:nvSpPr>
        <p:spPr>
          <a:xfrm>
            <a:off x="427006" y="4751636"/>
            <a:ext cx="1730652" cy="317208"/>
          </a:xfrm>
          <a:prstGeom prst="rect">
            <a:avLst/>
          </a:prstGeom>
          <a:noFill/>
          <a:ln w="158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2" name="Номер слайда 1"/>
          <p:cNvSpPr>
            <a:spLocks noGrp="1"/>
          </p:cNvSpPr>
          <p:nvPr>
            <p:ph type="sldNum" sz="quarter" idx="12"/>
          </p:nvPr>
        </p:nvSpPr>
        <p:spPr>
          <a:xfrm>
            <a:off x="9278233" y="6381643"/>
            <a:ext cx="2743200" cy="365125"/>
          </a:xfrm>
        </p:spPr>
        <p:txBody>
          <a:bodyPr/>
          <a:lstStyle/>
          <a:p>
            <a:pPr>
              <a:defRPr/>
            </a:pPr>
            <a:fld id="{B71FCD68-0AFD-4048-852E-53B764BC6EED}" type="slidenum">
              <a:rPr lang="ru-RU" smtClean="0"/>
              <a:pPr>
                <a:defRPr/>
              </a:pPr>
              <a:t>17</a:t>
            </a:fld>
            <a:endParaRPr lang="ru-RU" dirty="0"/>
          </a:p>
        </p:txBody>
      </p:sp>
    </p:spTree>
    <p:extLst>
      <p:ext uri="{BB962C8B-B14F-4D97-AF65-F5344CB8AC3E}">
        <p14:creationId xmlns:p14="http://schemas.microsoft.com/office/powerpoint/2010/main" val="1917893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Прямоугольник 102"/>
          <p:cNvSpPr/>
          <p:nvPr/>
        </p:nvSpPr>
        <p:spPr>
          <a:xfrm>
            <a:off x="8538215" y="1232437"/>
            <a:ext cx="3457679" cy="4816262"/>
          </a:xfrm>
          <a:prstGeom prst="rect">
            <a:avLst/>
          </a:prstGeom>
          <a:pattFill prst="wdUpDiag">
            <a:fgClr>
              <a:srgbClr val="FEECD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a:off x="683306" y="1828014"/>
            <a:ext cx="1980980" cy="29985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39" name="Прямоугольник 38"/>
          <p:cNvSpPr/>
          <p:nvPr/>
        </p:nvSpPr>
        <p:spPr>
          <a:xfrm>
            <a:off x="683307" y="2223307"/>
            <a:ext cx="1980330" cy="48596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42" name="Прямоугольник 41"/>
          <p:cNvSpPr/>
          <p:nvPr/>
        </p:nvSpPr>
        <p:spPr>
          <a:xfrm>
            <a:off x="694665" y="2796594"/>
            <a:ext cx="1972954" cy="600207"/>
          </a:xfrm>
          <a:prstGeom prst="rect">
            <a:avLst/>
          </a:prstGeom>
          <a:solidFill>
            <a:schemeClr val="accent1">
              <a:lumMod val="20000"/>
              <a:lumOff val="80000"/>
            </a:schemeClr>
          </a:solid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143" name="Прямоугольник 142"/>
          <p:cNvSpPr/>
          <p:nvPr/>
        </p:nvSpPr>
        <p:spPr>
          <a:xfrm>
            <a:off x="890336" y="6201209"/>
            <a:ext cx="1773300" cy="334407"/>
          </a:xfrm>
          <a:prstGeom prst="rect">
            <a:avLst/>
          </a:prstGeom>
          <a:solidFill>
            <a:schemeClr val="accent1">
              <a:lumMod val="20000"/>
              <a:lumOff val="80000"/>
            </a:schemeClr>
          </a:solid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Прямоугольник 149"/>
          <p:cNvSpPr/>
          <p:nvPr/>
        </p:nvSpPr>
        <p:spPr>
          <a:xfrm>
            <a:off x="717687" y="4951141"/>
            <a:ext cx="1974523" cy="259250"/>
          </a:xfrm>
          <a:prstGeom prst="rect">
            <a:avLst/>
          </a:prstGeom>
          <a:solidFill>
            <a:schemeClr val="accent1">
              <a:lumMod val="20000"/>
              <a:lumOff val="80000"/>
            </a:schemeClr>
          </a:solid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174" name="Прямоугольник 173"/>
          <p:cNvSpPr/>
          <p:nvPr/>
        </p:nvSpPr>
        <p:spPr>
          <a:xfrm>
            <a:off x="890336" y="5534478"/>
            <a:ext cx="1795334" cy="334407"/>
          </a:xfrm>
          <a:prstGeom prst="rect">
            <a:avLst/>
          </a:prstGeom>
          <a:solidFill>
            <a:schemeClr val="accent1">
              <a:lumMod val="20000"/>
              <a:lumOff val="80000"/>
            </a:schemeClr>
          </a:solid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p:cNvSpPr>
            <a:spLocks noGrp="1"/>
          </p:cNvSpPr>
          <p:nvPr>
            <p:ph type="title"/>
          </p:nvPr>
        </p:nvSpPr>
        <p:spPr>
          <a:xfrm>
            <a:off x="4766455" y="0"/>
            <a:ext cx="7190595" cy="764116"/>
          </a:xfrm>
        </p:spPr>
        <p:txBody>
          <a:bodyPr>
            <a:normAutofit/>
          </a:bodyPr>
          <a:lstStyle/>
          <a:p>
            <a:pPr algn="ctr">
              <a:defRPr/>
            </a:pPr>
            <a:r>
              <a:rPr lang="en-US"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Structure of main </a:t>
            </a:r>
            <a:r>
              <a:rPr lang="en-US" altLang="ru-RU" sz="1600" b="1" cap="all" spc="100" dirty="0" err="1">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tsa</a:t>
            </a:r>
            <a:r>
              <a:rPr lang="en-US"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 cashflow forecast indicators</a:t>
            </a:r>
            <a:endParaRPr lang="ru-RU"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
        <p:nvSpPr>
          <p:cNvPr id="94" name="TextBox 93"/>
          <p:cNvSpPr txBox="1"/>
          <p:nvPr/>
        </p:nvSpPr>
        <p:spPr>
          <a:xfrm>
            <a:off x="8458134" y="2338655"/>
            <a:ext cx="3902205" cy="276999"/>
          </a:xfrm>
          <a:prstGeom prst="rect">
            <a:avLst/>
          </a:prstGeom>
          <a:noFill/>
        </p:spPr>
        <p:txBody>
          <a:bodyPr wrap="square" rtlCol="0">
            <a:spAutoFit/>
          </a:bodyPr>
          <a:lstStyle>
            <a:defPPr>
              <a:defRPr lang="ru-RU"/>
            </a:defPPr>
            <a:lvl1pPr algn="ctr">
              <a:defRPr sz="1200" b="1" i="1">
                <a:solidFill>
                  <a:schemeClr val="accent5">
                    <a:lumMod val="75000"/>
                  </a:schemeClr>
                </a:solidFill>
                <a:latin typeface="Times New Roman" panose="02020603050405020304" pitchFamily="18" charset="0"/>
                <a:cs typeface="Times New Roman" panose="02020603050405020304" pitchFamily="18" charset="0"/>
              </a:defRPr>
            </a:lvl1pPr>
          </a:lstStyle>
          <a:p>
            <a:r>
              <a:rPr lang="en-US" dirty="0"/>
              <a:t>TSA BALANCE TARGETING</a:t>
            </a:r>
            <a:endParaRPr lang="ru-RU" dirty="0"/>
          </a:p>
        </p:txBody>
      </p:sp>
      <p:sp>
        <p:nvSpPr>
          <p:cNvPr id="95" name="TextBox 94"/>
          <p:cNvSpPr txBox="1"/>
          <p:nvPr/>
        </p:nvSpPr>
        <p:spPr>
          <a:xfrm>
            <a:off x="8963833" y="2639321"/>
            <a:ext cx="3095625" cy="1200329"/>
          </a:xfrm>
          <a:prstGeom prst="rect">
            <a:avLst/>
          </a:prstGeom>
          <a:noFill/>
        </p:spPr>
        <p:txBody>
          <a:bodyPr wrap="square" rtlCol="0">
            <a:spAutoFit/>
          </a:bodyPr>
          <a:lstStyle/>
          <a:p>
            <a:r>
              <a:rPr lang="en-US" sz="1200" b="1" dirty="0">
                <a:solidFill>
                  <a:srgbClr val="C00000"/>
                </a:solidFill>
                <a:latin typeface="Times New Roman" panose="02020603050405020304" pitchFamily="18" charset="0"/>
                <a:cs typeface="Times New Roman" panose="02020603050405020304" pitchFamily="18" charset="0"/>
              </a:rPr>
              <a:t>Applying algorithms to estimate idle balances for </a:t>
            </a:r>
            <a:r>
              <a:rPr lang="ru-RU" sz="1200" b="1" dirty="0">
                <a:solidFill>
                  <a:srgbClr val="C00000"/>
                </a:solidFill>
                <a:latin typeface="Times New Roman" panose="02020603050405020304" pitchFamily="18" charset="0"/>
                <a:cs typeface="Times New Roman" panose="02020603050405020304" pitchFamily="18" charset="0"/>
              </a:rPr>
              <a:t>:</a:t>
            </a:r>
            <a:endParaRPr lang="en-US" sz="1200" b="1" dirty="0">
              <a:solidFill>
                <a:srgbClr val="C00000"/>
              </a:solidFill>
              <a:latin typeface="Times New Roman" panose="02020603050405020304" pitchFamily="18" charset="0"/>
              <a:cs typeface="Times New Roman" panose="02020603050405020304" pitchFamily="18" charset="0"/>
            </a:endParaRPr>
          </a:p>
          <a:p>
            <a:endParaRPr lang="ru-RU" sz="1200" b="1" dirty="0">
              <a:solidFill>
                <a:srgbClr val="C00000"/>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t+1</a:t>
            </a:r>
            <a:endParaRPr lang="ru-RU"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a:t>
            </a:r>
            <a:r>
              <a:rPr lang="ru-RU" sz="1200" dirty="0">
                <a:latin typeface="Times New Roman" panose="02020603050405020304" pitchFamily="18" charset="0"/>
                <a:cs typeface="Times New Roman" panose="02020603050405020304" pitchFamily="18" charset="0"/>
              </a:rPr>
              <a:t> </a:t>
            </a:r>
            <a:r>
              <a:rPr lang="ru-RU" sz="1200" baseline="-25000" dirty="0">
                <a:latin typeface="Times New Roman" panose="02020603050405020304" pitchFamily="18" charset="0"/>
                <a:cs typeface="Times New Roman" panose="02020603050405020304" pitchFamily="18" charset="0"/>
              </a:rPr>
              <a:t>30-60</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a:t>
            </a:r>
            <a:r>
              <a:rPr lang="ru-RU" sz="1200" dirty="0">
                <a:latin typeface="Times New Roman" panose="02020603050405020304" pitchFamily="18" charset="0"/>
                <a:cs typeface="Times New Roman" panose="02020603050405020304" pitchFamily="18" charset="0"/>
              </a:rPr>
              <a:t> </a:t>
            </a:r>
            <a:r>
              <a:rPr lang="ru-RU" sz="1200" baseline="-25000" dirty="0">
                <a:latin typeface="Times New Roman" panose="02020603050405020304" pitchFamily="18" charset="0"/>
                <a:cs typeface="Times New Roman" panose="02020603050405020304" pitchFamily="18" charset="0"/>
              </a:rPr>
              <a:t>60-90</a:t>
            </a:r>
          </a:p>
        </p:txBody>
      </p:sp>
      <p:sp>
        <p:nvSpPr>
          <p:cNvPr id="97" name="TextBox 96"/>
          <p:cNvSpPr txBox="1"/>
          <p:nvPr/>
        </p:nvSpPr>
        <p:spPr>
          <a:xfrm>
            <a:off x="9115590" y="1214872"/>
            <a:ext cx="2755163" cy="276999"/>
          </a:xfrm>
          <a:prstGeom prst="rect">
            <a:avLst/>
          </a:prstGeom>
          <a:noFill/>
        </p:spPr>
        <p:txBody>
          <a:bodyPr wrap="square" rtlCol="0">
            <a:spAutoFit/>
          </a:bodyPr>
          <a:lstStyle/>
          <a:p>
            <a:pPr algn="ctr"/>
            <a:r>
              <a:rPr lang="en-US" sz="1200" b="1" i="1" dirty="0">
                <a:solidFill>
                  <a:schemeClr val="accent5">
                    <a:lumMod val="75000"/>
                  </a:schemeClr>
                </a:solidFill>
                <a:latin typeface="Times New Roman" panose="02020603050405020304" pitchFamily="18" charset="0"/>
                <a:cs typeface="Times New Roman" panose="02020603050405020304" pitchFamily="18" charset="0"/>
              </a:rPr>
              <a:t>FORECAST SCOPE</a:t>
            </a:r>
            <a:endParaRPr lang="ru-RU" sz="1200" b="1" i="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98" name="TextBox 97"/>
          <p:cNvSpPr txBox="1"/>
          <p:nvPr/>
        </p:nvSpPr>
        <p:spPr>
          <a:xfrm>
            <a:off x="9000306" y="1483992"/>
            <a:ext cx="2956743" cy="830997"/>
          </a:xfrm>
          <a:prstGeom prst="rect">
            <a:avLst/>
          </a:prstGeom>
          <a:noFill/>
        </p:spPr>
        <p:txBody>
          <a:bodyPr wrap="square" rtlCol="0">
            <a:spAutoFit/>
          </a:bodyPr>
          <a:lstStyle/>
          <a:p>
            <a:r>
              <a:rPr lang="en-US" sz="1200" b="1" dirty="0">
                <a:solidFill>
                  <a:srgbClr val="C00000"/>
                </a:solidFill>
                <a:latin typeface="Times New Roman" panose="02020603050405020304" pitchFamily="18" charset="0"/>
                <a:cs typeface="Times New Roman" panose="02020603050405020304" pitchFamily="18" charset="0"/>
              </a:rPr>
              <a:t>YEAR</a:t>
            </a:r>
            <a:r>
              <a:rPr lang="ru-RU" sz="1200" b="1" dirty="0">
                <a:solidFill>
                  <a:srgbClr val="C00000"/>
                </a:solidFill>
                <a:latin typeface="Times New Roman" panose="02020603050405020304" pitchFamily="18" charset="0"/>
                <a:cs typeface="Times New Roman" panose="02020603050405020304" pitchFamily="18" charset="0"/>
              </a:rPr>
              <a:t> </a:t>
            </a:r>
            <a:r>
              <a:rPr lang="en-US" sz="1200" b="1" dirty="0">
                <a:solidFill>
                  <a:srgbClr val="C00000"/>
                </a:solidFill>
                <a:latin typeface="Times New Roman" panose="02020603050405020304" pitchFamily="18" charset="0"/>
                <a:cs typeface="Times New Roman" panose="02020603050405020304" pitchFamily="18" charset="0"/>
              </a:rPr>
              <a:t>broken down by</a:t>
            </a:r>
            <a:r>
              <a:rPr lang="ru-RU" sz="1200" b="1" dirty="0">
                <a:solidFill>
                  <a:srgbClr val="C00000"/>
                </a:solidFill>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Days up to t+180</a:t>
            </a:r>
            <a:endParaRPr lang="ru-RU"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months</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from t+180</a:t>
            </a:r>
            <a:endParaRPr lang="ru-RU" sz="1200" dirty="0">
              <a:latin typeface="Times New Roman" panose="02020603050405020304" pitchFamily="18" charset="0"/>
              <a:cs typeface="Times New Roman" panose="02020603050405020304" pitchFamily="18" charset="0"/>
            </a:endParaRPr>
          </a:p>
          <a:p>
            <a:pPr marL="1542953" lvl="3" indent="-171450">
              <a:buFont typeface="Arial" panose="020B0604020202020204" pitchFamily="34" charset="0"/>
              <a:buChar char="•"/>
            </a:pPr>
            <a:endParaRPr lang="ru-RU" sz="1200" dirty="0">
              <a:latin typeface="Times New Roman" panose="02020603050405020304" pitchFamily="18" charset="0"/>
              <a:cs typeface="Times New Roman" panose="02020603050405020304" pitchFamily="18" charset="0"/>
            </a:endParaRPr>
          </a:p>
        </p:txBody>
      </p:sp>
      <p:sp>
        <p:nvSpPr>
          <p:cNvPr id="100" name="TextBox 99"/>
          <p:cNvSpPr txBox="1"/>
          <p:nvPr/>
        </p:nvSpPr>
        <p:spPr>
          <a:xfrm>
            <a:off x="9575493" y="4740018"/>
            <a:ext cx="1694988" cy="276999"/>
          </a:xfrm>
          <a:prstGeom prst="rect">
            <a:avLst/>
          </a:prstGeom>
          <a:noFill/>
        </p:spPr>
        <p:txBody>
          <a:bodyPr wrap="square" rtlCol="0">
            <a:spAutoFit/>
          </a:bodyPr>
          <a:lstStyle>
            <a:defPPr>
              <a:defRPr lang="ru-RU"/>
            </a:defPPr>
            <a:lvl1pPr algn="ctr">
              <a:defRPr sz="1200" b="1" i="1">
                <a:solidFill>
                  <a:schemeClr val="accent5">
                    <a:lumMod val="75000"/>
                  </a:schemeClr>
                </a:solidFill>
                <a:latin typeface="Times New Roman" panose="02020603050405020304" pitchFamily="18" charset="0"/>
                <a:cs typeface="Times New Roman" panose="02020603050405020304" pitchFamily="18" charset="0"/>
              </a:defRPr>
            </a:lvl1pPr>
          </a:lstStyle>
          <a:p>
            <a:r>
              <a:rPr lang="en-US" dirty="0"/>
              <a:t>METHODOLOGIES</a:t>
            </a:r>
            <a:endParaRPr lang="ru-RU" dirty="0"/>
          </a:p>
        </p:txBody>
      </p:sp>
      <p:sp>
        <p:nvSpPr>
          <p:cNvPr id="101" name="TextBox 100"/>
          <p:cNvSpPr txBox="1"/>
          <p:nvPr/>
        </p:nvSpPr>
        <p:spPr>
          <a:xfrm>
            <a:off x="9409490" y="5092567"/>
            <a:ext cx="2164662"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Expert assessment</a:t>
            </a:r>
            <a:endParaRPr lang="ru-RU"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Extrapolation</a:t>
            </a:r>
            <a:endParaRPr lang="ru-RU" sz="1200" dirty="0">
              <a:latin typeface="Times New Roman" panose="02020603050405020304" pitchFamily="18" charset="0"/>
              <a:cs typeface="Times New Roman" panose="02020603050405020304" pitchFamily="18" charset="0"/>
            </a:endParaRPr>
          </a:p>
        </p:txBody>
      </p:sp>
      <p:sp>
        <p:nvSpPr>
          <p:cNvPr id="88" name="Прямоугольник 87"/>
          <p:cNvSpPr/>
          <p:nvPr/>
        </p:nvSpPr>
        <p:spPr>
          <a:xfrm>
            <a:off x="1223081" y="762337"/>
            <a:ext cx="1529747" cy="483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807922" y="1134154"/>
            <a:ext cx="1317956" cy="2427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95000"/>
              </a:lnSpc>
            </a:pPr>
            <a:r>
              <a:rPr lang="en-US" sz="1400" b="1" dirty="0">
                <a:solidFill>
                  <a:schemeClr val="tx1"/>
                </a:solidFill>
                <a:latin typeface="Calibri" pitchFamily="34" charset="0"/>
                <a:cs typeface="Arial" charset="0"/>
              </a:rPr>
              <a:t>REVENUES</a:t>
            </a:r>
            <a:endParaRPr lang="ru-RU" sz="1400" b="1" dirty="0">
              <a:solidFill>
                <a:schemeClr val="tx1"/>
              </a:solidFill>
              <a:latin typeface="Calibri" pitchFamily="34" charset="0"/>
              <a:cs typeface="Arial" charset="0"/>
            </a:endParaRPr>
          </a:p>
        </p:txBody>
      </p:sp>
      <p:sp>
        <p:nvSpPr>
          <p:cNvPr id="29" name="Прямоугольник 28"/>
          <p:cNvSpPr/>
          <p:nvPr/>
        </p:nvSpPr>
        <p:spPr>
          <a:xfrm>
            <a:off x="785459" y="1516784"/>
            <a:ext cx="1287382" cy="2427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95000"/>
              </a:lnSpc>
            </a:pPr>
            <a:r>
              <a:rPr lang="en-US" sz="1400" b="1" dirty="0">
                <a:solidFill>
                  <a:schemeClr val="tx1"/>
                </a:solidFill>
                <a:latin typeface="Calibri" pitchFamily="34" charset="0"/>
                <a:cs typeface="Arial" charset="0"/>
              </a:rPr>
              <a:t>EXPENDITURES</a:t>
            </a:r>
            <a:endParaRPr lang="ru-RU" sz="1400" b="1" dirty="0">
              <a:solidFill>
                <a:schemeClr val="tx1"/>
              </a:solidFill>
              <a:latin typeface="Calibri" pitchFamily="34" charset="0"/>
              <a:cs typeface="Arial" charset="0"/>
            </a:endParaRPr>
          </a:p>
        </p:txBody>
      </p:sp>
      <p:sp>
        <p:nvSpPr>
          <p:cNvPr id="30" name="Прямоугольник 29"/>
          <p:cNvSpPr/>
          <p:nvPr/>
        </p:nvSpPr>
        <p:spPr>
          <a:xfrm>
            <a:off x="781613" y="1879046"/>
            <a:ext cx="1910597" cy="2427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95000"/>
              </a:lnSpc>
            </a:pPr>
            <a:r>
              <a:rPr lang="en-US" sz="1400" b="1" dirty="0">
                <a:solidFill>
                  <a:schemeClr val="tx1"/>
                </a:solidFill>
                <a:latin typeface="Calibri" pitchFamily="34" charset="0"/>
                <a:cs typeface="Arial" charset="0"/>
              </a:rPr>
              <a:t>SOURCES</a:t>
            </a:r>
            <a:endParaRPr lang="ru-RU" sz="1400" b="1" dirty="0">
              <a:solidFill>
                <a:schemeClr val="tx1"/>
              </a:solidFill>
              <a:latin typeface="Calibri" pitchFamily="34" charset="0"/>
              <a:cs typeface="Arial" charset="0"/>
            </a:endParaRPr>
          </a:p>
        </p:txBody>
      </p:sp>
      <p:sp>
        <p:nvSpPr>
          <p:cNvPr id="31" name="Прямоугольник 30"/>
          <p:cNvSpPr/>
          <p:nvPr/>
        </p:nvSpPr>
        <p:spPr>
          <a:xfrm>
            <a:off x="749494" y="2370910"/>
            <a:ext cx="1962216" cy="2427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95000"/>
              </a:lnSpc>
            </a:pPr>
            <a:r>
              <a:rPr lang="en-US" sz="1400" b="1" dirty="0">
                <a:solidFill>
                  <a:schemeClr val="tx1">
                    <a:lumMod val="95000"/>
                    <a:lumOff val="5000"/>
                  </a:schemeClr>
                </a:solidFill>
                <a:latin typeface="Calibri" pitchFamily="34" charset="0"/>
                <a:cs typeface="Arial" charset="0"/>
              </a:rPr>
              <a:t>EXTRABUDGETARY FUNDS</a:t>
            </a:r>
            <a:endParaRPr lang="ru-RU" sz="1400" b="1" dirty="0">
              <a:solidFill>
                <a:schemeClr val="tx1">
                  <a:lumMod val="95000"/>
                  <a:lumOff val="5000"/>
                </a:schemeClr>
              </a:solidFill>
              <a:latin typeface="Calibri" pitchFamily="34" charset="0"/>
              <a:cs typeface="Arial" charset="0"/>
            </a:endParaRPr>
          </a:p>
        </p:txBody>
      </p:sp>
      <p:sp>
        <p:nvSpPr>
          <p:cNvPr id="32" name="Прямоугольник 31"/>
          <p:cNvSpPr/>
          <p:nvPr/>
        </p:nvSpPr>
        <p:spPr>
          <a:xfrm>
            <a:off x="717687" y="2774766"/>
            <a:ext cx="1962216" cy="66547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95000"/>
              </a:lnSpc>
            </a:pPr>
            <a:r>
              <a:rPr lang="en-US" sz="1200" b="1" dirty="0">
                <a:solidFill>
                  <a:srgbClr val="C00000"/>
                </a:solidFill>
                <a:latin typeface="Calibri" pitchFamily="34" charset="0"/>
                <a:cs typeface="Arial" charset="0"/>
              </a:rPr>
              <a:t>RANGE OF LIQUIDITY MANAGEMENT TOOLS</a:t>
            </a:r>
            <a:endParaRPr lang="ru-RU" sz="1200" b="1" dirty="0">
              <a:solidFill>
                <a:srgbClr val="C00000"/>
              </a:solidFill>
              <a:latin typeface="Calibri" pitchFamily="34" charset="0"/>
              <a:cs typeface="Arial" charset="0"/>
            </a:endParaRPr>
          </a:p>
        </p:txBody>
      </p:sp>
      <p:sp>
        <p:nvSpPr>
          <p:cNvPr id="35" name="Прямоугольник 34"/>
          <p:cNvSpPr/>
          <p:nvPr/>
        </p:nvSpPr>
        <p:spPr>
          <a:xfrm>
            <a:off x="763314" y="3549753"/>
            <a:ext cx="1913520" cy="4056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95000"/>
              </a:lnSpc>
            </a:pPr>
            <a:r>
              <a:rPr lang="en-US" sz="1400" b="1" dirty="0">
                <a:solidFill>
                  <a:schemeClr val="tx1"/>
                </a:solidFill>
                <a:latin typeface="Calibri" pitchFamily="34" charset="0"/>
                <a:cs typeface="Arial" charset="0"/>
              </a:rPr>
              <a:t>CASH INFLOWS,  </a:t>
            </a:r>
            <a:r>
              <a:rPr lang="en-US" sz="1050" b="1" dirty="0">
                <a:solidFill>
                  <a:schemeClr val="tx1"/>
                </a:solidFill>
                <a:latin typeface="Calibri" pitchFamily="34" charset="0"/>
                <a:cs typeface="Arial" charset="0"/>
              </a:rPr>
              <a:t>TOTAL</a:t>
            </a:r>
            <a:endParaRPr lang="ru-RU" sz="1050" b="1" dirty="0">
              <a:solidFill>
                <a:schemeClr val="tx1"/>
              </a:solidFill>
              <a:latin typeface="Calibri" pitchFamily="34" charset="0"/>
              <a:cs typeface="Arial" charset="0"/>
            </a:endParaRPr>
          </a:p>
        </p:txBody>
      </p:sp>
      <p:sp>
        <p:nvSpPr>
          <p:cNvPr id="36" name="Прямоугольник 35"/>
          <p:cNvSpPr/>
          <p:nvPr/>
        </p:nvSpPr>
        <p:spPr>
          <a:xfrm>
            <a:off x="683306" y="1101021"/>
            <a:ext cx="1984428" cy="31426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37" name="Прямоугольник 36"/>
          <p:cNvSpPr/>
          <p:nvPr/>
        </p:nvSpPr>
        <p:spPr>
          <a:xfrm>
            <a:off x="683307" y="1487644"/>
            <a:ext cx="1980330" cy="28044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138" name="Прямоугольник 137"/>
          <p:cNvSpPr/>
          <p:nvPr/>
        </p:nvSpPr>
        <p:spPr>
          <a:xfrm>
            <a:off x="771164" y="4112168"/>
            <a:ext cx="1804897" cy="3021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95000"/>
              </a:lnSpc>
            </a:pPr>
            <a:r>
              <a:rPr lang="en-US" sz="1400" b="1" dirty="0">
                <a:solidFill>
                  <a:schemeClr val="tx1"/>
                </a:solidFill>
                <a:latin typeface="Calibri" pitchFamily="34" charset="0"/>
                <a:cs typeface="Arial" charset="0"/>
              </a:rPr>
              <a:t>CASH OUTFLOWS</a:t>
            </a:r>
            <a:r>
              <a:rPr lang="ru-RU" sz="1400" b="1" dirty="0">
                <a:solidFill>
                  <a:schemeClr val="tx1"/>
                </a:solidFill>
                <a:latin typeface="Calibri" pitchFamily="34" charset="0"/>
                <a:cs typeface="Arial" charset="0"/>
              </a:rPr>
              <a:t>, </a:t>
            </a:r>
            <a:r>
              <a:rPr lang="en-US" sz="1050" b="1" dirty="0">
                <a:solidFill>
                  <a:schemeClr val="tx1"/>
                </a:solidFill>
                <a:latin typeface="Calibri" pitchFamily="34" charset="0"/>
                <a:cs typeface="Arial" charset="0"/>
              </a:rPr>
              <a:t>TOTAL</a:t>
            </a:r>
            <a:endParaRPr lang="ru-RU" sz="1050" b="1" dirty="0">
              <a:solidFill>
                <a:schemeClr val="tx1"/>
              </a:solidFill>
              <a:latin typeface="Calibri" pitchFamily="34" charset="0"/>
              <a:cs typeface="Arial" charset="0"/>
            </a:endParaRPr>
          </a:p>
        </p:txBody>
      </p:sp>
      <p:sp>
        <p:nvSpPr>
          <p:cNvPr id="139" name="Прямоугольник 138"/>
          <p:cNvSpPr/>
          <p:nvPr/>
        </p:nvSpPr>
        <p:spPr>
          <a:xfrm>
            <a:off x="751842" y="4603487"/>
            <a:ext cx="1320999" cy="22193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r">
              <a:lnSpc>
                <a:spcPct val="95000"/>
              </a:lnSpc>
            </a:pPr>
            <a:r>
              <a:rPr lang="en-US" sz="1400" b="1" dirty="0">
                <a:solidFill>
                  <a:schemeClr val="tx1"/>
                </a:solidFill>
                <a:latin typeface="Calibri" pitchFamily="34" charset="0"/>
                <a:cs typeface="Arial" charset="0"/>
              </a:rPr>
              <a:t>NET BALANCE</a:t>
            </a:r>
            <a:endParaRPr lang="ru-RU" sz="1400" b="1" dirty="0">
              <a:solidFill>
                <a:schemeClr val="tx1"/>
              </a:solidFill>
              <a:latin typeface="Calibri" pitchFamily="34" charset="0"/>
              <a:cs typeface="Arial" charset="0"/>
            </a:endParaRPr>
          </a:p>
        </p:txBody>
      </p:sp>
      <p:sp>
        <p:nvSpPr>
          <p:cNvPr id="141" name="Прямоугольник 140"/>
          <p:cNvSpPr/>
          <p:nvPr/>
        </p:nvSpPr>
        <p:spPr>
          <a:xfrm>
            <a:off x="909416" y="6223207"/>
            <a:ext cx="1703104" cy="29041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just">
              <a:lnSpc>
                <a:spcPct val="95000"/>
              </a:lnSpc>
            </a:pPr>
            <a:r>
              <a:rPr lang="en-US" sz="1400" b="1" dirty="0">
                <a:solidFill>
                  <a:srgbClr val="FF4343"/>
                </a:solidFill>
                <a:latin typeface="Calibri" pitchFamily="34" charset="0"/>
                <a:cs typeface="Arial" charset="0"/>
              </a:rPr>
              <a:t>TSA</a:t>
            </a:r>
            <a:endParaRPr lang="ru-RU" sz="1400" b="1" dirty="0">
              <a:solidFill>
                <a:srgbClr val="FF4343"/>
              </a:solidFill>
              <a:latin typeface="Calibri" pitchFamily="34" charset="0"/>
              <a:cs typeface="Arial" charset="0"/>
            </a:endParaRPr>
          </a:p>
        </p:txBody>
      </p:sp>
      <p:sp>
        <p:nvSpPr>
          <p:cNvPr id="142" name="Прямоугольник 141"/>
          <p:cNvSpPr/>
          <p:nvPr/>
        </p:nvSpPr>
        <p:spPr>
          <a:xfrm>
            <a:off x="752202" y="4948471"/>
            <a:ext cx="1714681" cy="2427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95000"/>
              </a:lnSpc>
            </a:pPr>
            <a:r>
              <a:rPr lang="en-US" sz="1200" b="1" dirty="0">
                <a:solidFill>
                  <a:srgbClr val="C00000"/>
                </a:solidFill>
                <a:latin typeface="Calibri" pitchFamily="34" charset="0"/>
                <a:cs typeface="Arial" charset="0"/>
              </a:rPr>
              <a:t>BALANCES</a:t>
            </a:r>
            <a:r>
              <a:rPr lang="ru-RU" sz="1200" b="1" dirty="0">
                <a:solidFill>
                  <a:srgbClr val="C00000"/>
                </a:solidFill>
                <a:latin typeface="Calibri" pitchFamily="34" charset="0"/>
                <a:cs typeface="Arial" charset="0"/>
              </a:rPr>
              <a:t>, </a:t>
            </a:r>
            <a:r>
              <a:rPr lang="en-US" sz="900" b="1" dirty="0">
                <a:solidFill>
                  <a:srgbClr val="C00000"/>
                </a:solidFill>
                <a:latin typeface="Calibri" pitchFamily="34" charset="0"/>
                <a:cs typeface="Arial" charset="0"/>
              </a:rPr>
              <a:t>TOTAL</a:t>
            </a:r>
            <a:r>
              <a:rPr lang="ru-RU" sz="900" b="1" dirty="0">
                <a:solidFill>
                  <a:srgbClr val="C00000"/>
                </a:solidFill>
                <a:latin typeface="Calibri" pitchFamily="34" charset="0"/>
                <a:cs typeface="Arial" charset="0"/>
              </a:rPr>
              <a:t> </a:t>
            </a:r>
          </a:p>
        </p:txBody>
      </p:sp>
      <p:sp>
        <p:nvSpPr>
          <p:cNvPr id="153" name="Прямоугольник 152"/>
          <p:cNvSpPr/>
          <p:nvPr/>
        </p:nvSpPr>
        <p:spPr>
          <a:xfrm>
            <a:off x="749494" y="5302602"/>
            <a:ext cx="1581678" cy="259250"/>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8" name="Прямоугольник 167"/>
          <p:cNvSpPr/>
          <p:nvPr/>
        </p:nvSpPr>
        <p:spPr>
          <a:xfrm>
            <a:off x="1433082" y="5257399"/>
            <a:ext cx="1044088" cy="2427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95000"/>
              </a:lnSpc>
            </a:pPr>
            <a:r>
              <a:rPr lang="en-US" sz="1200" i="1" dirty="0">
                <a:solidFill>
                  <a:schemeClr val="tx1"/>
                </a:solidFill>
                <a:latin typeface="Calibri" pitchFamily="34" charset="0"/>
                <a:cs typeface="Arial" charset="0"/>
              </a:rPr>
              <a:t>including</a:t>
            </a:r>
            <a:r>
              <a:rPr lang="ru-RU" sz="1200" i="1" dirty="0">
                <a:solidFill>
                  <a:schemeClr val="tx1"/>
                </a:solidFill>
                <a:latin typeface="Calibri" pitchFamily="34" charset="0"/>
                <a:cs typeface="Arial" charset="0"/>
              </a:rPr>
              <a:t>:</a:t>
            </a:r>
          </a:p>
        </p:txBody>
      </p:sp>
      <p:sp>
        <p:nvSpPr>
          <p:cNvPr id="169" name="Прямоугольник 168"/>
          <p:cNvSpPr/>
          <p:nvPr/>
        </p:nvSpPr>
        <p:spPr>
          <a:xfrm>
            <a:off x="717687" y="3492330"/>
            <a:ext cx="1969932" cy="47661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170" name="TextBox 169"/>
          <p:cNvSpPr txBox="1"/>
          <p:nvPr/>
        </p:nvSpPr>
        <p:spPr>
          <a:xfrm>
            <a:off x="8989617" y="4078857"/>
            <a:ext cx="3095625" cy="461665"/>
          </a:xfrm>
          <a:prstGeom prst="rect">
            <a:avLst/>
          </a:prstGeom>
          <a:noFill/>
        </p:spPr>
        <p:txBody>
          <a:bodyPr wrap="square" rtlCol="0">
            <a:spAutoFit/>
          </a:bodyPr>
          <a:lstStyle/>
          <a:p>
            <a:r>
              <a:rPr lang="en-US" sz="1200" b="1" dirty="0">
                <a:solidFill>
                  <a:srgbClr val="C00000"/>
                </a:solidFill>
                <a:latin typeface="Times New Roman" panose="02020603050405020304" pitchFamily="18" charset="0"/>
                <a:cs typeface="Times New Roman" panose="02020603050405020304" pitchFamily="18" charset="0"/>
              </a:rPr>
              <a:t>Applying the algorithm of estimating shortage of funds</a:t>
            </a:r>
            <a:endParaRPr lang="ru-RU" sz="1200" b="1" dirty="0">
              <a:solidFill>
                <a:srgbClr val="C00000"/>
              </a:solidFill>
              <a:latin typeface="Times New Roman" panose="02020603050405020304" pitchFamily="18" charset="0"/>
              <a:cs typeface="Times New Roman" panose="02020603050405020304" pitchFamily="18" charset="0"/>
            </a:endParaRPr>
          </a:p>
        </p:txBody>
      </p:sp>
      <p:sp>
        <p:nvSpPr>
          <p:cNvPr id="171" name="Прямоугольник 170"/>
          <p:cNvSpPr/>
          <p:nvPr/>
        </p:nvSpPr>
        <p:spPr>
          <a:xfrm>
            <a:off x="717687" y="4024721"/>
            <a:ext cx="1967983" cy="47661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172" name="Прямоугольник 171"/>
          <p:cNvSpPr/>
          <p:nvPr/>
        </p:nvSpPr>
        <p:spPr>
          <a:xfrm>
            <a:off x="725402" y="4596130"/>
            <a:ext cx="1960268" cy="27964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173" name="Прямоугольник 172"/>
          <p:cNvSpPr/>
          <p:nvPr/>
        </p:nvSpPr>
        <p:spPr>
          <a:xfrm>
            <a:off x="890336" y="5554175"/>
            <a:ext cx="1667103" cy="29041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just">
              <a:lnSpc>
                <a:spcPct val="95000"/>
              </a:lnSpc>
            </a:pPr>
            <a:r>
              <a:rPr lang="en-US" sz="1400" b="1" dirty="0">
                <a:solidFill>
                  <a:srgbClr val="FF4343"/>
                </a:solidFill>
                <a:latin typeface="Calibri" pitchFamily="34" charset="0"/>
                <a:cs typeface="Arial" charset="0"/>
              </a:rPr>
              <a:t>PLACED</a:t>
            </a:r>
            <a:endParaRPr lang="ru-RU" sz="1400" b="1" dirty="0">
              <a:solidFill>
                <a:srgbClr val="FF4343"/>
              </a:solidFill>
              <a:latin typeface="Calibri" pitchFamily="34" charset="0"/>
              <a:cs typeface="Arial" charset="0"/>
            </a:endParaRPr>
          </a:p>
        </p:txBody>
      </p:sp>
      <p:sp>
        <p:nvSpPr>
          <p:cNvPr id="201" name="Прямоугольник 200"/>
          <p:cNvSpPr/>
          <p:nvPr/>
        </p:nvSpPr>
        <p:spPr>
          <a:xfrm>
            <a:off x="3015815" y="1831631"/>
            <a:ext cx="1529004" cy="2427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100" b="1" dirty="0">
                <a:solidFill>
                  <a:schemeClr val="tx1"/>
                </a:solidFill>
                <a:latin typeface="Calibri" pitchFamily="34" charset="0"/>
                <a:cs typeface="Arial" charset="0"/>
              </a:rPr>
              <a:t>Receipts </a:t>
            </a:r>
            <a:endParaRPr lang="ru-RU" sz="11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100" b="1" dirty="0">
                <a:solidFill>
                  <a:schemeClr val="tx1"/>
                </a:solidFill>
                <a:latin typeface="Calibri" pitchFamily="34" charset="0"/>
                <a:cs typeface="Arial" charset="0"/>
              </a:rPr>
              <a:t>Returns </a:t>
            </a:r>
            <a:endParaRPr lang="ru-RU" sz="1100" b="1" dirty="0">
              <a:solidFill>
                <a:schemeClr val="tx1"/>
              </a:solidFill>
              <a:latin typeface="Calibri" pitchFamily="34" charset="0"/>
              <a:cs typeface="Arial" charset="0"/>
            </a:endParaRPr>
          </a:p>
        </p:txBody>
      </p:sp>
      <p:sp>
        <p:nvSpPr>
          <p:cNvPr id="207" name="Прямоугольник 206"/>
          <p:cNvSpPr/>
          <p:nvPr/>
        </p:nvSpPr>
        <p:spPr>
          <a:xfrm>
            <a:off x="3015815" y="1769931"/>
            <a:ext cx="1585330" cy="38092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303" name="Прямоугольник 302"/>
          <p:cNvSpPr/>
          <p:nvPr/>
        </p:nvSpPr>
        <p:spPr>
          <a:xfrm>
            <a:off x="2987390" y="2640741"/>
            <a:ext cx="1773682" cy="61732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100" b="1" dirty="0">
                <a:solidFill>
                  <a:schemeClr val="tx1"/>
                </a:solidFill>
                <a:latin typeface="Calibri" pitchFamily="34" charset="0"/>
                <a:cs typeface="Arial" charset="0"/>
              </a:rPr>
              <a:t>Deposits </a:t>
            </a:r>
            <a:endParaRPr lang="ru-RU" sz="11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100" b="1" dirty="0">
                <a:solidFill>
                  <a:schemeClr val="tx1"/>
                </a:solidFill>
                <a:latin typeface="Calibri" pitchFamily="34" charset="0"/>
                <a:cs typeface="Arial" charset="0"/>
              </a:rPr>
              <a:t>REPO</a:t>
            </a:r>
            <a:endParaRPr lang="ru-RU" sz="11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100" b="1" dirty="0">
                <a:solidFill>
                  <a:schemeClr val="tx1"/>
                </a:solidFill>
                <a:latin typeface="Calibri" pitchFamily="34" charset="0"/>
                <a:cs typeface="Arial" charset="0"/>
              </a:rPr>
              <a:t>Budget loans</a:t>
            </a:r>
            <a:endParaRPr lang="ru-RU" sz="1100" b="1" dirty="0">
              <a:solidFill>
                <a:schemeClr val="tx1"/>
              </a:solidFill>
              <a:latin typeface="Calibri" pitchFamily="34" charset="0"/>
              <a:cs typeface="Arial" charset="0"/>
            </a:endParaRPr>
          </a:p>
        </p:txBody>
      </p:sp>
      <p:sp>
        <p:nvSpPr>
          <p:cNvPr id="305" name="Прямоугольник 304"/>
          <p:cNvSpPr/>
          <p:nvPr/>
        </p:nvSpPr>
        <p:spPr>
          <a:xfrm>
            <a:off x="3015815" y="2709338"/>
            <a:ext cx="1585330" cy="49558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306" name="Прямоугольник 305"/>
          <p:cNvSpPr/>
          <p:nvPr/>
        </p:nvSpPr>
        <p:spPr>
          <a:xfrm>
            <a:off x="3015815" y="2307418"/>
            <a:ext cx="1529004" cy="2427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100" b="1" dirty="0">
                <a:solidFill>
                  <a:schemeClr val="tx1"/>
                </a:solidFill>
                <a:latin typeface="Calibri" pitchFamily="34" charset="0"/>
                <a:cs typeface="Arial" charset="0"/>
              </a:rPr>
              <a:t>Receipts </a:t>
            </a:r>
          </a:p>
          <a:p>
            <a:pPr marL="171450" indent="-171450">
              <a:lnSpc>
                <a:spcPct val="95000"/>
              </a:lnSpc>
              <a:buFont typeface="Arial" panose="020B0604020202020204" pitchFamily="34" charset="0"/>
              <a:buChar char="•"/>
            </a:pPr>
            <a:r>
              <a:rPr lang="en-US" sz="1100" b="1" dirty="0">
                <a:solidFill>
                  <a:schemeClr val="tx1"/>
                </a:solidFill>
                <a:latin typeface="Calibri" pitchFamily="34" charset="0"/>
                <a:cs typeface="Arial" charset="0"/>
              </a:rPr>
              <a:t>Returns </a:t>
            </a:r>
            <a:endParaRPr lang="ru-RU" sz="1100" b="1" dirty="0">
              <a:solidFill>
                <a:schemeClr val="tx1"/>
              </a:solidFill>
              <a:latin typeface="Calibri" pitchFamily="34" charset="0"/>
              <a:cs typeface="Arial" charset="0"/>
            </a:endParaRPr>
          </a:p>
        </p:txBody>
      </p:sp>
      <p:sp>
        <p:nvSpPr>
          <p:cNvPr id="307" name="Прямоугольник 306"/>
          <p:cNvSpPr/>
          <p:nvPr/>
        </p:nvSpPr>
        <p:spPr>
          <a:xfrm>
            <a:off x="3015815" y="2245718"/>
            <a:ext cx="1585330" cy="38092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310" name="Прямоугольник 309"/>
          <p:cNvSpPr/>
          <p:nvPr/>
        </p:nvSpPr>
        <p:spPr>
          <a:xfrm>
            <a:off x="3079805" y="6247031"/>
            <a:ext cx="1280159" cy="28857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000" b="1" dirty="0" err="1">
                <a:solidFill>
                  <a:schemeClr val="tx1"/>
                </a:solidFill>
                <a:latin typeface="Calibri" pitchFamily="34" charset="0"/>
                <a:cs typeface="Arial" charset="0"/>
              </a:rPr>
              <a:t>Roubles</a:t>
            </a:r>
            <a:r>
              <a:rPr lang="en-US" sz="1000" b="1" dirty="0">
                <a:solidFill>
                  <a:schemeClr val="tx1"/>
                </a:solidFill>
                <a:latin typeface="Calibri" pitchFamily="34" charset="0"/>
                <a:cs typeface="Arial" charset="0"/>
              </a:rPr>
              <a:t> </a:t>
            </a:r>
            <a:endParaRPr lang="ru-RU" sz="10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000" b="1" dirty="0">
                <a:solidFill>
                  <a:schemeClr val="tx1"/>
                </a:solidFill>
                <a:latin typeface="Calibri" pitchFamily="34" charset="0"/>
                <a:cs typeface="Arial" charset="0"/>
              </a:rPr>
              <a:t>Foreign currency</a:t>
            </a:r>
            <a:endParaRPr lang="ru-RU" sz="1000" b="1" dirty="0">
              <a:solidFill>
                <a:schemeClr val="tx1"/>
              </a:solidFill>
              <a:latin typeface="Calibri" pitchFamily="34" charset="0"/>
              <a:cs typeface="Arial" charset="0"/>
            </a:endParaRPr>
          </a:p>
        </p:txBody>
      </p:sp>
      <p:sp>
        <p:nvSpPr>
          <p:cNvPr id="311" name="Прямоугольник 310"/>
          <p:cNvSpPr/>
          <p:nvPr/>
        </p:nvSpPr>
        <p:spPr>
          <a:xfrm>
            <a:off x="3044645" y="6198243"/>
            <a:ext cx="1556499" cy="325404"/>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4" name="Прямоугольник 313"/>
          <p:cNvSpPr/>
          <p:nvPr/>
        </p:nvSpPr>
        <p:spPr>
          <a:xfrm>
            <a:off x="4809923" y="2832607"/>
            <a:ext cx="1529004" cy="2427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100" b="1" dirty="0" err="1">
                <a:solidFill>
                  <a:schemeClr val="tx1"/>
                </a:solidFill>
                <a:latin typeface="Calibri" pitchFamily="34" charset="0"/>
                <a:cs typeface="Arial" charset="0"/>
              </a:rPr>
              <a:t>Roubles</a:t>
            </a:r>
            <a:r>
              <a:rPr lang="en-US" sz="1100" b="1" dirty="0">
                <a:solidFill>
                  <a:schemeClr val="tx1"/>
                </a:solidFill>
                <a:latin typeface="Calibri" pitchFamily="34" charset="0"/>
                <a:cs typeface="Arial" charset="0"/>
              </a:rPr>
              <a:t> </a:t>
            </a:r>
            <a:endParaRPr lang="ru-RU" sz="11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100" b="1" dirty="0">
                <a:solidFill>
                  <a:schemeClr val="tx1"/>
                </a:solidFill>
                <a:latin typeface="Calibri" pitchFamily="34" charset="0"/>
                <a:cs typeface="Arial" charset="0"/>
              </a:rPr>
              <a:t>Foreign currency</a:t>
            </a:r>
            <a:endParaRPr lang="ru-RU" sz="1100" b="1" dirty="0">
              <a:solidFill>
                <a:schemeClr val="tx1"/>
              </a:solidFill>
              <a:latin typeface="Calibri" pitchFamily="34" charset="0"/>
              <a:cs typeface="Arial" charset="0"/>
            </a:endParaRPr>
          </a:p>
        </p:txBody>
      </p:sp>
      <p:sp>
        <p:nvSpPr>
          <p:cNvPr id="315" name="Прямоугольник 314"/>
          <p:cNvSpPr/>
          <p:nvPr/>
        </p:nvSpPr>
        <p:spPr>
          <a:xfrm>
            <a:off x="4809923" y="2770907"/>
            <a:ext cx="1585330" cy="38092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318" name="Прямоугольник 317"/>
          <p:cNvSpPr/>
          <p:nvPr/>
        </p:nvSpPr>
        <p:spPr>
          <a:xfrm>
            <a:off x="6588901" y="2832607"/>
            <a:ext cx="1529004" cy="2427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100" b="1" dirty="0">
                <a:solidFill>
                  <a:schemeClr val="tx1"/>
                </a:solidFill>
                <a:latin typeface="Calibri" pitchFamily="34" charset="0"/>
                <a:cs typeface="Arial" charset="0"/>
              </a:rPr>
              <a:t>granted</a:t>
            </a:r>
            <a:endParaRPr lang="ru-RU" sz="11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100" b="1" dirty="0">
                <a:solidFill>
                  <a:schemeClr val="tx1"/>
                </a:solidFill>
                <a:latin typeface="Calibri" pitchFamily="34" charset="0"/>
                <a:cs typeface="Arial" charset="0"/>
              </a:rPr>
              <a:t>returned</a:t>
            </a:r>
            <a:endParaRPr lang="ru-RU" sz="1100" b="1" dirty="0">
              <a:solidFill>
                <a:schemeClr val="tx1"/>
              </a:solidFill>
              <a:latin typeface="Calibri" pitchFamily="34" charset="0"/>
              <a:cs typeface="Arial" charset="0"/>
            </a:endParaRPr>
          </a:p>
        </p:txBody>
      </p:sp>
      <p:sp>
        <p:nvSpPr>
          <p:cNvPr id="319" name="Прямоугольник 318"/>
          <p:cNvSpPr/>
          <p:nvPr/>
        </p:nvSpPr>
        <p:spPr>
          <a:xfrm>
            <a:off x="6588901" y="2770907"/>
            <a:ext cx="1304338" cy="38092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322" name="Прямоугольник 321"/>
          <p:cNvSpPr/>
          <p:nvPr/>
        </p:nvSpPr>
        <p:spPr>
          <a:xfrm>
            <a:off x="2995835" y="3205178"/>
            <a:ext cx="1773682" cy="43401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100" b="1" dirty="0">
                <a:solidFill>
                  <a:schemeClr val="tx1"/>
                </a:solidFill>
                <a:latin typeface="Calibri" pitchFamily="34" charset="0"/>
                <a:cs typeface="Arial" charset="0"/>
              </a:rPr>
              <a:t>Add. OGR</a:t>
            </a:r>
            <a:endParaRPr lang="ru-RU" sz="1100" b="1" dirty="0">
              <a:solidFill>
                <a:schemeClr val="tx1"/>
              </a:solidFill>
              <a:latin typeface="Calibri" pitchFamily="34" charset="0"/>
              <a:cs typeface="Arial" charset="0"/>
            </a:endParaRPr>
          </a:p>
        </p:txBody>
      </p:sp>
      <p:sp>
        <p:nvSpPr>
          <p:cNvPr id="323" name="Прямоугольник 322"/>
          <p:cNvSpPr/>
          <p:nvPr/>
        </p:nvSpPr>
        <p:spPr>
          <a:xfrm>
            <a:off x="3019148" y="3252370"/>
            <a:ext cx="1599621" cy="365416"/>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324" name="Прямоугольник 323"/>
          <p:cNvSpPr/>
          <p:nvPr/>
        </p:nvSpPr>
        <p:spPr>
          <a:xfrm>
            <a:off x="4821036" y="3302436"/>
            <a:ext cx="1529004" cy="2427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100" b="1" dirty="0">
                <a:solidFill>
                  <a:schemeClr val="tx1"/>
                </a:solidFill>
                <a:latin typeface="Calibri" pitchFamily="34" charset="0"/>
                <a:cs typeface="Arial" charset="0"/>
              </a:rPr>
              <a:t>Foreign currency</a:t>
            </a:r>
            <a:endParaRPr lang="ru-RU" sz="1100" b="1" dirty="0">
              <a:solidFill>
                <a:schemeClr val="tx1"/>
              </a:solidFill>
              <a:latin typeface="Calibri" pitchFamily="34" charset="0"/>
              <a:cs typeface="Arial" charset="0"/>
            </a:endParaRPr>
          </a:p>
        </p:txBody>
      </p:sp>
      <p:sp>
        <p:nvSpPr>
          <p:cNvPr id="325" name="Прямоугольник 324"/>
          <p:cNvSpPr/>
          <p:nvPr/>
        </p:nvSpPr>
        <p:spPr>
          <a:xfrm>
            <a:off x="4821036" y="3247426"/>
            <a:ext cx="1585330" cy="38092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326" name="Прямоугольник 325"/>
          <p:cNvSpPr/>
          <p:nvPr/>
        </p:nvSpPr>
        <p:spPr>
          <a:xfrm>
            <a:off x="6610400" y="3309235"/>
            <a:ext cx="1529004" cy="2427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100" b="1" dirty="0">
                <a:solidFill>
                  <a:schemeClr val="tx1"/>
                </a:solidFill>
                <a:latin typeface="Calibri" pitchFamily="34" charset="0"/>
                <a:cs typeface="Arial" charset="0"/>
              </a:rPr>
              <a:t>purchased</a:t>
            </a:r>
            <a:endParaRPr lang="ru-RU" sz="11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100" b="1" dirty="0">
                <a:solidFill>
                  <a:schemeClr val="tx1"/>
                </a:solidFill>
                <a:latin typeface="Calibri" pitchFamily="34" charset="0"/>
                <a:cs typeface="Arial" charset="0"/>
              </a:rPr>
              <a:t>sold</a:t>
            </a:r>
            <a:endParaRPr lang="ru-RU" sz="1100" b="1" dirty="0">
              <a:solidFill>
                <a:schemeClr val="tx1"/>
              </a:solidFill>
              <a:latin typeface="Calibri" pitchFamily="34" charset="0"/>
              <a:cs typeface="Arial" charset="0"/>
            </a:endParaRPr>
          </a:p>
        </p:txBody>
      </p:sp>
      <p:sp>
        <p:nvSpPr>
          <p:cNvPr id="327" name="Прямоугольник 326"/>
          <p:cNvSpPr/>
          <p:nvPr/>
        </p:nvSpPr>
        <p:spPr>
          <a:xfrm>
            <a:off x="6581134" y="3253223"/>
            <a:ext cx="1322819" cy="38092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cxnSp>
        <p:nvCxnSpPr>
          <p:cNvPr id="328" name="Прямая соединительная линия 327"/>
          <p:cNvCxnSpPr/>
          <p:nvPr/>
        </p:nvCxnSpPr>
        <p:spPr>
          <a:xfrm>
            <a:off x="2662376" y="3048241"/>
            <a:ext cx="193914" cy="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329" name="Прямая соединительная линия 328"/>
          <p:cNvCxnSpPr/>
          <p:nvPr/>
        </p:nvCxnSpPr>
        <p:spPr>
          <a:xfrm flipV="1">
            <a:off x="2854614" y="2892112"/>
            <a:ext cx="6116" cy="600218"/>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330" name="Прямая соединительная линия 329"/>
          <p:cNvCxnSpPr/>
          <p:nvPr/>
        </p:nvCxnSpPr>
        <p:spPr>
          <a:xfrm>
            <a:off x="2842817" y="3473073"/>
            <a:ext cx="183403" cy="1786"/>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331" name="Прямая соединительная линия 330"/>
          <p:cNvCxnSpPr/>
          <p:nvPr/>
        </p:nvCxnSpPr>
        <p:spPr>
          <a:xfrm>
            <a:off x="2877775" y="2908895"/>
            <a:ext cx="160238" cy="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334" name="Прямая соединительная линия 333"/>
          <p:cNvCxnSpPr/>
          <p:nvPr/>
        </p:nvCxnSpPr>
        <p:spPr>
          <a:xfrm>
            <a:off x="6400990" y="2941304"/>
            <a:ext cx="194413" cy="114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339" name="Прямая соединительная линия 338"/>
          <p:cNvCxnSpPr/>
          <p:nvPr/>
        </p:nvCxnSpPr>
        <p:spPr>
          <a:xfrm>
            <a:off x="6397325" y="3423816"/>
            <a:ext cx="194413" cy="114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341" name="Прямая соединительная линия 340"/>
          <p:cNvCxnSpPr/>
          <p:nvPr/>
        </p:nvCxnSpPr>
        <p:spPr>
          <a:xfrm>
            <a:off x="2662376" y="6370441"/>
            <a:ext cx="397330" cy="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346" name="Прямая соединительная линия 345"/>
          <p:cNvCxnSpPr/>
          <p:nvPr/>
        </p:nvCxnSpPr>
        <p:spPr>
          <a:xfrm>
            <a:off x="2636721" y="1960391"/>
            <a:ext cx="397330" cy="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347" name="Прямая соединительная линия 346"/>
          <p:cNvCxnSpPr/>
          <p:nvPr/>
        </p:nvCxnSpPr>
        <p:spPr>
          <a:xfrm>
            <a:off x="2647315" y="2445482"/>
            <a:ext cx="397330" cy="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348" name="Прямая соединительная линия 347"/>
          <p:cNvCxnSpPr/>
          <p:nvPr/>
        </p:nvCxnSpPr>
        <p:spPr>
          <a:xfrm>
            <a:off x="4623368" y="2979213"/>
            <a:ext cx="194413" cy="114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349" name="Прямая соединительная линия 348"/>
          <p:cNvCxnSpPr/>
          <p:nvPr/>
        </p:nvCxnSpPr>
        <p:spPr>
          <a:xfrm>
            <a:off x="4618769" y="3412274"/>
            <a:ext cx="194413" cy="114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sp>
        <p:nvSpPr>
          <p:cNvPr id="350" name="Прямоугольник 349"/>
          <p:cNvSpPr/>
          <p:nvPr/>
        </p:nvSpPr>
        <p:spPr>
          <a:xfrm>
            <a:off x="3005510" y="5050248"/>
            <a:ext cx="1773682" cy="61732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100" b="1" dirty="0">
                <a:solidFill>
                  <a:schemeClr val="tx1"/>
                </a:solidFill>
                <a:latin typeface="Calibri" pitchFamily="34" charset="0"/>
                <a:cs typeface="Arial" charset="0"/>
              </a:rPr>
              <a:t>Deposits </a:t>
            </a:r>
            <a:endParaRPr lang="ru-RU" sz="11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100" b="1" dirty="0">
                <a:solidFill>
                  <a:schemeClr val="tx1"/>
                </a:solidFill>
                <a:latin typeface="Calibri" pitchFamily="34" charset="0"/>
                <a:cs typeface="Arial" charset="0"/>
              </a:rPr>
              <a:t>REPO</a:t>
            </a:r>
            <a:endParaRPr lang="ru-RU" sz="11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100" b="1" dirty="0">
                <a:solidFill>
                  <a:schemeClr val="tx1"/>
                </a:solidFill>
                <a:latin typeface="Calibri" pitchFamily="34" charset="0"/>
                <a:cs typeface="Arial" charset="0"/>
              </a:rPr>
              <a:t>Budget loans</a:t>
            </a:r>
            <a:endParaRPr lang="ru-RU" sz="1100" b="1" dirty="0">
              <a:solidFill>
                <a:schemeClr val="tx1"/>
              </a:solidFill>
              <a:latin typeface="Calibri" pitchFamily="34" charset="0"/>
              <a:cs typeface="Arial" charset="0"/>
            </a:endParaRPr>
          </a:p>
        </p:txBody>
      </p:sp>
      <p:sp>
        <p:nvSpPr>
          <p:cNvPr id="351" name="Прямоугольник 350"/>
          <p:cNvSpPr/>
          <p:nvPr/>
        </p:nvSpPr>
        <p:spPr>
          <a:xfrm>
            <a:off x="3033935" y="5118845"/>
            <a:ext cx="1585330" cy="49558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352" name="Прямоугольник 351"/>
          <p:cNvSpPr/>
          <p:nvPr/>
        </p:nvSpPr>
        <p:spPr>
          <a:xfrm>
            <a:off x="4828043" y="5242114"/>
            <a:ext cx="1529004" cy="2427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100" b="1" dirty="0" err="1">
                <a:solidFill>
                  <a:schemeClr val="tx1"/>
                </a:solidFill>
                <a:latin typeface="Calibri" pitchFamily="34" charset="0"/>
                <a:cs typeface="Arial" charset="0"/>
              </a:rPr>
              <a:t>Roubles</a:t>
            </a:r>
            <a:r>
              <a:rPr lang="en-US" sz="1100" b="1" dirty="0">
                <a:solidFill>
                  <a:schemeClr val="tx1"/>
                </a:solidFill>
                <a:latin typeface="Calibri" pitchFamily="34" charset="0"/>
                <a:cs typeface="Arial" charset="0"/>
              </a:rPr>
              <a:t> </a:t>
            </a:r>
            <a:endParaRPr lang="ru-RU" sz="1100" b="1" dirty="0">
              <a:solidFill>
                <a:schemeClr val="tx1"/>
              </a:solidFill>
              <a:latin typeface="Calibri" pitchFamily="34" charset="0"/>
              <a:cs typeface="Arial" charset="0"/>
            </a:endParaRPr>
          </a:p>
          <a:p>
            <a:pPr marL="171450" indent="-171450">
              <a:lnSpc>
                <a:spcPct val="95000"/>
              </a:lnSpc>
              <a:buFont typeface="Arial" panose="020B0604020202020204" pitchFamily="34" charset="0"/>
              <a:buChar char="•"/>
            </a:pPr>
            <a:r>
              <a:rPr lang="en-US" sz="1100" b="1" dirty="0">
                <a:solidFill>
                  <a:schemeClr val="tx1"/>
                </a:solidFill>
                <a:latin typeface="Calibri" pitchFamily="34" charset="0"/>
                <a:cs typeface="Arial" charset="0"/>
              </a:rPr>
              <a:t>Foreign currency</a:t>
            </a:r>
            <a:endParaRPr lang="ru-RU" sz="1100" b="1" dirty="0">
              <a:solidFill>
                <a:schemeClr val="tx1"/>
              </a:solidFill>
              <a:latin typeface="Calibri" pitchFamily="34" charset="0"/>
              <a:cs typeface="Arial" charset="0"/>
            </a:endParaRPr>
          </a:p>
        </p:txBody>
      </p:sp>
      <p:sp>
        <p:nvSpPr>
          <p:cNvPr id="353" name="Прямоугольник 352"/>
          <p:cNvSpPr/>
          <p:nvPr/>
        </p:nvSpPr>
        <p:spPr>
          <a:xfrm>
            <a:off x="4828043" y="5180414"/>
            <a:ext cx="1585330" cy="38092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354" name="Прямоугольник 353"/>
          <p:cNvSpPr/>
          <p:nvPr/>
        </p:nvSpPr>
        <p:spPr>
          <a:xfrm>
            <a:off x="3013955" y="5614685"/>
            <a:ext cx="1773682" cy="43401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100" b="1" dirty="0">
                <a:solidFill>
                  <a:schemeClr val="tx1"/>
                </a:solidFill>
                <a:latin typeface="Calibri" pitchFamily="34" charset="0"/>
                <a:cs typeface="Arial" charset="0"/>
              </a:rPr>
              <a:t>Add. OGR</a:t>
            </a:r>
            <a:endParaRPr lang="ru-RU" sz="1100" b="1" dirty="0">
              <a:solidFill>
                <a:schemeClr val="tx1"/>
              </a:solidFill>
              <a:latin typeface="Calibri" pitchFamily="34" charset="0"/>
              <a:cs typeface="Arial" charset="0"/>
            </a:endParaRPr>
          </a:p>
          <a:p>
            <a:pPr>
              <a:lnSpc>
                <a:spcPct val="95000"/>
              </a:lnSpc>
            </a:pPr>
            <a:endParaRPr lang="ru-RU" sz="1100" b="1" dirty="0">
              <a:solidFill>
                <a:schemeClr val="tx1"/>
              </a:solidFill>
              <a:latin typeface="Calibri" pitchFamily="34" charset="0"/>
              <a:cs typeface="Arial" charset="0"/>
            </a:endParaRPr>
          </a:p>
        </p:txBody>
      </p:sp>
      <p:sp>
        <p:nvSpPr>
          <p:cNvPr id="355" name="Прямоугольник 354"/>
          <p:cNvSpPr/>
          <p:nvPr/>
        </p:nvSpPr>
        <p:spPr>
          <a:xfrm>
            <a:off x="3037268" y="5661877"/>
            <a:ext cx="1599621" cy="365416"/>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sp>
        <p:nvSpPr>
          <p:cNvPr id="356" name="Прямоугольник 355"/>
          <p:cNvSpPr/>
          <p:nvPr/>
        </p:nvSpPr>
        <p:spPr>
          <a:xfrm>
            <a:off x="4839156" y="5711943"/>
            <a:ext cx="1529004" cy="2427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71450" indent="-171450">
              <a:lnSpc>
                <a:spcPct val="95000"/>
              </a:lnSpc>
              <a:buFont typeface="Arial" panose="020B0604020202020204" pitchFamily="34" charset="0"/>
              <a:buChar char="•"/>
            </a:pPr>
            <a:r>
              <a:rPr lang="en-US" sz="1100" b="1" dirty="0">
                <a:solidFill>
                  <a:schemeClr val="tx1"/>
                </a:solidFill>
                <a:latin typeface="Calibri" pitchFamily="34" charset="0"/>
                <a:cs typeface="Arial" charset="0"/>
              </a:rPr>
              <a:t>Foreign currency</a:t>
            </a:r>
            <a:endParaRPr lang="ru-RU" sz="1100" b="1" dirty="0">
              <a:solidFill>
                <a:schemeClr val="tx1"/>
              </a:solidFill>
              <a:latin typeface="Calibri" pitchFamily="34" charset="0"/>
              <a:cs typeface="Arial" charset="0"/>
            </a:endParaRPr>
          </a:p>
        </p:txBody>
      </p:sp>
      <p:sp>
        <p:nvSpPr>
          <p:cNvPr id="357" name="Прямоугольник 356"/>
          <p:cNvSpPr/>
          <p:nvPr/>
        </p:nvSpPr>
        <p:spPr>
          <a:xfrm>
            <a:off x="4839156" y="5656933"/>
            <a:ext cx="1585330" cy="38092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p>
        </p:txBody>
      </p:sp>
      <p:cxnSp>
        <p:nvCxnSpPr>
          <p:cNvPr id="358" name="Прямая соединительная линия 357"/>
          <p:cNvCxnSpPr/>
          <p:nvPr/>
        </p:nvCxnSpPr>
        <p:spPr>
          <a:xfrm>
            <a:off x="2678820" y="5677016"/>
            <a:ext cx="193914" cy="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359" name="Прямая соединительная линия 358"/>
          <p:cNvCxnSpPr/>
          <p:nvPr/>
        </p:nvCxnSpPr>
        <p:spPr>
          <a:xfrm flipV="1">
            <a:off x="2872734" y="5301619"/>
            <a:ext cx="6116" cy="600218"/>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360" name="Прямая соединительная линия 359"/>
          <p:cNvCxnSpPr/>
          <p:nvPr/>
        </p:nvCxnSpPr>
        <p:spPr>
          <a:xfrm>
            <a:off x="2860937" y="5882580"/>
            <a:ext cx="183403" cy="1786"/>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361" name="Прямая соединительная линия 360"/>
          <p:cNvCxnSpPr/>
          <p:nvPr/>
        </p:nvCxnSpPr>
        <p:spPr>
          <a:xfrm>
            <a:off x="2895895" y="5318402"/>
            <a:ext cx="160238" cy="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364" name="Прямая соединительная линия 363"/>
          <p:cNvCxnSpPr/>
          <p:nvPr/>
        </p:nvCxnSpPr>
        <p:spPr>
          <a:xfrm>
            <a:off x="4641488" y="5388720"/>
            <a:ext cx="194413" cy="114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cxnSp>
        <p:nvCxnSpPr>
          <p:cNvPr id="365" name="Прямая соединительная линия 364"/>
          <p:cNvCxnSpPr/>
          <p:nvPr/>
        </p:nvCxnSpPr>
        <p:spPr>
          <a:xfrm>
            <a:off x="4636889" y="5821781"/>
            <a:ext cx="194413" cy="1140"/>
          </a:xfrm>
          <a:prstGeom prst="line">
            <a:avLst/>
          </a:prstGeom>
          <a:ln w="38100">
            <a:solidFill>
              <a:srgbClr val="DC7B22"/>
            </a:solidFill>
            <a:prstDash val="solid"/>
            <a:tailEnd type="none" w="med" len="lg"/>
          </a:ln>
        </p:spPr>
        <p:style>
          <a:lnRef idx="3">
            <a:schemeClr val="accent6"/>
          </a:lnRef>
          <a:fillRef idx="0">
            <a:schemeClr val="accent6"/>
          </a:fillRef>
          <a:effectRef idx="2">
            <a:schemeClr val="accent6"/>
          </a:effectRef>
          <a:fontRef idx="minor">
            <a:schemeClr val="tx1"/>
          </a:fontRef>
        </p:style>
      </p:cxnSp>
      <p:sp>
        <p:nvSpPr>
          <p:cNvPr id="99" name="TextBox 98"/>
          <p:cNvSpPr txBox="1"/>
          <p:nvPr/>
        </p:nvSpPr>
        <p:spPr>
          <a:xfrm>
            <a:off x="10409237" y="3018096"/>
            <a:ext cx="3095625" cy="830997"/>
          </a:xfrm>
          <a:prstGeom prst="rect">
            <a:avLst/>
          </a:prstGeom>
          <a:noFill/>
        </p:spPr>
        <p:txBody>
          <a:bodyPr wrap="square" rtlCol="0">
            <a:spAutoFit/>
          </a:bodyPr>
          <a:lstStyle/>
          <a:p>
            <a:r>
              <a:rPr lang="en-US" sz="1200" b="1" dirty="0">
                <a:solidFill>
                  <a:srgbClr val="C00000"/>
                </a:solidFill>
                <a:latin typeface="Times New Roman" panose="02020603050405020304" pitchFamily="18" charset="0"/>
                <a:cs typeface="Times New Roman" panose="02020603050405020304" pitchFamily="18" charset="0"/>
              </a:rPr>
              <a:t>  </a:t>
            </a:r>
            <a:endParaRPr lang="ru-RU" sz="1200" b="1" dirty="0">
              <a:solidFill>
                <a:srgbClr val="C00000"/>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a:t>
            </a:r>
            <a:r>
              <a:rPr lang="ru-RU" sz="1200" dirty="0">
                <a:latin typeface="Times New Roman" panose="02020603050405020304" pitchFamily="18" charset="0"/>
                <a:cs typeface="Times New Roman" panose="02020603050405020304" pitchFamily="18" charset="0"/>
              </a:rPr>
              <a:t> </a:t>
            </a:r>
            <a:r>
              <a:rPr lang="ru-RU" sz="1200" baseline="-25000" dirty="0">
                <a:latin typeface="Times New Roman" panose="02020603050405020304" pitchFamily="18" charset="0"/>
                <a:cs typeface="Times New Roman" panose="02020603050405020304" pitchFamily="18" charset="0"/>
              </a:rPr>
              <a:t>90-120</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 </a:t>
            </a:r>
            <a:r>
              <a:rPr lang="ru-RU" sz="1200" baseline="-25000" dirty="0">
                <a:latin typeface="Times New Roman" panose="02020603050405020304" pitchFamily="18" charset="0"/>
                <a:cs typeface="Times New Roman" panose="02020603050405020304" pitchFamily="18" charset="0"/>
              </a:rPr>
              <a:t>120-150</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 </a:t>
            </a:r>
            <a:r>
              <a:rPr lang="ru-RU" sz="1200" baseline="-25000" dirty="0">
                <a:latin typeface="Times New Roman" panose="02020603050405020304" pitchFamily="18" charset="0"/>
                <a:cs typeface="Times New Roman" panose="02020603050405020304" pitchFamily="18" charset="0"/>
              </a:rPr>
              <a:t>150-180</a:t>
            </a:r>
          </a:p>
        </p:txBody>
      </p:sp>
      <p:sp>
        <p:nvSpPr>
          <p:cNvPr id="102" name="Полилиния 101"/>
          <p:cNvSpPr/>
          <p:nvPr/>
        </p:nvSpPr>
        <p:spPr>
          <a:xfrm>
            <a:off x="8527102" y="2006613"/>
            <a:ext cx="343460" cy="3726394"/>
          </a:xfrm>
          <a:custGeom>
            <a:avLst/>
            <a:gdLst>
              <a:gd name="connsiteX0" fmla="*/ 0 w 394859"/>
              <a:gd name="connsiteY0" fmla="*/ 0 h 4907530"/>
              <a:gd name="connsiteX1" fmla="*/ 394859 w 394859"/>
              <a:gd name="connsiteY1" fmla="*/ 0 h 4907530"/>
              <a:gd name="connsiteX2" fmla="*/ 394859 w 394859"/>
              <a:gd name="connsiteY2" fmla="*/ 4907530 h 4907530"/>
              <a:gd name="connsiteX3" fmla="*/ 0 w 394859"/>
              <a:gd name="connsiteY3" fmla="*/ 4907530 h 4907530"/>
              <a:gd name="connsiteX4" fmla="*/ 0 w 394859"/>
              <a:gd name="connsiteY4" fmla="*/ 0 h 490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9" h="4907530">
                <a:moveTo>
                  <a:pt x="0" y="0"/>
                </a:moveTo>
                <a:lnTo>
                  <a:pt x="394859" y="0"/>
                </a:lnTo>
                <a:lnTo>
                  <a:pt x="394859" y="4907530"/>
                </a:lnTo>
                <a:lnTo>
                  <a:pt x="0" y="4907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76200" tIns="76200" rIns="76200" bIns="76200" numCol="1" spcCol="1270" anchor="ctr" anchorCtr="0">
            <a:noAutofit/>
            <a:scene3d>
              <a:camera prst="orthographicFront"/>
              <a:lightRig rig="soft" dir="t">
                <a:rot lat="0" lon="0" rev="15600000"/>
              </a:lightRig>
            </a:scene3d>
            <a:sp3d extrusionH="57150" prstMaterial="softEdge">
              <a:bevelT w="25400" h="38100"/>
            </a:sp3d>
          </a:bodyPr>
          <a:lstStyle/>
          <a:p>
            <a:pPr lvl="0" algn="ctr" defTabSz="889000">
              <a:lnSpc>
                <a:spcPct val="90000"/>
              </a:lnSpc>
              <a:spcBef>
                <a:spcPct val="0"/>
              </a:spcBef>
              <a:spcAft>
                <a:spcPct val="35000"/>
              </a:spcAft>
            </a:pPr>
            <a:r>
              <a:rPr lang="ru-RU" sz="2400" b="1" i="1" kern="1200" dirty="0">
                <a:ln/>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Ключевые составляющие</a:t>
            </a:r>
            <a:endParaRPr lang="fr-FR" sz="2400" b="1" i="1" kern="1200" dirty="0">
              <a:ln/>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4" name="Прямая соединительная линия 103"/>
          <p:cNvSpPr/>
          <p:nvPr/>
        </p:nvSpPr>
        <p:spPr>
          <a:xfrm flipV="1">
            <a:off x="8881675" y="4735950"/>
            <a:ext cx="3114220" cy="4067"/>
          </a:xfrm>
          <a:prstGeom prst="line">
            <a:avLst/>
          </a:prstGeom>
          <a:pattFill prst="wdUpDiag">
            <a:fgClr>
              <a:srgbClr val="FDDBB9"/>
            </a:fgClr>
            <a:bgClr>
              <a:schemeClr val="bg1"/>
            </a:bgClr>
          </a:pattFill>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5" name="Прямая соединительная линия 104"/>
          <p:cNvSpPr/>
          <p:nvPr/>
        </p:nvSpPr>
        <p:spPr>
          <a:xfrm flipV="1">
            <a:off x="8881675" y="2338276"/>
            <a:ext cx="3071671" cy="24295"/>
          </a:xfrm>
          <a:prstGeom prst="line">
            <a:avLst/>
          </a:prstGeom>
          <a:pattFill prst="wdUpDiag">
            <a:fgClr>
              <a:srgbClr val="FDDBB9"/>
            </a:fgClr>
            <a:bgClr>
              <a:schemeClr val="bg1"/>
            </a:bgClr>
          </a:pattFill>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6" name="Прямая соединительная линия 105"/>
          <p:cNvSpPr/>
          <p:nvPr/>
        </p:nvSpPr>
        <p:spPr>
          <a:xfrm flipV="1">
            <a:off x="8490026" y="1232208"/>
            <a:ext cx="3495213" cy="24294"/>
          </a:xfrm>
          <a:prstGeom prst="line">
            <a:avLst/>
          </a:prstGeom>
          <a:pattFill prst="wdUpDiag">
            <a:fgClr>
              <a:srgbClr val="FDDBB9"/>
            </a:fgClr>
            <a:bgClr>
              <a:schemeClr val="bg1"/>
            </a:bgClr>
          </a:pattFill>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7" name="Прямая соединительная линия 106"/>
          <p:cNvSpPr/>
          <p:nvPr/>
        </p:nvSpPr>
        <p:spPr>
          <a:xfrm flipV="1">
            <a:off x="8490025" y="6036049"/>
            <a:ext cx="3495213" cy="24294"/>
          </a:xfrm>
          <a:prstGeom prst="line">
            <a:avLst/>
          </a:prstGeom>
          <a:pattFill prst="wdUpDiag">
            <a:fgClr>
              <a:srgbClr val="FDDBB9"/>
            </a:fgClr>
            <a:bgClr>
              <a:schemeClr val="bg1"/>
            </a:bgClr>
          </a:pattFill>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 name="Номер слайда 1"/>
          <p:cNvSpPr>
            <a:spLocks noGrp="1"/>
          </p:cNvSpPr>
          <p:nvPr>
            <p:ph type="sldNum" sz="quarter" idx="12"/>
          </p:nvPr>
        </p:nvSpPr>
        <p:spPr>
          <a:xfrm>
            <a:off x="9252694" y="6380741"/>
            <a:ext cx="2743200" cy="365125"/>
          </a:xfrm>
        </p:spPr>
        <p:txBody>
          <a:bodyPr/>
          <a:lstStyle/>
          <a:p>
            <a:pPr>
              <a:defRPr/>
            </a:pPr>
            <a:fld id="{B71FCD68-0AFD-4048-852E-53B764BC6EED}" type="slidenum">
              <a:rPr lang="ru-RU" smtClean="0"/>
              <a:pPr>
                <a:defRPr/>
              </a:pPr>
              <a:t>18</a:t>
            </a:fld>
            <a:endParaRPr lang="ru-RU" dirty="0"/>
          </a:p>
        </p:txBody>
      </p:sp>
    </p:spTree>
    <p:extLst>
      <p:ext uri="{BB962C8B-B14F-4D97-AF65-F5344CB8AC3E}">
        <p14:creationId xmlns:p14="http://schemas.microsoft.com/office/powerpoint/2010/main" val="443925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8841951" y="1885950"/>
            <a:ext cx="3120411" cy="3685861"/>
          </a:xfrm>
          <a:prstGeom prst="rect">
            <a:avLst/>
          </a:prstGeom>
          <a:pattFill prst="wdUpDiag">
            <a:fgClr>
              <a:srgbClr val="FEECD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AutoShape 20"/>
          <p:cNvSpPr>
            <a:spLocks noChangeArrowheads="1"/>
          </p:cNvSpPr>
          <p:nvPr/>
        </p:nvSpPr>
        <p:spPr bwMode="gray">
          <a:xfrm>
            <a:off x="4369636" y="1866900"/>
            <a:ext cx="4114799" cy="4849571"/>
          </a:xfrm>
          <a:prstGeom prst="homePlate">
            <a:avLst>
              <a:gd name="adj" fmla="val 0"/>
            </a:avLst>
          </a:prstGeom>
          <a:solidFill>
            <a:srgbClr val="FFFFFF"/>
          </a:solidFill>
          <a:ln w="12700" algn="ctr">
            <a:solidFill>
              <a:srgbClr val="DDDDDD"/>
            </a:solidFill>
            <a:miter lim="800000"/>
            <a:headEnd/>
            <a:tailEnd/>
          </a:ln>
          <a:effectLst>
            <a:outerShdw blurRad="127000" dist="63500" dir="2700000" algn="tl" rotWithShape="0">
              <a:prstClr val="black">
                <a:alpha val="40000"/>
              </a:prstClr>
            </a:outerShdw>
          </a:effectLst>
        </p:spPr>
        <p:txBody>
          <a:bodyPr lIns="272102" tIns="0" rIns="0" bIns="0" anchor="ctr"/>
          <a:lstStyle/>
          <a:p>
            <a:pPr marL="179984" indent="-179984">
              <a:lnSpc>
                <a:spcPct val="95000"/>
              </a:lnSpc>
              <a:spcAft>
                <a:spcPct val="40000"/>
              </a:spcAft>
              <a:buClr>
                <a:srgbClr val="FFFFFF"/>
              </a:buClr>
              <a:defRPr/>
            </a:pPr>
            <a:endParaRPr lang="de-DE" sz="1900" b="1" noProof="1">
              <a:solidFill>
                <a:srgbClr val="000000"/>
              </a:solidFill>
            </a:endParaRPr>
          </a:p>
        </p:txBody>
      </p:sp>
      <p:sp>
        <p:nvSpPr>
          <p:cNvPr id="56" name="AutoShape 20"/>
          <p:cNvSpPr>
            <a:spLocks noChangeArrowheads="1"/>
          </p:cNvSpPr>
          <p:nvPr/>
        </p:nvSpPr>
        <p:spPr bwMode="gray">
          <a:xfrm>
            <a:off x="38101" y="1866900"/>
            <a:ext cx="4152899" cy="4849571"/>
          </a:xfrm>
          <a:prstGeom prst="homePlate">
            <a:avLst>
              <a:gd name="adj" fmla="val 0"/>
            </a:avLst>
          </a:prstGeom>
          <a:solidFill>
            <a:srgbClr val="FFFFFF"/>
          </a:solidFill>
          <a:ln w="12700" algn="ctr">
            <a:solidFill>
              <a:srgbClr val="DDDDDD"/>
            </a:solidFill>
            <a:miter lim="800000"/>
            <a:headEnd/>
            <a:tailEnd/>
          </a:ln>
          <a:effectLst>
            <a:outerShdw blurRad="127000" dist="63500" dir="2700000" algn="tl" rotWithShape="0">
              <a:prstClr val="black">
                <a:alpha val="40000"/>
              </a:prstClr>
            </a:outerShdw>
          </a:effectLst>
        </p:spPr>
        <p:txBody>
          <a:bodyPr lIns="272102" tIns="0" rIns="0" bIns="0" anchor="ctr"/>
          <a:lstStyle/>
          <a:p>
            <a:pPr marL="179984" indent="-179984">
              <a:lnSpc>
                <a:spcPct val="95000"/>
              </a:lnSpc>
              <a:spcAft>
                <a:spcPct val="40000"/>
              </a:spcAft>
              <a:buClr>
                <a:srgbClr val="FFFFFF"/>
              </a:buClr>
              <a:defRPr/>
            </a:pPr>
            <a:endParaRPr lang="de-DE" sz="1900" b="1" noProof="1">
              <a:solidFill>
                <a:srgbClr val="000000"/>
              </a:solidFill>
            </a:endParaRPr>
          </a:p>
        </p:txBody>
      </p:sp>
      <p:sp>
        <p:nvSpPr>
          <p:cNvPr id="5" name="Заголовок 1"/>
          <p:cNvSpPr txBox="1">
            <a:spLocks/>
          </p:cNvSpPr>
          <p:nvPr/>
        </p:nvSpPr>
        <p:spPr bwMode="auto">
          <a:xfrm>
            <a:off x="4191000" y="216378"/>
            <a:ext cx="8001000" cy="86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167" algn="l" rtl="0" fontAlgn="base">
              <a:lnSpc>
                <a:spcPct val="90000"/>
              </a:lnSpc>
              <a:spcBef>
                <a:spcPct val="0"/>
              </a:spcBef>
              <a:spcAft>
                <a:spcPct val="0"/>
              </a:spcAft>
              <a:defRPr sz="4400">
                <a:solidFill>
                  <a:schemeClr val="tx1"/>
                </a:solidFill>
                <a:latin typeface="Calibri Light" pitchFamily="34" charset="0"/>
              </a:defRPr>
            </a:lvl6pPr>
            <a:lvl7pPr marL="914335" algn="l" rtl="0" fontAlgn="base">
              <a:lnSpc>
                <a:spcPct val="90000"/>
              </a:lnSpc>
              <a:spcBef>
                <a:spcPct val="0"/>
              </a:spcBef>
              <a:spcAft>
                <a:spcPct val="0"/>
              </a:spcAft>
              <a:defRPr sz="4400">
                <a:solidFill>
                  <a:schemeClr val="tx1"/>
                </a:solidFill>
                <a:latin typeface="Calibri Light" pitchFamily="34" charset="0"/>
              </a:defRPr>
            </a:lvl7pPr>
            <a:lvl8pPr marL="1371503" algn="l" rtl="0" fontAlgn="base">
              <a:lnSpc>
                <a:spcPct val="90000"/>
              </a:lnSpc>
              <a:spcBef>
                <a:spcPct val="0"/>
              </a:spcBef>
              <a:spcAft>
                <a:spcPct val="0"/>
              </a:spcAft>
              <a:defRPr sz="4400">
                <a:solidFill>
                  <a:schemeClr val="tx1"/>
                </a:solidFill>
                <a:latin typeface="Calibri Light" pitchFamily="34" charset="0"/>
              </a:defRPr>
            </a:lvl8pPr>
            <a:lvl9pPr marL="1828670" algn="l" rtl="0" fontAlgn="base">
              <a:lnSpc>
                <a:spcPct val="90000"/>
              </a:lnSpc>
              <a:spcBef>
                <a:spcPct val="0"/>
              </a:spcBef>
              <a:spcAft>
                <a:spcPct val="0"/>
              </a:spcAft>
              <a:defRPr sz="4400">
                <a:solidFill>
                  <a:schemeClr val="tx1"/>
                </a:solidFill>
                <a:latin typeface="Calibri Light" pitchFamily="34" charset="0"/>
              </a:defRPr>
            </a:lvl9pPr>
          </a:lstStyle>
          <a:p>
            <a:pPr algn="ctr"/>
            <a:r>
              <a:rPr lang="en-US"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Structure of the data on revenues administered by the federal tax service and federal customs service</a:t>
            </a:r>
            <a:endParaRPr 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915784538"/>
              </p:ext>
            </p:extLst>
          </p:nvPr>
        </p:nvGraphicFramePr>
        <p:xfrm>
          <a:off x="120692" y="1988761"/>
          <a:ext cx="3989120" cy="4657074"/>
        </p:xfrm>
        <a:graphic>
          <a:graphicData uri="http://schemas.openxmlformats.org/drawingml/2006/table">
            <a:tbl>
              <a:tblPr firstRow="1" bandRow="1">
                <a:tableStyleId>{5C22544A-7EE6-4342-B048-85BDC9FD1C3A}</a:tableStyleId>
              </a:tblPr>
              <a:tblGrid>
                <a:gridCol w="1034041">
                  <a:extLst>
                    <a:ext uri="{9D8B030D-6E8A-4147-A177-3AD203B41FA5}">
                      <a16:colId xmlns:a16="http://schemas.microsoft.com/office/drawing/2014/main" val="20000"/>
                    </a:ext>
                  </a:extLst>
                </a:gridCol>
                <a:gridCol w="1726252">
                  <a:extLst>
                    <a:ext uri="{9D8B030D-6E8A-4147-A177-3AD203B41FA5}">
                      <a16:colId xmlns:a16="http://schemas.microsoft.com/office/drawing/2014/main" val="20001"/>
                    </a:ext>
                  </a:extLst>
                </a:gridCol>
                <a:gridCol w="1228827">
                  <a:extLst>
                    <a:ext uri="{9D8B030D-6E8A-4147-A177-3AD203B41FA5}">
                      <a16:colId xmlns:a16="http://schemas.microsoft.com/office/drawing/2014/main" val="20002"/>
                    </a:ext>
                  </a:extLst>
                </a:gridCol>
              </a:tblGrid>
              <a:tr h="284646">
                <a:tc gridSpan="3">
                  <a:txBody>
                    <a:bodyPr/>
                    <a:lstStyle/>
                    <a:p>
                      <a:pPr algn="ctr"/>
                      <a:r>
                        <a:rPr lang="en-US" sz="1050" i="0" dirty="0">
                          <a:solidFill>
                            <a:schemeClr val="accent5">
                              <a:lumMod val="50000"/>
                            </a:schemeClr>
                          </a:solidFill>
                          <a:latin typeface="Times New Roman" panose="02020603050405020304" pitchFamily="18" charset="0"/>
                          <a:cs typeface="Times New Roman" panose="02020603050405020304" pitchFamily="18" charset="0"/>
                        </a:rPr>
                        <a:t>REVENUES</a:t>
                      </a:r>
                      <a:endParaRPr lang="ru-RU" sz="1050" i="0" dirty="0">
                        <a:solidFill>
                          <a:schemeClr val="accent5">
                            <a:lumMod val="50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58814">
                <a:tc gridSpan="3">
                  <a:txBody>
                    <a:bodyPr/>
                    <a:lstStyle/>
                    <a:p>
                      <a:pPr marL="171450" indent="-171450" algn="l">
                        <a:buClr>
                          <a:srgbClr val="C00000"/>
                        </a:buClr>
                        <a:buFont typeface="Wingdings" panose="05000000000000000000" pitchFamily="2" charset="2"/>
                        <a:buChar char="v"/>
                      </a:pPr>
                      <a:r>
                        <a:rPr lang="en-US" sz="1000" b="0" dirty="0">
                          <a:latin typeface="Times New Roman" panose="02020603050405020304" pitchFamily="18" charset="0"/>
                          <a:cs typeface="Times New Roman" panose="02020603050405020304" pitchFamily="18" charset="0"/>
                        </a:rPr>
                        <a:t>Corporate </a:t>
                      </a:r>
                      <a:r>
                        <a:rPr lang="en-US" sz="1000" b="0" dirty="0" err="1">
                          <a:latin typeface="Times New Roman" panose="02020603050405020304" pitchFamily="18" charset="0"/>
                          <a:cs typeface="Times New Roman" panose="02020603050405020304" pitchFamily="18" charset="0"/>
                        </a:rPr>
                        <a:t>profitstax</a:t>
                      </a:r>
                      <a:endParaRPr lang="ru-RU" sz="10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420574">
                <a:tc gridSpan="3">
                  <a:txBody>
                    <a:bodyPr/>
                    <a:lstStyle/>
                    <a:p>
                      <a:pPr marL="171450" indent="-171450" algn="l" defTabSz="914335" rtl="0" eaLnBrk="1" latinLnBrk="0" hangingPunct="1">
                        <a:buClr>
                          <a:srgbClr val="C00000"/>
                        </a:buClr>
                        <a:buFont typeface="Wingdings" panose="05000000000000000000" pitchFamily="2" charset="2"/>
                        <a:buChar char="v"/>
                      </a:pPr>
                      <a:r>
                        <a:rPr lang="en-US" sz="1000" b="0" kern="1200" dirty="0">
                          <a:solidFill>
                            <a:schemeClr val="dk1"/>
                          </a:solidFill>
                          <a:latin typeface="Times New Roman" panose="02020603050405020304" pitchFamily="18" charset="0"/>
                          <a:ea typeface="+mn-ea"/>
                          <a:cs typeface="Times New Roman" panose="02020603050405020304" pitchFamily="18" charset="0"/>
                        </a:rPr>
                        <a:t>VAT for goods</a:t>
                      </a:r>
                      <a:r>
                        <a:rPr lang="ru-RU" sz="1000" b="0" kern="1200" dirty="0">
                          <a:solidFill>
                            <a:schemeClr val="dk1"/>
                          </a:solidFill>
                          <a:latin typeface="Times New Roman" panose="02020603050405020304" pitchFamily="18" charset="0"/>
                          <a:ea typeface="+mn-ea"/>
                          <a:cs typeface="Times New Roman" panose="02020603050405020304" pitchFamily="18" charset="0"/>
                        </a:rPr>
                        <a:t> (</a:t>
                      </a:r>
                      <a:r>
                        <a:rPr lang="en-US" sz="1000" b="0" kern="1200" dirty="0">
                          <a:solidFill>
                            <a:schemeClr val="dk1"/>
                          </a:solidFill>
                          <a:latin typeface="Times New Roman" panose="02020603050405020304" pitchFamily="18" charset="0"/>
                          <a:ea typeface="+mn-ea"/>
                          <a:cs typeface="Times New Roman" panose="02020603050405020304" pitchFamily="18" charset="0"/>
                        </a:rPr>
                        <a:t>works, services)</a:t>
                      </a:r>
                      <a:r>
                        <a:rPr lang="ru-RU" sz="1000" b="0" kern="1200" dirty="0">
                          <a:solidFill>
                            <a:schemeClr val="dk1"/>
                          </a:solidFill>
                          <a:latin typeface="Times New Roman" panose="02020603050405020304" pitchFamily="18" charset="0"/>
                          <a:ea typeface="+mn-ea"/>
                          <a:cs typeface="Times New Roman" panose="02020603050405020304" pitchFamily="18" charset="0"/>
                        </a:rPr>
                        <a:t> </a:t>
                      </a:r>
                      <a:r>
                        <a:rPr lang="en-US" sz="1000" b="0" kern="1200" dirty="0">
                          <a:solidFill>
                            <a:schemeClr val="dk1"/>
                          </a:solidFill>
                          <a:latin typeface="Times New Roman" panose="02020603050405020304" pitchFamily="18" charset="0"/>
                          <a:ea typeface="+mn-ea"/>
                          <a:cs typeface="Times New Roman" panose="02020603050405020304" pitchFamily="18" charset="0"/>
                        </a:rPr>
                        <a:t>sold within the Russian Federation</a:t>
                      </a:r>
                      <a:endParaRPr lang="ru-RU" sz="1000" b="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20574">
                <a:tc gridSpan="3">
                  <a:txBody>
                    <a:bodyPr/>
                    <a:lstStyle/>
                    <a:p>
                      <a:pPr marL="171450" indent="-171450" algn="l" defTabSz="914335" rtl="0" eaLnBrk="1" latinLnBrk="0" hangingPunct="1">
                        <a:buClr>
                          <a:srgbClr val="C00000"/>
                        </a:buClr>
                        <a:buFont typeface="Wingdings" panose="05000000000000000000" pitchFamily="2" charset="2"/>
                        <a:buChar char="v"/>
                      </a:pPr>
                      <a:r>
                        <a:rPr lang="en-US" sz="1000" b="0" kern="1200" dirty="0">
                          <a:solidFill>
                            <a:schemeClr val="dk1"/>
                          </a:solidFill>
                          <a:latin typeface="Times New Roman" panose="02020603050405020304" pitchFamily="18" charset="0"/>
                          <a:ea typeface="+mn-ea"/>
                          <a:cs typeface="Times New Roman" panose="02020603050405020304" pitchFamily="18" charset="0"/>
                        </a:rPr>
                        <a:t>Excise duties for goods (products) subject to excise and manufactured within the Russian Federations</a:t>
                      </a:r>
                      <a:endParaRPr lang="ru-RU" sz="1000" b="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3"/>
                  </a:ext>
                </a:extLst>
              </a:tr>
              <a:tr h="316494">
                <a:tc gridSpan="3">
                  <a:txBody>
                    <a:bodyPr/>
                    <a:lstStyle/>
                    <a:p>
                      <a:pPr marL="171450" indent="-171450" algn="l" defTabSz="914335" rtl="0" eaLnBrk="1" latinLnBrk="0" hangingPunct="1">
                        <a:buClr>
                          <a:srgbClr val="C00000"/>
                        </a:buClr>
                        <a:buFont typeface="Wingdings" panose="05000000000000000000" pitchFamily="2" charset="2"/>
                        <a:buChar char="v"/>
                      </a:pPr>
                      <a:r>
                        <a:rPr lang="en-US" sz="1000" b="0" kern="1200" dirty="0">
                          <a:solidFill>
                            <a:schemeClr val="dk1"/>
                          </a:solidFill>
                          <a:latin typeface="Times New Roman" panose="02020603050405020304" pitchFamily="18" charset="0"/>
                          <a:ea typeface="+mn-ea"/>
                          <a:cs typeface="Times New Roman" panose="02020603050405020304" pitchFamily="18" charset="0"/>
                        </a:rPr>
                        <a:t>VAT for goods imported into the Russian Federation</a:t>
                      </a:r>
                      <a:endParaRPr lang="ru-RU" sz="1000" b="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222104">
                <a:tc rowSpan="7">
                  <a:txBody>
                    <a:bodyPr/>
                    <a:lstStyle/>
                    <a:p>
                      <a:pPr algn="r"/>
                      <a:endParaRPr lang="ru-RU" sz="2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marL="0" marR="0" indent="0" algn="l" defTabSz="914335" rtl="0" eaLnBrk="1" fontAlgn="auto" latinLnBrk="0" hangingPunct="1">
                        <a:lnSpc>
                          <a:spcPct val="100000"/>
                        </a:lnSpc>
                        <a:spcBef>
                          <a:spcPts val="0"/>
                        </a:spcBef>
                        <a:spcAft>
                          <a:spcPts val="0"/>
                        </a:spcAft>
                        <a:buClrTx/>
                        <a:buSzTx/>
                        <a:buFontTx/>
                        <a:buNone/>
                        <a:tabLst/>
                        <a:defRPr/>
                      </a:pPr>
                      <a:endParaRPr lang="ru-RU" sz="900" i="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800" dirty="0">
                          <a:latin typeface="Times New Roman" panose="02020603050405020304" pitchFamily="18" charset="0"/>
                          <a:cs typeface="Times New Roman" panose="02020603050405020304" pitchFamily="18" charset="0"/>
                        </a:rPr>
                        <a:t>oil</a:t>
                      </a:r>
                      <a:endParaRPr lang="ru-RU" sz="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47642">
                <a:tc vMerge="1">
                  <a:txBody>
                    <a:bodyPr/>
                    <a:lstStyle/>
                    <a:p>
                      <a:pPr algn="r"/>
                      <a:endParaRPr lang="ru-RU" sz="75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a:txBody>
                    <a:bodyPr/>
                    <a:lstStyle/>
                    <a:p>
                      <a:pPr marL="0" marR="0" indent="0" algn="r" defTabSz="914335" rtl="0" eaLnBrk="1" fontAlgn="auto" latinLnBrk="0" hangingPunct="1">
                        <a:lnSpc>
                          <a:spcPct val="100000"/>
                        </a:lnSpc>
                        <a:spcBef>
                          <a:spcPts val="0"/>
                        </a:spcBef>
                        <a:spcAft>
                          <a:spcPts val="0"/>
                        </a:spcAft>
                        <a:buClrTx/>
                        <a:buSzTx/>
                        <a:buFontTx/>
                        <a:buNone/>
                        <a:tabLst/>
                        <a:defRPr/>
                      </a:pPr>
                      <a:r>
                        <a:rPr lang="ru-RU" sz="800" dirty="0">
                          <a:latin typeface="Times New Roman" panose="02020603050405020304" pitchFamily="18" charset="0"/>
                          <a:cs typeface="Times New Roman" panose="02020603050405020304" pitchFamily="18" charset="0"/>
                        </a:rPr>
                        <a:t> </a:t>
                      </a:r>
                      <a:r>
                        <a:rPr lang="en-US" sz="800" dirty="0">
                          <a:latin typeface="Times New Roman" panose="02020603050405020304" pitchFamily="18" charset="0"/>
                          <a:cs typeface="Times New Roman" panose="02020603050405020304" pitchFamily="18" charset="0"/>
                        </a:rPr>
                        <a:t>natural gas</a:t>
                      </a:r>
                      <a:endParaRPr lang="ru-RU" sz="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2104">
                <a:tc vMerge="1">
                  <a:txBody>
                    <a:bodyPr/>
                    <a:lstStyle/>
                    <a:p>
                      <a:pPr algn="r"/>
                      <a:endParaRPr lang="ru-RU" sz="75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a:txBody>
                    <a:bodyPr/>
                    <a:lstStyle/>
                    <a:p>
                      <a:pPr marL="0" marR="0" indent="0" algn="r" defTabSz="914335" rtl="0" eaLnBrk="1" fontAlgn="auto" latinLnBrk="0" hangingPunct="1">
                        <a:lnSpc>
                          <a:spcPct val="100000"/>
                        </a:lnSpc>
                        <a:spcBef>
                          <a:spcPts val="0"/>
                        </a:spcBef>
                        <a:spcAft>
                          <a:spcPts val="0"/>
                        </a:spcAft>
                        <a:buClrTx/>
                        <a:buSzTx/>
                        <a:buFontTx/>
                        <a:buNone/>
                        <a:tabLst/>
                        <a:defRPr/>
                      </a:pPr>
                      <a:r>
                        <a:rPr lang="en-US" sz="800" dirty="0">
                          <a:latin typeface="Times New Roman" panose="02020603050405020304" pitchFamily="18" charset="0"/>
                          <a:cs typeface="Times New Roman" panose="02020603050405020304" pitchFamily="18" charset="0"/>
                        </a:rPr>
                        <a:t>Gas condensate</a:t>
                      </a:r>
                      <a:endParaRPr lang="ru-RU" sz="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94853">
                <a:tc vMerge="1">
                  <a:txBody>
                    <a:bodyPr/>
                    <a:lstStyle/>
                    <a:p>
                      <a:pPr algn="l"/>
                      <a:endParaRPr lang="ru-RU" sz="9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l" defTabSz="914335" rtl="0" eaLnBrk="1" fontAlgn="auto" latinLnBrk="0" hangingPunct="1">
                        <a:lnSpc>
                          <a:spcPct val="100000"/>
                        </a:lnSpc>
                        <a:spcBef>
                          <a:spcPts val="0"/>
                        </a:spcBef>
                        <a:spcAft>
                          <a:spcPts val="0"/>
                        </a:spcAft>
                        <a:buClrTx/>
                        <a:buSzTx/>
                        <a:buFontTx/>
                        <a:buNone/>
                        <a:tabLst/>
                        <a:defRPr/>
                      </a:pPr>
                      <a:r>
                        <a:rPr lang="en-US" sz="1000" dirty="0">
                          <a:latin typeface="Times New Roman" panose="02020603050405020304" pitchFamily="18" charset="0"/>
                          <a:cs typeface="Times New Roman" panose="02020603050405020304" pitchFamily="18" charset="0"/>
                        </a:rPr>
                        <a:t>For other mineral resources</a:t>
                      </a:r>
                      <a:endParaRPr lang="ru-RU" sz="1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extLst>
                  <a:ext uri="{0D108BD9-81ED-4DB2-BD59-A6C34878D82A}">
                    <a16:rowId xmlns:a16="http://schemas.microsoft.com/office/drawing/2014/main" val="10008"/>
                  </a:ext>
                </a:extLst>
              </a:tr>
              <a:tr h="313439">
                <a:tc vMerge="1">
                  <a:txBody>
                    <a:bodyPr/>
                    <a:lstStyle/>
                    <a:p>
                      <a:pPr algn="l"/>
                      <a:endParaRPr lang="ru-RU" sz="9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l" defTabSz="914335" rtl="0" eaLnBrk="1" fontAlgn="auto" latinLnBrk="0" hangingPunct="1">
                        <a:lnSpc>
                          <a:spcPct val="100000"/>
                        </a:lnSpc>
                        <a:spcBef>
                          <a:spcPts val="0"/>
                        </a:spcBef>
                        <a:spcAft>
                          <a:spcPts val="0"/>
                        </a:spcAft>
                        <a:buClrTx/>
                        <a:buSzTx/>
                        <a:buFontTx/>
                        <a:buNone/>
                        <a:tabLst/>
                        <a:defRPr/>
                      </a:pPr>
                      <a:r>
                        <a:rPr lang="en-US" sz="1000" dirty="0">
                          <a:latin typeface="Times New Roman" panose="02020603050405020304" pitchFamily="18" charset="0"/>
                          <a:cs typeface="Times New Roman" panose="02020603050405020304" pitchFamily="18" charset="0"/>
                        </a:rPr>
                        <a:t>On the continental shelf</a:t>
                      </a:r>
                      <a:endParaRPr lang="ru-RU" sz="1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extLst>
                  <a:ext uri="{0D108BD9-81ED-4DB2-BD59-A6C34878D82A}">
                    <a16:rowId xmlns:a16="http://schemas.microsoft.com/office/drawing/2014/main" val="10009"/>
                  </a:ext>
                </a:extLst>
              </a:tr>
              <a:tr h="258814">
                <a:tc vMerge="1">
                  <a:txBody>
                    <a:bodyPr/>
                    <a:lstStyle/>
                    <a:p>
                      <a:pPr algn="l"/>
                      <a:endParaRPr lang="ru-RU" sz="9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l" defTabSz="914335" rtl="0" eaLnBrk="1" fontAlgn="auto" latinLnBrk="0" hangingPunct="1">
                        <a:lnSpc>
                          <a:spcPct val="100000"/>
                        </a:lnSpc>
                        <a:spcBef>
                          <a:spcPts val="0"/>
                        </a:spcBef>
                        <a:spcAft>
                          <a:spcPts val="0"/>
                        </a:spcAft>
                        <a:buClrTx/>
                        <a:buSzTx/>
                        <a:buFontTx/>
                        <a:buNone/>
                        <a:tabLst/>
                        <a:defRPr/>
                      </a:pPr>
                      <a:r>
                        <a:rPr lang="en-US" sz="1000" dirty="0">
                          <a:latin typeface="Times New Roman" panose="02020603050405020304" pitchFamily="18" charset="0"/>
                          <a:cs typeface="Times New Roman" panose="02020603050405020304" pitchFamily="18" charset="0"/>
                        </a:rPr>
                        <a:t>For coal</a:t>
                      </a:r>
                      <a:endParaRPr lang="ru-RU" sz="1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extLst>
                  <a:ext uri="{0D108BD9-81ED-4DB2-BD59-A6C34878D82A}">
                    <a16:rowId xmlns:a16="http://schemas.microsoft.com/office/drawing/2014/main" val="10010"/>
                  </a:ext>
                </a:extLst>
              </a:tr>
              <a:tr h="420574">
                <a:tc vMerge="1">
                  <a:txBody>
                    <a:bodyPr/>
                    <a:lstStyle/>
                    <a:p>
                      <a:pPr algn="l"/>
                      <a:endParaRPr lang="ru-RU" sz="9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l" defTabSz="914335" rtl="0" eaLnBrk="1" fontAlgn="auto" latinLnBrk="0" hangingPunct="1">
                        <a:lnSpc>
                          <a:spcPct val="100000"/>
                        </a:lnSpc>
                        <a:spcBef>
                          <a:spcPts val="0"/>
                        </a:spcBef>
                        <a:spcAft>
                          <a:spcPts val="0"/>
                        </a:spcAft>
                        <a:buClrTx/>
                        <a:buSzTx/>
                        <a:buFontTx/>
                        <a:buNone/>
                        <a:tabLst/>
                        <a:defRPr/>
                      </a:pPr>
                      <a:r>
                        <a:rPr lang="en-US" sz="1000" dirty="0">
                          <a:latin typeface="Times New Roman" panose="02020603050405020304" pitchFamily="18" charset="0"/>
                          <a:cs typeface="Times New Roman" panose="02020603050405020304" pitchFamily="18" charset="0"/>
                        </a:rPr>
                        <a:t>MPT paid by Special economic zone residents</a:t>
                      </a:r>
                      <a:endParaRPr lang="ru-RU" sz="1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extLst>
                  <a:ext uri="{0D108BD9-81ED-4DB2-BD59-A6C34878D82A}">
                    <a16:rowId xmlns:a16="http://schemas.microsoft.com/office/drawing/2014/main" val="10011"/>
                  </a:ext>
                </a:extLst>
              </a:tr>
              <a:tr h="258814">
                <a:tc gridSpan="3">
                  <a:txBody>
                    <a:bodyPr/>
                    <a:lstStyle/>
                    <a:p>
                      <a:pPr marL="171450" indent="-171450" algn="l">
                        <a:buClr>
                          <a:srgbClr val="C00000"/>
                        </a:buClr>
                        <a:buFont typeface="Wingdings" panose="05000000000000000000" pitchFamily="2" charset="2"/>
                        <a:buChar char="v"/>
                      </a:pPr>
                      <a:r>
                        <a:rPr lang="en-US" sz="1000" b="0" kern="1200" dirty="0">
                          <a:solidFill>
                            <a:schemeClr val="dk1"/>
                          </a:solidFill>
                          <a:latin typeface="Times New Roman" panose="02020603050405020304" pitchFamily="18" charset="0"/>
                          <a:ea typeface="+mn-ea"/>
                          <a:cs typeface="Times New Roman" panose="02020603050405020304" pitchFamily="18" charset="0"/>
                        </a:rPr>
                        <a:t>Other revenues</a:t>
                      </a:r>
                      <a:endParaRPr lang="ru-RU" sz="1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2"/>
                  </a:ext>
                </a:extLst>
              </a:tr>
              <a:tr h="258814">
                <a:tc gridSpan="3">
                  <a:txBody>
                    <a:bodyPr/>
                    <a:lstStyle/>
                    <a:p>
                      <a:pPr algn="r"/>
                      <a:r>
                        <a:rPr lang="en-US" sz="1000" b="1" dirty="0">
                          <a:latin typeface="Times New Roman" panose="02020603050405020304" pitchFamily="18" charset="0"/>
                          <a:cs typeface="Times New Roman" panose="02020603050405020304" pitchFamily="18" charset="0"/>
                        </a:rPr>
                        <a:t>Total</a:t>
                      </a:r>
                      <a:endParaRPr lang="ru-RU" sz="10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25">
                      <a:fgClr>
                        <a:srgbClr val="F9D9C3"/>
                      </a:fgClr>
                      <a:bgClr>
                        <a:schemeClr val="bg1"/>
                      </a:bgClr>
                    </a:patt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3"/>
                  </a:ext>
                </a:extLst>
              </a:tr>
              <a:tr h="258814">
                <a:tc gridSpan="3">
                  <a:txBody>
                    <a:bodyPr/>
                    <a:lstStyle/>
                    <a:p>
                      <a:pPr algn="r"/>
                      <a:r>
                        <a:rPr lang="en-US" sz="1000" b="1" dirty="0">
                          <a:latin typeface="Times New Roman" panose="02020603050405020304" pitchFamily="18" charset="0"/>
                          <a:cs typeface="Times New Roman" panose="02020603050405020304" pitchFamily="18" charset="0"/>
                        </a:rPr>
                        <a:t>Including oil and gas revenues</a:t>
                      </a:r>
                      <a:endParaRPr lang="ru-RU" sz="10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4"/>
                  </a:ext>
                </a:extLst>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4087920693"/>
              </p:ext>
            </p:extLst>
          </p:nvPr>
        </p:nvGraphicFramePr>
        <p:xfrm>
          <a:off x="4479553" y="1992682"/>
          <a:ext cx="3913976" cy="4423053"/>
        </p:xfrm>
        <a:graphic>
          <a:graphicData uri="http://schemas.openxmlformats.org/drawingml/2006/table">
            <a:tbl>
              <a:tblPr firstRow="1" bandRow="1">
                <a:tableStyleId>{5C22544A-7EE6-4342-B048-85BDC9FD1C3A}</a:tableStyleId>
              </a:tblPr>
              <a:tblGrid>
                <a:gridCol w="2078539">
                  <a:extLst>
                    <a:ext uri="{9D8B030D-6E8A-4147-A177-3AD203B41FA5}">
                      <a16:colId xmlns:a16="http://schemas.microsoft.com/office/drawing/2014/main" val="20000"/>
                    </a:ext>
                  </a:extLst>
                </a:gridCol>
                <a:gridCol w="1835437">
                  <a:extLst>
                    <a:ext uri="{9D8B030D-6E8A-4147-A177-3AD203B41FA5}">
                      <a16:colId xmlns:a16="http://schemas.microsoft.com/office/drawing/2014/main" val="20001"/>
                    </a:ext>
                  </a:extLst>
                </a:gridCol>
              </a:tblGrid>
              <a:tr h="284565">
                <a:tc gridSpan="2">
                  <a:txBody>
                    <a:bodyPr/>
                    <a:lstStyle/>
                    <a:p>
                      <a:pPr algn="ctr"/>
                      <a:r>
                        <a:rPr lang="en-US" sz="1050" dirty="0">
                          <a:solidFill>
                            <a:schemeClr val="accent5">
                              <a:lumMod val="50000"/>
                            </a:schemeClr>
                          </a:solidFill>
                          <a:latin typeface="Times New Roman" panose="02020603050405020304" pitchFamily="18" charset="0"/>
                          <a:cs typeface="Times New Roman" panose="02020603050405020304" pitchFamily="18" charset="0"/>
                        </a:rPr>
                        <a:t>REVENUES</a:t>
                      </a:r>
                      <a:endParaRPr lang="ru-RU" sz="1050" dirty="0">
                        <a:solidFill>
                          <a:schemeClr val="accent5">
                            <a:lumMod val="50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extLst>
                  <a:ext uri="{0D108BD9-81ED-4DB2-BD59-A6C34878D82A}">
                    <a16:rowId xmlns:a16="http://schemas.microsoft.com/office/drawing/2014/main" val="10000"/>
                  </a:ext>
                </a:extLst>
              </a:tr>
              <a:tr h="382053">
                <a:tc gridSpan="2">
                  <a:txBody>
                    <a:bodyPr/>
                    <a:lstStyle/>
                    <a:p>
                      <a:pPr marL="171450" indent="-171450" algn="l" defTabSz="914335" rtl="0" eaLnBrk="1" latinLnBrk="0" hangingPunct="1">
                        <a:buClr>
                          <a:srgbClr val="C00000"/>
                        </a:buClr>
                        <a:buFont typeface="Wingdings" panose="05000000000000000000" pitchFamily="2" charset="2"/>
                        <a:buChar char="v"/>
                      </a:pPr>
                      <a:r>
                        <a:rPr lang="en-US" sz="1000" b="0" kern="1200" dirty="0">
                          <a:solidFill>
                            <a:schemeClr val="dk1"/>
                          </a:solidFill>
                          <a:latin typeface="Times New Roman" panose="02020603050405020304" pitchFamily="18" charset="0"/>
                          <a:ea typeface="+mn-ea"/>
                          <a:cs typeface="Times New Roman" panose="02020603050405020304" pitchFamily="18" charset="0"/>
                        </a:rPr>
                        <a:t>VAT for goods imported into the Russian Federation</a:t>
                      </a:r>
                      <a:endParaRPr lang="ru-RU" sz="1000" b="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extLst>
                  <a:ext uri="{0D108BD9-81ED-4DB2-BD59-A6C34878D82A}">
                    <a16:rowId xmlns:a16="http://schemas.microsoft.com/office/drawing/2014/main" val="10001"/>
                  </a:ext>
                </a:extLst>
              </a:tr>
              <a:tr h="427311">
                <a:tc gridSpan="2">
                  <a:txBody>
                    <a:bodyPr/>
                    <a:lstStyle/>
                    <a:p>
                      <a:pPr marL="171450" marR="0" lvl="0" indent="-171450" algn="l" defTabSz="914335"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lang="en-US" sz="1000" b="0" kern="1200" dirty="0">
                          <a:solidFill>
                            <a:schemeClr val="dk1"/>
                          </a:solidFill>
                          <a:latin typeface="Times New Roman" panose="02020603050405020304" pitchFamily="18" charset="0"/>
                          <a:ea typeface="+mn-ea"/>
                          <a:cs typeface="Times New Roman" panose="02020603050405020304" pitchFamily="18" charset="0"/>
                        </a:rPr>
                        <a:t>Excise duties for goods (products) subject to excise and imported into the Russian Federations</a:t>
                      </a:r>
                      <a:endParaRPr lang="ru-RU" sz="1000" b="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extLst>
                  <a:ext uri="{0D108BD9-81ED-4DB2-BD59-A6C34878D82A}">
                    <a16:rowId xmlns:a16="http://schemas.microsoft.com/office/drawing/2014/main" val="10002"/>
                  </a:ext>
                </a:extLst>
              </a:tr>
              <a:tr h="267071">
                <a:tc gridSpan="2">
                  <a:txBody>
                    <a:bodyPr/>
                    <a:lstStyle/>
                    <a:p>
                      <a:pPr marL="171450" indent="-171450" algn="l" defTabSz="914335" rtl="0" eaLnBrk="1" latinLnBrk="0" hangingPunct="1">
                        <a:buClr>
                          <a:srgbClr val="C00000"/>
                        </a:buClr>
                        <a:buFont typeface="Wingdings" panose="05000000000000000000" pitchFamily="2" charset="2"/>
                        <a:buChar char="v"/>
                      </a:pPr>
                      <a:r>
                        <a:rPr lang="en-US" sz="1000" b="0" kern="1200" dirty="0">
                          <a:solidFill>
                            <a:schemeClr val="dk1"/>
                          </a:solidFill>
                          <a:latin typeface="Times New Roman" panose="02020603050405020304" pitchFamily="18" charset="0"/>
                          <a:ea typeface="+mn-ea"/>
                          <a:cs typeface="Times New Roman" panose="02020603050405020304" pitchFamily="18" charset="0"/>
                        </a:rPr>
                        <a:t>Import customs duties</a:t>
                      </a:r>
                      <a:endParaRPr lang="ru-RU" sz="1000" b="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extLst>
                  <a:ext uri="{0D108BD9-81ED-4DB2-BD59-A6C34878D82A}">
                    <a16:rowId xmlns:a16="http://schemas.microsoft.com/office/drawing/2014/main" val="10003"/>
                  </a:ext>
                </a:extLst>
              </a:tr>
              <a:tr h="302980">
                <a:tc rowSpan="4">
                  <a:txBody>
                    <a:bodyPr/>
                    <a:lstStyle/>
                    <a:p>
                      <a:pPr algn="r"/>
                      <a:endParaRPr lang="ru-RU" sz="75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r" defTabSz="914335" rtl="0" eaLnBrk="1" fontAlgn="auto" latinLnBrk="0" hangingPunct="1">
                        <a:lnSpc>
                          <a:spcPct val="100000"/>
                        </a:lnSpc>
                        <a:spcBef>
                          <a:spcPts val="0"/>
                        </a:spcBef>
                        <a:spcAft>
                          <a:spcPts val="0"/>
                        </a:spcAft>
                        <a:buClrTx/>
                        <a:buSzTx/>
                        <a:buFontTx/>
                        <a:buNone/>
                        <a:tabLst/>
                        <a:defRPr/>
                      </a:pPr>
                      <a:r>
                        <a:rPr lang="en-US" sz="750" kern="1200" dirty="0">
                          <a:solidFill>
                            <a:schemeClr val="dk1"/>
                          </a:solidFill>
                          <a:latin typeface="Times New Roman" panose="02020603050405020304" pitchFamily="18" charset="0"/>
                          <a:ea typeface="+mn-ea"/>
                          <a:cs typeface="Times New Roman" panose="02020603050405020304" pitchFamily="18" charset="0"/>
                        </a:rPr>
                        <a:t>For crude oil</a:t>
                      </a:r>
                      <a:endParaRPr lang="ru-RU" sz="75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1048">
                <a:tc vMerge="1">
                  <a:txBody>
                    <a:bodyPr/>
                    <a:lstStyle/>
                    <a:p>
                      <a:pPr marL="0" marR="0" indent="0" algn="r" defTabSz="914335" rtl="0" eaLnBrk="1" fontAlgn="auto" latinLnBrk="0" hangingPunct="1">
                        <a:lnSpc>
                          <a:spcPct val="100000"/>
                        </a:lnSpc>
                        <a:spcBef>
                          <a:spcPts val="0"/>
                        </a:spcBef>
                        <a:spcAft>
                          <a:spcPts val="0"/>
                        </a:spcAft>
                        <a:buClrTx/>
                        <a:buSzTx/>
                        <a:buFontTx/>
                        <a:buNone/>
                        <a:tabLst/>
                        <a:defRPr/>
                      </a:pPr>
                      <a:endParaRPr lang="ru-RU" sz="75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335" rtl="0" eaLnBrk="1" fontAlgn="auto" latinLnBrk="0" hangingPunct="1">
                        <a:lnSpc>
                          <a:spcPct val="100000"/>
                        </a:lnSpc>
                        <a:spcBef>
                          <a:spcPts val="0"/>
                        </a:spcBef>
                        <a:spcAft>
                          <a:spcPts val="0"/>
                        </a:spcAft>
                        <a:buClrTx/>
                        <a:buSzTx/>
                        <a:buFontTx/>
                        <a:buNone/>
                        <a:tabLst/>
                        <a:defRPr/>
                      </a:pPr>
                      <a:r>
                        <a:rPr lang="en-US" sz="750" kern="1200" dirty="0">
                          <a:solidFill>
                            <a:schemeClr val="dk1"/>
                          </a:solidFill>
                          <a:latin typeface="Times New Roman" panose="02020603050405020304" pitchFamily="18" charset="0"/>
                          <a:ea typeface="+mn-ea"/>
                          <a:cs typeface="Times New Roman" panose="02020603050405020304" pitchFamily="18" charset="0"/>
                        </a:rPr>
                        <a:t>For natural gas</a:t>
                      </a:r>
                      <a:endParaRPr lang="ru-RU" sz="75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40361">
                <a:tc vMerge="1">
                  <a:txBody>
                    <a:bodyPr/>
                    <a:lstStyle/>
                    <a:p>
                      <a:pPr algn="r"/>
                      <a:endParaRPr lang="ru-RU" sz="75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335" rtl="0" eaLnBrk="1" fontAlgn="auto" latinLnBrk="0" hangingPunct="1">
                        <a:lnSpc>
                          <a:spcPct val="100000"/>
                        </a:lnSpc>
                        <a:spcBef>
                          <a:spcPts val="0"/>
                        </a:spcBef>
                        <a:spcAft>
                          <a:spcPts val="0"/>
                        </a:spcAft>
                        <a:buClrTx/>
                        <a:buSzTx/>
                        <a:buFontTx/>
                        <a:buNone/>
                        <a:tabLst/>
                        <a:defRPr/>
                      </a:pPr>
                      <a:r>
                        <a:rPr lang="en-US" sz="750" dirty="0">
                          <a:latin typeface="Times New Roman" panose="02020603050405020304" pitchFamily="18" charset="0"/>
                          <a:cs typeface="Times New Roman" panose="02020603050405020304" pitchFamily="18" charset="0"/>
                        </a:rPr>
                        <a:t>For oil products</a:t>
                      </a:r>
                      <a:endParaRPr lang="ru-RU" sz="75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40361">
                <a:tc vMerge="1">
                  <a:txBody>
                    <a:bodyPr/>
                    <a:lstStyle/>
                    <a:p>
                      <a:pPr algn="r"/>
                      <a:endParaRPr lang="ru-RU" sz="75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335" rtl="0" eaLnBrk="1" fontAlgn="auto" latinLnBrk="0" hangingPunct="1">
                        <a:lnSpc>
                          <a:spcPct val="100000"/>
                        </a:lnSpc>
                        <a:spcBef>
                          <a:spcPts val="0"/>
                        </a:spcBef>
                        <a:spcAft>
                          <a:spcPts val="0"/>
                        </a:spcAft>
                        <a:buClrTx/>
                        <a:buSzTx/>
                        <a:buFontTx/>
                        <a:buNone/>
                        <a:tabLst/>
                        <a:defRPr/>
                      </a:pPr>
                      <a:r>
                        <a:rPr lang="en-US" sz="750" dirty="0">
                          <a:latin typeface="Times New Roman" panose="02020603050405020304" pitchFamily="18" charset="0"/>
                          <a:cs typeface="Times New Roman" panose="02020603050405020304" pitchFamily="18" charset="0"/>
                        </a:rPr>
                        <a:t>Other export duties</a:t>
                      </a:r>
                      <a:endParaRPr lang="ru-RU" sz="75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40361">
                <a:tc gridSpan="2">
                  <a:txBody>
                    <a:bodyPr/>
                    <a:lstStyle/>
                    <a:p>
                      <a:pPr marL="171450" indent="-171450" algn="l" defTabSz="914335" rtl="0" eaLnBrk="1" latinLnBrk="0" hangingPunct="1">
                        <a:buClr>
                          <a:srgbClr val="C00000"/>
                        </a:buClr>
                        <a:buFont typeface="Wingdings" panose="05000000000000000000" pitchFamily="2" charset="2"/>
                        <a:buChar char="v"/>
                      </a:pPr>
                      <a:r>
                        <a:rPr lang="en-US" sz="1000" b="0" kern="1200" dirty="0">
                          <a:solidFill>
                            <a:schemeClr val="dk1"/>
                          </a:solidFill>
                          <a:latin typeface="Times New Roman" panose="02020603050405020304" pitchFamily="18" charset="0"/>
                          <a:ea typeface="+mn-ea"/>
                          <a:cs typeface="Times New Roman" panose="02020603050405020304" pitchFamily="18" charset="0"/>
                        </a:rPr>
                        <a:t>Customs charges</a:t>
                      </a:r>
                      <a:endParaRPr lang="ru-RU" sz="1000" b="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extLst>
                  <a:ext uri="{0D108BD9-81ED-4DB2-BD59-A6C34878D82A}">
                    <a16:rowId xmlns:a16="http://schemas.microsoft.com/office/drawing/2014/main" val="10008"/>
                  </a:ext>
                </a:extLst>
              </a:tr>
              <a:tr h="289533">
                <a:tc gridSpan="2">
                  <a:txBody>
                    <a:bodyPr/>
                    <a:lstStyle/>
                    <a:p>
                      <a:pPr marL="171450" indent="-171450" algn="l" defTabSz="914335" rtl="0" eaLnBrk="1" latinLnBrk="0" hangingPunct="1">
                        <a:buClr>
                          <a:srgbClr val="C00000"/>
                        </a:buClr>
                        <a:buFont typeface="Wingdings" panose="05000000000000000000" pitchFamily="2" charset="2"/>
                        <a:buChar char="v"/>
                      </a:pPr>
                      <a:r>
                        <a:rPr lang="en-US" sz="1000" b="0" kern="1200" dirty="0">
                          <a:solidFill>
                            <a:schemeClr val="dk1"/>
                          </a:solidFill>
                          <a:latin typeface="Times New Roman" panose="02020603050405020304" pitchFamily="18" charset="0"/>
                          <a:ea typeface="+mn-ea"/>
                          <a:cs typeface="Times New Roman" panose="02020603050405020304" pitchFamily="18" charset="0"/>
                        </a:rPr>
                        <a:t>Customs duties and taxes paid by natural persons</a:t>
                      </a:r>
                      <a:endParaRPr lang="ru-RU" sz="1000" b="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extLst>
                  <a:ext uri="{0D108BD9-81ED-4DB2-BD59-A6C34878D82A}">
                    <a16:rowId xmlns:a16="http://schemas.microsoft.com/office/drawing/2014/main" val="10009"/>
                  </a:ext>
                </a:extLst>
              </a:tr>
              <a:tr h="387655">
                <a:tc gridSpan="2">
                  <a:txBody>
                    <a:bodyPr/>
                    <a:lstStyle/>
                    <a:p>
                      <a:pPr marL="171450" indent="-171450" algn="l" defTabSz="914335" rtl="0" eaLnBrk="1" latinLnBrk="0" hangingPunct="1">
                        <a:buClr>
                          <a:srgbClr val="C00000"/>
                        </a:buClr>
                        <a:buFont typeface="Wingdings" panose="05000000000000000000" pitchFamily="2" charset="2"/>
                        <a:buChar char="v"/>
                      </a:pPr>
                      <a:r>
                        <a:rPr lang="en-US" sz="1000" b="0" kern="1200" dirty="0">
                          <a:solidFill>
                            <a:schemeClr val="dk1"/>
                          </a:solidFill>
                          <a:latin typeface="Times New Roman" panose="02020603050405020304" pitchFamily="18" charset="0"/>
                          <a:ea typeface="+mn-ea"/>
                          <a:cs typeface="Times New Roman" panose="02020603050405020304" pitchFamily="18" charset="0"/>
                        </a:rPr>
                        <a:t>Advance payments for future customs-related and other dues</a:t>
                      </a:r>
                      <a:endParaRPr lang="ru-RU" sz="1000" b="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extLst>
                  <a:ext uri="{0D108BD9-81ED-4DB2-BD59-A6C34878D82A}">
                    <a16:rowId xmlns:a16="http://schemas.microsoft.com/office/drawing/2014/main" val="10010"/>
                  </a:ext>
                </a:extLst>
              </a:tr>
              <a:tr h="289533">
                <a:tc gridSpan="2">
                  <a:txBody>
                    <a:bodyPr/>
                    <a:lstStyle/>
                    <a:p>
                      <a:pPr marL="171450" indent="-171450" algn="l" defTabSz="914335" rtl="0" eaLnBrk="1" latinLnBrk="0" hangingPunct="1">
                        <a:buClr>
                          <a:srgbClr val="C00000"/>
                        </a:buClr>
                        <a:buFont typeface="Wingdings" panose="05000000000000000000" pitchFamily="2" charset="2"/>
                        <a:buChar char="v"/>
                      </a:pPr>
                      <a:r>
                        <a:rPr lang="en-US" sz="1000" b="0" kern="1200" dirty="0">
                          <a:solidFill>
                            <a:schemeClr val="dk1"/>
                          </a:solidFill>
                          <a:latin typeface="Times New Roman" panose="02020603050405020304" pitchFamily="18" charset="0"/>
                          <a:ea typeface="+mn-ea"/>
                          <a:cs typeface="Times New Roman" panose="02020603050405020304" pitchFamily="18" charset="0"/>
                        </a:rPr>
                        <a:t>Cash collateral for future customs-related and other dues</a:t>
                      </a:r>
                      <a:endParaRPr lang="ru-RU" sz="1000" b="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extLst>
                  <a:ext uri="{0D108BD9-81ED-4DB2-BD59-A6C34878D82A}">
                    <a16:rowId xmlns:a16="http://schemas.microsoft.com/office/drawing/2014/main" val="10011"/>
                  </a:ext>
                </a:extLst>
              </a:tr>
              <a:tr h="275831">
                <a:tc gridSpan="2">
                  <a:txBody>
                    <a:bodyPr/>
                    <a:lstStyle/>
                    <a:p>
                      <a:pPr marL="171450" indent="-171450" algn="l" defTabSz="914335" rtl="0" eaLnBrk="1" latinLnBrk="0" hangingPunct="1">
                        <a:buClr>
                          <a:srgbClr val="C00000"/>
                        </a:buClr>
                        <a:buFont typeface="Wingdings" panose="05000000000000000000" pitchFamily="2" charset="2"/>
                        <a:buChar char="v"/>
                      </a:pPr>
                      <a:r>
                        <a:rPr lang="en-US" sz="1000" b="0" kern="1200" dirty="0">
                          <a:solidFill>
                            <a:schemeClr val="dk1"/>
                          </a:solidFill>
                          <a:latin typeface="Times New Roman" panose="02020603050405020304" pitchFamily="18" charset="0"/>
                          <a:ea typeface="+mn-ea"/>
                          <a:cs typeface="Times New Roman" panose="02020603050405020304" pitchFamily="18" charset="0"/>
                        </a:rPr>
                        <a:t>Other revenues</a:t>
                      </a:r>
                      <a:endParaRPr lang="ru-RU" sz="1000" b="0" kern="1200" dirty="0">
                        <a:solidFill>
                          <a:schemeClr val="dk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extLst>
                  <a:ext uri="{0D108BD9-81ED-4DB2-BD59-A6C34878D82A}">
                    <a16:rowId xmlns:a16="http://schemas.microsoft.com/office/drawing/2014/main" val="10012"/>
                  </a:ext>
                </a:extLst>
              </a:tr>
              <a:tr h="241015">
                <a:tc gridSpan="2">
                  <a:txBody>
                    <a:bodyPr/>
                    <a:lstStyle/>
                    <a:p>
                      <a:pPr algn="r"/>
                      <a:r>
                        <a:rPr lang="en-US" sz="1000" b="1" dirty="0">
                          <a:latin typeface="Times New Roman" panose="02020603050405020304" pitchFamily="18" charset="0"/>
                          <a:cs typeface="Times New Roman" panose="02020603050405020304" pitchFamily="18" charset="0"/>
                        </a:rPr>
                        <a:t>Total</a:t>
                      </a:r>
                      <a:endParaRPr lang="ru-RU" sz="10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25">
                      <a:fgClr>
                        <a:srgbClr val="F8D3BA"/>
                      </a:fgClr>
                      <a:bgClr>
                        <a:schemeClr val="bg1"/>
                      </a:bgClr>
                    </a:pattFill>
                  </a:tcPr>
                </a:tc>
                <a:tc hMerge="1">
                  <a:txBody>
                    <a:bodyPr/>
                    <a:lstStyle/>
                    <a:p>
                      <a:endParaRPr lang="ru-RU"/>
                    </a:p>
                  </a:txBody>
                  <a:tcPr/>
                </a:tc>
                <a:extLst>
                  <a:ext uri="{0D108BD9-81ED-4DB2-BD59-A6C34878D82A}">
                    <a16:rowId xmlns:a16="http://schemas.microsoft.com/office/drawing/2014/main" val="10013"/>
                  </a:ext>
                </a:extLst>
              </a:tr>
              <a:tr h="267071">
                <a:tc gridSpan="2">
                  <a:txBody>
                    <a:bodyPr/>
                    <a:lstStyle/>
                    <a:p>
                      <a:pPr algn="r"/>
                      <a:r>
                        <a:rPr lang="en-US" sz="1000" b="1" dirty="0">
                          <a:latin typeface="Times New Roman" panose="02020603050405020304" pitchFamily="18" charset="0"/>
                          <a:cs typeface="Times New Roman" panose="02020603050405020304" pitchFamily="18" charset="0"/>
                        </a:rPr>
                        <a:t>Including oil and gas revenues</a:t>
                      </a:r>
                      <a:endParaRPr lang="ru-RU" sz="10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extLst>
                  <a:ext uri="{0D108BD9-81ED-4DB2-BD59-A6C34878D82A}">
                    <a16:rowId xmlns:a16="http://schemas.microsoft.com/office/drawing/2014/main" val="10014"/>
                  </a:ext>
                </a:extLst>
              </a:tr>
            </a:tbl>
          </a:graphicData>
        </a:graphic>
      </p:graphicFrame>
      <p:cxnSp>
        <p:nvCxnSpPr>
          <p:cNvPr id="10" name="Прямая соединительная линия 9"/>
          <p:cNvCxnSpPr/>
          <p:nvPr/>
        </p:nvCxnSpPr>
        <p:spPr>
          <a:xfrm flipH="1">
            <a:off x="4279162" y="1316179"/>
            <a:ext cx="3336" cy="554182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38" name="Группа 37"/>
          <p:cNvGrpSpPr/>
          <p:nvPr/>
        </p:nvGrpSpPr>
        <p:grpSpPr>
          <a:xfrm>
            <a:off x="8859342" y="1885636"/>
            <a:ext cx="3265981" cy="3721875"/>
            <a:chOff x="804395" y="1687426"/>
            <a:chExt cx="3132214" cy="3571380"/>
          </a:xfrm>
          <a:pattFill prst="wdUpDiag">
            <a:fgClr>
              <a:srgbClr val="FDDBB9"/>
            </a:fgClr>
            <a:bgClr>
              <a:schemeClr val="bg1"/>
            </a:bgClr>
          </a:pattFill>
        </p:grpSpPr>
        <p:sp>
          <p:nvSpPr>
            <p:cNvPr id="39" name="Прямая соединительная линия 38"/>
            <p:cNvSpPr/>
            <p:nvPr/>
          </p:nvSpPr>
          <p:spPr>
            <a:xfrm>
              <a:off x="804395" y="1687426"/>
              <a:ext cx="2985062" cy="0"/>
            </a:xfrm>
            <a:prstGeom prst="line">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Полилиния 40"/>
            <p:cNvSpPr/>
            <p:nvPr/>
          </p:nvSpPr>
          <p:spPr>
            <a:xfrm>
              <a:off x="1040854" y="1782514"/>
              <a:ext cx="2756148" cy="719253"/>
            </a:xfrm>
            <a:custGeom>
              <a:avLst/>
              <a:gdLst>
                <a:gd name="connsiteX0" fmla="*/ 0 w 2936496"/>
                <a:gd name="connsiteY0" fmla="*/ 0 h 924048"/>
                <a:gd name="connsiteX1" fmla="*/ 2936496 w 2936496"/>
                <a:gd name="connsiteY1" fmla="*/ 0 h 924048"/>
                <a:gd name="connsiteX2" fmla="*/ 2936496 w 2936496"/>
                <a:gd name="connsiteY2" fmla="*/ 924048 h 924048"/>
                <a:gd name="connsiteX3" fmla="*/ 0 w 2936496"/>
                <a:gd name="connsiteY3" fmla="*/ 924048 h 924048"/>
                <a:gd name="connsiteX4" fmla="*/ 0 w 2936496"/>
                <a:gd name="connsiteY4" fmla="*/ 0 h 924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496" h="924048">
                  <a:moveTo>
                    <a:pt x="0" y="0"/>
                  </a:moveTo>
                  <a:lnTo>
                    <a:pt x="2936496" y="0"/>
                  </a:lnTo>
                  <a:lnTo>
                    <a:pt x="2936496" y="924048"/>
                  </a:lnTo>
                  <a:lnTo>
                    <a:pt x="0" y="924048"/>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algn="ctr"/>
              <a:r>
                <a:rPr lang="en-US" sz="1200" b="1" i="1" dirty="0">
                  <a:solidFill>
                    <a:schemeClr val="accent5">
                      <a:lumMod val="75000"/>
                    </a:schemeClr>
                  </a:solidFill>
                  <a:latin typeface="Times New Roman" panose="02020603050405020304" pitchFamily="18" charset="0"/>
                  <a:cs typeface="Times New Roman" panose="02020603050405020304" pitchFamily="18" charset="0"/>
                </a:rPr>
                <a:t>FORECAST SCOPE</a:t>
              </a:r>
              <a:endParaRPr lang="ru-RU" sz="1200" b="1" i="1" dirty="0">
                <a:solidFill>
                  <a:schemeClr val="accent5">
                    <a:lumMod val="75000"/>
                  </a:schemeClr>
                </a:solidFill>
                <a:latin typeface="Times New Roman" panose="02020603050405020304" pitchFamily="18" charset="0"/>
                <a:cs typeface="Times New Roman" panose="02020603050405020304" pitchFamily="18" charset="0"/>
              </a:endParaRPr>
            </a:p>
            <a:p>
              <a:pPr algn="ctr"/>
              <a:endParaRPr lang="ru-RU" sz="1200" u="sng" dirty="0">
                <a:solidFill>
                  <a:schemeClr val="accent5">
                    <a:lumMod val="75000"/>
                  </a:schemeClr>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Year broken down by months</a:t>
              </a:r>
              <a:endParaRPr lang="ru-RU"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Year – on cumulative basis</a:t>
              </a:r>
              <a:endParaRPr lang="ru-RU" sz="1200" dirty="0">
                <a:latin typeface="Times New Roman" panose="02020603050405020304" pitchFamily="18" charset="0"/>
                <a:cs typeface="Times New Roman" panose="02020603050405020304" pitchFamily="18" charset="0"/>
              </a:endParaRPr>
            </a:p>
            <a:p>
              <a:pPr lvl="0" algn="ctr" defTabSz="622300">
                <a:lnSpc>
                  <a:spcPct val="90000"/>
                </a:lnSpc>
                <a:spcBef>
                  <a:spcPct val="0"/>
                </a:spcBef>
                <a:spcAft>
                  <a:spcPct val="35000"/>
                </a:spcAft>
              </a:pPr>
              <a:endParaRPr lang="fr-FR" sz="1200" b="1" i="1" kern="1200" dirty="0">
                <a:solidFill>
                  <a:srgbClr val="002060"/>
                </a:solidFill>
              </a:endParaRPr>
            </a:p>
          </p:txBody>
        </p:sp>
        <p:sp>
          <p:nvSpPr>
            <p:cNvPr id="42" name="Прямая соединительная линия 41"/>
            <p:cNvSpPr/>
            <p:nvPr/>
          </p:nvSpPr>
          <p:spPr>
            <a:xfrm>
              <a:off x="1027756" y="2606169"/>
              <a:ext cx="2610272" cy="0"/>
            </a:xfrm>
            <a:prstGeom prst="line">
              <a:avLst/>
            </a:prstGeom>
            <a:grpFill/>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43" name="Полилиния 42"/>
            <p:cNvSpPr/>
            <p:nvPr/>
          </p:nvSpPr>
          <p:spPr>
            <a:xfrm>
              <a:off x="1040853" y="2691617"/>
              <a:ext cx="2895756" cy="1717277"/>
            </a:xfrm>
            <a:custGeom>
              <a:avLst/>
              <a:gdLst>
                <a:gd name="connsiteX0" fmla="*/ 0 w 2936496"/>
                <a:gd name="connsiteY0" fmla="*/ 0 h 924048"/>
                <a:gd name="connsiteX1" fmla="*/ 2936496 w 2936496"/>
                <a:gd name="connsiteY1" fmla="*/ 0 h 924048"/>
                <a:gd name="connsiteX2" fmla="*/ 2936496 w 2936496"/>
                <a:gd name="connsiteY2" fmla="*/ 924048 h 924048"/>
                <a:gd name="connsiteX3" fmla="*/ 0 w 2936496"/>
                <a:gd name="connsiteY3" fmla="*/ 924048 h 924048"/>
                <a:gd name="connsiteX4" fmla="*/ 0 w 2936496"/>
                <a:gd name="connsiteY4" fmla="*/ 0 h 924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496" h="924048">
                  <a:moveTo>
                    <a:pt x="0" y="0"/>
                  </a:moveTo>
                  <a:lnTo>
                    <a:pt x="2936496" y="0"/>
                  </a:lnTo>
                  <a:lnTo>
                    <a:pt x="2936496" y="924048"/>
                  </a:lnTo>
                  <a:lnTo>
                    <a:pt x="0" y="924048"/>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algn="ctr"/>
              <a:r>
                <a:rPr lang="en-US" sz="1200" b="1" i="1" dirty="0">
                  <a:solidFill>
                    <a:schemeClr val="accent5">
                      <a:lumMod val="75000"/>
                    </a:schemeClr>
                  </a:solidFill>
                  <a:latin typeface="Times New Roman" panose="02020603050405020304" pitchFamily="18" charset="0"/>
                  <a:cs typeface="Times New Roman" panose="02020603050405020304" pitchFamily="18" charset="0"/>
                </a:rPr>
                <a:t>ANALYSIS COMPONENTS</a:t>
              </a:r>
              <a:endParaRPr lang="ru-RU" sz="1200" b="1" i="1" dirty="0">
                <a:solidFill>
                  <a:schemeClr val="accent5">
                    <a:lumMod val="75000"/>
                  </a:schemeClr>
                </a:solidFill>
                <a:latin typeface="Times New Roman" panose="02020603050405020304" pitchFamily="18" charset="0"/>
                <a:cs typeface="Times New Roman" panose="02020603050405020304" pitchFamily="18" charset="0"/>
              </a:endParaRPr>
            </a:p>
            <a:p>
              <a:pPr algn="ctr"/>
              <a:endParaRPr lang="ru-RU" sz="1200" b="1" i="1" dirty="0">
                <a:solidFill>
                  <a:schemeClr val="accent5">
                    <a:lumMod val="75000"/>
                  </a:schemeClr>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actual</a:t>
              </a:r>
              <a:r>
                <a:rPr lang="ru-RU" sz="1500" b="1"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forecast</a:t>
              </a:r>
              <a:endParaRPr lang="ru-RU"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from forecast</a:t>
              </a:r>
              <a:endParaRPr lang="ru-RU"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forecast vs approved by the law</a:t>
              </a:r>
              <a:endParaRPr lang="ru-RU"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from  the approved</a:t>
              </a:r>
              <a:endParaRPr lang="ru-RU"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from last year</a:t>
              </a:r>
              <a:endParaRPr lang="ru-RU"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actual for the current period / actual for the three previous years</a:t>
              </a:r>
              <a:endParaRPr lang="ru-RU" sz="1200" dirty="0">
                <a:latin typeface="Times New Roman" panose="02020603050405020304" pitchFamily="18" charset="0"/>
                <a:cs typeface="Times New Roman" panose="02020603050405020304" pitchFamily="18" charset="0"/>
              </a:endParaRPr>
            </a:p>
            <a:p>
              <a:pPr algn="ctr"/>
              <a:endParaRPr lang="ru-RU" sz="1200" b="1" i="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5" name="Полилиния 44"/>
            <p:cNvSpPr/>
            <p:nvPr/>
          </p:nvSpPr>
          <p:spPr>
            <a:xfrm>
              <a:off x="1040854" y="4334758"/>
              <a:ext cx="2751180" cy="924048"/>
            </a:xfrm>
            <a:custGeom>
              <a:avLst/>
              <a:gdLst>
                <a:gd name="connsiteX0" fmla="*/ 0 w 2936496"/>
                <a:gd name="connsiteY0" fmla="*/ 0 h 924048"/>
                <a:gd name="connsiteX1" fmla="*/ 2936496 w 2936496"/>
                <a:gd name="connsiteY1" fmla="*/ 0 h 924048"/>
                <a:gd name="connsiteX2" fmla="*/ 2936496 w 2936496"/>
                <a:gd name="connsiteY2" fmla="*/ 924048 h 924048"/>
                <a:gd name="connsiteX3" fmla="*/ 0 w 2936496"/>
                <a:gd name="connsiteY3" fmla="*/ 924048 h 924048"/>
                <a:gd name="connsiteX4" fmla="*/ 0 w 2936496"/>
                <a:gd name="connsiteY4" fmla="*/ 0 h 924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496" h="924048">
                  <a:moveTo>
                    <a:pt x="0" y="0"/>
                  </a:moveTo>
                  <a:lnTo>
                    <a:pt x="2936496" y="0"/>
                  </a:lnTo>
                  <a:lnTo>
                    <a:pt x="2936496" y="924048"/>
                  </a:lnTo>
                  <a:lnTo>
                    <a:pt x="0" y="924048"/>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algn="ctr"/>
              <a:r>
                <a:rPr lang="en-US" sz="1200" b="1" i="1" dirty="0">
                  <a:solidFill>
                    <a:schemeClr val="accent5">
                      <a:lumMod val="75000"/>
                    </a:schemeClr>
                  </a:solidFill>
                  <a:latin typeface="Times New Roman" panose="02020603050405020304" pitchFamily="18" charset="0"/>
                  <a:cs typeface="Times New Roman" panose="02020603050405020304" pitchFamily="18" charset="0"/>
                </a:rPr>
                <a:t>METHODOLOGY</a:t>
              </a:r>
              <a:endParaRPr lang="ru-RU" sz="1200" b="1" i="1" dirty="0">
                <a:solidFill>
                  <a:schemeClr val="accent5">
                    <a:lumMod val="75000"/>
                  </a:schemeClr>
                </a:solidFill>
                <a:latin typeface="Times New Roman" panose="02020603050405020304" pitchFamily="18" charset="0"/>
                <a:cs typeface="Times New Roman" panose="02020603050405020304" pitchFamily="18" charset="0"/>
              </a:endParaRPr>
            </a:p>
            <a:p>
              <a:pPr algn="ctr"/>
              <a:endParaRPr lang="ru-RU" sz="1200" b="1" dirty="0">
                <a:solidFill>
                  <a:schemeClr val="accent5">
                    <a:lumMod val="75000"/>
                  </a:schemeClr>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Expert assessment</a:t>
              </a:r>
              <a:endParaRPr lang="ru-RU" sz="1200" dirty="0">
                <a:latin typeface="Times New Roman" panose="02020603050405020304" pitchFamily="18" charset="0"/>
                <a:cs typeface="Times New Roman" panose="02020603050405020304" pitchFamily="18" charset="0"/>
              </a:endParaRPr>
            </a:p>
            <a:p>
              <a:pPr algn="ctr"/>
              <a:endParaRPr lang="ru-RU" sz="1200" dirty="0">
                <a:solidFill>
                  <a:schemeClr val="accent5">
                    <a:lumMod val="75000"/>
                  </a:schemeClr>
                </a:solidFill>
                <a:latin typeface="Times New Roman" panose="02020603050405020304" pitchFamily="18" charset="0"/>
                <a:cs typeface="Times New Roman" panose="02020603050405020304" pitchFamily="18" charset="0"/>
              </a:endParaRPr>
            </a:p>
          </p:txBody>
        </p:sp>
      </p:grpSp>
      <p:sp>
        <p:nvSpPr>
          <p:cNvPr id="2" name="TextBox 1"/>
          <p:cNvSpPr txBox="1"/>
          <p:nvPr/>
        </p:nvSpPr>
        <p:spPr>
          <a:xfrm rot="16200000">
            <a:off x="-481173" y="4314795"/>
            <a:ext cx="1582539" cy="400110"/>
          </a:xfrm>
          <a:prstGeom prst="rect">
            <a:avLst/>
          </a:prstGeom>
          <a:noFill/>
        </p:spPr>
        <p:txBody>
          <a:bodyPr wrap="square" rtlCol="0">
            <a:spAutoFit/>
          </a:bodyPr>
          <a:lstStyle/>
          <a:p>
            <a:pPr marL="342900" indent="-342900">
              <a:buClr>
                <a:srgbClr val="C00000"/>
              </a:buClr>
              <a:buFont typeface="Wingdings" panose="05000000000000000000" pitchFamily="2" charset="2"/>
              <a:buChar char="v"/>
            </a:pPr>
            <a:r>
              <a:rPr lang="en-US" sz="2000" b="1" i="1" dirty="0">
                <a:solidFill>
                  <a:schemeClr val="tx1">
                    <a:lumMod val="95000"/>
                    <a:lumOff val="5000"/>
                  </a:schemeClr>
                </a:solidFill>
                <a:latin typeface="Times New Roman" panose="02020603050405020304" pitchFamily="18" charset="0"/>
                <a:cs typeface="Times New Roman" panose="02020603050405020304" pitchFamily="18" charset="0"/>
              </a:rPr>
              <a:t>MPT</a:t>
            </a:r>
            <a:endParaRPr lang="ru-RU" sz="2000" b="1"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4560722" y="1223442"/>
            <a:ext cx="3923713" cy="35615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400" b="1" spc="38" dirty="0">
                <a:ln w="11430"/>
                <a:solidFill>
                  <a:schemeClr val="accent5">
                    <a:lumMod val="50000"/>
                  </a:schemeClr>
                </a:solidFill>
              </a:rPr>
              <a:t>FEDERAL CUSTOMS SERVICE</a:t>
            </a:r>
            <a:endParaRPr lang="ru-RU" sz="1400" b="1" spc="38" dirty="0">
              <a:ln w="11430"/>
              <a:solidFill>
                <a:schemeClr val="accent5">
                  <a:lumMod val="50000"/>
                </a:schemeClr>
              </a:solidFill>
            </a:endParaRPr>
          </a:p>
        </p:txBody>
      </p:sp>
      <p:sp>
        <p:nvSpPr>
          <p:cNvPr id="6" name="TextBox 5"/>
          <p:cNvSpPr txBox="1"/>
          <p:nvPr/>
        </p:nvSpPr>
        <p:spPr>
          <a:xfrm>
            <a:off x="4457420" y="3576022"/>
            <a:ext cx="1456356" cy="415498"/>
          </a:xfrm>
          <a:prstGeom prst="rect">
            <a:avLst/>
          </a:prstGeom>
          <a:noFill/>
        </p:spPr>
        <p:txBody>
          <a:bodyPr wrap="square" rtlCol="0">
            <a:spAutoFit/>
          </a:bodyPr>
          <a:lstStyle/>
          <a:p>
            <a:pPr marL="285750" indent="-285750">
              <a:buClr>
                <a:srgbClr val="C00000"/>
              </a:buClr>
              <a:buFont typeface="Wingdings" panose="05000000000000000000" pitchFamily="2" charset="2"/>
              <a:buChar char="v"/>
            </a:pPr>
            <a:r>
              <a:rPr lang="en-US" sz="1050" i="1" dirty="0">
                <a:latin typeface="Times New Roman" panose="02020603050405020304" pitchFamily="18" charset="0"/>
                <a:cs typeface="Times New Roman" panose="02020603050405020304" pitchFamily="18" charset="0"/>
              </a:rPr>
              <a:t>Export customs duties</a:t>
            </a:r>
            <a:endParaRPr lang="ru-RU" sz="1050" i="1" dirty="0">
              <a:latin typeface="Times New Roman" panose="02020603050405020304" pitchFamily="18" charset="0"/>
              <a:cs typeface="Times New Roman" panose="02020603050405020304" pitchFamily="18" charset="0"/>
            </a:endParaRPr>
          </a:p>
        </p:txBody>
      </p:sp>
      <p:sp>
        <p:nvSpPr>
          <p:cNvPr id="7" name="Правая фигурная скобка 6"/>
          <p:cNvSpPr/>
          <p:nvPr/>
        </p:nvSpPr>
        <p:spPr>
          <a:xfrm flipH="1">
            <a:off x="5896376" y="3381375"/>
            <a:ext cx="252638" cy="1035627"/>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2" name="TextBox 31"/>
          <p:cNvSpPr txBox="1"/>
          <p:nvPr/>
        </p:nvSpPr>
        <p:spPr>
          <a:xfrm>
            <a:off x="1112304" y="3751164"/>
            <a:ext cx="1481940" cy="415498"/>
          </a:xfrm>
          <a:prstGeom prst="rect">
            <a:avLst/>
          </a:prstGeom>
          <a:noFill/>
        </p:spPr>
        <p:txBody>
          <a:bodyPr wrap="square" rtlCol="0">
            <a:spAutoFit/>
          </a:bodyPr>
          <a:lstStyle/>
          <a:p>
            <a:r>
              <a:rPr lang="en-US" sz="1050" i="1" dirty="0">
                <a:latin typeface="Times New Roman" panose="02020603050405020304" pitchFamily="18" charset="0"/>
                <a:cs typeface="Times New Roman" panose="02020603050405020304" pitchFamily="18" charset="0"/>
              </a:rPr>
              <a:t>MPT </a:t>
            </a:r>
            <a:r>
              <a:rPr lang="ru-RU" sz="1050" i="1" dirty="0">
                <a:latin typeface="Times New Roman" panose="02020603050405020304" pitchFamily="18" charset="0"/>
                <a:cs typeface="Times New Roman" panose="02020603050405020304" pitchFamily="18" charset="0"/>
              </a:rPr>
              <a:t> </a:t>
            </a:r>
            <a:r>
              <a:rPr lang="en-US" sz="1050" i="1" dirty="0">
                <a:latin typeface="Times New Roman" panose="02020603050405020304" pitchFamily="18" charset="0"/>
                <a:cs typeface="Times New Roman" panose="02020603050405020304" pitchFamily="18" charset="0"/>
              </a:rPr>
              <a:t>for</a:t>
            </a:r>
            <a:r>
              <a:rPr lang="ru-RU" sz="1050" i="1" dirty="0">
                <a:latin typeface="Times New Roman" panose="02020603050405020304" pitchFamily="18" charset="0"/>
                <a:cs typeface="Times New Roman" panose="02020603050405020304" pitchFamily="18" charset="0"/>
              </a:rPr>
              <a:t> </a:t>
            </a:r>
            <a:endParaRPr lang="en-US" sz="1050" i="1" dirty="0">
              <a:latin typeface="Times New Roman" panose="02020603050405020304" pitchFamily="18" charset="0"/>
              <a:cs typeface="Times New Roman" panose="02020603050405020304" pitchFamily="18" charset="0"/>
            </a:endParaRPr>
          </a:p>
          <a:p>
            <a:r>
              <a:rPr lang="en-US" sz="1050" i="1" dirty="0">
                <a:latin typeface="Times New Roman" panose="02020603050405020304" pitchFamily="18" charset="0"/>
                <a:cs typeface="Times New Roman" panose="02020603050405020304" pitchFamily="18" charset="0"/>
              </a:rPr>
              <a:t>hydrocarbons </a:t>
            </a:r>
            <a:endParaRPr lang="ru-RU" sz="1050" i="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783150" y="4554098"/>
            <a:ext cx="535885" cy="646331"/>
          </a:xfrm>
          <a:prstGeom prst="rect">
            <a:avLst/>
          </a:prstGeom>
          <a:noFill/>
        </p:spPr>
        <p:txBody>
          <a:bodyPr wrap="square" rtlCol="0">
            <a:spAutoFit/>
          </a:bodyPr>
          <a:lstStyle/>
          <a:p>
            <a:r>
              <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endParaRPr lang="ru-RU" dirty="0">
              <a:ln w="0"/>
              <a:effectLst>
                <a:outerShdw blurRad="38100" dist="19050" dir="2700000" algn="tl" rotWithShape="0">
                  <a:schemeClr val="dk1">
                    <a:alpha val="40000"/>
                  </a:schemeClr>
                </a:outerShdw>
              </a:effectLst>
            </a:endParaRPr>
          </a:p>
        </p:txBody>
      </p:sp>
      <p:sp>
        <p:nvSpPr>
          <p:cNvPr id="16" name="Левая фигурная скобка 15"/>
          <p:cNvSpPr/>
          <p:nvPr/>
        </p:nvSpPr>
        <p:spPr>
          <a:xfrm>
            <a:off x="533715" y="3693188"/>
            <a:ext cx="375198" cy="2157777"/>
          </a:xfrm>
          <a:prstGeom prst="lef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6" name="Правая фигурная скобка 45"/>
          <p:cNvSpPr/>
          <p:nvPr/>
        </p:nvSpPr>
        <p:spPr>
          <a:xfrm flipH="1">
            <a:off x="2213474" y="3692150"/>
            <a:ext cx="250751" cy="778250"/>
          </a:xfrm>
          <a:prstGeom prst="righ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3" name="TextBox 52"/>
          <p:cNvSpPr txBox="1"/>
          <p:nvPr/>
        </p:nvSpPr>
        <p:spPr>
          <a:xfrm>
            <a:off x="6120973" y="3694471"/>
            <a:ext cx="535885" cy="646331"/>
          </a:xfrm>
          <a:prstGeom prst="rect">
            <a:avLst/>
          </a:prstGeom>
          <a:noFill/>
        </p:spPr>
        <p:txBody>
          <a:bodyPr wrap="square" rtlCol="0">
            <a:spAutoFit/>
          </a:bodyPr>
          <a:lstStyle>
            <a:defPPr>
              <a:defRPr lang="ru-RU"/>
            </a:defPPr>
            <a:lvl1pPr>
              <a:defRPr>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defRPr>
            </a:lvl1pPr>
          </a:lstStyle>
          <a:p>
            <a:r>
              <a:rPr lang="ru-RU" dirty="0"/>
              <a:t>∑</a:t>
            </a:r>
          </a:p>
          <a:p>
            <a:endParaRPr lang="ru-RU" dirty="0"/>
          </a:p>
        </p:txBody>
      </p:sp>
      <p:sp>
        <p:nvSpPr>
          <p:cNvPr id="54" name="TextBox 53"/>
          <p:cNvSpPr txBox="1"/>
          <p:nvPr/>
        </p:nvSpPr>
        <p:spPr>
          <a:xfrm>
            <a:off x="2415596" y="3863175"/>
            <a:ext cx="535885" cy="646331"/>
          </a:xfrm>
          <a:prstGeom prst="rect">
            <a:avLst/>
          </a:prstGeom>
          <a:noFill/>
        </p:spPr>
        <p:txBody>
          <a:bodyPr wrap="square" rtlCol="0">
            <a:spAutoFit/>
          </a:bodyPr>
          <a:lstStyle>
            <a:defPPr>
              <a:defRPr lang="ru-RU"/>
            </a:defPPr>
            <a:lvl1pPr>
              <a:defRPr>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defRPr>
            </a:lvl1pPr>
          </a:lstStyle>
          <a:p>
            <a:r>
              <a:rPr lang="ru-RU" dirty="0"/>
              <a:t>∑</a:t>
            </a:r>
          </a:p>
          <a:p>
            <a:endParaRPr lang="ru-RU" dirty="0"/>
          </a:p>
        </p:txBody>
      </p:sp>
      <p:sp>
        <p:nvSpPr>
          <p:cNvPr id="58" name="Полилиния 57"/>
          <p:cNvSpPr/>
          <p:nvPr/>
        </p:nvSpPr>
        <p:spPr>
          <a:xfrm>
            <a:off x="8788538" y="1887967"/>
            <a:ext cx="343460" cy="3726394"/>
          </a:xfrm>
          <a:custGeom>
            <a:avLst/>
            <a:gdLst>
              <a:gd name="connsiteX0" fmla="*/ 0 w 394859"/>
              <a:gd name="connsiteY0" fmla="*/ 0 h 4907530"/>
              <a:gd name="connsiteX1" fmla="*/ 394859 w 394859"/>
              <a:gd name="connsiteY1" fmla="*/ 0 h 4907530"/>
              <a:gd name="connsiteX2" fmla="*/ 394859 w 394859"/>
              <a:gd name="connsiteY2" fmla="*/ 4907530 h 4907530"/>
              <a:gd name="connsiteX3" fmla="*/ 0 w 394859"/>
              <a:gd name="connsiteY3" fmla="*/ 4907530 h 4907530"/>
              <a:gd name="connsiteX4" fmla="*/ 0 w 394859"/>
              <a:gd name="connsiteY4" fmla="*/ 0 h 4907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9" h="4907530">
                <a:moveTo>
                  <a:pt x="0" y="0"/>
                </a:moveTo>
                <a:lnTo>
                  <a:pt x="394859" y="0"/>
                </a:lnTo>
                <a:lnTo>
                  <a:pt x="394859" y="4907530"/>
                </a:lnTo>
                <a:lnTo>
                  <a:pt x="0" y="4907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76200" tIns="76200" rIns="76200" bIns="76200" numCol="1" spcCol="1270" anchor="ctr" anchorCtr="0">
            <a:noAutofit/>
            <a:scene3d>
              <a:camera prst="orthographicFront"/>
              <a:lightRig rig="soft" dir="t">
                <a:rot lat="0" lon="0" rev="15600000"/>
              </a:lightRig>
            </a:scene3d>
            <a:sp3d extrusionH="57150" prstMaterial="softEdge">
              <a:bevelT w="25400" h="38100"/>
            </a:sp3d>
          </a:bodyPr>
          <a:lstStyle/>
          <a:p>
            <a:pPr lvl="0" algn="ctr" defTabSz="889000">
              <a:lnSpc>
                <a:spcPct val="90000"/>
              </a:lnSpc>
              <a:spcBef>
                <a:spcPct val="0"/>
              </a:spcBef>
              <a:spcAft>
                <a:spcPct val="35000"/>
              </a:spcAft>
            </a:pPr>
            <a:r>
              <a:rPr lang="ru-RU" sz="2400" b="1" i="1" kern="1200" dirty="0">
                <a:ln/>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Ключевые составляющие</a:t>
            </a:r>
            <a:endParaRPr lang="fr-FR" sz="2400" b="1" i="1" kern="1200" dirty="0">
              <a:ln/>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9" name="Прямая соединительная линия 58"/>
          <p:cNvSpPr/>
          <p:nvPr/>
        </p:nvSpPr>
        <p:spPr>
          <a:xfrm>
            <a:off x="8849817" y="5571811"/>
            <a:ext cx="3112545" cy="0"/>
          </a:xfrm>
          <a:prstGeom prst="line">
            <a:avLst/>
          </a:prstGeom>
          <a:pattFill prst="wdUpDiag">
            <a:fgClr>
              <a:srgbClr val="FDDBB9"/>
            </a:fgClr>
            <a:bgClr>
              <a:schemeClr val="bg1"/>
            </a:bgClr>
          </a:patt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Прямая соединительная линия 66"/>
          <p:cNvSpPr/>
          <p:nvPr/>
        </p:nvSpPr>
        <p:spPr>
          <a:xfrm>
            <a:off x="9092242" y="4662369"/>
            <a:ext cx="2721749" cy="0"/>
          </a:xfrm>
          <a:prstGeom prst="line">
            <a:avLst/>
          </a:prstGeom>
          <a:pattFill prst="wdUpDiag">
            <a:fgClr>
              <a:srgbClr val="FDDBB9"/>
            </a:fgClr>
            <a:bgClr>
              <a:schemeClr val="bg1"/>
            </a:bgClr>
          </a:pattFill>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2" name="Прямоугольник 21"/>
          <p:cNvSpPr/>
          <p:nvPr/>
        </p:nvSpPr>
        <p:spPr>
          <a:xfrm>
            <a:off x="181268" y="1243127"/>
            <a:ext cx="3923713" cy="32325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400" b="1" spc="38" dirty="0">
                <a:ln w="11430"/>
                <a:solidFill>
                  <a:schemeClr val="accent5">
                    <a:lumMod val="50000"/>
                  </a:schemeClr>
                </a:solidFill>
              </a:rPr>
              <a:t>FEDERAL TAX SERVICE</a:t>
            </a:r>
            <a:endParaRPr lang="ru-RU" sz="1400" b="1" spc="38" dirty="0">
              <a:ln w="11430"/>
              <a:solidFill>
                <a:schemeClr val="accent5">
                  <a:lumMod val="50000"/>
                </a:schemeClr>
              </a:solidFill>
            </a:endParaRPr>
          </a:p>
        </p:txBody>
      </p:sp>
      <p:pic>
        <p:nvPicPr>
          <p:cNvPr id="7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826" y="1589169"/>
            <a:ext cx="594122" cy="29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623" y="1589169"/>
            <a:ext cx="594122" cy="29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p:cNvSpPr>
            <a:spLocks noGrp="1"/>
          </p:cNvSpPr>
          <p:nvPr>
            <p:ph type="sldNum" sz="quarter" idx="12"/>
          </p:nvPr>
        </p:nvSpPr>
        <p:spPr>
          <a:xfrm>
            <a:off x="9168636" y="6358496"/>
            <a:ext cx="2743200" cy="365125"/>
          </a:xfrm>
        </p:spPr>
        <p:txBody>
          <a:bodyPr/>
          <a:lstStyle/>
          <a:p>
            <a:pPr>
              <a:defRPr/>
            </a:pPr>
            <a:fld id="{B71FCD68-0AFD-4048-852E-53B764BC6EED}" type="slidenum">
              <a:rPr lang="ru-RU" smtClean="0"/>
              <a:pPr>
                <a:defRPr/>
              </a:pPr>
              <a:t>19</a:t>
            </a:fld>
            <a:endParaRPr lang="ru-RU" dirty="0"/>
          </a:p>
        </p:txBody>
      </p:sp>
    </p:spTree>
    <p:extLst>
      <p:ext uri="{BB962C8B-B14F-4D97-AF65-F5344CB8AC3E}">
        <p14:creationId xmlns:p14="http://schemas.microsoft.com/office/powerpoint/2010/main" val="3391227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4"/>
          <p:cNvGrpSpPr>
            <a:grpSpLocks/>
          </p:cNvGrpSpPr>
          <p:nvPr/>
        </p:nvGrpSpPr>
        <p:grpSpPr bwMode="auto">
          <a:xfrm>
            <a:off x="430170" y="1826684"/>
            <a:ext cx="10655300" cy="626533"/>
            <a:chOff x="1728" y="1472"/>
            <a:chExt cx="4294" cy="400"/>
          </a:xfrm>
        </p:grpSpPr>
        <p:grpSp>
          <p:nvGrpSpPr>
            <p:cNvPr id="3359" name="Group 5"/>
            <p:cNvGrpSpPr>
              <a:grpSpLocks/>
            </p:cNvGrpSpPr>
            <p:nvPr/>
          </p:nvGrpSpPr>
          <p:grpSpPr bwMode="auto">
            <a:xfrm rot="-4423226">
              <a:off x="1676" y="1532"/>
              <a:ext cx="400" cy="280"/>
              <a:chOff x="1043" y="2596"/>
              <a:chExt cx="142" cy="99"/>
            </a:xfrm>
          </p:grpSpPr>
          <p:sp>
            <p:nvSpPr>
              <p:cNvPr id="3361" name="Freeform 6"/>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62" name="Freeform 7"/>
              <p:cNvSpPr>
                <a:spLocks/>
              </p:cNvSpPr>
              <p:nvPr/>
            </p:nvSpPr>
            <p:spPr bwMode="auto">
              <a:xfrm>
                <a:off x="1143" y="2689"/>
                <a:ext cx="26" cy="6"/>
              </a:xfrm>
              <a:custGeom>
                <a:avLst/>
                <a:gdLst>
                  <a:gd name="T0" fmla="*/ 0 w 129"/>
                  <a:gd name="T1" fmla="*/ 0 h 38"/>
                  <a:gd name="T2" fmla="*/ 0 w 129"/>
                  <a:gd name="T3" fmla="*/ 0 h 38"/>
                  <a:gd name="T4" fmla="*/ 0 w 129"/>
                  <a:gd name="T5" fmla="*/ 0 h 38"/>
                  <a:gd name="T6" fmla="*/ 0 w 129"/>
                  <a:gd name="T7" fmla="*/ 0 h 38"/>
                  <a:gd name="T8" fmla="*/ 0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0 w 129"/>
                  <a:gd name="T45" fmla="*/ 0 h 38"/>
                  <a:gd name="T46" fmla="*/ 0 w 129"/>
                  <a:gd name="T47" fmla="*/ 0 h 38"/>
                  <a:gd name="T48" fmla="*/ 0 w 129"/>
                  <a:gd name="T49" fmla="*/ 0 h 38"/>
                  <a:gd name="T50" fmla="*/ 0 w 129"/>
                  <a:gd name="T51" fmla="*/ 0 h 38"/>
                  <a:gd name="T52" fmla="*/ 0 w 129"/>
                  <a:gd name="T53" fmla="*/ 0 h 38"/>
                  <a:gd name="T54" fmla="*/ 0 w 129"/>
                  <a:gd name="T55" fmla="*/ 0 h 38"/>
                  <a:gd name="T56" fmla="*/ 0 w 129"/>
                  <a:gd name="T57" fmla="*/ 0 h 38"/>
                  <a:gd name="T58" fmla="*/ 0 w 129"/>
                  <a:gd name="T59" fmla="*/ 0 h 38"/>
                  <a:gd name="T60" fmla="*/ 0 w 129"/>
                  <a:gd name="T61" fmla="*/ 0 h 38"/>
                  <a:gd name="T62" fmla="*/ 0 w 129"/>
                  <a:gd name="T63" fmla="*/ 0 h 38"/>
                  <a:gd name="T64" fmla="*/ 0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63" name="Freeform 8"/>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0 w 166"/>
                  <a:gd name="T7" fmla="*/ 0 h 59"/>
                  <a:gd name="T8" fmla="*/ 0 w 166"/>
                  <a:gd name="T9" fmla="*/ 0 h 59"/>
                  <a:gd name="T10" fmla="*/ 0 w 166"/>
                  <a:gd name="T11" fmla="*/ 0 h 59"/>
                  <a:gd name="T12" fmla="*/ 0 w 166"/>
                  <a:gd name="T13" fmla="*/ 0 h 59"/>
                  <a:gd name="T14" fmla="*/ 0 w 166"/>
                  <a:gd name="T15" fmla="*/ 0 h 59"/>
                  <a:gd name="T16" fmla="*/ 0 w 166"/>
                  <a:gd name="T17" fmla="*/ 0 h 59"/>
                  <a:gd name="T18" fmla="*/ 0 w 166"/>
                  <a:gd name="T19" fmla="*/ 0 h 59"/>
                  <a:gd name="T20" fmla="*/ 0 w 166"/>
                  <a:gd name="T21" fmla="*/ 0 h 59"/>
                  <a:gd name="T22" fmla="*/ 0 w 166"/>
                  <a:gd name="T23" fmla="*/ 0 h 59"/>
                  <a:gd name="T24" fmla="*/ 0 w 166"/>
                  <a:gd name="T25" fmla="*/ 0 h 59"/>
                  <a:gd name="T26" fmla="*/ 0 w 166"/>
                  <a:gd name="T27" fmla="*/ 0 h 59"/>
                  <a:gd name="T28" fmla="*/ 0 w 166"/>
                  <a:gd name="T29" fmla="*/ 0 h 59"/>
                  <a:gd name="T30" fmla="*/ 0 w 166"/>
                  <a:gd name="T31" fmla="*/ 0 h 59"/>
                  <a:gd name="T32" fmla="*/ 0 w 166"/>
                  <a:gd name="T33" fmla="*/ 0 h 59"/>
                  <a:gd name="T34" fmla="*/ 0 w 166"/>
                  <a:gd name="T35" fmla="*/ 0 h 59"/>
                  <a:gd name="T36" fmla="*/ 0 w 166"/>
                  <a:gd name="T37" fmla="*/ 0 h 59"/>
                  <a:gd name="T38" fmla="*/ 0 w 166"/>
                  <a:gd name="T39" fmla="*/ 0 h 59"/>
                  <a:gd name="T40" fmla="*/ 0 w 166"/>
                  <a:gd name="T41" fmla="*/ 0 h 59"/>
                  <a:gd name="T42" fmla="*/ 0 w 166"/>
                  <a:gd name="T43" fmla="*/ 0 h 59"/>
                  <a:gd name="T44" fmla="*/ 0 w 166"/>
                  <a:gd name="T45" fmla="*/ 0 h 59"/>
                  <a:gd name="T46" fmla="*/ 0 w 166"/>
                  <a:gd name="T47" fmla="*/ 0 h 59"/>
                  <a:gd name="T48" fmla="*/ 0 w 166"/>
                  <a:gd name="T49" fmla="*/ 0 h 59"/>
                  <a:gd name="T50" fmla="*/ 0 w 166"/>
                  <a:gd name="T51" fmla="*/ 0 h 59"/>
                  <a:gd name="T52" fmla="*/ 0 w 166"/>
                  <a:gd name="T53" fmla="*/ 0 h 59"/>
                  <a:gd name="T54" fmla="*/ 0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64" name="Freeform 9"/>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0 w 191"/>
                  <a:gd name="T9" fmla="*/ 0 h 72"/>
                  <a:gd name="T10" fmla="*/ 0 w 191"/>
                  <a:gd name="T11" fmla="*/ 0 h 72"/>
                  <a:gd name="T12" fmla="*/ 0 w 191"/>
                  <a:gd name="T13" fmla="*/ 0 h 72"/>
                  <a:gd name="T14" fmla="*/ 0 w 191"/>
                  <a:gd name="T15" fmla="*/ 0 h 72"/>
                  <a:gd name="T16" fmla="*/ 0 w 191"/>
                  <a:gd name="T17" fmla="*/ 0 h 72"/>
                  <a:gd name="T18" fmla="*/ 0 w 191"/>
                  <a:gd name="T19" fmla="*/ 0 h 72"/>
                  <a:gd name="T20" fmla="*/ 0 w 191"/>
                  <a:gd name="T21" fmla="*/ 0 h 72"/>
                  <a:gd name="T22" fmla="*/ 0 w 191"/>
                  <a:gd name="T23" fmla="*/ 0 h 72"/>
                  <a:gd name="T24" fmla="*/ 0 w 191"/>
                  <a:gd name="T25" fmla="*/ 0 h 72"/>
                  <a:gd name="T26" fmla="*/ 0 w 191"/>
                  <a:gd name="T27" fmla="*/ 0 h 72"/>
                  <a:gd name="T28" fmla="*/ 0 w 191"/>
                  <a:gd name="T29" fmla="*/ 0 h 72"/>
                  <a:gd name="T30" fmla="*/ 0 w 191"/>
                  <a:gd name="T31" fmla="*/ 0 h 72"/>
                  <a:gd name="T32" fmla="*/ 0 w 191"/>
                  <a:gd name="T33" fmla="*/ 0 h 72"/>
                  <a:gd name="T34" fmla="*/ 0 w 191"/>
                  <a:gd name="T35" fmla="*/ 0 h 72"/>
                  <a:gd name="T36" fmla="*/ 0 w 191"/>
                  <a:gd name="T37" fmla="*/ 0 h 72"/>
                  <a:gd name="T38" fmla="*/ 0 w 191"/>
                  <a:gd name="T39" fmla="*/ 0 h 72"/>
                  <a:gd name="T40" fmla="*/ 0 w 191"/>
                  <a:gd name="T41" fmla="*/ 0 h 72"/>
                  <a:gd name="T42" fmla="*/ 0 w 191"/>
                  <a:gd name="T43" fmla="*/ 0 h 72"/>
                  <a:gd name="T44" fmla="*/ 0 w 191"/>
                  <a:gd name="T45" fmla="*/ 0 h 72"/>
                  <a:gd name="T46" fmla="*/ 0 w 191"/>
                  <a:gd name="T47" fmla="*/ 0 h 72"/>
                  <a:gd name="T48" fmla="*/ 0 w 191"/>
                  <a:gd name="T49" fmla="*/ 0 h 72"/>
                  <a:gd name="T50" fmla="*/ 0 w 191"/>
                  <a:gd name="T51" fmla="*/ 0 h 72"/>
                  <a:gd name="T52" fmla="*/ 0 w 191"/>
                  <a:gd name="T53" fmla="*/ 0 h 72"/>
                  <a:gd name="T54" fmla="*/ 0 w 191"/>
                  <a:gd name="T55" fmla="*/ 0 h 72"/>
                  <a:gd name="T56" fmla="*/ 0 w 191"/>
                  <a:gd name="T57" fmla="*/ 0 h 72"/>
                  <a:gd name="T58" fmla="*/ 0 w 191"/>
                  <a:gd name="T59" fmla="*/ 0 h 72"/>
                  <a:gd name="T60" fmla="*/ 0 w 191"/>
                  <a:gd name="T61" fmla="*/ 0 h 72"/>
                  <a:gd name="T62" fmla="*/ 0 w 191"/>
                  <a:gd name="T63" fmla="*/ 0 h 72"/>
                  <a:gd name="T64" fmla="*/ 0 w 191"/>
                  <a:gd name="T65" fmla="*/ 0 h 72"/>
                  <a:gd name="T66" fmla="*/ 0 w 191"/>
                  <a:gd name="T67" fmla="*/ 0 h 72"/>
                  <a:gd name="T68" fmla="*/ 0 w 191"/>
                  <a:gd name="T69" fmla="*/ 0 h 72"/>
                  <a:gd name="T70" fmla="*/ 0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65" name="Freeform 10"/>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0 w 210"/>
                  <a:gd name="T9" fmla="*/ 0 h 84"/>
                  <a:gd name="T10" fmla="*/ 0 w 210"/>
                  <a:gd name="T11" fmla="*/ 0 h 84"/>
                  <a:gd name="T12" fmla="*/ 0 w 210"/>
                  <a:gd name="T13" fmla="*/ 0 h 84"/>
                  <a:gd name="T14" fmla="*/ 0 w 210"/>
                  <a:gd name="T15" fmla="*/ 0 h 84"/>
                  <a:gd name="T16" fmla="*/ 0 w 210"/>
                  <a:gd name="T17" fmla="*/ 0 h 84"/>
                  <a:gd name="T18" fmla="*/ 0 w 210"/>
                  <a:gd name="T19" fmla="*/ 0 h 84"/>
                  <a:gd name="T20" fmla="*/ 0 w 210"/>
                  <a:gd name="T21" fmla="*/ 0 h 84"/>
                  <a:gd name="T22" fmla="*/ 0 w 210"/>
                  <a:gd name="T23" fmla="*/ 0 h 84"/>
                  <a:gd name="T24" fmla="*/ 0 w 210"/>
                  <a:gd name="T25" fmla="*/ 0 h 84"/>
                  <a:gd name="T26" fmla="*/ 0 w 210"/>
                  <a:gd name="T27" fmla="*/ 0 h 84"/>
                  <a:gd name="T28" fmla="*/ 0 w 210"/>
                  <a:gd name="T29" fmla="*/ 0 h 84"/>
                  <a:gd name="T30" fmla="*/ 0 w 210"/>
                  <a:gd name="T31" fmla="*/ 0 h 84"/>
                  <a:gd name="T32" fmla="*/ 0 w 210"/>
                  <a:gd name="T33" fmla="*/ 0 h 84"/>
                  <a:gd name="T34" fmla="*/ 0 w 210"/>
                  <a:gd name="T35" fmla="*/ 0 h 84"/>
                  <a:gd name="T36" fmla="*/ 0 w 210"/>
                  <a:gd name="T37" fmla="*/ 0 h 84"/>
                  <a:gd name="T38" fmla="*/ 0 w 210"/>
                  <a:gd name="T39" fmla="*/ 0 h 84"/>
                  <a:gd name="T40" fmla="*/ 0 w 210"/>
                  <a:gd name="T41" fmla="*/ 0 h 84"/>
                  <a:gd name="T42" fmla="*/ 0 w 210"/>
                  <a:gd name="T43" fmla="*/ 0 h 84"/>
                  <a:gd name="T44" fmla="*/ 0 w 210"/>
                  <a:gd name="T45" fmla="*/ 0 h 84"/>
                  <a:gd name="T46" fmla="*/ 0 w 210"/>
                  <a:gd name="T47" fmla="*/ 0 h 84"/>
                  <a:gd name="T48" fmla="*/ 0 w 210"/>
                  <a:gd name="T49" fmla="*/ 0 h 84"/>
                  <a:gd name="T50" fmla="*/ 0 w 210"/>
                  <a:gd name="T51" fmla="*/ 0 h 84"/>
                  <a:gd name="T52" fmla="*/ 0 w 210"/>
                  <a:gd name="T53" fmla="*/ 0 h 84"/>
                  <a:gd name="T54" fmla="*/ 0 w 210"/>
                  <a:gd name="T55" fmla="*/ 0 h 84"/>
                  <a:gd name="T56" fmla="*/ 0 w 210"/>
                  <a:gd name="T57" fmla="*/ 0 h 84"/>
                  <a:gd name="T58" fmla="*/ 0 w 210"/>
                  <a:gd name="T59" fmla="*/ 0 h 84"/>
                  <a:gd name="T60" fmla="*/ 0 w 210"/>
                  <a:gd name="T61" fmla="*/ 0 h 84"/>
                  <a:gd name="T62" fmla="*/ 0 w 210"/>
                  <a:gd name="T63" fmla="*/ 0 h 84"/>
                  <a:gd name="T64" fmla="*/ 0 w 210"/>
                  <a:gd name="T65" fmla="*/ 0 h 84"/>
                  <a:gd name="T66" fmla="*/ 0 w 210"/>
                  <a:gd name="T67" fmla="*/ 0 h 84"/>
                  <a:gd name="T68" fmla="*/ 0 w 210"/>
                  <a:gd name="T69" fmla="*/ 0 h 84"/>
                  <a:gd name="T70" fmla="*/ 0 w 210"/>
                  <a:gd name="T71" fmla="*/ 0 h 84"/>
                  <a:gd name="T72" fmla="*/ 0 w 210"/>
                  <a:gd name="T73" fmla="*/ 0 h 84"/>
                  <a:gd name="T74" fmla="*/ 0 w 210"/>
                  <a:gd name="T75" fmla="*/ 0 h 84"/>
                  <a:gd name="T76" fmla="*/ 0 w 210"/>
                  <a:gd name="T77" fmla="*/ 0 h 84"/>
                  <a:gd name="T78" fmla="*/ 0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66" name="Freeform 11"/>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0 w 224"/>
                  <a:gd name="T9" fmla="*/ 0 h 95"/>
                  <a:gd name="T10" fmla="*/ 0 w 224"/>
                  <a:gd name="T11" fmla="*/ 0 h 95"/>
                  <a:gd name="T12" fmla="*/ 0 w 224"/>
                  <a:gd name="T13" fmla="*/ 0 h 95"/>
                  <a:gd name="T14" fmla="*/ 0 w 224"/>
                  <a:gd name="T15" fmla="*/ 0 h 95"/>
                  <a:gd name="T16" fmla="*/ 0 w 224"/>
                  <a:gd name="T17" fmla="*/ 0 h 95"/>
                  <a:gd name="T18" fmla="*/ 0 w 224"/>
                  <a:gd name="T19" fmla="*/ 0 h 95"/>
                  <a:gd name="T20" fmla="*/ 0 w 224"/>
                  <a:gd name="T21" fmla="*/ 0 h 95"/>
                  <a:gd name="T22" fmla="*/ 0 w 224"/>
                  <a:gd name="T23" fmla="*/ 0 h 95"/>
                  <a:gd name="T24" fmla="*/ 0 w 224"/>
                  <a:gd name="T25" fmla="*/ 0 h 95"/>
                  <a:gd name="T26" fmla="*/ 0 w 224"/>
                  <a:gd name="T27" fmla="*/ 0 h 95"/>
                  <a:gd name="T28" fmla="*/ 0 w 224"/>
                  <a:gd name="T29" fmla="*/ 0 h 95"/>
                  <a:gd name="T30" fmla="*/ 0 w 224"/>
                  <a:gd name="T31" fmla="*/ 0 h 95"/>
                  <a:gd name="T32" fmla="*/ 0 w 224"/>
                  <a:gd name="T33" fmla="*/ 0 h 95"/>
                  <a:gd name="T34" fmla="*/ 0 w 224"/>
                  <a:gd name="T35" fmla="*/ 0 h 95"/>
                  <a:gd name="T36" fmla="*/ 0 w 224"/>
                  <a:gd name="T37" fmla="*/ 0 h 95"/>
                  <a:gd name="T38" fmla="*/ 0 w 224"/>
                  <a:gd name="T39" fmla="*/ 0 h 95"/>
                  <a:gd name="T40" fmla="*/ 0 w 224"/>
                  <a:gd name="T41" fmla="*/ 0 h 95"/>
                  <a:gd name="T42" fmla="*/ 0 w 224"/>
                  <a:gd name="T43" fmla="*/ 0 h 95"/>
                  <a:gd name="T44" fmla="*/ 0 w 224"/>
                  <a:gd name="T45" fmla="*/ 0 h 95"/>
                  <a:gd name="T46" fmla="*/ 0 w 224"/>
                  <a:gd name="T47" fmla="*/ 0 h 95"/>
                  <a:gd name="T48" fmla="*/ 0 w 224"/>
                  <a:gd name="T49" fmla="*/ 0 h 95"/>
                  <a:gd name="T50" fmla="*/ 0 w 224"/>
                  <a:gd name="T51" fmla="*/ 0 h 95"/>
                  <a:gd name="T52" fmla="*/ 0 w 224"/>
                  <a:gd name="T53" fmla="*/ 0 h 95"/>
                  <a:gd name="T54" fmla="*/ 0 w 224"/>
                  <a:gd name="T55" fmla="*/ 0 h 95"/>
                  <a:gd name="T56" fmla="*/ 0 w 224"/>
                  <a:gd name="T57" fmla="*/ 0 h 95"/>
                  <a:gd name="T58" fmla="*/ 0 w 224"/>
                  <a:gd name="T59" fmla="*/ 0 h 95"/>
                  <a:gd name="T60" fmla="*/ 0 w 224"/>
                  <a:gd name="T61" fmla="*/ 0 h 95"/>
                  <a:gd name="T62" fmla="*/ 0 w 224"/>
                  <a:gd name="T63" fmla="*/ 0 h 95"/>
                  <a:gd name="T64" fmla="*/ 0 w 224"/>
                  <a:gd name="T65" fmla="*/ 0 h 95"/>
                  <a:gd name="T66" fmla="*/ 0 w 224"/>
                  <a:gd name="T67" fmla="*/ 0 h 95"/>
                  <a:gd name="T68" fmla="*/ 0 w 224"/>
                  <a:gd name="T69" fmla="*/ 0 h 95"/>
                  <a:gd name="T70" fmla="*/ 0 w 224"/>
                  <a:gd name="T71" fmla="*/ 0 h 95"/>
                  <a:gd name="T72" fmla="*/ 0 w 224"/>
                  <a:gd name="T73" fmla="*/ 0 h 95"/>
                  <a:gd name="T74" fmla="*/ 0 w 224"/>
                  <a:gd name="T75" fmla="*/ 0 h 95"/>
                  <a:gd name="T76" fmla="*/ 0 w 224"/>
                  <a:gd name="T77" fmla="*/ 0 h 95"/>
                  <a:gd name="T78" fmla="*/ 0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67" name="Freeform 12"/>
              <p:cNvSpPr>
                <a:spLocks/>
              </p:cNvSpPr>
              <p:nvPr/>
            </p:nvSpPr>
            <p:spPr bwMode="auto">
              <a:xfrm>
                <a:off x="1135" y="2674"/>
                <a:ext cx="47" cy="18"/>
              </a:xfrm>
              <a:custGeom>
                <a:avLst/>
                <a:gdLst>
                  <a:gd name="T0" fmla="*/ 0 w 235"/>
                  <a:gd name="T1" fmla="*/ 0 h 106"/>
                  <a:gd name="T2" fmla="*/ 0 w 235"/>
                  <a:gd name="T3" fmla="*/ 0 h 106"/>
                  <a:gd name="T4" fmla="*/ 0 w 235"/>
                  <a:gd name="T5" fmla="*/ 0 h 106"/>
                  <a:gd name="T6" fmla="*/ 0 w 235"/>
                  <a:gd name="T7" fmla="*/ 0 h 106"/>
                  <a:gd name="T8" fmla="*/ 0 w 235"/>
                  <a:gd name="T9" fmla="*/ 0 h 106"/>
                  <a:gd name="T10" fmla="*/ 0 w 235"/>
                  <a:gd name="T11" fmla="*/ 0 h 106"/>
                  <a:gd name="T12" fmla="*/ 0 w 235"/>
                  <a:gd name="T13" fmla="*/ 0 h 106"/>
                  <a:gd name="T14" fmla="*/ 0 w 235"/>
                  <a:gd name="T15" fmla="*/ 0 h 106"/>
                  <a:gd name="T16" fmla="*/ 0 w 235"/>
                  <a:gd name="T17" fmla="*/ 0 h 106"/>
                  <a:gd name="T18" fmla="*/ 0 w 235"/>
                  <a:gd name="T19" fmla="*/ 0 h 106"/>
                  <a:gd name="T20" fmla="*/ 0 w 235"/>
                  <a:gd name="T21" fmla="*/ 0 h 106"/>
                  <a:gd name="T22" fmla="*/ 0 w 235"/>
                  <a:gd name="T23" fmla="*/ 0 h 106"/>
                  <a:gd name="T24" fmla="*/ 0 w 235"/>
                  <a:gd name="T25" fmla="*/ 0 h 106"/>
                  <a:gd name="T26" fmla="*/ 0 w 235"/>
                  <a:gd name="T27" fmla="*/ 0 h 106"/>
                  <a:gd name="T28" fmla="*/ 0 w 235"/>
                  <a:gd name="T29" fmla="*/ 0 h 106"/>
                  <a:gd name="T30" fmla="*/ 0 w 235"/>
                  <a:gd name="T31" fmla="*/ 0 h 106"/>
                  <a:gd name="T32" fmla="*/ 0 w 235"/>
                  <a:gd name="T33" fmla="*/ 0 h 106"/>
                  <a:gd name="T34" fmla="*/ 0 w 235"/>
                  <a:gd name="T35" fmla="*/ 0 h 106"/>
                  <a:gd name="T36" fmla="*/ 0 w 235"/>
                  <a:gd name="T37" fmla="*/ 0 h 106"/>
                  <a:gd name="T38" fmla="*/ 0 w 235"/>
                  <a:gd name="T39" fmla="*/ 0 h 106"/>
                  <a:gd name="T40" fmla="*/ 0 w 235"/>
                  <a:gd name="T41" fmla="*/ 0 h 106"/>
                  <a:gd name="T42" fmla="*/ 0 w 235"/>
                  <a:gd name="T43" fmla="*/ 0 h 106"/>
                  <a:gd name="T44" fmla="*/ 0 w 235"/>
                  <a:gd name="T45" fmla="*/ 0 h 106"/>
                  <a:gd name="T46" fmla="*/ 0 w 235"/>
                  <a:gd name="T47" fmla="*/ 0 h 106"/>
                  <a:gd name="T48" fmla="*/ 0 w 235"/>
                  <a:gd name="T49" fmla="*/ 0 h 106"/>
                  <a:gd name="T50" fmla="*/ 0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68" name="Freeform 13"/>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0 w 242"/>
                  <a:gd name="T9" fmla="*/ 0 h 114"/>
                  <a:gd name="T10" fmla="*/ 0 w 242"/>
                  <a:gd name="T11" fmla="*/ 0 h 114"/>
                  <a:gd name="T12" fmla="*/ 0 w 242"/>
                  <a:gd name="T13" fmla="*/ 0 h 114"/>
                  <a:gd name="T14" fmla="*/ 0 w 242"/>
                  <a:gd name="T15" fmla="*/ 0 h 114"/>
                  <a:gd name="T16" fmla="*/ 0 w 242"/>
                  <a:gd name="T17" fmla="*/ 0 h 114"/>
                  <a:gd name="T18" fmla="*/ 0 w 242"/>
                  <a:gd name="T19" fmla="*/ 0 h 114"/>
                  <a:gd name="T20" fmla="*/ 0 w 242"/>
                  <a:gd name="T21" fmla="*/ 0 h 114"/>
                  <a:gd name="T22" fmla="*/ 0 w 242"/>
                  <a:gd name="T23" fmla="*/ 0 h 114"/>
                  <a:gd name="T24" fmla="*/ 0 w 242"/>
                  <a:gd name="T25" fmla="*/ 0 h 114"/>
                  <a:gd name="T26" fmla="*/ 0 w 242"/>
                  <a:gd name="T27" fmla="*/ 0 h 114"/>
                  <a:gd name="T28" fmla="*/ 0 w 242"/>
                  <a:gd name="T29" fmla="*/ 0 h 114"/>
                  <a:gd name="T30" fmla="*/ 0 w 242"/>
                  <a:gd name="T31" fmla="*/ 0 h 114"/>
                  <a:gd name="T32" fmla="*/ 0 w 242"/>
                  <a:gd name="T33" fmla="*/ 0 h 114"/>
                  <a:gd name="T34" fmla="*/ 0 w 242"/>
                  <a:gd name="T35" fmla="*/ 0 h 114"/>
                  <a:gd name="T36" fmla="*/ 0 w 242"/>
                  <a:gd name="T37" fmla="*/ 0 h 114"/>
                  <a:gd name="T38" fmla="*/ 0 w 242"/>
                  <a:gd name="T39" fmla="*/ 0 h 114"/>
                  <a:gd name="T40" fmla="*/ 0 w 242"/>
                  <a:gd name="T41" fmla="*/ 0 h 114"/>
                  <a:gd name="T42" fmla="*/ 0 w 242"/>
                  <a:gd name="T43" fmla="*/ 0 h 114"/>
                  <a:gd name="T44" fmla="*/ 0 w 242"/>
                  <a:gd name="T45" fmla="*/ 0 h 114"/>
                  <a:gd name="T46" fmla="*/ 0 w 242"/>
                  <a:gd name="T47" fmla="*/ 0 h 114"/>
                  <a:gd name="T48" fmla="*/ 0 w 242"/>
                  <a:gd name="T49" fmla="*/ 0 h 114"/>
                  <a:gd name="T50" fmla="*/ 0 w 242"/>
                  <a:gd name="T51" fmla="*/ 0 h 114"/>
                  <a:gd name="T52" fmla="*/ 0 w 242"/>
                  <a:gd name="T53" fmla="*/ 0 h 114"/>
                  <a:gd name="T54" fmla="*/ 0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69" name="Freeform 14"/>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0 h 123"/>
                  <a:gd name="T8" fmla="*/ 0 w 246"/>
                  <a:gd name="T9" fmla="*/ 0 h 123"/>
                  <a:gd name="T10" fmla="*/ 0 w 246"/>
                  <a:gd name="T11" fmla="*/ 0 h 123"/>
                  <a:gd name="T12" fmla="*/ 0 w 246"/>
                  <a:gd name="T13" fmla="*/ 0 h 123"/>
                  <a:gd name="T14" fmla="*/ 0 w 246"/>
                  <a:gd name="T15" fmla="*/ 0 h 123"/>
                  <a:gd name="T16" fmla="*/ 0 w 246"/>
                  <a:gd name="T17" fmla="*/ 0 h 123"/>
                  <a:gd name="T18" fmla="*/ 0 w 246"/>
                  <a:gd name="T19" fmla="*/ 0 h 123"/>
                  <a:gd name="T20" fmla="*/ 0 w 246"/>
                  <a:gd name="T21" fmla="*/ 0 h 123"/>
                  <a:gd name="T22" fmla="*/ 0 w 246"/>
                  <a:gd name="T23" fmla="*/ 0 h 123"/>
                  <a:gd name="T24" fmla="*/ 0 w 246"/>
                  <a:gd name="T25" fmla="*/ 0 h 123"/>
                  <a:gd name="T26" fmla="*/ 0 w 246"/>
                  <a:gd name="T27" fmla="*/ 0 h 123"/>
                  <a:gd name="T28" fmla="*/ 0 w 246"/>
                  <a:gd name="T29" fmla="*/ 0 h 123"/>
                  <a:gd name="T30" fmla="*/ 0 w 246"/>
                  <a:gd name="T31" fmla="*/ 0 h 123"/>
                  <a:gd name="T32" fmla="*/ 0 w 246"/>
                  <a:gd name="T33" fmla="*/ 0 h 123"/>
                  <a:gd name="T34" fmla="*/ 0 w 246"/>
                  <a:gd name="T35" fmla="*/ 0 h 123"/>
                  <a:gd name="T36" fmla="*/ 0 w 246"/>
                  <a:gd name="T37" fmla="*/ 0 h 123"/>
                  <a:gd name="T38" fmla="*/ 0 w 246"/>
                  <a:gd name="T39" fmla="*/ 0 h 123"/>
                  <a:gd name="T40" fmla="*/ 0 w 246"/>
                  <a:gd name="T41" fmla="*/ 0 h 123"/>
                  <a:gd name="T42" fmla="*/ 0 w 246"/>
                  <a:gd name="T43" fmla="*/ 0 h 123"/>
                  <a:gd name="T44" fmla="*/ 0 w 246"/>
                  <a:gd name="T45" fmla="*/ 0 h 123"/>
                  <a:gd name="T46" fmla="*/ 0 w 246"/>
                  <a:gd name="T47" fmla="*/ 0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70" name="Freeform 15"/>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0 h 132"/>
                  <a:gd name="T8" fmla="*/ 0 w 249"/>
                  <a:gd name="T9" fmla="*/ 0 h 132"/>
                  <a:gd name="T10" fmla="*/ 0 w 249"/>
                  <a:gd name="T11" fmla="*/ 0 h 132"/>
                  <a:gd name="T12" fmla="*/ 0 w 249"/>
                  <a:gd name="T13" fmla="*/ 0 h 132"/>
                  <a:gd name="T14" fmla="*/ 0 w 249"/>
                  <a:gd name="T15" fmla="*/ 0 h 132"/>
                  <a:gd name="T16" fmla="*/ 0 w 249"/>
                  <a:gd name="T17" fmla="*/ 0 h 132"/>
                  <a:gd name="T18" fmla="*/ 0 w 249"/>
                  <a:gd name="T19" fmla="*/ 0 h 132"/>
                  <a:gd name="T20" fmla="*/ 0 w 249"/>
                  <a:gd name="T21" fmla="*/ 0 h 132"/>
                  <a:gd name="T22" fmla="*/ 0 w 249"/>
                  <a:gd name="T23" fmla="*/ 0 h 132"/>
                  <a:gd name="T24" fmla="*/ 0 w 249"/>
                  <a:gd name="T25" fmla="*/ 0 h 132"/>
                  <a:gd name="T26" fmla="*/ 0 w 249"/>
                  <a:gd name="T27" fmla="*/ 0 h 132"/>
                  <a:gd name="T28" fmla="*/ 0 w 249"/>
                  <a:gd name="T29" fmla="*/ 0 h 132"/>
                  <a:gd name="T30" fmla="*/ 0 w 249"/>
                  <a:gd name="T31" fmla="*/ 0 h 132"/>
                  <a:gd name="T32" fmla="*/ 0 w 249"/>
                  <a:gd name="T33" fmla="*/ 0 h 132"/>
                  <a:gd name="T34" fmla="*/ 0 w 249"/>
                  <a:gd name="T35" fmla="*/ 0 h 132"/>
                  <a:gd name="T36" fmla="*/ 0 w 249"/>
                  <a:gd name="T37" fmla="*/ 0 h 132"/>
                  <a:gd name="T38" fmla="*/ 0 w 249"/>
                  <a:gd name="T39" fmla="*/ 0 h 132"/>
                  <a:gd name="T40" fmla="*/ 0 w 249"/>
                  <a:gd name="T41" fmla="*/ 0 h 132"/>
                  <a:gd name="T42" fmla="*/ 0 w 249"/>
                  <a:gd name="T43" fmla="*/ 0 h 132"/>
                  <a:gd name="T44" fmla="*/ 0 w 249"/>
                  <a:gd name="T45" fmla="*/ 0 h 132"/>
                  <a:gd name="T46" fmla="*/ 0 w 249"/>
                  <a:gd name="T47" fmla="*/ 0 h 132"/>
                  <a:gd name="T48" fmla="*/ 0 w 249"/>
                  <a:gd name="T49" fmla="*/ 0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71" name="Freeform 16"/>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0 w 251"/>
                  <a:gd name="T11" fmla="*/ 0 h 140"/>
                  <a:gd name="T12" fmla="*/ 0 w 251"/>
                  <a:gd name="T13" fmla="*/ 0 h 140"/>
                  <a:gd name="T14" fmla="*/ 0 w 251"/>
                  <a:gd name="T15" fmla="*/ 0 h 140"/>
                  <a:gd name="T16" fmla="*/ 0 w 251"/>
                  <a:gd name="T17" fmla="*/ 0 h 140"/>
                  <a:gd name="T18" fmla="*/ 0 w 251"/>
                  <a:gd name="T19" fmla="*/ 0 h 140"/>
                  <a:gd name="T20" fmla="*/ 0 w 251"/>
                  <a:gd name="T21" fmla="*/ 0 h 140"/>
                  <a:gd name="T22" fmla="*/ 0 w 251"/>
                  <a:gd name="T23" fmla="*/ 0 h 140"/>
                  <a:gd name="T24" fmla="*/ 0 w 251"/>
                  <a:gd name="T25" fmla="*/ 0 h 140"/>
                  <a:gd name="T26" fmla="*/ 0 w 251"/>
                  <a:gd name="T27" fmla="*/ 0 h 140"/>
                  <a:gd name="T28" fmla="*/ 0 w 251"/>
                  <a:gd name="T29" fmla="*/ 0 h 140"/>
                  <a:gd name="T30" fmla="*/ 0 w 251"/>
                  <a:gd name="T31" fmla="*/ 0 h 140"/>
                  <a:gd name="T32" fmla="*/ 0 w 251"/>
                  <a:gd name="T33" fmla="*/ 0 h 140"/>
                  <a:gd name="T34" fmla="*/ 0 w 251"/>
                  <a:gd name="T35" fmla="*/ 0 h 140"/>
                  <a:gd name="T36" fmla="*/ 0 w 251"/>
                  <a:gd name="T37" fmla="*/ 0 h 140"/>
                  <a:gd name="T38" fmla="*/ 0 w 251"/>
                  <a:gd name="T39" fmla="*/ 0 h 140"/>
                  <a:gd name="T40" fmla="*/ 0 w 251"/>
                  <a:gd name="T41" fmla="*/ 0 h 140"/>
                  <a:gd name="T42" fmla="*/ 0 w 251"/>
                  <a:gd name="T43" fmla="*/ 0 h 140"/>
                  <a:gd name="T44" fmla="*/ 0 w 251"/>
                  <a:gd name="T45" fmla="*/ 0 h 140"/>
                  <a:gd name="T46" fmla="*/ 0 w 251"/>
                  <a:gd name="T47" fmla="*/ 0 h 140"/>
                  <a:gd name="T48" fmla="*/ 0 w 251"/>
                  <a:gd name="T49" fmla="*/ 0 h 140"/>
                  <a:gd name="T50" fmla="*/ 0 w 251"/>
                  <a:gd name="T51" fmla="*/ 0 h 140"/>
                  <a:gd name="T52" fmla="*/ 0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72" name="Freeform 17"/>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0 w 251"/>
                  <a:gd name="T11" fmla="*/ 0 h 146"/>
                  <a:gd name="T12" fmla="*/ 0 w 251"/>
                  <a:gd name="T13" fmla="*/ 0 h 146"/>
                  <a:gd name="T14" fmla="*/ 0 w 251"/>
                  <a:gd name="T15" fmla="*/ 0 h 146"/>
                  <a:gd name="T16" fmla="*/ 0 w 251"/>
                  <a:gd name="T17" fmla="*/ 0 h 146"/>
                  <a:gd name="T18" fmla="*/ 0 w 251"/>
                  <a:gd name="T19" fmla="*/ 0 h 146"/>
                  <a:gd name="T20" fmla="*/ 0 w 251"/>
                  <a:gd name="T21" fmla="*/ 0 h 146"/>
                  <a:gd name="T22" fmla="*/ 0 w 251"/>
                  <a:gd name="T23" fmla="*/ 0 h 146"/>
                  <a:gd name="T24" fmla="*/ 0 w 251"/>
                  <a:gd name="T25" fmla="*/ 0 h 146"/>
                  <a:gd name="T26" fmla="*/ 0 w 251"/>
                  <a:gd name="T27" fmla="*/ 0 h 146"/>
                  <a:gd name="T28" fmla="*/ 0 w 251"/>
                  <a:gd name="T29" fmla="*/ 0 h 146"/>
                  <a:gd name="T30" fmla="*/ 0 w 251"/>
                  <a:gd name="T31" fmla="*/ 0 h 146"/>
                  <a:gd name="T32" fmla="*/ 0 w 251"/>
                  <a:gd name="T33" fmla="*/ 0 h 146"/>
                  <a:gd name="T34" fmla="*/ 0 w 251"/>
                  <a:gd name="T35" fmla="*/ 0 h 146"/>
                  <a:gd name="T36" fmla="*/ 0 w 251"/>
                  <a:gd name="T37" fmla="*/ 0 h 146"/>
                  <a:gd name="T38" fmla="*/ 0 w 251"/>
                  <a:gd name="T39" fmla="*/ 0 h 146"/>
                  <a:gd name="T40" fmla="*/ 0 w 251"/>
                  <a:gd name="T41" fmla="*/ 0 h 146"/>
                  <a:gd name="T42" fmla="*/ 0 w 251"/>
                  <a:gd name="T43" fmla="*/ 0 h 146"/>
                  <a:gd name="T44" fmla="*/ 0 w 251"/>
                  <a:gd name="T45" fmla="*/ 0 h 146"/>
                  <a:gd name="T46" fmla="*/ 0 w 251"/>
                  <a:gd name="T47" fmla="*/ 0 h 146"/>
                  <a:gd name="T48" fmla="*/ 0 w 251"/>
                  <a:gd name="T49" fmla="*/ 0 h 146"/>
                  <a:gd name="T50" fmla="*/ 0 w 251"/>
                  <a:gd name="T51" fmla="*/ 0 h 146"/>
                  <a:gd name="T52" fmla="*/ 0 w 251"/>
                  <a:gd name="T53" fmla="*/ 0 h 146"/>
                  <a:gd name="T54" fmla="*/ 0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73" name="Freeform 18"/>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0 w 249"/>
                  <a:gd name="T11" fmla="*/ 0 h 154"/>
                  <a:gd name="T12" fmla="*/ 0 w 249"/>
                  <a:gd name="T13" fmla="*/ 0 h 154"/>
                  <a:gd name="T14" fmla="*/ 0 w 249"/>
                  <a:gd name="T15" fmla="*/ 0 h 154"/>
                  <a:gd name="T16" fmla="*/ 0 w 249"/>
                  <a:gd name="T17" fmla="*/ 0 h 154"/>
                  <a:gd name="T18" fmla="*/ 0 w 249"/>
                  <a:gd name="T19" fmla="*/ 0 h 154"/>
                  <a:gd name="T20" fmla="*/ 0 w 249"/>
                  <a:gd name="T21" fmla="*/ 0 h 154"/>
                  <a:gd name="T22" fmla="*/ 0 w 249"/>
                  <a:gd name="T23" fmla="*/ 0 h 154"/>
                  <a:gd name="T24" fmla="*/ 0 w 249"/>
                  <a:gd name="T25" fmla="*/ 0 h 154"/>
                  <a:gd name="T26" fmla="*/ 0 w 249"/>
                  <a:gd name="T27" fmla="*/ 0 h 154"/>
                  <a:gd name="T28" fmla="*/ 0 w 249"/>
                  <a:gd name="T29" fmla="*/ 0 h 154"/>
                  <a:gd name="T30" fmla="*/ 0 w 249"/>
                  <a:gd name="T31" fmla="*/ 0 h 154"/>
                  <a:gd name="T32" fmla="*/ 0 w 249"/>
                  <a:gd name="T33" fmla="*/ 0 h 154"/>
                  <a:gd name="T34" fmla="*/ 0 w 249"/>
                  <a:gd name="T35" fmla="*/ 0 h 154"/>
                  <a:gd name="T36" fmla="*/ 0 w 249"/>
                  <a:gd name="T37" fmla="*/ 0 h 154"/>
                  <a:gd name="T38" fmla="*/ 0 w 249"/>
                  <a:gd name="T39" fmla="*/ 0 h 154"/>
                  <a:gd name="T40" fmla="*/ 0 w 249"/>
                  <a:gd name="T41" fmla="*/ 0 h 154"/>
                  <a:gd name="T42" fmla="*/ 0 w 249"/>
                  <a:gd name="T43" fmla="*/ 0 h 154"/>
                  <a:gd name="T44" fmla="*/ 0 w 249"/>
                  <a:gd name="T45" fmla="*/ 0 h 154"/>
                  <a:gd name="T46" fmla="*/ 0 w 249"/>
                  <a:gd name="T47" fmla="*/ 0 h 154"/>
                  <a:gd name="T48" fmla="*/ 0 w 249"/>
                  <a:gd name="T49" fmla="*/ 0 h 154"/>
                  <a:gd name="T50" fmla="*/ 0 w 249"/>
                  <a:gd name="T51" fmla="*/ 0 h 154"/>
                  <a:gd name="T52" fmla="*/ 0 w 249"/>
                  <a:gd name="T53" fmla="*/ 0 h 154"/>
                  <a:gd name="T54" fmla="*/ 0 w 249"/>
                  <a:gd name="T55" fmla="*/ 0 h 154"/>
                  <a:gd name="T56" fmla="*/ 0 w 249"/>
                  <a:gd name="T57" fmla="*/ 0 h 154"/>
                  <a:gd name="T58" fmla="*/ 0 w 249"/>
                  <a:gd name="T59" fmla="*/ 0 h 154"/>
                  <a:gd name="T60" fmla="*/ 0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74" name="Freeform 19"/>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0 w 246"/>
                  <a:gd name="T11" fmla="*/ 0 h 159"/>
                  <a:gd name="T12" fmla="*/ 0 w 246"/>
                  <a:gd name="T13" fmla="*/ 0 h 159"/>
                  <a:gd name="T14" fmla="*/ 0 w 246"/>
                  <a:gd name="T15" fmla="*/ 0 h 159"/>
                  <a:gd name="T16" fmla="*/ 0 w 246"/>
                  <a:gd name="T17" fmla="*/ 0 h 159"/>
                  <a:gd name="T18" fmla="*/ 0 w 246"/>
                  <a:gd name="T19" fmla="*/ 0 h 159"/>
                  <a:gd name="T20" fmla="*/ 0 w 246"/>
                  <a:gd name="T21" fmla="*/ 0 h 159"/>
                  <a:gd name="T22" fmla="*/ 0 w 246"/>
                  <a:gd name="T23" fmla="*/ 0 h 159"/>
                  <a:gd name="T24" fmla="*/ 0 w 246"/>
                  <a:gd name="T25" fmla="*/ 0 h 159"/>
                  <a:gd name="T26" fmla="*/ 0 w 246"/>
                  <a:gd name="T27" fmla="*/ 0 h 159"/>
                  <a:gd name="T28" fmla="*/ 0 w 246"/>
                  <a:gd name="T29" fmla="*/ 0 h 159"/>
                  <a:gd name="T30" fmla="*/ 0 w 246"/>
                  <a:gd name="T31" fmla="*/ 0 h 159"/>
                  <a:gd name="T32" fmla="*/ 0 w 246"/>
                  <a:gd name="T33" fmla="*/ 0 h 159"/>
                  <a:gd name="T34" fmla="*/ 0 w 246"/>
                  <a:gd name="T35" fmla="*/ 0 h 159"/>
                  <a:gd name="T36" fmla="*/ 0 w 246"/>
                  <a:gd name="T37" fmla="*/ 0 h 159"/>
                  <a:gd name="T38" fmla="*/ 0 w 246"/>
                  <a:gd name="T39" fmla="*/ 0 h 159"/>
                  <a:gd name="T40" fmla="*/ 0 w 246"/>
                  <a:gd name="T41" fmla="*/ 0 h 159"/>
                  <a:gd name="T42" fmla="*/ 0 w 246"/>
                  <a:gd name="T43" fmla="*/ 0 h 159"/>
                  <a:gd name="T44" fmla="*/ 0 w 246"/>
                  <a:gd name="T45" fmla="*/ 0 h 159"/>
                  <a:gd name="T46" fmla="*/ 0 w 246"/>
                  <a:gd name="T47" fmla="*/ 0 h 159"/>
                  <a:gd name="T48" fmla="*/ 0 w 246"/>
                  <a:gd name="T49" fmla="*/ 0 h 159"/>
                  <a:gd name="T50" fmla="*/ 0 w 246"/>
                  <a:gd name="T51" fmla="*/ 0 h 159"/>
                  <a:gd name="T52" fmla="*/ 0 w 246"/>
                  <a:gd name="T53" fmla="*/ 0 h 159"/>
                  <a:gd name="T54" fmla="*/ 0 w 246"/>
                  <a:gd name="T55" fmla="*/ 0 h 159"/>
                  <a:gd name="T56" fmla="*/ 0 w 246"/>
                  <a:gd name="T57" fmla="*/ 0 h 159"/>
                  <a:gd name="T58" fmla="*/ 0 w 246"/>
                  <a:gd name="T59" fmla="*/ 0 h 159"/>
                  <a:gd name="T60" fmla="*/ 0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75" name="Freeform 20"/>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0 h 164"/>
                  <a:gd name="T10" fmla="*/ 0 w 243"/>
                  <a:gd name="T11" fmla="*/ 0 h 164"/>
                  <a:gd name="T12" fmla="*/ 0 w 243"/>
                  <a:gd name="T13" fmla="*/ 0 h 164"/>
                  <a:gd name="T14" fmla="*/ 0 w 243"/>
                  <a:gd name="T15" fmla="*/ 0 h 164"/>
                  <a:gd name="T16" fmla="*/ 0 w 243"/>
                  <a:gd name="T17" fmla="*/ 0 h 164"/>
                  <a:gd name="T18" fmla="*/ 0 w 243"/>
                  <a:gd name="T19" fmla="*/ 0 h 164"/>
                  <a:gd name="T20" fmla="*/ 0 w 243"/>
                  <a:gd name="T21" fmla="*/ 0 h 164"/>
                  <a:gd name="T22" fmla="*/ 0 w 243"/>
                  <a:gd name="T23" fmla="*/ 0 h 164"/>
                  <a:gd name="T24" fmla="*/ 0 w 243"/>
                  <a:gd name="T25" fmla="*/ 0 h 164"/>
                  <a:gd name="T26" fmla="*/ 0 w 243"/>
                  <a:gd name="T27" fmla="*/ 0 h 164"/>
                  <a:gd name="T28" fmla="*/ 0 w 243"/>
                  <a:gd name="T29" fmla="*/ 0 h 164"/>
                  <a:gd name="T30" fmla="*/ 0 w 243"/>
                  <a:gd name="T31" fmla="*/ 0 h 164"/>
                  <a:gd name="T32" fmla="*/ 0 w 243"/>
                  <a:gd name="T33" fmla="*/ 0 h 164"/>
                  <a:gd name="T34" fmla="*/ 0 w 243"/>
                  <a:gd name="T35" fmla="*/ 0 h 164"/>
                  <a:gd name="T36" fmla="*/ 0 w 243"/>
                  <a:gd name="T37" fmla="*/ 0 h 164"/>
                  <a:gd name="T38" fmla="*/ 0 w 243"/>
                  <a:gd name="T39" fmla="*/ 0 h 164"/>
                  <a:gd name="T40" fmla="*/ 0 w 243"/>
                  <a:gd name="T41" fmla="*/ 0 h 164"/>
                  <a:gd name="T42" fmla="*/ 0 w 243"/>
                  <a:gd name="T43" fmla="*/ 0 h 164"/>
                  <a:gd name="T44" fmla="*/ 0 w 243"/>
                  <a:gd name="T45" fmla="*/ 0 h 164"/>
                  <a:gd name="T46" fmla="*/ 0 w 243"/>
                  <a:gd name="T47" fmla="*/ 0 h 164"/>
                  <a:gd name="T48" fmla="*/ 0 w 243"/>
                  <a:gd name="T49" fmla="*/ 0 h 164"/>
                  <a:gd name="T50" fmla="*/ 0 w 243"/>
                  <a:gd name="T51" fmla="*/ 0 h 164"/>
                  <a:gd name="T52" fmla="*/ 0 w 243"/>
                  <a:gd name="T53" fmla="*/ 0 h 164"/>
                  <a:gd name="T54" fmla="*/ 0 w 243"/>
                  <a:gd name="T55" fmla="*/ 0 h 164"/>
                  <a:gd name="T56" fmla="*/ 0 w 243"/>
                  <a:gd name="T57" fmla="*/ 0 h 164"/>
                  <a:gd name="T58" fmla="*/ 0 w 243"/>
                  <a:gd name="T59" fmla="*/ 0 h 164"/>
                  <a:gd name="T60" fmla="*/ 0 w 243"/>
                  <a:gd name="T61" fmla="*/ 0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76" name="Freeform 21"/>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0 h 169"/>
                  <a:gd name="T18" fmla="*/ 0 w 238"/>
                  <a:gd name="T19" fmla="*/ 0 h 169"/>
                  <a:gd name="T20" fmla="*/ 0 w 238"/>
                  <a:gd name="T21" fmla="*/ 0 h 169"/>
                  <a:gd name="T22" fmla="*/ 0 w 238"/>
                  <a:gd name="T23" fmla="*/ 0 h 169"/>
                  <a:gd name="T24" fmla="*/ 0 w 238"/>
                  <a:gd name="T25" fmla="*/ 0 h 169"/>
                  <a:gd name="T26" fmla="*/ 0 w 238"/>
                  <a:gd name="T27" fmla="*/ 0 h 169"/>
                  <a:gd name="T28" fmla="*/ 0 w 238"/>
                  <a:gd name="T29" fmla="*/ 0 h 169"/>
                  <a:gd name="T30" fmla="*/ 0 w 238"/>
                  <a:gd name="T31" fmla="*/ 0 h 169"/>
                  <a:gd name="T32" fmla="*/ 0 w 238"/>
                  <a:gd name="T33" fmla="*/ 0 h 169"/>
                  <a:gd name="T34" fmla="*/ 0 w 238"/>
                  <a:gd name="T35" fmla="*/ 0 h 169"/>
                  <a:gd name="T36" fmla="*/ 0 w 238"/>
                  <a:gd name="T37" fmla="*/ 0 h 169"/>
                  <a:gd name="T38" fmla="*/ 0 w 238"/>
                  <a:gd name="T39" fmla="*/ 0 h 169"/>
                  <a:gd name="T40" fmla="*/ 0 w 238"/>
                  <a:gd name="T41" fmla="*/ 0 h 169"/>
                  <a:gd name="T42" fmla="*/ 0 w 238"/>
                  <a:gd name="T43" fmla="*/ 0 h 169"/>
                  <a:gd name="T44" fmla="*/ 0 w 238"/>
                  <a:gd name="T45" fmla="*/ 0 h 169"/>
                  <a:gd name="T46" fmla="*/ 0 w 238"/>
                  <a:gd name="T47" fmla="*/ 0 h 169"/>
                  <a:gd name="T48" fmla="*/ 0 w 238"/>
                  <a:gd name="T49" fmla="*/ 0 h 169"/>
                  <a:gd name="T50" fmla="*/ 0 w 238"/>
                  <a:gd name="T51" fmla="*/ 0 h 169"/>
                  <a:gd name="T52" fmla="*/ 0 w 238"/>
                  <a:gd name="T53" fmla="*/ 0 h 169"/>
                  <a:gd name="T54" fmla="*/ 0 w 238"/>
                  <a:gd name="T55" fmla="*/ 0 h 169"/>
                  <a:gd name="T56" fmla="*/ 0 w 238"/>
                  <a:gd name="T57" fmla="*/ 0 h 169"/>
                  <a:gd name="T58" fmla="*/ 0 w 238"/>
                  <a:gd name="T59" fmla="*/ 0 h 169"/>
                  <a:gd name="T60" fmla="*/ 0 w 238"/>
                  <a:gd name="T61" fmla="*/ 0 h 169"/>
                  <a:gd name="T62" fmla="*/ 0 w 238"/>
                  <a:gd name="T63" fmla="*/ 0 h 169"/>
                  <a:gd name="T64" fmla="*/ 0 w 238"/>
                  <a:gd name="T65" fmla="*/ 0 h 169"/>
                  <a:gd name="T66" fmla="*/ 0 w 238"/>
                  <a:gd name="T67" fmla="*/ 0 h 169"/>
                  <a:gd name="T68" fmla="*/ 0 w 238"/>
                  <a:gd name="T69" fmla="*/ 0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77" name="Freeform 22"/>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0 h 174"/>
                  <a:gd name="T14" fmla="*/ 0 w 232"/>
                  <a:gd name="T15" fmla="*/ 0 h 174"/>
                  <a:gd name="T16" fmla="*/ 0 w 232"/>
                  <a:gd name="T17" fmla="*/ 0 h 174"/>
                  <a:gd name="T18" fmla="*/ 0 w 232"/>
                  <a:gd name="T19" fmla="*/ 0 h 174"/>
                  <a:gd name="T20" fmla="*/ 0 w 232"/>
                  <a:gd name="T21" fmla="*/ 0 h 174"/>
                  <a:gd name="T22" fmla="*/ 0 w 232"/>
                  <a:gd name="T23" fmla="*/ 0 h 174"/>
                  <a:gd name="T24" fmla="*/ 0 w 232"/>
                  <a:gd name="T25" fmla="*/ 0 h 174"/>
                  <a:gd name="T26" fmla="*/ 0 w 232"/>
                  <a:gd name="T27" fmla="*/ 0 h 174"/>
                  <a:gd name="T28" fmla="*/ 0 w 232"/>
                  <a:gd name="T29" fmla="*/ 0 h 174"/>
                  <a:gd name="T30" fmla="*/ 0 w 232"/>
                  <a:gd name="T31" fmla="*/ 0 h 174"/>
                  <a:gd name="T32" fmla="*/ 0 w 232"/>
                  <a:gd name="T33" fmla="*/ 0 h 174"/>
                  <a:gd name="T34" fmla="*/ 0 w 232"/>
                  <a:gd name="T35" fmla="*/ 0 h 174"/>
                  <a:gd name="T36" fmla="*/ 0 w 232"/>
                  <a:gd name="T37" fmla="*/ 0 h 174"/>
                  <a:gd name="T38" fmla="*/ 0 w 232"/>
                  <a:gd name="T39" fmla="*/ 0 h 174"/>
                  <a:gd name="T40" fmla="*/ 0 w 232"/>
                  <a:gd name="T41" fmla="*/ 0 h 174"/>
                  <a:gd name="T42" fmla="*/ 0 w 232"/>
                  <a:gd name="T43" fmla="*/ 0 h 174"/>
                  <a:gd name="T44" fmla="*/ 0 w 232"/>
                  <a:gd name="T45" fmla="*/ 0 h 174"/>
                  <a:gd name="T46" fmla="*/ 0 w 232"/>
                  <a:gd name="T47" fmla="*/ 0 h 174"/>
                  <a:gd name="T48" fmla="*/ 0 w 232"/>
                  <a:gd name="T49" fmla="*/ 0 h 174"/>
                  <a:gd name="T50" fmla="*/ 0 w 232"/>
                  <a:gd name="T51" fmla="*/ 0 h 174"/>
                  <a:gd name="T52" fmla="*/ 0 w 232"/>
                  <a:gd name="T53" fmla="*/ 0 h 174"/>
                  <a:gd name="T54" fmla="*/ 0 w 232"/>
                  <a:gd name="T55" fmla="*/ 0 h 174"/>
                  <a:gd name="T56" fmla="*/ 0 w 232"/>
                  <a:gd name="T57" fmla="*/ 0 h 174"/>
                  <a:gd name="T58" fmla="*/ 0 w 232"/>
                  <a:gd name="T59" fmla="*/ 0 h 174"/>
                  <a:gd name="T60" fmla="*/ 0 w 232"/>
                  <a:gd name="T61" fmla="*/ 0 h 174"/>
                  <a:gd name="T62" fmla="*/ 0 w 232"/>
                  <a:gd name="T63" fmla="*/ 0 h 174"/>
                  <a:gd name="T64" fmla="*/ 0 w 232"/>
                  <a:gd name="T65" fmla="*/ 0 h 174"/>
                  <a:gd name="T66" fmla="*/ 0 w 232"/>
                  <a:gd name="T67" fmla="*/ 0 h 174"/>
                  <a:gd name="T68" fmla="*/ 0 w 232"/>
                  <a:gd name="T69" fmla="*/ 0 h 174"/>
                  <a:gd name="T70" fmla="*/ 0 w 232"/>
                  <a:gd name="T71" fmla="*/ 0 h 174"/>
                  <a:gd name="T72" fmla="*/ 0 w 232"/>
                  <a:gd name="T73" fmla="*/ 0 h 174"/>
                  <a:gd name="T74" fmla="*/ 0 w 232"/>
                  <a:gd name="T75" fmla="*/ 0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78" name="Freeform 23"/>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0 h 176"/>
                  <a:gd name="T14" fmla="*/ 0 w 225"/>
                  <a:gd name="T15" fmla="*/ 0 h 176"/>
                  <a:gd name="T16" fmla="*/ 0 w 225"/>
                  <a:gd name="T17" fmla="*/ 0 h 176"/>
                  <a:gd name="T18" fmla="*/ 0 w 225"/>
                  <a:gd name="T19" fmla="*/ 0 h 176"/>
                  <a:gd name="T20" fmla="*/ 0 w 225"/>
                  <a:gd name="T21" fmla="*/ 0 h 176"/>
                  <a:gd name="T22" fmla="*/ 0 w 225"/>
                  <a:gd name="T23" fmla="*/ 0 h 176"/>
                  <a:gd name="T24" fmla="*/ 0 w 225"/>
                  <a:gd name="T25" fmla="*/ 0 h 176"/>
                  <a:gd name="T26" fmla="*/ 0 w 225"/>
                  <a:gd name="T27" fmla="*/ 0 h 176"/>
                  <a:gd name="T28" fmla="*/ 0 w 225"/>
                  <a:gd name="T29" fmla="*/ 0 h 176"/>
                  <a:gd name="T30" fmla="*/ 0 w 225"/>
                  <a:gd name="T31" fmla="*/ 0 h 176"/>
                  <a:gd name="T32" fmla="*/ 0 w 225"/>
                  <a:gd name="T33" fmla="*/ 0 h 176"/>
                  <a:gd name="T34" fmla="*/ 0 w 225"/>
                  <a:gd name="T35" fmla="*/ 0 h 176"/>
                  <a:gd name="T36" fmla="*/ 0 w 225"/>
                  <a:gd name="T37" fmla="*/ 0 h 176"/>
                  <a:gd name="T38" fmla="*/ 0 w 225"/>
                  <a:gd name="T39" fmla="*/ 0 h 176"/>
                  <a:gd name="T40" fmla="*/ 0 w 225"/>
                  <a:gd name="T41" fmla="*/ 0 h 176"/>
                  <a:gd name="T42" fmla="*/ 0 w 225"/>
                  <a:gd name="T43" fmla="*/ 0 h 176"/>
                  <a:gd name="T44" fmla="*/ 0 w 225"/>
                  <a:gd name="T45" fmla="*/ 0 h 176"/>
                  <a:gd name="T46" fmla="*/ 0 w 225"/>
                  <a:gd name="T47" fmla="*/ 0 h 176"/>
                  <a:gd name="T48" fmla="*/ 0 w 225"/>
                  <a:gd name="T49" fmla="*/ 0 h 176"/>
                  <a:gd name="T50" fmla="*/ 0 w 225"/>
                  <a:gd name="T51" fmla="*/ 0 h 176"/>
                  <a:gd name="T52" fmla="*/ 0 w 225"/>
                  <a:gd name="T53" fmla="*/ 0 h 176"/>
                  <a:gd name="T54" fmla="*/ 0 w 225"/>
                  <a:gd name="T55" fmla="*/ 0 h 176"/>
                  <a:gd name="T56" fmla="*/ 0 w 225"/>
                  <a:gd name="T57" fmla="*/ 0 h 176"/>
                  <a:gd name="T58" fmla="*/ 0 w 225"/>
                  <a:gd name="T59" fmla="*/ 0 h 176"/>
                  <a:gd name="T60" fmla="*/ 0 w 225"/>
                  <a:gd name="T61" fmla="*/ 0 h 176"/>
                  <a:gd name="T62" fmla="*/ 0 w 225"/>
                  <a:gd name="T63" fmla="*/ 0 h 176"/>
                  <a:gd name="T64" fmla="*/ 0 w 225"/>
                  <a:gd name="T65" fmla="*/ 0 h 176"/>
                  <a:gd name="T66" fmla="*/ 0 w 225"/>
                  <a:gd name="T67" fmla="*/ 0 h 176"/>
                  <a:gd name="T68" fmla="*/ 0 w 225"/>
                  <a:gd name="T69" fmla="*/ 0 h 176"/>
                  <a:gd name="T70" fmla="*/ 0 w 225"/>
                  <a:gd name="T71" fmla="*/ 0 h 176"/>
                  <a:gd name="T72" fmla="*/ 0 w 225"/>
                  <a:gd name="T73" fmla="*/ 0 h 176"/>
                  <a:gd name="T74" fmla="*/ 0 w 225"/>
                  <a:gd name="T75" fmla="*/ 0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79" name="Freeform 24"/>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0 h 180"/>
                  <a:gd name="T14" fmla="*/ 0 w 217"/>
                  <a:gd name="T15" fmla="*/ 0 h 180"/>
                  <a:gd name="T16" fmla="*/ 0 w 217"/>
                  <a:gd name="T17" fmla="*/ 0 h 180"/>
                  <a:gd name="T18" fmla="*/ 0 w 217"/>
                  <a:gd name="T19" fmla="*/ 0 h 180"/>
                  <a:gd name="T20" fmla="*/ 0 w 217"/>
                  <a:gd name="T21" fmla="*/ 0 h 180"/>
                  <a:gd name="T22" fmla="*/ 0 w 217"/>
                  <a:gd name="T23" fmla="*/ 0 h 180"/>
                  <a:gd name="T24" fmla="*/ 0 w 217"/>
                  <a:gd name="T25" fmla="*/ 0 h 180"/>
                  <a:gd name="T26" fmla="*/ 0 w 217"/>
                  <a:gd name="T27" fmla="*/ 0 h 180"/>
                  <a:gd name="T28" fmla="*/ 0 w 217"/>
                  <a:gd name="T29" fmla="*/ 0 h 180"/>
                  <a:gd name="T30" fmla="*/ 0 w 217"/>
                  <a:gd name="T31" fmla="*/ 0 h 180"/>
                  <a:gd name="T32" fmla="*/ 0 w 217"/>
                  <a:gd name="T33" fmla="*/ 0 h 180"/>
                  <a:gd name="T34" fmla="*/ 0 w 217"/>
                  <a:gd name="T35" fmla="*/ 0 h 180"/>
                  <a:gd name="T36" fmla="*/ 0 w 217"/>
                  <a:gd name="T37" fmla="*/ 0 h 180"/>
                  <a:gd name="T38" fmla="*/ 0 w 217"/>
                  <a:gd name="T39" fmla="*/ 0 h 180"/>
                  <a:gd name="T40" fmla="*/ 0 w 217"/>
                  <a:gd name="T41" fmla="*/ 0 h 180"/>
                  <a:gd name="T42" fmla="*/ 0 w 217"/>
                  <a:gd name="T43" fmla="*/ 0 h 180"/>
                  <a:gd name="T44" fmla="*/ 0 w 217"/>
                  <a:gd name="T45" fmla="*/ 0 h 180"/>
                  <a:gd name="T46" fmla="*/ 0 w 217"/>
                  <a:gd name="T47" fmla="*/ 0 h 180"/>
                  <a:gd name="T48" fmla="*/ 0 w 217"/>
                  <a:gd name="T49" fmla="*/ 0 h 180"/>
                  <a:gd name="T50" fmla="*/ 0 w 217"/>
                  <a:gd name="T51" fmla="*/ 0 h 180"/>
                  <a:gd name="T52" fmla="*/ 0 w 217"/>
                  <a:gd name="T53" fmla="*/ 0 h 180"/>
                  <a:gd name="T54" fmla="*/ 0 w 217"/>
                  <a:gd name="T55" fmla="*/ 0 h 180"/>
                  <a:gd name="T56" fmla="*/ 0 w 217"/>
                  <a:gd name="T57" fmla="*/ 0 h 180"/>
                  <a:gd name="T58" fmla="*/ 0 w 217"/>
                  <a:gd name="T59" fmla="*/ 0 h 180"/>
                  <a:gd name="T60" fmla="*/ 0 w 217"/>
                  <a:gd name="T61" fmla="*/ 0 h 180"/>
                  <a:gd name="T62" fmla="*/ 0 w 217"/>
                  <a:gd name="T63" fmla="*/ 0 h 180"/>
                  <a:gd name="T64" fmla="*/ 0 w 217"/>
                  <a:gd name="T65" fmla="*/ 0 h 180"/>
                  <a:gd name="T66" fmla="*/ 0 w 217"/>
                  <a:gd name="T67" fmla="*/ 0 h 180"/>
                  <a:gd name="T68" fmla="*/ 0 w 217"/>
                  <a:gd name="T69" fmla="*/ 0 h 180"/>
                  <a:gd name="T70" fmla="*/ 0 w 217"/>
                  <a:gd name="T71" fmla="*/ 0 h 180"/>
                  <a:gd name="T72" fmla="*/ 0 w 217"/>
                  <a:gd name="T73" fmla="*/ 0 h 180"/>
                  <a:gd name="T74" fmla="*/ 0 w 217"/>
                  <a:gd name="T75" fmla="*/ 0 h 180"/>
                  <a:gd name="T76" fmla="*/ 0 w 217"/>
                  <a:gd name="T77" fmla="*/ 0 h 180"/>
                  <a:gd name="T78" fmla="*/ 0 w 217"/>
                  <a:gd name="T79" fmla="*/ 0 h 180"/>
                  <a:gd name="T80" fmla="*/ 0 w 217"/>
                  <a:gd name="T81" fmla="*/ 0 h 180"/>
                  <a:gd name="T82" fmla="*/ 0 w 217"/>
                  <a:gd name="T83" fmla="*/ 0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80" name="Freeform 25"/>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0 h 181"/>
                  <a:gd name="T16" fmla="*/ 0 w 209"/>
                  <a:gd name="T17" fmla="*/ 0 h 181"/>
                  <a:gd name="T18" fmla="*/ 0 w 209"/>
                  <a:gd name="T19" fmla="*/ 0 h 181"/>
                  <a:gd name="T20" fmla="*/ 0 w 209"/>
                  <a:gd name="T21" fmla="*/ 0 h 181"/>
                  <a:gd name="T22" fmla="*/ 0 w 209"/>
                  <a:gd name="T23" fmla="*/ 0 h 181"/>
                  <a:gd name="T24" fmla="*/ 0 w 209"/>
                  <a:gd name="T25" fmla="*/ 0 h 181"/>
                  <a:gd name="T26" fmla="*/ 0 w 209"/>
                  <a:gd name="T27" fmla="*/ 0 h 181"/>
                  <a:gd name="T28" fmla="*/ 0 w 209"/>
                  <a:gd name="T29" fmla="*/ 0 h 181"/>
                  <a:gd name="T30" fmla="*/ 0 w 209"/>
                  <a:gd name="T31" fmla="*/ 0 h 181"/>
                  <a:gd name="T32" fmla="*/ 0 w 209"/>
                  <a:gd name="T33" fmla="*/ 0 h 181"/>
                  <a:gd name="T34" fmla="*/ 0 w 209"/>
                  <a:gd name="T35" fmla="*/ 0 h 181"/>
                  <a:gd name="T36" fmla="*/ 0 w 209"/>
                  <a:gd name="T37" fmla="*/ 0 h 181"/>
                  <a:gd name="T38" fmla="*/ 0 w 209"/>
                  <a:gd name="T39" fmla="*/ 0 h 181"/>
                  <a:gd name="T40" fmla="*/ 0 w 209"/>
                  <a:gd name="T41" fmla="*/ 0 h 181"/>
                  <a:gd name="T42" fmla="*/ 0 w 209"/>
                  <a:gd name="T43" fmla="*/ 0 h 181"/>
                  <a:gd name="T44" fmla="*/ 0 w 209"/>
                  <a:gd name="T45" fmla="*/ 0 h 181"/>
                  <a:gd name="T46" fmla="*/ 0 w 209"/>
                  <a:gd name="T47" fmla="*/ 0 h 181"/>
                  <a:gd name="T48" fmla="*/ 0 w 209"/>
                  <a:gd name="T49" fmla="*/ 0 h 181"/>
                  <a:gd name="T50" fmla="*/ 0 w 209"/>
                  <a:gd name="T51" fmla="*/ 0 h 181"/>
                  <a:gd name="T52" fmla="*/ 0 w 209"/>
                  <a:gd name="T53" fmla="*/ 0 h 181"/>
                  <a:gd name="T54" fmla="*/ 0 w 209"/>
                  <a:gd name="T55" fmla="*/ 0 h 181"/>
                  <a:gd name="T56" fmla="*/ 0 w 209"/>
                  <a:gd name="T57" fmla="*/ 0 h 181"/>
                  <a:gd name="T58" fmla="*/ 0 w 209"/>
                  <a:gd name="T59" fmla="*/ 0 h 181"/>
                  <a:gd name="T60" fmla="*/ 0 w 209"/>
                  <a:gd name="T61" fmla="*/ 0 h 181"/>
                  <a:gd name="T62" fmla="*/ 0 w 209"/>
                  <a:gd name="T63" fmla="*/ 0 h 181"/>
                  <a:gd name="T64" fmla="*/ 0 w 209"/>
                  <a:gd name="T65" fmla="*/ 0 h 181"/>
                  <a:gd name="T66" fmla="*/ 0 w 209"/>
                  <a:gd name="T67" fmla="*/ 0 h 181"/>
                  <a:gd name="T68" fmla="*/ 0 w 209"/>
                  <a:gd name="T69" fmla="*/ 0 h 181"/>
                  <a:gd name="T70" fmla="*/ 0 w 209"/>
                  <a:gd name="T71" fmla="*/ 0 h 181"/>
                  <a:gd name="T72" fmla="*/ 0 w 209"/>
                  <a:gd name="T73" fmla="*/ 0 h 181"/>
                  <a:gd name="T74" fmla="*/ 0 w 209"/>
                  <a:gd name="T75" fmla="*/ 0 h 181"/>
                  <a:gd name="T76" fmla="*/ 0 w 209"/>
                  <a:gd name="T77" fmla="*/ 0 h 181"/>
                  <a:gd name="T78" fmla="*/ 0 w 209"/>
                  <a:gd name="T79" fmla="*/ 0 h 181"/>
                  <a:gd name="T80" fmla="*/ 0 w 209"/>
                  <a:gd name="T81" fmla="*/ 0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81" name="Freeform 26"/>
              <p:cNvSpPr>
                <a:spLocks/>
              </p:cNvSpPr>
              <p:nvPr/>
            </p:nvSpPr>
            <p:spPr bwMode="auto">
              <a:xfrm>
                <a:off x="1142" y="2649"/>
                <a:ext cx="40" cy="30"/>
              </a:xfrm>
              <a:custGeom>
                <a:avLst/>
                <a:gdLst>
                  <a:gd name="T0" fmla="*/ 0 w 200"/>
                  <a:gd name="T1" fmla="*/ 0 h 183"/>
                  <a:gd name="T2" fmla="*/ 0 w 200"/>
                  <a:gd name="T3" fmla="*/ 0 h 183"/>
                  <a:gd name="T4" fmla="*/ 0 w 200"/>
                  <a:gd name="T5" fmla="*/ 0 h 183"/>
                  <a:gd name="T6" fmla="*/ 0 w 200"/>
                  <a:gd name="T7" fmla="*/ 0 h 183"/>
                  <a:gd name="T8" fmla="*/ 0 w 200"/>
                  <a:gd name="T9" fmla="*/ 0 h 183"/>
                  <a:gd name="T10" fmla="*/ 0 w 200"/>
                  <a:gd name="T11" fmla="*/ 0 h 183"/>
                  <a:gd name="T12" fmla="*/ 0 w 200"/>
                  <a:gd name="T13" fmla="*/ 0 h 183"/>
                  <a:gd name="T14" fmla="*/ 0 w 200"/>
                  <a:gd name="T15" fmla="*/ 0 h 183"/>
                  <a:gd name="T16" fmla="*/ 0 w 200"/>
                  <a:gd name="T17" fmla="*/ 0 h 183"/>
                  <a:gd name="T18" fmla="*/ 0 w 200"/>
                  <a:gd name="T19" fmla="*/ 0 h 183"/>
                  <a:gd name="T20" fmla="*/ 0 w 200"/>
                  <a:gd name="T21" fmla="*/ 0 h 183"/>
                  <a:gd name="T22" fmla="*/ 0 w 200"/>
                  <a:gd name="T23" fmla="*/ 0 h 183"/>
                  <a:gd name="T24" fmla="*/ 0 w 200"/>
                  <a:gd name="T25" fmla="*/ 0 h 183"/>
                  <a:gd name="T26" fmla="*/ 0 w 200"/>
                  <a:gd name="T27" fmla="*/ 0 h 183"/>
                  <a:gd name="T28" fmla="*/ 0 w 200"/>
                  <a:gd name="T29" fmla="*/ 0 h 183"/>
                  <a:gd name="T30" fmla="*/ 0 w 200"/>
                  <a:gd name="T31" fmla="*/ 0 h 183"/>
                  <a:gd name="T32" fmla="*/ 0 w 200"/>
                  <a:gd name="T33" fmla="*/ 0 h 183"/>
                  <a:gd name="T34" fmla="*/ 0 w 200"/>
                  <a:gd name="T35" fmla="*/ 0 h 183"/>
                  <a:gd name="T36" fmla="*/ 0 w 200"/>
                  <a:gd name="T37" fmla="*/ 0 h 183"/>
                  <a:gd name="T38" fmla="*/ 0 w 200"/>
                  <a:gd name="T39" fmla="*/ 0 h 183"/>
                  <a:gd name="T40" fmla="*/ 0 w 200"/>
                  <a:gd name="T41" fmla="*/ 0 h 183"/>
                  <a:gd name="T42" fmla="*/ 0 w 200"/>
                  <a:gd name="T43" fmla="*/ 0 h 183"/>
                  <a:gd name="T44" fmla="*/ 0 w 200"/>
                  <a:gd name="T45" fmla="*/ 0 h 183"/>
                  <a:gd name="T46" fmla="*/ 0 w 200"/>
                  <a:gd name="T47" fmla="*/ 0 h 183"/>
                  <a:gd name="T48" fmla="*/ 0 w 200"/>
                  <a:gd name="T49" fmla="*/ 0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0 h 183"/>
                  <a:gd name="T88" fmla="*/ 0 w 200"/>
                  <a:gd name="T89" fmla="*/ 0 h 183"/>
                  <a:gd name="T90" fmla="*/ 0 w 200"/>
                  <a:gd name="T91" fmla="*/ 0 h 183"/>
                  <a:gd name="T92" fmla="*/ 0 w 200"/>
                  <a:gd name="T93" fmla="*/ 0 h 183"/>
                  <a:gd name="T94" fmla="*/ 0 w 200"/>
                  <a:gd name="T95" fmla="*/ 0 h 183"/>
                  <a:gd name="T96" fmla="*/ 0 w 200"/>
                  <a:gd name="T97" fmla="*/ 0 h 183"/>
                  <a:gd name="T98" fmla="*/ 0 w 200"/>
                  <a:gd name="T99" fmla="*/ 0 h 183"/>
                  <a:gd name="T100" fmla="*/ 0 w 200"/>
                  <a:gd name="T101" fmla="*/ 0 h 183"/>
                  <a:gd name="T102" fmla="*/ 0 w 200"/>
                  <a:gd name="T103" fmla="*/ 0 h 183"/>
                  <a:gd name="T104" fmla="*/ 0 w 200"/>
                  <a:gd name="T105" fmla="*/ 0 h 183"/>
                  <a:gd name="T106" fmla="*/ 0 w 200"/>
                  <a:gd name="T107" fmla="*/ 0 h 183"/>
                  <a:gd name="T108" fmla="*/ 0 w 200"/>
                  <a:gd name="T109" fmla="*/ 0 h 183"/>
                  <a:gd name="T110" fmla="*/ 0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82" name="Freeform 27"/>
              <p:cNvSpPr>
                <a:spLocks/>
              </p:cNvSpPr>
              <p:nvPr/>
            </p:nvSpPr>
            <p:spPr bwMode="auto">
              <a:xfrm>
                <a:off x="1143" y="2648"/>
                <a:ext cx="38" cy="30"/>
              </a:xfrm>
              <a:custGeom>
                <a:avLst/>
                <a:gdLst>
                  <a:gd name="T0" fmla="*/ 0 w 191"/>
                  <a:gd name="T1" fmla="*/ 0 h 183"/>
                  <a:gd name="T2" fmla="*/ 0 w 191"/>
                  <a:gd name="T3" fmla="*/ 0 h 183"/>
                  <a:gd name="T4" fmla="*/ 0 w 191"/>
                  <a:gd name="T5" fmla="*/ 0 h 183"/>
                  <a:gd name="T6" fmla="*/ 0 w 191"/>
                  <a:gd name="T7" fmla="*/ 0 h 183"/>
                  <a:gd name="T8" fmla="*/ 0 w 191"/>
                  <a:gd name="T9" fmla="*/ 0 h 183"/>
                  <a:gd name="T10" fmla="*/ 0 w 191"/>
                  <a:gd name="T11" fmla="*/ 0 h 183"/>
                  <a:gd name="T12" fmla="*/ 0 w 191"/>
                  <a:gd name="T13" fmla="*/ 0 h 183"/>
                  <a:gd name="T14" fmla="*/ 0 w 191"/>
                  <a:gd name="T15" fmla="*/ 0 h 183"/>
                  <a:gd name="T16" fmla="*/ 0 w 191"/>
                  <a:gd name="T17" fmla="*/ 0 h 183"/>
                  <a:gd name="T18" fmla="*/ 0 w 191"/>
                  <a:gd name="T19" fmla="*/ 0 h 183"/>
                  <a:gd name="T20" fmla="*/ 0 w 191"/>
                  <a:gd name="T21" fmla="*/ 0 h 183"/>
                  <a:gd name="T22" fmla="*/ 0 w 191"/>
                  <a:gd name="T23" fmla="*/ 0 h 183"/>
                  <a:gd name="T24" fmla="*/ 0 w 191"/>
                  <a:gd name="T25" fmla="*/ 0 h 183"/>
                  <a:gd name="T26" fmla="*/ 0 w 191"/>
                  <a:gd name="T27" fmla="*/ 0 h 183"/>
                  <a:gd name="T28" fmla="*/ 0 w 191"/>
                  <a:gd name="T29" fmla="*/ 0 h 183"/>
                  <a:gd name="T30" fmla="*/ 0 w 191"/>
                  <a:gd name="T31" fmla="*/ 0 h 183"/>
                  <a:gd name="T32" fmla="*/ 0 w 191"/>
                  <a:gd name="T33" fmla="*/ 0 h 183"/>
                  <a:gd name="T34" fmla="*/ 0 w 191"/>
                  <a:gd name="T35" fmla="*/ 0 h 183"/>
                  <a:gd name="T36" fmla="*/ 0 w 191"/>
                  <a:gd name="T37" fmla="*/ 0 h 183"/>
                  <a:gd name="T38" fmla="*/ 0 w 191"/>
                  <a:gd name="T39" fmla="*/ 0 h 183"/>
                  <a:gd name="T40" fmla="*/ 0 w 191"/>
                  <a:gd name="T41" fmla="*/ 0 h 183"/>
                  <a:gd name="T42" fmla="*/ 0 w 191"/>
                  <a:gd name="T43" fmla="*/ 0 h 183"/>
                  <a:gd name="T44" fmla="*/ 0 w 191"/>
                  <a:gd name="T45" fmla="*/ 0 h 183"/>
                  <a:gd name="T46" fmla="*/ 0 w 191"/>
                  <a:gd name="T47" fmla="*/ 0 h 183"/>
                  <a:gd name="T48" fmla="*/ 0 w 191"/>
                  <a:gd name="T49" fmla="*/ 0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0 h 183"/>
                  <a:gd name="T88" fmla="*/ 0 w 191"/>
                  <a:gd name="T89" fmla="*/ 0 h 183"/>
                  <a:gd name="T90" fmla="*/ 0 w 191"/>
                  <a:gd name="T91" fmla="*/ 0 h 183"/>
                  <a:gd name="T92" fmla="*/ 0 w 191"/>
                  <a:gd name="T93" fmla="*/ 0 h 183"/>
                  <a:gd name="T94" fmla="*/ 0 w 191"/>
                  <a:gd name="T95" fmla="*/ 0 h 183"/>
                  <a:gd name="T96" fmla="*/ 0 w 191"/>
                  <a:gd name="T97" fmla="*/ 0 h 183"/>
                  <a:gd name="T98" fmla="*/ 0 w 191"/>
                  <a:gd name="T99" fmla="*/ 0 h 183"/>
                  <a:gd name="T100" fmla="*/ 0 w 191"/>
                  <a:gd name="T101" fmla="*/ 0 h 183"/>
                  <a:gd name="T102" fmla="*/ 0 w 191"/>
                  <a:gd name="T103" fmla="*/ 0 h 183"/>
                  <a:gd name="T104" fmla="*/ 0 w 191"/>
                  <a:gd name="T105" fmla="*/ 0 h 183"/>
                  <a:gd name="T106" fmla="*/ 0 w 191"/>
                  <a:gd name="T107" fmla="*/ 0 h 183"/>
                  <a:gd name="T108" fmla="*/ 0 w 191"/>
                  <a:gd name="T109" fmla="*/ 0 h 183"/>
                  <a:gd name="T110" fmla="*/ 0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83" name="Freeform 28"/>
              <p:cNvSpPr>
                <a:spLocks/>
              </p:cNvSpPr>
              <p:nvPr/>
            </p:nvSpPr>
            <p:spPr bwMode="auto">
              <a:xfrm>
                <a:off x="1143" y="2647"/>
                <a:ext cx="37" cy="30"/>
              </a:xfrm>
              <a:custGeom>
                <a:avLst/>
                <a:gdLst>
                  <a:gd name="T0" fmla="*/ 0 w 181"/>
                  <a:gd name="T1" fmla="*/ 0 h 185"/>
                  <a:gd name="T2" fmla="*/ 0 w 181"/>
                  <a:gd name="T3" fmla="*/ 0 h 185"/>
                  <a:gd name="T4" fmla="*/ 0 w 181"/>
                  <a:gd name="T5" fmla="*/ 0 h 185"/>
                  <a:gd name="T6" fmla="*/ 0 w 181"/>
                  <a:gd name="T7" fmla="*/ 0 h 185"/>
                  <a:gd name="T8" fmla="*/ 0 w 181"/>
                  <a:gd name="T9" fmla="*/ 0 h 185"/>
                  <a:gd name="T10" fmla="*/ 0 w 181"/>
                  <a:gd name="T11" fmla="*/ 0 h 185"/>
                  <a:gd name="T12" fmla="*/ 0 w 181"/>
                  <a:gd name="T13" fmla="*/ 0 h 185"/>
                  <a:gd name="T14" fmla="*/ 0 w 181"/>
                  <a:gd name="T15" fmla="*/ 0 h 185"/>
                  <a:gd name="T16" fmla="*/ 0 w 181"/>
                  <a:gd name="T17" fmla="*/ 0 h 185"/>
                  <a:gd name="T18" fmla="*/ 0 w 181"/>
                  <a:gd name="T19" fmla="*/ 0 h 185"/>
                  <a:gd name="T20" fmla="*/ 0 w 181"/>
                  <a:gd name="T21" fmla="*/ 0 h 185"/>
                  <a:gd name="T22" fmla="*/ 0 w 181"/>
                  <a:gd name="T23" fmla="*/ 0 h 185"/>
                  <a:gd name="T24" fmla="*/ 0 w 181"/>
                  <a:gd name="T25" fmla="*/ 0 h 185"/>
                  <a:gd name="T26" fmla="*/ 0 w 181"/>
                  <a:gd name="T27" fmla="*/ 0 h 185"/>
                  <a:gd name="T28" fmla="*/ 0 w 181"/>
                  <a:gd name="T29" fmla="*/ 0 h 185"/>
                  <a:gd name="T30" fmla="*/ 0 w 181"/>
                  <a:gd name="T31" fmla="*/ 0 h 185"/>
                  <a:gd name="T32" fmla="*/ 0 w 181"/>
                  <a:gd name="T33" fmla="*/ 0 h 185"/>
                  <a:gd name="T34" fmla="*/ 0 w 181"/>
                  <a:gd name="T35" fmla="*/ 0 h 185"/>
                  <a:gd name="T36" fmla="*/ 0 w 181"/>
                  <a:gd name="T37" fmla="*/ 0 h 185"/>
                  <a:gd name="T38" fmla="*/ 0 w 181"/>
                  <a:gd name="T39" fmla="*/ 0 h 185"/>
                  <a:gd name="T40" fmla="*/ 0 w 181"/>
                  <a:gd name="T41" fmla="*/ 0 h 185"/>
                  <a:gd name="T42" fmla="*/ 0 w 181"/>
                  <a:gd name="T43" fmla="*/ 0 h 185"/>
                  <a:gd name="T44" fmla="*/ 0 w 181"/>
                  <a:gd name="T45" fmla="*/ 0 h 185"/>
                  <a:gd name="T46" fmla="*/ 0 w 181"/>
                  <a:gd name="T47" fmla="*/ 0 h 185"/>
                  <a:gd name="T48" fmla="*/ 0 w 181"/>
                  <a:gd name="T49" fmla="*/ 0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0 h 185"/>
                  <a:gd name="T88" fmla="*/ 0 w 181"/>
                  <a:gd name="T89" fmla="*/ 0 h 185"/>
                  <a:gd name="T90" fmla="*/ 0 w 181"/>
                  <a:gd name="T91" fmla="*/ 0 h 185"/>
                  <a:gd name="T92" fmla="*/ 0 w 181"/>
                  <a:gd name="T93" fmla="*/ 0 h 185"/>
                  <a:gd name="T94" fmla="*/ 0 w 181"/>
                  <a:gd name="T95" fmla="*/ 0 h 185"/>
                  <a:gd name="T96" fmla="*/ 0 w 181"/>
                  <a:gd name="T97" fmla="*/ 0 h 185"/>
                  <a:gd name="T98" fmla="*/ 0 w 181"/>
                  <a:gd name="T99" fmla="*/ 0 h 185"/>
                  <a:gd name="T100" fmla="*/ 0 w 181"/>
                  <a:gd name="T101" fmla="*/ 0 h 185"/>
                  <a:gd name="T102" fmla="*/ 0 w 181"/>
                  <a:gd name="T103" fmla="*/ 0 h 185"/>
                  <a:gd name="T104" fmla="*/ 0 w 181"/>
                  <a:gd name="T105" fmla="*/ 0 h 185"/>
                  <a:gd name="T106" fmla="*/ 0 w 181"/>
                  <a:gd name="T107" fmla="*/ 0 h 185"/>
                  <a:gd name="T108" fmla="*/ 0 w 181"/>
                  <a:gd name="T109" fmla="*/ 0 h 185"/>
                  <a:gd name="T110" fmla="*/ 0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84" name="Freeform 29"/>
              <p:cNvSpPr>
                <a:spLocks/>
              </p:cNvSpPr>
              <p:nvPr/>
            </p:nvSpPr>
            <p:spPr bwMode="auto">
              <a:xfrm>
                <a:off x="1144" y="2646"/>
                <a:ext cx="35" cy="30"/>
              </a:xfrm>
              <a:custGeom>
                <a:avLst/>
                <a:gdLst>
                  <a:gd name="T0" fmla="*/ 0 w 172"/>
                  <a:gd name="T1" fmla="*/ 0 h 184"/>
                  <a:gd name="T2" fmla="*/ 0 w 172"/>
                  <a:gd name="T3" fmla="*/ 0 h 184"/>
                  <a:gd name="T4" fmla="*/ 0 w 172"/>
                  <a:gd name="T5" fmla="*/ 0 h 184"/>
                  <a:gd name="T6" fmla="*/ 0 w 172"/>
                  <a:gd name="T7" fmla="*/ 0 h 184"/>
                  <a:gd name="T8" fmla="*/ 0 w 172"/>
                  <a:gd name="T9" fmla="*/ 0 h 184"/>
                  <a:gd name="T10" fmla="*/ 0 w 172"/>
                  <a:gd name="T11" fmla="*/ 0 h 184"/>
                  <a:gd name="T12" fmla="*/ 0 w 172"/>
                  <a:gd name="T13" fmla="*/ 0 h 184"/>
                  <a:gd name="T14" fmla="*/ 0 w 172"/>
                  <a:gd name="T15" fmla="*/ 0 h 184"/>
                  <a:gd name="T16" fmla="*/ 0 w 172"/>
                  <a:gd name="T17" fmla="*/ 0 h 184"/>
                  <a:gd name="T18" fmla="*/ 0 w 172"/>
                  <a:gd name="T19" fmla="*/ 0 h 184"/>
                  <a:gd name="T20" fmla="*/ 0 w 172"/>
                  <a:gd name="T21" fmla="*/ 0 h 184"/>
                  <a:gd name="T22" fmla="*/ 0 w 172"/>
                  <a:gd name="T23" fmla="*/ 0 h 184"/>
                  <a:gd name="T24" fmla="*/ 0 w 172"/>
                  <a:gd name="T25" fmla="*/ 0 h 184"/>
                  <a:gd name="T26" fmla="*/ 0 w 172"/>
                  <a:gd name="T27" fmla="*/ 0 h 184"/>
                  <a:gd name="T28" fmla="*/ 0 w 172"/>
                  <a:gd name="T29" fmla="*/ 0 h 184"/>
                  <a:gd name="T30" fmla="*/ 0 w 172"/>
                  <a:gd name="T31" fmla="*/ 0 h 184"/>
                  <a:gd name="T32" fmla="*/ 0 w 172"/>
                  <a:gd name="T33" fmla="*/ 0 h 184"/>
                  <a:gd name="T34" fmla="*/ 0 w 172"/>
                  <a:gd name="T35" fmla="*/ 0 h 184"/>
                  <a:gd name="T36" fmla="*/ 0 w 172"/>
                  <a:gd name="T37" fmla="*/ 0 h 184"/>
                  <a:gd name="T38" fmla="*/ 0 w 172"/>
                  <a:gd name="T39" fmla="*/ 0 h 184"/>
                  <a:gd name="T40" fmla="*/ 0 w 172"/>
                  <a:gd name="T41" fmla="*/ 0 h 184"/>
                  <a:gd name="T42" fmla="*/ 0 w 172"/>
                  <a:gd name="T43" fmla="*/ 0 h 184"/>
                  <a:gd name="T44" fmla="*/ 0 w 172"/>
                  <a:gd name="T45" fmla="*/ 0 h 184"/>
                  <a:gd name="T46" fmla="*/ 0 w 172"/>
                  <a:gd name="T47" fmla="*/ 0 h 184"/>
                  <a:gd name="T48" fmla="*/ 0 w 172"/>
                  <a:gd name="T49" fmla="*/ 0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0 h 184"/>
                  <a:gd name="T88" fmla="*/ 0 w 172"/>
                  <a:gd name="T89" fmla="*/ 0 h 184"/>
                  <a:gd name="T90" fmla="*/ 0 w 172"/>
                  <a:gd name="T91" fmla="*/ 0 h 184"/>
                  <a:gd name="T92" fmla="*/ 0 w 172"/>
                  <a:gd name="T93" fmla="*/ 0 h 184"/>
                  <a:gd name="T94" fmla="*/ 0 w 172"/>
                  <a:gd name="T95" fmla="*/ 0 h 184"/>
                  <a:gd name="T96" fmla="*/ 0 w 172"/>
                  <a:gd name="T97" fmla="*/ 0 h 184"/>
                  <a:gd name="T98" fmla="*/ 0 w 172"/>
                  <a:gd name="T99" fmla="*/ 0 h 184"/>
                  <a:gd name="T100" fmla="*/ 0 w 172"/>
                  <a:gd name="T101" fmla="*/ 0 h 184"/>
                  <a:gd name="T102" fmla="*/ 0 w 172"/>
                  <a:gd name="T103" fmla="*/ 0 h 184"/>
                  <a:gd name="T104" fmla="*/ 0 w 172"/>
                  <a:gd name="T105" fmla="*/ 0 h 184"/>
                  <a:gd name="T106" fmla="*/ 0 w 172"/>
                  <a:gd name="T107" fmla="*/ 0 h 184"/>
                  <a:gd name="T108" fmla="*/ 0 w 172"/>
                  <a:gd name="T109" fmla="*/ 0 h 184"/>
                  <a:gd name="T110" fmla="*/ 0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85" name="Freeform 30"/>
              <p:cNvSpPr>
                <a:spLocks/>
              </p:cNvSpPr>
              <p:nvPr/>
            </p:nvSpPr>
            <p:spPr bwMode="auto">
              <a:xfrm>
                <a:off x="1145" y="2645"/>
                <a:ext cx="33" cy="30"/>
              </a:xfrm>
              <a:custGeom>
                <a:avLst/>
                <a:gdLst>
                  <a:gd name="T0" fmla="*/ 0 w 163"/>
                  <a:gd name="T1" fmla="*/ 0 h 181"/>
                  <a:gd name="T2" fmla="*/ 0 w 163"/>
                  <a:gd name="T3" fmla="*/ 0 h 181"/>
                  <a:gd name="T4" fmla="*/ 0 w 163"/>
                  <a:gd name="T5" fmla="*/ 0 h 181"/>
                  <a:gd name="T6" fmla="*/ 0 w 163"/>
                  <a:gd name="T7" fmla="*/ 0 h 181"/>
                  <a:gd name="T8" fmla="*/ 0 w 163"/>
                  <a:gd name="T9" fmla="*/ 0 h 181"/>
                  <a:gd name="T10" fmla="*/ 0 w 163"/>
                  <a:gd name="T11" fmla="*/ 0 h 181"/>
                  <a:gd name="T12" fmla="*/ 0 w 163"/>
                  <a:gd name="T13" fmla="*/ 0 h 181"/>
                  <a:gd name="T14" fmla="*/ 0 w 163"/>
                  <a:gd name="T15" fmla="*/ 0 h 181"/>
                  <a:gd name="T16" fmla="*/ 0 w 163"/>
                  <a:gd name="T17" fmla="*/ 0 h 181"/>
                  <a:gd name="T18" fmla="*/ 0 w 163"/>
                  <a:gd name="T19" fmla="*/ 0 h 181"/>
                  <a:gd name="T20" fmla="*/ 0 w 163"/>
                  <a:gd name="T21" fmla="*/ 0 h 181"/>
                  <a:gd name="T22" fmla="*/ 0 w 163"/>
                  <a:gd name="T23" fmla="*/ 0 h 181"/>
                  <a:gd name="T24" fmla="*/ 0 w 163"/>
                  <a:gd name="T25" fmla="*/ 0 h 181"/>
                  <a:gd name="T26" fmla="*/ 0 w 163"/>
                  <a:gd name="T27" fmla="*/ 0 h 181"/>
                  <a:gd name="T28" fmla="*/ 0 w 163"/>
                  <a:gd name="T29" fmla="*/ 0 h 181"/>
                  <a:gd name="T30" fmla="*/ 0 w 163"/>
                  <a:gd name="T31" fmla="*/ 0 h 181"/>
                  <a:gd name="T32" fmla="*/ 0 w 163"/>
                  <a:gd name="T33" fmla="*/ 0 h 181"/>
                  <a:gd name="T34" fmla="*/ 0 w 163"/>
                  <a:gd name="T35" fmla="*/ 0 h 181"/>
                  <a:gd name="T36" fmla="*/ 0 w 163"/>
                  <a:gd name="T37" fmla="*/ 0 h 181"/>
                  <a:gd name="T38" fmla="*/ 0 w 163"/>
                  <a:gd name="T39" fmla="*/ 0 h 181"/>
                  <a:gd name="T40" fmla="*/ 0 w 163"/>
                  <a:gd name="T41" fmla="*/ 0 h 181"/>
                  <a:gd name="T42" fmla="*/ 0 w 163"/>
                  <a:gd name="T43" fmla="*/ 0 h 181"/>
                  <a:gd name="T44" fmla="*/ 0 w 163"/>
                  <a:gd name="T45" fmla="*/ 0 h 181"/>
                  <a:gd name="T46" fmla="*/ 0 w 163"/>
                  <a:gd name="T47" fmla="*/ 0 h 181"/>
                  <a:gd name="T48" fmla="*/ 0 w 163"/>
                  <a:gd name="T49" fmla="*/ 0 h 181"/>
                  <a:gd name="T50" fmla="*/ 0 w 163"/>
                  <a:gd name="T51" fmla="*/ 0 h 181"/>
                  <a:gd name="T52" fmla="*/ 0 w 163"/>
                  <a:gd name="T53" fmla="*/ 0 h 181"/>
                  <a:gd name="T54" fmla="*/ 0 w 163"/>
                  <a:gd name="T55" fmla="*/ 0 h 181"/>
                  <a:gd name="T56" fmla="*/ 0 w 163"/>
                  <a:gd name="T57" fmla="*/ 0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0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0 h 181"/>
                  <a:gd name="T98" fmla="*/ 0 w 163"/>
                  <a:gd name="T99" fmla="*/ 0 h 181"/>
                  <a:gd name="T100" fmla="*/ 0 w 163"/>
                  <a:gd name="T101" fmla="*/ 0 h 181"/>
                  <a:gd name="T102" fmla="*/ 0 w 163"/>
                  <a:gd name="T103" fmla="*/ 0 h 181"/>
                  <a:gd name="T104" fmla="*/ 0 w 163"/>
                  <a:gd name="T105" fmla="*/ 0 h 181"/>
                  <a:gd name="T106" fmla="*/ 0 w 163"/>
                  <a:gd name="T107" fmla="*/ 0 h 181"/>
                  <a:gd name="T108" fmla="*/ 0 w 163"/>
                  <a:gd name="T109" fmla="*/ 0 h 181"/>
                  <a:gd name="T110" fmla="*/ 0 w 163"/>
                  <a:gd name="T111" fmla="*/ 0 h 181"/>
                  <a:gd name="T112" fmla="*/ 0 w 163"/>
                  <a:gd name="T113" fmla="*/ 0 h 181"/>
                  <a:gd name="T114" fmla="*/ 0 w 163"/>
                  <a:gd name="T115" fmla="*/ 0 h 181"/>
                  <a:gd name="T116" fmla="*/ 0 w 163"/>
                  <a:gd name="T117" fmla="*/ 0 h 181"/>
                  <a:gd name="T118" fmla="*/ 0 w 163"/>
                  <a:gd name="T119" fmla="*/ 0 h 181"/>
                  <a:gd name="T120" fmla="*/ 0 w 163"/>
                  <a:gd name="T121" fmla="*/ 0 h 181"/>
                  <a:gd name="T122" fmla="*/ 0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86" name="Freeform 31"/>
              <p:cNvSpPr>
                <a:spLocks noEditPoints="1"/>
              </p:cNvSpPr>
              <p:nvPr/>
            </p:nvSpPr>
            <p:spPr bwMode="auto">
              <a:xfrm>
                <a:off x="1146" y="2645"/>
                <a:ext cx="31" cy="29"/>
              </a:xfrm>
              <a:custGeom>
                <a:avLst/>
                <a:gdLst>
                  <a:gd name="T0" fmla="*/ 0 w 154"/>
                  <a:gd name="T1" fmla="*/ 0 h 175"/>
                  <a:gd name="T2" fmla="*/ 0 w 154"/>
                  <a:gd name="T3" fmla="*/ 0 h 175"/>
                  <a:gd name="T4" fmla="*/ 0 w 154"/>
                  <a:gd name="T5" fmla="*/ 0 h 175"/>
                  <a:gd name="T6" fmla="*/ 0 w 154"/>
                  <a:gd name="T7" fmla="*/ 0 h 175"/>
                  <a:gd name="T8" fmla="*/ 0 w 154"/>
                  <a:gd name="T9" fmla="*/ 0 h 175"/>
                  <a:gd name="T10" fmla="*/ 0 w 154"/>
                  <a:gd name="T11" fmla="*/ 0 h 175"/>
                  <a:gd name="T12" fmla="*/ 0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0 h 175"/>
                  <a:gd name="T26" fmla="*/ 0 w 154"/>
                  <a:gd name="T27" fmla="*/ 0 h 175"/>
                  <a:gd name="T28" fmla="*/ 0 w 154"/>
                  <a:gd name="T29" fmla="*/ 0 h 175"/>
                  <a:gd name="T30" fmla="*/ 0 w 154"/>
                  <a:gd name="T31" fmla="*/ 0 h 175"/>
                  <a:gd name="T32" fmla="*/ 0 w 154"/>
                  <a:gd name="T33" fmla="*/ 0 h 175"/>
                  <a:gd name="T34" fmla="*/ 0 w 154"/>
                  <a:gd name="T35" fmla="*/ 0 h 175"/>
                  <a:gd name="T36" fmla="*/ 0 w 154"/>
                  <a:gd name="T37" fmla="*/ 0 h 175"/>
                  <a:gd name="T38" fmla="*/ 0 w 154"/>
                  <a:gd name="T39" fmla="*/ 0 h 175"/>
                  <a:gd name="T40" fmla="*/ 0 w 154"/>
                  <a:gd name="T41" fmla="*/ 0 h 175"/>
                  <a:gd name="T42" fmla="*/ 0 w 154"/>
                  <a:gd name="T43" fmla="*/ 0 h 175"/>
                  <a:gd name="T44" fmla="*/ 0 w 154"/>
                  <a:gd name="T45" fmla="*/ 0 h 175"/>
                  <a:gd name="T46" fmla="*/ 0 w 154"/>
                  <a:gd name="T47" fmla="*/ 0 h 175"/>
                  <a:gd name="T48" fmla="*/ 0 w 154"/>
                  <a:gd name="T49" fmla="*/ 0 h 175"/>
                  <a:gd name="T50" fmla="*/ 0 w 154"/>
                  <a:gd name="T51" fmla="*/ 0 h 175"/>
                  <a:gd name="T52" fmla="*/ 0 w 154"/>
                  <a:gd name="T53" fmla="*/ 0 h 175"/>
                  <a:gd name="T54" fmla="*/ 0 w 154"/>
                  <a:gd name="T55" fmla="*/ 0 h 175"/>
                  <a:gd name="T56" fmla="*/ 0 w 154"/>
                  <a:gd name="T57" fmla="*/ 0 h 175"/>
                  <a:gd name="T58" fmla="*/ 0 w 154"/>
                  <a:gd name="T59" fmla="*/ 0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0 w 154"/>
                  <a:gd name="T75" fmla="*/ 0 h 175"/>
                  <a:gd name="T76" fmla="*/ 0 w 154"/>
                  <a:gd name="T77" fmla="*/ 0 h 175"/>
                  <a:gd name="T78" fmla="*/ 0 w 154"/>
                  <a:gd name="T79" fmla="*/ 0 h 175"/>
                  <a:gd name="T80" fmla="*/ 0 w 154"/>
                  <a:gd name="T81" fmla="*/ 0 h 175"/>
                  <a:gd name="T82" fmla="*/ 0 w 154"/>
                  <a:gd name="T83" fmla="*/ 0 h 175"/>
                  <a:gd name="T84" fmla="*/ 0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87" name="Freeform 32"/>
              <p:cNvSpPr>
                <a:spLocks noEditPoints="1"/>
              </p:cNvSpPr>
              <p:nvPr/>
            </p:nvSpPr>
            <p:spPr bwMode="auto">
              <a:xfrm>
                <a:off x="1147" y="2645"/>
                <a:ext cx="29" cy="29"/>
              </a:xfrm>
              <a:custGeom>
                <a:avLst/>
                <a:gdLst>
                  <a:gd name="T0" fmla="*/ 0 w 145"/>
                  <a:gd name="T1" fmla="*/ 0 h 170"/>
                  <a:gd name="T2" fmla="*/ 0 w 145"/>
                  <a:gd name="T3" fmla="*/ 0 h 170"/>
                  <a:gd name="T4" fmla="*/ 0 w 145"/>
                  <a:gd name="T5" fmla="*/ 0 h 170"/>
                  <a:gd name="T6" fmla="*/ 0 w 145"/>
                  <a:gd name="T7" fmla="*/ 0 h 170"/>
                  <a:gd name="T8" fmla="*/ 0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0 h 170"/>
                  <a:gd name="T22" fmla="*/ 0 w 145"/>
                  <a:gd name="T23" fmla="*/ 0 h 170"/>
                  <a:gd name="T24" fmla="*/ 0 w 145"/>
                  <a:gd name="T25" fmla="*/ 0 h 170"/>
                  <a:gd name="T26" fmla="*/ 0 w 145"/>
                  <a:gd name="T27" fmla="*/ 0 h 170"/>
                  <a:gd name="T28" fmla="*/ 0 w 145"/>
                  <a:gd name="T29" fmla="*/ 0 h 170"/>
                  <a:gd name="T30" fmla="*/ 0 w 145"/>
                  <a:gd name="T31" fmla="*/ 0 h 170"/>
                  <a:gd name="T32" fmla="*/ 0 w 145"/>
                  <a:gd name="T33" fmla="*/ 0 h 170"/>
                  <a:gd name="T34" fmla="*/ 0 w 145"/>
                  <a:gd name="T35" fmla="*/ 0 h 170"/>
                  <a:gd name="T36" fmla="*/ 0 w 145"/>
                  <a:gd name="T37" fmla="*/ 0 h 170"/>
                  <a:gd name="T38" fmla="*/ 0 w 145"/>
                  <a:gd name="T39" fmla="*/ 0 h 170"/>
                  <a:gd name="T40" fmla="*/ 0 w 145"/>
                  <a:gd name="T41" fmla="*/ 0 h 170"/>
                  <a:gd name="T42" fmla="*/ 0 w 145"/>
                  <a:gd name="T43" fmla="*/ 0 h 170"/>
                  <a:gd name="T44" fmla="*/ 0 w 145"/>
                  <a:gd name="T45" fmla="*/ 0 h 170"/>
                  <a:gd name="T46" fmla="*/ 0 w 145"/>
                  <a:gd name="T47" fmla="*/ 0 h 170"/>
                  <a:gd name="T48" fmla="*/ 0 w 145"/>
                  <a:gd name="T49" fmla="*/ 0 h 170"/>
                  <a:gd name="T50" fmla="*/ 0 w 145"/>
                  <a:gd name="T51" fmla="*/ 0 h 170"/>
                  <a:gd name="T52" fmla="*/ 0 w 145"/>
                  <a:gd name="T53" fmla="*/ 0 h 170"/>
                  <a:gd name="T54" fmla="*/ 0 w 145"/>
                  <a:gd name="T55" fmla="*/ 0 h 170"/>
                  <a:gd name="T56" fmla="*/ 0 w 145"/>
                  <a:gd name="T57" fmla="*/ 0 h 170"/>
                  <a:gd name="T58" fmla="*/ 0 w 145"/>
                  <a:gd name="T59" fmla="*/ 0 h 170"/>
                  <a:gd name="T60" fmla="*/ 0 w 145"/>
                  <a:gd name="T61" fmla="*/ 0 h 170"/>
                  <a:gd name="T62" fmla="*/ 0 w 145"/>
                  <a:gd name="T63" fmla="*/ 0 h 170"/>
                  <a:gd name="T64" fmla="*/ 0 w 145"/>
                  <a:gd name="T65" fmla="*/ 0 h 170"/>
                  <a:gd name="T66" fmla="*/ 0 w 145"/>
                  <a:gd name="T67" fmla="*/ 0 h 170"/>
                  <a:gd name="T68" fmla="*/ 0 w 145"/>
                  <a:gd name="T69" fmla="*/ 0 h 170"/>
                  <a:gd name="T70" fmla="*/ 0 w 145"/>
                  <a:gd name="T71" fmla="*/ 0 h 170"/>
                  <a:gd name="T72" fmla="*/ 0 w 145"/>
                  <a:gd name="T73" fmla="*/ 0 h 170"/>
                  <a:gd name="T74" fmla="*/ 0 w 145"/>
                  <a:gd name="T75" fmla="*/ 0 h 170"/>
                  <a:gd name="T76" fmla="*/ 0 w 145"/>
                  <a:gd name="T77" fmla="*/ 0 h 170"/>
                  <a:gd name="T78" fmla="*/ 0 w 145"/>
                  <a:gd name="T79" fmla="*/ 0 h 170"/>
                  <a:gd name="T80" fmla="*/ 0 w 145"/>
                  <a:gd name="T81" fmla="*/ 0 h 170"/>
                  <a:gd name="T82" fmla="*/ 0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88" name="Freeform 33"/>
              <p:cNvSpPr>
                <a:spLocks noEditPoints="1"/>
              </p:cNvSpPr>
              <p:nvPr/>
            </p:nvSpPr>
            <p:spPr bwMode="auto">
              <a:xfrm>
                <a:off x="1148" y="2646"/>
                <a:ext cx="27" cy="27"/>
              </a:xfrm>
              <a:custGeom>
                <a:avLst/>
                <a:gdLst>
                  <a:gd name="T0" fmla="*/ 0 w 136"/>
                  <a:gd name="T1" fmla="*/ 0 h 162"/>
                  <a:gd name="T2" fmla="*/ 0 w 136"/>
                  <a:gd name="T3" fmla="*/ 0 h 162"/>
                  <a:gd name="T4" fmla="*/ 0 w 136"/>
                  <a:gd name="T5" fmla="*/ 0 h 162"/>
                  <a:gd name="T6" fmla="*/ 0 w 136"/>
                  <a:gd name="T7" fmla="*/ 0 h 162"/>
                  <a:gd name="T8" fmla="*/ 0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0 h 162"/>
                  <a:gd name="T24" fmla="*/ 0 w 136"/>
                  <a:gd name="T25" fmla="*/ 0 h 162"/>
                  <a:gd name="T26" fmla="*/ 0 w 136"/>
                  <a:gd name="T27" fmla="*/ 0 h 162"/>
                  <a:gd name="T28" fmla="*/ 0 w 136"/>
                  <a:gd name="T29" fmla="*/ 0 h 162"/>
                  <a:gd name="T30" fmla="*/ 0 w 136"/>
                  <a:gd name="T31" fmla="*/ 0 h 162"/>
                  <a:gd name="T32" fmla="*/ 0 w 136"/>
                  <a:gd name="T33" fmla="*/ 0 h 162"/>
                  <a:gd name="T34" fmla="*/ 0 w 136"/>
                  <a:gd name="T35" fmla="*/ 0 h 162"/>
                  <a:gd name="T36" fmla="*/ 0 w 136"/>
                  <a:gd name="T37" fmla="*/ 0 h 162"/>
                  <a:gd name="T38" fmla="*/ 0 w 136"/>
                  <a:gd name="T39" fmla="*/ 0 h 162"/>
                  <a:gd name="T40" fmla="*/ 0 w 136"/>
                  <a:gd name="T41" fmla="*/ 0 h 162"/>
                  <a:gd name="T42" fmla="*/ 0 w 136"/>
                  <a:gd name="T43" fmla="*/ 0 h 162"/>
                  <a:gd name="T44" fmla="*/ 0 w 136"/>
                  <a:gd name="T45" fmla="*/ 0 h 162"/>
                  <a:gd name="T46" fmla="*/ 0 w 136"/>
                  <a:gd name="T47" fmla="*/ 0 h 162"/>
                  <a:gd name="T48" fmla="*/ 0 w 136"/>
                  <a:gd name="T49" fmla="*/ 0 h 162"/>
                  <a:gd name="T50" fmla="*/ 0 w 136"/>
                  <a:gd name="T51" fmla="*/ 0 h 162"/>
                  <a:gd name="T52" fmla="*/ 0 w 136"/>
                  <a:gd name="T53" fmla="*/ 0 h 162"/>
                  <a:gd name="T54" fmla="*/ 0 w 136"/>
                  <a:gd name="T55" fmla="*/ 0 h 162"/>
                  <a:gd name="T56" fmla="*/ 0 w 136"/>
                  <a:gd name="T57" fmla="*/ 0 h 162"/>
                  <a:gd name="T58" fmla="*/ 0 w 136"/>
                  <a:gd name="T59" fmla="*/ 0 h 162"/>
                  <a:gd name="T60" fmla="*/ 0 w 136"/>
                  <a:gd name="T61" fmla="*/ 0 h 162"/>
                  <a:gd name="T62" fmla="*/ 0 w 136"/>
                  <a:gd name="T63" fmla="*/ 0 h 162"/>
                  <a:gd name="T64" fmla="*/ 0 w 136"/>
                  <a:gd name="T65" fmla="*/ 0 h 162"/>
                  <a:gd name="T66" fmla="*/ 0 w 136"/>
                  <a:gd name="T67" fmla="*/ 0 h 162"/>
                  <a:gd name="T68" fmla="*/ 0 w 136"/>
                  <a:gd name="T69" fmla="*/ 0 h 162"/>
                  <a:gd name="T70" fmla="*/ 0 w 136"/>
                  <a:gd name="T71" fmla="*/ 0 h 162"/>
                  <a:gd name="T72" fmla="*/ 0 w 136"/>
                  <a:gd name="T73" fmla="*/ 0 h 162"/>
                  <a:gd name="T74" fmla="*/ 0 w 136"/>
                  <a:gd name="T75" fmla="*/ 0 h 162"/>
                  <a:gd name="T76" fmla="*/ 0 w 136"/>
                  <a:gd name="T77" fmla="*/ 0 h 162"/>
                  <a:gd name="T78" fmla="*/ 0 w 136"/>
                  <a:gd name="T79" fmla="*/ 0 h 162"/>
                  <a:gd name="T80" fmla="*/ 0 w 136"/>
                  <a:gd name="T81" fmla="*/ 0 h 162"/>
                  <a:gd name="T82" fmla="*/ 0 w 136"/>
                  <a:gd name="T83" fmla="*/ 0 h 162"/>
                  <a:gd name="T84" fmla="*/ 0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89" name="Freeform 34"/>
              <p:cNvSpPr>
                <a:spLocks noEditPoints="1"/>
              </p:cNvSpPr>
              <p:nvPr/>
            </p:nvSpPr>
            <p:spPr bwMode="auto">
              <a:xfrm>
                <a:off x="1149" y="2647"/>
                <a:ext cx="25" cy="25"/>
              </a:xfrm>
              <a:custGeom>
                <a:avLst/>
                <a:gdLst>
                  <a:gd name="T0" fmla="*/ 0 w 127"/>
                  <a:gd name="T1" fmla="*/ 0 h 151"/>
                  <a:gd name="T2" fmla="*/ 0 w 127"/>
                  <a:gd name="T3" fmla="*/ 0 h 151"/>
                  <a:gd name="T4" fmla="*/ 0 w 127"/>
                  <a:gd name="T5" fmla="*/ 0 h 151"/>
                  <a:gd name="T6" fmla="*/ 0 w 127"/>
                  <a:gd name="T7" fmla="*/ 0 h 151"/>
                  <a:gd name="T8" fmla="*/ 0 w 127"/>
                  <a:gd name="T9" fmla="*/ 0 h 151"/>
                  <a:gd name="T10" fmla="*/ 0 w 127"/>
                  <a:gd name="T11" fmla="*/ 0 h 151"/>
                  <a:gd name="T12" fmla="*/ 0 w 127"/>
                  <a:gd name="T13" fmla="*/ 0 h 151"/>
                  <a:gd name="T14" fmla="*/ 0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0 h 151"/>
                  <a:gd name="T42" fmla="*/ 0 w 127"/>
                  <a:gd name="T43" fmla="*/ 0 h 151"/>
                  <a:gd name="T44" fmla="*/ 0 w 127"/>
                  <a:gd name="T45" fmla="*/ 0 h 151"/>
                  <a:gd name="T46" fmla="*/ 0 w 127"/>
                  <a:gd name="T47" fmla="*/ 0 h 151"/>
                  <a:gd name="T48" fmla="*/ 0 w 127"/>
                  <a:gd name="T49" fmla="*/ 0 h 151"/>
                  <a:gd name="T50" fmla="*/ 0 w 127"/>
                  <a:gd name="T51" fmla="*/ 0 h 151"/>
                  <a:gd name="T52" fmla="*/ 0 w 127"/>
                  <a:gd name="T53" fmla="*/ 0 h 151"/>
                  <a:gd name="T54" fmla="*/ 0 w 127"/>
                  <a:gd name="T55" fmla="*/ 0 h 151"/>
                  <a:gd name="T56" fmla="*/ 0 w 127"/>
                  <a:gd name="T57" fmla="*/ 0 h 151"/>
                  <a:gd name="T58" fmla="*/ 0 w 127"/>
                  <a:gd name="T59" fmla="*/ 0 h 151"/>
                  <a:gd name="T60" fmla="*/ 0 w 127"/>
                  <a:gd name="T61" fmla="*/ 0 h 151"/>
                  <a:gd name="T62" fmla="*/ 0 w 127"/>
                  <a:gd name="T63" fmla="*/ 0 h 151"/>
                  <a:gd name="T64" fmla="*/ 0 w 127"/>
                  <a:gd name="T65" fmla="*/ 0 h 151"/>
                  <a:gd name="T66" fmla="*/ 0 w 127"/>
                  <a:gd name="T67" fmla="*/ 0 h 151"/>
                  <a:gd name="T68" fmla="*/ 0 w 127"/>
                  <a:gd name="T69" fmla="*/ 0 h 151"/>
                  <a:gd name="T70" fmla="*/ 0 w 127"/>
                  <a:gd name="T71" fmla="*/ 0 h 151"/>
                  <a:gd name="T72" fmla="*/ 0 w 127"/>
                  <a:gd name="T73" fmla="*/ 0 h 151"/>
                  <a:gd name="T74" fmla="*/ 0 w 127"/>
                  <a:gd name="T75" fmla="*/ 0 h 151"/>
                  <a:gd name="T76" fmla="*/ 0 w 127"/>
                  <a:gd name="T77" fmla="*/ 0 h 151"/>
                  <a:gd name="T78" fmla="*/ 0 w 127"/>
                  <a:gd name="T79" fmla="*/ 0 h 151"/>
                  <a:gd name="T80" fmla="*/ 0 w 127"/>
                  <a:gd name="T81" fmla="*/ 0 h 151"/>
                  <a:gd name="T82" fmla="*/ 0 w 127"/>
                  <a:gd name="T83" fmla="*/ 0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0 w 127"/>
                  <a:gd name="T105" fmla="*/ 0 h 151"/>
                  <a:gd name="T106" fmla="*/ 0 w 127"/>
                  <a:gd name="T107" fmla="*/ 0 h 151"/>
                  <a:gd name="T108" fmla="*/ 0 w 127"/>
                  <a:gd name="T109" fmla="*/ 0 h 151"/>
                  <a:gd name="T110" fmla="*/ 0 w 127"/>
                  <a:gd name="T111" fmla="*/ 0 h 151"/>
                  <a:gd name="T112" fmla="*/ 0 w 127"/>
                  <a:gd name="T113" fmla="*/ 0 h 151"/>
                  <a:gd name="T114" fmla="*/ 0 w 127"/>
                  <a:gd name="T115" fmla="*/ 0 h 151"/>
                  <a:gd name="T116" fmla="*/ 0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90" name="Freeform 35"/>
              <p:cNvSpPr>
                <a:spLocks noEditPoints="1"/>
              </p:cNvSpPr>
              <p:nvPr/>
            </p:nvSpPr>
            <p:spPr bwMode="auto">
              <a:xfrm>
                <a:off x="1150" y="2648"/>
                <a:ext cx="23" cy="23"/>
              </a:xfrm>
              <a:custGeom>
                <a:avLst/>
                <a:gdLst>
                  <a:gd name="T0" fmla="*/ 0 w 118"/>
                  <a:gd name="T1" fmla="*/ 0 h 140"/>
                  <a:gd name="T2" fmla="*/ 0 w 118"/>
                  <a:gd name="T3" fmla="*/ 0 h 140"/>
                  <a:gd name="T4" fmla="*/ 0 w 118"/>
                  <a:gd name="T5" fmla="*/ 0 h 140"/>
                  <a:gd name="T6" fmla="*/ 0 w 118"/>
                  <a:gd name="T7" fmla="*/ 0 h 140"/>
                  <a:gd name="T8" fmla="*/ 0 w 118"/>
                  <a:gd name="T9" fmla="*/ 0 h 140"/>
                  <a:gd name="T10" fmla="*/ 0 w 118"/>
                  <a:gd name="T11" fmla="*/ 0 h 140"/>
                  <a:gd name="T12" fmla="*/ 0 w 118"/>
                  <a:gd name="T13" fmla="*/ 0 h 140"/>
                  <a:gd name="T14" fmla="*/ 0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0 h 140"/>
                  <a:gd name="T44" fmla="*/ 0 w 118"/>
                  <a:gd name="T45" fmla="*/ 0 h 140"/>
                  <a:gd name="T46" fmla="*/ 0 w 118"/>
                  <a:gd name="T47" fmla="*/ 0 h 140"/>
                  <a:gd name="T48" fmla="*/ 0 w 118"/>
                  <a:gd name="T49" fmla="*/ 0 h 140"/>
                  <a:gd name="T50" fmla="*/ 0 w 118"/>
                  <a:gd name="T51" fmla="*/ 0 h 140"/>
                  <a:gd name="T52" fmla="*/ 0 w 118"/>
                  <a:gd name="T53" fmla="*/ 0 h 140"/>
                  <a:gd name="T54" fmla="*/ 0 w 118"/>
                  <a:gd name="T55" fmla="*/ 0 h 140"/>
                  <a:gd name="T56" fmla="*/ 0 w 118"/>
                  <a:gd name="T57" fmla="*/ 0 h 140"/>
                  <a:gd name="T58" fmla="*/ 0 w 118"/>
                  <a:gd name="T59" fmla="*/ 0 h 140"/>
                  <a:gd name="T60" fmla="*/ 0 w 118"/>
                  <a:gd name="T61" fmla="*/ 0 h 140"/>
                  <a:gd name="T62" fmla="*/ 0 w 118"/>
                  <a:gd name="T63" fmla="*/ 0 h 140"/>
                  <a:gd name="T64" fmla="*/ 0 w 118"/>
                  <a:gd name="T65" fmla="*/ 0 h 140"/>
                  <a:gd name="T66" fmla="*/ 0 w 118"/>
                  <a:gd name="T67" fmla="*/ 0 h 140"/>
                  <a:gd name="T68" fmla="*/ 0 w 118"/>
                  <a:gd name="T69" fmla="*/ 0 h 140"/>
                  <a:gd name="T70" fmla="*/ 0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0 w 118"/>
                  <a:gd name="T91" fmla="*/ 0 h 140"/>
                  <a:gd name="T92" fmla="*/ 0 w 118"/>
                  <a:gd name="T93" fmla="*/ 0 h 140"/>
                  <a:gd name="T94" fmla="*/ 0 w 118"/>
                  <a:gd name="T95" fmla="*/ 0 h 140"/>
                  <a:gd name="T96" fmla="*/ 0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91" name="Freeform 36"/>
              <p:cNvSpPr>
                <a:spLocks noEditPoints="1"/>
              </p:cNvSpPr>
              <p:nvPr/>
            </p:nvSpPr>
            <p:spPr bwMode="auto">
              <a:xfrm>
                <a:off x="1151" y="2649"/>
                <a:ext cx="21" cy="21"/>
              </a:xfrm>
              <a:custGeom>
                <a:avLst/>
                <a:gdLst>
                  <a:gd name="T0" fmla="*/ 0 w 109"/>
                  <a:gd name="T1" fmla="*/ 0 h 130"/>
                  <a:gd name="T2" fmla="*/ 0 w 109"/>
                  <a:gd name="T3" fmla="*/ 0 h 130"/>
                  <a:gd name="T4" fmla="*/ 0 w 109"/>
                  <a:gd name="T5" fmla="*/ 0 h 130"/>
                  <a:gd name="T6" fmla="*/ 0 w 109"/>
                  <a:gd name="T7" fmla="*/ 0 h 130"/>
                  <a:gd name="T8" fmla="*/ 0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0 w 109"/>
                  <a:gd name="T43" fmla="*/ 0 h 130"/>
                  <a:gd name="T44" fmla="*/ 0 w 109"/>
                  <a:gd name="T45" fmla="*/ 0 h 130"/>
                  <a:gd name="T46" fmla="*/ 0 w 109"/>
                  <a:gd name="T47" fmla="*/ 0 h 130"/>
                  <a:gd name="T48" fmla="*/ 0 w 109"/>
                  <a:gd name="T49" fmla="*/ 0 h 130"/>
                  <a:gd name="T50" fmla="*/ 0 w 109"/>
                  <a:gd name="T51" fmla="*/ 0 h 130"/>
                  <a:gd name="T52" fmla="*/ 0 w 109"/>
                  <a:gd name="T53" fmla="*/ 0 h 130"/>
                  <a:gd name="T54" fmla="*/ 0 w 109"/>
                  <a:gd name="T55" fmla="*/ 0 h 130"/>
                  <a:gd name="T56" fmla="*/ 0 w 109"/>
                  <a:gd name="T57" fmla="*/ 0 h 130"/>
                  <a:gd name="T58" fmla="*/ 0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0 w 109"/>
                  <a:gd name="T79" fmla="*/ 0 h 130"/>
                  <a:gd name="T80" fmla="*/ 0 w 109"/>
                  <a:gd name="T81" fmla="*/ 0 h 130"/>
                  <a:gd name="T82" fmla="*/ 0 w 109"/>
                  <a:gd name="T83" fmla="*/ 0 h 130"/>
                  <a:gd name="T84" fmla="*/ 0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92" name="Freeform 37"/>
              <p:cNvSpPr>
                <a:spLocks noEditPoints="1"/>
              </p:cNvSpPr>
              <p:nvPr/>
            </p:nvSpPr>
            <p:spPr bwMode="auto">
              <a:xfrm>
                <a:off x="1152" y="2649"/>
                <a:ext cx="20" cy="20"/>
              </a:xfrm>
              <a:custGeom>
                <a:avLst/>
                <a:gdLst>
                  <a:gd name="T0" fmla="*/ 0 w 100"/>
                  <a:gd name="T1" fmla="*/ 0 h 119"/>
                  <a:gd name="T2" fmla="*/ 0 w 100"/>
                  <a:gd name="T3" fmla="*/ 0 h 119"/>
                  <a:gd name="T4" fmla="*/ 0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0 h 119"/>
                  <a:gd name="T20" fmla="*/ 0 w 100"/>
                  <a:gd name="T21" fmla="*/ 0 h 119"/>
                  <a:gd name="T22" fmla="*/ 0 w 100"/>
                  <a:gd name="T23" fmla="*/ 0 h 119"/>
                  <a:gd name="T24" fmla="*/ 0 w 100"/>
                  <a:gd name="T25" fmla="*/ 0 h 119"/>
                  <a:gd name="T26" fmla="*/ 0 w 100"/>
                  <a:gd name="T27" fmla="*/ 0 h 119"/>
                  <a:gd name="T28" fmla="*/ 0 w 100"/>
                  <a:gd name="T29" fmla="*/ 0 h 119"/>
                  <a:gd name="T30" fmla="*/ 0 w 100"/>
                  <a:gd name="T31" fmla="*/ 0 h 119"/>
                  <a:gd name="T32" fmla="*/ 0 w 100"/>
                  <a:gd name="T33" fmla="*/ 0 h 119"/>
                  <a:gd name="T34" fmla="*/ 0 w 100"/>
                  <a:gd name="T35" fmla="*/ 0 h 119"/>
                  <a:gd name="T36" fmla="*/ 0 w 100"/>
                  <a:gd name="T37" fmla="*/ 0 h 119"/>
                  <a:gd name="T38" fmla="*/ 0 w 100"/>
                  <a:gd name="T39" fmla="*/ 0 h 119"/>
                  <a:gd name="T40" fmla="*/ 0 w 100"/>
                  <a:gd name="T41" fmla="*/ 0 h 119"/>
                  <a:gd name="T42" fmla="*/ 0 w 100"/>
                  <a:gd name="T43" fmla="*/ 0 h 119"/>
                  <a:gd name="T44" fmla="*/ 0 w 100"/>
                  <a:gd name="T45" fmla="*/ 0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0 w 100"/>
                  <a:gd name="T59" fmla="*/ 0 h 119"/>
                  <a:gd name="T60" fmla="*/ 0 w 100"/>
                  <a:gd name="T61" fmla="*/ 0 h 119"/>
                  <a:gd name="T62" fmla="*/ 0 w 100"/>
                  <a:gd name="T63" fmla="*/ 0 h 119"/>
                  <a:gd name="T64" fmla="*/ 0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93" name="Freeform 38"/>
              <p:cNvSpPr>
                <a:spLocks noEditPoints="1"/>
              </p:cNvSpPr>
              <p:nvPr/>
            </p:nvSpPr>
            <p:spPr bwMode="auto">
              <a:xfrm>
                <a:off x="1152" y="2650"/>
                <a:ext cx="19" cy="18"/>
              </a:xfrm>
              <a:custGeom>
                <a:avLst/>
                <a:gdLst>
                  <a:gd name="T0" fmla="*/ 0 w 91"/>
                  <a:gd name="T1" fmla="*/ 0 h 108"/>
                  <a:gd name="T2" fmla="*/ 0 w 91"/>
                  <a:gd name="T3" fmla="*/ 0 h 108"/>
                  <a:gd name="T4" fmla="*/ 0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0 h 108"/>
                  <a:gd name="T22" fmla="*/ 0 w 91"/>
                  <a:gd name="T23" fmla="*/ 0 h 108"/>
                  <a:gd name="T24" fmla="*/ 0 w 91"/>
                  <a:gd name="T25" fmla="*/ 0 h 108"/>
                  <a:gd name="T26" fmla="*/ 0 w 91"/>
                  <a:gd name="T27" fmla="*/ 0 h 108"/>
                  <a:gd name="T28" fmla="*/ 0 w 91"/>
                  <a:gd name="T29" fmla="*/ 0 h 108"/>
                  <a:gd name="T30" fmla="*/ 0 w 91"/>
                  <a:gd name="T31" fmla="*/ 0 h 108"/>
                  <a:gd name="T32" fmla="*/ 0 w 91"/>
                  <a:gd name="T33" fmla="*/ 0 h 108"/>
                  <a:gd name="T34" fmla="*/ 0 w 91"/>
                  <a:gd name="T35" fmla="*/ 0 h 108"/>
                  <a:gd name="T36" fmla="*/ 0 w 91"/>
                  <a:gd name="T37" fmla="*/ 0 h 108"/>
                  <a:gd name="T38" fmla="*/ 0 w 91"/>
                  <a:gd name="T39" fmla="*/ 0 h 108"/>
                  <a:gd name="T40" fmla="*/ 0 w 91"/>
                  <a:gd name="T41" fmla="*/ 0 h 108"/>
                  <a:gd name="T42" fmla="*/ 0 w 91"/>
                  <a:gd name="T43" fmla="*/ 0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0 w 91"/>
                  <a:gd name="T59" fmla="*/ 0 h 108"/>
                  <a:gd name="T60" fmla="*/ 0 w 91"/>
                  <a:gd name="T61" fmla="*/ 0 h 108"/>
                  <a:gd name="T62" fmla="*/ 0 w 91"/>
                  <a:gd name="T63" fmla="*/ 0 h 108"/>
                  <a:gd name="T64" fmla="*/ 0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94" name="Freeform 39"/>
              <p:cNvSpPr>
                <a:spLocks noEditPoints="1"/>
              </p:cNvSpPr>
              <p:nvPr/>
            </p:nvSpPr>
            <p:spPr bwMode="auto">
              <a:xfrm>
                <a:off x="1153" y="2651"/>
                <a:ext cx="17" cy="16"/>
              </a:xfrm>
              <a:custGeom>
                <a:avLst/>
                <a:gdLst>
                  <a:gd name="T0" fmla="*/ 0 w 82"/>
                  <a:gd name="T1" fmla="*/ 0 h 97"/>
                  <a:gd name="T2" fmla="*/ 0 w 82"/>
                  <a:gd name="T3" fmla="*/ 0 h 97"/>
                  <a:gd name="T4" fmla="*/ 0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0 w 82"/>
                  <a:gd name="T27" fmla="*/ 0 h 97"/>
                  <a:gd name="T28" fmla="*/ 0 w 82"/>
                  <a:gd name="T29" fmla="*/ 0 h 97"/>
                  <a:gd name="T30" fmla="*/ 0 w 82"/>
                  <a:gd name="T31" fmla="*/ 0 h 97"/>
                  <a:gd name="T32" fmla="*/ 0 w 82"/>
                  <a:gd name="T33" fmla="*/ 0 h 97"/>
                  <a:gd name="T34" fmla="*/ 0 w 82"/>
                  <a:gd name="T35" fmla="*/ 0 h 97"/>
                  <a:gd name="T36" fmla="*/ 0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0 w 82"/>
                  <a:gd name="T61" fmla="*/ 0 h 97"/>
                  <a:gd name="T62" fmla="*/ 0 w 82"/>
                  <a:gd name="T63" fmla="*/ 0 h 97"/>
                  <a:gd name="T64" fmla="*/ 0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95" name="Freeform 40"/>
              <p:cNvSpPr>
                <a:spLocks noEditPoints="1"/>
              </p:cNvSpPr>
              <p:nvPr/>
            </p:nvSpPr>
            <p:spPr bwMode="auto">
              <a:xfrm>
                <a:off x="1154" y="2652"/>
                <a:ext cx="15" cy="14"/>
              </a:xfrm>
              <a:custGeom>
                <a:avLst/>
                <a:gdLst>
                  <a:gd name="T0" fmla="*/ 0 w 73"/>
                  <a:gd name="T1" fmla="*/ 0 h 86"/>
                  <a:gd name="T2" fmla="*/ 0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0 w 73"/>
                  <a:gd name="T29" fmla="*/ 0 h 86"/>
                  <a:gd name="T30" fmla="*/ 0 w 73"/>
                  <a:gd name="T31" fmla="*/ 0 h 86"/>
                  <a:gd name="T32" fmla="*/ 0 w 73"/>
                  <a:gd name="T33" fmla="*/ 0 h 86"/>
                  <a:gd name="T34" fmla="*/ 0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0 w 73"/>
                  <a:gd name="T63" fmla="*/ 0 h 86"/>
                  <a:gd name="T64" fmla="*/ 0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96" name="Freeform 41"/>
              <p:cNvSpPr>
                <a:spLocks noEditPoints="1"/>
              </p:cNvSpPr>
              <p:nvPr/>
            </p:nvSpPr>
            <p:spPr bwMode="auto">
              <a:xfrm>
                <a:off x="1155" y="2653"/>
                <a:ext cx="13" cy="12"/>
              </a:xfrm>
              <a:custGeom>
                <a:avLst/>
                <a:gdLst>
                  <a:gd name="T0" fmla="*/ 0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0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97" name="Freeform 42"/>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98" name="Freeform 43"/>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99" name="Freeform 44"/>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400" name="Freeform 45"/>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401" name="Freeform 46"/>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402" name="Freeform 47"/>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403" name="Freeform 48"/>
              <p:cNvSpPr>
                <a:spLocks/>
              </p:cNvSpPr>
              <p:nvPr/>
            </p:nvSpPr>
            <p:spPr bwMode="auto">
              <a:xfrm>
                <a:off x="1043" y="2596"/>
                <a:ext cx="44" cy="47"/>
              </a:xfrm>
              <a:custGeom>
                <a:avLst/>
                <a:gdLst>
                  <a:gd name="T0" fmla="*/ 0 w 220"/>
                  <a:gd name="T1" fmla="*/ 0 h 284"/>
                  <a:gd name="T2" fmla="*/ 0 w 220"/>
                  <a:gd name="T3" fmla="*/ 0 h 284"/>
                  <a:gd name="T4" fmla="*/ 0 w 220"/>
                  <a:gd name="T5" fmla="*/ 0 h 284"/>
                  <a:gd name="T6" fmla="*/ 0 w 220"/>
                  <a:gd name="T7" fmla="*/ 0 h 284"/>
                  <a:gd name="T8" fmla="*/ 0 w 220"/>
                  <a:gd name="T9" fmla="*/ 0 h 284"/>
                  <a:gd name="T10" fmla="*/ 0 w 220"/>
                  <a:gd name="T11" fmla="*/ 0 h 2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 h="284">
                    <a:moveTo>
                      <a:pt x="185" y="0"/>
                    </a:moveTo>
                    <a:lnTo>
                      <a:pt x="0" y="48"/>
                    </a:lnTo>
                    <a:lnTo>
                      <a:pt x="58" y="260"/>
                    </a:lnTo>
                    <a:lnTo>
                      <a:pt x="94" y="284"/>
                    </a:lnTo>
                    <a:lnTo>
                      <a:pt x="220" y="23"/>
                    </a:lnTo>
                    <a:lnTo>
                      <a:pt x="185"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404" name="Freeform 49"/>
              <p:cNvSpPr>
                <a:spLocks/>
              </p:cNvSpPr>
              <p:nvPr/>
            </p:nvSpPr>
            <p:spPr bwMode="auto">
              <a:xfrm>
                <a:off x="1043" y="2596"/>
                <a:ext cx="44" cy="26"/>
              </a:xfrm>
              <a:custGeom>
                <a:avLst/>
                <a:gdLst>
                  <a:gd name="T0" fmla="*/ 0 w 222"/>
                  <a:gd name="T1" fmla="*/ 0 h 157"/>
                  <a:gd name="T2" fmla="*/ 0 w 222"/>
                  <a:gd name="T3" fmla="*/ 0 h 157"/>
                  <a:gd name="T4" fmla="*/ 0 w 222"/>
                  <a:gd name="T5" fmla="*/ 0 h 157"/>
                  <a:gd name="T6" fmla="*/ 0 w 222"/>
                  <a:gd name="T7" fmla="*/ 0 h 157"/>
                  <a:gd name="T8" fmla="*/ 0 w 222"/>
                  <a:gd name="T9" fmla="*/ 0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157">
                    <a:moveTo>
                      <a:pt x="186" y="0"/>
                    </a:moveTo>
                    <a:lnTo>
                      <a:pt x="0" y="48"/>
                    </a:lnTo>
                    <a:lnTo>
                      <a:pt x="157" y="157"/>
                    </a:lnTo>
                    <a:lnTo>
                      <a:pt x="222" y="24"/>
                    </a:lnTo>
                    <a:lnTo>
                      <a:pt x="186" y="0"/>
                    </a:lnTo>
                    <a:close/>
                  </a:path>
                </a:pathLst>
              </a:custGeom>
              <a:solidFill>
                <a:srgbClr val="EBE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405" name="Freeform 50"/>
              <p:cNvSpPr>
                <a:spLocks/>
              </p:cNvSpPr>
              <p:nvPr/>
            </p:nvSpPr>
            <p:spPr bwMode="auto">
              <a:xfrm>
                <a:off x="1043" y="2601"/>
                <a:ext cx="13" cy="15"/>
              </a:xfrm>
              <a:custGeom>
                <a:avLst/>
                <a:gdLst>
                  <a:gd name="T0" fmla="*/ 0 w 63"/>
                  <a:gd name="T1" fmla="*/ 0 h 89"/>
                  <a:gd name="T2" fmla="*/ 0 w 63"/>
                  <a:gd name="T3" fmla="*/ 0 h 89"/>
                  <a:gd name="T4" fmla="*/ 0 w 63"/>
                  <a:gd name="T5" fmla="*/ 0 h 89"/>
                  <a:gd name="T6" fmla="*/ 0 w 63"/>
                  <a:gd name="T7" fmla="*/ 0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9">
                    <a:moveTo>
                      <a:pt x="63" y="0"/>
                    </a:moveTo>
                    <a:lnTo>
                      <a:pt x="0" y="16"/>
                    </a:lnTo>
                    <a:lnTo>
                      <a:pt x="20" y="89"/>
                    </a:lnTo>
                    <a:lnTo>
                      <a:pt x="63"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406" name="Freeform 51"/>
              <p:cNvSpPr>
                <a:spLocks/>
              </p:cNvSpPr>
              <p:nvPr/>
            </p:nvSpPr>
            <p:spPr bwMode="auto">
              <a:xfrm>
                <a:off x="1043" y="2601"/>
                <a:ext cx="13" cy="8"/>
              </a:xfrm>
              <a:custGeom>
                <a:avLst/>
                <a:gdLst>
                  <a:gd name="T0" fmla="*/ 0 w 63"/>
                  <a:gd name="T1" fmla="*/ 0 h 46"/>
                  <a:gd name="T2" fmla="*/ 0 w 63"/>
                  <a:gd name="T3" fmla="*/ 0 h 46"/>
                  <a:gd name="T4" fmla="*/ 0 w 63"/>
                  <a:gd name="T5" fmla="*/ 0 h 46"/>
                  <a:gd name="T6" fmla="*/ 0 w 63"/>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46">
                    <a:moveTo>
                      <a:pt x="63" y="0"/>
                    </a:moveTo>
                    <a:lnTo>
                      <a:pt x="0" y="16"/>
                    </a:lnTo>
                    <a:lnTo>
                      <a:pt x="41" y="46"/>
                    </a:lnTo>
                    <a:lnTo>
                      <a:pt x="63"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407" name="Freeform 52"/>
              <p:cNvSpPr>
                <a:spLocks/>
              </p:cNvSpPr>
              <p:nvPr/>
            </p:nvSpPr>
            <p:spPr bwMode="auto">
              <a:xfrm>
                <a:off x="1078" y="2596"/>
                <a:ext cx="93" cy="63"/>
              </a:xfrm>
              <a:custGeom>
                <a:avLst/>
                <a:gdLst>
                  <a:gd name="T0" fmla="*/ 0 w 463"/>
                  <a:gd name="T1" fmla="*/ 0 h 376"/>
                  <a:gd name="T2" fmla="*/ 0 w 463"/>
                  <a:gd name="T3" fmla="*/ 0 h 376"/>
                  <a:gd name="T4" fmla="*/ 0 w 463"/>
                  <a:gd name="T5" fmla="*/ 0 h 376"/>
                  <a:gd name="T6" fmla="*/ 0 w 463"/>
                  <a:gd name="T7" fmla="*/ 0 h 376"/>
                  <a:gd name="T8" fmla="*/ 0 w 463"/>
                  <a:gd name="T9" fmla="*/ 0 h 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3" h="376">
                    <a:moveTo>
                      <a:pt x="8" y="0"/>
                    </a:moveTo>
                    <a:lnTo>
                      <a:pt x="0" y="79"/>
                    </a:lnTo>
                    <a:lnTo>
                      <a:pt x="432" y="376"/>
                    </a:lnTo>
                    <a:lnTo>
                      <a:pt x="463" y="311"/>
                    </a:lnTo>
                    <a:lnTo>
                      <a:pt x="8" y="0"/>
                    </a:lnTo>
                    <a:close/>
                  </a:path>
                </a:pathLst>
              </a:custGeom>
              <a:solidFill>
                <a:srgbClr val="B5D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408" name="Freeform 53"/>
              <p:cNvSpPr>
                <a:spLocks/>
              </p:cNvSpPr>
              <p:nvPr/>
            </p:nvSpPr>
            <p:spPr bwMode="auto">
              <a:xfrm>
                <a:off x="1065" y="2609"/>
                <a:ext cx="100" cy="72"/>
              </a:xfrm>
              <a:custGeom>
                <a:avLst/>
                <a:gdLst>
                  <a:gd name="T0" fmla="*/ 0 w 501"/>
                  <a:gd name="T1" fmla="*/ 0 h 430"/>
                  <a:gd name="T2" fmla="*/ 0 w 501"/>
                  <a:gd name="T3" fmla="*/ 0 h 430"/>
                  <a:gd name="T4" fmla="*/ 0 w 501"/>
                  <a:gd name="T5" fmla="*/ 0 h 430"/>
                  <a:gd name="T6" fmla="*/ 0 w 501"/>
                  <a:gd name="T7" fmla="*/ 0 h 430"/>
                  <a:gd name="T8" fmla="*/ 0 w 501"/>
                  <a:gd name="T9" fmla="*/ 0 h 430"/>
                  <a:gd name="T10" fmla="*/ 0 w 501"/>
                  <a:gd name="T11" fmla="*/ 0 h 4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1" h="430">
                    <a:moveTo>
                      <a:pt x="69" y="0"/>
                    </a:moveTo>
                    <a:lnTo>
                      <a:pt x="14" y="52"/>
                    </a:lnTo>
                    <a:lnTo>
                      <a:pt x="0" y="131"/>
                    </a:lnTo>
                    <a:lnTo>
                      <a:pt x="436" y="430"/>
                    </a:lnTo>
                    <a:lnTo>
                      <a:pt x="501" y="297"/>
                    </a:lnTo>
                    <a:lnTo>
                      <a:pt x="69" y="0"/>
                    </a:lnTo>
                    <a:close/>
                  </a:path>
                </a:pathLst>
              </a:custGeom>
              <a:solidFill>
                <a:srgbClr val="8DC6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409" name="Freeform 54"/>
              <p:cNvSpPr>
                <a:spLocks/>
              </p:cNvSpPr>
              <p:nvPr/>
            </p:nvSpPr>
            <p:spPr bwMode="auto">
              <a:xfrm>
                <a:off x="1055" y="2630"/>
                <a:ext cx="97" cy="61"/>
              </a:xfrm>
              <a:custGeom>
                <a:avLst/>
                <a:gdLst>
                  <a:gd name="T0" fmla="*/ 0 w 487"/>
                  <a:gd name="T1" fmla="*/ 0 h 367"/>
                  <a:gd name="T2" fmla="*/ 0 w 487"/>
                  <a:gd name="T3" fmla="*/ 0 h 367"/>
                  <a:gd name="T4" fmla="*/ 0 w 487"/>
                  <a:gd name="T5" fmla="*/ 0 h 367"/>
                  <a:gd name="T6" fmla="*/ 0 w 487"/>
                  <a:gd name="T7" fmla="*/ 0 h 367"/>
                  <a:gd name="T8" fmla="*/ 0 w 487"/>
                  <a:gd name="T9" fmla="*/ 0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 h="367">
                    <a:moveTo>
                      <a:pt x="51" y="0"/>
                    </a:moveTo>
                    <a:lnTo>
                      <a:pt x="0" y="55"/>
                    </a:lnTo>
                    <a:lnTo>
                      <a:pt x="455" y="367"/>
                    </a:lnTo>
                    <a:lnTo>
                      <a:pt x="487" y="301"/>
                    </a:lnTo>
                    <a:lnTo>
                      <a:pt x="51" y="0"/>
                    </a:lnTo>
                    <a:close/>
                  </a:path>
                </a:pathLst>
              </a:custGeom>
              <a:solidFill>
                <a:srgbClr val="6EAE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410" name="Freeform 55"/>
              <p:cNvSpPr>
                <a:spLocks/>
              </p:cNvSpPr>
              <p:nvPr/>
            </p:nvSpPr>
            <p:spPr bwMode="auto">
              <a:xfrm>
                <a:off x="1143" y="2647"/>
                <a:ext cx="30" cy="45"/>
              </a:xfrm>
              <a:custGeom>
                <a:avLst/>
                <a:gdLst>
                  <a:gd name="T0" fmla="*/ 0 w 147"/>
                  <a:gd name="T1" fmla="*/ 0 h 276"/>
                  <a:gd name="T2" fmla="*/ 0 w 147"/>
                  <a:gd name="T3" fmla="*/ 0 h 276"/>
                  <a:gd name="T4" fmla="*/ 0 w 147"/>
                  <a:gd name="T5" fmla="*/ 0 h 276"/>
                  <a:gd name="T6" fmla="*/ 0 w 147"/>
                  <a:gd name="T7" fmla="*/ 0 h 276"/>
                  <a:gd name="T8" fmla="*/ 0 w 147"/>
                  <a:gd name="T9" fmla="*/ 0 h 2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276">
                    <a:moveTo>
                      <a:pt x="127" y="0"/>
                    </a:moveTo>
                    <a:lnTo>
                      <a:pt x="147" y="14"/>
                    </a:lnTo>
                    <a:lnTo>
                      <a:pt x="20" y="276"/>
                    </a:lnTo>
                    <a:lnTo>
                      <a:pt x="0" y="263"/>
                    </a:lnTo>
                    <a:lnTo>
                      <a:pt x="127" y="0"/>
                    </a:lnTo>
                    <a:close/>
                  </a:path>
                </a:pathLst>
              </a:custGeom>
              <a:solidFill>
                <a:srgbClr val="C2C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411" name="Freeform 56"/>
              <p:cNvSpPr>
                <a:spLocks/>
              </p:cNvSpPr>
              <p:nvPr/>
            </p:nvSpPr>
            <p:spPr bwMode="auto">
              <a:xfrm>
                <a:off x="1150" y="2647"/>
                <a:ext cx="23" cy="34"/>
              </a:xfrm>
              <a:custGeom>
                <a:avLst/>
                <a:gdLst>
                  <a:gd name="T0" fmla="*/ 0 w 114"/>
                  <a:gd name="T1" fmla="*/ 0 h 209"/>
                  <a:gd name="T2" fmla="*/ 0 w 114"/>
                  <a:gd name="T3" fmla="*/ 0 h 209"/>
                  <a:gd name="T4" fmla="*/ 0 w 114"/>
                  <a:gd name="T5" fmla="*/ 0 h 209"/>
                  <a:gd name="T6" fmla="*/ 0 w 114"/>
                  <a:gd name="T7" fmla="*/ 0 h 209"/>
                  <a:gd name="T8" fmla="*/ 0 w 114"/>
                  <a:gd name="T9" fmla="*/ 0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209">
                    <a:moveTo>
                      <a:pt x="94" y="0"/>
                    </a:moveTo>
                    <a:lnTo>
                      <a:pt x="114" y="14"/>
                    </a:lnTo>
                    <a:lnTo>
                      <a:pt x="20" y="209"/>
                    </a:lnTo>
                    <a:lnTo>
                      <a:pt x="0" y="195"/>
                    </a:lnTo>
                    <a:lnTo>
                      <a:pt x="94" y="0"/>
                    </a:lnTo>
                    <a:close/>
                  </a:path>
                </a:pathLst>
              </a:custGeom>
              <a:solidFill>
                <a:srgbClr val="FDF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412" name="Freeform 57"/>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78">
                    <a:moveTo>
                      <a:pt x="31" y="0"/>
                    </a:moveTo>
                    <a:lnTo>
                      <a:pt x="51" y="14"/>
                    </a:lnTo>
                    <a:lnTo>
                      <a:pt x="21" y="78"/>
                    </a:lnTo>
                    <a:lnTo>
                      <a:pt x="0" y="65"/>
                    </a:lnTo>
                    <a:lnTo>
                      <a:pt x="31" y="0"/>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grpSp>
        <p:sp>
          <p:nvSpPr>
            <p:cNvPr id="3360" name="Line 58"/>
            <p:cNvSpPr>
              <a:spLocks noChangeShapeType="1"/>
            </p:cNvSpPr>
            <p:nvPr/>
          </p:nvSpPr>
          <p:spPr bwMode="auto">
            <a:xfrm>
              <a:off x="1728" y="1824"/>
              <a:ext cx="4294" cy="1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grpSp>
      <p:grpSp>
        <p:nvGrpSpPr>
          <p:cNvPr id="3076" name="Group 4"/>
          <p:cNvGrpSpPr>
            <a:grpSpLocks/>
          </p:cNvGrpSpPr>
          <p:nvPr/>
        </p:nvGrpSpPr>
        <p:grpSpPr bwMode="auto">
          <a:xfrm>
            <a:off x="419585" y="2535767"/>
            <a:ext cx="10668000" cy="626533"/>
            <a:chOff x="1728" y="1472"/>
            <a:chExt cx="4300" cy="400"/>
          </a:xfrm>
        </p:grpSpPr>
        <p:grpSp>
          <p:nvGrpSpPr>
            <p:cNvPr id="3305" name="Group 5"/>
            <p:cNvGrpSpPr>
              <a:grpSpLocks/>
            </p:cNvGrpSpPr>
            <p:nvPr/>
          </p:nvGrpSpPr>
          <p:grpSpPr bwMode="auto">
            <a:xfrm rot="-4423226">
              <a:off x="1676" y="1532"/>
              <a:ext cx="400" cy="280"/>
              <a:chOff x="1043" y="2596"/>
              <a:chExt cx="142" cy="99"/>
            </a:xfrm>
          </p:grpSpPr>
          <p:sp>
            <p:nvSpPr>
              <p:cNvPr id="3307" name="Freeform 6"/>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08" name="Freeform 7"/>
              <p:cNvSpPr>
                <a:spLocks/>
              </p:cNvSpPr>
              <p:nvPr/>
            </p:nvSpPr>
            <p:spPr bwMode="auto">
              <a:xfrm>
                <a:off x="1143" y="2689"/>
                <a:ext cx="26" cy="6"/>
              </a:xfrm>
              <a:custGeom>
                <a:avLst/>
                <a:gdLst>
                  <a:gd name="T0" fmla="*/ 0 w 129"/>
                  <a:gd name="T1" fmla="*/ 0 h 38"/>
                  <a:gd name="T2" fmla="*/ 0 w 129"/>
                  <a:gd name="T3" fmla="*/ 0 h 38"/>
                  <a:gd name="T4" fmla="*/ 0 w 129"/>
                  <a:gd name="T5" fmla="*/ 0 h 38"/>
                  <a:gd name="T6" fmla="*/ 0 w 129"/>
                  <a:gd name="T7" fmla="*/ 0 h 38"/>
                  <a:gd name="T8" fmla="*/ 0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0 w 129"/>
                  <a:gd name="T45" fmla="*/ 0 h 38"/>
                  <a:gd name="T46" fmla="*/ 0 w 129"/>
                  <a:gd name="T47" fmla="*/ 0 h 38"/>
                  <a:gd name="T48" fmla="*/ 0 w 129"/>
                  <a:gd name="T49" fmla="*/ 0 h 38"/>
                  <a:gd name="T50" fmla="*/ 0 w 129"/>
                  <a:gd name="T51" fmla="*/ 0 h 38"/>
                  <a:gd name="T52" fmla="*/ 0 w 129"/>
                  <a:gd name="T53" fmla="*/ 0 h 38"/>
                  <a:gd name="T54" fmla="*/ 0 w 129"/>
                  <a:gd name="T55" fmla="*/ 0 h 38"/>
                  <a:gd name="T56" fmla="*/ 0 w 129"/>
                  <a:gd name="T57" fmla="*/ 0 h 38"/>
                  <a:gd name="T58" fmla="*/ 0 w 129"/>
                  <a:gd name="T59" fmla="*/ 0 h 38"/>
                  <a:gd name="T60" fmla="*/ 0 w 129"/>
                  <a:gd name="T61" fmla="*/ 0 h 38"/>
                  <a:gd name="T62" fmla="*/ 0 w 129"/>
                  <a:gd name="T63" fmla="*/ 0 h 38"/>
                  <a:gd name="T64" fmla="*/ 0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09" name="Freeform 8"/>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0 w 166"/>
                  <a:gd name="T7" fmla="*/ 0 h 59"/>
                  <a:gd name="T8" fmla="*/ 0 w 166"/>
                  <a:gd name="T9" fmla="*/ 0 h 59"/>
                  <a:gd name="T10" fmla="*/ 0 w 166"/>
                  <a:gd name="T11" fmla="*/ 0 h 59"/>
                  <a:gd name="T12" fmla="*/ 0 w 166"/>
                  <a:gd name="T13" fmla="*/ 0 h 59"/>
                  <a:gd name="T14" fmla="*/ 0 w 166"/>
                  <a:gd name="T15" fmla="*/ 0 h 59"/>
                  <a:gd name="T16" fmla="*/ 0 w 166"/>
                  <a:gd name="T17" fmla="*/ 0 h 59"/>
                  <a:gd name="T18" fmla="*/ 0 w 166"/>
                  <a:gd name="T19" fmla="*/ 0 h 59"/>
                  <a:gd name="T20" fmla="*/ 0 w 166"/>
                  <a:gd name="T21" fmla="*/ 0 h 59"/>
                  <a:gd name="T22" fmla="*/ 0 w 166"/>
                  <a:gd name="T23" fmla="*/ 0 h 59"/>
                  <a:gd name="T24" fmla="*/ 0 w 166"/>
                  <a:gd name="T25" fmla="*/ 0 h 59"/>
                  <a:gd name="T26" fmla="*/ 0 w 166"/>
                  <a:gd name="T27" fmla="*/ 0 h 59"/>
                  <a:gd name="T28" fmla="*/ 0 w 166"/>
                  <a:gd name="T29" fmla="*/ 0 h 59"/>
                  <a:gd name="T30" fmla="*/ 0 w 166"/>
                  <a:gd name="T31" fmla="*/ 0 h 59"/>
                  <a:gd name="T32" fmla="*/ 0 w 166"/>
                  <a:gd name="T33" fmla="*/ 0 h 59"/>
                  <a:gd name="T34" fmla="*/ 0 w 166"/>
                  <a:gd name="T35" fmla="*/ 0 h 59"/>
                  <a:gd name="T36" fmla="*/ 0 w 166"/>
                  <a:gd name="T37" fmla="*/ 0 h 59"/>
                  <a:gd name="T38" fmla="*/ 0 w 166"/>
                  <a:gd name="T39" fmla="*/ 0 h 59"/>
                  <a:gd name="T40" fmla="*/ 0 w 166"/>
                  <a:gd name="T41" fmla="*/ 0 h 59"/>
                  <a:gd name="T42" fmla="*/ 0 w 166"/>
                  <a:gd name="T43" fmla="*/ 0 h 59"/>
                  <a:gd name="T44" fmla="*/ 0 w 166"/>
                  <a:gd name="T45" fmla="*/ 0 h 59"/>
                  <a:gd name="T46" fmla="*/ 0 w 166"/>
                  <a:gd name="T47" fmla="*/ 0 h 59"/>
                  <a:gd name="T48" fmla="*/ 0 w 166"/>
                  <a:gd name="T49" fmla="*/ 0 h 59"/>
                  <a:gd name="T50" fmla="*/ 0 w 166"/>
                  <a:gd name="T51" fmla="*/ 0 h 59"/>
                  <a:gd name="T52" fmla="*/ 0 w 166"/>
                  <a:gd name="T53" fmla="*/ 0 h 59"/>
                  <a:gd name="T54" fmla="*/ 0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10" name="Freeform 9"/>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0 w 191"/>
                  <a:gd name="T9" fmla="*/ 0 h 72"/>
                  <a:gd name="T10" fmla="*/ 0 w 191"/>
                  <a:gd name="T11" fmla="*/ 0 h 72"/>
                  <a:gd name="T12" fmla="*/ 0 w 191"/>
                  <a:gd name="T13" fmla="*/ 0 h 72"/>
                  <a:gd name="T14" fmla="*/ 0 w 191"/>
                  <a:gd name="T15" fmla="*/ 0 h 72"/>
                  <a:gd name="T16" fmla="*/ 0 w 191"/>
                  <a:gd name="T17" fmla="*/ 0 h 72"/>
                  <a:gd name="T18" fmla="*/ 0 w 191"/>
                  <a:gd name="T19" fmla="*/ 0 h 72"/>
                  <a:gd name="T20" fmla="*/ 0 w 191"/>
                  <a:gd name="T21" fmla="*/ 0 h 72"/>
                  <a:gd name="T22" fmla="*/ 0 w 191"/>
                  <a:gd name="T23" fmla="*/ 0 h 72"/>
                  <a:gd name="T24" fmla="*/ 0 w 191"/>
                  <a:gd name="T25" fmla="*/ 0 h 72"/>
                  <a:gd name="T26" fmla="*/ 0 w 191"/>
                  <a:gd name="T27" fmla="*/ 0 h 72"/>
                  <a:gd name="T28" fmla="*/ 0 w 191"/>
                  <a:gd name="T29" fmla="*/ 0 h 72"/>
                  <a:gd name="T30" fmla="*/ 0 w 191"/>
                  <a:gd name="T31" fmla="*/ 0 h 72"/>
                  <a:gd name="T32" fmla="*/ 0 w 191"/>
                  <a:gd name="T33" fmla="*/ 0 h 72"/>
                  <a:gd name="T34" fmla="*/ 0 w 191"/>
                  <a:gd name="T35" fmla="*/ 0 h 72"/>
                  <a:gd name="T36" fmla="*/ 0 w 191"/>
                  <a:gd name="T37" fmla="*/ 0 h 72"/>
                  <a:gd name="T38" fmla="*/ 0 w 191"/>
                  <a:gd name="T39" fmla="*/ 0 h 72"/>
                  <a:gd name="T40" fmla="*/ 0 w 191"/>
                  <a:gd name="T41" fmla="*/ 0 h 72"/>
                  <a:gd name="T42" fmla="*/ 0 w 191"/>
                  <a:gd name="T43" fmla="*/ 0 h 72"/>
                  <a:gd name="T44" fmla="*/ 0 w 191"/>
                  <a:gd name="T45" fmla="*/ 0 h 72"/>
                  <a:gd name="T46" fmla="*/ 0 w 191"/>
                  <a:gd name="T47" fmla="*/ 0 h 72"/>
                  <a:gd name="T48" fmla="*/ 0 w 191"/>
                  <a:gd name="T49" fmla="*/ 0 h 72"/>
                  <a:gd name="T50" fmla="*/ 0 w 191"/>
                  <a:gd name="T51" fmla="*/ 0 h 72"/>
                  <a:gd name="T52" fmla="*/ 0 w 191"/>
                  <a:gd name="T53" fmla="*/ 0 h 72"/>
                  <a:gd name="T54" fmla="*/ 0 w 191"/>
                  <a:gd name="T55" fmla="*/ 0 h 72"/>
                  <a:gd name="T56" fmla="*/ 0 w 191"/>
                  <a:gd name="T57" fmla="*/ 0 h 72"/>
                  <a:gd name="T58" fmla="*/ 0 w 191"/>
                  <a:gd name="T59" fmla="*/ 0 h 72"/>
                  <a:gd name="T60" fmla="*/ 0 w 191"/>
                  <a:gd name="T61" fmla="*/ 0 h 72"/>
                  <a:gd name="T62" fmla="*/ 0 w 191"/>
                  <a:gd name="T63" fmla="*/ 0 h 72"/>
                  <a:gd name="T64" fmla="*/ 0 w 191"/>
                  <a:gd name="T65" fmla="*/ 0 h 72"/>
                  <a:gd name="T66" fmla="*/ 0 w 191"/>
                  <a:gd name="T67" fmla="*/ 0 h 72"/>
                  <a:gd name="T68" fmla="*/ 0 w 191"/>
                  <a:gd name="T69" fmla="*/ 0 h 72"/>
                  <a:gd name="T70" fmla="*/ 0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11" name="Freeform 10"/>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0 w 210"/>
                  <a:gd name="T9" fmla="*/ 0 h 84"/>
                  <a:gd name="T10" fmla="*/ 0 w 210"/>
                  <a:gd name="T11" fmla="*/ 0 h 84"/>
                  <a:gd name="T12" fmla="*/ 0 w 210"/>
                  <a:gd name="T13" fmla="*/ 0 h 84"/>
                  <a:gd name="T14" fmla="*/ 0 w 210"/>
                  <a:gd name="T15" fmla="*/ 0 h 84"/>
                  <a:gd name="T16" fmla="*/ 0 w 210"/>
                  <a:gd name="T17" fmla="*/ 0 h 84"/>
                  <a:gd name="T18" fmla="*/ 0 w 210"/>
                  <a:gd name="T19" fmla="*/ 0 h 84"/>
                  <a:gd name="T20" fmla="*/ 0 w 210"/>
                  <a:gd name="T21" fmla="*/ 0 h 84"/>
                  <a:gd name="T22" fmla="*/ 0 w 210"/>
                  <a:gd name="T23" fmla="*/ 0 h 84"/>
                  <a:gd name="T24" fmla="*/ 0 w 210"/>
                  <a:gd name="T25" fmla="*/ 0 h 84"/>
                  <a:gd name="T26" fmla="*/ 0 w 210"/>
                  <a:gd name="T27" fmla="*/ 0 h 84"/>
                  <a:gd name="T28" fmla="*/ 0 w 210"/>
                  <a:gd name="T29" fmla="*/ 0 h 84"/>
                  <a:gd name="T30" fmla="*/ 0 w 210"/>
                  <a:gd name="T31" fmla="*/ 0 h 84"/>
                  <a:gd name="T32" fmla="*/ 0 w 210"/>
                  <a:gd name="T33" fmla="*/ 0 h 84"/>
                  <a:gd name="T34" fmla="*/ 0 w 210"/>
                  <a:gd name="T35" fmla="*/ 0 h 84"/>
                  <a:gd name="T36" fmla="*/ 0 w 210"/>
                  <a:gd name="T37" fmla="*/ 0 h 84"/>
                  <a:gd name="T38" fmla="*/ 0 w 210"/>
                  <a:gd name="T39" fmla="*/ 0 h 84"/>
                  <a:gd name="T40" fmla="*/ 0 w 210"/>
                  <a:gd name="T41" fmla="*/ 0 h 84"/>
                  <a:gd name="T42" fmla="*/ 0 w 210"/>
                  <a:gd name="T43" fmla="*/ 0 h 84"/>
                  <a:gd name="T44" fmla="*/ 0 w 210"/>
                  <a:gd name="T45" fmla="*/ 0 h 84"/>
                  <a:gd name="T46" fmla="*/ 0 w 210"/>
                  <a:gd name="T47" fmla="*/ 0 h 84"/>
                  <a:gd name="T48" fmla="*/ 0 w 210"/>
                  <a:gd name="T49" fmla="*/ 0 h 84"/>
                  <a:gd name="T50" fmla="*/ 0 w 210"/>
                  <a:gd name="T51" fmla="*/ 0 h 84"/>
                  <a:gd name="T52" fmla="*/ 0 w 210"/>
                  <a:gd name="T53" fmla="*/ 0 h 84"/>
                  <a:gd name="T54" fmla="*/ 0 w 210"/>
                  <a:gd name="T55" fmla="*/ 0 h 84"/>
                  <a:gd name="T56" fmla="*/ 0 w 210"/>
                  <a:gd name="T57" fmla="*/ 0 h 84"/>
                  <a:gd name="T58" fmla="*/ 0 w 210"/>
                  <a:gd name="T59" fmla="*/ 0 h 84"/>
                  <a:gd name="T60" fmla="*/ 0 w 210"/>
                  <a:gd name="T61" fmla="*/ 0 h 84"/>
                  <a:gd name="T62" fmla="*/ 0 w 210"/>
                  <a:gd name="T63" fmla="*/ 0 h 84"/>
                  <a:gd name="T64" fmla="*/ 0 w 210"/>
                  <a:gd name="T65" fmla="*/ 0 h 84"/>
                  <a:gd name="T66" fmla="*/ 0 w 210"/>
                  <a:gd name="T67" fmla="*/ 0 h 84"/>
                  <a:gd name="T68" fmla="*/ 0 w 210"/>
                  <a:gd name="T69" fmla="*/ 0 h 84"/>
                  <a:gd name="T70" fmla="*/ 0 w 210"/>
                  <a:gd name="T71" fmla="*/ 0 h 84"/>
                  <a:gd name="T72" fmla="*/ 0 w 210"/>
                  <a:gd name="T73" fmla="*/ 0 h 84"/>
                  <a:gd name="T74" fmla="*/ 0 w 210"/>
                  <a:gd name="T75" fmla="*/ 0 h 84"/>
                  <a:gd name="T76" fmla="*/ 0 w 210"/>
                  <a:gd name="T77" fmla="*/ 0 h 84"/>
                  <a:gd name="T78" fmla="*/ 0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12" name="Freeform 11"/>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0 w 224"/>
                  <a:gd name="T9" fmla="*/ 0 h 95"/>
                  <a:gd name="T10" fmla="*/ 0 w 224"/>
                  <a:gd name="T11" fmla="*/ 0 h 95"/>
                  <a:gd name="T12" fmla="*/ 0 w 224"/>
                  <a:gd name="T13" fmla="*/ 0 h 95"/>
                  <a:gd name="T14" fmla="*/ 0 w 224"/>
                  <a:gd name="T15" fmla="*/ 0 h 95"/>
                  <a:gd name="T16" fmla="*/ 0 w 224"/>
                  <a:gd name="T17" fmla="*/ 0 h 95"/>
                  <a:gd name="T18" fmla="*/ 0 w 224"/>
                  <a:gd name="T19" fmla="*/ 0 h 95"/>
                  <a:gd name="T20" fmla="*/ 0 w 224"/>
                  <a:gd name="T21" fmla="*/ 0 h 95"/>
                  <a:gd name="T22" fmla="*/ 0 w 224"/>
                  <a:gd name="T23" fmla="*/ 0 h 95"/>
                  <a:gd name="T24" fmla="*/ 0 w 224"/>
                  <a:gd name="T25" fmla="*/ 0 h 95"/>
                  <a:gd name="T26" fmla="*/ 0 w 224"/>
                  <a:gd name="T27" fmla="*/ 0 h 95"/>
                  <a:gd name="T28" fmla="*/ 0 w 224"/>
                  <a:gd name="T29" fmla="*/ 0 h 95"/>
                  <a:gd name="T30" fmla="*/ 0 w 224"/>
                  <a:gd name="T31" fmla="*/ 0 h 95"/>
                  <a:gd name="T32" fmla="*/ 0 w 224"/>
                  <a:gd name="T33" fmla="*/ 0 h 95"/>
                  <a:gd name="T34" fmla="*/ 0 w 224"/>
                  <a:gd name="T35" fmla="*/ 0 h 95"/>
                  <a:gd name="T36" fmla="*/ 0 w 224"/>
                  <a:gd name="T37" fmla="*/ 0 h 95"/>
                  <a:gd name="T38" fmla="*/ 0 w 224"/>
                  <a:gd name="T39" fmla="*/ 0 h 95"/>
                  <a:gd name="T40" fmla="*/ 0 w 224"/>
                  <a:gd name="T41" fmla="*/ 0 h 95"/>
                  <a:gd name="T42" fmla="*/ 0 w 224"/>
                  <a:gd name="T43" fmla="*/ 0 h 95"/>
                  <a:gd name="T44" fmla="*/ 0 w 224"/>
                  <a:gd name="T45" fmla="*/ 0 h 95"/>
                  <a:gd name="T46" fmla="*/ 0 w 224"/>
                  <a:gd name="T47" fmla="*/ 0 h 95"/>
                  <a:gd name="T48" fmla="*/ 0 w 224"/>
                  <a:gd name="T49" fmla="*/ 0 h 95"/>
                  <a:gd name="T50" fmla="*/ 0 w 224"/>
                  <a:gd name="T51" fmla="*/ 0 h 95"/>
                  <a:gd name="T52" fmla="*/ 0 w 224"/>
                  <a:gd name="T53" fmla="*/ 0 h 95"/>
                  <a:gd name="T54" fmla="*/ 0 w 224"/>
                  <a:gd name="T55" fmla="*/ 0 h 95"/>
                  <a:gd name="T56" fmla="*/ 0 w 224"/>
                  <a:gd name="T57" fmla="*/ 0 h 95"/>
                  <a:gd name="T58" fmla="*/ 0 w 224"/>
                  <a:gd name="T59" fmla="*/ 0 h 95"/>
                  <a:gd name="T60" fmla="*/ 0 w 224"/>
                  <a:gd name="T61" fmla="*/ 0 h 95"/>
                  <a:gd name="T62" fmla="*/ 0 w 224"/>
                  <a:gd name="T63" fmla="*/ 0 h 95"/>
                  <a:gd name="T64" fmla="*/ 0 w 224"/>
                  <a:gd name="T65" fmla="*/ 0 h 95"/>
                  <a:gd name="T66" fmla="*/ 0 w 224"/>
                  <a:gd name="T67" fmla="*/ 0 h 95"/>
                  <a:gd name="T68" fmla="*/ 0 w 224"/>
                  <a:gd name="T69" fmla="*/ 0 h 95"/>
                  <a:gd name="T70" fmla="*/ 0 w 224"/>
                  <a:gd name="T71" fmla="*/ 0 h 95"/>
                  <a:gd name="T72" fmla="*/ 0 w 224"/>
                  <a:gd name="T73" fmla="*/ 0 h 95"/>
                  <a:gd name="T74" fmla="*/ 0 w 224"/>
                  <a:gd name="T75" fmla="*/ 0 h 95"/>
                  <a:gd name="T76" fmla="*/ 0 w 224"/>
                  <a:gd name="T77" fmla="*/ 0 h 95"/>
                  <a:gd name="T78" fmla="*/ 0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13" name="Freeform 12"/>
              <p:cNvSpPr>
                <a:spLocks/>
              </p:cNvSpPr>
              <p:nvPr/>
            </p:nvSpPr>
            <p:spPr bwMode="auto">
              <a:xfrm>
                <a:off x="1135" y="2674"/>
                <a:ext cx="47" cy="18"/>
              </a:xfrm>
              <a:custGeom>
                <a:avLst/>
                <a:gdLst>
                  <a:gd name="T0" fmla="*/ 0 w 235"/>
                  <a:gd name="T1" fmla="*/ 0 h 106"/>
                  <a:gd name="T2" fmla="*/ 0 w 235"/>
                  <a:gd name="T3" fmla="*/ 0 h 106"/>
                  <a:gd name="T4" fmla="*/ 0 w 235"/>
                  <a:gd name="T5" fmla="*/ 0 h 106"/>
                  <a:gd name="T6" fmla="*/ 0 w 235"/>
                  <a:gd name="T7" fmla="*/ 0 h 106"/>
                  <a:gd name="T8" fmla="*/ 0 w 235"/>
                  <a:gd name="T9" fmla="*/ 0 h 106"/>
                  <a:gd name="T10" fmla="*/ 0 w 235"/>
                  <a:gd name="T11" fmla="*/ 0 h 106"/>
                  <a:gd name="T12" fmla="*/ 0 w 235"/>
                  <a:gd name="T13" fmla="*/ 0 h 106"/>
                  <a:gd name="T14" fmla="*/ 0 w 235"/>
                  <a:gd name="T15" fmla="*/ 0 h 106"/>
                  <a:gd name="T16" fmla="*/ 0 w 235"/>
                  <a:gd name="T17" fmla="*/ 0 h 106"/>
                  <a:gd name="T18" fmla="*/ 0 w 235"/>
                  <a:gd name="T19" fmla="*/ 0 h 106"/>
                  <a:gd name="T20" fmla="*/ 0 w 235"/>
                  <a:gd name="T21" fmla="*/ 0 h 106"/>
                  <a:gd name="T22" fmla="*/ 0 w 235"/>
                  <a:gd name="T23" fmla="*/ 0 h 106"/>
                  <a:gd name="T24" fmla="*/ 0 w 235"/>
                  <a:gd name="T25" fmla="*/ 0 h 106"/>
                  <a:gd name="T26" fmla="*/ 0 w 235"/>
                  <a:gd name="T27" fmla="*/ 0 h 106"/>
                  <a:gd name="T28" fmla="*/ 0 w 235"/>
                  <a:gd name="T29" fmla="*/ 0 h 106"/>
                  <a:gd name="T30" fmla="*/ 0 w 235"/>
                  <a:gd name="T31" fmla="*/ 0 h 106"/>
                  <a:gd name="T32" fmla="*/ 0 w 235"/>
                  <a:gd name="T33" fmla="*/ 0 h 106"/>
                  <a:gd name="T34" fmla="*/ 0 w 235"/>
                  <a:gd name="T35" fmla="*/ 0 h 106"/>
                  <a:gd name="T36" fmla="*/ 0 w 235"/>
                  <a:gd name="T37" fmla="*/ 0 h 106"/>
                  <a:gd name="T38" fmla="*/ 0 w 235"/>
                  <a:gd name="T39" fmla="*/ 0 h 106"/>
                  <a:gd name="T40" fmla="*/ 0 w 235"/>
                  <a:gd name="T41" fmla="*/ 0 h 106"/>
                  <a:gd name="T42" fmla="*/ 0 w 235"/>
                  <a:gd name="T43" fmla="*/ 0 h 106"/>
                  <a:gd name="T44" fmla="*/ 0 w 235"/>
                  <a:gd name="T45" fmla="*/ 0 h 106"/>
                  <a:gd name="T46" fmla="*/ 0 w 235"/>
                  <a:gd name="T47" fmla="*/ 0 h 106"/>
                  <a:gd name="T48" fmla="*/ 0 w 235"/>
                  <a:gd name="T49" fmla="*/ 0 h 106"/>
                  <a:gd name="T50" fmla="*/ 0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14" name="Freeform 13"/>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0 w 242"/>
                  <a:gd name="T9" fmla="*/ 0 h 114"/>
                  <a:gd name="T10" fmla="*/ 0 w 242"/>
                  <a:gd name="T11" fmla="*/ 0 h 114"/>
                  <a:gd name="T12" fmla="*/ 0 w 242"/>
                  <a:gd name="T13" fmla="*/ 0 h 114"/>
                  <a:gd name="T14" fmla="*/ 0 w 242"/>
                  <a:gd name="T15" fmla="*/ 0 h 114"/>
                  <a:gd name="T16" fmla="*/ 0 w 242"/>
                  <a:gd name="T17" fmla="*/ 0 h 114"/>
                  <a:gd name="T18" fmla="*/ 0 w 242"/>
                  <a:gd name="T19" fmla="*/ 0 h 114"/>
                  <a:gd name="T20" fmla="*/ 0 w 242"/>
                  <a:gd name="T21" fmla="*/ 0 h 114"/>
                  <a:gd name="T22" fmla="*/ 0 w 242"/>
                  <a:gd name="T23" fmla="*/ 0 h 114"/>
                  <a:gd name="T24" fmla="*/ 0 w 242"/>
                  <a:gd name="T25" fmla="*/ 0 h 114"/>
                  <a:gd name="T26" fmla="*/ 0 w 242"/>
                  <a:gd name="T27" fmla="*/ 0 h 114"/>
                  <a:gd name="T28" fmla="*/ 0 w 242"/>
                  <a:gd name="T29" fmla="*/ 0 h 114"/>
                  <a:gd name="T30" fmla="*/ 0 w 242"/>
                  <a:gd name="T31" fmla="*/ 0 h 114"/>
                  <a:gd name="T32" fmla="*/ 0 w 242"/>
                  <a:gd name="T33" fmla="*/ 0 h 114"/>
                  <a:gd name="T34" fmla="*/ 0 w 242"/>
                  <a:gd name="T35" fmla="*/ 0 h 114"/>
                  <a:gd name="T36" fmla="*/ 0 w 242"/>
                  <a:gd name="T37" fmla="*/ 0 h 114"/>
                  <a:gd name="T38" fmla="*/ 0 w 242"/>
                  <a:gd name="T39" fmla="*/ 0 h 114"/>
                  <a:gd name="T40" fmla="*/ 0 w 242"/>
                  <a:gd name="T41" fmla="*/ 0 h 114"/>
                  <a:gd name="T42" fmla="*/ 0 w 242"/>
                  <a:gd name="T43" fmla="*/ 0 h 114"/>
                  <a:gd name="T44" fmla="*/ 0 w 242"/>
                  <a:gd name="T45" fmla="*/ 0 h 114"/>
                  <a:gd name="T46" fmla="*/ 0 w 242"/>
                  <a:gd name="T47" fmla="*/ 0 h 114"/>
                  <a:gd name="T48" fmla="*/ 0 w 242"/>
                  <a:gd name="T49" fmla="*/ 0 h 114"/>
                  <a:gd name="T50" fmla="*/ 0 w 242"/>
                  <a:gd name="T51" fmla="*/ 0 h 114"/>
                  <a:gd name="T52" fmla="*/ 0 w 242"/>
                  <a:gd name="T53" fmla="*/ 0 h 114"/>
                  <a:gd name="T54" fmla="*/ 0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15" name="Freeform 14"/>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0 h 123"/>
                  <a:gd name="T8" fmla="*/ 0 w 246"/>
                  <a:gd name="T9" fmla="*/ 0 h 123"/>
                  <a:gd name="T10" fmla="*/ 0 w 246"/>
                  <a:gd name="T11" fmla="*/ 0 h 123"/>
                  <a:gd name="T12" fmla="*/ 0 w 246"/>
                  <a:gd name="T13" fmla="*/ 0 h 123"/>
                  <a:gd name="T14" fmla="*/ 0 w 246"/>
                  <a:gd name="T15" fmla="*/ 0 h 123"/>
                  <a:gd name="T16" fmla="*/ 0 w 246"/>
                  <a:gd name="T17" fmla="*/ 0 h 123"/>
                  <a:gd name="T18" fmla="*/ 0 w 246"/>
                  <a:gd name="T19" fmla="*/ 0 h 123"/>
                  <a:gd name="T20" fmla="*/ 0 w 246"/>
                  <a:gd name="T21" fmla="*/ 0 h 123"/>
                  <a:gd name="T22" fmla="*/ 0 w 246"/>
                  <a:gd name="T23" fmla="*/ 0 h 123"/>
                  <a:gd name="T24" fmla="*/ 0 w 246"/>
                  <a:gd name="T25" fmla="*/ 0 h 123"/>
                  <a:gd name="T26" fmla="*/ 0 w 246"/>
                  <a:gd name="T27" fmla="*/ 0 h 123"/>
                  <a:gd name="T28" fmla="*/ 0 w 246"/>
                  <a:gd name="T29" fmla="*/ 0 h 123"/>
                  <a:gd name="T30" fmla="*/ 0 w 246"/>
                  <a:gd name="T31" fmla="*/ 0 h 123"/>
                  <a:gd name="T32" fmla="*/ 0 w 246"/>
                  <a:gd name="T33" fmla="*/ 0 h 123"/>
                  <a:gd name="T34" fmla="*/ 0 w 246"/>
                  <a:gd name="T35" fmla="*/ 0 h 123"/>
                  <a:gd name="T36" fmla="*/ 0 w 246"/>
                  <a:gd name="T37" fmla="*/ 0 h 123"/>
                  <a:gd name="T38" fmla="*/ 0 w 246"/>
                  <a:gd name="T39" fmla="*/ 0 h 123"/>
                  <a:gd name="T40" fmla="*/ 0 w 246"/>
                  <a:gd name="T41" fmla="*/ 0 h 123"/>
                  <a:gd name="T42" fmla="*/ 0 w 246"/>
                  <a:gd name="T43" fmla="*/ 0 h 123"/>
                  <a:gd name="T44" fmla="*/ 0 w 246"/>
                  <a:gd name="T45" fmla="*/ 0 h 123"/>
                  <a:gd name="T46" fmla="*/ 0 w 246"/>
                  <a:gd name="T47" fmla="*/ 0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16" name="Freeform 15"/>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0 h 132"/>
                  <a:gd name="T8" fmla="*/ 0 w 249"/>
                  <a:gd name="T9" fmla="*/ 0 h 132"/>
                  <a:gd name="T10" fmla="*/ 0 w 249"/>
                  <a:gd name="T11" fmla="*/ 0 h 132"/>
                  <a:gd name="T12" fmla="*/ 0 w 249"/>
                  <a:gd name="T13" fmla="*/ 0 h 132"/>
                  <a:gd name="T14" fmla="*/ 0 w 249"/>
                  <a:gd name="T15" fmla="*/ 0 h 132"/>
                  <a:gd name="T16" fmla="*/ 0 w 249"/>
                  <a:gd name="T17" fmla="*/ 0 h 132"/>
                  <a:gd name="T18" fmla="*/ 0 w 249"/>
                  <a:gd name="T19" fmla="*/ 0 h 132"/>
                  <a:gd name="T20" fmla="*/ 0 w 249"/>
                  <a:gd name="T21" fmla="*/ 0 h 132"/>
                  <a:gd name="T22" fmla="*/ 0 w 249"/>
                  <a:gd name="T23" fmla="*/ 0 h 132"/>
                  <a:gd name="T24" fmla="*/ 0 w 249"/>
                  <a:gd name="T25" fmla="*/ 0 h 132"/>
                  <a:gd name="T26" fmla="*/ 0 w 249"/>
                  <a:gd name="T27" fmla="*/ 0 h 132"/>
                  <a:gd name="T28" fmla="*/ 0 w 249"/>
                  <a:gd name="T29" fmla="*/ 0 h 132"/>
                  <a:gd name="T30" fmla="*/ 0 w 249"/>
                  <a:gd name="T31" fmla="*/ 0 h 132"/>
                  <a:gd name="T32" fmla="*/ 0 w 249"/>
                  <a:gd name="T33" fmla="*/ 0 h 132"/>
                  <a:gd name="T34" fmla="*/ 0 w 249"/>
                  <a:gd name="T35" fmla="*/ 0 h 132"/>
                  <a:gd name="T36" fmla="*/ 0 w 249"/>
                  <a:gd name="T37" fmla="*/ 0 h 132"/>
                  <a:gd name="T38" fmla="*/ 0 w 249"/>
                  <a:gd name="T39" fmla="*/ 0 h 132"/>
                  <a:gd name="T40" fmla="*/ 0 w 249"/>
                  <a:gd name="T41" fmla="*/ 0 h 132"/>
                  <a:gd name="T42" fmla="*/ 0 w 249"/>
                  <a:gd name="T43" fmla="*/ 0 h 132"/>
                  <a:gd name="T44" fmla="*/ 0 w 249"/>
                  <a:gd name="T45" fmla="*/ 0 h 132"/>
                  <a:gd name="T46" fmla="*/ 0 w 249"/>
                  <a:gd name="T47" fmla="*/ 0 h 132"/>
                  <a:gd name="T48" fmla="*/ 0 w 249"/>
                  <a:gd name="T49" fmla="*/ 0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17" name="Freeform 16"/>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0 w 251"/>
                  <a:gd name="T11" fmla="*/ 0 h 140"/>
                  <a:gd name="T12" fmla="*/ 0 w 251"/>
                  <a:gd name="T13" fmla="*/ 0 h 140"/>
                  <a:gd name="T14" fmla="*/ 0 w 251"/>
                  <a:gd name="T15" fmla="*/ 0 h 140"/>
                  <a:gd name="T16" fmla="*/ 0 w 251"/>
                  <a:gd name="T17" fmla="*/ 0 h 140"/>
                  <a:gd name="T18" fmla="*/ 0 w 251"/>
                  <a:gd name="T19" fmla="*/ 0 h 140"/>
                  <a:gd name="T20" fmla="*/ 0 w 251"/>
                  <a:gd name="T21" fmla="*/ 0 h 140"/>
                  <a:gd name="T22" fmla="*/ 0 w 251"/>
                  <a:gd name="T23" fmla="*/ 0 h 140"/>
                  <a:gd name="T24" fmla="*/ 0 w 251"/>
                  <a:gd name="T25" fmla="*/ 0 h 140"/>
                  <a:gd name="T26" fmla="*/ 0 w 251"/>
                  <a:gd name="T27" fmla="*/ 0 h 140"/>
                  <a:gd name="T28" fmla="*/ 0 w 251"/>
                  <a:gd name="T29" fmla="*/ 0 h 140"/>
                  <a:gd name="T30" fmla="*/ 0 w 251"/>
                  <a:gd name="T31" fmla="*/ 0 h 140"/>
                  <a:gd name="T32" fmla="*/ 0 w 251"/>
                  <a:gd name="T33" fmla="*/ 0 h 140"/>
                  <a:gd name="T34" fmla="*/ 0 w 251"/>
                  <a:gd name="T35" fmla="*/ 0 h 140"/>
                  <a:gd name="T36" fmla="*/ 0 w 251"/>
                  <a:gd name="T37" fmla="*/ 0 h 140"/>
                  <a:gd name="T38" fmla="*/ 0 w 251"/>
                  <a:gd name="T39" fmla="*/ 0 h 140"/>
                  <a:gd name="T40" fmla="*/ 0 w 251"/>
                  <a:gd name="T41" fmla="*/ 0 h 140"/>
                  <a:gd name="T42" fmla="*/ 0 w 251"/>
                  <a:gd name="T43" fmla="*/ 0 h 140"/>
                  <a:gd name="T44" fmla="*/ 0 w 251"/>
                  <a:gd name="T45" fmla="*/ 0 h 140"/>
                  <a:gd name="T46" fmla="*/ 0 w 251"/>
                  <a:gd name="T47" fmla="*/ 0 h 140"/>
                  <a:gd name="T48" fmla="*/ 0 w 251"/>
                  <a:gd name="T49" fmla="*/ 0 h 140"/>
                  <a:gd name="T50" fmla="*/ 0 w 251"/>
                  <a:gd name="T51" fmla="*/ 0 h 140"/>
                  <a:gd name="T52" fmla="*/ 0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18" name="Freeform 17"/>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0 w 251"/>
                  <a:gd name="T11" fmla="*/ 0 h 146"/>
                  <a:gd name="T12" fmla="*/ 0 w 251"/>
                  <a:gd name="T13" fmla="*/ 0 h 146"/>
                  <a:gd name="T14" fmla="*/ 0 w 251"/>
                  <a:gd name="T15" fmla="*/ 0 h 146"/>
                  <a:gd name="T16" fmla="*/ 0 w 251"/>
                  <a:gd name="T17" fmla="*/ 0 h 146"/>
                  <a:gd name="T18" fmla="*/ 0 w 251"/>
                  <a:gd name="T19" fmla="*/ 0 h 146"/>
                  <a:gd name="T20" fmla="*/ 0 w 251"/>
                  <a:gd name="T21" fmla="*/ 0 h 146"/>
                  <a:gd name="T22" fmla="*/ 0 w 251"/>
                  <a:gd name="T23" fmla="*/ 0 h 146"/>
                  <a:gd name="T24" fmla="*/ 0 w 251"/>
                  <a:gd name="T25" fmla="*/ 0 h 146"/>
                  <a:gd name="T26" fmla="*/ 0 w 251"/>
                  <a:gd name="T27" fmla="*/ 0 h 146"/>
                  <a:gd name="T28" fmla="*/ 0 w 251"/>
                  <a:gd name="T29" fmla="*/ 0 h 146"/>
                  <a:gd name="T30" fmla="*/ 0 w 251"/>
                  <a:gd name="T31" fmla="*/ 0 h 146"/>
                  <a:gd name="T32" fmla="*/ 0 w 251"/>
                  <a:gd name="T33" fmla="*/ 0 h 146"/>
                  <a:gd name="T34" fmla="*/ 0 w 251"/>
                  <a:gd name="T35" fmla="*/ 0 h 146"/>
                  <a:gd name="T36" fmla="*/ 0 w 251"/>
                  <a:gd name="T37" fmla="*/ 0 h 146"/>
                  <a:gd name="T38" fmla="*/ 0 w 251"/>
                  <a:gd name="T39" fmla="*/ 0 h 146"/>
                  <a:gd name="T40" fmla="*/ 0 w 251"/>
                  <a:gd name="T41" fmla="*/ 0 h 146"/>
                  <a:gd name="T42" fmla="*/ 0 w 251"/>
                  <a:gd name="T43" fmla="*/ 0 h 146"/>
                  <a:gd name="T44" fmla="*/ 0 w 251"/>
                  <a:gd name="T45" fmla="*/ 0 h 146"/>
                  <a:gd name="T46" fmla="*/ 0 w 251"/>
                  <a:gd name="T47" fmla="*/ 0 h 146"/>
                  <a:gd name="T48" fmla="*/ 0 w 251"/>
                  <a:gd name="T49" fmla="*/ 0 h 146"/>
                  <a:gd name="T50" fmla="*/ 0 w 251"/>
                  <a:gd name="T51" fmla="*/ 0 h 146"/>
                  <a:gd name="T52" fmla="*/ 0 w 251"/>
                  <a:gd name="T53" fmla="*/ 0 h 146"/>
                  <a:gd name="T54" fmla="*/ 0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19" name="Freeform 18"/>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0 w 249"/>
                  <a:gd name="T11" fmla="*/ 0 h 154"/>
                  <a:gd name="T12" fmla="*/ 0 w 249"/>
                  <a:gd name="T13" fmla="*/ 0 h 154"/>
                  <a:gd name="T14" fmla="*/ 0 w 249"/>
                  <a:gd name="T15" fmla="*/ 0 h 154"/>
                  <a:gd name="T16" fmla="*/ 0 w 249"/>
                  <a:gd name="T17" fmla="*/ 0 h 154"/>
                  <a:gd name="T18" fmla="*/ 0 w 249"/>
                  <a:gd name="T19" fmla="*/ 0 h 154"/>
                  <a:gd name="T20" fmla="*/ 0 w 249"/>
                  <a:gd name="T21" fmla="*/ 0 h 154"/>
                  <a:gd name="T22" fmla="*/ 0 w 249"/>
                  <a:gd name="T23" fmla="*/ 0 h 154"/>
                  <a:gd name="T24" fmla="*/ 0 w 249"/>
                  <a:gd name="T25" fmla="*/ 0 h 154"/>
                  <a:gd name="T26" fmla="*/ 0 w 249"/>
                  <a:gd name="T27" fmla="*/ 0 h 154"/>
                  <a:gd name="T28" fmla="*/ 0 w 249"/>
                  <a:gd name="T29" fmla="*/ 0 h 154"/>
                  <a:gd name="T30" fmla="*/ 0 w 249"/>
                  <a:gd name="T31" fmla="*/ 0 h 154"/>
                  <a:gd name="T32" fmla="*/ 0 w 249"/>
                  <a:gd name="T33" fmla="*/ 0 h 154"/>
                  <a:gd name="T34" fmla="*/ 0 w 249"/>
                  <a:gd name="T35" fmla="*/ 0 h 154"/>
                  <a:gd name="T36" fmla="*/ 0 w 249"/>
                  <a:gd name="T37" fmla="*/ 0 h 154"/>
                  <a:gd name="T38" fmla="*/ 0 w 249"/>
                  <a:gd name="T39" fmla="*/ 0 h 154"/>
                  <a:gd name="T40" fmla="*/ 0 w 249"/>
                  <a:gd name="T41" fmla="*/ 0 h 154"/>
                  <a:gd name="T42" fmla="*/ 0 w 249"/>
                  <a:gd name="T43" fmla="*/ 0 h 154"/>
                  <a:gd name="T44" fmla="*/ 0 w 249"/>
                  <a:gd name="T45" fmla="*/ 0 h 154"/>
                  <a:gd name="T46" fmla="*/ 0 w 249"/>
                  <a:gd name="T47" fmla="*/ 0 h 154"/>
                  <a:gd name="T48" fmla="*/ 0 w 249"/>
                  <a:gd name="T49" fmla="*/ 0 h 154"/>
                  <a:gd name="T50" fmla="*/ 0 w 249"/>
                  <a:gd name="T51" fmla="*/ 0 h 154"/>
                  <a:gd name="T52" fmla="*/ 0 w 249"/>
                  <a:gd name="T53" fmla="*/ 0 h 154"/>
                  <a:gd name="T54" fmla="*/ 0 w 249"/>
                  <a:gd name="T55" fmla="*/ 0 h 154"/>
                  <a:gd name="T56" fmla="*/ 0 w 249"/>
                  <a:gd name="T57" fmla="*/ 0 h 154"/>
                  <a:gd name="T58" fmla="*/ 0 w 249"/>
                  <a:gd name="T59" fmla="*/ 0 h 154"/>
                  <a:gd name="T60" fmla="*/ 0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20" name="Freeform 19"/>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0 w 246"/>
                  <a:gd name="T11" fmla="*/ 0 h 159"/>
                  <a:gd name="T12" fmla="*/ 0 w 246"/>
                  <a:gd name="T13" fmla="*/ 0 h 159"/>
                  <a:gd name="T14" fmla="*/ 0 w 246"/>
                  <a:gd name="T15" fmla="*/ 0 h 159"/>
                  <a:gd name="T16" fmla="*/ 0 w 246"/>
                  <a:gd name="T17" fmla="*/ 0 h 159"/>
                  <a:gd name="T18" fmla="*/ 0 w 246"/>
                  <a:gd name="T19" fmla="*/ 0 h 159"/>
                  <a:gd name="T20" fmla="*/ 0 w 246"/>
                  <a:gd name="T21" fmla="*/ 0 h 159"/>
                  <a:gd name="T22" fmla="*/ 0 w 246"/>
                  <a:gd name="T23" fmla="*/ 0 h 159"/>
                  <a:gd name="T24" fmla="*/ 0 w 246"/>
                  <a:gd name="T25" fmla="*/ 0 h 159"/>
                  <a:gd name="T26" fmla="*/ 0 w 246"/>
                  <a:gd name="T27" fmla="*/ 0 h 159"/>
                  <a:gd name="T28" fmla="*/ 0 w 246"/>
                  <a:gd name="T29" fmla="*/ 0 h 159"/>
                  <a:gd name="T30" fmla="*/ 0 w 246"/>
                  <a:gd name="T31" fmla="*/ 0 h 159"/>
                  <a:gd name="T32" fmla="*/ 0 w 246"/>
                  <a:gd name="T33" fmla="*/ 0 h 159"/>
                  <a:gd name="T34" fmla="*/ 0 w 246"/>
                  <a:gd name="T35" fmla="*/ 0 h 159"/>
                  <a:gd name="T36" fmla="*/ 0 w 246"/>
                  <a:gd name="T37" fmla="*/ 0 h 159"/>
                  <a:gd name="T38" fmla="*/ 0 w 246"/>
                  <a:gd name="T39" fmla="*/ 0 h 159"/>
                  <a:gd name="T40" fmla="*/ 0 w 246"/>
                  <a:gd name="T41" fmla="*/ 0 h 159"/>
                  <a:gd name="T42" fmla="*/ 0 w 246"/>
                  <a:gd name="T43" fmla="*/ 0 h 159"/>
                  <a:gd name="T44" fmla="*/ 0 w 246"/>
                  <a:gd name="T45" fmla="*/ 0 h 159"/>
                  <a:gd name="T46" fmla="*/ 0 w 246"/>
                  <a:gd name="T47" fmla="*/ 0 h 159"/>
                  <a:gd name="T48" fmla="*/ 0 w 246"/>
                  <a:gd name="T49" fmla="*/ 0 h 159"/>
                  <a:gd name="T50" fmla="*/ 0 w 246"/>
                  <a:gd name="T51" fmla="*/ 0 h 159"/>
                  <a:gd name="T52" fmla="*/ 0 w 246"/>
                  <a:gd name="T53" fmla="*/ 0 h 159"/>
                  <a:gd name="T54" fmla="*/ 0 w 246"/>
                  <a:gd name="T55" fmla="*/ 0 h 159"/>
                  <a:gd name="T56" fmla="*/ 0 w 246"/>
                  <a:gd name="T57" fmla="*/ 0 h 159"/>
                  <a:gd name="T58" fmla="*/ 0 w 246"/>
                  <a:gd name="T59" fmla="*/ 0 h 159"/>
                  <a:gd name="T60" fmla="*/ 0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21" name="Freeform 20"/>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0 h 164"/>
                  <a:gd name="T10" fmla="*/ 0 w 243"/>
                  <a:gd name="T11" fmla="*/ 0 h 164"/>
                  <a:gd name="T12" fmla="*/ 0 w 243"/>
                  <a:gd name="T13" fmla="*/ 0 h 164"/>
                  <a:gd name="T14" fmla="*/ 0 w 243"/>
                  <a:gd name="T15" fmla="*/ 0 h 164"/>
                  <a:gd name="T16" fmla="*/ 0 w 243"/>
                  <a:gd name="T17" fmla="*/ 0 h 164"/>
                  <a:gd name="T18" fmla="*/ 0 w 243"/>
                  <a:gd name="T19" fmla="*/ 0 h 164"/>
                  <a:gd name="T20" fmla="*/ 0 w 243"/>
                  <a:gd name="T21" fmla="*/ 0 h 164"/>
                  <a:gd name="T22" fmla="*/ 0 w 243"/>
                  <a:gd name="T23" fmla="*/ 0 h 164"/>
                  <a:gd name="T24" fmla="*/ 0 w 243"/>
                  <a:gd name="T25" fmla="*/ 0 h 164"/>
                  <a:gd name="T26" fmla="*/ 0 w 243"/>
                  <a:gd name="T27" fmla="*/ 0 h 164"/>
                  <a:gd name="T28" fmla="*/ 0 w 243"/>
                  <a:gd name="T29" fmla="*/ 0 h 164"/>
                  <a:gd name="T30" fmla="*/ 0 w 243"/>
                  <a:gd name="T31" fmla="*/ 0 h 164"/>
                  <a:gd name="T32" fmla="*/ 0 w 243"/>
                  <a:gd name="T33" fmla="*/ 0 h 164"/>
                  <a:gd name="T34" fmla="*/ 0 w 243"/>
                  <a:gd name="T35" fmla="*/ 0 h 164"/>
                  <a:gd name="T36" fmla="*/ 0 w 243"/>
                  <a:gd name="T37" fmla="*/ 0 h 164"/>
                  <a:gd name="T38" fmla="*/ 0 w 243"/>
                  <a:gd name="T39" fmla="*/ 0 h 164"/>
                  <a:gd name="T40" fmla="*/ 0 w 243"/>
                  <a:gd name="T41" fmla="*/ 0 h 164"/>
                  <a:gd name="T42" fmla="*/ 0 w 243"/>
                  <a:gd name="T43" fmla="*/ 0 h 164"/>
                  <a:gd name="T44" fmla="*/ 0 w 243"/>
                  <a:gd name="T45" fmla="*/ 0 h 164"/>
                  <a:gd name="T46" fmla="*/ 0 w 243"/>
                  <a:gd name="T47" fmla="*/ 0 h 164"/>
                  <a:gd name="T48" fmla="*/ 0 w 243"/>
                  <a:gd name="T49" fmla="*/ 0 h 164"/>
                  <a:gd name="T50" fmla="*/ 0 w 243"/>
                  <a:gd name="T51" fmla="*/ 0 h 164"/>
                  <a:gd name="T52" fmla="*/ 0 w 243"/>
                  <a:gd name="T53" fmla="*/ 0 h 164"/>
                  <a:gd name="T54" fmla="*/ 0 w 243"/>
                  <a:gd name="T55" fmla="*/ 0 h 164"/>
                  <a:gd name="T56" fmla="*/ 0 w 243"/>
                  <a:gd name="T57" fmla="*/ 0 h 164"/>
                  <a:gd name="T58" fmla="*/ 0 w 243"/>
                  <a:gd name="T59" fmla="*/ 0 h 164"/>
                  <a:gd name="T60" fmla="*/ 0 w 243"/>
                  <a:gd name="T61" fmla="*/ 0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22" name="Freeform 21"/>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0 h 169"/>
                  <a:gd name="T18" fmla="*/ 0 w 238"/>
                  <a:gd name="T19" fmla="*/ 0 h 169"/>
                  <a:gd name="T20" fmla="*/ 0 w 238"/>
                  <a:gd name="T21" fmla="*/ 0 h 169"/>
                  <a:gd name="T22" fmla="*/ 0 w 238"/>
                  <a:gd name="T23" fmla="*/ 0 h 169"/>
                  <a:gd name="T24" fmla="*/ 0 w 238"/>
                  <a:gd name="T25" fmla="*/ 0 h 169"/>
                  <a:gd name="T26" fmla="*/ 0 w 238"/>
                  <a:gd name="T27" fmla="*/ 0 h 169"/>
                  <a:gd name="T28" fmla="*/ 0 w 238"/>
                  <a:gd name="T29" fmla="*/ 0 h 169"/>
                  <a:gd name="T30" fmla="*/ 0 w 238"/>
                  <a:gd name="T31" fmla="*/ 0 h 169"/>
                  <a:gd name="T32" fmla="*/ 0 w 238"/>
                  <a:gd name="T33" fmla="*/ 0 h 169"/>
                  <a:gd name="T34" fmla="*/ 0 w 238"/>
                  <a:gd name="T35" fmla="*/ 0 h 169"/>
                  <a:gd name="T36" fmla="*/ 0 w 238"/>
                  <a:gd name="T37" fmla="*/ 0 h 169"/>
                  <a:gd name="T38" fmla="*/ 0 w 238"/>
                  <a:gd name="T39" fmla="*/ 0 h 169"/>
                  <a:gd name="T40" fmla="*/ 0 w 238"/>
                  <a:gd name="T41" fmla="*/ 0 h 169"/>
                  <a:gd name="T42" fmla="*/ 0 w 238"/>
                  <a:gd name="T43" fmla="*/ 0 h 169"/>
                  <a:gd name="T44" fmla="*/ 0 w 238"/>
                  <a:gd name="T45" fmla="*/ 0 h 169"/>
                  <a:gd name="T46" fmla="*/ 0 w 238"/>
                  <a:gd name="T47" fmla="*/ 0 h 169"/>
                  <a:gd name="T48" fmla="*/ 0 w 238"/>
                  <a:gd name="T49" fmla="*/ 0 h 169"/>
                  <a:gd name="T50" fmla="*/ 0 w 238"/>
                  <a:gd name="T51" fmla="*/ 0 h 169"/>
                  <a:gd name="T52" fmla="*/ 0 w 238"/>
                  <a:gd name="T53" fmla="*/ 0 h 169"/>
                  <a:gd name="T54" fmla="*/ 0 w 238"/>
                  <a:gd name="T55" fmla="*/ 0 h 169"/>
                  <a:gd name="T56" fmla="*/ 0 w 238"/>
                  <a:gd name="T57" fmla="*/ 0 h 169"/>
                  <a:gd name="T58" fmla="*/ 0 w 238"/>
                  <a:gd name="T59" fmla="*/ 0 h 169"/>
                  <a:gd name="T60" fmla="*/ 0 w 238"/>
                  <a:gd name="T61" fmla="*/ 0 h 169"/>
                  <a:gd name="T62" fmla="*/ 0 w 238"/>
                  <a:gd name="T63" fmla="*/ 0 h 169"/>
                  <a:gd name="T64" fmla="*/ 0 w 238"/>
                  <a:gd name="T65" fmla="*/ 0 h 169"/>
                  <a:gd name="T66" fmla="*/ 0 w 238"/>
                  <a:gd name="T67" fmla="*/ 0 h 169"/>
                  <a:gd name="T68" fmla="*/ 0 w 238"/>
                  <a:gd name="T69" fmla="*/ 0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23" name="Freeform 22"/>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0 h 174"/>
                  <a:gd name="T14" fmla="*/ 0 w 232"/>
                  <a:gd name="T15" fmla="*/ 0 h 174"/>
                  <a:gd name="T16" fmla="*/ 0 w 232"/>
                  <a:gd name="T17" fmla="*/ 0 h 174"/>
                  <a:gd name="T18" fmla="*/ 0 w 232"/>
                  <a:gd name="T19" fmla="*/ 0 h 174"/>
                  <a:gd name="T20" fmla="*/ 0 w 232"/>
                  <a:gd name="T21" fmla="*/ 0 h 174"/>
                  <a:gd name="T22" fmla="*/ 0 w 232"/>
                  <a:gd name="T23" fmla="*/ 0 h 174"/>
                  <a:gd name="T24" fmla="*/ 0 w 232"/>
                  <a:gd name="T25" fmla="*/ 0 h 174"/>
                  <a:gd name="T26" fmla="*/ 0 w 232"/>
                  <a:gd name="T27" fmla="*/ 0 h 174"/>
                  <a:gd name="T28" fmla="*/ 0 w 232"/>
                  <a:gd name="T29" fmla="*/ 0 h 174"/>
                  <a:gd name="T30" fmla="*/ 0 w 232"/>
                  <a:gd name="T31" fmla="*/ 0 h 174"/>
                  <a:gd name="T32" fmla="*/ 0 w 232"/>
                  <a:gd name="T33" fmla="*/ 0 h 174"/>
                  <a:gd name="T34" fmla="*/ 0 w 232"/>
                  <a:gd name="T35" fmla="*/ 0 h 174"/>
                  <a:gd name="T36" fmla="*/ 0 w 232"/>
                  <a:gd name="T37" fmla="*/ 0 h 174"/>
                  <a:gd name="T38" fmla="*/ 0 w 232"/>
                  <a:gd name="T39" fmla="*/ 0 h 174"/>
                  <a:gd name="T40" fmla="*/ 0 w 232"/>
                  <a:gd name="T41" fmla="*/ 0 h 174"/>
                  <a:gd name="T42" fmla="*/ 0 w 232"/>
                  <a:gd name="T43" fmla="*/ 0 h 174"/>
                  <a:gd name="T44" fmla="*/ 0 w 232"/>
                  <a:gd name="T45" fmla="*/ 0 h 174"/>
                  <a:gd name="T46" fmla="*/ 0 w 232"/>
                  <a:gd name="T47" fmla="*/ 0 h 174"/>
                  <a:gd name="T48" fmla="*/ 0 w 232"/>
                  <a:gd name="T49" fmla="*/ 0 h 174"/>
                  <a:gd name="T50" fmla="*/ 0 w 232"/>
                  <a:gd name="T51" fmla="*/ 0 h 174"/>
                  <a:gd name="T52" fmla="*/ 0 w 232"/>
                  <a:gd name="T53" fmla="*/ 0 h 174"/>
                  <a:gd name="T54" fmla="*/ 0 w 232"/>
                  <a:gd name="T55" fmla="*/ 0 h 174"/>
                  <a:gd name="T56" fmla="*/ 0 w 232"/>
                  <a:gd name="T57" fmla="*/ 0 h 174"/>
                  <a:gd name="T58" fmla="*/ 0 w 232"/>
                  <a:gd name="T59" fmla="*/ 0 h 174"/>
                  <a:gd name="T60" fmla="*/ 0 w 232"/>
                  <a:gd name="T61" fmla="*/ 0 h 174"/>
                  <a:gd name="T62" fmla="*/ 0 w 232"/>
                  <a:gd name="T63" fmla="*/ 0 h 174"/>
                  <a:gd name="T64" fmla="*/ 0 w 232"/>
                  <a:gd name="T65" fmla="*/ 0 h 174"/>
                  <a:gd name="T66" fmla="*/ 0 w 232"/>
                  <a:gd name="T67" fmla="*/ 0 h 174"/>
                  <a:gd name="T68" fmla="*/ 0 w 232"/>
                  <a:gd name="T69" fmla="*/ 0 h 174"/>
                  <a:gd name="T70" fmla="*/ 0 w 232"/>
                  <a:gd name="T71" fmla="*/ 0 h 174"/>
                  <a:gd name="T72" fmla="*/ 0 w 232"/>
                  <a:gd name="T73" fmla="*/ 0 h 174"/>
                  <a:gd name="T74" fmla="*/ 0 w 232"/>
                  <a:gd name="T75" fmla="*/ 0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24" name="Freeform 23"/>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0 h 176"/>
                  <a:gd name="T14" fmla="*/ 0 w 225"/>
                  <a:gd name="T15" fmla="*/ 0 h 176"/>
                  <a:gd name="T16" fmla="*/ 0 w 225"/>
                  <a:gd name="T17" fmla="*/ 0 h 176"/>
                  <a:gd name="T18" fmla="*/ 0 w 225"/>
                  <a:gd name="T19" fmla="*/ 0 h 176"/>
                  <a:gd name="T20" fmla="*/ 0 w 225"/>
                  <a:gd name="T21" fmla="*/ 0 h 176"/>
                  <a:gd name="T22" fmla="*/ 0 w 225"/>
                  <a:gd name="T23" fmla="*/ 0 h 176"/>
                  <a:gd name="T24" fmla="*/ 0 w 225"/>
                  <a:gd name="T25" fmla="*/ 0 h 176"/>
                  <a:gd name="T26" fmla="*/ 0 w 225"/>
                  <a:gd name="T27" fmla="*/ 0 h 176"/>
                  <a:gd name="T28" fmla="*/ 0 w 225"/>
                  <a:gd name="T29" fmla="*/ 0 h 176"/>
                  <a:gd name="T30" fmla="*/ 0 w 225"/>
                  <a:gd name="T31" fmla="*/ 0 h 176"/>
                  <a:gd name="T32" fmla="*/ 0 w 225"/>
                  <a:gd name="T33" fmla="*/ 0 h 176"/>
                  <a:gd name="T34" fmla="*/ 0 w 225"/>
                  <a:gd name="T35" fmla="*/ 0 h 176"/>
                  <a:gd name="T36" fmla="*/ 0 w 225"/>
                  <a:gd name="T37" fmla="*/ 0 h 176"/>
                  <a:gd name="T38" fmla="*/ 0 w 225"/>
                  <a:gd name="T39" fmla="*/ 0 h 176"/>
                  <a:gd name="T40" fmla="*/ 0 w 225"/>
                  <a:gd name="T41" fmla="*/ 0 h 176"/>
                  <a:gd name="T42" fmla="*/ 0 w 225"/>
                  <a:gd name="T43" fmla="*/ 0 h 176"/>
                  <a:gd name="T44" fmla="*/ 0 w 225"/>
                  <a:gd name="T45" fmla="*/ 0 h 176"/>
                  <a:gd name="T46" fmla="*/ 0 w 225"/>
                  <a:gd name="T47" fmla="*/ 0 h 176"/>
                  <a:gd name="T48" fmla="*/ 0 w 225"/>
                  <a:gd name="T49" fmla="*/ 0 h 176"/>
                  <a:gd name="T50" fmla="*/ 0 w 225"/>
                  <a:gd name="T51" fmla="*/ 0 h 176"/>
                  <a:gd name="T52" fmla="*/ 0 w 225"/>
                  <a:gd name="T53" fmla="*/ 0 h 176"/>
                  <a:gd name="T54" fmla="*/ 0 w 225"/>
                  <a:gd name="T55" fmla="*/ 0 h 176"/>
                  <a:gd name="T56" fmla="*/ 0 w 225"/>
                  <a:gd name="T57" fmla="*/ 0 h 176"/>
                  <a:gd name="T58" fmla="*/ 0 w 225"/>
                  <a:gd name="T59" fmla="*/ 0 h 176"/>
                  <a:gd name="T60" fmla="*/ 0 w 225"/>
                  <a:gd name="T61" fmla="*/ 0 h 176"/>
                  <a:gd name="T62" fmla="*/ 0 w 225"/>
                  <a:gd name="T63" fmla="*/ 0 h 176"/>
                  <a:gd name="T64" fmla="*/ 0 w 225"/>
                  <a:gd name="T65" fmla="*/ 0 h 176"/>
                  <a:gd name="T66" fmla="*/ 0 w 225"/>
                  <a:gd name="T67" fmla="*/ 0 h 176"/>
                  <a:gd name="T68" fmla="*/ 0 w 225"/>
                  <a:gd name="T69" fmla="*/ 0 h 176"/>
                  <a:gd name="T70" fmla="*/ 0 w 225"/>
                  <a:gd name="T71" fmla="*/ 0 h 176"/>
                  <a:gd name="T72" fmla="*/ 0 w 225"/>
                  <a:gd name="T73" fmla="*/ 0 h 176"/>
                  <a:gd name="T74" fmla="*/ 0 w 225"/>
                  <a:gd name="T75" fmla="*/ 0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25" name="Freeform 24"/>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0 h 180"/>
                  <a:gd name="T14" fmla="*/ 0 w 217"/>
                  <a:gd name="T15" fmla="*/ 0 h 180"/>
                  <a:gd name="T16" fmla="*/ 0 w 217"/>
                  <a:gd name="T17" fmla="*/ 0 h 180"/>
                  <a:gd name="T18" fmla="*/ 0 w 217"/>
                  <a:gd name="T19" fmla="*/ 0 h 180"/>
                  <a:gd name="T20" fmla="*/ 0 w 217"/>
                  <a:gd name="T21" fmla="*/ 0 h 180"/>
                  <a:gd name="T22" fmla="*/ 0 w 217"/>
                  <a:gd name="T23" fmla="*/ 0 h 180"/>
                  <a:gd name="T24" fmla="*/ 0 w 217"/>
                  <a:gd name="T25" fmla="*/ 0 h 180"/>
                  <a:gd name="T26" fmla="*/ 0 w 217"/>
                  <a:gd name="T27" fmla="*/ 0 h 180"/>
                  <a:gd name="T28" fmla="*/ 0 w 217"/>
                  <a:gd name="T29" fmla="*/ 0 h 180"/>
                  <a:gd name="T30" fmla="*/ 0 w 217"/>
                  <a:gd name="T31" fmla="*/ 0 h 180"/>
                  <a:gd name="T32" fmla="*/ 0 w 217"/>
                  <a:gd name="T33" fmla="*/ 0 h 180"/>
                  <a:gd name="T34" fmla="*/ 0 w 217"/>
                  <a:gd name="T35" fmla="*/ 0 h 180"/>
                  <a:gd name="T36" fmla="*/ 0 w 217"/>
                  <a:gd name="T37" fmla="*/ 0 h 180"/>
                  <a:gd name="T38" fmla="*/ 0 w 217"/>
                  <a:gd name="T39" fmla="*/ 0 h 180"/>
                  <a:gd name="T40" fmla="*/ 0 w 217"/>
                  <a:gd name="T41" fmla="*/ 0 h 180"/>
                  <a:gd name="T42" fmla="*/ 0 w 217"/>
                  <a:gd name="T43" fmla="*/ 0 h 180"/>
                  <a:gd name="T44" fmla="*/ 0 w 217"/>
                  <a:gd name="T45" fmla="*/ 0 h 180"/>
                  <a:gd name="T46" fmla="*/ 0 w 217"/>
                  <a:gd name="T47" fmla="*/ 0 h 180"/>
                  <a:gd name="T48" fmla="*/ 0 w 217"/>
                  <a:gd name="T49" fmla="*/ 0 h 180"/>
                  <a:gd name="T50" fmla="*/ 0 w 217"/>
                  <a:gd name="T51" fmla="*/ 0 h 180"/>
                  <a:gd name="T52" fmla="*/ 0 w 217"/>
                  <a:gd name="T53" fmla="*/ 0 h 180"/>
                  <a:gd name="T54" fmla="*/ 0 w 217"/>
                  <a:gd name="T55" fmla="*/ 0 h 180"/>
                  <a:gd name="T56" fmla="*/ 0 w 217"/>
                  <a:gd name="T57" fmla="*/ 0 h 180"/>
                  <a:gd name="T58" fmla="*/ 0 w 217"/>
                  <a:gd name="T59" fmla="*/ 0 h 180"/>
                  <a:gd name="T60" fmla="*/ 0 w 217"/>
                  <a:gd name="T61" fmla="*/ 0 h 180"/>
                  <a:gd name="T62" fmla="*/ 0 w 217"/>
                  <a:gd name="T63" fmla="*/ 0 h 180"/>
                  <a:gd name="T64" fmla="*/ 0 w 217"/>
                  <a:gd name="T65" fmla="*/ 0 h 180"/>
                  <a:gd name="T66" fmla="*/ 0 w 217"/>
                  <a:gd name="T67" fmla="*/ 0 h 180"/>
                  <a:gd name="T68" fmla="*/ 0 w 217"/>
                  <a:gd name="T69" fmla="*/ 0 h 180"/>
                  <a:gd name="T70" fmla="*/ 0 w 217"/>
                  <a:gd name="T71" fmla="*/ 0 h 180"/>
                  <a:gd name="T72" fmla="*/ 0 w 217"/>
                  <a:gd name="T73" fmla="*/ 0 h 180"/>
                  <a:gd name="T74" fmla="*/ 0 w 217"/>
                  <a:gd name="T75" fmla="*/ 0 h 180"/>
                  <a:gd name="T76" fmla="*/ 0 w 217"/>
                  <a:gd name="T77" fmla="*/ 0 h 180"/>
                  <a:gd name="T78" fmla="*/ 0 w 217"/>
                  <a:gd name="T79" fmla="*/ 0 h 180"/>
                  <a:gd name="T80" fmla="*/ 0 w 217"/>
                  <a:gd name="T81" fmla="*/ 0 h 180"/>
                  <a:gd name="T82" fmla="*/ 0 w 217"/>
                  <a:gd name="T83" fmla="*/ 0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26" name="Freeform 25"/>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0 h 181"/>
                  <a:gd name="T16" fmla="*/ 0 w 209"/>
                  <a:gd name="T17" fmla="*/ 0 h 181"/>
                  <a:gd name="T18" fmla="*/ 0 w 209"/>
                  <a:gd name="T19" fmla="*/ 0 h 181"/>
                  <a:gd name="T20" fmla="*/ 0 w 209"/>
                  <a:gd name="T21" fmla="*/ 0 h 181"/>
                  <a:gd name="T22" fmla="*/ 0 w 209"/>
                  <a:gd name="T23" fmla="*/ 0 h 181"/>
                  <a:gd name="T24" fmla="*/ 0 w 209"/>
                  <a:gd name="T25" fmla="*/ 0 h 181"/>
                  <a:gd name="T26" fmla="*/ 0 w 209"/>
                  <a:gd name="T27" fmla="*/ 0 h 181"/>
                  <a:gd name="T28" fmla="*/ 0 w 209"/>
                  <a:gd name="T29" fmla="*/ 0 h 181"/>
                  <a:gd name="T30" fmla="*/ 0 w 209"/>
                  <a:gd name="T31" fmla="*/ 0 h 181"/>
                  <a:gd name="T32" fmla="*/ 0 w 209"/>
                  <a:gd name="T33" fmla="*/ 0 h 181"/>
                  <a:gd name="T34" fmla="*/ 0 w 209"/>
                  <a:gd name="T35" fmla="*/ 0 h 181"/>
                  <a:gd name="T36" fmla="*/ 0 w 209"/>
                  <a:gd name="T37" fmla="*/ 0 h 181"/>
                  <a:gd name="T38" fmla="*/ 0 w 209"/>
                  <a:gd name="T39" fmla="*/ 0 h 181"/>
                  <a:gd name="T40" fmla="*/ 0 w 209"/>
                  <a:gd name="T41" fmla="*/ 0 h 181"/>
                  <a:gd name="T42" fmla="*/ 0 w 209"/>
                  <a:gd name="T43" fmla="*/ 0 h 181"/>
                  <a:gd name="T44" fmla="*/ 0 w 209"/>
                  <a:gd name="T45" fmla="*/ 0 h 181"/>
                  <a:gd name="T46" fmla="*/ 0 w 209"/>
                  <a:gd name="T47" fmla="*/ 0 h 181"/>
                  <a:gd name="T48" fmla="*/ 0 w 209"/>
                  <a:gd name="T49" fmla="*/ 0 h 181"/>
                  <a:gd name="T50" fmla="*/ 0 w 209"/>
                  <a:gd name="T51" fmla="*/ 0 h 181"/>
                  <a:gd name="T52" fmla="*/ 0 w 209"/>
                  <a:gd name="T53" fmla="*/ 0 h 181"/>
                  <a:gd name="T54" fmla="*/ 0 w 209"/>
                  <a:gd name="T55" fmla="*/ 0 h 181"/>
                  <a:gd name="T56" fmla="*/ 0 w 209"/>
                  <a:gd name="T57" fmla="*/ 0 h 181"/>
                  <a:gd name="T58" fmla="*/ 0 w 209"/>
                  <a:gd name="T59" fmla="*/ 0 h 181"/>
                  <a:gd name="T60" fmla="*/ 0 w 209"/>
                  <a:gd name="T61" fmla="*/ 0 h 181"/>
                  <a:gd name="T62" fmla="*/ 0 w 209"/>
                  <a:gd name="T63" fmla="*/ 0 h 181"/>
                  <a:gd name="T64" fmla="*/ 0 w 209"/>
                  <a:gd name="T65" fmla="*/ 0 h 181"/>
                  <a:gd name="T66" fmla="*/ 0 w 209"/>
                  <a:gd name="T67" fmla="*/ 0 h 181"/>
                  <a:gd name="T68" fmla="*/ 0 w 209"/>
                  <a:gd name="T69" fmla="*/ 0 h 181"/>
                  <a:gd name="T70" fmla="*/ 0 w 209"/>
                  <a:gd name="T71" fmla="*/ 0 h 181"/>
                  <a:gd name="T72" fmla="*/ 0 w 209"/>
                  <a:gd name="T73" fmla="*/ 0 h 181"/>
                  <a:gd name="T74" fmla="*/ 0 w 209"/>
                  <a:gd name="T75" fmla="*/ 0 h 181"/>
                  <a:gd name="T76" fmla="*/ 0 w 209"/>
                  <a:gd name="T77" fmla="*/ 0 h 181"/>
                  <a:gd name="T78" fmla="*/ 0 w 209"/>
                  <a:gd name="T79" fmla="*/ 0 h 181"/>
                  <a:gd name="T80" fmla="*/ 0 w 209"/>
                  <a:gd name="T81" fmla="*/ 0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27" name="Freeform 26"/>
              <p:cNvSpPr>
                <a:spLocks/>
              </p:cNvSpPr>
              <p:nvPr/>
            </p:nvSpPr>
            <p:spPr bwMode="auto">
              <a:xfrm>
                <a:off x="1142" y="2649"/>
                <a:ext cx="40" cy="30"/>
              </a:xfrm>
              <a:custGeom>
                <a:avLst/>
                <a:gdLst>
                  <a:gd name="T0" fmla="*/ 0 w 200"/>
                  <a:gd name="T1" fmla="*/ 0 h 183"/>
                  <a:gd name="T2" fmla="*/ 0 w 200"/>
                  <a:gd name="T3" fmla="*/ 0 h 183"/>
                  <a:gd name="T4" fmla="*/ 0 w 200"/>
                  <a:gd name="T5" fmla="*/ 0 h 183"/>
                  <a:gd name="T6" fmla="*/ 0 w 200"/>
                  <a:gd name="T7" fmla="*/ 0 h 183"/>
                  <a:gd name="T8" fmla="*/ 0 w 200"/>
                  <a:gd name="T9" fmla="*/ 0 h 183"/>
                  <a:gd name="T10" fmla="*/ 0 w 200"/>
                  <a:gd name="T11" fmla="*/ 0 h 183"/>
                  <a:gd name="T12" fmla="*/ 0 w 200"/>
                  <a:gd name="T13" fmla="*/ 0 h 183"/>
                  <a:gd name="T14" fmla="*/ 0 w 200"/>
                  <a:gd name="T15" fmla="*/ 0 h 183"/>
                  <a:gd name="T16" fmla="*/ 0 w 200"/>
                  <a:gd name="T17" fmla="*/ 0 h 183"/>
                  <a:gd name="T18" fmla="*/ 0 w 200"/>
                  <a:gd name="T19" fmla="*/ 0 h 183"/>
                  <a:gd name="T20" fmla="*/ 0 w 200"/>
                  <a:gd name="T21" fmla="*/ 0 h 183"/>
                  <a:gd name="T22" fmla="*/ 0 w 200"/>
                  <a:gd name="T23" fmla="*/ 0 h 183"/>
                  <a:gd name="T24" fmla="*/ 0 w 200"/>
                  <a:gd name="T25" fmla="*/ 0 h 183"/>
                  <a:gd name="T26" fmla="*/ 0 w 200"/>
                  <a:gd name="T27" fmla="*/ 0 h 183"/>
                  <a:gd name="T28" fmla="*/ 0 w 200"/>
                  <a:gd name="T29" fmla="*/ 0 h 183"/>
                  <a:gd name="T30" fmla="*/ 0 w 200"/>
                  <a:gd name="T31" fmla="*/ 0 h 183"/>
                  <a:gd name="T32" fmla="*/ 0 w 200"/>
                  <a:gd name="T33" fmla="*/ 0 h 183"/>
                  <a:gd name="T34" fmla="*/ 0 w 200"/>
                  <a:gd name="T35" fmla="*/ 0 h 183"/>
                  <a:gd name="T36" fmla="*/ 0 w 200"/>
                  <a:gd name="T37" fmla="*/ 0 h 183"/>
                  <a:gd name="T38" fmla="*/ 0 w 200"/>
                  <a:gd name="T39" fmla="*/ 0 h 183"/>
                  <a:gd name="T40" fmla="*/ 0 w 200"/>
                  <a:gd name="T41" fmla="*/ 0 h 183"/>
                  <a:gd name="T42" fmla="*/ 0 w 200"/>
                  <a:gd name="T43" fmla="*/ 0 h 183"/>
                  <a:gd name="T44" fmla="*/ 0 w 200"/>
                  <a:gd name="T45" fmla="*/ 0 h 183"/>
                  <a:gd name="T46" fmla="*/ 0 w 200"/>
                  <a:gd name="T47" fmla="*/ 0 h 183"/>
                  <a:gd name="T48" fmla="*/ 0 w 200"/>
                  <a:gd name="T49" fmla="*/ 0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0 h 183"/>
                  <a:gd name="T88" fmla="*/ 0 w 200"/>
                  <a:gd name="T89" fmla="*/ 0 h 183"/>
                  <a:gd name="T90" fmla="*/ 0 w 200"/>
                  <a:gd name="T91" fmla="*/ 0 h 183"/>
                  <a:gd name="T92" fmla="*/ 0 w 200"/>
                  <a:gd name="T93" fmla="*/ 0 h 183"/>
                  <a:gd name="T94" fmla="*/ 0 w 200"/>
                  <a:gd name="T95" fmla="*/ 0 h 183"/>
                  <a:gd name="T96" fmla="*/ 0 w 200"/>
                  <a:gd name="T97" fmla="*/ 0 h 183"/>
                  <a:gd name="T98" fmla="*/ 0 w 200"/>
                  <a:gd name="T99" fmla="*/ 0 h 183"/>
                  <a:gd name="T100" fmla="*/ 0 w 200"/>
                  <a:gd name="T101" fmla="*/ 0 h 183"/>
                  <a:gd name="T102" fmla="*/ 0 w 200"/>
                  <a:gd name="T103" fmla="*/ 0 h 183"/>
                  <a:gd name="T104" fmla="*/ 0 w 200"/>
                  <a:gd name="T105" fmla="*/ 0 h 183"/>
                  <a:gd name="T106" fmla="*/ 0 w 200"/>
                  <a:gd name="T107" fmla="*/ 0 h 183"/>
                  <a:gd name="T108" fmla="*/ 0 w 200"/>
                  <a:gd name="T109" fmla="*/ 0 h 183"/>
                  <a:gd name="T110" fmla="*/ 0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28" name="Freeform 27"/>
              <p:cNvSpPr>
                <a:spLocks/>
              </p:cNvSpPr>
              <p:nvPr/>
            </p:nvSpPr>
            <p:spPr bwMode="auto">
              <a:xfrm>
                <a:off x="1143" y="2648"/>
                <a:ext cx="38" cy="30"/>
              </a:xfrm>
              <a:custGeom>
                <a:avLst/>
                <a:gdLst>
                  <a:gd name="T0" fmla="*/ 0 w 191"/>
                  <a:gd name="T1" fmla="*/ 0 h 183"/>
                  <a:gd name="T2" fmla="*/ 0 w 191"/>
                  <a:gd name="T3" fmla="*/ 0 h 183"/>
                  <a:gd name="T4" fmla="*/ 0 w 191"/>
                  <a:gd name="T5" fmla="*/ 0 h 183"/>
                  <a:gd name="T6" fmla="*/ 0 w 191"/>
                  <a:gd name="T7" fmla="*/ 0 h 183"/>
                  <a:gd name="T8" fmla="*/ 0 w 191"/>
                  <a:gd name="T9" fmla="*/ 0 h 183"/>
                  <a:gd name="T10" fmla="*/ 0 w 191"/>
                  <a:gd name="T11" fmla="*/ 0 h 183"/>
                  <a:gd name="T12" fmla="*/ 0 w 191"/>
                  <a:gd name="T13" fmla="*/ 0 h 183"/>
                  <a:gd name="T14" fmla="*/ 0 w 191"/>
                  <a:gd name="T15" fmla="*/ 0 h 183"/>
                  <a:gd name="T16" fmla="*/ 0 w 191"/>
                  <a:gd name="T17" fmla="*/ 0 h 183"/>
                  <a:gd name="T18" fmla="*/ 0 w 191"/>
                  <a:gd name="T19" fmla="*/ 0 h 183"/>
                  <a:gd name="T20" fmla="*/ 0 w 191"/>
                  <a:gd name="T21" fmla="*/ 0 h 183"/>
                  <a:gd name="T22" fmla="*/ 0 w 191"/>
                  <a:gd name="T23" fmla="*/ 0 h 183"/>
                  <a:gd name="T24" fmla="*/ 0 w 191"/>
                  <a:gd name="T25" fmla="*/ 0 h 183"/>
                  <a:gd name="T26" fmla="*/ 0 w 191"/>
                  <a:gd name="T27" fmla="*/ 0 h 183"/>
                  <a:gd name="T28" fmla="*/ 0 w 191"/>
                  <a:gd name="T29" fmla="*/ 0 h 183"/>
                  <a:gd name="T30" fmla="*/ 0 w 191"/>
                  <a:gd name="T31" fmla="*/ 0 h 183"/>
                  <a:gd name="T32" fmla="*/ 0 w 191"/>
                  <a:gd name="T33" fmla="*/ 0 h 183"/>
                  <a:gd name="T34" fmla="*/ 0 w 191"/>
                  <a:gd name="T35" fmla="*/ 0 h 183"/>
                  <a:gd name="T36" fmla="*/ 0 w 191"/>
                  <a:gd name="T37" fmla="*/ 0 h 183"/>
                  <a:gd name="T38" fmla="*/ 0 w 191"/>
                  <a:gd name="T39" fmla="*/ 0 h 183"/>
                  <a:gd name="T40" fmla="*/ 0 w 191"/>
                  <a:gd name="T41" fmla="*/ 0 h 183"/>
                  <a:gd name="T42" fmla="*/ 0 w 191"/>
                  <a:gd name="T43" fmla="*/ 0 h 183"/>
                  <a:gd name="T44" fmla="*/ 0 w 191"/>
                  <a:gd name="T45" fmla="*/ 0 h 183"/>
                  <a:gd name="T46" fmla="*/ 0 w 191"/>
                  <a:gd name="T47" fmla="*/ 0 h 183"/>
                  <a:gd name="T48" fmla="*/ 0 w 191"/>
                  <a:gd name="T49" fmla="*/ 0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0 h 183"/>
                  <a:gd name="T88" fmla="*/ 0 w 191"/>
                  <a:gd name="T89" fmla="*/ 0 h 183"/>
                  <a:gd name="T90" fmla="*/ 0 w 191"/>
                  <a:gd name="T91" fmla="*/ 0 h 183"/>
                  <a:gd name="T92" fmla="*/ 0 w 191"/>
                  <a:gd name="T93" fmla="*/ 0 h 183"/>
                  <a:gd name="T94" fmla="*/ 0 w 191"/>
                  <a:gd name="T95" fmla="*/ 0 h 183"/>
                  <a:gd name="T96" fmla="*/ 0 w 191"/>
                  <a:gd name="T97" fmla="*/ 0 h 183"/>
                  <a:gd name="T98" fmla="*/ 0 w 191"/>
                  <a:gd name="T99" fmla="*/ 0 h 183"/>
                  <a:gd name="T100" fmla="*/ 0 w 191"/>
                  <a:gd name="T101" fmla="*/ 0 h 183"/>
                  <a:gd name="T102" fmla="*/ 0 w 191"/>
                  <a:gd name="T103" fmla="*/ 0 h 183"/>
                  <a:gd name="T104" fmla="*/ 0 w 191"/>
                  <a:gd name="T105" fmla="*/ 0 h 183"/>
                  <a:gd name="T106" fmla="*/ 0 w 191"/>
                  <a:gd name="T107" fmla="*/ 0 h 183"/>
                  <a:gd name="T108" fmla="*/ 0 w 191"/>
                  <a:gd name="T109" fmla="*/ 0 h 183"/>
                  <a:gd name="T110" fmla="*/ 0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29" name="Freeform 28"/>
              <p:cNvSpPr>
                <a:spLocks/>
              </p:cNvSpPr>
              <p:nvPr/>
            </p:nvSpPr>
            <p:spPr bwMode="auto">
              <a:xfrm>
                <a:off x="1143" y="2647"/>
                <a:ext cx="37" cy="30"/>
              </a:xfrm>
              <a:custGeom>
                <a:avLst/>
                <a:gdLst>
                  <a:gd name="T0" fmla="*/ 0 w 181"/>
                  <a:gd name="T1" fmla="*/ 0 h 185"/>
                  <a:gd name="T2" fmla="*/ 0 w 181"/>
                  <a:gd name="T3" fmla="*/ 0 h 185"/>
                  <a:gd name="T4" fmla="*/ 0 w 181"/>
                  <a:gd name="T5" fmla="*/ 0 h 185"/>
                  <a:gd name="T6" fmla="*/ 0 w 181"/>
                  <a:gd name="T7" fmla="*/ 0 h 185"/>
                  <a:gd name="T8" fmla="*/ 0 w 181"/>
                  <a:gd name="T9" fmla="*/ 0 h 185"/>
                  <a:gd name="T10" fmla="*/ 0 w 181"/>
                  <a:gd name="T11" fmla="*/ 0 h 185"/>
                  <a:gd name="T12" fmla="*/ 0 w 181"/>
                  <a:gd name="T13" fmla="*/ 0 h 185"/>
                  <a:gd name="T14" fmla="*/ 0 w 181"/>
                  <a:gd name="T15" fmla="*/ 0 h 185"/>
                  <a:gd name="T16" fmla="*/ 0 w 181"/>
                  <a:gd name="T17" fmla="*/ 0 h 185"/>
                  <a:gd name="T18" fmla="*/ 0 w 181"/>
                  <a:gd name="T19" fmla="*/ 0 h 185"/>
                  <a:gd name="T20" fmla="*/ 0 w 181"/>
                  <a:gd name="T21" fmla="*/ 0 h 185"/>
                  <a:gd name="T22" fmla="*/ 0 w 181"/>
                  <a:gd name="T23" fmla="*/ 0 h 185"/>
                  <a:gd name="T24" fmla="*/ 0 w 181"/>
                  <a:gd name="T25" fmla="*/ 0 h 185"/>
                  <a:gd name="T26" fmla="*/ 0 w 181"/>
                  <a:gd name="T27" fmla="*/ 0 h 185"/>
                  <a:gd name="T28" fmla="*/ 0 w 181"/>
                  <a:gd name="T29" fmla="*/ 0 h 185"/>
                  <a:gd name="T30" fmla="*/ 0 w 181"/>
                  <a:gd name="T31" fmla="*/ 0 h 185"/>
                  <a:gd name="T32" fmla="*/ 0 w 181"/>
                  <a:gd name="T33" fmla="*/ 0 h 185"/>
                  <a:gd name="T34" fmla="*/ 0 w 181"/>
                  <a:gd name="T35" fmla="*/ 0 h 185"/>
                  <a:gd name="T36" fmla="*/ 0 w 181"/>
                  <a:gd name="T37" fmla="*/ 0 h 185"/>
                  <a:gd name="T38" fmla="*/ 0 w 181"/>
                  <a:gd name="T39" fmla="*/ 0 h 185"/>
                  <a:gd name="T40" fmla="*/ 0 w 181"/>
                  <a:gd name="T41" fmla="*/ 0 h 185"/>
                  <a:gd name="T42" fmla="*/ 0 w 181"/>
                  <a:gd name="T43" fmla="*/ 0 h 185"/>
                  <a:gd name="T44" fmla="*/ 0 w 181"/>
                  <a:gd name="T45" fmla="*/ 0 h 185"/>
                  <a:gd name="T46" fmla="*/ 0 w 181"/>
                  <a:gd name="T47" fmla="*/ 0 h 185"/>
                  <a:gd name="T48" fmla="*/ 0 w 181"/>
                  <a:gd name="T49" fmla="*/ 0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0 h 185"/>
                  <a:gd name="T88" fmla="*/ 0 w 181"/>
                  <a:gd name="T89" fmla="*/ 0 h 185"/>
                  <a:gd name="T90" fmla="*/ 0 w 181"/>
                  <a:gd name="T91" fmla="*/ 0 h 185"/>
                  <a:gd name="T92" fmla="*/ 0 w 181"/>
                  <a:gd name="T93" fmla="*/ 0 h 185"/>
                  <a:gd name="T94" fmla="*/ 0 w 181"/>
                  <a:gd name="T95" fmla="*/ 0 h 185"/>
                  <a:gd name="T96" fmla="*/ 0 w 181"/>
                  <a:gd name="T97" fmla="*/ 0 h 185"/>
                  <a:gd name="T98" fmla="*/ 0 w 181"/>
                  <a:gd name="T99" fmla="*/ 0 h 185"/>
                  <a:gd name="T100" fmla="*/ 0 w 181"/>
                  <a:gd name="T101" fmla="*/ 0 h 185"/>
                  <a:gd name="T102" fmla="*/ 0 w 181"/>
                  <a:gd name="T103" fmla="*/ 0 h 185"/>
                  <a:gd name="T104" fmla="*/ 0 w 181"/>
                  <a:gd name="T105" fmla="*/ 0 h 185"/>
                  <a:gd name="T106" fmla="*/ 0 w 181"/>
                  <a:gd name="T107" fmla="*/ 0 h 185"/>
                  <a:gd name="T108" fmla="*/ 0 w 181"/>
                  <a:gd name="T109" fmla="*/ 0 h 185"/>
                  <a:gd name="T110" fmla="*/ 0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30" name="Freeform 29"/>
              <p:cNvSpPr>
                <a:spLocks/>
              </p:cNvSpPr>
              <p:nvPr/>
            </p:nvSpPr>
            <p:spPr bwMode="auto">
              <a:xfrm>
                <a:off x="1144" y="2646"/>
                <a:ext cx="35" cy="30"/>
              </a:xfrm>
              <a:custGeom>
                <a:avLst/>
                <a:gdLst>
                  <a:gd name="T0" fmla="*/ 0 w 172"/>
                  <a:gd name="T1" fmla="*/ 0 h 184"/>
                  <a:gd name="T2" fmla="*/ 0 w 172"/>
                  <a:gd name="T3" fmla="*/ 0 h 184"/>
                  <a:gd name="T4" fmla="*/ 0 w 172"/>
                  <a:gd name="T5" fmla="*/ 0 h 184"/>
                  <a:gd name="T6" fmla="*/ 0 w 172"/>
                  <a:gd name="T7" fmla="*/ 0 h 184"/>
                  <a:gd name="T8" fmla="*/ 0 w 172"/>
                  <a:gd name="T9" fmla="*/ 0 h 184"/>
                  <a:gd name="T10" fmla="*/ 0 w 172"/>
                  <a:gd name="T11" fmla="*/ 0 h 184"/>
                  <a:gd name="T12" fmla="*/ 0 w 172"/>
                  <a:gd name="T13" fmla="*/ 0 h 184"/>
                  <a:gd name="T14" fmla="*/ 0 w 172"/>
                  <a:gd name="T15" fmla="*/ 0 h 184"/>
                  <a:gd name="T16" fmla="*/ 0 w 172"/>
                  <a:gd name="T17" fmla="*/ 0 h 184"/>
                  <a:gd name="T18" fmla="*/ 0 w 172"/>
                  <a:gd name="T19" fmla="*/ 0 h 184"/>
                  <a:gd name="T20" fmla="*/ 0 w 172"/>
                  <a:gd name="T21" fmla="*/ 0 h 184"/>
                  <a:gd name="T22" fmla="*/ 0 w 172"/>
                  <a:gd name="T23" fmla="*/ 0 h 184"/>
                  <a:gd name="T24" fmla="*/ 0 w 172"/>
                  <a:gd name="T25" fmla="*/ 0 h 184"/>
                  <a:gd name="T26" fmla="*/ 0 w 172"/>
                  <a:gd name="T27" fmla="*/ 0 h 184"/>
                  <a:gd name="T28" fmla="*/ 0 w 172"/>
                  <a:gd name="T29" fmla="*/ 0 h 184"/>
                  <a:gd name="T30" fmla="*/ 0 w 172"/>
                  <a:gd name="T31" fmla="*/ 0 h 184"/>
                  <a:gd name="T32" fmla="*/ 0 w 172"/>
                  <a:gd name="T33" fmla="*/ 0 h 184"/>
                  <a:gd name="T34" fmla="*/ 0 w 172"/>
                  <a:gd name="T35" fmla="*/ 0 h 184"/>
                  <a:gd name="T36" fmla="*/ 0 w 172"/>
                  <a:gd name="T37" fmla="*/ 0 h 184"/>
                  <a:gd name="T38" fmla="*/ 0 w 172"/>
                  <a:gd name="T39" fmla="*/ 0 h 184"/>
                  <a:gd name="T40" fmla="*/ 0 w 172"/>
                  <a:gd name="T41" fmla="*/ 0 h 184"/>
                  <a:gd name="T42" fmla="*/ 0 w 172"/>
                  <a:gd name="T43" fmla="*/ 0 h 184"/>
                  <a:gd name="T44" fmla="*/ 0 w 172"/>
                  <a:gd name="T45" fmla="*/ 0 h 184"/>
                  <a:gd name="T46" fmla="*/ 0 w 172"/>
                  <a:gd name="T47" fmla="*/ 0 h 184"/>
                  <a:gd name="T48" fmla="*/ 0 w 172"/>
                  <a:gd name="T49" fmla="*/ 0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0 h 184"/>
                  <a:gd name="T88" fmla="*/ 0 w 172"/>
                  <a:gd name="T89" fmla="*/ 0 h 184"/>
                  <a:gd name="T90" fmla="*/ 0 w 172"/>
                  <a:gd name="T91" fmla="*/ 0 h 184"/>
                  <a:gd name="T92" fmla="*/ 0 w 172"/>
                  <a:gd name="T93" fmla="*/ 0 h 184"/>
                  <a:gd name="T94" fmla="*/ 0 w 172"/>
                  <a:gd name="T95" fmla="*/ 0 h 184"/>
                  <a:gd name="T96" fmla="*/ 0 w 172"/>
                  <a:gd name="T97" fmla="*/ 0 h 184"/>
                  <a:gd name="T98" fmla="*/ 0 w 172"/>
                  <a:gd name="T99" fmla="*/ 0 h 184"/>
                  <a:gd name="T100" fmla="*/ 0 w 172"/>
                  <a:gd name="T101" fmla="*/ 0 h 184"/>
                  <a:gd name="T102" fmla="*/ 0 w 172"/>
                  <a:gd name="T103" fmla="*/ 0 h 184"/>
                  <a:gd name="T104" fmla="*/ 0 w 172"/>
                  <a:gd name="T105" fmla="*/ 0 h 184"/>
                  <a:gd name="T106" fmla="*/ 0 w 172"/>
                  <a:gd name="T107" fmla="*/ 0 h 184"/>
                  <a:gd name="T108" fmla="*/ 0 w 172"/>
                  <a:gd name="T109" fmla="*/ 0 h 184"/>
                  <a:gd name="T110" fmla="*/ 0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31" name="Freeform 30"/>
              <p:cNvSpPr>
                <a:spLocks/>
              </p:cNvSpPr>
              <p:nvPr/>
            </p:nvSpPr>
            <p:spPr bwMode="auto">
              <a:xfrm>
                <a:off x="1145" y="2645"/>
                <a:ext cx="33" cy="30"/>
              </a:xfrm>
              <a:custGeom>
                <a:avLst/>
                <a:gdLst>
                  <a:gd name="T0" fmla="*/ 0 w 163"/>
                  <a:gd name="T1" fmla="*/ 0 h 181"/>
                  <a:gd name="T2" fmla="*/ 0 w 163"/>
                  <a:gd name="T3" fmla="*/ 0 h 181"/>
                  <a:gd name="T4" fmla="*/ 0 w 163"/>
                  <a:gd name="T5" fmla="*/ 0 h 181"/>
                  <a:gd name="T6" fmla="*/ 0 w 163"/>
                  <a:gd name="T7" fmla="*/ 0 h 181"/>
                  <a:gd name="T8" fmla="*/ 0 w 163"/>
                  <a:gd name="T9" fmla="*/ 0 h 181"/>
                  <a:gd name="T10" fmla="*/ 0 w 163"/>
                  <a:gd name="T11" fmla="*/ 0 h 181"/>
                  <a:gd name="T12" fmla="*/ 0 w 163"/>
                  <a:gd name="T13" fmla="*/ 0 h 181"/>
                  <a:gd name="T14" fmla="*/ 0 w 163"/>
                  <a:gd name="T15" fmla="*/ 0 h 181"/>
                  <a:gd name="T16" fmla="*/ 0 w 163"/>
                  <a:gd name="T17" fmla="*/ 0 h 181"/>
                  <a:gd name="T18" fmla="*/ 0 w 163"/>
                  <a:gd name="T19" fmla="*/ 0 h 181"/>
                  <a:gd name="T20" fmla="*/ 0 w 163"/>
                  <a:gd name="T21" fmla="*/ 0 h 181"/>
                  <a:gd name="T22" fmla="*/ 0 w 163"/>
                  <a:gd name="T23" fmla="*/ 0 h 181"/>
                  <a:gd name="T24" fmla="*/ 0 w 163"/>
                  <a:gd name="T25" fmla="*/ 0 h 181"/>
                  <a:gd name="T26" fmla="*/ 0 w 163"/>
                  <a:gd name="T27" fmla="*/ 0 h 181"/>
                  <a:gd name="T28" fmla="*/ 0 w 163"/>
                  <a:gd name="T29" fmla="*/ 0 h 181"/>
                  <a:gd name="T30" fmla="*/ 0 w 163"/>
                  <a:gd name="T31" fmla="*/ 0 h 181"/>
                  <a:gd name="T32" fmla="*/ 0 w 163"/>
                  <a:gd name="T33" fmla="*/ 0 h 181"/>
                  <a:gd name="T34" fmla="*/ 0 w 163"/>
                  <a:gd name="T35" fmla="*/ 0 h 181"/>
                  <a:gd name="T36" fmla="*/ 0 w 163"/>
                  <a:gd name="T37" fmla="*/ 0 h 181"/>
                  <a:gd name="T38" fmla="*/ 0 w 163"/>
                  <a:gd name="T39" fmla="*/ 0 h 181"/>
                  <a:gd name="T40" fmla="*/ 0 w 163"/>
                  <a:gd name="T41" fmla="*/ 0 h 181"/>
                  <a:gd name="T42" fmla="*/ 0 w 163"/>
                  <a:gd name="T43" fmla="*/ 0 h 181"/>
                  <a:gd name="T44" fmla="*/ 0 w 163"/>
                  <a:gd name="T45" fmla="*/ 0 h 181"/>
                  <a:gd name="T46" fmla="*/ 0 w 163"/>
                  <a:gd name="T47" fmla="*/ 0 h 181"/>
                  <a:gd name="T48" fmla="*/ 0 w 163"/>
                  <a:gd name="T49" fmla="*/ 0 h 181"/>
                  <a:gd name="T50" fmla="*/ 0 w 163"/>
                  <a:gd name="T51" fmla="*/ 0 h 181"/>
                  <a:gd name="T52" fmla="*/ 0 w 163"/>
                  <a:gd name="T53" fmla="*/ 0 h 181"/>
                  <a:gd name="T54" fmla="*/ 0 w 163"/>
                  <a:gd name="T55" fmla="*/ 0 h 181"/>
                  <a:gd name="T56" fmla="*/ 0 w 163"/>
                  <a:gd name="T57" fmla="*/ 0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0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0 h 181"/>
                  <a:gd name="T98" fmla="*/ 0 w 163"/>
                  <a:gd name="T99" fmla="*/ 0 h 181"/>
                  <a:gd name="T100" fmla="*/ 0 w 163"/>
                  <a:gd name="T101" fmla="*/ 0 h 181"/>
                  <a:gd name="T102" fmla="*/ 0 w 163"/>
                  <a:gd name="T103" fmla="*/ 0 h 181"/>
                  <a:gd name="T104" fmla="*/ 0 w 163"/>
                  <a:gd name="T105" fmla="*/ 0 h 181"/>
                  <a:gd name="T106" fmla="*/ 0 w 163"/>
                  <a:gd name="T107" fmla="*/ 0 h 181"/>
                  <a:gd name="T108" fmla="*/ 0 w 163"/>
                  <a:gd name="T109" fmla="*/ 0 h 181"/>
                  <a:gd name="T110" fmla="*/ 0 w 163"/>
                  <a:gd name="T111" fmla="*/ 0 h 181"/>
                  <a:gd name="T112" fmla="*/ 0 w 163"/>
                  <a:gd name="T113" fmla="*/ 0 h 181"/>
                  <a:gd name="T114" fmla="*/ 0 w 163"/>
                  <a:gd name="T115" fmla="*/ 0 h 181"/>
                  <a:gd name="T116" fmla="*/ 0 w 163"/>
                  <a:gd name="T117" fmla="*/ 0 h 181"/>
                  <a:gd name="T118" fmla="*/ 0 w 163"/>
                  <a:gd name="T119" fmla="*/ 0 h 181"/>
                  <a:gd name="T120" fmla="*/ 0 w 163"/>
                  <a:gd name="T121" fmla="*/ 0 h 181"/>
                  <a:gd name="T122" fmla="*/ 0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32" name="Freeform 31"/>
              <p:cNvSpPr>
                <a:spLocks noEditPoints="1"/>
              </p:cNvSpPr>
              <p:nvPr/>
            </p:nvSpPr>
            <p:spPr bwMode="auto">
              <a:xfrm>
                <a:off x="1146" y="2645"/>
                <a:ext cx="31" cy="29"/>
              </a:xfrm>
              <a:custGeom>
                <a:avLst/>
                <a:gdLst>
                  <a:gd name="T0" fmla="*/ 0 w 154"/>
                  <a:gd name="T1" fmla="*/ 0 h 175"/>
                  <a:gd name="T2" fmla="*/ 0 w 154"/>
                  <a:gd name="T3" fmla="*/ 0 h 175"/>
                  <a:gd name="T4" fmla="*/ 0 w 154"/>
                  <a:gd name="T5" fmla="*/ 0 h 175"/>
                  <a:gd name="T6" fmla="*/ 0 w 154"/>
                  <a:gd name="T7" fmla="*/ 0 h 175"/>
                  <a:gd name="T8" fmla="*/ 0 w 154"/>
                  <a:gd name="T9" fmla="*/ 0 h 175"/>
                  <a:gd name="T10" fmla="*/ 0 w 154"/>
                  <a:gd name="T11" fmla="*/ 0 h 175"/>
                  <a:gd name="T12" fmla="*/ 0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0 h 175"/>
                  <a:gd name="T26" fmla="*/ 0 w 154"/>
                  <a:gd name="T27" fmla="*/ 0 h 175"/>
                  <a:gd name="T28" fmla="*/ 0 w 154"/>
                  <a:gd name="T29" fmla="*/ 0 h 175"/>
                  <a:gd name="T30" fmla="*/ 0 w 154"/>
                  <a:gd name="T31" fmla="*/ 0 h 175"/>
                  <a:gd name="T32" fmla="*/ 0 w 154"/>
                  <a:gd name="T33" fmla="*/ 0 h 175"/>
                  <a:gd name="T34" fmla="*/ 0 w 154"/>
                  <a:gd name="T35" fmla="*/ 0 h 175"/>
                  <a:gd name="T36" fmla="*/ 0 w 154"/>
                  <a:gd name="T37" fmla="*/ 0 h 175"/>
                  <a:gd name="T38" fmla="*/ 0 w 154"/>
                  <a:gd name="T39" fmla="*/ 0 h 175"/>
                  <a:gd name="T40" fmla="*/ 0 w 154"/>
                  <a:gd name="T41" fmla="*/ 0 h 175"/>
                  <a:gd name="T42" fmla="*/ 0 w 154"/>
                  <a:gd name="T43" fmla="*/ 0 h 175"/>
                  <a:gd name="T44" fmla="*/ 0 w 154"/>
                  <a:gd name="T45" fmla="*/ 0 h 175"/>
                  <a:gd name="T46" fmla="*/ 0 w 154"/>
                  <a:gd name="T47" fmla="*/ 0 h 175"/>
                  <a:gd name="T48" fmla="*/ 0 w 154"/>
                  <a:gd name="T49" fmla="*/ 0 h 175"/>
                  <a:gd name="T50" fmla="*/ 0 w 154"/>
                  <a:gd name="T51" fmla="*/ 0 h 175"/>
                  <a:gd name="T52" fmla="*/ 0 w 154"/>
                  <a:gd name="T53" fmla="*/ 0 h 175"/>
                  <a:gd name="T54" fmla="*/ 0 w 154"/>
                  <a:gd name="T55" fmla="*/ 0 h 175"/>
                  <a:gd name="T56" fmla="*/ 0 w 154"/>
                  <a:gd name="T57" fmla="*/ 0 h 175"/>
                  <a:gd name="T58" fmla="*/ 0 w 154"/>
                  <a:gd name="T59" fmla="*/ 0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0 w 154"/>
                  <a:gd name="T75" fmla="*/ 0 h 175"/>
                  <a:gd name="T76" fmla="*/ 0 w 154"/>
                  <a:gd name="T77" fmla="*/ 0 h 175"/>
                  <a:gd name="T78" fmla="*/ 0 w 154"/>
                  <a:gd name="T79" fmla="*/ 0 h 175"/>
                  <a:gd name="T80" fmla="*/ 0 w 154"/>
                  <a:gd name="T81" fmla="*/ 0 h 175"/>
                  <a:gd name="T82" fmla="*/ 0 w 154"/>
                  <a:gd name="T83" fmla="*/ 0 h 175"/>
                  <a:gd name="T84" fmla="*/ 0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33" name="Freeform 32"/>
              <p:cNvSpPr>
                <a:spLocks noEditPoints="1"/>
              </p:cNvSpPr>
              <p:nvPr/>
            </p:nvSpPr>
            <p:spPr bwMode="auto">
              <a:xfrm>
                <a:off x="1147" y="2645"/>
                <a:ext cx="29" cy="29"/>
              </a:xfrm>
              <a:custGeom>
                <a:avLst/>
                <a:gdLst>
                  <a:gd name="T0" fmla="*/ 0 w 145"/>
                  <a:gd name="T1" fmla="*/ 0 h 170"/>
                  <a:gd name="T2" fmla="*/ 0 w 145"/>
                  <a:gd name="T3" fmla="*/ 0 h 170"/>
                  <a:gd name="T4" fmla="*/ 0 w 145"/>
                  <a:gd name="T5" fmla="*/ 0 h 170"/>
                  <a:gd name="T6" fmla="*/ 0 w 145"/>
                  <a:gd name="T7" fmla="*/ 0 h 170"/>
                  <a:gd name="T8" fmla="*/ 0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0 h 170"/>
                  <a:gd name="T22" fmla="*/ 0 w 145"/>
                  <a:gd name="T23" fmla="*/ 0 h 170"/>
                  <a:gd name="T24" fmla="*/ 0 w 145"/>
                  <a:gd name="T25" fmla="*/ 0 h 170"/>
                  <a:gd name="T26" fmla="*/ 0 w 145"/>
                  <a:gd name="T27" fmla="*/ 0 h 170"/>
                  <a:gd name="T28" fmla="*/ 0 w 145"/>
                  <a:gd name="T29" fmla="*/ 0 h 170"/>
                  <a:gd name="T30" fmla="*/ 0 w 145"/>
                  <a:gd name="T31" fmla="*/ 0 h 170"/>
                  <a:gd name="T32" fmla="*/ 0 w 145"/>
                  <a:gd name="T33" fmla="*/ 0 h 170"/>
                  <a:gd name="T34" fmla="*/ 0 w 145"/>
                  <a:gd name="T35" fmla="*/ 0 h 170"/>
                  <a:gd name="T36" fmla="*/ 0 w 145"/>
                  <a:gd name="T37" fmla="*/ 0 h 170"/>
                  <a:gd name="T38" fmla="*/ 0 w 145"/>
                  <a:gd name="T39" fmla="*/ 0 h 170"/>
                  <a:gd name="T40" fmla="*/ 0 w 145"/>
                  <a:gd name="T41" fmla="*/ 0 h 170"/>
                  <a:gd name="T42" fmla="*/ 0 w 145"/>
                  <a:gd name="T43" fmla="*/ 0 h 170"/>
                  <a:gd name="T44" fmla="*/ 0 w 145"/>
                  <a:gd name="T45" fmla="*/ 0 h 170"/>
                  <a:gd name="T46" fmla="*/ 0 w 145"/>
                  <a:gd name="T47" fmla="*/ 0 h 170"/>
                  <a:gd name="T48" fmla="*/ 0 w 145"/>
                  <a:gd name="T49" fmla="*/ 0 h 170"/>
                  <a:gd name="T50" fmla="*/ 0 w 145"/>
                  <a:gd name="T51" fmla="*/ 0 h 170"/>
                  <a:gd name="T52" fmla="*/ 0 w 145"/>
                  <a:gd name="T53" fmla="*/ 0 h 170"/>
                  <a:gd name="T54" fmla="*/ 0 w 145"/>
                  <a:gd name="T55" fmla="*/ 0 h 170"/>
                  <a:gd name="T56" fmla="*/ 0 w 145"/>
                  <a:gd name="T57" fmla="*/ 0 h 170"/>
                  <a:gd name="T58" fmla="*/ 0 w 145"/>
                  <a:gd name="T59" fmla="*/ 0 h 170"/>
                  <a:gd name="T60" fmla="*/ 0 w 145"/>
                  <a:gd name="T61" fmla="*/ 0 h 170"/>
                  <a:gd name="T62" fmla="*/ 0 w 145"/>
                  <a:gd name="T63" fmla="*/ 0 h 170"/>
                  <a:gd name="T64" fmla="*/ 0 w 145"/>
                  <a:gd name="T65" fmla="*/ 0 h 170"/>
                  <a:gd name="T66" fmla="*/ 0 w 145"/>
                  <a:gd name="T67" fmla="*/ 0 h 170"/>
                  <a:gd name="T68" fmla="*/ 0 w 145"/>
                  <a:gd name="T69" fmla="*/ 0 h 170"/>
                  <a:gd name="T70" fmla="*/ 0 w 145"/>
                  <a:gd name="T71" fmla="*/ 0 h 170"/>
                  <a:gd name="T72" fmla="*/ 0 w 145"/>
                  <a:gd name="T73" fmla="*/ 0 h 170"/>
                  <a:gd name="T74" fmla="*/ 0 w 145"/>
                  <a:gd name="T75" fmla="*/ 0 h 170"/>
                  <a:gd name="T76" fmla="*/ 0 w 145"/>
                  <a:gd name="T77" fmla="*/ 0 h 170"/>
                  <a:gd name="T78" fmla="*/ 0 w 145"/>
                  <a:gd name="T79" fmla="*/ 0 h 170"/>
                  <a:gd name="T80" fmla="*/ 0 w 145"/>
                  <a:gd name="T81" fmla="*/ 0 h 170"/>
                  <a:gd name="T82" fmla="*/ 0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34" name="Freeform 33"/>
              <p:cNvSpPr>
                <a:spLocks noEditPoints="1"/>
              </p:cNvSpPr>
              <p:nvPr/>
            </p:nvSpPr>
            <p:spPr bwMode="auto">
              <a:xfrm>
                <a:off x="1148" y="2646"/>
                <a:ext cx="27" cy="27"/>
              </a:xfrm>
              <a:custGeom>
                <a:avLst/>
                <a:gdLst>
                  <a:gd name="T0" fmla="*/ 0 w 136"/>
                  <a:gd name="T1" fmla="*/ 0 h 162"/>
                  <a:gd name="T2" fmla="*/ 0 w 136"/>
                  <a:gd name="T3" fmla="*/ 0 h 162"/>
                  <a:gd name="T4" fmla="*/ 0 w 136"/>
                  <a:gd name="T5" fmla="*/ 0 h 162"/>
                  <a:gd name="T6" fmla="*/ 0 w 136"/>
                  <a:gd name="T7" fmla="*/ 0 h 162"/>
                  <a:gd name="T8" fmla="*/ 0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0 h 162"/>
                  <a:gd name="T24" fmla="*/ 0 w 136"/>
                  <a:gd name="T25" fmla="*/ 0 h 162"/>
                  <a:gd name="T26" fmla="*/ 0 w 136"/>
                  <a:gd name="T27" fmla="*/ 0 h 162"/>
                  <a:gd name="T28" fmla="*/ 0 w 136"/>
                  <a:gd name="T29" fmla="*/ 0 h 162"/>
                  <a:gd name="T30" fmla="*/ 0 w 136"/>
                  <a:gd name="T31" fmla="*/ 0 h 162"/>
                  <a:gd name="T32" fmla="*/ 0 w 136"/>
                  <a:gd name="T33" fmla="*/ 0 h 162"/>
                  <a:gd name="T34" fmla="*/ 0 w 136"/>
                  <a:gd name="T35" fmla="*/ 0 h 162"/>
                  <a:gd name="T36" fmla="*/ 0 w 136"/>
                  <a:gd name="T37" fmla="*/ 0 h 162"/>
                  <a:gd name="T38" fmla="*/ 0 w 136"/>
                  <a:gd name="T39" fmla="*/ 0 h 162"/>
                  <a:gd name="T40" fmla="*/ 0 w 136"/>
                  <a:gd name="T41" fmla="*/ 0 h 162"/>
                  <a:gd name="T42" fmla="*/ 0 w 136"/>
                  <a:gd name="T43" fmla="*/ 0 h 162"/>
                  <a:gd name="T44" fmla="*/ 0 w 136"/>
                  <a:gd name="T45" fmla="*/ 0 h 162"/>
                  <a:gd name="T46" fmla="*/ 0 w 136"/>
                  <a:gd name="T47" fmla="*/ 0 h 162"/>
                  <a:gd name="T48" fmla="*/ 0 w 136"/>
                  <a:gd name="T49" fmla="*/ 0 h 162"/>
                  <a:gd name="T50" fmla="*/ 0 w 136"/>
                  <a:gd name="T51" fmla="*/ 0 h 162"/>
                  <a:gd name="T52" fmla="*/ 0 w 136"/>
                  <a:gd name="T53" fmla="*/ 0 h 162"/>
                  <a:gd name="T54" fmla="*/ 0 w 136"/>
                  <a:gd name="T55" fmla="*/ 0 h 162"/>
                  <a:gd name="T56" fmla="*/ 0 w 136"/>
                  <a:gd name="T57" fmla="*/ 0 h 162"/>
                  <a:gd name="T58" fmla="*/ 0 w 136"/>
                  <a:gd name="T59" fmla="*/ 0 h 162"/>
                  <a:gd name="T60" fmla="*/ 0 w 136"/>
                  <a:gd name="T61" fmla="*/ 0 h 162"/>
                  <a:gd name="T62" fmla="*/ 0 w 136"/>
                  <a:gd name="T63" fmla="*/ 0 h 162"/>
                  <a:gd name="T64" fmla="*/ 0 w 136"/>
                  <a:gd name="T65" fmla="*/ 0 h 162"/>
                  <a:gd name="T66" fmla="*/ 0 w 136"/>
                  <a:gd name="T67" fmla="*/ 0 h 162"/>
                  <a:gd name="T68" fmla="*/ 0 w 136"/>
                  <a:gd name="T69" fmla="*/ 0 h 162"/>
                  <a:gd name="T70" fmla="*/ 0 w 136"/>
                  <a:gd name="T71" fmla="*/ 0 h 162"/>
                  <a:gd name="T72" fmla="*/ 0 w 136"/>
                  <a:gd name="T73" fmla="*/ 0 h 162"/>
                  <a:gd name="T74" fmla="*/ 0 w 136"/>
                  <a:gd name="T75" fmla="*/ 0 h 162"/>
                  <a:gd name="T76" fmla="*/ 0 w 136"/>
                  <a:gd name="T77" fmla="*/ 0 h 162"/>
                  <a:gd name="T78" fmla="*/ 0 w 136"/>
                  <a:gd name="T79" fmla="*/ 0 h 162"/>
                  <a:gd name="T80" fmla="*/ 0 w 136"/>
                  <a:gd name="T81" fmla="*/ 0 h 162"/>
                  <a:gd name="T82" fmla="*/ 0 w 136"/>
                  <a:gd name="T83" fmla="*/ 0 h 162"/>
                  <a:gd name="T84" fmla="*/ 0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35" name="Freeform 34"/>
              <p:cNvSpPr>
                <a:spLocks noEditPoints="1"/>
              </p:cNvSpPr>
              <p:nvPr/>
            </p:nvSpPr>
            <p:spPr bwMode="auto">
              <a:xfrm>
                <a:off x="1149" y="2647"/>
                <a:ext cx="25" cy="25"/>
              </a:xfrm>
              <a:custGeom>
                <a:avLst/>
                <a:gdLst>
                  <a:gd name="T0" fmla="*/ 0 w 127"/>
                  <a:gd name="T1" fmla="*/ 0 h 151"/>
                  <a:gd name="T2" fmla="*/ 0 w 127"/>
                  <a:gd name="T3" fmla="*/ 0 h 151"/>
                  <a:gd name="T4" fmla="*/ 0 w 127"/>
                  <a:gd name="T5" fmla="*/ 0 h 151"/>
                  <a:gd name="T6" fmla="*/ 0 w 127"/>
                  <a:gd name="T7" fmla="*/ 0 h 151"/>
                  <a:gd name="T8" fmla="*/ 0 w 127"/>
                  <a:gd name="T9" fmla="*/ 0 h 151"/>
                  <a:gd name="T10" fmla="*/ 0 w 127"/>
                  <a:gd name="T11" fmla="*/ 0 h 151"/>
                  <a:gd name="T12" fmla="*/ 0 w 127"/>
                  <a:gd name="T13" fmla="*/ 0 h 151"/>
                  <a:gd name="T14" fmla="*/ 0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0 h 151"/>
                  <a:gd name="T42" fmla="*/ 0 w 127"/>
                  <a:gd name="T43" fmla="*/ 0 h 151"/>
                  <a:gd name="T44" fmla="*/ 0 w 127"/>
                  <a:gd name="T45" fmla="*/ 0 h 151"/>
                  <a:gd name="T46" fmla="*/ 0 w 127"/>
                  <a:gd name="T47" fmla="*/ 0 h 151"/>
                  <a:gd name="T48" fmla="*/ 0 w 127"/>
                  <a:gd name="T49" fmla="*/ 0 h 151"/>
                  <a:gd name="T50" fmla="*/ 0 w 127"/>
                  <a:gd name="T51" fmla="*/ 0 h 151"/>
                  <a:gd name="T52" fmla="*/ 0 w 127"/>
                  <a:gd name="T53" fmla="*/ 0 h 151"/>
                  <a:gd name="T54" fmla="*/ 0 w 127"/>
                  <a:gd name="T55" fmla="*/ 0 h 151"/>
                  <a:gd name="T56" fmla="*/ 0 w 127"/>
                  <a:gd name="T57" fmla="*/ 0 h 151"/>
                  <a:gd name="T58" fmla="*/ 0 w 127"/>
                  <a:gd name="T59" fmla="*/ 0 h 151"/>
                  <a:gd name="T60" fmla="*/ 0 w 127"/>
                  <a:gd name="T61" fmla="*/ 0 h 151"/>
                  <a:gd name="T62" fmla="*/ 0 w 127"/>
                  <a:gd name="T63" fmla="*/ 0 h 151"/>
                  <a:gd name="T64" fmla="*/ 0 w 127"/>
                  <a:gd name="T65" fmla="*/ 0 h 151"/>
                  <a:gd name="T66" fmla="*/ 0 w 127"/>
                  <a:gd name="T67" fmla="*/ 0 h 151"/>
                  <a:gd name="T68" fmla="*/ 0 w 127"/>
                  <a:gd name="T69" fmla="*/ 0 h 151"/>
                  <a:gd name="T70" fmla="*/ 0 w 127"/>
                  <a:gd name="T71" fmla="*/ 0 h 151"/>
                  <a:gd name="T72" fmla="*/ 0 w 127"/>
                  <a:gd name="T73" fmla="*/ 0 h 151"/>
                  <a:gd name="T74" fmla="*/ 0 w 127"/>
                  <a:gd name="T75" fmla="*/ 0 h 151"/>
                  <a:gd name="T76" fmla="*/ 0 w 127"/>
                  <a:gd name="T77" fmla="*/ 0 h 151"/>
                  <a:gd name="T78" fmla="*/ 0 w 127"/>
                  <a:gd name="T79" fmla="*/ 0 h 151"/>
                  <a:gd name="T80" fmla="*/ 0 w 127"/>
                  <a:gd name="T81" fmla="*/ 0 h 151"/>
                  <a:gd name="T82" fmla="*/ 0 w 127"/>
                  <a:gd name="T83" fmla="*/ 0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0 w 127"/>
                  <a:gd name="T105" fmla="*/ 0 h 151"/>
                  <a:gd name="T106" fmla="*/ 0 w 127"/>
                  <a:gd name="T107" fmla="*/ 0 h 151"/>
                  <a:gd name="T108" fmla="*/ 0 w 127"/>
                  <a:gd name="T109" fmla="*/ 0 h 151"/>
                  <a:gd name="T110" fmla="*/ 0 w 127"/>
                  <a:gd name="T111" fmla="*/ 0 h 151"/>
                  <a:gd name="T112" fmla="*/ 0 w 127"/>
                  <a:gd name="T113" fmla="*/ 0 h 151"/>
                  <a:gd name="T114" fmla="*/ 0 w 127"/>
                  <a:gd name="T115" fmla="*/ 0 h 151"/>
                  <a:gd name="T116" fmla="*/ 0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36" name="Freeform 35"/>
              <p:cNvSpPr>
                <a:spLocks noEditPoints="1"/>
              </p:cNvSpPr>
              <p:nvPr/>
            </p:nvSpPr>
            <p:spPr bwMode="auto">
              <a:xfrm>
                <a:off x="1150" y="2648"/>
                <a:ext cx="23" cy="23"/>
              </a:xfrm>
              <a:custGeom>
                <a:avLst/>
                <a:gdLst>
                  <a:gd name="T0" fmla="*/ 0 w 118"/>
                  <a:gd name="T1" fmla="*/ 0 h 140"/>
                  <a:gd name="T2" fmla="*/ 0 w 118"/>
                  <a:gd name="T3" fmla="*/ 0 h 140"/>
                  <a:gd name="T4" fmla="*/ 0 w 118"/>
                  <a:gd name="T5" fmla="*/ 0 h 140"/>
                  <a:gd name="T6" fmla="*/ 0 w 118"/>
                  <a:gd name="T7" fmla="*/ 0 h 140"/>
                  <a:gd name="T8" fmla="*/ 0 w 118"/>
                  <a:gd name="T9" fmla="*/ 0 h 140"/>
                  <a:gd name="T10" fmla="*/ 0 w 118"/>
                  <a:gd name="T11" fmla="*/ 0 h 140"/>
                  <a:gd name="T12" fmla="*/ 0 w 118"/>
                  <a:gd name="T13" fmla="*/ 0 h 140"/>
                  <a:gd name="T14" fmla="*/ 0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0 h 140"/>
                  <a:gd name="T44" fmla="*/ 0 w 118"/>
                  <a:gd name="T45" fmla="*/ 0 h 140"/>
                  <a:gd name="T46" fmla="*/ 0 w 118"/>
                  <a:gd name="T47" fmla="*/ 0 h 140"/>
                  <a:gd name="T48" fmla="*/ 0 w 118"/>
                  <a:gd name="T49" fmla="*/ 0 h 140"/>
                  <a:gd name="T50" fmla="*/ 0 w 118"/>
                  <a:gd name="T51" fmla="*/ 0 h 140"/>
                  <a:gd name="T52" fmla="*/ 0 w 118"/>
                  <a:gd name="T53" fmla="*/ 0 h 140"/>
                  <a:gd name="T54" fmla="*/ 0 w 118"/>
                  <a:gd name="T55" fmla="*/ 0 h 140"/>
                  <a:gd name="T56" fmla="*/ 0 w 118"/>
                  <a:gd name="T57" fmla="*/ 0 h 140"/>
                  <a:gd name="T58" fmla="*/ 0 w 118"/>
                  <a:gd name="T59" fmla="*/ 0 h 140"/>
                  <a:gd name="T60" fmla="*/ 0 w 118"/>
                  <a:gd name="T61" fmla="*/ 0 h 140"/>
                  <a:gd name="T62" fmla="*/ 0 w 118"/>
                  <a:gd name="T63" fmla="*/ 0 h 140"/>
                  <a:gd name="T64" fmla="*/ 0 w 118"/>
                  <a:gd name="T65" fmla="*/ 0 h 140"/>
                  <a:gd name="T66" fmla="*/ 0 w 118"/>
                  <a:gd name="T67" fmla="*/ 0 h 140"/>
                  <a:gd name="T68" fmla="*/ 0 w 118"/>
                  <a:gd name="T69" fmla="*/ 0 h 140"/>
                  <a:gd name="T70" fmla="*/ 0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0 w 118"/>
                  <a:gd name="T91" fmla="*/ 0 h 140"/>
                  <a:gd name="T92" fmla="*/ 0 w 118"/>
                  <a:gd name="T93" fmla="*/ 0 h 140"/>
                  <a:gd name="T94" fmla="*/ 0 w 118"/>
                  <a:gd name="T95" fmla="*/ 0 h 140"/>
                  <a:gd name="T96" fmla="*/ 0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37" name="Freeform 36"/>
              <p:cNvSpPr>
                <a:spLocks noEditPoints="1"/>
              </p:cNvSpPr>
              <p:nvPr/>
            </p:nvSpPr>
            <p:spPr bwMode="auto">
              <a:xfrm>
                <a:off x="1151" y="2649"/>
                <a:ext cx="21" cy="21"/>
              </a:xfrm>
              <a:custGeom>
                <a:avLst/>
                <a:gdLst>
                  <a:gd name="T0" fmla="*/ 0 w 109"/>
                  <a:gd name="T1" fmla="*/ 0 h 130"/>
                  <a:gd name="T2" fmla="*/ 0 w 109"/>
                  <a:gd name="T3" fmla="*/ 0 h 130"/>
                  <a:gd name="T4" fmla="*/ 0 w 109"/>
                  <a:gd name="T5" fmla="*/ 0 h 130"/>
                  <a:gd name="T6" fmla="*/ 0 w 109"/>
                  <a:gd name="T7" fmla="*/ 0 h 130"/>
                  <a:gd name="T8" fmla="*/ 0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0 w 109"/>
                  <a:gd name="T43" fmla="*/ 0 h 130"/>
                  <a:gd name="T44" fmla="*/ 0 w 109"/>
                  <a:gd name="T45" fmla="*/ 0 h 130"/>
                  <a:gd name="T46" fmla="*/ 0 w 109"/>
                  <a:gd name="T47" fmla="*/ 0 h 130"/>
                  <a:gd name="T48" fmla="*/ 0 w 109"/>
                  <a:gd name="T49" fmla="*/ 0 h 130"/>
                  <a:gd name="T50" fmla="*/ 0 w 109"/>
                  <a:gd name="T51" fmla="*/ 0 h 130"/>
                  <a:gd name="T52" fmla="*/ 0 w 109"/>
                  <a:gd name="T53" fmla="*/ 0 h 130"/>
                  <a:gd name="T54" fmla="*/ 0 w 109"/>
                  <a:gd name="T55" fmla="*/ 0 h 130"/>
                  <a:gd name="T56" fmla="*/ 0 w 109"/>
                  <a:gd name="T57" fmla="*/ 0 h 130"/>
                  <a:gd name="T58" fmla="*/ 0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0 w 109"/>
                  <a:gd name="T79" fmla="*/ 0 h 130"/>
                  <a:gd name="T80" fmla="*/ 0 w 109"/>
                  <a:gd name="T81" fmla="*/ 0 h 130"/>
                  <a:gd name="T82" fmla="*/ 0 w 109"/>
                  <a:gd name="T83" fmla="*/ 0 h 130"/>
                  <a:gd name="T84" fmla="*/ 0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38" name="Freeform 37"/>
              <p:cNvSpPr>
                <a:spLocks noEditPoints="1"/>
              </p:cNvSpPr>
              <p:nvPr/>
            </p:nvSpPr>
            <p:spPr bwMode="auto">
              <a:xfrm>
                <a:off x="1152" y="2649"/>
                <a:ext cx="20" cy="20"/>
              </a:xfrm>
              <a:custGeom>
                <a:avLst/>
                <a:gdLst>
                  <a:gd name="T0" fmla="*/ 0 w 100"/>
                  <a:gd name="T1" fmla="*/ 0 h 119"/>
                  <a:gd name="T2" fmla="*/ 0 w 100"/>
                  <a:gd name="T3" fmla="*/ 0 h 119"/>
                  <a:gd name="T4" fmla="*/ 0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0 h 119"/>
                  <a:gd name="T20" fmla="*/ 0 w 100"/>
                  <a:gd name="T21" fmla="*/ 0 h 119"/>
                  <a:gd name="T22" fmla="*/ 0 w 100"/>
                  <a:gd name="T23" fmla="*/ 0 h 119"/>
                  <a:gd name="T24" fmla="*/ 0 w 100"/>
                  <a:gd name="T25" fmla="*/ 0 h 119"/>
                  <a:gd name="T26" fmla="*/ 0 w 100"/>
                  <a:gd name="T27" fmla="*/ 0 h 119"/>
                  <a:gd name="T28" fmla="*/ 0 w 100"/>
                  <a:gd name="T29" fmla="*/ 0 h 119"/>
                  <a:gd name="T30" fmla="*/ 0 w 100"/>
                  <a:gd name="T31" fmla="*/ 0 h 119"/>
                  <a:gd name="T32" fmla="*/ 0 w 100"/>
                  <a:gd name="T33" fmla="*/ 0 h 119"/>
                  <a:gd name="T34" fmla="*/ 0 w 100"/>
                  <a:gd name="T35" fmla="*/ 0 h 119"/>
                  <a:gd name="T36" fmla="*/ 0 w 100"/>
                  <a:gd name="T37" fmla="*/ 0 h 119"/>
                  <a:gd name="T38" fmla="*/ 0 w 100"/>
                  <a:gd name="T39" fmla="*/ 0 h 119"/>
                  <a:gd name="T40" fmla="*/ 0 w 100"/>
                  <a:gd name="T41" fmla="*/ 0 h 119"/>
                  <a:gd name="T42" fmla="*/ 0 w 100"/>
                  <a:gd name="T43" fmla="*/ 0 h 119"/>
                  <a:gd name="T44" fmla="*/ 0 w 100"/>
                  <a:gd name="T45" fmla="*/ 0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0 w 100"/>
                  <a:gd name="T59" fmla="*/ 0 h 119"/>
                  <a:gd name="T60" fmla="*/ 0 w 100"/>
                  <a:gd name="T61" fmla="*/ 0 h 119"/>
                  <a:gd name="T62" fmla="*/ 0 w 100"/>
                  <a:gd name="T63" fmla="*/ 0 h 119"/>
                  <a:gd name="T64" fmla="*/ 0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39" name="Freeform 38"/>
              <p:cNvSpPr>
                <a:spLocks noEditPoints="1"/>
              </p:cNvSpPr>
              <p:nvPr/>
            </p:nvSpPr>
            <p:spPr bwMode="auto">
              <a:xfrm>
                <a:off x="1152" y="2650"/>
                <a:ext cx="19" cy="18"/>
              </a:xfrm>
              <a:custGeom>
                <a:avLst/>
                <a:gdLst>
                  <a:gd name="T0" fmla="*/ 0 w 91"/>
                  <a:gd name="T1" fmla="*/ 0 h 108"/>
                  <a:gd name="T2" fmla="*/ 0 w 91"/>
                  <a:gd name="T3" fmla="*/ 0 h 108"/>
                  <a:gd name="T4" fmla="*/ 0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0 h 108"/>
                  <a:gd name="T22" fmla="*/ 0 w 91"/>
                  <a:gd name="T23" fmla="*/ 0 h 108"/>
                  <a:gd name="T24" fmla="*/ 0 w 91"/>
                  <a:gd name="T25" fmla="*/ 0 h 108"/>
                  <a:gd name="T26" fmla="*/ 0 w 91"/>
                  <a:gd name="T27" fmla="*/ 0 h 108"/>
                  <a:gd name="T28" fmla="*/ 0 w 91"/>
                  <a:gd name="T29" fmla="*/ 0 h 108"/>
                  <a:gd name="T30" fmla="*/ 0 w 91"/>
                  <a:gd name="T31" fmla="*/ 0 h 108"/>
                  <a:gd name="T32" fmla="*/ 0 w 91"/>
                  <a:gd name="T33" fmla="*/ 0 h 108"/>
                  <a:gd name="T34" fmla="*/ 0 w 91"/>
                  <a:gd name="T35" fmla="*/ 0 h 108"/>
                  <a:gd name="T36" fmla="*/ 0 w 91"/>
                  <a:gd name="T37" fmla="*/ 0 h 108"/>
                  <a:gd name="T38" fmla="*/ 0 w 91"/>
                  <a:gd name="T39" fmla="*/ 0 h 108"/>
                  <a:gd name="T40" fmla="*/ 0 w 91"/>
                  <a:gd name="T41" fmla="*/ 0 h 108"/>
                  <a:gd name="T42" fmla="*/ 0 w 91"/>
                  <a:gd name="T43" fmla="*/ 0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0 w 91"/>
                  <a:gd name="T59" fmla="*/ 0 h 108"/>
                  <a:gd name="T60" fmla="*/ 0 w 91"/>
                  <a:gd name="T61" fmla="*/ 0 h 108"/>
                  <a:gd name="T62" fmla="*/ 0 w 91"/>
                  <a:gd name="T63" fmla="*/ 0 h 108"/>
                  <a:gd name="T64" fmla="*/ 0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40" name="Freeform 39"/>
              <p:cNvSpPr>
                <a:spLocks noEditPoints="1"/>
              </p:cNvSpPr>
              <p:nvPr/>
            </p:nvSpPr>
            <p:spPr bwMode="auto">
              <a:xfrm>
                <a:off x="1153" y="2651"/>
                <a:ext cx="17" cy="16"/>
              </a:xfrm>
              <a:custGeom>
                <a:avLst/>
                <a:gdLst>
                  <a:gd name="T0" fmla="*/ 0 w 82"/>
                  <a:gd name="T1" fmla="*/ 0 h 97"/>
                  <a:gd name="T2" fmla="*/ 0 w 82"/>
                  <a:gd name="T3" fmla="*/ 0 h 97"/>
                  <a:gd name="T4" fmla="*/ 0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0 w 82"/>
                  <a:gd name="T27" fmla="*/ 0 h 97"/>
                  <a:gd name="T28" fmla="*/ 0 w 82"/>
                  <a:gd name="T29" fmla="*/ 0 h 97"/>
                  <a:gd name="T30" fmla="*/ 0 w 82"/>
                  <a:gd name="T31" fmla="*/ 0 h 97"/>
                  <a:gd name="T32" fmla="*/ 0 w 82"/>
                  <a:gd name="T33" fmla="*/ 0 h 97"/>
                  <a:gd name="T34" fmla="*/ 0 w 82"/>
                  <a:gd name="T35" fmla="*/ 0 h 97"/>
                  <a:gd name="T36" fmla="*/ 0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0 w 82"/>
                  <a:gd name="T61" fmla="*/ 0 h 97"/>
                  <a:gd name="T62" fmla="*/ 0 w 82"/>
                  <a:gd name="T63" fmla="*/ 0 h 97"/>
                  <a:gd name="T64" fmla="*/ 0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41" name="Freeform 40"/>
              <p:cNvSpPr>
                <a:spLocks noEditPoints="1"/>
              </p:cNvSpPr>
              <p:nvPr/>
            </p:nvSpPr>
            <p:spPr bwMode="auto">
              <a:xfrm>
                <a:off x="1154" y="2652"/>
                <a:ext cx="15" cy="14"/>
              </a:xfrm>
              <a:custGeom>
                <a:avLst/>
                <a:gdLst>
                  <a:gd name="T0" fmla="*/ 0 w 73"/>
                  <a:gd name="T1" fmla="*/ 0 h 86"/>
                  <a:gd name="T2" fmla="*/ 0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0 w 73"/>
                  <a:gd name="T29" fmla="*/ 0 h 86"/>
                  <a:gd name="T30" fmla="*/ 0 w 73"/>
                  <a:gd name="T31" fmla="*/ 0 h 86"/>
                  <a:gd name="T32" fmla="*/ 0 w 73"/>
                  <a:gd name="T33" fmla="*/ 0 h 86"/>
                  <a:gd name="T34" fmla="*/ 0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0 w 73"/>
                  <a:gd name="T63" fmla="*/ 0 h 86"/>
                  <a:gd name="T64" fmla="*/ 0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42" name="Freeform 41"/>
              <p:cNvSpPr>
                <a:spLocks noEditPoints="1"/>
              </p:cNvSpPr>
              <p:nvPr/>
            </p:nvSpPr>
            <p:spPr bwMode="auto">
              <a:xfrm>
                <a:off x="1155" y="2653"/>
                <a:ext cx="13" cy="12"/>
              </a:xfrm>
              <a:custGeom>
                <a:avLst/>
                <a:gdLst>
                  <a:gd name="T0" fmla="*/ 0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0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43" name="Freeform 42"/>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44" name="Freeform 43"/>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45" name="Freeform 44"/>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46" name="Freeform 45"/>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47" name="Freeform 46"/>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48" name="Freeform 47"/>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49" name="Freeform 48"/>
              <p:cNvSpPr>
                <a:spLocks/>
              </p:cNvSpPr>
              <p:nvPr/>
            </p:nvSpPr>
            <p:spPr bwMode="auto">
              <a:xfrm>
                <a:off x="1043" y="2596"/>
                <a:ext cx="44" cy="47"/>
              </a:xfrm>
              <a:custGeom>
                <a:avLst/>
                <a:gdLst>
                  <a:gd name="T0" fmla="*/ 0 w 220"/>
                  <a:gd name="T1" fmla="*/ 0 h 284"/>
                  <a:gd name="T2" fmla="*/ 0 w 220"/>
                  <a:gd name="T3" fmla="*/ 0 h 284"/>
                  <a:gd name="T4" fmla="*/ 0 w 220"/>
                  <a:gd name="T5" fmla="*/ 0 h 284"/>
                  <a:gd name="T6" fmla="*/ 0 w 220"/>
                  <a:gd name="T7" fmla="*/ 0 h 284"/>
                  <a:gd name="T8" fmla="*/ 0 w 220"/>
                  <a:gd name="T9" fmla="*/ 0 h 284"/>
                  <a:gd name="T10" fmla="*/ 0 w 220"/>
                  <a:gd name="T11" fmla="*/ 0 h 2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 h="284">
                    <a:moveTo>
                      <a:pt x="185" y="0"/>
                    </a:moveTo>
                    <a:lnTo>
                      <a:pt x="0" y="48"/>
                    </a:lnTo>
                    <a:lnTo>
                      <a:pt x="58" y="260"/>
                    </a:lnTo>
                    <a:lnTo>
                      <a:pt x="94" y="284"/>
                    </a:lnTo>
                    <a:lnTo>
                      <a:pt x="220" y="23"/>
                    </a:lnTo>
                    <a:lnTo>
                      <a:pt x="185"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50" name="Freeform 49"/>
              <p:cNvSpPr>
                <a:spLocks/>
              </p:cNvSpPr>
              <p:nvPr/>
            </p:nvSpPr>
            <p:spPr bwMode="auto">
              <a:xfrm>
                <a:off x="1043" y="2596"/>
                <a:ext cx="44" cy="26"/>
              </a:xfrm>
              <a:custGeom>
                <a:avLst/>
                <a:gdLst>
                  <a:gd name="T0" fmla="*/ 0 w 222"/>
                  <a:gd name="T1" fmla="*/ 0 h 157"/>
                  <a:gd name="T2" fmla="*/ 0 w 222"/>
                  <a:gd name="T3" fmla="*/ 0 h 157"/>
                  <a:gd name="T4" fmla="*/ 0 w 222"/>
                  <a:gd name="T5" fmla="*/ 0 h 157"/>
                  <a:gd name="T6" fmla="*/ 0 w 222"/>
                  <a:gd name="T7" fmla="*/ 0 h 157"/>
                  <a:gd name="T8" fmla="*/ 0 w 222"/>
                  <a:gd name="T9" fmla="*/ 0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157">
                    <a:moveTo>
                      <a:pt x="186" y="0"/>
                    </a:moveTo>
                    <a:lnTo>
                      <a:pt x="0" y="48"/>
                    </a:lnTo>
                    <a:lnTo>
                      <a:pt x="157" y="157"/>
                    </a:lnTo>
                    <a:lnTo>
                      <a:pt x="222" y="24"/>
                    </a:lnTo>
                    <a:lnTo>
                      <a:pt x="186" y="0"/>
                    </a:lnTo>
                    <a:close/>
                  </a:path>
                </a:pathLst>
              </a:custGeom>
              <a:solidFill>
                <a:srgbClr val="EBE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51" name="Freeform 50"/>
              <p:cNvSpPr>
                <a:spLocks/>
              </p:cNvSpPr>
              <p:nvPr/>
            </p:nvSpPr>
            <p:spPr bwMode="auto">
              <a:xfrm>
                <a:off x="1043" y="2601"/>
                <a:ext cx="13" cy="15"/>
              </a:xfrm>
              <a:custGeom>
                <a:avLst/>
                <a:gdLst>
                  <a:gd name="T0" fmla="*/ 0 w 63"/>
                  <a:gd name="T1" fmla="*/ 0 h 89"/>
                  <a:gd name="T2" fmla="*/ 0 w 63"/>
                  <a:gd name="T3" fmla="*/ 0 h 89"/>
                  <a:gd name="T4" fmla="*/ 0 w 63"/>
                  <a:gd name="T5" fmla="*/ 0 h 89"/>
                  <a:gd name="T6" fmla="*/ 0 w 63"/>
                  <a:gd name="T7" fmla="*/ 0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9">
                    <a:moveTo>
                      <a:pt x="63" y="0"/>
                    </a:moveTo>
                    <a:lnTo>
                      <a:pt x="0" y="16"/>
                    </a:lnTo>
                    <a:lnTo>
                      <a:pt x="20" y="89"/>
                    </a:lnTo>
                    <a:lnTo>
                      <a:pt x="63"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52" name="Freeform 51"/>
              <p:cNvSpPr>
                <a:spLocks/>
              </p:cNvSpPr>
              <p:nvPr/>
            </p:nvSpPr>
            <p:spPr bwMode="auto">
              <a:xfrm>
                <a:off x="1043" y="2601"/>
                <a:ext cx="13" cy="8"/>
              </a:xfrm>
              <a:custGeom>
                <a:avLst/>
                <a:gdLst>
                  <a:gd name="T0" fmla="*/ 0 w 63"/>
                  <a:gd name="T1" fmla="*/ 0 h 46"/>
                  <a:gd name="T2" fmla="*/ 0 w 63"/>
                  <a:gd name="T3" fmla="*/ 0 h 46"/>
                  <a:gd name="T4" fmla="*/ 0 w 63"/>
                  <a:gd name="T5" fmla="*/ 0 h 46"/>
                  <a:gd name="T6" fmla="*/ 0 w 63"/>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46">
                    <a:moveTo>
                      <a:pt x="63" y="0"/>
                    </a:moveTo>
                    <a:lnTo>
                      <a:pt x="0" y="16"/>
                    </a:lnTo>
                    <a:lnTo>
                      <a:pt x="41" y="46"/>
                    </a:lnTo>
                    <a:lnTo>
                      <a:pt x="63"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53" name="Freeform 52"/>
              <p:cNvSpPr>
                <a:spLocks/>
              </p:cNvSpPr>
              <p:nvPr/>
            </p:nvSpPr>
            <p:spPr bwMode="auto">
              <a:xfrm>
                <a:off x="1078" y="2596"/>
                <a:ext cx="93" cy="63"/>
              </a:xfrm>
              <a:custGeom>
                <a:avLst/>
                <a:gdLst>
                  <a:gd name="T0" fmla="*/ 0 w 463"/>
                  <a:gd name="T1" fmla="*/ 0 h 376"/>
                  <a:gd name="T2" fmla="*/ 0 w 463"/>
                  <a:gd name="T3" fmla="*/ 0 h 376"/>
                  <a:gd name="T4" fmla="*/ 0 w 463"/>
                  <a:gd name="T5" fmla="*/ 0 h 376"/>
                  <a:gd name="T6" fmla="*/ 0 w 463"/>
                  <a:gd name="T7" fmla="*/ 0 h 376"/>
                  <a:gd name="T8" fmla="*/ 0 w 463"/>
                  <a:gd name="T9" fmla="*/ 0 h 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3" h="376">
                    <a:moveTo>
                      <a:pt x="8" y="0"/>
                    </a:moveTo>
                    <a:lnTo>
                      <a:pt x="0" y="79"/>
                    </a:lnTo>
                    <a:lnTo>
                      <a:pt x="432" y="376"/>
                    </a:lnTo>
                    <a:lnTo>
                      <a:pt x="463" y="311"/>
                    </a:lnTo>
                    <a:lnTo>
                      <a:pt x="8" y="0"/>
                    </a:lnTo>
                    <a:close/>
                  </a:path>
                </a:pathLst>
              </a:custGeom>
              <a:solidFill>
                <a:srgbClr val="B5D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54" name="Freeform 53"/>
              <p:cNvSpPr>
                <a:spLocks/>
              </p:cNvSpPr>
              <p:nvPr/>
            </p:nvSpPr>
            <p:spPr bwMode="auto">
              <a:xfrm>
                <a:off x="1065" y="2609"/>
                <a:ext cx="100" cy="72"/>
              </a:xfrm>
              <a:custGeom>
                <a:avLst/>
                <a:gdLst>
                  <a:gd name="T0" fmla="*/ 0 w 501"/>
                  <a:gd name="T1" fmla="*/ 0 h 430"/>
                  <a:gd name="T2" fmla="*/ 0 w 501"/>
                  <a:gd name="T3" fmla="*/ 0 h 430"/>
                  <a:gd name="T4" fmla="*/ 0 w 501"/>
                  <a:gd name="T5" fmla="*/ 0 h 430"/>
                  <a:gd name="T6" fmla="*/ 0 w 501"/>
                  <a:gd name="T7" fmla="*/ 0 h 430"/>
                  <a:gd name="T8" fmla="*/ 0 w 501"/>
                  <a:gd name="T9" fmla="*/ 0 h 430"/>
                  <a:gd name="T10" fmla="*/ 0 w 501"/>
                  <a:gd name="T11" fmla="*/ 0 h 4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1" h="430">
                    <a:moveTo>
                      <a:pt x="69" y="0"/>
                    </a:moveTo>
                    <a:lnTo>
                      <a:pt x="14" y="52"/>
                    </a:lnTo>
                    <a:lnTo>
                      <a:pt x="0" y="131"/>
                    </a:lnTo>
                    <a:lnTo>
                      <a:pt x="436" y="430"/>
                    </a:lnTo>
                    <a:lnTo>
                      <a:pt x="501" y="297"/>
                    </a:lnTo>
                    <a:lnTo>
                      <a:pt x="69" y="0"/>
                    </a:lnTo>
                    <a:close/>
                  </a:path>
                </a:pathLst>
              </a:custGeom>
              <a:solidFill>
                <a:srgbClr val="8DC6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55" name="Freeform 54"/>
              <p:cNvSpPr>
                <a:spLocks/>
              </p:cNvSpPr>
              <p:nvPr/>
            </p:nvSpPr>
            <p:spPr bwMode="auto">
              <a:xfrm>
                <a:off x="1055" y="2630"/>
                <a:ext cx="97" cy="61"/>
              </a:xfrm>
              <a:custGeom>
                <a:avLst/>
                <a:gdLst>
                  <a:gd name="T0" fmla="*/ 0 w 487"/>
                  <a:gd name="T1" fmla="*/ 0 h 367"/>
                  <a:gd name="T2" fmla="*/ 0 w 487"/>
                  <a:gd name="T3" fmla="*/ 0 h 367"/>
                  <a:gd name="T4" fmla="*/ 0 w 487"/>
                  <a:gd name="T5" fmla="*/ 0 h 367"/>
                  <a:gd name="T6" fmla="*/ 0 w 487"/>
                  <a:gd name="T7" fmla="*/ 0 h 367"/>
                  <a:gd name="T8" fmla="*/ 0 w 487"/>
                  <a:gd name="T9" fmla="*/ 0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 h="367">
                    <a:moveTo>
                      <a:pt x="51" y="0"/>
                    </a:moveTo>
                    <a:lnTo>
                      <a:pt x="0" y="55"/>
                    </a:lnTo>
                    <a:lnTo>
                      <a:pt x="455" y="367"/>
                    </a:lnTo>
                    <a:lnTo>
                      <a:pt x="487" y="301"/>
                    </a:lnTo>
                    <a:lnTo>
                      <a:pt x="51" y="0"/>
                    </a:lnTo>
                    <a:close/>
                  </a:path>
                </a:pathLst>
              </a:custGeom>
              <a:solidFill>
                <a:srgbClr val="6EAE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56" name="Freeform 55"/>
              <p:cNvSpPr>
                <a:spLocks/>
              </p:cNvSpPr>
              <p:nvPr/>
            </p:nvSpPr>
            <p:spPr bwMode="auto">
              <a:xfrm>
                <a:off x="1143" y="2647"/>
                <a:ext cx="30" cy="45"/>
              </a:xfrm>
              <a:custGeom>
                <a:avLst/>
                <a:gdLst>
                  <a:gd name="T0" fmla="*/ 0 w 147"/>
                  <a:gd name="T1" fmla="*/ 0 h 276"/>
                  <a:gd name="T2" fmla="*/ 0 w 147"/>
                  <a:gd name="T3" fmla="*/ 0 h 276"/>
                  <a:gd name="T4" fmla="*/ 0 w 147"/>
                  <a:gd name="T5" fmla="*/ 0 h 276"/>
                  <a:gd name="T6" fmla="*/ 0 w 147"/>
                  <a:gd name="T7" fmla="*/ 0 h 276"/>
                  <a:gd name="T8" fmla="*/ 0 w 147"/>
                  <a:gd name="T9" fmla="*/ 0 h 2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276">
                    <a:moveTo>
                      <a:pt x="127" y="0"/>
                    </a:moveTo>
                    <a:lnTo>
                      <a:pt x="147" y="14"/>
                    </a:lnTo>
                    <a:lnTo>
                      <a:pt x="20" y="276"/>
                    </a:lnTo>
                    <a:lnTo>
                      <a:pt x="0" y="263"/>
                    </a:lnTo>
                    <a:lnTo>
                      <a:pt x="127" y="0"/>
                    </a:lnTo>
                    <a:close/>
                  </a:path>
                </a:pathLst>
              </a:custGeom>
              <a:solidFill>
                <a:srgbClr val="C2C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57" name="Freeform 56"/>
              <p:cNvSpPr>
                <a:spLocks/>
              </p:cNvSpPr>
              <p:nvPr/>
            </p:nvSpPr>
            <p:spPr bwMode="auto">
              <a:xfrm>
                <a:off x="1150" y="2647"/>
                <a:ext cx="23" cy="34"/>
              </a:xfrm>
              <a:custGeom>
                <a:avLst/>
                <a:gdLst>
                  <a:gd name="T0" fmla="*/ 0 w 114"/>
                  <a:gd name="T1" fmla="*/ 0 h 209"/>
                  <a:gd name="T2" fmla="*/ 0 w 114"/>
                  <a:gd name="T3" fmla="*/ 0 h 209"/>
                  <a:gd name="T4" fmla="*/ 0 w 114"/>
                  <a:gd name="T5" fmla="*/ 0 h 209"/>
                  <a:gd name="T6" fmla="*/ 0 w 114"/>
                  <a:gd name="T7" fmla="*/ 0 h 209"/>
                  <a:gd name="T8" fmla="*/ 0 w 114"/>
                  <a:gd name="T9" fmla="*/ 0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209">
                    <a:moveTo>
                      <a:pt x="94" y="0"/>
                    </a:moveTo>
                    <a:lnTo>
                      <a:pt x="114" y="14"/>
                    </a:lnTo>
                    <a:lnTo>
                      <a:pt x="20" y="209"/>
                    </a:lnTo>
                    <a:lnTo>
                      <a:pt x="0" y="195"/>
                    </a:lnTo>
                    <a:lnTo>
                      <a:pt x="94" y="0"/>
                    </a:lnTo>
                    <a:close/>
                  </a:path>
                </a:pathLst>
              </a:custGeom>
              <a:solidFill>
                <a:srgbClr val="FDF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58" name="Freeform 57"/>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78">
                    <a:moveTo>
                      <a:pt x="31" y="0"/>
                    </a:moveTo>
                    <a:lnTo>
                      <a:pt x="51" y="14"/>
                    </a:lnTo>
                    <a:lnTo>
                      <a:pt x="21" y="78"/>
                    </a:lnTo>
                    <a:lnTo>
                      <a:pt x="0" y="65"/>
                    </a:lnTo>
                    <a:lnTo>
                      <a:pt x="31" y="0"/>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grpSp>
        <p:sp>
          <p:nvSpPr>
            <p:cNvPr id="3306" name="Line 58"/>
            <p:cNvSpPr>
              <a:spLocks noChangeShapeType="1"/>
            </p:cNvSpPr>
            <p:nvPr/>
          </p:nvSpPr>
          <p:spPr bwMode="auto">
            <a:xfrm flipV="1">
              <a:off x="1728" y="1818"/>
              <a:ext cx="4300" cy="6"/>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grpSp>
      <p:grpSp>
        <p:nvGrpSpPr>
          <p:cNvPr id="3077" name="Group 4"/>
          <p:cNvGrpSpPr>
            <a:grpSpLocks/>
          </p:cNvGrpSpPr>
          <p:nvPr/>
        </p:nvGrpSpPr>
        <p:grpSpPr bwMode="auto">
          <a:xfrm>
            <a:off x="404751" y="4920628"/>
            <a:ext cx="10668000" cy="626533"/>
            <a:chOff x="1728" y="1472"/>
            <a:chExt cx="4299" cy="400"/>
          </a:xfrm>
        </p:grpSpPr>
        <p:grpSp>
          <p:nvGrpSpPr>
            <p:cNvPr id="3251" name="Group 5"/>
            <p:cNvGrpSpPr>
              <a:grpSpLocks/>
            </p:cNvGrpSpPr>
            <p:nvPr/>
          </p:nvGrpSpPr>
          <p:grpSpPr bwMode="auto">
            <a:xfrm rot="-4423226">
              <a:off x="1676" y="1532"/>
              <a:ext cx="400" cy="280"/>
              <a:chOff x="1043" y="2596"/>
              <a:chExt cx="142" cy="99"/>
            </a:xfrm>
          </p:grpSpPr>
          <p:sp>
            <p:nvSpPr>
              <p:cNvPr id="3253" name="Freeform 6"/>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54" name="Freeform 7"/>
              <p:cNvSpPr>
                <a:spLocks/>
              </p:cNvSpPr>
              <p:nvPr/>
            </p:nvSpPr>
            <p:spPr bwMode="auto">
              <a:xfrm>
                <a:off x="1143" y="2689"/>
                <a:ext cx="26" cy="6"/>
              </a:xfrm>
              <a:custGeom>
                <a:avLst/>
                <a:gdLst>
                  <a:gd name="T0" fmla="*/ 0 w 129"/>
                  <a:gd name="T1" fmla="*/ 0 h 38"/>
                  <a:gd name="T2" fmla="*/ 0 w 129"/>
                  <a:gd name="T3" fmla="*/ 0 h 38"/>
                  <a:gd name="T4" fmla="*/ 0 w 129"/>
                  <a:gd name="T5" fmla="*/ 0 h 38"/>
                  <a:gd name="T6" fmla="*/ 0 w 129"/>
                  <a:gd name="T7" fmla="*/ 0 h 38"/>
                  <a:gd name="T8" fmla="*/ 0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0 w 129"/>
                  <a:gd name="T45" fmla="*/ 0 h 38"/>
                  <a:gd name="T46" fmla="*/ 0 w 129"/>
                  <a:gd name="T47" fmla="*/ 0 h 38"/>
                  <a:gd name="T48" fmla="*/ 0 w 129"/>
                  <a:gd name="T49" fmla="*/ 0 h 38"/>
                  <a:gd name="T50" fmla="*/ 0 w 129"/>
                  <a:gd name="T51" fmla="*/ 0 h 38"/>
                  <a:gd name="T52" fmla="*/ 0 w 129"/>
                  <a:gd name="T53" fmla="*/ 0 h 38"/>
                  <a:gd name="T54" fmla="*/ 0 w 129"/>
                  <a:gd name="T55" fmla="*/ 0 h 38"/>
                  <a:gd name="T56" fmla="*/ 0 w 129"/>
                  <a:gd name="T57" fmla="*/ 0 h 38"/>
                  <a:gd name="T58" fmla="*/ 0 w 129"/>
                  <a:gd name="T59" fmla="*/ 0 h 38"/>
                  <a:gd name="T60" fmla="*/ 0 w 129"/>
                  <a:gd name="T61" fmla="*/ 0 h 38"/>
                  <a:gd name="T62" fmla="*/ 0 w 129"/>
                  <a:gd name="T63" fmla="*/ 0 h 38"/>
                  <a:gd name="T64" fmla="*/ 0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55" name="Freeform 8"/>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0 w 166"/>
                  <a:gd name="T7" fmla="*/ 0 h 59"/>
                  <a:gd name="T8" fmla="*/ 0 w 166"/>
                  <a:gd name="T9" fmla="*/ 0 h 59"/>
                  <a:gd name="T10" fmla="*/ 0 w 166"/>
                  <a:gd name="T11" fmla="*/ 0 h 59"/>
                  <a:gd name="T12" fmla="*/ 0 w 166"/>
                  <a:gd name="T13" fmla="*/ 0 h 59"/>
                  <a:gd name="T14" fmla="*/ 0 w 166"/>
                  <a:gd name="T15" fmla="*/ 0 h 59"/>
                  <a:gd name="T16" fmla="*/ 0 w 166"/>
                  <a:gd name="T17" fmla="*/ 0 h 59"/>
                  <a:gd name="T18" fmla="*/ 0 w 166"/>
                  <a:gd name="T19" fmla="*/ 0 h 59"/>
                  <a:gd name="T20" fmla="*/ 0 w 166"/>
                  <a:gd name="T21" fmla="*/ 0 h 59"/>
                  <a:gd name="T22" fmla="*/ 0 w 166"/>
                  <a:gd name="T23" fmla="*/ 0 h 59"/>
                  <a:gd name="T24" fmla="*/ 0 w 166"/>
                  <a:gd name="T25" fmla="*/ 0 h 59"/>
                  <a:gd name="T26" fmla="*/ 0 w 166"/>
                  <a:gd name="T27" fmla="*/ 0 h 59"/>
                  <a:gd name="T28" fmla="*/ 0 w 166"/>
                  <a:gd name="T29" fmla="*/ 0 h 59"/>
                  <a:gd name="T30" fmla="*/ 0 w 166"/>
                  <a:gd name="T31" fmla="*/ 0 h 59"/>
                  <a:gd name="T32" fmla="*/ 0 w 166"/>
                  <a:gd name="T33" fmla="*/ 0 h 59"/>
                  <a:gd name="T34" fmla="*/ 0 w 166"/>
                  <a:gd name="T35" fmla="*/ 0 h 59"/>
                  <a:gd name="T36" fmla="*/ 0 w 166"/>
                  <a:gd name="T37" fmla="*/ 0 h 59"/>
                  <a:gd name="T38" fmla="*/ 0 w 166"/>
                  <a:gd name="T39" fmla="*/ 0 h 59"/>
                  <a:gd name="T40" fmla="*/ 0 w 166"/>
                  <a:gd name="T41" fmla="*/ 0 h 59"/>
                  <a:gd name="T42" fmla="*/ 0 w 166"/>
                  <a:gd name="T43" fmla="*/ 0 h 59"/>
                  <a:gd name="T44" fmla="*/ 0 w 166"/>
                  <a:gd name="T45" fmla="*/ 0 h 59"/>
                  <a:gd name="T46" fmla="*/ 0 w 166"/>
                  <a:gd name="T47" fmla="*/ 0 h 59"/>
                  <a:gd name="T48" fmla="*/ 0 w 166"/>
                  <a:gd name="T49" fmla="*/ 0 h 59"/>
                  <a:gd name="T50" fmla="*/ 0 w 166"/>
                  <a:gd name="T51" fmla="*/ 0 h 59"/>
                  <a:gd name="T52" fmla="*/ 0 w 166"/>
                  <a:gd name="T53" fmla="*/ 0 h 59"/>
                  <a:gd name="T54" fmla="*/ 0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56" name="Freeform 9"/>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0 w 191"/>
                  <a:gd name="T9" fmla="*/ 0 h 72"/>
                  <a:gd name="T10" fmla="*/ 0 w 191"/>
                  <a:gd name="T11" fmla="*/ 0 h 72"/>
                  <a:gd name="T12" fmla="*/ 0 w 191"/>
                  <a:gd name="T13" fmla="*/ 0 h 72"/>
                  <a:gd name="T14" fmla="*/ 0 w 191"/>
                  <a:gd name="T15" fmla="*/ 0 h 72"/>
                  <a:gd name="T16" fmla="*/ 0 w 191"/>
                  <a:gd name="T17" fmla="*/ 0 h 72"/>
                  <a:gd name="T18" fmla="*/ 0 w 191"/>
                  <a:gd name="T19" fmla="*/ 0 h 72"/>
                  <a:gd name="T20" fmla="*/ 0 w 191"/>
                  <a:gd name="T21" fmla="*/ 0 h 72"/>
                  <a:gd name="T22" fmla="*/ 0 w 191"/>
                  <a:gd name="T23" fmla="*/ 0 h 72"/>
                  <a:gd name="T24" fmla="*/ 0 w 191"/>
                  <a:gd name="T25" fmla="*/ 0 h 72"/>
                  <a:gd name="T26" fmla="*/ 0 w 191"/>
                  <a:gd name="T27" fmla="*/ 0 h 72"/>
                  <a:gd name="T28" fmla="*/ 0 w 191"/>
                  <a:gd name="T29" fmla="*/ 0 h 72"/>
                  <a:gd name="T30" fmla="*/ 0 w 191"/>
                  <a:gd name="T31" fmla="*/ 0 h 72"/>
                  <a:gd name="T32" fmla="*/ 0 w 191"/>
                  <a:gd name="T33" fmla="*/ 0 h 72"/>
                  <a:gd name="T34" fmla="*/ 0 w 191"/>
                  <a:gd name="T35" fmla="*/ 0 h 72"/>
                  <a:gd name="T36" fmla="*/ 0 w 191"/>
                  <a:gd name="T37" fmla="*/ 0 h 72"/>
                  <a:gd name="T38" fmla="*/ 0 w 191"/>
                  <a:gd name="T39" fmla="*/ 0 h 72"/>
                  <a:gd name="T40" fmla="*/ 0 w 191"/>
                  <a:gd name="T41" fmla="*/ 0 h 72"/>
                  <a:gd name="T42" fmla="*/ 0 w 191"/>
                  <a:gd name="T43" fmla="*/ 0 h 72"/>
                  <a:gd name="T44" fmla="*/ 0 w 191"/>
                  <a:gd name="T45" fmla="*/ 0 h 72"/>
                  <a:gd name="T46" fmla="*/ 0 w 191"/>
                  <a:gd name="T47" fmla="*/ 0 h 72"/>
                  <a:gd name="T48" fmla="*/ 0 w 191"/>
                  <a:gd name="T49" fmla="*/ 0 h 72"/>
                  <a:gd name="T50" fmla="*/ 0 w 191"/>
                  <a:gd name="T51" fmla="*/ 0 h 72"/>
                  <a:gd name="T52" fmla="*/ 0 w 191"/>
                  <a:gd name="T53" fmla="*/ 0 h 72"/>
                  <a:gd name="T54" fmla="*/ 0 w 191"/>
                  <a:gd name="T55" fmla="*/ 0 h 72"/>
                  <a:gd name="T56" fmla="*/ 0 w 191"/>
                  <a:gd name="T57" fmla="*/ 0 h 72"/>
                  <a:gd name="T58" fmla="*/ 0 w 191"/>
                  <a:gd name="T59" fmla="*/ 0 h 72"/>
                  <a:gd name="T60" fmla="*/ 0 w 191"/>
                  <a:gd name="T61" fmla="*/ 0 h 72"/>
                  <a:gd name="T62" fmla="*/ 0 w 191"/>
                  <a:gd name="T63" fmla="*/ 0 h 72"/>
                  <a:gd name="T64" fmla="*/ 0 w 191"/>
                  <a:gd name="T65" fmla="*/ 0 h 72"/>
                  <a:gd name="T66" fmla="*/ 0 w 191"/>
                  <a:gd name="T67" fmla="*/ 0 h 72"/>
                  <a:gd name="T68" fmla="*/ 0 w 191"/>
                  <a:gd name="T69" fmla="*/ 0 h 72"/>
                  <a:gd name="T70" fmla="*/ 0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57" name="Freeform 10"/>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0 w 210"/>
                  <a:gd name="T9" fmla="*/ 0 h 84"/>
                  <a:gd name="T10" fmla="*/ 0 w 210"/>
                  <a:gd name="T11" fmla="*/ 0 h 84"/>
                  <a:gd name="T12" fmla="*/ 0 w 210"/>
                  <a:gd name="T13" fmla="*/ 0 h 84"/>
                  <a:gd name="T14" fmla="*/ 0 w 210"/>
                  <a:gd name="T15" fmla="*/ 0 h 84"/>
                  <a:gd name="T16" fmla="*/ 0 w 210"/>
                  <a:gd name="T17" fmla="*/ 0 h 84"/>
                  <a:gd name="T18" fmla="*/ 0 w 210"/>
                  <a:gd name="T19" fmla="*/ 0 h 84"/>
                  <a:gd name="T20" fmla="*/ 0 w 210"/>
                  <a:gd name="T21" fmla="*/ 0 h 84"/>
                  <a:gd name="T22" fmla="*/ 0 w 210"/>
                  <a:gd name="T23" fmla="*/ 0 h 84"/>
                  <a:gd name="T24" fmla="*/ 0 w 210"/>
                  <a:gd name="T25" fmla="*/ 0 h 84"/>
                  <a:gd name="T26" fmla="*/ 0 w 210"/>
                  <a:gd name="T27" fmla="*/ 0 h 84"/>
                  <a:gd name="T28" fmla="*/ 0 w 210"/>
                  <a:gd name="T29" fmla="*/ 0 h 84"/>
                  <a:gd name="T30" fmla="*/ 0 w 210"/>
                  <a:gd name="T31" fmla="*/ 0 h 84"/>
                  <a:gd name="T32" fmla="*/ 0 w 210"/>
                  <a:gd name="T33" fmla="*/ 0 h 84"/>
                  <a:gd name="T34" fmla="*/ 0 w 210"/>
                  <a:gd name="T35" fmla="*/ 0 h 84"/>
                  <a:gd name="T36" fmla="*/ 0 w 210"/>
                  <a:gd name="T37" fmla="*/ 0 h 84"/>
                  <a:gd name="T38" fmla="*/ 0 w 210"/>
                  <a:gd name="T39" fmla="*/ 0 h 84"/>
                  <a:gd name="T40" fmla="*/ 0 w 210"/>
                  <a:gd name="T41" fmla="*/ 0 h 84"/>
                  <a:gd name="T42" fmla="*/ 0 w 210"/>
                  <a:gd name="T43" fmla="*/ 0 h 84"/>
                  <a:gd name="T44" fmla="*/ 0 w 210"/>
                  <a:gd name="T45" fmla="*/ 0 h 84"/>
                  <a:gd name="T46" fmla="*/ 0 w 210"/>
                  <a:gd name="T47" fmla="*/ 0 h 84"/>
                  <a:gd name="T48" fmla="*/ 0 w 210"/>
                  <a:gd name="T49" fmla="*/ 0 h 84"/>
                  <a:gd name="T50" fmla="*/ 0 w 210"/>
                  <a:gd name="T51" fmla="*/ 0 h 84"/>
                  <a:gd name="T52" fmla="*/ 0 w 210"/>
                  <a:gd name="T53" fmla="*/ 0 h 84"/>
                  <a:gd name="T54" fmla="*/ 0 w 210"/>
                  <a:gd name="T55" fmla="*/ 0 h 84"/>
                  <a:gd name="T56" fmla="*/ 0 w 210"/>
                  <a:gd name="T57" fmla="*/ 0 h 84"/>
                  <a:gd name="T58" fmla="*/ 0 w 210"/>
                  <a:gd name="T59" fmla="*/ 0 h 84"/>
                  <a:gd name="T60" fmla="*/ 0 w 210"/>
                  <a:gd name="T61" fmla="*/ 0 h 84"/>
                  <a:gd name="T62" fmla="*/ 0 w 210"/>
                  <a:gd name="T63" fmla="*/ 0 h 84"/>
                  <a:gd name="T64" fmla="*/ 0 w 210"/>
                  <a:gd name="T65" fmla="*/ 0 h 84"/>
                  <a:gd name="T66" fmla="*/ 0 w 210"/>
                  <a:gd name="T67" fmla="*/ 0 h 84"/>
                  <a:gd name="T68" fmla="*/ 0 w 210"/>
                  <a:gd name="T69" fmla="*/ 0 h 84"/>
                  <a:gd name="T70" fmla="*/ 0 w 210"/>
                  <a:gd name="T71" fmla="*/ 0 h 84"/>
                  <a:gd name="T72" fmla="*/ 0 w 210"/>
                  <a:gd name="T73" fmla="*/ 0 h 84"/>
                  <a:gd name="T74" fmla="*/ 0 w 210"/>
                  <a:gd name="T75" fmla="*/ 0 h 84"/>
                  <a:gd name="T76" fmla="*/ 0 w 210"/>
                  <a:gd name="T77" fmla="*/ 0 h 84"/>
                  <a:gd name="T78" fmla="*/ 0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58" name="Freeform 11"/>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0 w 224"/>
                  <a:gd name="T9" fmla="*/ 0 h 95"/>
                  <a:gd name="T10" fmla="*/ 0 w 224"/>
                  <a:gd name="T11" fmla="*/ 0 h 95"/>
                  <a:gd name="T12" fmla="*/ 0 w 224"/>
                  <a:gd name="T13" fmla="*/ 0 h 95"/>
                  <a:gd name="T14" fmla="*/ 0 w 224"/>
                  <a:gd name="T15" fmla="*/ 0 h 95"/>
                  <a:gd name="T16" fmla="*/ 0 w 224"/>
                  <a:gd name="T17" fmla="*/ 0 h 95"/>
                  <a:gd name="T18" fmla="*/ 0 w 224"/>
                  <a:gd name="T19" fmla="*/ 0 h 95"/>
                  <a:gd name="T20" fmla="*/ 0 w 224"/>
                  <a:gd name="T21" fmla="*/ 0 h 95"/>
                  <a:gd name="T22" fmla="*/ 0 w 224"/>
                  <a:gd name="T23" fmla="*/ 0 h 95"/>
                  <a:gd name="T24" fmla="*/ 0 w 224"/>
                  <a:gd name="T25" fmla="*/ 0 h 95"/>
                  <a:gd name="T26" fmla="*/ 0 w 224"/>
                  <a:gd name="T27" fmla="*/ 0 h 95"/>
                  <a:gd name="T28" fmla="*/ 0 w 224"/>
                  <a:gd name="T29" fmla="*/ 0 h 95"/>
                  <a:gd name="T30" fmla="*/ 0 w 224"/>
                  <a:gd name="T31" fmla="*/ 0 h 95"/>
                  <a:gd name="T32" fmla="*/ 0 w 224"/>
                  <a:gd name="T33" fmla="*/ 0 h 95"/>
                  <a:gd name="T34" fmla="*/ 0 w 224"/>
                  <a:gd name="T35" fmla="*/ 0 h 95"/>
                  <a:gd name="T36" fmla="*/ 0 w 224"/>
                  <a:gd name="T37" fmla="*/ 0 h 95"/>
                  <a:gd name="T38" fmla="*/ 0 w 224"/>
                  <a:gd name="T39" fmla="*/ 0 h 95"/>
                  <a:gd name="T40" fmla="*/ 0 w 224"/>
                  <a:gd name="T41" fmla="*/ 0 h 95"/>
                  <a:gd name="T42" fmla="*/ 0 w 224"/>
                  <a:gd name="T43" fmla="*/ 0 h 95"/>
                  <a:gd name="T44" fmla="*/ 0 w 224"/>
                  <a:gd name="T45" fmla="*/ 0 h 95"/>
                  <a:gd name="T46" fmla="*/ 0 w 224"/>
                  <a:gd name="T47" fmla="*/ 0 h 95"/>
                  <a:gd name="T48" fmla="*/ 0 w 224"/>
                  <a:gd name="T49" fmla="*/ 0 h 95"/>
                  <a:gd name="T50" fmla="*/ 0 w 224"/>
                  <a:gd name="T51" fmla="*/ 0 h 95"/>
                  <a:gd name="T52" fmla="*/ 0 w 224"/>
                  <a:gd name="T53" fmla="*/ 0 h 95"/>
                  <a:gd name="T54" fmla="*/ 0 w 224"/>
                  <a:gd name="T55" fmla="*/ 0 h 95"/>
                  <a:gd name="T56" fmla="*/ 0 w 224"/>
                  <a:gd name="T57" fmla="*/ 0 h 95"/>
                  <a:gd name="T58" fmla="*/ 0 w 224"/>
                  <a:gd name="T59" fmla="*/ 0 h 95"/>
                  <a:gd name="T60" fmla="*/ 0 w 224"/>
                  <a:gd name="T61" fmla="*/ 0 h 95"/>
                  <a:gd name="T62" fmla="*/ 0 w 224"/>
                  <a:gd name="T63" fmla="*/ 0 h 95"/>
                  <a:gd name="T64" fmla="*/ 0 w 224"/>
                  <a:gd name="T65" fmla="*/ 0 h 95"/>
                  <a:gd name="T66" fmla="*/ 0 w 224"/>
                  <a:gd name="T67" fmla="*/ 0 h 95"/>
                  <a:gd name="T68" fmla="*/ 0 w 224"/>
                  <a:gd name="T69" fmla="*/ 0 h 95"/>
                  <a:gd name="T70" fmla="*/ 0 w 224"/>
                  <a:gd name="T71" fmla="*/ 0 h 95"/>
                  <a:gd name="T72" fmla="*/ 0 w 224"/>
                  <a:gd name="T73" fmla="*/ 0 h 95"/>
                  <a:gd name="T74" fmla="*/ 0 w 224"/>
                  <a:gd name="T75" fmla="*/ 0 h 95"/>
                  <a:gd name="T76" fmla="*/ 0 w 224"/>
                  <a:gd name="T77" fmla="*/ 0 h 95"/>
                  <a:gd name="T78" fmla="*/ 0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59" name="Freeform 12"/>
              <p:cNvSpPr>
                <a:spLocks/>
              </p:cNvSpPr>
              <p:nvPr/>
            </p:nvSpPr>
            <p:spPr bwMode="auto">
              <a:xfrm>
                <a:off x="1135" y="2674"/>
                <a:ext cx="47" cy="18"/>
              </a:xfrm>
              <a:custGeom>
                <a:avLst/>
                <a:gdLst>
                  <a:gd name="T0" fmla="*/ 0 w 235"/>
                  <a:gd name="T1" fmla="*/ 0 h 106"/>
                  <a:gd name="T2" fmla="*/ 0 w 235"/>
                  <a:gd name="T3" fmla="*/ 0 h 106"/>
                  <a:gd name="T4" fmla="*/ 0 w 235"/>
                  <a:gd name="T5" fmla="*/ 0 h 106"/>
                  <a:gd name="T6" fmla="*/ 0 w 235"/>
                  <a:gd name="T7" fmla="*/ 0 h 106"/>
                  <a:gd name="T8" fmla="*/ 0 w 235"/>
                  <a:gd name="T9" fmla="*/ 0 h 106"/>
                  <a:gd name="T10" fmla="*/ 0 w 235"/>
                  <a:gd name="T11" fmla="*/ 0 h 106"/>
                  <a:gd name="T12" fmla="*/ 0 w 235"/>
                  <a:gd name="T13" fmla="*/ 0 h 106"/>
                  <a:gd name="T14" fmla="*/ 0 w 235"/>
                  <a:gd name="T15" fmla="*/ 0 h 106"/>
                  <a:gd name="T16" fmla="*/ 0 w 235"/>
                  <a:gd name="T17" fmla="*/ 0 h 106"/>
                  <a:gd name="T18" fmla="*/ 0 w 235"/>
                  <a:gd name="T19" fmla="*/ 0 h 106"/>
                  <a:gd name="T20" fmla="*/ 0 w 235"/>
                  <a:gd name="T21" fmla="*/ 0 h 106"/>
                  <a:gd name="T22" fmla="*/ 0 w 235"/>
                  <a:gd name="T23" fmla="*/ 0 h 106"/>
                  <a:gd name="T24" fmla="*/ 0 w 235"/>
                  <a:gd name="T25" fmla="*/ 0 h 106"/>
                  <a:gd name="T26" fmla="*/ 0 w 235"/>
                  <a:gd name="T27" fmla="*/ 0 h 106"/>
                  <a:gd name="T28" fmla="*/ 0 w 235"/>
                  <a:gd name="T29" fmla="*/ 0 h 106"/>
                  <a:gd name="T30" fmla="*/ 0 w 235"/>
                  <a:gd name="T31" fmla="*/ 0 h 106"/>
                  <a:gd name="T32" fmla="*/ 0 w 235"/>
                  <a:gd name="T33" fmla="*/ 0 h 106"/>
                  <a:gd name="T34" fmla="*/ 0 w 235"/>
                  <a:gd name="T35" fmla="*/ 0 h 106"/>
                  <a:gd name="T36" fmla="*/ 0 w 235"/>
                  <a:gd name="T37" fmla="*/ 0 h 106"/>
                  <a:gd name="T38" fmla="*/ 0 w 235"/>
                  <a:gd name="T39" fmla="*/ 0 h 106"/>
                  <a:gd name="T40" fmla="*/ 0 w 235"/>
                  <a:gd name="T41" fmla="*/ 0 h 106"/>
                  <a:gd name="T42" fmla="*/ 0 w 235"/>
                  <a:gd name="T43" fmla="*/ 0 h 106"/>
                  <a:gd name="T44" fmla="*/ 0 w 235"/>
                  <a:gd name="T45" fmla="*/ 0 h 106"/>
                  <a:gd name="T46" fmla="*/ 0 w 235"/>
                  <a:gd name="T47" fmla="*/ 0 h 106"/>
                  <a:gd name="T48" fmla="*/ 0 w 235"/>
                  <a:gd name="T49" fmla="*/ 0 h 106"/>
                  <a:gd name="T50" fmla="*/ 0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60" name="Freeform 13"/>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0 w 242"/>
                  <a:gd name="T9" fmla="*/ 0 h 114"/>
                  <a:gd name="T10" fmla="*/ 0 w 242"/>
                  <a:gd name="T11" fmla="*/ 0 h 114"/>
                  <a:gd name="T12" fmla="*/ 0 w 242"/>
                  <a:gd name="T13" fmla="*/ 0 h 114"/>
                  <a:gd name="T14" fmla="*/ 0 w 242"/>
                  <a:gd name="T15" fmla="*/ 0 h 114"/>
                  <a:gd name="T16" fmla="*/ 0 w 242"/>
                  <a:gd name="T17" fmla="*/ 0 h 114"/>
                  <a:gd name="T18" fmla="*/ 0 w 242"/>
                  <a:gd name="T19" fmla="*/ 0 h 114"/>
                  <a:gd name="T20" fmla="*/ 0 w 242"/>
                  <a:gd name="T21" fmla="*/ 0 h 114"/>
                  <a:gd name="T22" fmla="*/ 0 w 242"/>
                  <a:gd name="T23" fmla="*/ 0 h 114"/>
                  <a:gd name="T24" fmla="*/ 0 w 242"/>
                  <a:gd name="T25" fmla="*/ 0 h 114"/>
                  <a:gd name="T26" fmla="*/ 0 w 242"/>
                  <a:gd name="T27" fmla="*/ 0 h 114"/>
                  <a:gd name="T28" fmla="*/ 0 w 242"/>
                  <a:gd name="T29" fmla="*/ 0 h 114"/>
                  <a:gd name="T30" fmla="*/ 0 w 242"/>
                  <a:gd name="T31" fmla="*/ 0 h 114"/>
                  <a:gd name="T32" fmla="*/ 0 w 242"/>
                  <a:gd name="T33" fmla="*/ 0 h 114"/>
                  <a:gd name="T34" fmla="*/ 0 w 242"/>
                  <a:gd name="T35" fmla="*/ 0 h 114"/>
                  <a:gd name="T36" fmla="*/ 0 w 242"/>
                  <a:gd name="T37" fmla="*/ 0 h 114"/>
                  <a:gd name="T38" fmla="*/ 0 w 242"/>
                  <a:gd name="T39" fmla="*/ 0 h 114"/>
                  <a:gd name="T40" fmla="*/ 0 w 242"/>
                  <a:gd name="T41" fmla="*/ 0 h 114"/>
                  <a:gd name="T42" fmla="*/ 0 w 242"/>
                  <a:gd name="T43" fmla="*/ 0 h 114"/>
                  <a:gd name="T44" fmla="*/ 0 w 242"/>
                  <a:gd name="T45" fmla="*/ 0 h 114"/>
                  <a:gd name="T46" fmla="*/ 0 w 242"/>
                  <a:gd name="T47" fmla="*/ 0 h 114"/>
                  <a:gd name="T48" fmla="*/ 0 w 242"/>
                  <a:gd name="T49" fmla="*/ 0 h 114"/>
                  <a:gd name="T50" fmla="*/ 0 w 242"/>
                  <a:gd name="T51" fmla="*/ 0 h 114"/>
                  <a:gd name="T52" fmla="*/ 0 w 242"/>
                  <a:gd name="T53" fmla="*/ 0 h 114"/>
                  <a:gd name="T54" fmla="*/ 0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61" name="Freeform 14"/>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0 h 123"/>
                  <a:gd name="T8" fmla="*/ 0 w 246"/>
                  <a:gd name="T9" fmla="*/ 0 h 123"/>
                  <a:gd name="T10" fmla="*/ 0 w 246"/>
                  <a:gd name="T11" fmla="*/ 0 h 123"/>
                  <a:gd name="T12" fmla="*/ 0 w 246"/>
                  <a:gd name="T13" fmla="*/ 0 h 123"/>
                  <a:gd name="T14" fmla="*/ 0 w 246"/>
                  <a:gd name="T15" fmla="*/ 0 h 123"/>
                  <a:gd name="T16" fmla="*/ 0 w 246"/>
                  <a:gd name="T17" fmla="*/ 0 h 123"/>
                  <a:gd name="T18" fmla="*/ 0 w 246"/>
                  <a:gd name="T19" fmla="*/ 0 h 123"/>
                  <a:gd name="T20" fmla="*/ 0 w 246"/>
                  <a:gd name="T21" fmla="*/ 0 h 123"/>
                  <a:gd name="T22" fmla="*/ 0 w 246"/>
                  <a:gd name="T23" fmla="*/ 0 h 123"/>
                  <a:gd name="T24" fmla="*/ 0 w 246"/>
                  <a:gd name="T25" fmla="*/ 0 h 123"/>
                  <a:gd name="T26" fmla="*/ 0 w 246"/>
                  <a:gd name="T27" fmla="*/ 0 h 123"/>
                  <a:gd name="T28" fmla="*/ 0 w 246"/>
                  <a:gd name="T29" fmla="*/ 0 h 123"/>
                  <a:gd name="T30" fmla="*/ 0 w 246"/>
                  <a:gd name="T31" fmla="*/ 0 h 123"/>
                  <a:gd name="T32" fmla="*/ 0 w 246"/>
                  <a:gd name="T33" fmla="*/ 0 h 123"/>
                  <a:gd name="T34" fmla="*/ 0 w 246"/>
                  <a:gd name="T35" fmla="*/ 0 h 123"/>
                  <a:gd name="T36" fmla="*/ 0 w 246"/>
                  <a:gd name="T37" fmla="*/ 0 h 123"/>
                  <a:gd name="T38" fmla="*/ 0 w 246"/>
                  <a:gd name="T39" fmla="*/ 0 h 123"/>
                  <a:gd name="T40" fmla="*/ 0 w 246"/>
                  <a:gd name="T41" fmla="*/ 0 h 123"/>
                  <a:gd name="T42" fmla="*/ 0 w 246"/>
                  <a:gd name="T43" fmla="*/ 0 h 123"/>
                  <a:gd name="T44" fmla="*/ 0 w 246"/>
                  <a:gd name="T45" fmla="*/ 0 h 123"/>
                  <a:gd name="T46" fmla="*/ 0 w 246"/>
                  <a:gd name="T47" fmla="*/ 0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62" name="Freeform 15"/>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0 h 132"/>
                  <a:gd name="T8" fmla="*/ 0 w 249"/>
                  <a:gd name="T9" fmla="*/ 0 h 132"/>
                  <a:gd name="T10" fmla="*/ 0 w 249"/>
                  <a:gd name="T11" fmla="*/ 0 h 132"/>
                  <a:gd name="T12" fmla="*/ 0 w 249"/>
                  <a:gd name="T13" fmla="*/ 0 h 132"/>
                  <a:gd name="T14" fmla="*/ 0 w 249"/>
                  <a:gd name="T15" fmla="*/ 0 h 132"/>
                  <a:gd name="T16" fmla="*/ 0 w 249"/>
                  <a:gd name="T17" fmla="*/ 0 h 132"/>
                  <a:gd name="T18" fmla="*/ 0 w 249"/>
                  <a:gd name="T19" fmla="*/ 0 h 132"/>
                  <a:gd name="T20" fmla="*/ 0 w 249"/>
                  <a:gd name="T21" fmla="*/ 0 h 132"/>
                  <a:gd name="T22" fmla="*/ 0 w 249"/>
                  <a:gd name="T23" fmla="*/ 0 h 132"/>
                  <a:gd name="T24" fmla="*/ 0 w 249"/>
                  <a:gd name="T25" fmla="*/ 0 h 132"/>
                  <a:gd name="T26" fmla="*/ 0 w 249"/>
                  <a:gd name="T27" fmla="*/ 0 h 132"/>
                  <a:gd name="T28" fmla="*/ 0 w 249"/>
                  <a:gd name="T29" fmla="*/ 0 h 132"/>
                  <a:gd name="T30" fmla="*/ 0 w 249"/>
                  <a:gd name="T31" fmla="*/ 0 h 132"/>
                  <a:gd name="T32" fmla="*/ 0 w 249"/>
                  <a:gd name="T33" fmla="*/ 0 h 132"/>
                  <a:gd name="T34" fmla="*/ 0 w 249"/>
                  <a:gd name="T35" fmla="*/ 0 h 132"/>
                  <a:gd name="T36" fmla="*/ 0 w 249"/>
                  <a:gd name="T37" fmla="*/ 0 h 132"/>
                  <a:gd name="T38" fmla="*/ 0 w 249"/>
                  <a:gd name="T39" fmla="*/ 0 h 132"/>
                  <a:gd name="T40" fmla="*/ 0 w 249"/>
                  <a:gd name="T41" fmla="*/ 0 h 132"/>
                  <a:gd name="T42" fmla="*/ 0 w 249"/>
                  <a:gd name="T43" fmla="*/ 0 h 132"/>
                  <a:gd name="T44" fmla="*/ 0 w 249"/>
                  <a:gd name="T45" fmla="*/ 0 h 132"/>
                  <a:gd name="T46" fmla="*/ 0 w 249"/>
                  <a:gd name="T47" fmla="*/ 0 h 132"/>
                  <a:gd name="T48" fmla="*/ 0 w 249"/>
                  <a:gd name="T49" fmla="*/ 0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63" name="Freeform 16"/>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0 w 251"/>
                  <a:gd name="T11" fmla="*/ 0 h 140"/>
                  <a:gd name="T12" fmla="*/ 0 w 251"/>
                  <a:gd name="T13" fmla="*/ 0 h 140"/>
                  <a:gd name="T14" fmla="*/ 0 w 251"/>
                  <a:gd name="T15" fmla="*/ 0 h 140"/>
                  <a:gd name="T16" fmla="*/ 0 w 251"/>
                  <a:gd name="T17" fmla="*/ 0 h 140"/>
                  <a:gd name="T18" fmla="*/ 0 w 251"/>
                  <a:gd name="T19" fmla="*/ 0 h 140"/>
                  <a:gd name="T20" fmla="*/ 0 w 251"/>
                  <a:gd name="T21" fmla="*/ 0 h 140"/>
                  <a:gd name="T22" fmla="*/ 0 w 251"/>
                  <a:gd name="T23" fmla="*/ 0 h 140"/>
                  <a:gd name="T24" fmla="*/ 0 w 251"/>
                  <a:gd name="T25" fmla="*/ 0 h 140"/>
                  <a:gd name="T26" fmla="*/ 0 w 251"/>
                  <a:gd name="T27" fmla="*/ 0 h 140"/>
                  <a:gd name="T28" fmla="*/ 0 w 251"/>
                  <a:gd name="T29" fmla="*/ 0 h 140"/>
                  <a:gd name="T30" fmla="*/ 0 w 251"/>
                  <a:gd name="T31" fmla="*/ 0 h 140"/>
                  <a:gd name="T32" fmla="*/ 0 w 251"/>
                  <a:gd name="T33" fmla="*/ 0 h 140"/>
                  <a:gd name="T34" fmla="*/ 0 w 251"/>
                  <a:gd name="T35" fmla="*/ 0 h 140"/>
                  <a:gd name="T36" fmla="*/ 0 w 251"/>
                  <a:gd name="T37" fmla="*/ 0 h 140"/>
                  <a:gd name="T38" fmla="*/ 0 w 251"/>
                  <a:gd name="T39" fmla="*/ 0 h 140"/>
                  <a:gd name="T40" fmla="*/ 0 w 251"/>
                  <a:gd name="T41" fmla="*/ 0 h 140"/>
                  <a:gd name="T42" fmla="*/ 0 w 251"/>
                  <a:gd name="T43" fmla="*/ 0 h 140"/>
                  <a:gd name="T44" fmla="*/ 0 w 251"/>
                  <a:gd name="T45" fmla="*/ 0 h 140"/>
                  <a:gd name="T46" fmla="*/ 0 w 251"/>
                  <a:gd name="T47" fmla="*/ 0 h 140"/>
                  <a:gd name="T48" fmla="*/ 0 w 251"/>
                  <a:gd name="T49" fmla="*/ 0 h 140"/>
                  <a:gd name="T50" fmla="*/ 0 w 251"/>
                  <a:gd name="T51" fmla="*/ 0 h 140"/>
                  <a:gd name="T52" fmla="*/ 0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64" name="Freeform 17"/>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0 w 251"/>
                  <a:gd name="T11" fmla="*/ 0 h 146"/>
                  <a:gd name="T12" fmla="*/ 0 w 251"/>
                  <a:gd name="T13" fmla="*/ 0 h 146"/>
                  <a:gd name="T14" fmla="*/ 0 w 251"/>
                  <a:gd name="T15" fmla="*/ 0 h 146"/>
                  <a:gd name="T16" fmla="*/ 0 w 251"/>
                  <a:gd name="T17" fmla="*/ 0 h 146"/>
                  <a:gd name="T18" fmla="*/ 0 w 251"/>
                  <a:gd name="T19" fmla="*/ 0 h 146"/>
                  <a:gd name="T20" fmla="*/ 0 w 251"/>
                  <a:gd name="T21" fmla="*/ 0 h 146"/>
                  <a:gd name="T22" fmla="*/ 0 w 251"/>
                  <a:gd name="T23" fmla="*/ 0 h 146"/>
                  <a:gd name="T24" fmla="*/ 0 w 251"/>
                  <a:gd name="T25" fmla="*/ 0 h 146"/>
                  <a:gd name="T26" fmla="*/ 0 w 251"/>
                  <a:gd name="T27" fmla="*/ 0 h 146"/>
                  <a:gd name="T28" fmla="*/ 0 w 251"/>
                  <a:gd name="T29" fmla="*/ 0 h 146"/>
                  <a:gd name="T30" fmla="*/ 0 w 251"/>
                  <a:gd name="T31" fmla="*/ 0 h 146"/>
                  <a:gd name="T32" fmla="*/ 0 w 251"/>
                  <a:gd name="T33" fmla="*/ 0 h 146"/>
                  <a:gd name="T34" fmla="*/ 0 w 251"/>
                  <a:gd name="T35" fmla="*/ 0 h 146"/>
                  <a:gd name="T36" fmla="*/ 0 w 251"/>
                  <a:gd name="T37" fmla="*/ 0 h 146"/>
                  <a:gd name="T38" fmla="*/ 0 w 251"/>
                  <a:gd name="T39" fmla="*/ 0 h 146"/>
                  <a:gd name="T40" fmla="*/ 0 w 251"/>
                  <a:gd name="T41" fmla="*/ 0 h 146"/>
                  <a:gd name="T42" fmla="*/ 0 w 251"/>
                  <a:gd name="T43" fmla="*/ 0 h 146"/>
                  <a:gd name="T44" fmla="*/ 0 w 251"/>
                  <a:gd name="T45" fmla="*/ 0 h 146"/>
                  <a:gd name="T46" fmla="*/ 0 w 251"/>
                  <a:gd name="T47" fmla="*/ 0 h 146"/>
                  <a:gd name="T48" fmla="*/ 0 w 251"/>
                  <a:gd name="T49" fmla="*/ 0 h 146"/>
                  <a:gd name="T50" fmla="*/ 0 w 251"/>
                  <a:gd name="T51" fmla="*/ 0 h 146"/>
                  <a:gd name="T52" fmla="*/ 0 w 251"/>
                  <a:gd name="T53" fmla="*/ 0 h 146"/>
                  <a:gd name="T54" fmla="*/ 0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65" name="Freeform 18"/>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0 w 249"/>
                  <a:gd name="T11" fmla="*/ 0 h 154"/>
                  <a:gd name="T12" fmla="*/ 0 w 249"/>
                  <a:gd name="T13" fmla="*/ 0 h 154"/>
                  <a:gd name="T14" fmla="*/ 0 w 249"/>
                  <a:gd name="T15" fmla="*/ 0 h 154"/>
                  <a:gd name="T16" fmla="*/ 0 w 249"/>
                  <a:gd name="T17" fmla="*/ 0 h 154"/>
                  <a:gd name="T18" fmla="*/ 0 w 249"/>
                  <a:gd name="T19" fmla="*/ 0 h 154"/>
                  <a:gd name="T20" fmla="*/ 0 w 249"/>
                  <a:gd name="T21" fmla="*/ 0 h 154"/>
                  <a:gd name="T22" fmla="*/ 0 w 249"/>
                  <a:gd name="T23" fmla="*/ 0 h 154"/>
                  <a:gd name="T24" fmla="*/ 0 w 249"/>
                  <a:gd name="T25" fmla="*/ 0 h 154"/>
                  <a:gd name="T26" fmla="*/ 0 w 249"/>
                  <a:gd name="T27" fmla="*/ 0 h 154"/>
                  <a:gd name="T28" fmla="*/ 0 w 249"/>
                  <a:gd name="T29" fmla="*/ 0 h 154"/>
                  <a:gd name="T30" fmla="*/ 0 w 249"/>
                  <a:gd name="T31" fmla="*/ 0 h 154"/>
                  <a:gd name="T32" fmla="*/ 0 w 249"/>
                  <a:gd name="T33" fmla="*/ 0 h 154"/>
                  <a:gd name="T34" fmla="*/ 0 w 249"/>
                  <a:gd name="T35" fmla="*/ 0 h 154"/>
                  <a:gd name="T36" fmla="*/ 0 w 249"/>
                  <a:gd name="T37" fmla="*/ 0 h 154"/>
                  <a:gd name="T38" fmla="*/ 0 w 249"/>
                  <a:gd name="T39" fmla="*/ 0 h 154"/>
                  <a:gd name="T40" fmla="*/ 0 w 249"/>
                  <a:gd name="T41" fmla="*/ 0 h 154"/>
                  <a:gd name="T42" fmla="*/ 0 w 249"/>
                  <a:gd name="T43" fmla="*/ 0 h 154"/>
                  <a:gd name="T44" fmla="*/ 0 w 249"/>
                  <a:gd name="T45" fmla="*/ 0 h 154"/>
                  <a:gd name="T46" fmla="*/ 0 w 249"/>
                  <a:gd name="T47" fmla="*/ 0 h 154"/>
                  <a:gd name="T48" fmla="*/ 0 w 249"/>
                  <a:gd name="T49" fmla="*/ 0 h 154"/>
                  <a:gd name="T50" fmla="*/ 0 w 249"/>
                  <a:gd name="T51" fmla="*/ 0 h 154"/>
                  <a:gd name="T52" fmla="*/ 0 w 249"/>
                  <a:gd name="T53" fmla="*/ 0 h 154"/>
                  <a:gd name="T54" fmla="*/ 0 w 249"/>
                  <a:gd name="T55" fmla="*/ 0 h 154"/>
                  <a:gd name="T56" fmla="*/ 0 w 249"/>
                  <a:gd name="T57" fmla="*/ 0 h 154"/>
                  <a:gd name="T58" fmla="*/ 0 w 249"/>
                  <a:gd name="T59" fmla="*/ 0 h 154"/>
                  <a:gd name="T60" fmla="*/ 0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66" name="Freeform 19"/>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0 w 246"/>
                  <a:gd name="T11" fmla="*/ 0 h 159"/>
                  <a:gd name="T12" fmla="*/ 0 w 246"/>
                  <a:gd name="T13" fmla="*/ 0 h 159"/>
                  <a:gd name="T14" fmla="*/ 0 w 246"/>
                  <a:gd name="T15" fmla="*/ 0 h 159"/>
                  <a:gd name="T16" fmla="*/ 0 w 246"/>
                  <a:gd name="T17" fmla="*/ 0 h 159"/>
                  <a:gd name="T18" fmla="*/ 0 w 246"/>
                  <a:gd name="T19" fmla="*/ 0 h 159"/>
                  <a:gd name="T20" fmla="*/ 0 w 246"/>
                  <a:gd name="T21" fmla="*/ 0 h 159"/>
                  <a:gd name="T22" fmla="*/ 0 w 246"/>
                  <a:gd name="T23" fmla="*/ 0 h 159"/>
                  <a:gd name="T24" fmla="*/ 0 w 246"/>
                  <a:gd name="T25" fmla="*/ 0 h 159"/>
                  <a:gd name="T26" fmla="*/ 0 w 246"/>
                  <a:gd name="T27" fmla="*/ 0 h 159"/>
                  <a:gd name="T28" fmla="*/ 0 w 246"/>
                  <a:gd name="T29" fmla="*/ 0 h 159"/>
                  <a:gd name="T30" fmla="*/ 0 w 246"/>
                  <a:gd name="T31" fmla="*/ 0 h 159"/>
                  <a:gd name="T32" fmla="*/ 0 w 246"/>
                  <a:gd name="T33" fmla="*/ 0 h 159"/>
                  <a:gd name="T34" fmla="*/ 0 w 246"/>
                  <a:gd name="T35" fmla="*/ 0 h 159"/>
                  <a:gd name="T36" fmla="*/ 0 w 246"/>
                  <a:gd name="T37" fmla="*/ 0 h 159"/>
                  <a:gd name="T38" fmla="*/ 0 w 246"/>
                  <a:gd name="T39" fmla="*/ 0 h 159"/>
                  <a:gd name="T40" fmla="*/ 0 w 246"/>
                  <a:gd name="T41" fmla="*/ 0 h 159"/>
                  <a:gd name="T42" fmla="*/ 0 w 246"/>
                  <a:gd name="T43" fmla="*/ 0 h 159"/>
                  <a:gd name="T44" fmla="*/ 0 w 246"/>
                  <a:gd name="T45" fmla="*/ 0 h 159"/>
                  <a:gd name="T46" fmla="*/ 0 w 246"/>
                  <a:gd name="T47" fmla="*/ 0 h 159"/>
                  <a:gd name="T48" fmla="*/ 0 w 246"/>
                  <a:gd name="T49" fmla="*/ 0 h 159"/>
                  <a:gd name="T50" fmla="*/ 0 w 246"/>
                  <a:gd name="T51" fmla="*/ 0 h 159"/>
                  <a:gd name="T52" fmla="*/ 0 w 246"/>
                  <a:gd name="T53" fmla="*/ 0 h 159"/>
                  <a:gd name="T54" fmla="*/ 0 w 246"/>
                  <a:gd name="T55" fmla="*/ 0 h 159"/>
                  <a:gd name="T56" fmla="*/ 0 w 246"/>
                  <a:gd name="T57" fmla="*/ 0 h 159"/>
                  <a:gd name="T58" fmla="*/ 0 w 246"/>
                  <a:gd name="T59" fmla="*/ 0 h 159"/>
                  <a:gd name="T60" fmla="*/ 0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67" name="Freeform 20"/>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0 h 164"/>
                  <a:gd name="T10" fmla="*/ 0 w 243"/>
                  <a:gd name="T11" fmla="*/ 0 h 164"/>
                  <a:gd name="T12" fmla="*/ 0 w 243"/>
                  <a:gd name="T13" fmla="*/ 0 h 164"/>
                  <a:gd name="T14" fmla="*/ 0 w 243"/>
                  <a:gd name="T15" fmla="*/ 0 h 164"/>
                  <a:gd name="T16" fmla="*/ 0 w 243"/>
                  <a:gd name="T17" fmla="*/ 0 h 164"/>
                  <a:gd name="T18" fmla="*/ 0 w 243"/>
                  <a:gd name="T19" fmla="*/ 0 h 164"/>
                  <a:gd name="T20" fmla="*/ 0 w 243"/>
                  <a:gd name="T21" fmla="*/ 0 h 164"/>
                  <a:gd name="T22" fmla="*/ 0 w 243"/>
                  <a:gd name="T23" fmla="*/ 0 h 164"/>
                  <a:gd name="T24" fmla="*/ 0 w 243"/>
                  <a:gd name="T25" fmla="*/ 0 h 164"/>
                  <a:gd name="T26" fmla="*/ 0 w 243"/>
                  <a:gd name="T27" fmla="*/ 0 h 164"/>
                  <a:gd name="T28" fmla="*/ 0 w 243"/>
                  <a:gd name="T29" fmla="*/ 0 h 164"/>
                  <a:gd name="T30" fmla="*/ 0 w 243"/>
                  <a:gd name="T31" fmla="*/ 0 h 164"/>
                  <a:gd name="T32" fmla="*/ 0 w 243"/>
                  <a:gd name="T33" fmla="*/ 0 h 164"/>
                  <a:gd name="T34" fmla="*/ 0 w 243"/>
                  <a:gd name="T35" fmla="*/ 0 h 164"/>
                  <a:gd name="T36" fmla="*/ 0 w 243"/>
                  <a:gd name="T37" fmla="*/ 0 h 164"/>
                  <a:gd name="T38" fmla="*/ 0 w 243"/>
                  <a:gd name="T39" fmla="*/ 0 h 164"/>
                  <a:gd name="T40" fmla="*/ 0 w 243"/>
                  <a:gd name="T41" fmla="*/ 0 h 164"/>
                  <a:gd name="T42" fmla="*/ 0 w 243"/>
                  <a:gd name="T43" fmla="*/ 0 h 164"/>
                  <a:gd name="T44" fmla="*/ 0 w 243"/>
                  <a:gd name="T45" fmla="*/ 0 h 164"/>
                  <a:gd name="T46" fmla="*/ 0 w 243"/>
                  <a:gd name="T47" fmla="*/ 0 h 164"/>
                  <a:gd name="T48" fmla="*/ 0 w 243"/>
                  <a:gd name="T49" fmla="*/ 0 h 164"/>
                  <a:gd name="T50" fmla="*/ 0 w 243"/>
                  <a:gd name="T51" fmla="*/ 0 h 164"/>
                  <a:gd name="T52" fmla="*/ 0 w 243"/>
                  <a:gd name="T53" fmla="*/ 0 h 164"/>
                  <a:gd name="T54" fmla="*/ 0 w 243"/>
                  <a:gd name="T55" fmla="*/ 0 h 164"/>
                  <a:gd name="T56" fmla="*/ 0 w 243"/>
                  <a:gd name="T57" fmla="*/ 0 h 164"/>
                  <a:gd name="T58" fmla="*/ 0 w 243"/>
                  <a:gd name="T59" fmla="*/ 0 h 164"/>
                  <a:gd name="T60" fmla="*/ 0 w 243"/>
                  <a:gd name="T61" fmla="*/ 0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68" name="Freeform 21"/>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0 h 169"/>
                  <a:gd name="T18" fmla="*/ 0 w 238"/>
                  <a:gd name="T19" fmla="*/ 0 h 169"/>
                  <a:gd name="T20" fmla="*/ 0 w 238"/>
                  <a:gd name="T21" fmla="*/ 0 h 169"/>
                  <a:gd name="T22" fmla="*/ 0 w 238"/>
                  <a:gd name="T23" fmla="*/ 0 h 169"/>
                  <a:gd name="T24" fmla="*/ 0 w 238"/>
                  <a:gd name="T25" fmla="*/ 0 h 169"/>
                  <a:gd name="T26" fmla="*/ 0 w 238"/>
                  <a:gd name="T27" fmla="*/ 0 h 169"/>
                  <a:gd name="T28" fmla="*/ 0 w 238"/>
                  <a:gd name="T29" fmla="*/ 0 h 169"/>
                  <a:gd name="T30" fmla="*/ 0 w 238"/>
                  <a:gd name="T31" fmla="*/ 0 h 169"/>
                  <a:gd name="T32" fmla="*/ 0 w 238"/>
                  <a:gd name="T33" fmla="*/ 0 h 169"/>
                  <a:gd name="T34" fmla="*/ 0 w 238"/>
                  <a:gd name="T35" fmla="*/ 0 h 169"/>
                  <a:gd name="T36" fmla="*/ 0 w 238"/>
                  <a:gd name="T37" fmla="*/ 0 h 169"/>
                  <a:gd name="T38" fmla="*/ 0 w 238"/>
                  <a:gd name="T39" fmla="*/ 0 h 169"/>
                  <a:gd name="T40" fmla="*/ 0 w 238"/>
                  <a:gd name="T41" fmla="*/ 0 h 169"/>
                  <a:gd name="T42" fmla="*/ 0 w 238"/>
                  <a:gd name="T43" fmla="*/ 0 h 169"/>
                  <a:gd name="T44" fmla="*/ 0 w 238"/>
                  <a:gd name="T45" fmla="*/ 0 h 169"/>
                  <a:gd name="T46" fmla="*/ 0 w 238"/>
                  <a:gd name="T47" fmla="*/ 0 h 169"/>
                  <a:gd name="T48" fmla="*/ 0 w 238"/>
                  <a:gd name="T49" fmla="*/ 0 h 169"/>
                  <a:gd name="T50" fmla="*/ 0 w 238"/>
                  <a:gd name="T51" fmla="*/ 0 h 169"/>
                  <a:gd name="T52" fmla="*/ 0 w 238"/>
                  <a:gd name="T53" fmla="*/ 0 h 169"/>
                  <a:gd name="T54" fmla="*/ 0 w 238"/>
                  <a:gd name="T55" fmla="*/ 0 h 169"/>
                  <a:gd name="T56" fmla="*/ 0 w 238"/>
                  <a:gd name="T57" fmla="*/ 0 h 169"/>
                  <a:gd name="T58" fmla="*/ 0 w 238"/>
                  <a:gd name="T59" fmla="*/ 0 h 169"/>
                  <a:gd name="T60" fmla="*/ 0 w 238"/>
                  <a:gd name="T61" fmla="*/ 0 h 169"/>
                  <a:gd name="T62" fmla="*/ 0 w 238"/>
                  <a:gd name="T63" fmla="*/ 0 h 169"/>
                  <a:gd name="T64" fmla="*/ 0 w 238"/>
                  <a:gd name="T65" fmla="*/ 0 h 169"/>
                  <a:gd name="T66" fmla="*/ 0 w 238"/>
                  <a:gd name="T67" fmla="*/ 0 h 169"/>
                  <a:gd name="T68" fmla="*/ 0 w 238"/>
                  <a:gd name="T69" fmla="*/ 0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69" name="Freeform 22"/>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0 h 174"/>
                  <a:gd name="T14" fmla="*/ 0 w 232"/>
                  <a:gd name="T15" fmla="*/ 0 h 174"/>
                  <a:gd name="T16" fmla="*/ 0 w 232"/>
                  <a:gd name="T17" fmla="*/ 0 h 174"/>
                  <a:gd name="T18" fmla="*/ 0 w 232"/>
                  <a:gd name="T19" fmla="*/ 0 h 174"/>
                  <a:gd name="T20" fmla="*/ 0 w 232"/>
                  <a:gd name="T21" fmla="*/ 0 h 174"/>
                  <a:gd name="T22" fmla="*/ 0 w 232"/>
                  <a:gd name="T23" fmla="*/ 0 h 174"/>
                  <a:gd name="T24" fmla="*/ 0 w 232"/>
                  <a:gd name="T25" fmla="*/ 0 h 174"/>
                  <a:gd name="T26" fmla="*/ 0 w 232"/>
                  <a:gd name="T27" fmla="*/ 0 h 174"/>
                  <a:gd name="T28" fmla="*/ 0 w 232"/>
                  <a:gd name="T29" fmla="*/ 0 h 174"/>
                  <a:gd name="T30" fmla="*/ 0 w 232"/>
                  <a:gd name="T31" fmla="*/ 0 h 174"/>
                  <a:gd name="T32" fmla="*/ 0 w 232"/>
                  <a:gd name="T33" fmla="*/ 0 h 174"/>
                  <a:gd name="T34" fmla="*/ 0 w 232"/>
                  <a:gd name="T35" fmla="*/ 0 h 174"/>
                  <a:gd name="T36" fmla="*/ 0 w 232"/>
                  <a:gd name="T37" fmla="*/ 0 h 174"/>
                  <a:gd name="T38" fmla="*/ 0 w 232"/>
                  <a:gd name="T39" fmla="*/ 0 h 174"/>
                  <a:gd name="T40" fmla="*/ 0 w 232"/>
                  <a:gd name="T41" fmla="*/ 0 h 174"/>
                  <a:gd name="T42" fmla="*/ 0 w 232"/>
                  <a:gd name="T43" fmla="*/ 0 h 174"/>
                  <a:gd name="T44" fmla="*/ 0 w 232"/>
                  <a:gd name="T45" fmla="*/ 0 h 174"/>
                  <a:gd name="T46" fmla="*/ 0 w 232"/>
                  <a:gd name="T47" fmla="*/ 0 h 174"/>
                  <a:gd name="T48" fmla="*/ 0 w 232"/>
                  <a:gd name="T49" fmla="*/ 0 h 174"/>
                  <a:gd name="T50" fmla="*/ 0 w 232"/>
                  <a:gd name="T51" fmla="*/ 0 h 174"/>
                  <a:gd name="T52" fmla="*/ 0 w 232"/>
                  <a:gd name="T53" fmla="*/ 0 h 174"/>
                  <a:gd name="T54" fmla="*/ 0 w 232"/>
                  <a:gd name="T55" fmla="*/ 0 h 174"/>
                  <a:gd name="T56" fmla="*/ 0 w 232"/>
                  <a:gd name="T57" fmla="*/ 0 h 174"/>
                  <a:gd name="T58" fmla="*/ 0 w 232"/>
                  <a:gd name="T59" fmla="*/ 0 h 174"/>
                  <a:gd name="T60" fmla="*/ 0 w 232"/>
                  <a:gd name="T61" fmla="*/ 0 h 174"/>
                  <a:gd name="T62" fmla="*/ 0 w 232"/>
                  <a:gd name="T63" fmla="*/ 0 h 174"/>
                  <a:gd name="T64" fmla="*/ 0 w 232"/>
                  <a:gd name="T65" fmla="*/ 0 h 174"/>
                  <a:gd name="T66" fmla="*/ 0 w 232"/>
                  <a:gd name="T67" fmla="*/ 0 h 174"/>
                  <a:gd name="T68" fmla="*/ 0 w 232"/>
                  <a:gd name="T69" fmla="*/ 0 h 174"/>
                  <a:gd name="T70" fmla="*/ 0 w 232"/>
                  <a:gd name="T71" fmla="*/ 0 h 174"/>
                  <a:gd name="T72" fmla="*/ 0 w 232"/>
                  <a:gd name="T73" fmla="*/ 0 h 174"/>
                  <a:gd name="T74" fmla="*/ 0 w 232"/>
                  <a:gd name="T75" fmla="*/ 0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70" name="Freeform 23"/>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0 h 176"/>
                  <a:gd name="T14" fmla="*/ 0 w 225"/>
                  <a:gd name="T15" fmla="*/ 0 h 176"/>
                  <a:gd name="T16" fmla="*/ 0 w 225"/>
                  <a:gd name="T17" fmla="*/ 0 h 176"/>
                  <a:gd name="T18" fmla="*/ 0 w 225"/>
                  <a:gd name="T19" fmla="*/ 0 h 176"/>
                  <a:gd name="T20" fmla="*/ 0 w 225"/>
                  <a:gd name="T21" fmla="*/ 0 h 176"/>
                  <a:gd name="T22" fmla="*/ 0 w 225"/>
                  <a:gd name="T23" fmla="*/ 0 h 176"/>
                  <a:gd name="T24" fmla="*/ 0 w 225"/>
                  <a:gd name="T25" fmla="*/ 0 h 176"/>
                  <a:gd name="T26" fmla="*/ 0 w 225"/>
                  <a:gd name="T27" fmla="*/ 0 h 176"/>
                  <a:gd name="T28" fmla="*/ 0 w 225"/>
                  <a:gd name="T29" fmla="*/ 0 h 176"/>
                  <a:gd name="T30" fmla="*/ 0 w 225"/>
                  <a:gd name="T31" fmla="*/ 0 h 176"/>
                  <a:gd name="T32" fmla="*/ 0 w 225"/>
                  <a:gd name="T33" fmla="*/ 0 h 176"/>
                  <a:gd name="T34" fmla="*/ 0 w 225"/>
                  <a:gd name="T35" fmla="*/ 0 h 176"/>
                  <a:gd name="T36" fmla="*/ 0 w 225"/>
                  <a:gd name="T37" fmla="*/ 0 h 176"/>
                  <a:gd name="T38" fmla="*/ 0 w 225"/>
                  <a:gd name="T39" fmla="*/ 0 h 176"/>
                  <a:gd name="T40" fmla="*/ 0 w 225"/>
                  <a:gd name="T41" fmla="*/ 0 h 176"/>
                  <a:gd name="T42" fmla="*/ 0 w 225"/>
                  <a:gd name="T43" fmla="*/ 0 h 176"/>
                  <a:gd name="T44" fmla="*/ 0 w 225"/>
                  <a:gd name="T45" fmla="*/ 0 h 176"/>
                  <a:gd name="T46" fmla="*/ 0 w 225"/>
                  <a:gd name="T47" fmla="*/ 0 h 176"/>
                  <a:gd name="T48" fmla="*/ 0 w 225"/>
                  <a:gd name="T49" fmla="*/ 0 h 176"/>
                  <a:gd name="T50" fmla="*/ 0 w 225"/>
                  <a:gd name="T51" fmla="*/ 0 h 176"/>
                  <a:gd name="T52" fmla="*/ 0 w 225"/>
                  <a:gd name="T53" fmla="*/ 0 h 176"/>
                  <a:gd name="T54" fmla="*/ 0 w 225"/>
                  <a:gd name="T55" fmla="*/ 0 h 176"/>
                  <a:gd name="T56" fmla="*/ 0 w 225"/>
                  <a:gd name="T57" fmla="*/ 0 h 176"/>
                  <a:gd name="T58" fmla="*/ 0 w 225"/>
                  <a:gd name="T59" fmla="*/ 0 h 176"/>
                  <a:gd name="T60" fmla="*/ 0 w 225"/>
                  <a:gd name="T61" fmla="*/ 0 h 176"/>
                  <a:gd name="T62" fmla="*/ 0 w 225"/>
                  <a:gd name="T63" fmla="*/ 0 h 176"/>
                  <a:gd name="T64" fmla="*/ 0 w 225"/>
                  <a:gd name="T65" fmla="*/ 0 h 176"/>
                  <a:gd name="T66" fmla="*/ 0 w 225"/>
                  <a:gd name="T67" fmla="*/ 0 h 176"/>
                  <a:gd name="T68" fmla="*/ 0 w 225"/>
                  <a:gd name="T69" fmla="*/ 0 h 176"/>
                  <a:gd name="T70" fmla="*/ 0 w 225"/>
                  <a:gd name="T71" fmla="*/ 0 h 176"/>
                  <a:gd name="T72" fmla="*/ 0 w 225"/>
                  <a:gd name="T73" fmla="*/ 0 h 176"/>
                  <a:gd name="T74" fmla="*/ 0 w 225"/>
                  <a:gd name="T75" fmla="*/ 0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71" name="Freeform 24"/>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0 h 180"/>
                  <a:gd name="T14" fmla="*/ 0 w 217"/>
                  <a:gd name="T15" fmla="*/ 0 h 180"/>
                  <a:gd name="T16" fmla="*/ 0 w 217"/>
                  <a:gd name="T17" fmla="*/ 0 h 180"/>
                  <a:gd name="T18" fmla="*/ 0 w 217"/>
                  <a:gd name="T19" fmla="*/ 0 h 180"/>
                  <a:gd name="T20" fmla="*/ 0 w 217"/>
                  <a:gd name="T21" fmla="*/ 0 h 180"/>
                  <a:gd name="T22" fmla="*/ 0 w 217"/>
                  <a:gd name="T23" fmla="*/ 0 h 180"/>
                  <a:gd name="T24" fmla="*/ 0 w 217"/>
                  <a:gd name="T25" fmla="*/ 0 h 180"/>
                  <a:gd name="T26" fmla="*/ 0 w 217"/>
                  <a:gd name="T27" fmla="*/ 0 h 180"/>
                  <a:gd name="T28" fmla="*/ 0 w 217"/>
                  <a:gd name="T29" fmla="*/ 0 h 180"/>
                  <a:gd name="T30" fmla="*/ 0 w 217"/>
                  <a:gd name="T31" fmla="*/ 0 h 180"/>
                  <a:gd name="T32" fmla="*/ 0 w 217"/>
                  <a:gd name="T33" fmla="*/ 0 h 180"/>
                  <a:gd name="T34" fmla="*/ 0 w 217"/>
                  <a:gd name="T35" fmla="*/ 0 h 180"/>
                  <a:gd name="T36" fmla="*/ 0 w 217"/>
                  <a:gd name="T37" fmla="*/ 0 h 180"/>
                  <a:gd name="T38" fmla="*/ 0 w 217"/>
                  <a:gd name="T39" fmla="*/ 0 h 180"/>
                  <a:gd name="T40" fmla="*/ 0 w 217"/>
                  <a:gd name="T41" fmla="*/ 0 h 180"/>
                  <a:gd name="T42" fmla="*/ 0 w 217"/>
                  <a:gd name="T43" fmla="*/ 0 h 180"/>
                  <a:gd name="T44" fmla="*/ 0 w 217"/>
                  <a:gd name="T45" fmla="*/ 0 h 180"/>
                  <a:gd name="T46" fmla="*/ 0 w 217"/>
                  <a:gd name="T47" fmla="*/ 0 h 180"/>
                  <a:gd name="T48" fmla="*/ 0 w 217"/>
                  <a:gd name="T49" fmla="*/ 0 h 180"/>
                  <a:gd name="T50" fmla="*/ 0 w 217"/>
                  <a:gd name="T51" fmla="*/ 0 h 180"/>
                  <a:gd name="T52" fmla="*/ 0 w 217"/>
                  <a:gd name="T53" fmla="*/ 0 h 180"/>
                  <a:gd name="T54" fmla="*/ 0 w 217"/>
                  <a:gd name="T55" fmla="*/ 0 h 180"/>
                  <a:gd name="T56" fmla="*/ 0 w 217"/>
                  <a:gd name="T57" fmla="*/ 0 h 180"/>
                  <a:gd name="T58" fmla="*/ 0 w 217"/>
                  <a:gd name="T59" fmla="*/ 0 h 180"/>
                  <a:gd name="T60" fmla="*/ 0 w 217"/>
                  <a:gd name="T61" fmla="*/ 0 h 180"/>
                  <a:gd name="T62" fmla="*/ 0 w 217"/>
                  <a:gd name="T63" fmla="*/ 0 h 180"/>
                  <a:gd name="T64" fmla="*/ 0 w 217"/>
                  <a:gd name="T65" fmla="*/ 0 h 180"/>
                  <a:gd name="T66" fmla="*/ 0 w 217"/>
                  <a:gd name="T67" fmla="*/ 0 h 180"/>
                  <a:gd name="T68" fmla="*/ 0 w 217"/>
                  <a:gd name="T69" fmla="*/ 0 h 180"/>
                  <a:gd name="T70" fmla="*/ 0 w 217"/>
                  <a:gd name="T71" fmla="*/ 0 h 180"/>
                  <a:gd name="T72" fmla="*/ 0 w 217"/>
                  <a:gd name="T73" fmla="*/ 0 h 180"/>
                  <a:gd name="T74" fmla="*/ 0 w 217"/>
                  <a:gd name="T75" fmla="*/ 0 h 180"/>
                  <a:gd name="T76" fmla="*/ 0 w 217"/>
                  <a:gd name="T77" fmla="*/ 0 h 180"/>
                  <a:gd name="T78" fmla="*/ 0 w 217"/>
                  <a:gd name="T79" fmla="*/ 0 h 180"/>
                  <a:gd name="T80" fmla="*/ 0 w 217"/>
                  <a:gd name="T81" fmla="*/ 0 h 180"/>
                  <a:gd name="T82" fmla="*/ 0 w 217"/>
                  <a:gd name="T83" fmla="*/ 0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72" name="Freeform 25"/>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0 h 181"/>
                  <a:gd name="T16" fmla="*/ 0 w 209"/>
                  <a:gd name="T17" fmla="*/ 0 h 181"/>
                  <a:gd name="T18" fmla="*/ 0 w 209"/>
                  <a:gd name="T19" fmla="*/ 0 h 181"/>
                  <a:gd name="T20" fmla="*/ 0 w 209"/>
                  <a:gd name="T21" fmla="*/ 0 h 181"/>
                  <a:gd name="T22" fmla="*/ 0 w 209"/>
                  <a:gd name="T23" fmla="*/ 0 h 181"/>
                  <a:gd name="T24" fmla="*/ 0 w 209"/>
                  <a:gd name="T25" fmla="*/ 0 h 181"/>
                  <a:gd name="T26" fmla="*/ 0 w 209"/>
                  <a:gd name="T27" fmla="*/ 0 h 181"/>
                  <a:gd name="T28" fmla="*/ 0 w 209"/>
                  <a:gd name="T29" fmla="*/ 0 h 181"/>
                  <a:gd name="T30" fmla="*/ 0 w 209"/>
                  <a:gd name="T31" fmla="*/ 0 h 181"/>
                  <a:gd name="T32" fmla="*/ 0 w 209"/>
                  <a:gd name="T33" fmla="*/ 0 h 181"/>
                  <a:gd name="T34" fmla="*/ 0 w 209"/>
                  <a:gd name="T35" fmla="*/ 0 h 181"/>
                  <a:gd name="T36" fmla="*/ 0 w 209"/>
                  <a:gd name="T37" fmla="*/ 0 h 181"/>
                  <a:gd name="T38" fmla="*/ 0 w 209"/>
                  <a:gd name="T39" fmla="*/ 0 h 181"/>
                  <a:gd name="T40" fmla="*/ 0 w 209"/>
                  <a:gd name="T41" fmla="*/ 0 h 181"/>
                  <a:gd name="T42" fmla="*/ 0 w 209"/>
                  <a:gd name="T43" fmla="*/ 0 h 181"/>
                  <a:gd name="T44" fmla="*/ 0 w 209"/>
                  <a:gd name="T45" fmla="*/ 0 h 181"/>
                  <a:gd name="T46" fmla="*/ 0 w 209"/>
                  <a:gd name="T47" fmla="*/ 0 h 181"/>
                  <a:gd name="T48" fmla="*/ 0 w 209"/>
                  <a:gd name="T49" fmla="*/ 0 h 181"/>
                  <a:gd name="T50" fmla="*/ 0 w 209"/>
                  <a:gd name="T51" fmla="*/ 0 h 181"/>
                  <a:gd name="T52" fmla="*/ 0 w 209"/>
                  <a:gd name="T53" fmla="*/ 0 h 181"/>
                  <a:gd name="T54" fmla="*/ 0 w 209"/>
                  <a:gd name="T55" fmla="*/ 0 h 181"/>
                  <a:gd name="T56" fmla="*/ 0 w 209"/>
                  <a:gd name="T57" fmla="*/ 0 h 181"/>
                  <a:gd name="T58" fmla="*/ 0 w 209"/>
                  <a:gd name="T59" fmla="*/ 0 h 181"/>
                  <a:gd name="T60" fmla="*/ 0 w 209"/>
                  <a:gd name="T61" fmla="*/ 0 h 181"/>
                  <a:gd name="T62" fmla="*/ 0 w 209"/>
                  <a:gd name="T63" fmla="*/ 0 h 181"/>
                  <a:gd name="T64" fmla="*/ 0 w 209"/>
                  <a:gd name="T65" fmla="*/ 0 h 181"/>
                  <a:gd name="T66" fmla="*/ 0 w 209"/>
                  <a:gd name="T67" fmla="*/ 0 h 181"/>
                  <a:gd name="T68" fmla="*/ 0 w 209"/>
                  <a:gd name="T69" fmla="*/ 0 h 181"/>
                  <a:gd name="T70" fmla="*/ 0 w 209"/>
                  <a:gd name="T71" fmla="*/ 0 h 181"/>
                  <a:gd name="T72" fmla="*/ 0 w 209"/>
                  <a:gd name="T73" fmla="*/ 0 h 181"/>
                  <a:gd name="T74" fmla="*/ 0 w 209"/>
                  <a:gd name="T75" fmla="*/ 0 h 181"/>
                  <a:gd name="T76" fmla="*/ 0 w 209"/>
                  <a:gd name="T77" fmla="*/ 0 h 181"/>
                  <a:gd name="T78" fmla="*/ 0 w 209"/>
                  <a:gd name="T79" fmla="*/ 0 h 181"/>
                  <a:gd name="T80" fmla="*/ 0 w 209"/>
                  <a:gd name="T81" fmla="*/ 0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73" name="Freeform 26"/>
              <p:cNvSpPr>
                <a:spLocks/>
              </p:cNvSpPr>
              <p:nvPr/>
            </p:nvSpPr>
            <p:spPr bwMode="auto">
              <a:xfrm>
                <a:off x="1142" y="2649"/>
                <a:ext cx="40" cy="30"/>
              </a:xfrm>
              <a:custGeom>
                <a:avLst/>
                <a:gdLst>
                  <a:gd name="T0" fmla="*/ 0 w 200"/>
                  <a:gd name="T1" fmla="*/ 0 h 183"/>
                  <a:gd name="T2" fmla="*/ 0 w 200"/>
                  <a:gd name="T3" fmla="*/ 0 h 183"/>
                  <a:gd name="T4" fmla="*/ 0 w 200"/>
                  <a:gd name="T5" fmla="*/ 0 h 183"/>
                  <a:gd name="T6" fmla="*/ 0 w 200"/>
                  <a:gd name="T7" fmla="*/ 0 h 183"/>
                  <a:gd name="T8" fmla="*/ 0 w 200"/>
                  <a:gd name="T9" fmla="*/ 0 h 183"/>
                  <a:gd name="T10" fmla="*/ 0 w 200"/>
                  <a:gd name="T11" fmla="*/ 0 h 183"/>
                  <a:gd name="T12" fmla="*/ 0 w 200"/>
                  <a:gd name="T13" fmla="*/ 0 h 183"/>
                  <a:gd name="T14" fmla="*/ 0 w 200"/>
                  <a:gd name="T15" fmla="*/ 0 h 183"/>
                  <a:gd name="T16" fmla="*/ 0 w 200"/>
                  <a:gd name="T17" fmla="*/ 0 h 183"/>
                  <a:gd name="T18" fmla="*/ 0 w 200"/>
                  <a:gd name="T19" fmla="*/ 0 h 183"/>
                  <a:gd name="T20" fmla="*/ 0 w 200"/>
                  <a:gd name="T21" fmla="*/ 0 h 183"/>
                  <a:gd name="T22" fmla="*/ 0 w 200"/>
                  <a:gd name="T23" fmla="*/ 0 h 183"/>
                  <a:gd name="T24" fmla="*/ 0 w 200"/>
                  <a:gd name="T25" fmla="*/ 0 h 183"/>
                  <a:gd name="T26" fmla="*/ 0 w 200"/>
                  <a:gd name="T27" fmla="*/ 0 h 183"/>
                  <a:gd name="T28" fmla="*/ 0 w 200"/>
                  <a:gd name="T29" fmla="*/ 0 h 183"/>
                  <a:gd name="T30" fmla="*/ 0 w 200"/>
                  <a:gd name="T31" fmla="*/ 0 h 183"/>
                  <a:gd name="T32" fmla="*/ 0 w 200"/>
                  <a:gd name="T33" fmla="*/ 0 h 183"/>
                  <a:gd name="T34" fmla="*/ 0 w 200"/>
                  <a:gd name="T35" fmla="*/ 0 h 183"/>
                  <a:gd name="T36" fmla="*/ 0 w 200"/>
                  <a:gd name="T37" fmla="*/ 0 h 183"/>
                  <a:gd name="T38" fmla="*/ 0 w 200"/>
                  <a:gd name="T39" fmla="*/ 0 h 183"/>
                  <a:gd name="T40" fmla="*/ 0 w 200"/>
                  <a:gd name="T41" fmla="*/ 0 h 183"/>
                  <a:gd name="T42" fmla="*/ 0 w 200"/>
                  <a:gd name="T43" fmla="*/ 0 h 183"/>
                  <a:gd name="T44" fmla="*/ 0 w 200"/>
                  <a:gd name="T45" fmla="*/ 0 h 183"/>
                  <a:gd name="T46" fmla="*/ 0 w 200"/>
                  <a:gd name="T47" fmla="*/ 0 h 183"/>
                  <a:gd name="T48" fmla="*/ 0 w 200"/>
                  <a:gd name="T49" fmla="*/ 0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0 h 183"/>
                  <a:gd name="T88" fmla="*/ 0 w 200"/>
                  <a:gd name="T89" fmla="*/ 0 h 183"/>
                  <a:gd name="T90" fmla="*/ 0 w 200"/>
                  <a:gd name="T91" fmla="*/ 0 h 183"/>
                  <a:gd name="T92" fmla="*/ 0 w 200"/>
                  <a:gd name="T93" fmla="*/ 0 h 183"/>
                  <a:gd name="T94" fmla="*/ 0 w 200"/>
                  <a:gd name="T95" fmla="*/ 0 h 183"/>
                  <a:gd name="T96" fmla="*/ 0 w 200"/>
                  <a:gd name="T97" fmla="*/ 0 h 183"/>
                  <a:gd name="T98" fmla="*/ 0 w 200"/>
                  <a:gd name="T99" fmla="*/ 0 h 183"/>
                  <a:gd name="T100" fmla="*/ 0 w 200"/>
                  <a:gd name="T101" fmla="*/ 0 h 183"/>
                  <a:gd name="T102" fmla="*/ 0 w 200"/>
                  <a:gd name="T103" fmla="*/ 0 h 183"/>
                  <a:gd name="T104" fmla="*/ 0 w 200"/>
                  <a:gd name="T105" fmla="*/ 0 h 183"/>
                  <a:gd name="T106" fmla="*/ 0 w 200"/>
                  <a:gd name="T107" fmla="*/ 0 h 183"/>
                  <a:gd name="T108" fmla="*/ 0 w 200"/>
                  <a:gd name="T109" fmla="*/ 0 h 183"/>
                  <a:gd name="T110" fmla="*/ 0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74" name="Freeform 27"/>
              <p:cNvSpPr>
                <a:spLocks/>
              </p:cNvSpPr>
              <p:nvPr/>
            </p:nvSpPr>
            <p:spPr bwMode="auto">
              <a:xfrm>
                <a:off x="1143" y="2648"/>
                <a:ext cx="38" cy="30"/>
              </a:xfrm>
              <a:custGeom>
                <a:avLst/>
                <a:gdLst>
                  <a:gd name="T0" fmla="*/ 0 w 191"/>
                  <a:gd name="T1" fmla="*/ 0 h 183"/>
                  <a:gd name="T2" fmla="*/ 0 w 191"/>
                  <a:gd name="T3" fmla="*/ 0 h 183"/>
                  <a:gd name="T4" fmla="*/ 0 w 191"/>
                  <a:gd name="T5" fmla="*/ 0 h 183"/>
                  <a:gd name="T6" fmla="*/ 0 w 191"/>
                  <a:gd name="T7" fmla="*/ 0 h 183"/>
                  <a:gd name="T8" fmla="*/ 0 w 191"/>
                  <a:gd name="T9" fmla="*/ 0 h 183"/>
                  <a:gd name="T10" fmla="*/ 0 w 191"/>
                  <a:gd name="T11" fmla="*/ 0 h 183"/>
                  <a:gd name="T12" fmla="*/ 0 w 191"/>
                  <a:gd name="T13" fmla="*/ 0 h 183"/>
                  <a:gd name="T14" fmla="*/ 0 w 191"/>
                  <a:gd name="T15" fmla="*/ 0 h 183"/>
                  <a:gd name="T16" fmla="*/ 0 w 191"/>
                  <a:gd name="T17" fmla="*/ 0 h 183"/>
                  <a:gd name="T18" fmla="*/ 0 w 191"/>
                  <a:gd name="T19" fmla="*/ 0 h 183"/>
                  <a:gd name="T20" fmla="*/ 0 w 191"/>
                  <a:gd name="T21" fmla="*/ 0 h 183"/>
                  <a:gd name="T22" fmla="*/ 0 w 191"/>
                  <a:gd name="T23" fmla="*/ 0 h 183"/>
                  <a:gd name="T24" fmla="*/ 0 w 191"/>
                  <a:gd name="T25" fmla="*/ 0 h 183"/>
                  <a:gd name="T26" fmla="*/ 0 w 191"/>
                  <a:gd name="T27" fmla="*/ 0 h 183"/>
                  <a:gd name="T28" fmla="*/ 0 w 191"/>
                  <a:gd name="T29" fmla="*/ 0 h 183"/>
                  <a:gd name="T30" fmla="*/ 0 w 191"/>
                  <a:gd name="T31" fmla="*/ 0 h 183"/>
                  <a:gd name="T32" fmla="*/ 0 w 191"/>
                  <a:gd name="T33" fmla="*/ 0 h 183"/>
                  <a:gd name="T34" fmla="*/ 0 w 191"/>
                  <a:gd name="T35" fmla="*/ 0 h 183"/>
                  <a:gd name="T36" fmla="*/ 0 w 191"/>
                  <a:gd name="T37" fmla="*/ 0 h 183"/>
                  <a:gd name="T38" fmla="*/ 0 w 191"/>
                  <a:gd name="T39" fmla="*/ 0 h 183"/>
                  <a:gd name="T40" fmla="*/ 0 w 191"/>
                  <a:gd name="T41" fmla="*/ 0 h 183"/>
                  <a:gd name="T42" fmla="*/ 0 w 191"/>
                  <a:gd name="T43" fmla="*/ 0 h 183"/>
                  <a:gd name="T44" fmla="*/ 0 w 191"/>
                  <a:gd name="T45" fmla="*/ 0 h 183"/>
                  <a:gd name="T46" fmla="*/ 0 w 191"/>
                  <a:gd name="T47" fmla="*/ 0 h 183"/>
                  <a:gd name="T48" fmla="*/ 0 w 191"/>
                  <a:gd name="T49" fmla="*/ 0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0 h 183"/>
                  <a:gd name="T88" fmla="*/ 0 w 191"/>
                  <a:gd name="T89" fmla="*/ 0 h 183"/>
                  <a:gd name="T90" fmla="*/ 0 w 191"/>
                  <a:gd name="T91" fmla="*/ 0 h 183"/>
                  <a:gd name="T92" fmla="*/ 0 w 191"/>
                  <a:gd name="T93" fmla="*/ 0 h 183"/>
                  <a:gd name="T94" fmla="*/ 0 w 191"/>
                  <a:gd name="T95" fmla="*/ 0 h 183"/>
                  <a:gd name="T96" fmla="*/ 0 w 191"/>
                  <a:gd name="T97" fmla="*/ 0 h 183"/>
                  <a:gd name="T98" fmla="*/ 0 w 191"/>
                  <a:gd name="T99" fmla="*/ 0 h 183"/>
                  <a:gd name="T100" fmla="*/ 0 w 191"/>
                  <a:gd name="T101" fmla="*/ 0 h 183"/>
                  <a:gd name="T102" fmla="*/ 0 w 191"/>
                  <a:gd name="T103" fmla="*/ 0 h 183"/>
                  <a:gd name="T104" fmla="*/ 0 w 191"/>
                  <a:gd name="T105" fmla="*/ 0 h 183"/>
                  <a:gd name="T106" fmla="*/ 0 w 191"/>
                  <a:gd name="T107" fmla="*/ 0 h 183"/>
                  <a:gd name="T108" fmla="*/ 0 w 191"/>
                  <a:gd name="T109" fmla="*/ 0 h 183"/>
                  <a:gd name="T110" fmla="*/ 0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75" name="Freeform 28"/>
              <p:cNvSpPr>
                <a:spLocks/>
              </p:cNvSpPr>
              <p:nvPr/>
            </p:nvSpPr>
            <p:spPr bwMode="auto">
              <a:xfrm>
                <a:off x="1143" y="2647"/>
                <a:ext cx="37" cy="30"/>
              </a:xfrm>
              <a:custGeom>
                <a:avLst/>
                <a:gdLst>
                  <a:gd name="T0" fmla="*/ 0 w 181"/>
                  <a:gd name="T1" fmla="*/ 0 h 185"/>
                  <a:gd name="T2" fmla="*/ 0 w 181"/>
                  <a:gd name="T3" fmla="*/ 0 h 185"/>
                  <a:gd name="T4" fmla="*/ 0 w 181"/>
                  <a:gd name="T5" fmla="*/ 0 h 185"/>
                  <a:gd name="T6" fmla="*/ 0 w 181"/>
                  <a:gd name="T7" fmla="*/ 0 h 185"/>
                  <a:gd name="T8" fmla="*/ 0 w 181"/>
                  <a:gd name="T9" fmla="*/ 0 h 185"/>
                  <a:gd name="T10" fmla="*/ 0 w 181"/>
                  <a:gd name="T11" fmla="*/ 0 h 185"/>
                  <a:gd name="T12" fmla="*/ 0 w 181"/>
                  <a:gd name="T13" fmla="*/ 0 h 185"/>
                  <a:gd name="T14" fmla="*/ 0 w 181"/>
                  <a:gd name="T15" fmla="*/ 0 h 185"/>
                  <a:gd name="T16" fmla="*/ 0 w 181"/>
                  <a:gd name="T17" fmla="*/ 0 h 185"/>
                  <a:gd name="T18" fmla="*/ 0 w 181"/>
                  <a:gd name="T19" fmla="*/ 0 h 185"/>
                  <a:gd name="T20" fmla="*/ 0 w 181"/>
                  <a:gd name="T21" fmla="*/ 0 h 185"/>
                  <a:gd name="T22" fmla="*/ 0 w 181"/>
                  <a:gd name="T23" fmla="*/ 0 h 185"/>
                  <a:gd name="T24" fmla="*/ 0 w 181"/>
                  <a:gd name="T25" fmla="*/ 0 h 185"/>
                  <a:gd name="T26" fmla="*/ 0 w 181"/>
                  <a:gd name="T27" fmla="*/ 0 h 185"/>
                  <a:gd name="T28" fmla="*/ 0 w 181"/>
                  <a:gd name="T29" fmla="*/ 0 h 185"/>
                  <a:gd name="T30" fmla="*/ 0 w 181"/>
                  <a:gd name="T31" fmla="*/ 0 h 185"/>
                  <a:gd name="T32" fmla="*/ 0 w 181"/>
                  <a:gd name="T33" fmla="*/ 0 h 185"/>
                  <a:gd name="T34" fmla="*/ 0 w 181"/>
                  <a:gd name="T35" fmla="*/ 0 h 185"/>
                  <a:gd name="T36" fmla="*/ 0 w 181"/>
                  <a:gd name="T37" fmla="*/ 0 h 185"/>
                  <a:gd name="T38" fmla="*/ 0 w 181"/>
                  <a:gd name="T39" fmla="*/ 0 h 185"/>
                  <a:gd name="T40" fmla="*/ 0 w 181"/>
                  <a:gd name="T41" fmla="*/ 0 h 185"/>
                  <a:gd name="T42" fmla="*/ 0 w 181"/>
                  <a:gd name="T43" fmla="*/ 0 h 185"/>
                  <a:gd name="T44" fmla="*/ 0 w 181"/>
                  <a:gd name="T45" fmla="*/ 0 h 185"/>
                  <a:gd name="T46" fmla="*/ 0 w 181"/>
                  <a:gd name="T47" fmla="*/ 0 h 185"/>
                  <a:gd name="T48" fmla="*/ 0 w 181"/>
                  <a:gd name="T49" fmla="*/ 0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0 h 185"/>
                  <a:gd name="T88" fmla="*/ 0 w 181"/>
                  <a:gd name="T89" fmla="*/ 0 h 185"/>
                  <a:gd name="T90" fmla="*/ 0 w 181"/>
                  <a:gd name="T91" fmla="*/ 0 h 185"/>
                  <a:gd name="T92" fmla="*/ 0 w 181"/>
                  <a:gd name="T93" fmla="*/ 0 h 185"/>
                  <a:gd name="T94" fmla="*/ 0 w 181"/>
                  <a:gd name="T95" fmla="*/ 0 h 185"/>
                  <a:gd name="T96" fmla="*/ 0 w 181"/>
                  <a:gd name="T97" fmla="*/ 0 h 185"/>
                  <a:gd name="T98" fmla="*/ 0 w 181"/>
                  <a:gd name="T99" fmla="*/ 0 h 185"/>
                  <a:gd name="T100" fmla="*/ 0 w 181"/>
                  <a:gd name="T101" fmla="*/ 0 h 185"/>
                  <a:gd name="T102" fmla="*/ 0 w 181"/>
                  <a:gd name="T103" fmla="*/ 0 h 185"/>
                  <a:gd name="T104" fmla="*/ 0 w 181"/>
                  <a:gd name="T105" fmla="*/ 0 h 185"/>
                  <a:gd name="T106" fmla="*/ 0 w 181"/>
                  <a:gd name="T107" fmla="*/ 0 h 185"/>
                  <a:gd name="T108" fmla="*/ 0 w 181"/>
                  <a:gd name="T109" fmla="*/ 0 h 185"/>
                  <a:gd name="T110" fmla="*/ 0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76" name="Freeform 29"/>
              <p:cNvSpPr>
                <a:spLocks/>
              </p:cNvSpPr>
              <p:nvPr/>
            </p:nvSpPr>
            <p:spPr bwMode="auto">
              <a:xfrm>
                <a:off x="1144" y="2646"/>
                <a:ext cx="35" cy="30"/>
              </a:xfrm>
              <a:custGeom>
                <a:avLst/>
                <a:gdLst>
                  <a:gd name="T0" fmla="*/ 0 w 172"/>
                  <a:gd name="T1" fmla="*/ 0 h 184"/>
                  <a:gd name="T2" fmla="*/ 0 w 172"/>
                  <a:gd name="T3" fmla="*/ 0 h 184"/>
                  <a:gd name="T4" fmla="*/ 0 w 172"/>
                  <a:gd name="T5" fmla="*/ 0 h 184"/>
                  <a:gd name="T6" fmla="*/ 0 w 172"/>
                  <a:gd name="T7" fmla="*/ 0 h 184"/>
                  <a:gd name="T8" fmla="*/ 0 w 172"/>
                  <a:gd name="T9" fmla="*/ 0 h 184"/>
                  <a:gd name="T10" fmla="*/ 0 w 172"/>
                  <a:gd name="T11" fmla="*/ 0 h 184"/>
                  <a:gd name="T12" fmla="*/ 0 w 172"/>
                  <a:gd name="T13" fmla="*/ 0 h 184"/>
                  <a:gd name="T14" fmla="*/ 0 w 172"/>
                  <a:gd name="T15" fmla="*/ 0 h 184"/>
                  <a:gd name="T16" fmla="*/ 0 w 172"/>
                  <a:gd name="T17" fmla="*/ 0 h 184"/>
                  <a:gd name="T18" fmla="*/ 0 w 172"/>
                  <a:gd name="T19" fmla="*/ 0 h 184"/>
                  <a:gd name="T20" fmla="*/ 0 w 172"/>
                  <a:gd name="T21" fmla="*/ 0 h 184"/>
                  <a:gd name="T22" fmla="*/ 0 w 172"/>
                  <a:gd name="T23" fmla="*/ 0 h 184"/>
                  <a:gd name="T24" fmla="*/ 0 w 172"/>
                  <a:gd name="T25" fmla="*/ 0 h 184"/>
                  <a:gd name="T26" fmla="*/ 0 w 172"/>
                  <a:gd name="T27" fmla="*/ 0 h 184"/>
                  <a:gd name="T28" fmla="*/ 0 w 172"/>
                  <a:gd name="T29" fmla="*/ 0 h 184"/>
                  <a:gd name="T30" fmla="*/ 0 w 172"/>
                  <a:gd name="T31" fmla="*/ 0 h 184"/>
                  <a:gd name="T32" fmla="*/ 0 w 172"/>
                  <a:gd name="T33" fmla="*/ 0 h 184"/>
                  <a:gd name="T34" fmla="*/ 0 w 172"/>
                  <a:gd name="T35" fmla="*/ 0 h 184"/>
                  <a:gd name="T36" fmla="*/ 0 w 172"/>
                  <a:gd name="T37" fmla="*/ 0 h 184"/>
                  <a:gd name="T38" fmla="*/ 0 w 172"/>
                  <a:gd name="T39" fmla="*/ 0 h 184"/>
                  <a:gd name="T40" fmla="*/ 0 w 172"/>
                  <a:gd name="T41" fmla="*/ 0 h 184"/>
                  <a:gd name="T42" fmla="*/ 0 w 172"/>
                  <a:gd name="T43" fmla="*/ 0 h 184"/>
                  <a:gd name="T44" fmla="*/ 0 w 172"/>
                  <a:gd name="T45" fmla="*/ 0 h 184"/>
                  <a:gd name="T46" fmla="*/ 0 w 172"/>
                  <a:gd name="T47" fmla="*/ 0 h 184"/>
                  <a:gd name="T48" fmla="*/ 0 w 172"/>
                  <a:gd name="T49" fmla="*/ 0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0 h 184"/>
                  <a:gd name="T88" fmla="*/ 0 w 172"/>
                  <a:gd name="T89" fmla="*/ 0 h 184"/>
                  <a:gd name="T90" fmla="*/ 0 w 172"/>
                  <a:gd name="T91" fmla="*/ 0 h 184"/>
                  <a:gd name="T92" fmla="*/ 0 w 172"/>
                  <a:gd name="T93" fmla="*/ 0 h 184"/>
                  <a:gd name="T94" fmla="*/ 0 w 172"/>
                  <a:gd name="T95" fmla="*/ 0 h 184"/>
                  <a:gd name="T96" fmla="*/ 0 w 172"/>
                  <a:gd name="T97" fmla="*/ 0 h 184"/>
                  <a:gd name="T98" fmla="*/ 0 w 172"/>
                  <a:gd name="T99" fmla="*/ 0 h 184"/>
                  <a:gd name="T100" fmla="*/ 0 w 172"/>
                  <a:gd name="T101" fmla="*/ 0 h 184"/>
                  <a:gd name="T102" fmla="*/ 0 w 172"/>
                  <a:gd name="T103" fmla="*/ 0 h 184"/>
                  <a:gd name="T104" fmla="*/ 0 w 172"/>
                  <a:gd name="T105" fmla="*/ 0 h 184"/>
                  <a:gd name="T106" fmla="*/ 0 w 172"/>
                  <a:gd name="T107" fmla="*/ 0 h 184"/>
                  <a:gd name="T108" fmla="*/ 0 w 172"/>
                  <a:gd name="T109" fmla="*/ 0 h 184"/>
                  <a:gd name="T110" fmla="*/ 0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77" name="Freeform 30"/>
              <p:cNvSpPr>
                <a:spLocks/>
              </p:cNvSpPr>
              <p:nvPr/>
            </p:nvSpPr>
            <p:spPr bwMode="auto">
              <a:xfrm>
                <a:off x="1145" y="2645"/>
                <a:ext cx="33" cy="30"/>
              </a:xfrm>
              <a:custGeom>
                <a:avLst/>
                <a:gdLst>
                  <a:gd name="T0" fmla="*/ 0 w 163"/>
                  <a:gd name="T1" fmla="*/ 0 h 181"/>
                  <a:gd name="T2" fmla="*/ 0 w 163"/>
                  <a:gd name="T3" fmla="*/ 0 h 181"/>
                  <a:gd name="T4" fmla="*/ 0 w 163"/>
                  <a:gd name="T5" fmla="*/ 0 h 181"/>
                  <a:gd name="T6" fmla="*/ 0 w 163"/>
                  <a:gd name="T7" fmla="*/ 0 h 181"/>
                  <a:gd name="T8" fmla="*/ 0 w 163"/>
                  <a:gd name="T9" fmla="*/ 0 h 181"/>
                  <a:gd name="T10" fmla="*/ 0 w 163"/>
                  <a:gd name="T11" fmla="*/ 0 h 181"/>
                  <a:gd name="T12" fmla="*/ 0 w 163"/>
                  <a:gd name="T13" fmla="*/ 0 h 181"/>
                  <a:gd name="T14" fmla="*/ 0 w 163"/>
                  <a:gd name="T15" fmla="*/ 0 h 181"/>
                  <a:gd name="T16" fmla="*/ 0 w 163"/>
                  <a:gd name="T17" fmla="*/ 0 h 181"/>
                  <a:gd name="T18" fmla="*/ 0 w 163"/>
                  <a:gd name="T19" fmla="*/ 0 h 181"/>
                  <a:gd name="T20" fmla="*/ 0 w 163"/>
                  <a:gd name="T21" fmla="*/ 0 h 181"/>
                  <a:gd name="T22" fmla="*/ 0 w 163"/>
                  <a:gd name="T23" fmla="*/ 0 h 181"/>
                  <a:gd name="T24" fmla="*/ 0 w 163"/>
                  <a:gd name="T25" fmla="*/ 0 h 181"/>
                  <a:gd name="T26" fmla="*/ 0 w 163"/>
                  <a:gd name="T27" fmla="*/ 0 h 181"/>
                  <a:gd name="T28" fmla="*/ 0 w 163"/>
                  <a:gd name="T29" fmla="*/ 0 h 181"/>
                  <a:gd name="T30" fmla="*/ 0 w 163"/>
                  <a:gd name="T31" fmla="*/ 0 h 181"/>
                  <a:gd name="T32" fmla="*/ 0 w 163"/>
                  <a:gd name="T33" fmla="*/ 0 h 181"/>
                  <a:gd name="T34" fmla="*/ 0 w 163"/>
                  <a:gd name="T35" fmla="*/ 0 h 181"/>
                  <a:gd name="T36" fmla="*/ 0 w 163"/>
                  <a:gd name="T37" fmla="*/ 0 h 181"/>
                  <a:gd name="T38" fmla="*/ 0 w 163"/>
                  <a:gd name="T39" fmla="*/ 0 h 181"/>
                  <a:gd name="T40" fmla="*/ 0 w 163"/>
                  <a:gd name="T41" fmla="*/ 0 h 181"/>
                  <a:gd name="T42" fmla="*/ 0 w 163"/>
                  <a:gd name="T43" fmla="*/ 0 h 181"/>
                  <a:gd name="T44" fmla="*/ 0 w 163"/>
                  <a:gd name="T45" fmla="*/ 0 h 181"/>
                  <a:gd name="T46" fmla="*/ 0 w 163"/>
                  <a:gd name="T47" fmla="*/ 0 h 181"/>
                  <a:gd name="T48" fmla="*/ 0 w 163"/>
                  <a:gd name="T49" fmla="*/ 0 h 181"/>
                  <a:gd name="T50" fmla="*/ 0 w 163"/>
                  <a:gd name="T51" fmla="*/ 0 h 181"/>
                  <a:gd name="T52" fmla="*/ 0 w 163"/>
                  <a:gd name="T53" fmla="*/ 0 h 181"/>
                  <a:gd name="T54" fmla="*/ 0 w 163"/>
                  <a:gd name="T55" fmla="*/ 0 h 181"/>
                  <a:gd name="T56" fmla="*/ 0 w 163"/>
                  <a:gd name="T57" fmla="*/ 0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0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0 h 181"/>
                  <a:gd name="T98" fmla="*/ 0 w 163"/>
                  <a:gd name="T99" fmla="*/ 0 h 181"/>
                  <a:gd name="T100" fmla="*/ 0 w 163"/>
                  <a:gd name="T101" fmla="*/ 0 h 181"/>
                  <a:gd name="T102" fmla="*/ 0 w 163"/>
                  <a:gd name="T103" fmla="*/ 0 h 181"/>
                  <a:gd name="T104" fmla="*/ 0 w 163"/>
                  <a:gd name="T105" fmla="*/ 0 h 181"/>
                  <a:gd name="T106" fmla="*/ 0 w 163"/>
                  <a:gd name="T107" fmla="*/ 0 h 181"/>
                  <a:gd name="T108" fmla="*/ 0 w 163"/>
                  <a:gd name="T109" fmla="*/ 0 h 181"/>
                  <a:gd name="T110" fmla="*/ 0 w 163"/>
                  <a:gd name="T111" fmla="*/ 0 h 181"/>
                  <a:gd name="T112" fmla="*/ 0 w 163"/>
                  <a:gd name="T113" fmla="*/ 0 h 181"/>
                  <a:gd name="T114" fmla="*/ 0 w 163"/>
                  <a:gd name="T115" fmla="*/ 0 h 181"/>
                  <a:gd name="T116" fmla="*/ 0 w 163"/>
                  <a:gd name="T117" fmla="*/ 0 h 181"/>
                  <a:gd name="T118" fmla="*/ 0 w 163"/>
                  <a:gd name="T119" fmla="*/ 0 h 181"/>
                  <a:gd name="T120" fmla="*/ 0 w 163"/>
                  <a:gd name="T121" fmla="*/ 0 h 181"/>
                  <a:gd name="T122" fmla="*/ 0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78" name="Freeform 31"/>
              <p:cNvSpPr>
                <a:spLocks noEditPoints="1"/>
              </p:cNvSpPr>
              <p:nvPr/>
            </p:nvSpPr>
            <p:spPr bwMode="auto">
              <a:xfrm>
                <a:off x="1146" y="2645"/>
                <a:ext cx="31" cy="29"/>
              </a:xfrm>
              <a:custGeom>
                <a:avLst/>
                <a:gdLst>
                  <a:gd name="T0" fmla="*/ 0 w 154"/>
                  <a:gd name="T1" fmla="*/ 0 h 175"/>
                  <a:gd name="T2" fmla="*/ 0 w 154"/>
                  <a:gd name="T3" fmla="*/ 0 h 175"/>
                  <a:gd name="T4" fmla="*/ 0 w 154"/>
                  <a:gd name="T5" fmla="*/ 0 h 175"/>
                  <a:gd name="T6" fmla="*/ 0 w 154"/>
                  <a:gd name="T7" fmla="*/ 0 h 175"/>
                  <a:gd name="T8" fmla="*/ 0 w 154"/>
                  <a:gd name="T9" fmla="*/ 0 h 175"/>
                  <a:gd name="T10" fmla="*/ 0 w 154"/>
                  <a:gd name="T11" fmla="*/ 0 h 175"/>
                  <a:gd name="T12" fmla="*/ 0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0 h 175"/>
                  <a:gd name="T26" fmla="*/ 0 w 154"/>
                  <a:gd name="T27" fmla="*/ 0 h 175"/>
                  <a:gd name="T28" fmla="*/ 0 w 154"/>
                  <a:gd name="T29" fmla="*/ 0 h 175"/>
                  <a:gd name="T30" fmla="*/ 0 w 154"/>
                  <a:gd name="T31" fmla="*/ 0 h 175"/>
                  <a:gd name="T32" fmla="*/ 0 w 154"/>
                  <a:gd name="T33" fmla="*/ 0 h 175"/>
                  <a:gd name="T34" fmla="*/ 0 w 154"/>
                  <a:gd name="T35" fmla="*/ 0 h 175"/>
                  <a:gd name="T36" fmla="*/ 0 w 154"/>
                  <a:gd name="T37" fmla="*/ 0 h 175"/>
                  <a:gd name="T38" fmla="*/ 0 w 154"/>
                  <a:gd name="T39" fmla="*/ 0 h 175"/>
                  <a:gd name="T40" fmla="*/ 0 w 154"/>
                  <a:gd name="T41" fmla="*/ 0 h 175"/>
                  <a:gd name="T42" fmla="*/ 0 w 154"/>
                  <a:gd name="T43" fmla="*/ 0 h 175"/>
                  <a:gd name="T44" fmla="*/ 0 w 154"/>
                  <a:gd name="T45" fmla="*/ 0 h 175"/>
                  <a:gd name="T46" fmla="*/ 0 w 154"/>
                  <a:gd name="T47" fmla="*/ 0 h 175"/>
                  <a:gd name="T48" fmla="*/ 0 w 154"/>
                  <a:gd name="T49" fmla="*/ 0 h 175"/>
                  <a:gd name="T50" fmla="*/ 0 w 154"/>
                  <a:gd name="T51" fmla="*/ 0 h 175"/>
                  <a:gd name="T52" fmla="*/ 0 w 154"/>
                  <a:gd name="T53" fmla="*/ 0 h 175"/>
                  <a:gd name="T54" fmla="*/ 0 w 154"/>
                  <a:gd name="T55" fmla="*/ 0 h 175"/>
                  <a:gd name="T56" fmla="*/ 0 w 154"/>
                  <a:gd name="T57" fmla="*/ 0 h 175"/>
                  <a:gd name="T58" fmla="*/ 0 w 154"/>
                  <a:gd name="T59" fmla="*/ 0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0 w 154"/>
                  <a:gd name="T75" fmla="*/ 0 h 175"/>
                  <a:gd name="T76" fmla="*/ 0 w 154"/>
                  <a:gd name="T77" fmla="*/ 0 h 175"/>
                  <a:gd name="T78" fmla="*/ 0 w 154"/>
                  <a:gd name="T79" fmla="*/ 0 h 175"/>
                  <a:gd name="T80" fmla="*/ 0 w 154"/>
                  <a:gd name="T81" fmla="*/ 0 h 175"/>
                  <a:gd name="T82" fmla="*/ 0 w 154"/>
                  <a:gd name="T83" fmla="*/ 0 h 175"/>
                  <a:gd name="T84" fmla="*/ 0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79" name="Freeform 32"/>
              <p:cNvSpPr>
                <a:spLocks noEditPoints="1"/>
              </p:cNvSpPr>
              <p:nvPr/>
            </p:nvSpPr>
            <p:spPr bwMode="auto">
              <a:xfrm>
                <a:off x="1147" y="2645"/>
                <a:ext cx="29" cy="29"/>
              </a:xfrm>
              <a:custGeom>
                <a:avLst/>
                <a:gdLst>
                  <a:gd name="T0" fmla="*/ 0 w 145"/>
                  <a:gd name="T1" fmla="*/ 0 h 170"/>
                  <a:gd name="T2" fmla="*/ 0 w 145"/>
                  <a:gd name="T3" fmla="*/ 0 h 170"/>
                  <a:gd name="T4" fmla="*/ 0 w 145"/>
                  <a:gd name="T5" fmla="*/ 0 h 170"/>
                  <a:gd name="T6" fmla="*/ 0 w 145"/>
                  <a:gd name="T7" fmla="*/ 0 h 170"/>
                  <a:gd name="T8" fmla="*/ 0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0 h 170"/>
                  <a:gd name="T22" fmla="*/ 0 w 145"/>
                  <a:gd name="T23" fmla="*/ 0 h 170"/>
                  <a:gd name="T24" fmla="*/ 0 w 145"/>
                  <a:gd name="T25" fmla="*/ 0 h 170"/>
                  <a:gd name="T26" fmla="*/ 0 w 145"/>
                  <a:gd name="T27" fmla="*/ 0 h 170"/>
                  <a:gd name="T28" fmla="*/ 0 w 145"/>
                  <a:gd name="T29" fmla="*/ 0 h 170"/>
                  <a:gd name="T30" fmla="*/ 0 w 145"/>
                  <a:gd name="T31" fmla="*/ 0 h 170"/>
                  <a:gd name="T32" fmla="*/ 0 w 145"/>
                  <a:gd name="T33" fmla="*/ 0 h 170"/>
                  <a:gd name="T34" fmla="*/ 0 w 145"/>
                  <a:gd name="T35" fmla="*/ 0 h 170"/>
                  <a:gd name="T36" fmla="*/ 0 w 145"/>
                  <a:gd name="T37" fmla="*/ 0 h 170"/>
                  <a:gd name="T38" fmla="*/ 0 w 145"/>
                  <a:gd name="T39" fmla="*/ 0 h 170"/>
                  <a:gd name="T40" fmla="*/ 0 w 145"/>
                  <a:gd name="T41" fmla="*/ 0 h 170"/>
                  <a:gd name="T42" fmla="*/ 0 w 145"/>
                  <a:gd name="T43" fmla="*/ 0 h 170"/>
                  <a:gd name="T44" fmla="*/ 0 w 145"/>
                  <a:gd name="T45" fmla="*/ 0 h 170"/>
                  <a:gd name="T46" fmla="*/ 0 w 145"/>
                  <a:gd name="T47" fmla="*/ 0 h 170"/>
                  <a:gd name="T48" fmla="*/ 0 w 145"/>
                  <a:gd name="T49" fmla="*/ 0 h 170"/>
                  <a:gd name="T50" fmla="*/ 0 w 145"/>
                  <a:gd name="T51" fmla="*/ 0 h 170"/>
                  <a:gd name="T52" fmla="*/ 0 w 145"/>
                  <a:gd name="T53" fmla="*/ 0 h 170"/>
                  <a:gd name="T54" fmla="*/ 0 w 145"/>
                  <a:gd name="T55" fmla="*/ 0 h 170"/>
                  <a:gd name="T56" fmla="*/ 0 w 145"/>
                  <a:gd name="T57" fmla="*/ 0 h 170"/>
                  <a:gd name="T58" fmla="*/ 0 w 145"/>
                  <a:gd name="T59" fmla="*/ 0 h 170"/>
                  <a:gd name="T60" fmla="*/ 0 w 145"/>
                  <a:gd name="T61" fmla="*/ 0 h 170"/>
                  <a:gd name="T62" fmla="*/ 0 w 145"/>
                  <a:gd name="T63" fmla="*/ 0 h 170"/>
                  <a:gd name="T64" fmla="*/ 0 w 145"/>
                  <a:gd name="T65" fmla="*/ 0 h 170"/>
                  <a:gd name="T66" fmla="*/ 0 w 145"/>
                  <a:gd name="T67" fmla="*/ 0 h 170"/>
                  <a:gd name="T68" fmla="*/ 0 w 145"/>
                  <a:gd name="T69" fmla="*/ 0 h 170"/>
                  <a:gd name="T70" fmla="*/ 0 w 145"/>
                  <a:gd name="T71" fmla="*/ 0 h 170"/>
                  <a:gd name="T72" fmla="*/ 0 w 145"/>
                  <a:gd name="T73" fmla="*/ 0 h 170"/>
                  <a:gd name="T74" fmla="*/ 0 w 145"/>
                  <a:gd name="T75" fmla="*/ 0 h 170"/>
                  <a:gd name="T76" fmla="*/ 0 w 145"/>
                  <a:gd name="T77" fmla="*/ 0 h 170"/>
                  <a:gd name="T78" fmla="*/ 0 w 145"/>
                  <a:gd name="T79" fmla="*/ 0 h 170"/>
                  <a:gd name="T80" fmla="*/ 0 w 145"/>
                  <a:gd name="T81" fmla="*/ 0 h 170"/>
                  <a:gd name="T82" fmla="*/ 0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80" name="Freeform 33"/>
              <p:cNvSpPr>
                <a:spLocks noEditPoints="1"/>
              </p:cNvSpPr>
              <p:nvPr/>
            </p:nvSpPr>
            <p:spPr bwMode="auto">
              <a:xfrm>
                <a:off x="1148" y="2646"/>
                <a:ext cx="27" cy="27"/>
              </a:xfrm>
              <a:custGeom>
                <a:avLst/>
                <a:gdLst>
                  <a:gd name="T0" fmla="*/ 0 w 136"/>
                  <a:gd name="T1" fmla="*/ 0 h 162"/>
                  <a:gd name="T2" fmla="*/ 0 w 136"/>
                  <a:gd name="T3" fmla="*/ 0 h 162"/>
                  <a:gd name="T4" fmla="*/ 0 w 136"/>
                  <a:gd name="T5" fmla="*/ 0 h 162"/>
                  <a:gd name="T6" fmla="*/ 0 w 136"/>
                  <a:gd name="T7" fmla="*/ 0 h 162"/>
                  <a:gd name="T8" fmla="*/ 0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0 h 162"/>
                  <a:gd name="T24" fmla="*/ 0 w 136"/>
                  <a:gd name="T25" fmla="*/ 0 h 162"/>
                  <a:gd name="T26" fmla="*/ 0 w 136"/>
                  <a:gd name="T27" fmla="*/ 0 h 162"/>
                  <a:gd name="T28" fmla="*/ 0 w 136"/>
                  <a:gd name="T29" fmla="*/ 0 h 162"/>
                  <a:gd name="T30" fmla="*/ 0 w 136"/>
                  <a:gd name="T31" fmla="*/ 0 h 162"/>
                  <a:gd name="T32" fmla="*/ 0 w 136"/>
                  <a:gd name="T33" fmla="*/ 0 h 162"/>
                  <a:gd name="T34" fmla="*/ 0 w 136"/>
                  <a:gd name="T35" fmla="*/ 0 h 162"/>
                  <a:gd name="T36" fmla="*/ 0 w 136"/>
                  <a:gd name="T37" fmla="*/ 0 h 162"/>
                  <a:gd name="T38" fmla="*/ 0 w 136"/>
                  <a:gd name="T39" fmla="*/ 0 h 162"/>
                  <a:gd name="T40" fmla="*/ 0 w 136"/>
                  <a:gd name="T41" fmla="*/ 0 h 162"/>
                  <a:gd name="T42" fmla="*/ 0 w 136"/>
                  <a:gd name="T43" fmla="*/ 0 h 162"/>
                  <a:gd name="T44" fmla="*/ 0 w 136"/>
                  <a:gd name="T45" fmla="*/ 0 h 162"/>
                  <a:gd name="T46" fmla="*/ 0 w 136"/>
                  <a:gd name="T47" fmla="*/ 0 h 162"/>
                  <a:gd name="T48" fmla="*/ 0 w 136"/>
                  <a:gd name="T49" fmla="*/ 0 h 162"/>
                  <a:gd name="T50" fmla="*/ 0 w 136"/>
                  <a:gd name="T51" fmla="*/ 0 h 162"/>
                  <a:gd name="T52" fmla="*/ 0 w 136"/>
                  <a:gd name="T53" fmla="*/ 0 h 162"/>
                  <a:gd name="T54" fmla="*/ 0 w 136"/>
                  <a:gd name="T55" fmla="*/ 0 h 162"/>
                  <a:gd name="T56" fmla="*/ 0 w 136"/>
                  <a:gd name="T57" fmla="*/ 0 h 162"/>
                  <a:gd name="T58" fmla="*/ 0 w 136"/>
                  <a:gd name="T59" fmla="*/ 0 h 162"/>
                  <a:gd name="T60" fmla="*/ 0 w 136"/>
                  <a:gd name="T61" fmla="*/ 0 h 162"/>
                  <a:gd name="T62" fmla="*/ 0 w 136"/>
                  <a:gd name="T63" fmla="*/ 0 h 162"/>
                  <a:gd name="T64" fmla="*/ 0 w 136"/>
                  <a:gd name="T65" fmla="*/ 0 h 162"/>
                  <a:gd name="T66" fmla="*/ 0 w 136"/>
                  <a:gd name="T67" fmla="*/ 0 h 162"/>
                  <a:gd name="T68" fmla="*/ 0 w 136"/>
                  <a:gd name="T69" fmla="*/ 0 h 162"/>
                  <a:gd name="T70" fmla="*/ 0 w 136"/>
                  <a:gd name="T71" fmla="*/ 0 h 162"/>
                  <a:gd name="T72" fmla="*/ 0 w 136"/>
                  <a:gd name="T73" fmla="*/ 0 h 162"/>
                  <a:gd name="T74" fmla="*/ 0 w 136"/>
                  <a:gd name="T75" fmla="*/ 0 h 162"/>
                  <a:gd name="T76" fmla="*/ 0 w 136"/>
                  <a:gd name="T77" fmla="*/ 0 h 162"/>
                  <a:gd name="T78" fmla="*/ 0 w 136"/>
                  <a:gd name="T79" fmla="*/ 0 h 162"/>
                  <a:gd name="T80" fmla="*/ 0 w 136"/>
                  <a:gd name="T81" fmla="*/ 0 h 162"/>
                  <a:gd name="T82" fmla="*/ 0 w 136"/>
                  <a:gd name="T83" fmla="*/ 0 h 162"/>
                  <a:gd name="T84" fmla="*/ 0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81" name="Freeform 34"/>
              <p:cNvSpPr>
                <a:spLocks noEditPoints="1"/>
              </p:cNvSpPr>
              <p:nvPr/>
            </p:nvSpPr>
            <p:spPr bwMode="auto">
              <a:xfrm>
                <a:off x="1149" y="2647"/>
                <a:ext cx="25" cy="25"/>
              </a:xfrm>
              <a:custGeom>
                <a:avLst/>
                <a:gdLst>
                  <a:gd name="T0" fmla="*/ 0 w 127"/>
                  <a:gd name="T1" fmla="*/ 0 h 151"/>
                  <a:gd name="T2" fmla="*/ 0 w 127"/>
                  <a:gd name="T3" fmla="*/ 0 h 151"/>
                  <a:gd name="T4" fmla="*/ 0 w 127"/>
                  <a:gd name="T5" fmla="*/ 0 h 151"/>
                  <a:gd name="T6" fmla="*/ 0 w 127"/>
                  <a:gd name="T7" fmla="*/ 0 h 151"/>
                  <a:gd name="T8" fmla="*/ 0 w 127"/>
                  <a:gd name="T9" fmla="*/ 0 h 151"/>
                  <a:gd name="T10" fmla="*/ 0 w 127"/>
                  <a:gd name="T11" fmla="*/ 0 h 151"/>
                  <a:gd name="T12" fmla="*/ 0 w 127"/>
                  <a:gd name="T13" fmla="*/ 0 h 151"/>
                  <a:gd name="T14" fmla="*/ 0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0 h 151"/>
                  <a:gd name="T42" fmla="*/ 0 w 127"/>
                  <a:gd name="T43" fmla="*/ 0 h 151"/>
                  <a:gd name="T44" fmla="*/ 0 w 127"/>
                  <a:gd name="T45" fmla="*/ 0 h 151"/>
                  <a:gd name="T46" fmla="*/ 0 w 127"/>
                  <a:gd name="T47" fmla="*/ 0 h 151"/>
                  <a:gd name="T48" fmla="*/ 0 w 127"/>
                  <a:gd name="T49" fmla="*/ 0 h 151"/>
                  <a:gd name="T50" fmla="*/ 0 w 127"/>
                  <a:gd name="T51" fmla="*/ 0 h 151"/>
                  <a:gd name="T52" fmla="*/ 0 w 127"/>
                  <a:gd name="T53" fmla="*/ 0 h 151"/>
                  <a:gd name="T54" fmla="*/ 0 w 127"/>
                  <a:gd name="T55" fmla="*/ 0 h 151"/>
                  <a:gd name="T56" fmla="*/ 0 w 127"/>
                  <a:gd name="T57" fmla="*/ 0 h 151"/>
                  <a:gd name="T58" fmla="*/ 0 w 127"/>
                  <a:gd name="T59" fmla="*/ 0 h 151"/>
                  <a:gd name="T60" fmla="*/ 0 w 127"/>
                  <a:gd name="T61" fmla="*/ 0 h 151"/>
                  <a:gd name="T62" fmla="*/ 0 w 127"/>
                  <a:gd name="T63" fmla="*/ 0 h 151"/>
                  <a:gd name="T64" fmla="*/ 0 w 127"/>
                  <a:gd name="T65" fmla="*/ 0 h 151"/>
                  <a:gd name="T66" fmla="*/ 0 w 127"/>
                  <a:gd name="T67" fmla="*/ 0 h 151"/>
                  <a:gd name="T68" fmla="*/ 0 w 127"/>
                  <a:gd name="T69" fmla="*/ 0 h 151"/>
                  <a:gd name="T70" fmla="*/ 0 w 127"/>
                  <a:gd name="T71" fmla="*/ 0 h 151"/>
                  <a:gd name="T72" fmla="*/ 0 w 127"/>
                  <a:gd name="T73" fmla="*/ 0 h 151"/>
                  <a:gd name="T74" fmla="*/ 0 w 127"/>
                  <a:gd name="T75" fmla="*/ 0 h 151"/>
                  <a:gd name="T76" fmla="*/ 0 w 127"/>
                  <a:gd name="T77" fmla="*/ 0 h 151"/>
                  <a:gd name="T78" fmla="*/ 0 w 127"/>
                  <a:gd name="T79" fmla="*/ 0 h 151"/>
                  <a:gd name="T80" fmla="*/ 0 w 127"/>
                  <a:gd name="T81" fmla="*/ 0 h 151"/>
                  <a:gd name="T82" fmla="*/ 0 w 127"/>
                  <a:gd name="T83" fmla="*/ 0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0 w 127"/>
                  <a:gd name="T105" fmla="*/ 0 h 151"/>
                  <a:gd name="T106" fmla="*/ 0 w 127"/>
                  <a:gd name="T107" fmla="*/ 0 h 151"/>
                  <a:gd name="T108" fmla="*/ 0 w 127"/>
                  <a:gd name="T109" fmla="*/ 0 h 151"/>
                  <a:gd name="T110" fmla="*/ 0 w 127"/>
                  <a:gd name="T111" fmla="*/ 0 h 151"/>
                  <a:gd name="T112" fmla="*/ 0 w 127"/>
                  <a:gd name="T113" fmla="*/ 0 h 151"/>
                  <a:gd name="T114" fmla="*/ 0 w 127"/>
                  <a:gd name="T115" fmla="*/ 0 h 151"/>
                  <a:gd name="T116" fmla="*/ 0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82" name="Freeform 35"/>
              <p:cNvSpPr>
                <a:spLocks noEditPoints="1"/>
              </p:cNvSpPr>
              <p:nvPr/>
            </p:nvSpPr>
            <p:spPr bwMode="auto">
              <a:xfrm>
                <a:off x="1150" y="2648"/>
                <a:ext cx="23" cy="23"/>
              </a:xfrm>
              <a:custGeom>
                <a:avLst/>
                <a:gdLst>
                  <a:gd name="T0" fmla="*/ 0 w 118"/>
                  <a:gd name="T1" fmla="*/ 0 h 140"/>
                  <a:gd name="T2" fmla="*/ 0 w 118"/>
                  <a:gd name="T3" fmla="*/ 0 h 140"/>
                  <a:gd name="T4" fmla="*/ 0 w 118"/>
                  <a:gd name="T5" fmla="*/ 0 h 140"/>
                  <a:gd name="T6" fmla="*/ 0 w 118"/>
                  <a:gd name="T7" fmla="*/ 0 h 140"/>
                  <a:gd name="T8" fmla="*/ 0 w 118"/>
                  <a:gd name="T9" fmla="*/ 0 h 140"/>
                  <a:gd name="T10" fmla="*/ 0 w 118"/>
                  <a:gd name="T11" fmla="*/ 0 h 140"/>
                  <a:gd name="T12" fmla="*/ 0 w 118"/>
                  <a:gd name="T13" fmla="*/ 0 h 140"/>
                  <a:gd name="T14" fmla="*/ 0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0 h 140"/>
                  <a:gd name="T44" fmla="*/ 0 w 118"/>
                  <a:gd name="T45" fmla="*/ 0 h 140"/>
                  <a:gd name="T46" fmla="*/ 0 w 118"/>
                  <a:gd name="T47" fmla="*/ 0 h 140"/>
                  <a:gd name="T48" fmla="*/ 0 w 118"/>
                  <a:gd name="T49" fmla="*/ 0 h 140"/>
                  <a:gd name="T50" fmla="*/ 0 w 118"/>
                  <a:gd name="T51" fmla="*/ 0 h 140"/>
                  <a:gd name="T52" fmla="*/ 0 w 118"/>
                  <a:gd name="T53" fmla="*/ 0 h 140"/>
                  <a:gd name="T54" fmla="*/ 0 w 118"/>
                  <a:gd name="T55" fmla="*/ 0 h 140"/>
                  <a:gd name="T56" fmla="*/ 0 w 118"/>
                  <a:gd name="T57" fmla="*/ 0 h 140"/>
                  <a:gd name="T58" fmla="*/ 0 w 118"/>
                  <a:gd name="T59" fmla="*/ 0 h 140"/>
                  <a:gd name="T60" fmla="*/ 0 w 118"/>
                  <a:gd name="T61" fmla="*/ 0 h 140"/>
                  <a:gd name="T62" fmla="*/ 0 w 118"/>
                  <a:gd name="T63" fmla="*/ 0 h 140"/>
                  <a:gd name="T64" fmla="*/ 0 w 118"/>
                  <a:gd name="T65" fmla="*/ 0 h 140"/>
                  <a:gd name="T66" fmla="*/ 0 w 118"/>
                  <a:gd name="T67" fmla="*/ 0 h 140"/>
                  <a:gd name="T68" fmla="*/ 0 w 118"/>
                  <a:gd name="T69" fmla="*/ 0 h 140"/>
                  <a:gd name="T70" fmla="*/ 0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0 w 118"/>
                  <a:gd name="T91" fmla="*/ 0 h 140"/>
                  <a:gd name="T92" fmla="*/ 0 w 118"/>
                  <a:gd name="T93" fmla="*/ 0 h 140"/>
                  <a:gd name="T94" fmla="*/ 0 w 118"/>
                  <a:gd name="T95" fmla="*/ 0 h 140"/>
                  <a:gd name="T96" fmla="*/ 0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83" name="Freeform 36"/>
              <p:cNvSpPr>
                <a:spLocks noEditPoints="1"/>
              </p:cNvSpPr>
              <p:nvPr/>
            </p:nvSpPr>
            <p:spPr bwMode="auto">
              <a:xfrm>
                <a:off x="1151" y="2649"/>
                <a:ext cx="21" cy="21"/>
              </a:xfrm>
              <a:custGeom>
                <a:avLst/>
                <a:gdLst>
                  <a:gd name="T0" fmla="*/ 0 w 109"/>
                  <a:gd name="T1" fmla="*/ 0 h 130"/>
                  <a:gd name="T2" fmla="*/ 0 w 109"/>
                  <a:gd name="T3" fmla="*/ 0 h 130"/>
                  <a:gd name="T4" fmla="*/ 0 w 109"/>
                  <a:gd name="T5" fmla="*/ 0 h 130"/>
                  <a:gd name="T6" fmla="*/ 0 w 109"/>
                  <a:gd name="T7" fmla="*/ 0 h 130"/>
                  <a:gd name="T8" fmla="*/ 0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0 w 109"/>
                  <a:gd name="T43" fmla="*/ 0 h 130"/>
                  <a:gd name="T44" fmla="*/ 0 w 109"/>
                  <a:gd name="T45" fmla="*/ 0 h 130"/>
                  <a:gd name="T46" fmla="*/ 0 w 109"/>
                  <a:gd name="T47" fmla="*/ 0 h 130"/>
                  <a:gd name="T48" fmla="*/ 0 w 109"/>
                  <a:gd name="T49" fmla="*/ 0 h 130"/>
                  <a:gd name="T50" fmla="*/ 0 w 109"/>
                  <a:gd name="T51" fmla="*/ 0 h 130"/>
                  <a:gd name="T52" fmla="*/ 0 w 109"/>
                  <a:gd name="T53" fmla="*/ 0 h 130"/>
                  <a:gd name="T54" fmla="*/ 0 w 109"/>
                  <a:gd name="T55" fmla="*/ 0 h 130"/>
                  <a:gd name="T56" fmla="*/ 0 w 109"/>
                  <a:gd name="T57" fmla="*/ 0 h 130"/>
                  <a:gd name="T58" fmla="*/ 0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0 w 109"/>
                  <a:gd name="T79" fmla="*/ 0 h 130"/>
                  <a:gd name="T80" fmla="*/ 0 w 109"/>
                  <a:gd name="T81" fmla="*/ 0 h 130"/>
                  <a:gd name="T82" fmla="*/ 0 w 109"/>
                  <a:gd name="T83" fmla="*/ 0 h 130"/>
                  <a:gd name="T84" fmla="*/ 0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84" name="Freeform 37"/>
              <p:cNvSpPr>
                <a:spLocks noEditPoints="1"/>
              </p:cNvSpPr>
              <p:nvPr/>
            </p:nvSpPr>
            <p:spPr bwMode="auto">
              <a:xfrm>
                <a:off x="1152" y="2649"/>
                <a:ext cx="20" cy="20"/>
              </a:xfrm>
              <a:custGeom>
                <a:avLst/>
                <a:gdLst>
                  <a:gd name="T0" fmla="*/ 0 w 100"/>
                  <a:gd name="T1" fmla="*/ 0 h 119"/>
                  <a:gd name="T2" fmla="*/ 0 w 100"/>
                  <a:gd name="T3" fmla="*/ 0 h 119"/>
                  <a:gd name="T4" fmla="*/ 0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0 h 119"/>
                  <a:gd name="T20" fmla="*/ 0 w 100"/>
                  <a:gd name="T21" fmla="*/ 0 h 119"/>
                  <a:gd name="T22" fmla="*/ 0 w 100"/>
                  <a:gd name="T23" fmla="*/ 0 h 119"/>
                  <a:gd name="T24" fmla="*/ 0 w 100"/>
                  <a:gd name="T25" fmla="*/ 0 h 119"/>
                  <a:gd name="T26" fmla="*/ 0 w 100"/>
                  <a:gd name="T27" fmla="*/ 0 h 119"/>
                  <a:gd name="T28" fmla="*/ 0 w 100"/>
                  <a:gd name="T29" fmla="*/ 0 h 119"/>
                  <a:gd name="T30" fmla="*/ 0 w 100"/>
                  <a:gd name="T31" fmla="*/ 0 h 119"/>
                  <a:gd name="T32" fmla="*/ 0 w 100"/>
                  <a:gd name="T33" fmla="*/ 0 h 119"/>
                  <a:gd name="T34" fmla="*/ 0 w 100"/>
                  <a:gd name="T35" fmla="*/ 0 h 119"/>
                  <a:gd name="T36" fmla="*/ 0 w 100"/>
                  <a:gd name="T37" fmla="*/ 0 h 119"/>
                  <a:gd name="T38" fmla="*/ 0 w 100"/>
                  <a:gd name="T39" fmla="*/ 0 h 119"/>
                  <a:gd name="T40" fmla="*/ 0 w 100"/>
                  <a:gd name="T41" fmla="*/ 0 h 119"/>
                  <a:gd name="T42" fmla="*/ 0 w 100"/>
                  <a:gd name="T43" fmla="*/ 0 h 119"/>
                  <a:gd name="T44" fmla="*/ 0 w 100"/>
                  <a:gd name="T45" fmla="*/ 0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0 w 100"/>
                  <a:gd name="T59" fmla="*/ 0 h 119"/>
                  <a:gd name="T60" fmla="*/ 0 w 100"/>
                  <a:gd name="T61" fmla="*/ 0 h 119"/>
                  <a:gd name="T62" fmla="*/ 0 w 100"/>
                  <a:gd name="T63" fmla="*/ 0 h 119"/>
                  <a:gd name="T64" fmla="*/ 0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85" name="Freeform 38"/>
              <p:cNvSpPr>
                <a:spLocks noEditPoints="1"/>
              </p:cNvSpPr>
              <p:nvPr/>
            </p:nvSpPr>
            <p:spPr bwMode="auto">
              <a:xfrm>
                <a:off x="1152" y="2650"/>
                <a:ext cx="19" cy="18"/>
              </a:xfrm>
              <a:custGeom>
                <a:avLst/>
                <a:gdLst>
                  <a:gd name="T0" fmla="*/ 0 w 91"/>
                  <a:gd name="T1" fmla="*/ 0 h 108"/>
                  <a:gd name="T2" fmla="*/ 0 w 91"/>
                  <a:gd name="T3" fmla="*/ 0 h 108"/>
                  <a:gd name="T4" fmla="*/ 0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0 h 108"/>
                  <a:gd name="T22" fmla="*/ 0 w 91"/>
                  <a:gd name="T23" fmla="*/ 0 h 108"/>
                  <a:gd name="T24" fmla="*/ 0 w 91"/>
                  <a:gd name="T25" fmla="*/ 0 h 108"/>
                  <a:gd name="T26" fmla="*/ 0 w 91"/>
                  <a:gd name="T27" fmla="*/ 0 h 108"/>
                  <a:gd name="T28" fmla="*/ 0 w 91"/>
                  <a:gd name="T29" fmla="*/ 0 h 108"/>
                  <a:gd name="T30" fmla="*/ 0 w 91"/>
                  <a:gd name="T31" fmla="*/ 0 h 108"/>
                  <a:gd name="T32" fmla="*/ 0 w 91"/>
                  <a:gd name="T33" fmla="*/ 0 h 108"/>
                  <a:gd name="T34" fmla="*/ 0 w 91"/>
                  <a:gd name="T35" fmla="*/ 0 h 108"/>
                  <a:gd name="T36" fmla="*/ 0 w 91"/>
                  <a:gd name="T37" fmla="*/ 0 h 108"/>
                  <a:gd name="T38" fmla="*/ 0 w 91"/>
                  <a:gd name="T39" fmla="*/ 0 h 108"/>
                  <a:gd name="T40" fmla="*/ 0 w 91"/>
                  <a:gd name="T41" fmla="*/ 0 h 108"/>
                  <a:gd name="T42" fmla="*/ 0 w 91"/>
                  <a:gd name="T43" fmla="*/ 0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0 w 91"/>
                  <a:gd name="T59" fmla="*/ 0 h 108"/>
                  <a:gd name="T60" fmla="*/ 0 w 91"/>
                  <a:gd name="T61" fmla="*/ 0 h 108"/>
                  <a:gd name="T62" fmla="*/ 0 w 91"/>
                  <a:gd name="T63" fmla="*/ 0 h 108"/>
                  <a:gd name="T64" fmla="*/ 0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86" name="Freeform 39"/>
              <p:cNvSpPr>
                <a:spLocks noEditPoints="1"/>
              </p:cNvSpPr>
              <p:nvPr/>
            </p:nvSpPr>
            <p:spPr bwMode="auto">
              <a:xfrm>
                <a:off x="1153" y="2651"/>
                <a:ext cx="17" cy="16"/>
              </a:xfrm>
              <a:custGeom>
                <a:avLst/>
                <a:gdLst>
                  <a:gd name="T0" fmla="*/ 0 w 82"/>
                  <a:gd name="T1" fmla="*/ 0 h 97"/>
                  <a:gd name="T2" fmla="*/ 0 w 82"/>
                  <a:gd name="T3" fmla="*/ 0 h 97"/>
                  <a:gd name="T4" fmla="*/ 0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0 w 82"/>
                  <a:gd name="T27" fmla="*/ 0 h 97"/>
                  <a:gd name="T28" fmla="*/ 0 w 82"/>
                  <a:gd name="T29" fmla="*/ 0 h 97"/>
                  <a:gd name="T30" fmla="*/ 0 w 82"/>
                  <a:gd name="T31" fmla="*/ 0 h 97"/>
                  <a:gd name="T32" fmla="*/ 0 w 82"/>
                  <a:gd name="T33" fmla="*/ 0 h 97"/>
                  <a:gd name="T34" fmla="*/ 0 w 82"/>
                  <a:gd name="T35" fmla="*/ 0 h 97"/>
                  <a:gd name="T36" fmla="*/ 0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0 w 82"/>
                  <a:gd name="T61" fmla="*/ 0 h 97"/>
                  <a:gd name="T62" fmla="*/ 0 w 82"/>
                  <a:gd name="T63" fmla="*/ 0 h 97"/>
                  <a:gd name="T64" fmla="*/ 0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87" name="Freeform 40"/>
              <p:cNvSpPr>
                <a:spLocks noEditPoints="1"/>
              </p:cNvSpPr>
              <p:nvPr/>
            </p:nvSpPr>
            <p:spPr bwMode="auto">
              <a:xfrm>
                <a:off x="1154" y="2652"/>
                <a:ext cx="15" cy="14"/>
              </a:xfrm>
              <a:custGeom>
                <a:avLst/>
                <a:gdLst>
                  <a:gd name="T0" fmla="*/ 0 w 73"/>
                  <a:gd name="T1" fmla="*/ 0 h 86"/>
                  <a:gd name="T2" fmla="*/ 0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0 w 73"/>
                  <a:gd name="T29" fmla="*/ 0 h 86"/>
                  <a:gd name="T30" fmla="*/ 0 w 73"/>
                  <a:gd name="T31" fmla="*/ 0 h 86"/>
                  <a:gd name="T32" fmla="*/ 0 w 73"/>
                  <a:gd name="T33" fmla="*/ 0 h 86"/>
                  <a:gd name="T34" fmla="*/ 0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0 w 73"/>
                  <a:gd name="T63" fmla="*/ 0 h 86"/>
                  <a:gd name="T64" fmla="*/ 0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88" name="Freeform 41"/>
              <p:cNvSpPr>
                <a:spLocks noEditPoints="1"/>
              </p:cNvSpPr>
              <p:nvPr/>
            </p:nvSpPr>
            <p:spPr bwMode="auto">
              <a:xfrm>
                <a:off x="1155" y="2653"/>
                <a:ext cx="13" cy="12"/>
              </a:xfrm>
              <a:custGeom>
                <a:avLst/>
                <a:gdLst>
                  <a:gd name="T0" fmla="*/ 0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0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89" name="Freeform 42"/>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90" name="Freeform 43"/>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91" name="Freeform 44"/>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92" name="Freeform 45"/>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93" name="Freeform 46"/>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94" name="Freeform 47"/>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95" name="Freeform 48"/>
              <p:cNvSpPr>
                <a:spLocks/>
              </p:cNvSpPr>
              <p:nvPr/>
            </p:nvSpPr>
            <p:spPr bwMode="auto">
              <a:xfrm>
                <a:off x="1043" y="2596"/>
                <a:ext cx="44" cy="47"/>
              </a:xfrm>
              <a:custGeom>
                <a:avLst/>
                <a:gdLst>
                  <a:gd name="T0" fmla="*/ 0 w 220"/>
                  <a:gd name="T1" fmla="*/ 0 h 284"/>
                  <a:gd name="T2" fmla="*/ 0 w 220"/>
                  <a:gd name="T3" fmla="*/ 0 h 284"/>
                  <a:gd name="T4" fmla="*/ 0 w 220"/>
                  <a:gd name="T5" fmla="*/ 0 h 284"/>
                  <a:gd name="T6" fmla="*/ 0 w 220"/>
                  <a:gd name="T7" fmla="*/ 0 h 284"/>
                  <a:gd name="T8" fmla="*/ 0 w 220"/>
                  <a:gd name="T9" fmla="*/ 0 h 284"/>
                  <a:gd name="T10" fmla="*/ 0 w 220"/>
                  <a:gd name="T11" fmla="*/ 0 h 2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 h="284">
                    <a:moveTo>
                      <a:pt x="185" y="0"/>
                    </a:moveTo>
                    <a:lnTo>
                      <a:pt x="0" y="48"/>
                    </a:lnTo>
                    <a:lnTo>
                      <a:pt x="58" y="260"/>
                    </a:lnTo>
                    <a:lnTo>
                      <a:pt x="94" y="284"/>
                    </a:lnTo>
                    <a:lnTo>
                      <a:pt x="220" y="23"/>
                    </a:lnTo>
                    <a:lnTo>
                      <a:pt x="185"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96" name="Freeform 49"/>
              <p:cNvSpPr>
                <a:spLocks/>
              </p:cNvSpPr>
              <p:nvPr/>
            </p:nvSpPr>
            <p:spPr bwMode="auto">
              <a:xfrm>
                <a:off x="1043" y="2596"/>
                <a:ext cx="44" cy="26"/>
              </a:xfrm>
              <a:custGeom>
                <a:avLst/>
                <a:gdLst>
                  <a:gd name="T0" fmla="*/ 0 w 222"/>
                  <a:gd name="T1" fmla="*/ 0 h 157"/>
                  <a:gd name="T2" fmla="*/ 0 w 222"/>
                  <a:gd name="T3" fmla="*/ 0 h 157"/>
                  <a:gd name="T4" fmla="*/ 0 w 222"/>
                  <a:gd name="T5" fmla="*/ 0 h 157"/>
                  <a:gd name="T6" fmla="*/ 0 w 222"/>
                  <a:gd name="T7" fmla="*/ 0 h 157"/>
                  <a:gd name="T8" fmla="*/ 0 w 222"/>
                  <a:gd name="T9" fmla="*/ 0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157">
                    <a:moveTo>
                      <a:pt x="186" y="0"/>
                    </a:moveTo>
                    <a:lnTo>
                      <a:pt x="0" y="48"/>
                    </a:lnTo>
                    <a:lnTo>
                      <a:pt x="157" y="157"/>
                    </a:lnTo>
                    <a:lnTo>
                      <a:pt x="222" y="24"/>
                    </a:lnTo>
                    <a:lnTo>
                      <a:pt x="186" y="0"/>
                    </a:lnTo>
                    <a:close/>
                  </a:path>
                </a:pathLst>
              </a:custGeom>
              <a:solidFill>
                <a:srgbClr val="EBE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97" name="Freeform 50"/>
              <p:cNvSpPr>
                <a:spLocks/>
              </p:cNvSpPr>
              <p:nvPr/>
            </p:nvSpPr>
            <p:spPr bwMode="auto">
              <a:xfrm>
                <a:off x="1043" y="2601"/>
                <a:ext cx="13" cy="15"/>
              </a:xfrm>
              <a:custGeom>
                <a:avLst/>
                <a:gdLst>
                  <a:gd name="T0" fmla="*/ 0 w 63"/>
                  <a:gd name="T1" fmla="*/ 0 h 89"/>
                  <a:gd name="T2" fmla="*/ 0 w 63"/>
                  <a:gd name="T3" fmla="*/ 0 h 89"/>
                  <a:gd name="T4" fmla="*/ 0 w 63"/>
                  <a:gd name="T5" fmla="*/ 0 h 89"/>
                  <a:gd name="T6" fmla="*/ 0 w 63"/>
                  <a:gd name="T7" fmla="*/ 0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9">
                    <a:moveTo>
                      <a:pt x="63" y="0"/>
                    </a:moveTo>
                    <a:lnTo>
                      <a:pt x="0" y="16"/>
                    </a:lnTo>
                    <a:lnTo>
                      <a:pt x="20" y="89"/>
                    </a:lnTo>
                    <a:lnTo>
                      <a:pt x="63"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98" name="Freeform 51"/>
              <p:cNvSpPr>
                <a:spLocks/>
              </p:cNvSpPr>
              <p:nvPr/>
            </p:nvSpPr>
            <p:spPr bwMode="auto">
              <a:xfrm>
                <a:off x="1043" y="2601"/>
                <a:ext cx="13" cy="8"/>
              </a:xfrm>
              <a:custGeom>
                <a:avLst/>
                <a:gdLst>
                  <a:gd name="T0" fmla="*/ 0 w 63"/>
                  <a:gd name="T1" fmla="*/ 0 h 46"/>
                  <a:gd name="T2" fmla="*/ 0 w 63"/>
                  <a:gd name="T3" fmla="*/ 0 h 46"/>
                  <a:gd name="T4" fmla="*/ 0 w 63"/>
                  <a:gd name="T5" fmla="*/ 0 h 46"/>
                  <a:gd name="T6" fmla="*/ 0 w 63"/>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46">
                    <a:moveTo>
                      <a:pt x="63" y="0"/>
                    </a:moveTo>
                    <a:lnTo>
                      <a:pt x="0" y="16"/>
                    </a:lnTo>
                    <a:lnTo>
                      <a:pt x="41" y="46"/>
                    </a:lnTo>
                    <a:lnTo>
                      <a:pt x="63"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99" name="Freeform 52"/>
              <p:cNvSpPr>
                <a:spLocks/>
              </p:cNvSpPr>
              <p:nvPr/>
            </p:nvSpPr>
            <p:spPr bwMode="auto">
              <a:xfrm>
                <a:off x="1078" y="2596"/>
                <a:ext cx="93" cy="63"/>
              </a:xfrm>
              <a:custGeom>
                <a:avLst/>
                <a:gdLst>
                  <a:gd name="T0" fmla="*/ 0 w 463"/>
                  <a:gd name="T1" fmla="*/ 0 h 376"/>
                  <a:gd name="T2" fmla="*/ 0 w 463"/>
                  <a:gd name="T3" fmla="*/ 0 h 376"/>
                  <a:gd name="T4" fmla="*/ 0 w 463"/>
                  <a:gd name="T5" fmla="*/ 0 h 376"/>
                  <a:gd name="T6" fmla="*/ 0 w 463"/>
                  <a:gd name="T7" fmla="*/ 0 h 376"/>
                  <a:gd name="T8" fmla="*/ 0 w 463"/>
                  <a:gd name="T9" fmla="*/ 0 h 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3" h="376">
                    <a:moveTo>
                      <a:pt x="8" y="0"/>
                    </a:moveTo>
                    <a:lnTo>
                      <a:pt x="0" y="79"/>
                    </a:lnTo>
                    <a:lnTo>
                      <a:pt x="432" y="376"/>
                    </a:lnTo>
                    <a:lnTo>
                      <a:pt x="463" y="311"/>
                    </a:lnTo>
                    <a:lnTo>
                      <a:pt x="8" y="0"/>
                    </a:lnTo>
                    <a:close/>
                  </a:path>
                </a:pathLst>
              </a:custGeom>
              <a:solidFill>
                <a:srgbClr val="B5D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00" name="Freeform 53"/>
              <p:cNvSpPr>
                <a:spLocks/>
              </p:cNvSpPr>
              <p:nvPr/>
            </p:nvSpPr>
            <p:spPr bwMode="auto">
              <a:xfrm>
                <a:off x="1065" y="2609"/>
                <a:ext cx="100" cy="72"/>
              </a:xfrm>
              <a:custGeom>
                <a:avLst/>
                <a:gdLst>
                  <a:gd name="T0" fmla="*/ 0 w 501"/>
                  <a:gd name="T1" fmla="*/ 0 h 430"/>
                  <a:gd name="T2" fmla="*/ 0 w 501"/>
                  <a:gd name="T3" fmla="*/ 0 h 430"/>
                  <a:gd name="T4" fmla="*/ 0 w 501"/>
                  <a:gd name="T5" fmla="*/ 0 h 430"/>
                  <a:gd name="T6" fmla="*/ 0 w 501"/>
                  <a:gd name="T7" fmla="*/ 0 h 430"/>
                  <a:gd name="T8" fmla="*/ 0 w 501"/>
                  <a:gd name="T9" fmla="*/ 0 h 430"/>
                  <a:gd name="T10" fmla="*/ 0 w 501"/>
                  <a:gd name="T11" fmla="*/ 0 h 4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1" h="430">
                    <a:moveTo>
                      <a:pt x="69" y="0"/>
                    </a:moveTo>
                    <a:lnTo>
                      <a:pt x="14" y="52"/>
                    </a:lnTo>
                    <a:lnTo>
                      <a:pt x="0" y="131"/>
                    </a:lnTo>
                    <a:lnTo>
                      <a:pt x="436" y="430"/>
                    </a:lnTo>
                    <a:lnTo>
                      <a:pt x="501" y="297"/>
                    </a:lnTo>
                    <a:lnTo>
                      <a:pt x="69" y="0"/>
                    </a:lnTo>
                    <a:close/>
                  </a:path>
                </a:pathLst>
              </a:custGeom>
              <a:solidFill>
                <a:srgbClr val="8DC6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01" name="Freeform 54"/>
              <p:cNvSpPr>
                <a:spLocks/>
              </p:cNvSpPr>
              <p:nvPr/>
            </p:nvSpPr>
            <p:spPr bwMode="auto">
              <a:xfrm>
                <a:off x="1055" y="2630"/>
                <a:ext cx="97" cy="61"/>
              </a:xfrm>
              <a:custGeom>
                <a:avLst/>
                <a:gdLst>
                  <a:gd name="T0" fmla="*/ 0 w 487"/>
                  <a:gd name="T1" fmla="*/ 0 h 367"/>
                  <a:gd name="T2" fmla="*/ 0 w 487"/>
                  <a:gd name="T3" fmla="*/ 0 h 367"/>
                  <a:gd name="T4" fmla="*/ 0 w 487"/>
                  <a:gd name="T5" fmla="*/ 0 h 367"/>
                  <a:gd name="T6" fmla="*/ 0 w 487"/>
                  <a:gd name="T7" fmla="*/ 0 h 367"/>
                  <a:gd name="T8" fmla="*/ 0 w 487"/>
                  <a:gd name="T9" fmla="*/ 0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 h="367">
                    <a:moveTo>
                      <a:pt x="51" y="0"/>
                    </a:moveTo>
                    <a:lnTo>
                      <a:pt x="0" y="55"/>
                    </a:lnTo>
                    <a:lnTo>
                      <a:pt x="455" y="367"/>
                    </a:lnTo>
                    <a:lnTo>
                      <a:pt x="487" y="301"/>
                    </a:lnTo>
                    <a:lnTo>
                      <a:pt x="51" y="0"/>
                    </a:lnTo>
                    <a:close/>
                  </a:path>
                </a:pathLst>
              </a:custGeom>
              <a:solidFill>
                <a:srgbClr val="6EAE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02" name="Freeform 55"/>
              <p:cNvSpPr>
                <a:spLocks/>
              </p:cNvSpPr>
              <p:nvPr/>
            </p:nvSpPr>
            <p:spPr bwMode="auto">
              <a:xfrm>
                <a:off x="1143" y="2647"/>
                <a:ext cx="30" cy="45"/>
              </a:xfrm>
              <a:custGeom>
                <a:avLst/>
                <a:gdLst>
                  <a:gd name="T0" fmla="*/ 0 w 147"/>
                  <a:gd name="T1" fmla="*/ 0 h 276"/>
                  <a:gd name="T2" fmla="*/ 0 w 147"/>
                  <a:gd name="T3" fmla="*/ 0 h 276"/>
                  <a:gd name="T4" fmla="*/ 0 w 147"/>
                  <a:gd name="T5" fmla="*/ 0 h 276"/>
                  <a:gd name="T6" fmla="*/ 0 w 147"/>
                  <a:gd name="T7" fmla="*/ 0 h 276"/>
                  <a:gd name="T8" fmla="*/ 0 w 147"/>
                  <a:gd name="T9" fmla="*/ 0 h 2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276">
                    <a:moveTo>
                      <a:pt x="127" y="0"/>
                    </a:moveTo>
                    <a:lnTo>
                      <a:pt x="147" y="14"/>
                    </a:lnTo>
                    <a:lnTo>
                      <a:pt x="20" y="276"/>
                    </a:lnTo>
                    <a:lnTo>
                      <a:pt x="0" y="263"/>
                    </a:lnTo>
                    <a:lnTo>
                      <a:pt x="127" y="0"/>
                    </a:lnTo>
                    <a:close/>
                  </a:path>
                </a:pathLst>
              </a:custGeom>
              <a:solidFill>
                <a:srgbClr val="C2C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03" name="Freeform 56"/>
              <p:cNvSpPr>
                <a:spLocks/>
              </p:cNvSpPr>
              <p:nvPr/>
            </p:nvSpPr>
            <p:spPr bwMode="auto">
              <a:xfrm>
                <a:off x="1150" y="2647"/>
                <a:ext cx="23" cy="34"/>
              </a:xfrm>
              <a:custGeom>
                <a:avLst/>
                <a:gdLst>
                  <a:gd name="T0" fmla="*/ 0 w 114"/>
                  <a:gd name="T1" fmla="*/ 0 h 209"/>
                  <a:gd name="T2" fmla="*/ 0 w 114"/>
                  <a:gd name="T3" fmla="*/ 0 h 209"/>
                  <a:gd name="T4" fmla="*/ 0 w 114"/>
                  <a:gd name="T5" fmla="*/ 0 h 209"/>
                  <a:gd name="T6" fmla="*/ 0 w 114"/>
                  <a:gd name="T7" fmla="*/ 0 h 209"/>
                  <a:gd name="T8" fmla="*/ 0 w 114"/>
                  <a:gd name="T9" fmla="*/ 0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209">
                    <a:moveTo>
                      <a:pt x="94" y="0"/>
                    </a:moveTo>
                    <a:lnTo>
                      <a:pt x="114" y="14"/>
                    </a:lnTo>
                    <a:lnTo>
                      <a:pt x="20" y="209"/>
                    </a:lnTo>
                    <a:lnTo>
                      <a:pt x="0" y="195"/>
                    </a:lnTo>
                    <a:lnTo>
                      <a:pt x="94" y="0"/>
                    </a:lnTo>
                    <a:close/>
                  </a:path>
                </a:pathLst>
              </a:custGeom>
              <a:solidFill>
                <a:srgbClr val="FDF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304" name="Freeform 57"/>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78">
                    <a:moveTo>
                      <a:pt x="31" y="0"/>
                    </a:moveTo>
                    <a:lnTo>
                      <a:pt x="51" y="14"/>
                    </a:lnTo>
                    <a:lnTo>
                      <a:pt x="21" y="78"/>
                    </a:lnTo>
                    <a:lnTo>
                      <a:pt x="0" y="65"/>
                    </a:lnTo>
                    <a:lnTo>
                      <a:pt x="31" y="0"/>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grpSp>
        <p:sp>
          <p:nvSpPr>
            <p:cNvPr id="3252" name="Line 58"/>
            <p:cNvSpPr>
              <a:spLocks noChangeShapeType="1"/>
            </p:cNvSpPr>
            <p:nvPr/>
          </p:nvSpPr>
          <p:spPr bwMode="auto">
            <a:xfrm>
              <a:off x="1728" y="1824"/>
              <a:ext cx="4299" cy="1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grpSp>
      <p:grpSp>
        <p:nvGrpSpPr>
          <p:cNvPr id="3078" name="Group 4"/>
          <p:cNvGrpSpPr>
            <a:grpSpLocks/>
          </p:cNvGrpSpPr>
          <p:nvPr/>
        </p:nvGrpSpPr>
        <p:grpSpPr bwMode="auto">
          <a:xfrm>
            <a:off x="451337" y="3244851"/>
            <a:ext cx="10636249" cy="626533"/>
            <a:chOff x="1728" y="1472"/>
            <a:chExt cx="4287" cy="400"/>
          </a:xfrm>
        </p:grpSpPr>
        <p:grpSp>
          <p:nvGrpSpPr>
            <p:cNvPr id="3197" name="Group 5"/>
            <p:cNvGrpSpPr>
              <a:grpSpLocks/>
            </p:cNvGrpSpPr>
            <p:nvPr/>
          </p:nvGrpSpPr>
          <p:grpSpPr bwMode="auto">
            <a:xfrm rot="-4423226">
              <a:off x="1676" y="1532"/>
              <a:ext cx="400" cy="280"/>
              <a:chOff x="1043" y="2596"/>
              <a:chExt cx="142" cy="99"/>
            </a:xfrm>
          </p:grpSpPr>
          <p:sp>
            <p:nvSpPr>
              <p:cNvPr id="3199" name="Freeform 6"/>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00" name="Freeform 7"/>
              <p:cNvSpPr>
                <a:spLocks/>
              </p:cNvSpPr>
              <p:nvPr/>
            </p:nvSpPr>
            <p:spPr bwMode="auto">
              <a:xfrm>
                <a:off x="1143" y="2689"/>
                <a:ext cx="26" cy="6"/>
              </a:xfrm>
              <a:custGeom>
                <a:avLst/>
                <a:gdLst>
                  <a:gd name="T0" fmla="*/ 0 w 129"/>
                  <a:gd name="T1" fmla="*/ 0 h 38"/>
                  <a:gd name="T2" fmla="*/ 0 w 129"/>
                  <a:gd name="T3" fmla="*/ 0 h 38"/>
                  <a:gd name="T4" fmla="*/ 0 w 129"/>
                  <a:gd name="T5" fmla="*/ 0 h 38"/>
                  <a:gd name="T6" fmla="*/ 0 w 129"/>
                  <a:gd name="T7" fmla="*/ 0 h 38"/>
                  <a:gd name="T8" fmla="*/ 0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0 w 129"/>
                  <a:gd name="T45" fmla="*/ 0 h 38"/>
                  <a:gd name="T46" fmla="*/ 0 w 129"/>
                  <a:gd name="T47" fmla="*/ 0 h 38"/>
                  <a:gd name="T48" fmla="*/ 0 w 129"/>
                  <a:gd name="T49" fmla="*/ 0 h 38"/>
                  <a:gd name="T50" fmla="*/ 0 w 129"/>
                  <a:gd name="T51" fmla="*/ 0 h 38"/>
                  <a:gd name="T52" fmla="*/ 0 w 129"/>
                  <a:gd name="T53" fmla="*/ 0 h 38"/>
                  <a:gd name="T54" fmla="*/ 0 w 129"/>
                  <a:gd name="T55" fmla="*/ 0 h 38"/>
                  <a:gd name="T56" fmla="*/ 0 w 129"/>
                  <a:gd name="T57" fmla="*/ 0 h 38"/>
                  <a:gd name="T58" fmla="*/ 0 w 129"/>
                  <a:gd name="T59" fmla="*/ 0 h 38"/>
                  <a:gd name="T60" fmla="*/ 0 w 129"/>
                  <a:gd name="T61" fmla="*/ 0 h 38"/>
                  <a:gd name="T62" fmla="*/ 0 w 129"/>
                  <a:gd name="T63" fmla="*/ 0 h 38"/>
                  <a:gd name="T64" fmla="*/ 0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01" name="Freeform 8"/>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0 w 166"/>
                  <a:gd name="T7" fmla="*/ 0 h 59"/>
                  <a:gd name="T8" fmla="*/ 0 w 166"/>
                  <a:gd name="T9" fmla="*/ 0 h 59"/>
                  <a:gd name="T10" fmla="*/ 0 w 166"/>
                  <a:gd name="T11" fmla="*/ 0 h 59"/>
                  <a:gd name="T12" fmla="*/ 0 w 166"/>
                  <a:gd name="T13" fmla="*/ 0 h 59"/>
                  <a:gd name="T14" fmla="*/ 0 w 166"/>
                  <a:gd name="T15" fmla="*/ 0 h 59"/>
                  <a:gd name="T16" fmla="*/ 0 w 166"/>
                  <a:gd name="T17" fmla="*/ 0 h 59"/>
                  <a:gd name="T18" fmla="*/ 0 w 166"/>
                  <a:gd name="T19" fmla="*/ 0 h 59"/>
                  <a:gd name="T20" fmla="*/ 0 w 166"/>
                  <a:gd name="T21" fmla="*/ 0 h 59"/>
                  <a:gd name="T22" fmla="*/ 0 w 166"/>
                  <a:gd name="T23" fmla="*/ 0 h 59"/>
                  <a:gd name="T24" fmla="*/ 0 w 166"/>
                  <a:gd name="T25" fmla="*/ 0 h 59"/>
                  <a:gd name="T26" fmla="*/ 0 w 166"/>
                  <a:gd name="T27" fmla="*/ 0 h 59"/>
                  <a:gd name="T28" fmla="*/ 0 w 166"/>
                  <a:gd name="T29" fmla="*/ 0 h 59"/>
                  <a:gd name="T30" fmla="*/ 0 w 166"/>
                  <a:gd name="T31" fmla="*/ 0 h 59"/>
                  <a:gd name="T32" fmla="*/ 0 w 166"/>
                  <a:gd name="T33" fmla="*/ 0 h 59"/>
                  <a:gd name="T34" fmla="*/ 0 w 166"/>
                  <a:gd name="T35" fmla="*/ 0 h 59"/>
                  <a:gd name="T36" fmla="*/ 0 w 166"/>
                  <a:gd name="T37" fmla="*/ 0 h 59"/>
                  <a:gd name="T38" fmla="*/ 0 w 166"/>
                  <a:gd name="T39" fmla="*/ 0 h 59"/>
                  <a:gd name="T40" fmla="*/ 0 w 166"/>
                  <a:gd name="T41" fmla="*/ 0 h 59"/>
                  <a:gd name="T42" fmla="*/ 0 w 166"/>
                  <a:gd name="T43" fmla="*/ 0 h 59"/>
                  <a:gd name="T44" fmla="*/ 0 w 166"/>
                  <a:gd name="T45" fmla="*/ 0 h 59"/>
                  <a:gd name="T46" fmla="*/ 0 w 166"/>
                  <a:gd name="T47" fmla="*/ 0 h 59"/>
                  <a:gd name="T48" fmla="*/ 0 w 166"/>
                  <a:gd name="T49" fmla="*/ 0 h 59"/>
                  <a:gd name="T50" fmla="*/ 0 w 166"/>
                  <a:gd name="T51" fmla="*/ 0 h 59"/>
                  <a:gd name="T52" fmla="*/ 0 w 166"/>
                  <a:gd name="T53" fmla="*/ 0 h 59"/>
                  <a:gd name="T54" fmla="*/ 0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02" name="Freeform 9"/>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0 w 191"/>
                  <a:gd name="T9" fmla="*/ 0 h 72"/>
                  <a:gd name="T10" fmla="*/ 0 w 191"/>
                  <a:gd name="T11" fmla="*/ 0 h 72"/>
                  <a:gd name="T12" fmla="*/ 0 w 191"/>
                  <a:gd name="T13" fmla="*/ 0 h 72"/>
                  <a:gd name="T14" fmla="*/ 0 w 191"/>
                  <a:gd name="T15" fmla="*/ 0 h 72"/>
                  <a:gd name="T16" fmla="*/ 0 w 191"/>
                  <a:gd name="T17" fmla="*/ 0 h 72"/>
                  <a:gd name="T18" fmla="*/ 0 w 191"/>
                  <a:gd name="T19" fmla="*/ 0 h 72"/>
                  <a:gd name="T20" fmla="*/ 0 w 191"/>
                  <a:gd name="T21" fmla="*/ 0 h 72"/>
                  <a:gd name="T22" fmla="*/ 0 w 191"/>
                  <a:gd name="T23" fmla="*/ 0 h 72"/>
                  <a:gd name="T24" fmla="*/ 0 w 191"/>
                  <a:gd name="T25" fmla="*/ 0 h 72"/>
                  <a:gd name="T26" fmla="*/ 0 w 191"/>
                  <a:gd name="T27" fmla="*/ 0 h 72"/>
                  <a:gd name="T28" fmla="*/ 0 w 191"/>
                  <a:gd name="T29" fmla="*/ 0 h 72"/>
                  <a:gd name="T30" fmla="*/ 0 w 191"/>
                  <a:gd name="T31" fmla="*/ 0 h 72"/>
                  <a:gd name="T32" fmla="*/ 0 w 191"/>
                  <a:gd name="T33" fmla="*/ 0 h 72"/>
                  <a:gd name="T34" fmla="*/ 0 w 191"/>
                  <a:gd name="T35" fmla="*/ 0 h 72"/>
                  <a:gd name="T36" fmla="*/ 0 w 191"/>
                  <a:gd name="T37" fmla="*/ 0 h 72"/>
                  <a:gd name="T38" fmla="*/ 0 w 191"/>
                  <a:gd name="T39" fmla="*/ 0 h 72"/>
                  <a:gd name="T40" fmla="*/ 0 w 191"/>
                  <a:gd name="T41" fmla="*/ 0 h 72"/>
                  <a:gd name="T42" fmla="*/ 0 w 191"/>
                  <a:gd name="T43" fmla="*/ 0 h 72"/>
                  <a:gd name="T44" fmla="*/ 0 w 191"/>
                  <a:gd name="T45" fmla="*/ 0 h 72"/>
                  <a:gd name="T46" fmla="*/ 0 w 191"/>
                  <a:gd name="T47" fmla="*/ 0 h 72"/>
                  <a:gd name="T48" fmla="*/ 0 w 191"/>
                  <a:gd name="T49" fmla="*/ 0 h 72"/>
                  <a:gd name="T50" fmla="*/ 0 w 191"/>
                  <a:gd name="T51" fmla="*/ 0 h 72"/>
                  <a:gd name="T52" fmla="*/ 0 w 191"/>
                  <a:gd name="T53" fmla="*/ 0 h 72"/>
                  <a:gd name="T54" fmla="*/ 0 w 191"/>
                  <a:gd name="T55" fmla="*/ 0 h 72"/>
                  <a:gd name="T56" fmla="*/ 0 w 191"/>
                  <a:gd name="T57" fmla="*/ 0 h 72"/>
                  <a:gd name="T58" fmla="*/ 0 w 191"/>
                  <a:gd name="T59" fmla="*/ 0 h 72"/>
                  <a:gd name="T60" fmla="*/ 0 w 191"/>
                  <a:gd name="T61" fmla="*/ 0 h 72"/>
                  <a:gd name="T62" fmla="*/ 0 w 191"/>
                  <a:gd name="T63" fmla="*/ 0 h 72"/>
                  <a:gd name="T64" fmla="*/ 0 w 191"/>
                  <a:gd name="T65" fmla="*/ 0 h 72"/>
                  <a:gd name="T66" fmla="*/ 0 w 191"/>
                  <a:gd name="T67" fmla="*/ 0 h 72"/>
                  <a:gd name="T68" fmla="*/ 0 w 191"/>
                  <a:gd name="T69" fmla="*/ 0 h 72"/>
                  <a:gd name="T70" fmla="*/ 0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03" name="Freeform 10"/>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0 w 210"/>
                  <a:gd name="T9" fmla="*/ 0 h 84"/>
                  <a:gd name="T10" fmla="*/ 0 w 210"/>
                  <a:gd name="T11" fmla="*/ 0 h 84"/>
                  <a:gd name="T12" fmla="*/ 0 w 210"/>
                  <a:gd name="T13" fmla="*/ 0 h 84"/>
                  <a:gd name="T14" fmla="*/ 0 w 210"/>
                  <a:gd name="T15" fmla="*/ 0 h 84"/>
                  <a:gd name="T16" fmla="*/ 0 w 210"/>
                  <a:gd name="T17" fmla="*/ 0 h 84"/>
                  <a:gd name="T18" fmla="*/ 0 w 210"/>
                  <a:gd name="T19" fmla="*/ 0 h 84"/>
                  <a:gd name="T20" fmla="*/ 0 w 210"/>
                  <a:gd name="T21" fmla="*/ 0 h 84"/>
                  <a:gd name="T22" fmla="*/ 0 w 210"/>
                  <a:gd name="T23" fmla="*/ 0 h 84"/>
                  <a:gd name="T24" fmla="*/ 0 w 210"/>
                  <a:gd name="T25" fmla="*/ 0 h 84"/>
                  <a:gd name="T26" fmla="*/ 0 w 210"/>
                  <a:gd name="T27" fmla="*/ 0 h 84"/>
                  <a:gd name="T28" fmla="*/ 0 w 210"/>
                  <a:gd name="T29" fmla="*/ 0 h 84"/>
                  <a:gd name="T30" fmla="*/ 0 w 210"/>
                  <a:gd name="T31" fmla="*/ 0 h 84"/>
                  <a:gd name="T32" fmla="*/ 0 w 210"/>
                  <a:gd name="T33" fmla="*/ 0 h 84"/>
                  <a:gd name="T34" fmla="*/ 0 w 210"/>
                  <a:gd name="T35" fmla="*/ 0 h 84"/>
                  <a:gd name="T36" fmla="*/ 0 w 210"/>
                  <a:gd name="T37" fmla="*/ 0 h 84"/>
                  <a:gd name="T38" fmla="*/ 0 w 210"/>
                  <a:gd name="T39" fmla="*/ 0 h 84"/>
                  <a:gd name="T40" fmla="*/ 0 w 210"/>
                  <a:gd name="T41" fmla="*/ 0 h 84"/>
                  <a:gd name="T42" fmla="*/ 0 w 210"/>
                  <a:gd name="T43" fmla="*/ 0 h 84"/>
                  <a:gd name="T44" fmla="*/ 0 w 210"/>
                  <a:gd name="T45" fmla="*/ 0 h 84"/>
                  <a:gd name="T46" fmla="*/ 0 w 210"/>
                  <a:gd name="T47" fmla="*/ 0 h 84"/>
                  <a:gd name="T48" fmla="*/ 0 w 210"/>
                  <a:gd name="T49" fmla="*/ 0 h 84"/>
                  <a:gd name="T50" fmla="*/ 0 w 210"/>
                  <a:gd name="T51" fmla="*/ 0 h 84"/>
                  <a:gd name="T52" fmla="*/ 0 w 210"/>
                  <a:gd name="T53" fmla="*/ 0 h 84"/>
                  <a:gd name="T54" fmla="*/ 0 w 210"/>
                  <a:gd name="T55" fmla="*/ 0 h 84"/>
                  <a:gd name="T56" fmla="*/ 0 w 210"/>
                  <a:gd name="T57" fmla="*/ 0 h 84"/>
                  <a:gd name="T58" fmla="*/ 0 w 210"/>
                  <a:gd name="T59" fmla="*/ 0 h 84"/>
                  <a:gd name="T60" fmla="*/ 0 w 210"/>
                  <a:gd name="T61" fmla="*/ 0 h 84"/>
                  <a:gd name="T62" fmla="*/ 0 w 210"/>
                  <a:gd name="T63" fmla="*/ 0 h 84"/>
                  <a:gd name="T64" fmla="*/ 0 w 210"/>
                  <a:gd name="T65" fmla="*/ 0 h 84"/>
                  <a:gd name="T66" fmla="*/ 0 w 210"/>
                  <a:gd name="T67" fmla="*/ 0 h 84"/>
                  <a:gd name="T68" fmla="*/ 0 w 210"/>
                  <a:gd name="T69" fmla="*/ 0 h 84"/>
                  <a:gd name="T70" fmla="*/ 0 w 210"/>
                  <a:gd name="T71" fmla="*/ 0 h 84"/>
                  <a:gd name="T72" fmla="*/ 0 w 210"/>
                  <a:gd name="T73" fmla="*/ 0 h 84"/>
                  <a:gd name="T74" fmla="*/ 0 w 210"/>
                  <a:gd name="T75" fmla="*/ 0 h 84"/>
                  <a:gd name="T76" fmla="*/ 0 w 210"/>
                  <a:gd name="T77" fmla="*/ 0 h 84"/>
                  <a:gd name="T78" fmla="*/ 0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04" name="Freeform 11"/>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0 w 224"/>
                  <a:gd name="T9" fmla="*/ 0 h 95"/>
                  <a:gd name="T10" fmla="*/ 0 w 224"/>
                  <a:gd name="T11" fmla="*/ 0 h 95"/>
                  <a:gd name="T12" fmla="*/ 0 w 224"/>
                  <a:gd name="T13" fmla="*/ 0 h 95"/>
                  <a:gd name="T14" fmla="*/ 0 w 224"/>
                  <a:gd name="T15" fmla="*/ 0 h 95"/>
                  <a:gd name="T16" fmla="*/ 0 w 224"/>
                  <a:gd name="T17" fmla="*/ 0 h 95"/>
                  <a:gd name="T18" fmla="*/ 0 w 224"/>
                  <a:gd name="T19" fmla="*/ 0 h 95"/>
                  <a:gd name="T20" fmla="*/ 0 w 224"/>
                  <a:gd name="T21" fmla="*/ 0 h 95"/>
                  <a:gd name="T22" fmla="*/ 0 w 224"/>
                  <a:gd name="T23" fmla="*/ 0 h 95"/>
                  <a:gd name="T24" fmla="*/ 0 w 224"/>
                  <a:gd name="T25" fmla="*/ 0 h 95"/>
                  <a:gd name="T26" fmla="*/ 0 w 224"/>
                  <a:gd name="T27" fmla="*/ 0 h 95"/>
                  <a:gd name="T28" fmla="*/ 0 w 224"/>
                  <a:gd name="T29" fmla="*/ 0 h 95"/>
                  <a:gd name="T30" fmla="*/ 0 w 224"/>
                  <a:gd name="T31" fmla="*/ 0 h 95"/>
                  <a:gd name="T32" fmla="*/ 0 w 224"/>
                  <a:gd name="T33" fmla="*/ 0 h 95"/>
                  <a:gd name="T34" fmla="*/ 0 w 224"/>
                  <a:gd name="T35" fmla="*/ 0 h 95"/>
                  <a:gd name="T36" fmla="*/ 0 w 224"/>
                  <a:gd name="T37" fmla="*/ 0 h 95"/>
                  <a:gd name="T38" fmla="*/ 0 w 224"/>
                  <a:gd name="T39" fmla="*/ 0 h 95"/>
                  <a:gd name="T40" fmla="*/ 0 w 224"/>
                  <a:gd name="T41" fmla="*/ 0 h 95"/>
                  <a:gd name="T42" fmla="*/ 0 w 224"/>
                  <a:gd name="T43" fmla="*/ 0 h 95"/>
                  <a:gd name="T44" fmla="*/ 0 w 224"/>
                  <a:gd name="T45" fmla="*/ 0 h 95"/>
                  <a:gd name="T46" fmla="*/ 0 w 224"/>
                  <a:gd name="T47" fmla="*/ 0 h 95"/>
                  <a:gd name="T48" fmla="*/ 0 w 224"/>
                  <a:gd name="T49" fmla="*/ 0 h 95"/>
                  <a:gd name="T50" fmla="*/ 0 w 224"/>
                  <a:gd name="T51" fmla="*/ 0 h 95"/>
                  <a:gd name="T52" fmla="*/ 0 w 224"/>
                  <a:gd name="T53" fmla="*/ 0 h 95"/>
                  <a:gd name="T54" fmla="*/ 0 w 224"/>
                  <a:gd name="T55" fmla="*/ 0 h 95"/>
                  <a:gd name="T56" fmla="*/ 0 w 224"/>
                  <a:gd name="T57" fmla="*/ 0 h 95"/>
                  <a:gd name="T58" fmla="*/ 0 w 224"/>
                  <a:gd name="T59" fmla="*/ 0 h 95"/>
                  <a:gd name="T60" fmla="*/ 0 w 224"/>
                  <a:gd name="T61" fmla="*/ 0 h 95"/>
                  <a:gd name="T62" fmla="*/ 0 w 224"/>
                  <a:gd name="T63" fmla="*/ 0 h 95"/>
                  <a:gd name="T64" fmla="*/ 0 w 224"/>
                  <a:gd name="T65" fmla="*/ 0 h 95"/>
                  <a:gd name="T66" fmla="*/ 0 w 224"/>
                  <a:gd name="T67" fmla="*/ 0 h 95"/>
                  <a:gd name="T68" fmla="*/ 0 w 224"/>
                  <a:gd name="T69" fmla="*/ 0 h 95"/>
                  <a:gd name="T70" fmla="*/ 0 w 224"/>
                  <a:gd name="T71" fmla="*/ 0 h 95"/>
                  <a:gd name="T72" fmla="*/ 0 w 224"/>
                  <a:gd name="T73" fmla="*/ 0 h 95"/>
                  <a:gd name="T74" fmla="*/ 0 w 224"/>
                  <a:gd name="T75" fmla="*/ 0 h 95"/>
                  <a:gd name="T76" fmla="*/ 0 w 224"/>
                  <a:gd name="T77" fmla="*/ 0 h 95"/>
                  <a:gd name="T78" fmla="*/ 0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05" name="Freeform 12"/>
              <p:cNvSpPr>
                <a:spLocks/>
              </p:cNvSpPr>
              <p:nvPr/>
            </p:nvSpPr>
            <p:spPr bwMode="auto">
              <a:xfrm>
                <a:off x="1135" y="2674"/>
                <a:ext cx="47" cy="18"/>
              </a:xfrm>
              <a:custGeom>
                <a:avLst/>
                <a:gdLst>
                  <a:gd name="T0" fmla="*/ 0 w 235"/>
                  <a:gd name="T1" fmla="*/ 0 h 106"/>
                  <a:gd name="T2" fmla="*/ 0 w 235"/>
                  <a:gd name="T3" fmla="*/ 0 h 106"/>
                  <a:gd name="T4" fmla="*/ 0 w 235"/>
                  <a:gd name="T5" fmla="*/ 0 h 106"/>
                  <a:gd name="T6" fmla="*/ 0 w 235"/>
                  <a:gd name="T7" fmla="*/ 0 h 106"/>
                  <a:gd name="T8" fmla="*/ 0 w 235"/>
                  <a:gd name="T9" fmla="*/ 0 h 106"/>
                  <a:gd name="T10" fmla="*/ 0 w 235"/>
                  <a:gd name="T11" fmla="*/ 0 h 106"/>
                  <a:gd name="T12" fmla="*/ 0 w 235"/>
                  <a:gd name="T13" fmla="*/ 0 h 106"/>
                  <a:gd name="T14" fmla="*/ 0 w 235"/>
                  <a:gd name="T15" fmla="*/ 0 h 106"/>
                  <a:gd name="T16" fmla="*/ 0 w 235"/>
                  <a:gd name="T17" fmla="*/ 0 h 106"/>
                  <a:gd name="T18" fmla="*/ 0 w 235"/>
                  <a:gd name="T19" fmla="*/ 0 h 106"/>
                  <a:gd name="T20" fmla="*/ 0 w 235"/>
                  <a:gd name="T21" fmla="*/ 0 h 106"/>
                  <a:gd name="T22" fmla="*/ 0 w 235"/>
                  <a:gd name="T23" fmla="*/ 0 h 106"/>
                  <a:gd name="T24" fmla="*/ 0 w 235"/>
                  <a:gd name="T25" fmla="*/ 0 h 106"/>
                  <a:gd name="T26" fmla="*/ 0 w 235"/>
                  <a:gd name="T27" fmla="*/ 0 h 106"/>
                  <a:gd name="T28" fmla="*/ 0 w 235"/>
                  <a:gd name="T29" fmla="*/ 0 h 106"/>
                  <a:gd name="T30" fmla="*/ 0 w 235"/>
                  <a:gd name="T31" fmla="*/ 0 h 106"/>
                  <a:gd name="T32" fmla="*/ 0 w 235"/>
                  <a:gd name="T33" fmla="*/ 0 h 106"/>
                  <a:gd name="T34" fmla="*/ 0 w 235"/>
                  <a:gd name="T35" fmla="*/ 0 h 106"/>
                  <a:gd name="T36" fmla="*/ 0 w 235"/>
                  <a:gd name="T37" fmla="*/ 0 h 106"/>
                  <a:gd name="T38" fmla="*/ 0 w 235"/>
                  <a:gd name="T39" fmla="*/ 0 h 106"/>
                  <a:gd name="T40" fmla="*/ 0 w 235"/>
                  <a:gd name="T41" fmla="*/ 0 h 106"/>
                  <a:gd name="T42" fmla="*/ 0 w 235"/>
                  <a:gd name="T43" fmla="*/ 0 h 106"/>
                  <a:gd name="T44" fmla="*/ 0 w 235"/>
                  <a:gd name="T45" fmla="*/ 0 h 106"/>
                  <a:gd name="T46" fmla="*/ 0 w 235"/>
                  <a:gd name="T47" fmla="*/ 0 h 106"/>
                  <a:gd name="T48" fmla="*/ 0 w 235"/>
                  <a:gd name="T49" fmla="*/ 0 h 106"/>
                  <a:gd name="T50" fmla="*/ 0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06" name="Freeform 13"/>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0 w 242"/>
                  <a:gd name="T9" fmla="*/ 0 h 114"/>
                  <a:gd name="T10" fmla="*/ 0 w 242"/>
                  <a:gd name="T11" fmla="*/ 0 h 114"/>
                  <a:gd name="T12" fmla="*/ 0 w 242"/>
                  <a:gd name="T13" fmla="*/ 0 h 114"/>
                  <a:gd name="T14" fmla="*/ 0 w 242"/>
                  <a:gd name="T15" fmla="*/ 0 h 114"/>
                  <a:gd name="T16" fmla="*/ 0 w 242"/>
                  <a:gd name="T17" fmla="*/ 0 h 114"/>
                  <a:gd name="T18" fmla="*/ 0 w 242"/>
                  <a:gd name="T19" fmla="*/ 0 h 114"/>
                  <a:gd name="T20" fmla="*/ 0 w 242"/>
                  <a:gd name="T21" fmla="*/ 0 h 114"/>
                  <a:gd name="T22" fmla="*/ 0 w 242"/>
                  <a:gd name="T23" fmla="*/ 0 h 114"/>
                  <a:gd name="T24" fmla="*/ 0 w 242"/>
                  <a:gd name="T25" fmla="*/ 0 h 114"/>
                  <a:gd name="T26" fmla="*/ 0 w 242"/>
                  <a:gd name="T27" fmla="*/ 0 h 114"/>
                  <a:gd name="T28" fmla="*/ 0 w 242"/>
                  <a:gd name="T29" fmla="*/ 0 h 114"/>
                  <a:gd name="T30" fmla="*/ 0 w 242"/>
                  <a:gd name="T31" fmla="*/ 0 h 114"/>
                  <a:gd name="T32" fmla="*/ 0 w 242"/>
                  <a:gd name="T33" fmla="*/ 0 h 114"/>
                  <a:gd name="T34" fmla="*/ 0 w 242"/>
                  <a:gd name="T35" fmla="*/ 0 h 114"/>
                  <a:gd name="T36" fmla="*/ 0 w 242"/>
                  <a:gd name="T37" fmla="*/ 0 h 114"/>
                  <a:gd name="T38" fmla="*/ 0 w 242"/>
                  <a:gd name="T39" fmla="*/ 0 h 114"/>
                  <a:gd name="T40" fmla="*/ 0 w 242"/>
                  <a:gd name="T41" fmla="*/ 0 h 114"/>
                  <a:gd name="T42" fmla="*/ 0 w 242"/>
                  <a:gd name="T43" fmla="*/ 0 h 114"/>
                  <a:gd name="T44" fmla="*/ 0 w 242"/>
                  <a:gd name="T45" fmla="*/ 0 h 114"/>
                  <a:gd name="T46" fmla="*/ 0 w 242"/>
                  <a:gd name="T47" fmla="*/ 0 h 114"/>
                  <a:gd name="T48" fmla="*/ 0 w 242"/>
                  <a:gd name="T49" fmla="*/ 0 h 114"/>
                  <a:gd name="T50" fmla="*/ 0 w 242"/>
                  <a:gd name="T51" fmla="*/ 0 h 114"/>
                  <a:gd name="T52" fmla="*/ 0 w 242"/>
                  <a:gd name="T53" fmla="*/ 0 h 114"/>
                  <a:gd name="T54" fmla="*/ 0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07" name="Freeform 14"/>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0 h 123"/>
                  <a:gd name="T8" fmla="*/ 0 w 246"/>
                  <a:gd name="T9" fmla="*/ 0 h 123"/>
                  <a:gd name="T10" fmla="*/ 0 w 246"/>
                  <a:gd name="T11" fmla="*/ 0 h 123"/>
                  <a:gd name="T12" fmla="*/ 0 w 246"/>
                  <a:gd name="T13" fmla="*/ 0 h 123"/>
                  <a:gd name="T14" fmla="*/ 0 w 246"/>
                  <a:gd name="T15" fmla="*/ 0 h 123"/>
                  <a:gd name="T16" fmla="*/ 0 w 246"/>
                  <a:gd name="T17" fmla="*/ 0 h 123"/>
                  <a:gd name="T18" fmla="*/ 0 w 246"/>
                  <a:gd name="T19" fmla="*/ 0 h 123"/>
                  <a:gd name="T20" fmla="*/ 0 w 246"/>
                  <a:gd name="T21" fmla="*/ 0 h 123"/>
                  <a:gd name="T22" fmla="*/ 0 w 246"/>
                  <a:gd name="T23" fmla="*/ 0 h 123"/>
                  <a:gd name="T24" fmla="*/ 0 w 246"/>
                  <a:gd name="T25" fmla="*/ 0 h 123"/>
                  <a:gd name="T26" fmla="*/ 0 w 246"/>
                  <a:gd name="T27" fmla="*/ 0 h 123"/>
                  <a:gd name="T28" fmla="*/ 0 w 246"/>
                  <a:gd name="T29" fmla="*/ 0 h 123"/>
                  <a:gd name="T30" fmla="*/ 0 w 246"/>
                  <a:gd name="T31" fmla="*/ 0 h 123"/>
                  <a:gd name="T32" fmla="*/ 0 w 246"/>
                  <a:gd name="T33" fmla="*/ 0 h 123"/>
                  <a:gd name="T34" fmla="*/ 0 w 246"/>
                  <a:gd name="T35" fmla="*/ 0 h 123"/>
                  <a:gd name="T36" fmla="*/ 0 w 246"/>
                  <a:gd name="T37" fmla="*/ 0 h 123"/>
                  <a:gd name="T38" fmla="*/ 0 w 246"/>
                  <a:gd name="T39" fmla="*/ 0 h 123"/>
                  <a:gd name="T40" fmla="*/ 0 w 246"/>
                  <a:gd name="T41" fmla="*/ 0 h 123"/>
                  <a:gd name="T42" fmla="*/ 0 w 246"/>
                  <a:gd name="T43" fmla="*/ 0 h 123"/>
                  <a:gd name="T44" fmla="*/ 0 w 246"/>
                  <a:gd name="T45" fmla="*/ 0 h 123"/>
                  <a:gd name="T46" fmla="*/ 0 w 246"/>
                  <a:gd name="T47" fmla="*/ 0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08" name="Freeform 15"/>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0 h 132"/>
                  <a:gd name="T8" fmla="*/ 0 w 249"/>
                  <a:gd name="T9" fmla="*/ 0 h 132"/>
                  <a:gd name="T10" fmla="*/ 0 w 249"/>
                  <a:gd name="T11" fmla="*/ 0 h 132"/>
                  <a:gd name="T12" fmla="*/ 0 w 249"/>
                  <a:gd name="T13" fmla="*/ 0 h 132"/>
                  <a:gd name="T14" fmla="*/ 0 w 249"/>
                  <a:gd name="T15" fmla="*/ 0 h 132"/>
                  <a:gd name="T16" fmla="*/ 0 w 249"/>
                  <a:gd name="T17" fmla="*/ 0 h 132"/>
                  <a:gd name="T18" fmla="*/ 0 w 249"/>
                  <a:gd name="T19" fmla="*/ 0 h 132"/>
                  <a:gd name="T20" fmla="*/ 0 w 249"/>
                  <a:gd name="T21" fmla="*/ 0 h 132"/>
                  <a:gd name="T22" fmla="*/ 0 w 249"/>
                  <a:gd name="T23" fmla="*/ 0 h 132"/>
                  <a:gd name="T24" fmla="*/ 0 w 249"/>
                  <a:gd name="T25" fmla="*/ 0 h 132"/>
                  <a:gd name="T26" fmla="*/ 0 w 249"/>
                  <a:gd name="T27" fmla="*/ 0 h 132"/>
                  <a:gd name="T28" fmla="*/ 0 w 249"/>
                  <a:gd name="T29" fmla="*/ 0 h 132"/>
                  <a:gd name="T30" fmla="*/ 0 w 249"/>
                  <a:gd name="T31" fmla="*/ 0 h 132"/>
                  <a:gd name="T32" fmla="*/ 0 w 249"/>
                  <a:gd name="T33" fmla="*/ 0 h 132"/>
                  <a:gd name="T34" fmla="*/ 0 w 249"/>
                  <a:gd name="T35" fmla="*/ 0 h 132"/>
                  <a:gd name="T36" fmla="*/ 0 w 249"/>
                  <a:gd name="T37" fmla="*/ 0 h 132"/>
                  <a:gd name="T38" fmla="*/ 0 w 249"/>
                  <a:gd name="T39" fmla="*/ 0 h 132"/>
                  <a:gd name="T40" fmla="*/ 0 w 249"/>
                  <a:gd name="T41" fmla="*/ 0 h 132"/>
                  <a:gd name="T42" fmla="*/ 0 w 249"/>
                  <a:gd name="T43" fmla="*/ 0 h 132"/>
                  <a:gd name="T44" fmla="*/ 0 w 249"/>
                  <a:gd name="T45" fmla="*/ 0 h 132"/>
                  <a:gd name="T46" fmla="*/ 0 w 249"/>
                  <a:gd name="T47" fmla="*/ 0 h 132"/>
                  <a:gd name="T48" fmla="*/ 0 w 249"/>
                  <a:gd name="T49" fmla="*/ 0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09" name="Freeform 16"/>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0 w 251"/>
                  <a:gd name="T11" fmla="*/ 0 h 140"/>
                  <a:gd name="T12" fmla="*/ 0 w 251"/>
                  <a:gd name="T13" fmla="*/ 0 h 140"/>
                  <a:gd name="T14" fmla="*/ 0 w 251"/>
                  <a:gd name="T15" fmla="*/ 0 h 140"/>
                  <a:gd name="T16" fmla="*/ 0 w 251"/>
                  <a:gd name="T17" fmla="*/ 0 h 140"/>
                  <a:gd name="T18" fmla="*/ 0 w 251"/>
                  <a:gd name="T19" fmla="*/ 0 h 140"/>
                  <a:gd name="T20" fmla="*/ 0 w 251"/>
                  <a:gd name="T21" fmla="*/ 0 h 140"/>
                  <a:gd name="T22" fmla="*/ 0 w 251"/>
                  <a:gd name="T23" fmla="*/ 0 h 140"/>
                  <a:gd name="T24" fmla="*/ 0 w 251"/>
                  <a:gd name="T25" fmla="*/ 0 h 140"/>
                  <a:gd name="T26" fmla="*/ 0 w 251"/>
                  <a:gd name="T27" fmla="*/ 0 h 140"/>
                  <a:gd name="T28" fmla="*/ 0 w 251"/>
                  <a:gd name="T29" fmla="*/ 0 h 140"/>
                  <a:gd name="T30" fmla="*/ 0 w 251"/>
                  <a:gd name="T31" fmla="*/ 0 h 140"/>
                  <a:gd name="T32" fmla="*/ 0 w 251"/>
                  <a:gd name="T33" fmla="*/ 0 h 140"/>
                  <a:gd name="T34" fmla="*/ 0 w 251"/>
                  <a:gd name="T35" fmla="*/ 0 h 140"/>
                  <a:gd name="T36" fmla="*/ 0 w 251"/>
                  <a:gd name="T37" fmla="*/ 0 h 140"/>
                  <a:gd name="T38" fmla="*/ 0 w 251"/>
                  <a:gd name="T39" fmla="*/ 0 h 140"/>
                  <a:gd name="T40" fmla="*/ 0 w 251"/>
                  <a:gd name="T41" fmla="*/ 0 h 140"/>
                  <a:gd name="T42" fmla="*/ 0 w 251"/>
                  <a:gd name="T43" fmla="*/ 0 h 140"/>
                  <a:gd name="T44" fmla="*/ 0 w 251"/>
                  <a:gd name="T45" fmla="*/ 0 h 140"/>
                  <a:gd name="T46" fmla="*/ 0 w 251"/>
                  <a:gd name="T47" fmla="*/ 0 h 140"/>
                  <a:gd name="T48" fmla="*/ 0 w 251"/>
                  <a:gd name="T49" fmla="*/ 0 h 140"/>
                  <a:gd name="T50" fmla="*/ 0 w 251"/>
                  <a:gd name="T51" fmla="*/ 0 h 140"/>
                  <a:gd name="T52" fmla="*/ 0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10" name="Freeform 17"/>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0 w 251"/>
                  <a:gd name="T11" fmla="*/ 0 h 146"/>
                  <a:gd name="T12" fmla="*/ 0 w 251"/>
                  <a:gd name="T13" fmla="*/ 0 h 146"/>
                  <a:gd name="T14" fmla="*/ 0 w 251"/>
                  <a:gd name="T15" fmla="*/ 0 h 146"/>
                  <a:gd name="T16" fmla="*/ 0 w 251"/>
                  <a:gd name="T17" fmla="*/ 0 h 146"/>
                  <a:gd name="T18" fmla="*/ 0 w 251"/>
                  <a:gd name="T19" fmla="*/ 0 h 146"/>
                  <a:gd name="T20" fmla="*/ 0 w 251"/>
                  <a:gd name="T21" fmla="*/ 0 h 146"/>
                  <a:gd name="T22" fmla="*/ 0 w 251"/>
                  <a:gd name="T23" fmla="*/ 0 h 146"/>
                  <a:gd name="T24" fmla="*/ 0 w 251"/>
                  <a:gd name="T25" fmla="*/ 0 h 146"/>
                  <a:gd name="T26" fmla="*/ 0 w 251"/>
                  <a:gd name="T27" fmla="*/ 0 h 146"/>
                  <a:gd name="T28" fmla="*/ 0 w 251"/>
                  <a:gd name="T29" fmla="*/ 0 h 146"/>
                  <a:gd name="T30" fmla="*/ 0 w 251"/>
                  <a:gd name="T31" fmla="*/ 0 h 146"/>
                  <a:gd name="T32" fmla="*/ 0 w 251"/>
                  <a:gd name="T33" fmla="*/ 0 h 146"/>
                  <a:gd name="T34" fmla="*/ 0 w 251"/>
                  <a:gd name="T35" fmla="*/ 0 h 146"/>
                  <a:gd name="T36" fmla="*/ 0 w 251"/>
                  <a:gd name="T37" fmla="*/ 0 h 146"/>
                  <a:gd name="T38" fmla="*/ 0 w 251"/>
                  <a:gd name="T39" fmla="*/ 0 h 146"/>
                  <a:gd name="T40" fmla="*/ 0 w 251"/>
                  <a:gd name="T41" fmla="*/ 0 h 146"/>
                  <a:gd name="T42" fmla="*/ 0 w 251"/>
                  <a:gd name="T43" fmla="*/ 0 h 146"/>
                  <a:gd name="T44" fmla="*/ 0 w 251"/>
                  <a:gd name="T45" fmla="*/ 0 h 146"/>
                  <a:gd name="T46" fmla="*/ 0 w 251"/>
                  <a:gd name="T47" fmla="*/ 0 h 146"/>
                  <a:gd name="T48" fmla="*/ 0 w 251"/>
                  <a:gd name="T49" fmla="*/ 0 h 146"/>
                  <a:gd name="T50" fmla="*/ 0 w 251"/>
                  <a:gd name="T51" fmla="*/ 0 h 146"/>
                  <a:gd name="T52" fmla="*/ 0 w 251"/>
                  <a:gd name="T53" fmla="*/ 0 h 146"/>
                  <a:gd name="T54" fmla="*/ 0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11" name="Freeform 18"/>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0 w 249"/>
                  <a:gd name="T11" fmla="*/ 0 h 154"/>
                  <a:gd name="T12" fmla="*/ 0 w 249"/>
                  <a:gd name="T13" fmla="*/ 0 h 154"/>
                  <a:gd name="T14" fmla="*/ 0 w 249"/>
                  <a:gd name="T15" fmla="*/ 0 h 154"/>
                  <a:gd name="T16" fmla="*/ 0 w 249"/>
                  <a:gd name="T17" fmla="*/ 0 h 154"/>
                  <a:gd name="T18" fmla="*/ 0 w 249"/>
                  <a:gd name="T19" fmla="*/ 0 h 154"/>
                  <a:gd name="T20" fmla="*/ 0 w 249"/>
                  <a:gd name="T21" fmla="*/ 0 h 154"/>
                  <a:gd name="T22" fmla="*/ 0 w 249"/>
                  <a:gd name="T23" fmla="*/ 0 h 154"/>
                  <a:gd name="T24" fmla="*/ 0 w 249"/>
                  <a:gd name="T25" fmla="*/ 0 h 154"/>
                  <a:gd name="T26" fmla="*/ 0 w 249"/>
                  <a:gd name="T27" fmla="*/ 0 h 154"/>
                  <a:gd name="T28" fmla="*/ 0 w 249"/>
                  <a:gd name="T29" fmla="*/ 0 h 154"/>
                  <a:gd name="T30" fmla="*/ 0 w 249"/>
                  <a:gd name="T31" fmla="*/ 0 h 154"/>
                  <a:gd name="T32" fmla="*/ 0 w 249"/>
                  <a:gd name="T33" fmla="*/ 0 h 154"/>
                  <a:gd name="T34" fmla="*/ 0 w 249"/>
                  <a:gd name="T35" fmla="*/ 0 h 154"/>
                  <a:gd name="T36" fmla="*/ 0 w 249"/>
                  <a:gd name="T37" fmla="*/ 0 h 154"/>
                  <a:gd name="T38" fmla="*/ 0 w 249"/>
                  <a:gd name="T39" fmla="*/ 0 h 154"/>
                  <a:gd name="T40" fmla="*/ 0 w 249"/>
                  <a:gd name="T41" fmla="*/ 0 h 154"/>
                  <a:gd name="T42" fmla="*/ 0 w 249"/>
                  <a:gd name="T43" fmla="*/ 0 h 154"/>
                  <a:gd name="T44" fmla="*/ 0 w 249"/>
                  <a:gd name="T45" fmla="*/ 0 h 154"/>
                  <a:gd name="T46" fmla="*/ 0 w 249"/>
                  <a:gd name="T47" fmla="*/ 0 h 154"/>
                  <a:gd name="T48" fmla="*/ 0 w 249"/>
                  <a:gd name="T49" fmla="*/ 0 h 154"/>
                  <a:gd name="T50" fmla="*/ 0 w 249"/>
                  <a:gd name="T51" fmla="*/ 0 h 154"/>
                  <a:gd name="T52" fmla="*/ 0 w 249"/>
                  <a:gd name="T53" fmla="*/ 0 h 154"/>
                  <a:gd name="T54" fmla="*/ 0 w 249"/>
                  <a:gd name="T55" fmla="*/ 0 h 154"/>
                  <a:gd name="T56" fmla="*/ 0 w 249"/>
                  <a:gd name="T57" fmla="*/ 0 h 154"/>
                  <a:gd name="T58" fmla="*/ 0 w 249"/>
                  <a:gd name="T59" fmla="*/ 0 h 154"/>
                  <a:gd name="T60" fmla="*/ 0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12" name="Freeform 19"/>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0 w 246"/>
                  <a:gd name="T11" fmla="*/ 0 h 159"/>
                  <a:gd name="T12" fmla="*/ 0 w 246"/>
                  <a:gd name="T13" fmla="*/ 0 h 159"/>
                  <a:gd name="T14" fmla="*/ 0 w 246"/>
                  <a:gd name="T15" fmla="*/ 0 h 159"/>
                  <a:gd name="T16" fmla="*/ 0 w 246"/>
                  <a:gd name="T17" fmla="*/ 0 h 159"/>
                  <a:gd name="T18" fmla="*/ 0 w 246"/>
                  <a:gd name="T19" fmla="*/ 0 h 159"/>
                  <a:gd name="T20" fmla="*/ 0 w 246"/>
                  <a:gd name="T21" fmla="*/ 0 h 159"/>
                  <a:gd name="T22" fmla="*/ 0 w 246"/>
                  <a:gd name="T23" fmla="*/ 0 h 159"/>
                  <a:gd name="T24" fmla="*/ 0 w 246"/>
                  <a:gd name="T25" fmla="*/ 0 h 159"/>
                  <a:gd name="T26" fmla="*/ 0 w 246"/>
                  <a:gd name="T27" fmla="*/ 0 h 159"/>
                  <a:gd name="T28" fmla="*/ 0 w 246"/>
                  <a:gd name="T29" fmla="*/ 0 h 159"/>
                  <a:gd name="T30" fmla="*/ 0 w 246"/>
                  <a:gd name="T31" fmla="*/ 0 h 159"/>
                  <a:gd name="T32" fmla="*/ 0 w 246"/>
                  <a:gd name="T33" fmla="*/ 0 h 159"/>
                  <a:gd name="T34" fmla="*/ 0 w 246"/>
                  <a:gd name="T35" fmla="*/ 0 h 159"/>
                  <a:gd name="T36" fmla="*/ 0 w 246"/>
                  <a:gd name="T37" fmla="*/ 0 h 159"/>
                  <a:gd name="T38" fmla="*/ 0 w 246"/>
                  <a:gd name="T39" fmla="*/ 0 h 159"/>
                  <a:gd name="T40" fmla="*/ 0 w 246"/>
                  <a:gd name="T41" fmla="*/ 0 h 159"/>
                  <a:gd name="T42" fmla="*/ 0 w 246"/>
                  <a:gd name="T43" fmla="*/ 0 h 159"/>
                  <a:gd name="T44" fmla="*/ 0 w 246"/>
                  <a:gd name="T45" fmla="*/ 0 h 159"/>
                  <a:gd name="T46" fmla="*/ 0 w 246"/>
                  <a:gd name="T47" fmla="*/ 0 h 159"/>
                  <a:gd name="T48" fmla="*/ 0 w 246"/>
                  <a:gd name="T49" fmla="*/ 0 h 159"/>
                  <a:gd name="T50" fmla="*/ 0 w 246"/>
                  <a:gd name="T51" fmla="*/ 0 h 159"/>
                  <a:gd name="T52" fmla="*/ 0 w 246"/>
                  <a:gd name="T53" fmla="*/ 0 h 159"/>
                  <a:gd name="T54" fmla="*/ 0 w 246"/>
                  <a:gd name="T55" fmla="*/ 0 h 159"/>
                  <a:gd name="T56" fmla="*/ 0 w 246"/>
                  <a:gd name="T57" fmla="*/ 0 h 159"/>
                  <a:gd name="T58" fmla="*/ 0 w 246"/>
                  <a:gd name="T59" fmla="*/ 0 h 159"/>
                  <a:gd name="T60" fmla="*/ 0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13" name="Freeform 20"/>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0 h 164"/>
                  <a:gd name="T10" fmla="*/ 0 w 243"/>
                  <a:gd name="T11" fmla="*/ 0 h 164"/>
                  <a:gd name="T12" fmla="*/ 0 w 243"/>
                  <a:gd name="T13" fmla="*/ 0 h 164"/>
                  <a:gd name="T14" fmla="*/ 0 w 243"/>
                  <a:gd name="T15" fmla="*/ 0 h 164"/>
                  <a:gd name="T16" fmla="*/ 0 w 243"/>
                  <a:gd name="T17" fmla="*/ 0 h 164"/>
                  <a:gd name="T18" fmla="*/ 0 w 243"/>
                  <a:gd name="T19" fmla="*/ 0 h 164"/>
                  <a:gd name="T20" fmla="*/ 0 w 243"/>
                  <a:gd name="T21" fmla="*/ 0 h 164"/>
                  <a:gd name="T22" fmla="*/ 0 w 243"/>
                  <a:gd name="T23" fmla="*/ 0 h 164"/>
                  <a:gd name="T24" fmla="*/ 0 w 243"/>
                  <a:gd name="T25" fmla="*/ 0 h 164"/>
                  <a:gd name="T26" fmla="*/ 0 w 243"/>
                  <a:gd name="T27" fmla="*/ 0 h 164"/>
                  <a:gd name="T28" fmla="*/ 0 w 243"/>
                  <a:gd name="T29" fmla="*/ 0 h 164"/>
                  <a:gd name="T30" fmla="*/ 0 w 243"/>
                  <a:gd name="T31" fmla="*/ 0 h 164"/>
                  <a:gd name="T32" fmla="*/ 0 w 243"/>
                  <a:gd name="T33" fmla="*/ 0 h 164"/>
                  <a:gd name="T34" fmla="*/ 0 w 243"/>
                  <a:gd name="T35" fmla="*/ 0 h 164"/>
                  <a:gd name="T36" fmla="*/ 0 w 243"/>
                  <a:gd name="T37" fmla="*/ 0 h 164"/>
                  <a:gd name="T38" fmla="*/ 0 w 243"/>
                  <a:gd name="T39" fmla="*/ 0 h 164"/>
                  <a:gd name="T40" fmla="*/ 0 w 243"/>
                  <a:gd name="T41" fmla="*/ 0 h 164"/>
                  <a:gd name="T42" fmla="*/ 0 w 243"/>
                  <a:gd name="T43" fmla="*/ 0 h 164"/>
                  <a:gd name="T44" fmla="*/ 0 w 243"/>
                  <a:gd name="T45" fmla="*/ 0 h 164"/>
                  <a:gd name="T46" fmla="*/ 0 w 243"/>
                  <a:gd name="T47" fmla="*/ 0 h 164"/>
                  <a:gd name="T48" fmla="*/ 0 w 243"/>
                  <a:gd name="T49" fmla="*/ 0 h 164"/>
                  <a:gd name="T50" fmla="*/ 0 w 243"/>
                  <a:gd name="T51" fmla="*/ 0 h 164"/>
                  <a:gd name="T52" fmla="*/ 0 w 243"/>
                  <a:gd name="T53" fmla="*/ 0 h 164"/>
                  <a:gd name="T54" fmla="*/ 0 w 243"/>
                  <a:gd name="T55" fmla="*/ 0 h 164"/>
                  <a:gd name="T56" fmla="*/ 0 w 243"/>
                  <a:gd name="T57" fmla="*/ 0 h 164"/>
                  <a:gd name="T58" fmla="*/ 0 w 243"/>
                  <a:gd name="T59" fmla="*/ 0 h 164"/>
                  <a:gd name="T60" fmla="*/ 0 w 243"/>
                  <a:gd name="T61" fmla="*/ 0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14" name="Freeform 21"/>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0 h 169"/>
                  <a:gd name="T18" fmla="*/ 0 w 238"/>
                  <a:gd name="T19" fmla="*/ 0 h 169"/>
                  <a:gd name="T20" fmla="*/ 0 w 238"/>
                  <a:gd name="T21" fmla="*/ 0 h 169"/>
                  <a:gd name="T22" fmla="*/ 0 w 238"/>
                  <a:gd name="T23" fmla="*/ 0 h 169"/>
                  <a:gd name="T24" fmla="*/ 0 w 238"/>
                  <a:gd name="T25" fmla="*/ 0 h 169"/>
                  <a:gd name="T26" fmla="*/ 0 w 238"/>
                  <a:gd name="T27" fmla="*/ 0 h 169"/>
                  <a:gd name="T28" fmla="*/ 0 w 238"/>
                  <a:gd name="T29" fmla="*/ 0 h 169"/>
                  <a:gd name="T30" fmla="*/ 0 w 238"/>
                  <a:gd name="T31" fmla="*/ 0 h 169"/>
                  <a:gd name="T32" fmla="*/ 0 w 238"/>
                  <a:gd name="T33" fmla="*/ 0 h 169"/>
                  <a:gd name="T34" fmla="*/ 0 w 238"/>
                  <a:gd name="T35" fmla="*/ 0 h 169"/>
                  <a:gd name="T36" fmla="*/ 0 w 238"/>
                  <a:gd name="T37" fmla="*/ 0 h 169"/>
                  <a:gd name="T38" fmla="*/ 0 w 238"/>
                  <a:gd name="T39" fmla="*/ 0 h 169"/>
                  <a:gd name="T40" fmla="*/ 0 w 238"/>
                  <a:gd name="T41" fmla="*/ 0 h 169"/>
                  <a:gd name="T42" fmla="*/ 0 w 238"/>
                  <a:gd name="T43" fmla="*/ 0 h 169"/>
                  <a:gd name="T44" fmla="*/ 0 w 238"/>
                  <a:gd name="T45" fmla="*/ 0 h 169"/>
                  <a:gd name="T46" fmla="*/ 0 w 238"/>
                  <a:gd name="T47" fmla="*/ 0 h 169"/>
                  <a:gd name="T48" fmla="*/ 0 w 238"/>
                  <a:gd name="T49" fmla="*/ 0 h 169"/>
                  <a:gd name="T50" fmla="*/ 0 w 238"/>
                  <a:gd name="T51" fmla="*/ 0 h 169"/>
                  <a:gd name="T52" fmla="*/ 0 w 238"/>
                  <a:gd name="T53" fmla="*/ 0 h 169"/>
                  <a:gd name="T54" fmla="*/ 0 w 238"/>
                  <a:gd name="T55" fmla="*/ 0 h 169"/>
                  <a:gd name="T56" fmla="*/ 0 w 238"/>
                  <a:gd name="T57" fmla="*/ 0 h 169"/>
                  <a:gd name="T58" fmla="*/ 0 w 238"/>
                  <a:gd name="T59" fmla="*/ 0 h 169"/>
                  <a:gd name="T60" fmla="*/ 0 w 238"/>
                  <a:gd name="T61" fmla="*/ 0 h 169"/>
                  <a:gd name="T62" fmla="*/ 0 w 238"/>
                  <a:gd name="T63" fmla="*/ 0 h 169"/>
                  <a:gd name="T64" fmla="*/ 0 w 238"/>
                  <a:gd name="T65" fmla="*/ 0 h 169"/>
                  <a:gd name="T66" fmla="*/ 0 w 238"/>
                  <a:gd name="T67" fmla="*/ 0 h 169"/>
                  <a:gd name="T68" fmla="*/ 0 w 238"/>
                  <a:gd name="T69" fmla="*/ 0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15" name="Freeform 22"/>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0 h 174"/>
                  <a:gd name="T14" fmla="*/ 0 w 232"/>
                  <a:gd name="T15" fmla="*/ 0 h 174"/>
                  <a:gd name="T16" fmla="*/ 0 w 232"/>
                  <a:gd name="T17" fmla="*/ 0 h 174"/>
                  <a:gd name="T18" fmla="*/ 0 w 232"/>
                  <a:gd name="T19" fmla="*/ 0 h 174"/>
                  <a:gd name="T20" fmla="*/ 0 w 232"/>
                  <a:gd name="T21" fmla="*/ 0 h 174"/>
                  <a:gd name="T22" fmla="*/ 0 w 232"/>
                  <a:gd name="T23" fmla="*/ 0 h 174"/>
                  <a:gd name="T24" fmla="*/ 0 w 232"/>
                  <a:gd name="T25" fmla="*/ 0 h 174"/>
                  <a:gd name="T26" fmla="*/ 0 w 232"/>
                  <a:gd name="T27" fmla="*/ 0 h 174"/>
                  <a:gd name="T28" fmla="*/ 0 w 232"/>
                  <a:gd name="T29" fmla="*/ 0 h 174"/>
                  <a:gd name="T30" fmla="*/ 0 w 232"/>
                  <a:gd name="T31" fmla="*/ 0 h 174"/>
                  <a:gd name="T32" fmla="*/ 0 w 232"/>
                  <a:gd name="T33" fmla="*/ 0 h 174"/>
                  <a:gd name="T34" fmla="*/ 0 w 232"/>
                  <a:gd name="T35" fmla="*/ 0 h 174"/>
                  <a:gd name="T36" fmla="*/ 0 w 232"/>
                  <a:gd name="T37" fmla="*/ 0 h 174"/>
                  <a:gd name="T38" fmla="*/ 0 w 232"/>
                  <a:gd name="T39" fmla="*/ 0 h 174"/>
                  <a:gd name="T40" fmla="*/ 0 w 232"/>
                  <a:gd name="T41" fmla="*/ 0 h 174"/>
                  <a:gd name="T42" fmla="*/ 0 w 232"/>
                  <a:gd name="T43" fmla="*/ 0 h 174"/>
                  <a:gd name="T44" fmla="*/ 0 w 232"/>
                  <a:gd name="T45" fmla="*/ 0 h 174"/>
                  <a:gd name="T46" fmla="*/ 0 w 232"/>
                  <a:gd name="T47" fmla="*/ 0 h 174"/>
                  <a:gd name="T48" fmla="*/ 0 w 232"/>
                  <a:gd name="T49" fmla="*/ 0 h 174"/>
                  <a:gd name="T50" fmla="*/ 0 w 232"/>
                  <a:gd name="T51" fmla="*/ 0 h 174"/>
                  <a:gd name="T52" fmla="*/ 0 w 232"/>
                  <a:gd name="T53" fmla="*/ 0 h 174"/>
                  <a:gd name="T54" fmla="*/ 0 w 232"/>
                  <a:gd name="T55" fmla="*/ 0 h 174"/>
                  <a:gd name="T56" fmla="*/ 0 w 232"/>
                  <a:gd name="T57" fmla="*/ 0 h 174"/>
                  <a:gd name="T58" fmla="*/ 0 w 232"/>
                  <a:gd name="T59" fmla="*/ 0 h 174"/>
                  <a:gd name="T60" fmla="*/ 0 w 232"/>
                  <a:gd name="T61" fmla="*/ 0 h 174"/>
                  <a:gd name="T62" fmla="*/ 0 w 232"/>
                  <a:gd name="T63" fmla="*/ 0 h 174"/>
                  <a:gd name="T64" fmla="*/ 0 w 232"/>
                  <a:gd name="T65" fmla="*/ 0 h 174"/>
                  <a:gd name="T66" fmla="*/ 0 w 232"/>
                  <a:gd name="T67" fmla="*/ 0 h 174"/>
                  <a:gd name="T68" fmla="*/ 0 w 232"/>
                  <a:gd name="T69" fmla="*/ 0 h 174"/>
                  <a:gd name="T70" fmla="*/ 0 w 232"/>
                  <a:gd name="T71" fmla="*/ 0 h 174"/>
                  <a:gd name="T72" fmla="*/ 0 w 232"/>
                  <a:gd name="T73" fmla="*/ 0 h 174"/>
                  <a:gd name="T74" fmla="*/ 0 w 232"/>
                  <a:gd name="T75" fmla="*/ 0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16" name="Freeform 23"/>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0 h 176"/>
                  <a:gd name="T14" fmla="*/ 0 w 225"/>
                  <a:gd name="T15" fmla="*/ 0 h 176"/>
                  <a:gd name="T16" fmla="*/ 0 w 225"/>
                  <a:gd name="T17" fmla="*/ 0 h 176"/>
                  <a:gd name="T18" fmla="*/ 0 w 225"/>
                  <a:gd name="T19" fmla="*/ 0 h 176"/>
                  <a:gd name="T20" fmla="*/ 0 w 225"/>
                  <a:gd name="T21" fmla="*/ 0 h 176"/>
                  <a:gd name="T22" fmla="*/ 0 w 225"/>
                  <a:gd name="T23" fmla="*/ 0 h 176"/>
                  <a:gd name="T24" fmla="*/ 0 w 225"/>
                  <a:gd name="T25" fmla="*/ 0 h 176"/>
                  <a:gd name="T26" fmla="*/ 0 w 225"/>
                  <a:gd name="T27" fmla="*/ 0 h 176"/>
                  <a:gd name="T28" fmla="*/ 0 w 225"/>
                  <a:gd name="T29" fmla="*/ 0 h 176"/>
                  <a:gd name="T30" fmla="*/ 0 w 225"/>
                  <a:gd name="T31" fmla="*/ 0 h 176"/>
                  <a:gd name="T32" fmla="*/ 0 w 225"/>
                  <a:gd name="T33" fmla="*/ 0 h 176"/>
                  <a:gd name="T34" fmla="*/ 0 w 225"/>
                  <a:gd name="T35" fmla="*/ 0 h 176"/>
                  <a:gd name="T36" fmla="*/ 0 w 225"/>
                  <a:gd name="T37" fmla="*/ 0 h 176"/>
                  <a:gd name="T38" fmla="*/ 0 w 225"/>
                  <a:gd name="T39" fmla="*/ 0 h 176"/>
                  <a:gd name="T40" fmla="*/ 0 w 225"/>
                  <a:gd name="T41" fmla="*/ 0 h 176"/>
                  <a:gd name="T42" fmla="*/ 0 w 225"/>
                  <a:gd name="T43" fmla="*/ 0 h 176"/>
                  <a:gd name="T44" fmla="*/ 0 w 225"/>
                  <a:gd name="T45" fmla="*/ 0 h 176"/>
                  <a:gd name="T46" fmla="*/ 0 w 225"/>
                  <a:gd name="T47" fmla="*/ 0 h 176"/>
                  <a:gd name="T48" fmla="*/ 0 w 225"/>
                  <a:gd name="T49" fmla="*/ 0 h 176"/>
                  <a:gd name="T50" fmla="*/ 0 w 225"/>
                  <a:gd name="T51" fmla="*/ 0 h 176"/>
                  <a:gd name="T52" fmla="*/ 0 w 225"/>
                  <a:gd name="T53" fmla="*/ 0 h 176"/>
                  <a:gd name="T54" fmla="*/ 0 w 225"/>
                  <a:gd name="T55" fmla="*/ 0 h 176"/>
                  <a:gd name="T56" fmla="*/ 0 w 225"/>
                  <a:gd name="T57" fmla="*/ 0 h 176"/>
                  <a:gd name="T58" fmla="*/ 0 w 225"/>
                  <a:gd name="T59" fmla="*/ 0 h 176"/>
                  <a:gd name="T60" fmla="*/ 0 w 225"/>
                  <a:gd name="T61" fmla="*/ 0 h 176"/>
                  <a:gd name="T62" fmla="*/ 0 w 225"/>
                  <a:gd name="T63" fmla="*/ 0 h 176"/>
                  <a:gd name="T64" fmla="*/ 0 w 225"/>
                  <a:gd name="T65" fmla="*/ 0 h 176"/>
                  <a:gd name="T66" fmla="*/ 0 w 225"/>
                  <a:gd name="T67" fmla="*/ 0 h 176"/>
                  <a:gd name="T68" fmla="*/ 0 w 225"/>
                  <a:gd name="T69" fmla="*/ 0 h 176"/>
                  <a:gd name="T70" fmla="*/ 0 w 225"/>
                  <a:gd name="T71" fmla="*/ 0 h 176"/>
                  <a:gd name="T72" fmla="*/ 0 w 225"/>
                  <a:gd name="T73" fmla="*/ 0 h 176"/>
                  <a:gd name="T74" fmla="*/ 0 w 225"/>
                  <a:gd name="T75" fmla="*/ 0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17" name="Freeform 24"/>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0 h 180"/>
                  <a:gd name="T14" fmla="*/ 0 w 217"/>
                  <a:gd name="T15" fmla="*/ 0 h 180"/>
                  <a:gd name="T16" fmla="*/ 0 w 217"/>
                  <a:gd name="T17" fmla="*/ 0 h 180"/>
                  <a:gd name="T18" fmla="*/ 0 w 217"/>
                  <a:gd name="T19" fmla="*/ 0 h 180"/>
                  <a:gd name="T20" fmla="*/ 0 w 217"/>
                  <a:gd name="T21" fmla="*/ 0 h 180"/>
                  <a:gd name="T22" fmla="*/ 0 w 217"/>
                  <a:gd name="T23" fmla="*/ 0 h 180"/>
                  <a:gd name="T24" fmla="*/ 0 w 217"/>
                  <a:gd name="T25" fmla="*/ 0 h 180"/>
                  <a:gd name="T26" fmla="*/ 0 w 217"/>
                  <a:gd name="T27" fmla="*/ 0 h 180"/>
                  <a:gd name="T28" fmla="*/ 0 w 217"/>
                  <a:gd name="T29" fmla="*/ 0 h 180"/>
                  <a:gd name="T30" fmla="*/ 0 w 217"/>
                  <a:gd name="T31" fmla="*/ 0 h 180"/>
                  <a:gd name="T32" fmla="*/ 0 w 217"/>
                  <a:gd name="T33" fmla="*/ 0 h 180"/>
                  <a:gd name="T34" fmla="*/ 0 w 217"/>
                  <a:gd name="T35" fmla="*/ 0 h 180"/>
                  <a:gd name="T36" fmla="*/ 0 w 217"/>
                  <a:gd name="T37" fmla="*/ 0 h 180"/>
                  <a:gd name="T38" fmla="*/ 0 w 217"/>
                  <a:gd name="T39" fmla="*/ 0 h 180"/>
                  <a:gd name="T40" fmla="*/ 0 w 217"/>
                  <a:gd name="T41" fmla="*/ 0 h 180"/>
                  <a:gd name="T42" fmla="*/ 0 w 217"/>
                  <a:gd name="T43" fmla="*/ 0 h 180"/>
                  <a:gd name="T44" fmla="*/ 0 w 217"/>
                  <a:gd name="T45" fmla="*/ 0 h 180"/>
                  <a:gd name="T46" fmla="*/ 0 w 217"/>
                  <a:gd name="T47" fmla="*/ 0 h 180"/>
                  <a:gd name="T48" fmla="*/ 0 w 217"/>
                  <a:gd name="T49" fmla="*/ 0 h 180"/>
                  <a:gd name="T50" fmla="*/ 0 w 217"/>
                  <a:gd name="T51" fmla="*/ 0 h 180"/>
                  <a:gd name="T52" fmla="*/ 0 w 217"/>
                  <a:gd name="T53" fmla="*/ 0 h 180"/>
                  <a:gd name="T54" fmla="*/ 0 w 217"/>
                  <a:gd name="T55" fmla="*/ 0 h 180"/>
                  <a:gd name="T56" fmla="*/ 0 w 217"/>
                  <a:gd name="T57" fmla="*/ 0 h 180"/>
                  <a:gd name="T58" fmla="*/ 0 w 217"/>
                  <a:gd name="T59" fmla="*/ 0 h 180"/>
                  <a:gd name="T60" fmla="*/ 0 w 217"/>
                  <a:gd name="T61" fmla="*/ 0 h 180"/>
                  <a:gd name="T62" fmla="*/ 0 w 217"/>
                  <a:gd name="T63" fmla="*/ 0 h 180"/>
                  <a:gd name="T64" fmla="*/ 0 w 217"/>
                  <a:gd name="T65" fmla="*/ 0 h 180"/>
                  <a:gd name="T66" fmla="*/ 0 w 217"/>
                  <a:gd name="T67" fmla="*/ 0 h 180"/>
                  <a:gd name="T68" fmla="*/ 0 w 217"/>
                  <a:gd name="T69" fmla="*/ 0 h 180"/>
                  <a:gd name="T70" fmla="*/ 0 w 217"/>
                  <a:gd name="T71" fmla="*/ 0 h 180"/>
                  <a:gd name="T72" fmla="*/ 0 w 217"/>
                  <a:gd name="T73" fmla="*/ 0 h 180"/>
                  <a:gd name="T74" fmla="*/ 0 w 217"/>
                  <a:gd name="T75" fmla="*/ 0 h 180"/>
                  <a:gd name="T76" fmla="*/ 0 w 217"/>
                  <a:gd name="T77" fmla="*/ 0 h 180"/>
                  <a:gd name="T78" fmla="*/ 0 w 217"/>
                  <a:gd name="T79" fmla="*/ 0 h 180"/>
                  <a:gd name="T80" fmla="*/ 0 w 217"/>
                  <a:gd name="T81" fmla="*/ 0 h 180"/>
                  <a:gd name="T82" fmla="*/ 0 w 217"/>
                  <a:gd name="T83" fmla="*/ 0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18" name="Freeform 25"/>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0 h 181"/>
                  <a:gd name="T16" fmla="*/ 0 w 209"/>
                  <a:gd name="T17" fmla="*/ 0 h 181"/>
                  <a:gd name="T18" fmla="*/ 0 w 209"/>
                  <a:gd name="T19" fmla="*/ 0 h 181"/>
                  <a:gd name="T20" fmla="*/ 0 w 209"/>
                  <a:gd name="T21" fmla="*/ 0 h 181"/>
                  <a:gd name="T22" fmla="*/ 0 w 209"/>
                  <a:gd name="T23" fmla="*/ 0 h 181"/>
                  <a:gd name="T24" fmla="*/ 0 w 209"/>
                  <a:gd name="T25" fmla="*/ 0 h 181"/>
                  <a:gd name="T26" fmla="*/ 0 w 209"/>
                  <a:gd name="T27" fmla="*/ 0 h 181"/>
                  <a:gd name="T28" fmla="*/ 0 w 209"/>
                  <a:gd name="T29" fmla="*/ 0 h 181"/>
                  <a:gd name="T30" fmla="*/ 0 w 209"/>
                  <a:gd name="T31" fmla="*/ 0 h 181"/>
                  <a:gd name="T32" fmla="*/ 0 w 209"/>
                  <a:gd name="T33" fmla="*/ 0 h 181"/>
                  <a:gd name="T34" fmla="*/ 0 w 209"/>
                  <a:gd name="T35" fmla="*/ 0 h 181"/>
                  <a:gd name="T36" fmla="*/ 0 w 209"/>
                  <a:gd name="T37" fmla="*/ 0 h 181"/>
                  <a:gd name="T38" fmla="*/ 0 w 209"/>
                  <a:gd name="T39" fmla="*/ 0 h 181"/>
                  <a:gd name="T40" fmla="*/ 0 w 209"/>
                  <a:gd name="T41" fmla="*/ 0 h 181"/>
                  <a:gd name="T42" fmla="*/ 0 w 209"/>
                  <a:gd name="T43" fmla="*/ 0 h 181"/>
                  <a:gd name="T44" fmla="*/ 0 w 209"/>
                  <a:gd name="T45" fmla="*/ 0 h 181"/>
                  <a:gd name="T46" fmla="*/ 0 w 209"/>
                  <a:gd name="T47" fmla="*/ 0 h 181"/>
                  <a:gd name="T48" fmla="*/ 0 w 209"/>
                  <a:gd name="T49" fmla="*/ 0 h 181"/>
                  <a:gd name="T50" fmla="*/ 0 w 209"/>
                  <a:gd name="T51" fmla="*/ 0 h 181"/>
                  <a:gd name="T52" fmla="*/ 0 w 209"/>
                  <a:gd name="T53" fmla="*/ 0 h 181"/>
                  <a:gd name="T54" fmla="*/ 0 w 209"/>
                  <a:gd name="T55" fmla="*/ 0 h 181"/>
                  <a:gd name="T56" fmla="*/ 0 w 209"/>
                  <a:gd name="T57" fmla="*/ 0 h 181"/>
                  <a:gd name="T58" fmla="*/ 0 w 209"/>
                  <a:gd name="T59" fmla="*/ 0 h 181"/>
                  <a:gd name="T60" fmla="*/ 0 w 209"/>
                  <a:gd name="T61" fmla="*/ 0 h 181"/>
                  <a:gd name="T62" fmla="*/ 0 w 209"/>
                  <a:gd name="T63" fmla="*/ 0 h 181"/>
                  <a:gd name="T64" fmla="*/ 0 w 209"/>
                  <a:gd name="T65" fmla="*/ 0 h 181"/>
                  <a:gd name="T66" fmla="*/ 0 w 209"/>
                  <a:gd name="T67" fmla="*/ 0 h 181"/>
                  <a:gd name="T68" fmla="*/ 0 w 209"/>
                  <a:gd name="T69" fmla="*/ 0 h 181"/>
                  <a:gd name="T70" fmla="*/ 0 w 209"/>
                  <a:gd name="T71" fmla="*/ 0 h 181"/>
                  <a:gd name="T72" fmla="*/ 0 w 209"/>
                  <a:gd name="T73" fmla="*/ 0 h 181"/>
                  <a:gd name="T74" fmla="*/ 0 w 209"/>
                  <a:gd name="T75" fmla="*/ 0 h 181"/>
                  <a:gd name="T76" fmla="*/ 0 w 209"/>
                  <a:gd name="T77" fmla="*/ 0 h 181"/>
                  <a:gd name="T78" fmla="*/ 0 w 209"/>
                  <a:gd name="T79" fmla="*/ 0 h 181"/>
                  <a:gd name="T80" fmla="*/ 0 w 209"/>
                  <a:gd name="T81" fmla="*/ 0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19" name="Freeform 26"/>
              <p:cNvSpPr>
                <a:spLocks/>
              </p:cNvSpPr>
              <p:nvPr/>
            </p:nvSpPr>
            <p:spPr bwMode="auto">
              <a:xfrm>
                <a:off x="1142" y="2649"/>
                <a:ext cx="40" cy="30"/>
              </a:xfrm>
              <a:custGeom>
                <a:avLst/>
                <a:gdLst>
                  <a:gd name="T0" fmla="*/ 0 w 200"/>
                  <a:gd name="T1" fmla="*/ 0 h 183"/>
                  <a:gd name="T2" fmla="*/ 0 w 200"/>
                  <a:gd name="T3" fmla="*/ 0 h 183"/>
                  <a:gd name="T4" fmla="*/ 0 w 200"/>
                  <a:gd name="T5" fmla="*/ 0 h 183"/>
                  <a:gd name="T6" fmla="*/ 0 w 200"/>
                  <a:gd name="T7" fmla="*/ 0 h 183"/>
                  <a:gd name="T8" fmla="*/ 0 w 200"/>
                  <a:gd name="T9" fmla="*/ 0 h 183"/>
                  <a:gd name="T10" fmla="*/ 0 w 200"/>
                  <a:gd name="T11" fmla="*/ 0 h 183"/>
                  <a:gd name="T12" fmla="*/ 0 w 200"/>
                  <a:gd name="T13" fmla="*/ 0 h 183"/>
                  <a:gd name="T14" fmla="*/ 0 w 200"/>
                  <a:gd name="T15" fmla="*/ 0 h 183"/>
                  <a:gd name="T16" fmla="*/ 0 w 200"/>
                  <a:gd name="T17" fmla="*/ 0 h 183"/>
                  <a:gd name="T18" fmla="*/ 0 w 200"/>
                  <a:gd name="T19" fmla="*/ 0 h 183"/>
                  <a:gd name="T20" fmla="*/ 0 w 200"/>
                  <a:gd name="T21" fmla="*/ 0 h 183"/>
                  <a:gd name="T22" fmla="*/ 0 w 200"/>
                  <a:gd name="T23" fmla="*/ 0 h 183"/>
                  <a:gd name="T24" fmla="*/ 0 w 200"/>
                  <a:gd name="T25" fmla="*/ 0 h 183"/>
                  <a:gd name="T26" fmla="*/ 0 w 200"/>
                  <a:gd name="T27" fmla="*/ 0 h 183"/>
                  <a:gd name="T28" fmla="*/ 0 w 200"/>
                  <a:gd name="T29" fmla="*/ 0 h 183"/>
                  <a:gd name="T30" fmla="*/ 0 w 200"/>
                  <a:gd name="T31" fmla="*/ 0 h 183"/>
                  <a:gd name="T32" fmla="*/ 0 w 200"/>
                  <a:gd name="T33" fmla="*/ 0 h 183"/>
                  <a:gd name="T34" fmla="*/ 0 w 200"/>
                  <a:gd name="T35" fmla="*/ 0 h 183"/>
                  <a:gd name="T36" fmla="*/ 0 w 200"/>
                  <a:gd name="T37" fmla="*/ 0 h 183"/>
                  <a:gd name="T38" fmla="*/ 0 w 200"/>
                  <a:gd name="T39" fmla="*/ 0 h 183"/>
                  <a:gd name="T40" fmla="*/ 0 w 200"/>
                  <a:gd name="T41" fmla="*/ 0 h 183"/>
                  <a:gd name="T42" fmla="*/ 0 w 200"/>
                  <a:gd name="T43" fmla="*/ 0 h 183"/>
                  <a:gd name="T44" fmla="*/ 0 w 200"/>
                  <a:gd name="T45" fmla="*/ 0 h 183"/>
                  <a:gd name="T46" fmla="*/ 0 w 200"/>
                  <a:gd name="T47" fmla="*/ 0 h 183"/>
                  <a:gd name="T48" fmla="*/ 0 w 200"/>
                  <a:gd name="T49" fmla="*/ 0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0 h 183"/>
                  <a:gd name="T88" fmla="*/ 0 w 200"/>
                  <a:gd name="T89" fmla="*/ 0 h 183"/>
                  <a:gd name="T90" fmla="*/ 0 w 200"/>
                  <a:gd name="T91" fmla="*/ 0 h 183"/>
                  <a:gd name="T92" fmla="*/ 0 w 200"/>
                  <a:gd name="T93" fmla="*/ 0 h 183"/>
                  <a:gd name="T94" fmla="*/ 0 w 200"/>
                  <a:gd name="T95" fmla="*/ 0 h 183"/>
                  <a:gd name="T96" fmla="*/ 0 w 200"/>
                  <a:gd name="T97" fmla="*/ 0 h 183"/>
                  <a:gd name="T98" fmla="*/ 0 w 200"/>
                  <a:gd name="T99" fmla="*/ 0 h 183"/>
                  <a:gd name="T100" fmla="*/ 0 w 200"/>
                  <a:gd name="T101" fmla="*/ 0 h 183"/>
                  <a:gd name="T102" fmla="*/ 0 w 200"/>
                  <a:gd name="T103" fmla="*/ 0 h 183"/>
                  <a:gd name="T104" fmla="*/ 0 w 200"/>
                  <a:gd name="T105" fmla="*/ 0 h 183"/>
                  <a:gd name="T106" fmla="*/ 0 w 200"/>
                  <a:gd name="T107" fmla="*/ 0 h 183"/>
                  <a:gd name="T108" fmla="*/ 0 w 200"/>
                  <a:gd name="T109" fmla="*/ 0 h 183"/>
                  <a:gd name="T110" fmla="*/ 0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20" name="Freeform 27"/>
              <p:cNvSpPr>
                <a:spLocks/>
              </p:cNvSpPr>
              <p:nvPr/>
            </p:nvSpPr>
            <p:spPr bwMode="auto">
              <a:xfrm>
                <a:off x="1143" y="2648"/>
                <a:ext cx="38" cy="30"/>
              </a:xfrm>
              <a:custGeom>
                <a:avLst/>
                <a:gdLst>
                  <a:gd name="T0" fmla="*/ 0 w 191"/>
                  <a:gd name="T1" fmla="*/ 0 h 183"/>
                  <a:gd name="T2" fmla="*/ 0 w 191"/>
                  <a:gd name="T3" fmla="*/ 0 h 183"/>
                  <a:gd name="T4" fmla="*/ 0 w 191"/>
                  <a:gd name="T5" fmla="*/ 0 h 183"/>
                  <a:gd name="T6" fmla="*/ 0 w 191"/>
                  <a:gd name="T7" fmla="*/ 0 h 183"/>
                  <a:gd name="T8" fmla="*/ 0 w 191"/>
                  <a:gd name="T9" fmla="*/ 0 h 183"/>
                  <a:gd name="T10" fmla="*/ 0 w 191"/>
                  <a:gd name="T11" fmla="*/ 0 h 183"/>
                  <a:gd name="T12" fmla="*/ 0 w 191"/>
                  <a:gd name="T13" fmla="*/ 0 h 183"/>
                  <a:gd name="T14" fmla="*/ 0 w 191"/>
                  <a:gd name="T15" fmla="*/ 0 h 183"/>
                  <a:gd name="T16" fmla="*/ 0 w 191"/>
                  <a:gd name="T17" fmla="*/ 0 h 183"/>
                  <a:gd name="T18" fmla="*/ 0 w 191"/>
                  <a:gd name="T19" fmla="*/ 0 h 183"/>
                  <a:gd name="T20" fmla="*/ 0 w 191"/>
                  <a:gd name="T21" fmla="*/ 0 h 183"/>
                  <a:gd name="T22" fmla="*/ 0 w 191"/>
                  <a:gd name="T23" fmla="*/ 0 h 183"/>
                  <a:gd name="T24" fmla="*/ 0 w 191"/>
                  <a:gd name="T25" fmla="*/ 0 h 183"/>
                  <a:gd name="T26" fmla="*/ 0 w 191"/>
                  <a:gd name="T27" fmla="*/ 0 h 183"/>
                  <a:gd name="T28" fmla="*/ 0 w 191"/>
                  <a:gd name="T29" fmla="*/ 0 h 183"/>
                  <a:gd name="T30" fmla="*/ 0 w 191"/>
                  <a:gd name="T31" fmla="*/ 0 h 183"/>
                  <a:gd name="T32" fmla="*/ 0 w 191"/>
                  <a:gd name="T33" fmla="*/ 0 h 183"/>
                  <a:gd name="T34" fmla="*/ 0 w 191"/>
                  <a:gd name="T35" fmla="*/ 0 h 183"/>
                  <a:gd name="T36" fmla="*/ 0 w 191"/>
                  <a:gd name="T37" fmla="*/ 0 h 183"/>
                  <a:gd name="T38" fmla="*/ 0 w 191"/>
                  <a:gd name="T39" fmla="*/ 0 h 183"/>
                  <a:gd name="T40" fmla="*/ 0 w 191"/>
                  <a:gd name="T41" fmla="*/ 0 h 183"/>
                  <a:gd name="T42" fmla="*/ 0 w 191"/>
                  <a:gd name="T43" fmla="*/ 0 h 183"/>
                  <a:gd name="T44" fmla="*/ 0 w 191"/>
                  <a:gd name="T45" fmla="*/ 0 h 183"/>
                  <a:gd name="T46" fmla="*/ 0 w 191"/>
                  <a:gd name="T47" fmla="*/ 0 h 183"/>
                  <a:gd name="T48" fmla="*/ 0 w 191"/>
                  <a:gd name="T49" fmla="*/ 0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0 h 183"/>
                  <a:gd name="T88" fmla="*/ 0 w 191"/>
                  <a:gd name="T89" fmla="*/ 0 h 183"/>
                  <a:gd name="T90" fmla="*/ 0 w 191"/>
                  <a:gd name="T91" fmla="*/ 0 h 183"/>
                  <a:gd name="T92" fmla="*/ 0 w 191"/>
                  <a:gd name="T93" fmla="*/ 0 h 183"/>
                  <a:gd name="T94" fmla="*/ 0 w 191"/>
                  <a:gd name="T95" fmla="*/ 0 h 183"/>
                  <a:gd name="T96" fmla="*/ 0 w 191"/>
                  <a:gd name="T97" fmla="*/ 0 h 183"/>
                  <a:gd name="T98" fmla="*/ 0 w 191"/>
                  <a:gd name="T99" fmla="*/ 0 h 183"/>
                  <a:gd name="T100" fmla="*/ 0 w 191"/>
                  <a:gd name="T101" fmla="*/ 0 h 183"/>
                  <a:gd name="T102" fmla="*/ 0 w 191"/>
                  <a:gd name="T103" fmla="*/ 0 h 183"/>
                  <a:gd name="T104" fmla="*/ 0 w 191"/>
                  <a:gd name="T105" fmla="*/ 0 h 183"/>
                  <a:gd name="T106" fmla="*/ 0 w 191"/>
                  <a:gd name="T107" fmla="*/ 0 h 183"/>
                  <a:gd name="T108" fmla="*/ 0 w 191"/>
                  <a:gd name="T109" fmla="*/ 0 h 183"/>
                  <a:gd name="T110" fmla="*/ 0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21" name="Freeform 28"/>
              <p:cNvSpPr>
                <a:spLocks/>
              </p:cNvSpPr>
              <p:nvPr/>
            </p:nvSpPr>
            <p:spPr bwMode="auto">
              <a:xfrm>
                <a:off x="1143" y="2647"/>
                <a:ext cx="37" cy="30"/>
              </a:xfrm>
              <a:custGeom>
                <a:avLst/>
                <a:gdLst>
                  <a:gd name="T0" fmla="*/ 0 w 181"/>
                  <a:gd name="T1" fmla="*/ 0 h 185"/>
                  <a:gd name="T2" fmla="*/ 0 w 181"/>
                  <a:gd name="T3" fmla="*/ 0 h 185"/>
                  <a:gd name="T4" fmla="*/ 0 w 181"/>
                  <a:gd name="T5" fmla="*/ 0 h 185"/>
                  <a:gd name="T6" fmla="*/ 0 w 181"/>
                  <a:gd name="T7" fmla="*/ 0 h 185"/>
                  <a:gd name="T8" fmla="*/ 0 w 181"/>
                  <a:gd name="T9" fmla="*/ 0 h 185"/>
                  <a:gd name="T10" fmla="*/ 0 w 181"/>
                  <a:gd name="T11" fmla="*/ 0 h 185"/>
                  <a:gd name="T12" fmla="*/ 0 w 181"/>
                  <a:gd name="T13" fmla="*/ 0 h 185"/>
                  <a:gd name="T14" fmla="*/ 0 w 181"/>
                  <a:gd name="T15" fmla="*/ 0 h 185"/>
                  <a:gd name="T16" fmla="*/ 0 w 181"/>
                  <a:gd name="T17" fmla="*/ 0 h 185"/>
                  <a:gd name="T18" fmla="*/ 0 w 181"/>
                  <a:gd name="T19" fmla="*/ 0 h 185"/>
                  <a:gd name="T20" fmla="*/ 0 w 181"/>
                  <a:gd name="T21" fmla="*/ 0 h 185"/>
                  <a:gd name="T22" fmla="*/ 0 w 181"/>
                  <a:gd name="T23" fmla="*/ 0 h 185"/>
                  <a:gd name="T24" fmla="*/ 0 w 181"/>
                  <a:gd name="T25" fmla="*/ 0 h 185"/>
                  <a:gd name="T26" fmla="*/ 0 w 181"/>
                  <a:gd name="T27" fmla="*/ 0 h 185"/>
                  <a:gd name="T28" fmla="*/ 0 w 181"/>
                  <a:gd name="T29" fmla="*/ 0 h 185"/>
                  <a:gd name="T30" fmla="*/ 0 w 181"/>
                  <a:gd name="T31" fmla="*/ 0 h 185"/>
                  <a:gd name="T32" fmla="*/ 0 w 181"/>
                  <a:gd name="T33" fmla="*/ 0 h 185"/>
                  <a:gd name="T34" fmla="*/ 0 w 181"/>
                  <a:gd name="T35" fmla="*/ 0 h 185"/>
                  <a:gd name="T36" fmla="*/ 0 w 181"/>
                  <a:gd name="T37" fmla="*/ 0 h 185"/>
                  <a:gd name="T38" fmla="*/ 0 w 181"/>
                  <a:gd name="T39" fmla="*/ 0 h 185"/>
                  <a:gd name="T40" fmla="*/ 0 w 181"/>
                  <a:gd name="T41" fmla="*/ 0 h 185"/>
                  <a:gd name="T42" fmla="*/ 0 w 181"/>
                  <a:gd name="T43" fmla="*/ 0 h 185"/>
                  <a:gd name="T44" fmla="*/ 0 w 181"/>
                  <a:gd name="T45" fmla="*/ 0 h 185"/>
                  <a:gd name="T46" fmla="*/ 0 w 181"/>
                  <a:gd name="T47" fmla="*/ 0 h 185"/>
                  <a:gd name="T48" fmla="*/ 0 w 181"/>
                  <a:gd name="T49" fmla="*/ 0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0 h 185"/>
                  <a:gd name="T88" fmla="*/ 0 w 181"/>
                  <a:gd name="T89" fmla="*/ 0 h 185"/>
                  <a:gd name="T90" fmla="*/ 0 w 181"/>
                  <a:gd name="T91" fmla="*/ 0 h 185"/>
                  <a:gd name="T92" fmla="*/ 0 w 181"/>
                  <a:gd name="T93" fmla="*/ 0 h 185"/>
                  <a:gd name="T94" fmla="*/ 0 w 181"/>
                  <a:gd name="T95" fmla="*/ 0 h 185"/>
                  <a:gd name="T96" fmla="*/ 0 w 181"/>
                  <a:gd name="T97" fmla="*/ 0 h 185"/>
                  <a:gd name="T98" fmla="*/ 0 w 181"/>
                  <a:gd name="T99" fmla="*/ 0 h 185"/>
                  <a:gd name="T100" fmla="*/ 0 w 181"/>
                  <a:gd name="T101" fmla="*/ 0 h 185"/>
                  <a:gd name="T102" fmla="*/ 0 w 181"/>
                  <a:gd name="T103" fmla="*/ 0 h 185"/>
                  <a:gd name="T104" fmla="*/ 0 w 181"/>
                  <a:gd name="T105" fmla="*/ 0 h 185"/>
                  <a:gd name="T106" fmla="*/ 0 w 181"/>
                  <a:gd name="T107" fmla="*/ 0 h 185"/>
                  <a:gd name="T108" fmla="*/ 0 w 181"/>
                  <a:gd name="T109" fmla="*/ 0 h 185"/>
                  <a:gd name="T110" fmla="*/ 0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22" name="Freeform 29"/>
              <p:cNvSpPr>
                <a:spLocks/>
              </p:cNvSpPr>
              <p:nvPr/>
            </p:nvSpPr>
            <p:spPr bwMode="auto">
              <a:xfrm>
                <a:off x="1144" y="2646"/>
                <a:ext cx="35" cy="30"/>
              </a:xfrm>
              <a:custGeom>
                <a:avLst/>
                <a:gdLst>
                  <a:gd name="T0" fmla="*/ 0 w 172"/>
                  <a:gd name="T1" fmla="*/ 0 h 184"/>
                  <a:gd name="T2" fmla="*/ 0 w 172"/>
                  <a:gd name="T3" fmla="*/ 0 h 184"/>
                  <a:gd name="T4" fmla="*/ 0 w 172"/>
                  <a:gd name="T5" fmla="*/ 0 h 184"/>
                  <a:gd name="T6" fmla="*/ 0 w 172"/>
                  <a:gd name="T7" fmla="*/ 0 h 184"/>
                  <a:gd name="T8" fmla="*/ 0 w 172"/>
                  <a:gd name="T9" fmla="*/ 0 h 184"/>
                  <a:gd name="T10" fmla="*/ 0 w 172"/>
                  <a:gd name="T11" fmla="*/ 0 h 184"/>
                  <a:gd name="T12" fmla="*/ 0 w 172"/>
                  <a:gd name="T13" fmla="*/ 0 h 184"/>
                  <a:gd name="T14" fmla="*/ 0 w 172"/>
                  <a:gd name="T15" fmla="*/ 0 h 184"/>
                  <a:gd name="T16" fmla="*/ 0 w 172"/>
                  <a:gd name="T17" fmla="*/ 0 h 184"/>
                  <a:gd name="T18" fmla="*/ 0 w 172"/>
                  <a:gd name="T19" fmla="*/ 0 h 184"/>
                  <a:gd name="T20" fmla="*/ 0 w 172"/>
                  <a:gd name="T21" fmla="*/ 0 h 184"/>
                  <a:gd name="T22" fmla="*/ 0 w 172"/>
                  <a:gd name="T23" fmla="*/ 0 h 184"/>
                  <a:gd name="T24" fmla="*/ 0 w 172"/>
                  <a:gd name="T25" fmla="*/ 0 h 184"/>
                  <a:gd name="T26" fmla="*/ 0 w 172"/>
                  <a:gd name="T27" fmla="*/ 0 h 184"/>
                  <a:gd name="T28" fmla="*/ 0 w 172"/>
                  <a:gd name="T29" fmla="*/ 0 h 184"/>
                  <a:gd name="T30" fmla="*/ 0 w 172"/>
                  <a:gd name="T31" fmla="*/ 0 h 184"/>
                  <a:gd name="T32" fmla="*/ 0 w 172"/>
                  <a:gd name="T33" fmla="*/ 0 h 184"/>
                  <a:gd name="T34" fmla="*/ 0 w 172"/>
                  <a:gd name="T35" fmla="*/ 0 h 184"/>
                  <a:gd name="T36" fmla="*/ 0 w 172"/>
                  <a:gd name="T37" fmla="*/ 0 h 184"/>
                  <a:gd name="T38" fmla="*/ 0 w 172"/>
                  <a:gd name="T39" fmla="*/ 0 h 184"/>
                  <a:gd name="T40" fmla="*/ 0 w 172"/>
                  <a:gd name="T41" fmla="*/ 0 h 184"/>
                  <a:gd name="T42" fmla="*/ 0 w 172"/>
                  <a:gd name="T43" fmla="*/ 0 h 184"/>
                  <a:gd name="T44" fmla="*/ 0 w 172"/>
                  <a:gd name="T45" fmla="*/ 0 h 184"/>
                  <a:gd name="T46" fmla="*/ 0 w 172"/>
                  <a:gd name="T47" fmla="*/ 0 h 184"/>
                  <a:gd name="T48" fmla="*/ 0 w 172"/>
                  <a:gd name="T49" fmla="*/ 0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0 h 184"/>
                  <a:gd name="T88" fmla="*/ 0 w 172"/>
                  <a:gd name="T89" fmla="*/ 0 h 184"/>
                  <a:gd name="T90" fmla="*/ 0 w 172"/>
                  <a:gd name="T91" fmla="*/ 0 h 184"/>
                  <a:gd name="T92" fmla="*/ 0 w 172"/>
                  <a:gd name="T93" fmla="*/ 0 h 184"/>
                  <a:gd name="T94" fmla="*/ 0 w 172"/>
                  <a:gd name="T95" fmla="*/ 0 h 184"/>
                  <a:gd name="T96" fmla="*/ 0 w 172"/>
                  <a:gd name="T97" fmla="*/ 0 h 184"/>
                  <a:gd name="T98" fmla="*/ 0 w 172"/>
                  <a:gd name="T99" fmla="*/ 0 h 184"/>
                  <a:gd name="T100" fmla="*/ 0 w 172"/>
                  <a:gd name="T101" fmla="*/ 0 h 184"/>
                  <a:gd name="T102" fmla="*/ 0 w 172"/>
                  <a:gd name="T103" fmla="*/ 0 h 184"/>
                  <a:gd name="T104" fmla="*/ 0 w 172"/>
                  <a:gd name="T105" fmla="*/ 0 h 184"/>
                  <a:gd name="T106" fmla="*/ 0 w 172"/>
                  <a:gd name="T107" fmla="*/ 0 h 184"/>
                  <a:gd name="T108" fmla="*/ 0 w 172"/>
                  <a:gd name="T109" fmla="*/ 0 h 184"/>
                  <a:gd name="T110" fmla="*/ 0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23" name="Freeform 30"/>
              <p:cNvSpPr>
                <a:spLocks/>
              </p:cNvSpPr>
              <p:nvPr/>
            </p:nvSpPr>
            <p:spPr bwMode="auto">
              <a:xfrm>
                <a:off x="1145" y="2645"/>
                <a:ext cx="33" cy="30"/>
              </a:xfrm>
              <a:custGeom>
                <a:avLst/>
                <a:gdLst>
                  <a:gd name="T0" fmla="*/ 0 w 163"/>
                  <a:gd name="T1" fmla="*/ 0 h 181"/>
                  <a:gd name="T2" fmla="*/ 0 w 163"/>
                  <a:gd name="T3" fmla="*/ 0 h 181"/>
                  <a:gd name="T4" fmla="*/ 0 w 163"/>
                  <a:gd name="T5" fmla="*/ 0 h 181"/>
                  <a:gd name="T6" fmla="*/ 0 w 163"/>
                  <a:gd name="T7" fmla="*/ 0 h 181"/>
                  <a:gd name="T8" fmla="*/ 0 w 163"/>
                  <a:gd name="T9" fmla="*/ 0 h 181"/>
                  <a:gd name="T10" fmla="*/ 0 w 163"/>
                  <a:gd name="T11" fmla="*/ 0 h 181"/>
                  <a:gd name="T12" fmla="*/ 0 w 163"/>
                  <a:gd name="T13" fmla="*/ 0 h 181"/>
                  <a:gd name="T14" fmla="*/ 0 w 163"/>
                  <a:gd name="T15" fmla="*/ 0 h 181"/>
                  <a:gd name="T16" fmla="*/ 0 w 163"/>
                  <a:gd name="T17" fmla="*/ 0 h 181"/>
                  <a:gd name="T18" fmla="*/ 0 w 163"/>
                  <a:gd name="T19" fmla="*/ 0 h 181"/>
                  <a:gd name="T20" fmla="*/ 0 w 163"/>
                  <a:gd name="T21" fmla="*/ 0 h 181"/>
                  <a:gd name="T22" fmla="*/ 0 w 163"/>
                  <a:gd name="T23" fmla="*/ 0 h 181"/>
                  <a:gd name="T24" fmla="*/ 0 w 163"/>
                  <a:gd name="T25" fmla="*/ 0 h 181"/>
                  <a:gd name="T26" fmla="*/ 0 w 163"/>
                  <a:gd name="T27" fmla="*/ 0 h 181"/>
                  <a:gd name="T28" fmla="*/ 0 w 163"/>
                  <a:gd name="T29" fmla="*/ 0 h 181"/>
                  <a:gd name="T30" fmla="*/ 0 w 163"/>
                  <a:gd name="T31" fmla="*/ 0 h 181"/>
                  <a:gd name="T32" fmla="*/ 0 w 163"/>
                  <a:gd name="T33" fmla="*/ 0 h 181"/>
                  <a:gd name="T34" fmla="*/ 0 w 163"/>
                  <a:gd name="T35" fmla="*/ 0 h 181"/>
                  <a:gd name="T36" fmla="*/ 0 w 163"/>
                  <a:gd name="T37" fmla="*/ 0 h 181"/>
                  <a:gd name="T38" fmla="*/ 0 w 163"/>
                  <a:gd name="T39" fmla="*/ 0 h 181"/>
                  <a:gd name="T40" fmla="*/ 0 w 163"/>
                  <a:gd name="T41" fmla="*/ 0 h 181"/>
                  <a:gd name="T42" fmla="*/ 0 w 163"/>
                  <a:gd name="T43" fmla="*/ 0 h 181"/>
                  <a:gd name="T44" fmla="*/ 0 w 163"/>
                  <a:gd name="T45" fmla="*/ 0 h 181"/>
                  <a:gd name="T46" fmla="*/ 0 w 163"/>
                  <a:gd name="T47" fmla="*/ 0 h 181"/>
                  <a:gd name="T48" fmla="*/ 0 w 163"/>
                  <a:gd name="T49" fmla="*/ 0 h 181"/>
                  <a:gd name="T50" fmla="*/ 0 w 163"/>
                  <a:gd name="T51" fmla="*/ 0 h 181"/>
                  <a:gd name="T52" fmla="*/ 0 w 163"/>
                  <a:gd name="T53" fmla="*/ 0 h 181"/>
                  <a:gd name="T54" fmla="*/ 0 w 163"/>
                  <a:gd name="T55" fmla="*/ 0 h 181"/>
                  <a:gd name="T56" fmla="*/ 0 w 163"/>
                  <a:gd name="T57" fmla="*/ 0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0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0 h 181"/>
                  <a:gd name="T98" fmla="*/ 0 w 163"/>
                  <a:gd name="T99" fmla="*/ 0 h 181"/>
                  <a:gd name="T100" fmla="*/ 0 w 163"/>
                  <a:gd name="T101" fmla="*/ 0 h 181"/>
                  <a:gd name="T102" fmla="*/ 0 w 163"/>
                  <a:gd name="T103" fmla="*/ 0 h 181"/>
                  <a:gd name="T104" fmla="*/ 0 w 163"/>
                  <a:gd name="T105" fmla="*/ 0 h 181"/>
                  <a:gd name="T106" fmla="*/ 0 w 163"/>
                  <a:gd name="T107" fmla="*/ 0 h 181"/>
                  <a:gd name="T108" fmla="*/ 0 w 163"/>
                  <a:gd name="T109" fmla="*/ 0 h 181"/>
                  <a:gd name="T110" fmla="*/ 0 w 163"/>
                  <a:gd name="T111" fmla="*/ 0 h 181"/>
                  <a:gd name="T112" fmla="*/ 0 w 163"/>
                  <a:gd name="T113" fmla="*/ 0 h 181"/>
                  <a:gd name="T114" fmla="*/ 0 w 163"/>
                  <a:gd name="T115" fmla="*/ 0 h 181"/>
                  <a:gd name="T116" fmla="*/ 0 w 163"/>
                  <a:gd name="T117" fmla="*/ 0 h 181"/>
                  <a:gd name="T118" fmla="*/ 0 w 163"/>
                  <a:gd name="T119" fmla="*/ 0 h 181"/>
                  <a:gd name="T120" fmla="*/ 0 w 163"/>
                  <a:gd name="T121" fmla="*/ 0 h 181"/>
                  <a:gd name="T122" fmla="*/ 0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24" name="Freeform 31"/>
              <p:cNvSpPr>
                <a:spLocks noEditPoints="1"/>
              </p:cNvSpPr>
              <p:nvPr/>
            </p:nvSpPr>
            <p:spPr bwMode="auto">
              <a:xfrm>
                <a:off x="1146" y="2645"/>
                <a:ext cx="31" cy="29"/>
              </a:xfrm>
              <a:custGeom>
                <a:avLst/>
                <a:gdLst>
                  <a:gd name="T0" fmla="*/ 0 w 154"/>
                  <a:gd name="T1" fmla="*/ 0 h 175"/>
                  <a:gd name="T2" fmla="*/ 0 w 154"/>
                  <a:gd name="T3" fmla="*/ 0 h 175"/>
                  <a:gd name="T4" fmla="*/ 0 w 154"/>
                  <a:gd name="T5" fmla="*/ 0 h 175"/>
                  <a:gd name="T6" fmla="*/ 0 w 154"/>
                  <a:gd name="T7" fmla="*/ 0 h 175"/>
                  <a:gd name="T8" fmla="*/ 0 w 154"/>
                  <a:gd name="T9" fmla="*/ 0 h 175"/>
                  <a:gd name="T10" fmla="*/ 0 w 154"/>
                  <a:gd name="T11" fmla="*/ 0 h 175"/>
                  <a:gd name="T12" fmla="*/ 0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0 h 175"/>
                  <a:gd name="T26" fmla="*/ 0 w 154"/>
                  <a:gd name="T27" fmla="*/ 0 h 175"/>
                  <a:gd name="T28" fmla="*/ 0 w 154"/>
                  <a:gd name="T29" fmla="*/ 0 h 175"/>
                  <a:gd name="T30" fmla="*/ 0 w 154"/>
                  <a:gd name="T31" fmla="*/ 0 h 175"/>
                  <a:gd name="T32" fmla="*/ 0 w 154"/>
                  <a:gd name="T33" fmla="*/ 0 h 175"/>
                  <a:gd name="T34" fmla="*/ 0 w 154"/>
                  <a:gd name="T35" fmla="*/ 0 h 175"/>
                  <a:gd name="T36" fmla="*/ 0 w 154"/>
                  <a:gd name="T37" fmla="*/ 0 h 175"/>
                  <a:gd name="T38" fmla="*/ 0 w 154"/>
                  <a:gd name="T39" fmla="*/ 0 h 175"/>
                  <a:gd name="T40" fmla="*/ 0 w 154"/>
                  <a:gd name="T41" fmla="*/ 0 h 175"/>
                  <a:gd name="T42" fmla="*/ 0 w 154"/>
                  <a:gd name="T43" fmla="*/ 0 h 175"/>
                  <a:gd name="T44" fmla="*/ 0 w 154"/>
                  <a:gd name="T45" fmla="*/ 0 h 175"/>
                  <a:gd name="T46" fmla="*/ 0 w 154"/>
                  <a:gd name="T47" fmla="*/ 0 h 175"/>
                  <a:gd name="T48" fmla="*/ 0 w 154"/>
                  <a:gd name="T49" fmla="*/ 0 h 175"/>
                  <a:gd name="T50" fmla="*/ 0 w 154"/>
                  <a:gd name="T51" fmla="*/ 0 h 175"/>
                  <a:gd name="T52" fmla="*/ 0 w 154"/>
                  <a:gd name="T53" fmla="*/ 0 h 175"/>
                  <a:gd name="T54" fmla="*/ 0 w 154"/>
                  <a:gd name="T55" fmla="*/ 0 h 175"/>
                  <a:gd name="T56" fmla="*/ 0 w 154"/>
                  <a:gd name="T57" fmla="*/ 0 h 175"/>
                  <a:gd name="T58" fmla="*/ 0 w 154"/>
                  <a:gd name="T59" fmla="*/ 0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0 w 154"/>
                  <a:gd name="T75" fmla="*/ 0 h 175"/>
                  <a:gd name="T76" fmla="*/ 0 w 154"/>
                  <a:gd name="T77" fmla="*/ 0 h 175"/>
                  <a:gd name="T78" fmla="*/ 0 w 154"/>
                  <a:gd name="T79" fmla="*/ 0 h 175"/>
                  <a:gd name="T80" fmla="*/ 0 w 154"/>
                  <a:gd name="T81" fmla="*/ 0 h 175"/>
                  <a:gd name="T82" fmla="*/ 0 w 154"/>
                  <a:gd name="T83" fmla="*/ 0 h 175"/>
                  <a:gd name="T84" fmla="*/ 0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25" name="Freeform 32"/>
              <p:cNvSpPr>
                <a:spLocks noEditPoints="1"/>
              </p:cNvSpPr>
              <p:nvPr/>
            </p:nvSpPr>
            <p:spPr bwMode="auto">
              <a:xfrm>
                <a:off x="1147" y="2645"/>
                <a:ext cx="29" cy="29"/>
              </a:xfrm>
              <a:custGeom>
                <a:avLst/>
                <a:gdLst>
                  <a:gd name="T0" fmla="*/ 0 w 145"/>
                  <a:gd name="T1" fmla="*/ 0 h 170"/>
                  <a:gd name="T2" fmla="*/ 0 w 145"/>
                  <a:gd name="T3" fmla="*/ 0 h 170"/>
                  <a:gd name="T4" fmla="*/ 0 w 145"/>
                  <a:gd name="T5" fmla="*/ 0 h 170"/>
                  <a:gd name="T6" fmla="*/ 0 w 145"/>
                  <a:gd name="T7" fmla="*/ 0 h 170"/>
                  <a:gd name="T8" fmla="*/ 0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0 h 170"/>
                  <a:gd name="T22" fmla="*/ 0 w 145"/>
                  <a:gd name="T23" fmla="*/ 0 h 170"/>
                  <a:gd name="T24" fmla="*/ 0 w 145"/>
                  <a:gd name="T25" fmla="*/ 0 h 170"/>
                  <a:gd name="T26" fmla="*/ 0 w 145"/>
                  <a:gd name="T27" fmla="*/ 0 h 170"/>
                  <a:gd name="T28" fmla="*/ 0 w 145"/>
                  <a:gd name="T29" fmla="*/ 0 h 170"/>
                  <a:gd name="T30" fmla="*/ 0 w 145"/>
                  <a:gd name="T31" fmla="*/ 0 h 170"/>
                  <a:gd name="T32" fmla="*/ 0 w 145"/>
                  <a:gd name="T33" fmla="*/ 0 h 170"/>
                  <a:gd name="T34" fmla="*/ 0 w 145"/>
                  <a:gd name="T35" fmla="*/ 0 h 170"/>
                  <a:gd name="T36" fmla="*/ 0 w 145"/>
                  <a:gd name="T37" fmla="*/ 0 h 170"/>
                  <a:gd name="T38" fmla="*/ 0 w 145"/>
                  <a:gd name="T39" fmla="*/ 0 h 170"/>
                  <a:gd name="T40" fmla="*/ 0 w 145"/>
                  <a:gd name="T41" fmla="*/ 0 h 170"/>
                  <a:gd name="T42" fmla="*/ 0 w 145"/>
                  <a:gd name="T43" fmla="*/ 0 h 170"/>
                  <a:gd name="T44" fmla="*/ 0 w 145"/>
                  <a:gd name="T45" fmla="*/ 0 h 170"/>
                  <a:gd name="T46" fmla="*/ 0 w 145"/>
                  <a:gd name="T47" fmla="*/ 0 h 170"/>
                  <a:gd name="T48" fmla="*/ 0 w 145"/>
                  <a:gd name="T49" fmla="*/ 0 h 170"/>
                  <a:gd name="T50" fmla="*/ 0 w 145"/>
                  <a:gd name="T51" fmla="*/ 0 h 170"/>
                  <a:gd name="T52" fmla="*/ 0 w 145"/>
                  <a:gd name="T53" fmla="*/ 0 h 170"/>
                  <a:gd name="T54" fmla="*/ 0 w 145"/>
                  <a:gd name="T55" fmla="*/ 0 h 170"/>
                  <a:gd name="T56" fmla="*/ 0 w 145"/>
                  <a:gd name="T57" fmla="*/ 0 h 170"/>
                  <a:gd name="T58" fmla="*/ 0 w 145"/>
                  <a:gd name="T59" fmla="*/ 0 h 170"/>
                  <a:gd name="T60" fmla="*/ 0 w 145"/>
                  <a:gd name="T61" fmla="*/ 0 h 170"/>
                  <a:gd name="T62" fmla="*/ 0 w 145"/>
                  <a:gd name="T63" fmla="*/ 0 h 170"/>
                  <a:gd name="T64" fmla="*/ 0 w 145"/>
                  <a:gd name="T65" fmla="*/ 0 h 170"/>
                  <a:gd name="T66" fmla="*/ 0 w 145"/>
                  <a:gd name="T67" fmla="*/ 0 h 170"/>
                  <a:gd name="T68" fmla="*/ 0 w 145"/>
                  <a:gd name="T69" fmla="*/ 0 h 170"/>
                  <a:gd name="T70" fmla="*/ 0 w 145"/>
                  <a:gd name="T71" fmla="*/ 0 h 170"/>
                  <a:gd name="T72" fmla="*/ 0 w 145"/>
                  <a:gd name="T73" fmla="*/ 0 h 170"/>
                  <a:gd name="T74" fmla="*/ 0 w 145"/>
                  <a:gd name="T75" fmla="*/ 0 h 170"/>
                  <a:gd name="T76" fmla="*/ 0 w 145"/>
                  <a:gd name="T77" fmla="*/ 0 h 170"/>
                  <a:gd name="T78" fmla="*/ 0 w 145"/>
                  <a:gd name="T79" fmla="*/ 0 h 170"/>
                  <a:gd name="T80" fmla="*/ 0 w 145"/>
                  <a:gd name="T81" fmla="*/ 0 h 170"/>
                  <a:gd name="T82" fmla="*/ 0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26" name="Freeform 33"/>
              <p:cNvSpPr>
                <a:spLocks noEditPoints="1"/>
              </p:cNvSpPr>
              <p:nvPr/>
            </p:nvSpPr>
            <p:spPr bwMode="auto">
              <a:xfrm>
                <a:off x="1148" y="2646"/>
                <a:ext cx="27" cy="27"/>
              </a:xfrm>
              <a:custGeom>
                <a:avLst/>
                <a:gdLst>
                  <a:gd name="T0" fmla="*/ 0 w 136"/>
                  <a:gd name="T1" fmla="*/ 0 h 162"/>
                  <a:gd name="T2" fmla="*/ 0 w 136"/>
                  <a:gd name="T3" fmla="*/ 0 h 162"/>
                  <a:gd name="T4" fmla="*/ 0 w 136"/>
                  <a:gd name="T5" fmla="*/ 0 h 162"/>
                  <a:gd name="T6" fmla="*/ 0 w 136"/>
                  <a:gd name="T7" fmla="*/ 0 h 162"/>
                  <a:gd name="T8" fmla="*/ 0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0 h 162"/>
                  <a:gd name="T24" fmla="*/ 0 w 136"/>
                  <a:gd name="T25" fmla="*/ 0 h 162"/>
                  <a:gd name="T26" fmla="*/ 0 w 136"/>
                  <a:gd name="T27" fmla="*/ 0 h 162"/>
                  <a:gd name="T28" fmla="*/ 0 w 136"/>
                  <a:gd name="T29" fmla="*/ 0 h 162"/>
                  <a:gd name="T30" fmla="*/ 0 w 136"/>
                  <a:gd name="T31" fmla="*/ 0 h 162"/>
                  <a:gd name="T32" fmla="*/ 0 w 136"/>
                  <a:gd name="T33" fmla="*/ 0 h 162"/>
                  <a:gd name="T34" fmla="*/ 0 w 136"/>
                  <a:gd name="T35" fmla="*/ 0 h 162"/>
                  <a:gd name="T36" fmla="*/ 0 w 136"/>
                  <a:gd name="T37" fmla="*/ 0 h 162"/>
                  <a:gd name="T38" fmla="*/ 0 w 136"/>
                  <a:gd name="T39" fmla="*/ 0 h 162"/>
                  <a:gd name="T40" fmla="*/ 0 w 136"/>
                  <a:gd name="T41" fmla="*/ 0 h 162"/>
                  <a:gd name="T42" fmla="*/ 0 w 136"/>
                  <a:gd name="T43" fmla="*/ 0 h 162"/>
                  <a:gd name="T44" fmla="*/ 0 w 136"/>
                  <a:gd name="T45" fmla="*/ 0 h 162"/>
                  <a:gd name="T46" fmla="*/ 0 w 136"/>
                  <a:gd name="T47" fmla="*/ 0 h 162"/>
                  <a:gd name="T48" fmla="*/ 0 w 136"/>
                  <a:gd name="T49" fmla="*/ 0 h 162"/>
                  <a:gd name="T50" fmla="*/ 0 w 136"/>
                  <a:gd name="T51" fmla="*/ 0 h 162"/>
                  <a:gd name="T52" fmla="*/ 0 w 136"/>
                  <a:gd name="T53" fmla="*/ 0 h 162"/>
                  <a:gd name="T54" fmla="*/ 0 w 136"/>
                  <a:gd name="T55" fmla="*/ 0 h 162"/>
                  <a:gd name="T56" fmla="*/ 0 w 136"/>
                  <a:gd name="T57" fmla="*/ 0 h 162"/>
                  <a:gd name="T58" fmla="*/ 0 w 136"/>
                  <a:gd name="T59" fmla="*/ 0 h 162"/>
                  <a:gd name="T60" fmla="*/ 0 w 136"/>
                  <a:gd name="T61" fmla="*/ 0 h 162"/>
                  <a:gd name="T62" fmla="*/ 0 w 136"/>
                  <a:gd name="T63" fmla="*/ 0 h 162"/>
                  <a:gd name="T64" fmla="*/ 0 w 136"/>
                  <a:gd name="T65" fmla="*/ 0 h 162"/>
                  <a:gd name="T66" fmla="*/ 0 w 136"/>
                  <a:gd name="T67" fmla="*/ 0 h 162"/>
                  <a:gd name="T68" fmla="*/ 0 w 136"/>
                  <a:gd name="T69" fmla="*/ 0 h 162"/>
                  <a:gd name="T70" fmla="*/ 0 w 136"/>
                  <a:gd name="T71" fmla="*/ 0 h 162"/>
                  <a:gd name="T72" fmla="*/ 0 w 136"/>
                  <a:gd name="T73" fmla="*/ 0 h 162"/>
                  <a:gd name="T74" fmla="*/ 0 w 136"/>
                  <a:gd name="T75" fmla="*/ 0 h 162"/>
                  <a:gd name="T76" fmla="*/ 0 w 136"/>
                  <a:gd name="T77" fmla="*/ 0 h 162"/>
                  <a:gd name="T78" fmla="*/ 0 w 136"/>
                  <a:gd name="T79" fmla="*/ 0 h 162"/>
                  <a:gd name="T80" fmla="*/ 0 w 136"/>
                  <a:gd name="T81" fmla="*/ 0 h 162"/>
                  <a:gd name="T82" fmla="*/ 0 w 136"/>
                  <a:gd name="T83" fmla="*/ 0 h 162"/>
                  <a:gd name="T84" fmla="*/ 0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27" name="Freeform 34"/>
              <p:cNvSpPr>
                <a:spLocks noEditPoints="1"/>
              </p:cNvSpPr>
              <p:nvPr/>
            </p:nvSpPr>
            <p:spPr bwMode="auto">
              <a:xfrm>
                <a:off x="1149" y="2647"/>
                <a:ext cx="25" cy="25"/>
              </a:xfrm>
              <a:custGeom>
                <a:avLst/>
                <a:gdLst>
                  <a:gd name="T0" fmla="*/ 0 w 127"/>
                  <a:gd name="T1" fmla="*/ 0 h 151"/>
                  <a:gd name="T2" fmla="*/ 0 w 127"/>
                  <a:gd name="T3" fmla="*/ 0 h 151"/>
                  <a:gd name="T4" fmla="*/ 0 w 127"/>
                  <a:gd name="T5" fmla="*/ 0 h 151"/>
                  <a:gd name="T6" fmla="*/ 0 w 127"/>
                  <a:gd name="T7" fmla="*/ 0 h 151"/>
                  <a:gd name="T8" fmla="*/ 0 w 127"/>
                  <a:gd name="T9" fmla="*/ 0 h 151"/>
                  <a:gd name="T10" fmla="*/ 0 w 127"/>
                  <a:gd name="T11" fmla="*/ 0 h 151"/>
                  <a:gd name="T12" fmla="*/ 0 w 127"/>
                  <a:gd name="T13" fmla="*/ 0 h 151"/>
                  <a:gd name="T14" fmla="*/ 0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0 h 151"/>
                  <a:gd name="T42" fmla="*/ 0 w 127"/>
                  <a:gd name="T43" fmla="*/ 0 h 151"/>
                  <a:gd name="T44" fmla="*/ 0 w 127"/>
                  <a:gd name="T45" fmla="*/ 0 h 151"/>
                  <a:gd name="T46" fmla="*/ 0 w 127"/>
                  <a:gd name="T47" fmla="*/ 0 h 151"/>
                  <a:gd name="T48" fmla="*/ 0 w 127"/>
                  <a:gd name="T49" fmla="*/ 0 h 151"/>
                  <a:gd name="T50" fmla="*/ 0 w 127"/>
                  <a:gd name="T51" fmla="*/ 0 h 151"/>
                  <a:gd name="T52" fmla="*/ 0 w 127"/>
                  <a:gd name="T53" fmla="*/ 0 h 151"/>
                  <a:gd name="T54" fmla="*/ 0 w 127"/>
                  <a:gd name="T55" fmla="*/ 0 h 151"/>
                  <a:gd name="T56" fmla="*/ 0 w 127"/>
                  <a:gd name="T57" fmla="*/ 0 h 151"/>
                  <a:gd name="T58" fmla="*/ 0 w 127"/>
                  <a:gd name="T59" fmla="*/ 0 h 151"/>
                  <a:gd name="T60" fmla="*/ 0 w 127"/>
                  <a:gd name="T61" fmla="*/ 0 h 151"/>
                  <a:gd name="T62" fmla="*/ 0 w 127"/>
                  <a:gd name="T63" fmla="*/ 0 h 151"/>
                  <a:gd name="T64" fmla="*/ 0 w 127"/>
                  <a:gd name="T65" fmla="*/ 0 h 151"/>
                  <a:gd name="T66" fmla="*/ 0 w 127"/>
                  <a:gd name="T67" fmla="*/ 0 h 151"/>
                  <a:gd name="T68" fmla="*/ 0 w 127"/>
                  <a:gd name="T69" fmla="*/ 0 h 151"/>
                  <a:gd name="T70" fmla="*/ 0 w 127"/>
                  <a:gd name="T71" fmla="*/ 0 h 151"/>
                  <a:gd name="T72" fmla="*/ 0 w 127"/>
                  <a:gd name="T73" fmla="*/ 0 h 151"/>
                  <a:gd name="T74" fmla="*/ 0 w 127"/>
                  <a:gd name="T75" fmla="*/ 0 h 151"/>
                  <a:gd name="T76" fmla="*/ 0 w 127"/>
                  <a:gd name="T77" fmla="*/ 0 h 151"/>
                  <a:gd name="T78" fmla="*/ 0 w 127"/>
                  <a:gd name="T79" fmla="*/ 0 h 151"/>
                  <a:gd name="T80" fmla="*/ 0 w 127"/>
                  <a:gd name="T81" fmla="*/ 0 h 151"/>
                  <a:gd name="T82" fmla="*/ 0 w 127"/>
                  <a:gd name="T83" fmla="*/ 0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0 w 127"/>
                  <a:gd name="T105" fmla="*/ 0 h 151"/>
                  <a:gd name="T106" fmla="*/ 0 w 127"/>
                  <a:gd name="T107" fmla="*/ 0 h 151"/>
                  <a:gd name="T108" fmla="*/ 0 w 127"/>
                  <a:gd name="T109" fmla="*/ 0 h 151"/>
                  <a:gd name="T110" fmla="*/ 0 w 127"/>
                  <a:gd name="T111" fmla="*/ 0 h 151"/>
                  <a:gd name="T112" fmla="*/ 0 w 127"/>
                  <a:gd name="T113" fmla="*/ 0 h 151"/>
                  <a:gd name="T114" fmla="*/ 0 w 127"/>
                  <a:gd name="T115" fmla="*/ 0 h 151"/>
                  <a:gd name="T116" fmla="*/ 0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28" name="Freeform 35"/>
              <p:cNvSpPr>
                <a:spLocks noEditPoints="1"/>
              </p:cNvSpPr>
              <p:nvPr/>
            </p:nvSpPr>
            <p:spPr bwMode="auto">
              <a:xfrm>
                <a:off x="1150" y="2648"/>
                <a:ext cx="23" cy="23"/>
              </a:xfrm>
              <a:custGeom>
                <a:avLst/>
                <a:gdLst>
                  <a:gd name="T0" fmla="*/ 0 w 118"/>
                  <a:gd name="T1" fmla="*/ 0 h 140"/>
                  <a:gd name="T2" fmla="*/ 0 w 118"/>
                  <a:gd name="T3" fmla="*/ 0 h 140"/>
                  <a:gd name="T4" fmla="*/ 0 w 118"/>
                  <a:gd name="T5" fmla="*/ 0 h 140"/>
                  <a:gd name="T6" fmla="*/ 0 w 118"/>
                  <a:gd name="T7" fmla="*/ 0 h 140"/>
                  <a:gd name="T8" fmla="*/ 0 w 118"/>
                  <a:gd name="T9" fmla="*/ 0 h 140"/>
                  <a:gd name="T10" fmla="*/ 0 w 118"/>
                  <a:gd name="T11" fmla="*/ 0 h 140"/>
                  <a:gd name="T12" fmla="*/ 0 w 118"/>
                  <a:gd name="T13" fmla="*/ 0 h 140"/>
                  <a:gd name="T14" fmla="*/ 0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0 h 140"/>
                  <a:gd name="T44" fmla="*/ 0 w 118"/>
                  <a:gd name="T45" fmla="*/ 0 h 140"/>
                  <a:gd name="T46" fmla="*/ 0 w 118"/>
                  <a:gd name="T47" fmla="*/ 0 h 140"/>
                  <a:gd name="T48" fmla="*/ 0 w 118"/>
                  <a:gd name="T49" fmla="*/ 0 h 140"/>
                  <a:gd name="T50" fmla="*/ 0 w 118"/>
                  <a:gd name="T51" fmla="*/ 0 h 140"/>
                  <a:gd name="T52" fmla="*/ 0 w 118"/>
                  <a:gd name="T53" fmla="*/ 0 h 140"/>
                  <a:gd name="T54" fmla="*/ 0 w 118"/>
                  <a:gd name="T55" fmla="*/ 0 h 140"/>
                  <a:gd name="T56" fmla="*/ 0 w 118"/>
                  <a:gd name="T57" fmla="*/ 0 h 140"/>
                  <a:gd name="T58" fmla="*/ 0 w 118"/>
                  <a:gd name="T59" fmla="*/ 0 h 140"/>
                  <a:gd name="T60" fmla="*/ 0 w 118"/>
                  <a:gd name="T61" fmla="*/ 0 h 140"/>
                  <a:gd name="T62" fmla="*/ 0 w 118"/>
                  <a:gd name="T63" fmla="*/ 0 h 140"/>
                  <a:gd name="T64" fmla="*/ 0 w 118"/>
                  <a:gd name="T65" fmla="*/ 0 h 140"/>
                  <a:gd name="T66" fmla="*/ 0 w 118"/>
                  <a:gd name="T67" fmla="*/ 0 h 140"/>
                  <a:gd name="T68" fmla="*/ 0 w 118"/>
                  <a:gd name="T69" fmla="*/ 0 h 140"/>
                  <a:gd name="T70" fmla="*/ 0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0 w 118"/>
                  <a:gd name="T91" fmla="*/ 0 h 140"/>
                  <a:gd name="T92" fmla="*/ 0 w 118"/>
                  <a:gd name="T93" fmla="*/ 0 h 140"/>
                  <a:gd name="T94" fmla="*/ 0 w 118"/>
                  <a:gd name="T95" fmla="*/ 0 h 140"/>
                  <a:gd name="T96" fmla="*/ 0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29" name="Freeform 36"/>
              <p:cNvSpPr>
                <a:spLocks noEditPoints="1"/>
              </p:cNvSpPr>
              <p:nvPr/>
            </p:nvSpPr>
            <p:spPr bwMode="auto">
              <a:xfrm>
                <a:off x="1151" y="2649"/>
                <a:ext cx="21" cy="21"/>
              </a:xfrm>
              <a:custGeom>
                <a:avLst/>
                <a:gdLst>
                  <a:gd name="T0" fmla="*/ 0 w 109"/>
                  <a:gd name="T1" fmla="*/ 0 h 130"/>
                  <a:gd name="T2" fmla="*/ 0 w 109"/>
                  <a:gd name="T3" fmla="*/ 0 h 130"/>
                  <a:gd name="T4" fmla="*/ 0 w 109"/>
                  <a:gd name="T5" fmla="*/ 0 h 130"/>
                  <a:gd name="T6" fmla="*/ 0 w 109"/>
                  <a:gd name="T7" fmla="*/ 0 h 130"/>
                  <a:gd name="T8" fmla="*/ 0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0 w 109"/>
                  <a:gd name="T43" fmla="*/ 0 h 130"/>
                  <a:gd name="T44" fmla="*/ 0 w 109"/>
                  <a:gd name="T45" fmla="*/ 0 h 130"/>
                  <a:gd name="T46" fmla="*/ 0 w 109"/>
                  <a:gd name="T47" fmla="*/ 0 h 130"/>
                  <a:gd name="T48" fmla="*/ 0 w 109"/>
                  <a:gd name="T49" fmla="*/ 0 h 130"/>
                  <a:gd name="T50" fmla="*/ 0 w 109"/>
                  <a:gd name="T51" fmla="*/ 0 h 130"/>
                  <a:gd name="T52" fmla="*/ 0 w 109"/>
                  <a:gd name="T53" fmla="*/ 0 h 130"/>
                  <a:gd name="T54" fmla="*/ 0 w 109"/>
                  <a:gd name="T55" fmla="*/ 0 h 130"/>
                  <a:gd name="T56" fmla="*/ 0 w 109"/>
                  <a:gd name="T57" fmla="*/ 0 h 130"/>
                  <a:gd name="T58" fmla="*/ 0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0 w 109"/>
                  <a:gd name="T79" fmla="*/ 0 h 130"/>
                  <a:gd name="T80" fmla="*/ 0 w 109"/>
                  <a:gd name="T81" fmla="*/ 0 h 130"/>
                  <a:gd name="T82" fmla="*/ 0 w 109"/>
                  <a:gd name="T83" fmla="*/ 0 h 130"/>
                  <a:gd name="T84" fmla="*/ 0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30" name="Freeform 37"/>
              <p:cNvSpPr>
                <a:spLocks noEditPoints="1"/>
              </p:cNvSpPr>
              <p:nvPr/>
            </p:nvSpPr>
            <p:spPr bwMode="auto">
              <a:xfrm>
                <a:off x="1152" y="2649"/>
                <a:ext cx="20" cy="20"/>
              </a:xfrm>
              <a:custGeom>
                <a:avLst/>
                <a:gdLst>
                  <a:gd name="T0" fmla="*/ 0 w 100"/>
                  <a:gd name="T1" fmla="*/ 0 h 119"/>
                  <a:gd name="T2" fmla="*/ 0 w 100"/>
                  <a:gd name="T3" fmla="*/ 0 h 119"/>
                  <a:gd name="T4" fmla="*/ 0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0 h 119"/>
                  <a:gd name="T20" fmla="*/ 0 w 100"/>
                  <a:gd name="T21" fmla="*/ 0 h 119"/>
                  <a:gd name="T22" fmla="*/ 0 w 100"/>
                  <a:gd name="T23" fmla="*/ 0 h 119"/>
                  <a:gd name="T24" fmla="*/ 0 w 100"/>
                  <a:gd name="T25" fmla="*/ 0 h 119"/>
                  <a:gd name="T26" fmla="*/ 0 w 100"/>
                  <a:gd name="T27" fmla="*/ 0 h 119"/>
                  <a:gd name="T28" fmla="*/ 0 w 100"/>
                  <a:gd name="T29" fmla="*/ 0 h 119"/>
                  <a:gd name="T30" fmla="*/ 0 w 100"/>
                  <a:gd name="T31" fmla="*/ 0 h 119"/>
                  <a:gd name="T32" fmla="*/ 0 w 100"/>
                  <a:gd name="T33" fmla="*/ 0 h 119"/>
                  <a:gd name="T34" fmla="*/ 0 w 100"/>
                  <a:gd name="T35" fmla="*/ 0 h 119"/>
                  <a:gd name="T36" fmla="*/ 0 w 100"/>
                  <a:gd name="T37" fmla="*/ 0 h 119"/>
                  <a:gd name="T38" fmla="*/ 0 w 100"/>
                  <a:gd name="T39" fmla="*/ 0 h 119"/>
                  <a:gd name="T40" fmla="*/ 0 w 100"/>
                  <a:gd name="T41" fmla="*/ 0 h 119"/>
                  <a:gd name="T42" fmla="*/ 0 w 100"/>
                  <a:gd name="T43" fmla="*/ 0 h 119"/>
                  <a:gd name="T44" fmla="*/ 0 w 100"/>
                  <a:gd name="T45" fmla="*/ 0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0 w 100"/>
                  <a:gd name="T59" fmla="*/ 0 h 119"/>
                  <a:gd name="T60" fmla="*/ 0 w 100"/>
                  <a:gd name="T61" fmla="*/ 0 h 119"/>
                  <a:gd name="T62" fmla="*/ 0 w 100"/>
                  <a:gd name="T63" fmla="*/ 0 h 119"/>
                  <a:gd name="T64" fmla="*/ 0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31" name="Freeform 38"/>
              <p:cNvSpPr>
                <a:spLocks noEditPoints="1"/>
              </p:cNvSpPr>
              <p:nvPr/>
            </p:nvSpPr>
            <p:spPr bwMode="auto">
              <a:xfrm>
                <a:off x="1152" y="2650"/>
                <a:ext cx="19" cy="18"/>
              </a:xfrm>
              <a:custGeom>
                <a:avLst/>
                <a:gdLst>
                  <a:gd name="T0" fmla="*/ 0 w 91"/>
                  <a:gd name="T1" fmla="*/ 0 h 108"/>
                  <a:gd name="T2" fmla="*/ 0 w 91"/>
                  <a:gd name="T3" fmla="*/ 0 h 108"/>
                  <a:gd name="T4" fmla="*/ 0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0 h 108"/>
                  <a:gd name="T22" fmla="*/ 0 w 91"/>
                  <a:gd name="T23" fmla="*/ 0 h 108"/>
                  <a:gd name="T24" fmla="*/ 0 w 91"/>
                  <a:gd name="T25" fmla="*/ 0 h 108"/>
                  <a:gd name="T26" fmla="*/ 0 w 91"/>
                  <a:gd name="T27" fmla="*/ 0 h 108"/>
                  <a:gd name="T28" fmla="*/ 0 w 91"/>
                  <a:gd name="T29" fmla="*/ 0 h 108"/>
                  <a:gd name="T30" fmla="*/ 0 w 91"/>
                  <a:gd name="T31" fmla="*/ 0 h 108"/>
                  <a:gd name="T32" fmla="*/ 0 w 91"/>
                  <a:gd name="T33" fmla="*/ 0 h 108"/>
                  <a:gd name="T34" fmla="*/ 0 w 91"/>
                  <a:gd name="T35" fmla="*/ 0 h 108"/>
                  <a:gd name="T36" fmla="*/ 0 w 91"/>
                  <a:gd name="T37" fmla="*/ 0 h 108"/>
                  <a:gd name="T38" fmla="*/ 0 w 91"/>
                  <a:gd name="T39" fmla="*/ 0 h 108"/>
                  <a:gd name="T40" fmla="*/ 0 w 91"/>
                  <a:gd name="T41" fmla="*/ 0 h 108"/>
                  <a:gd name="T42" fmla="*/ 0 w 91"/>
                  <a:gd name="T43" fmla="*/ 0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0 w 91"/>
                  <a:gd name="T59" fmla="*/ 0 h 108"/>
                  <a:gd name="T60" fmla="*/ 0 w 91"/>
                  <a:gd name="T61" fmla="*/ 0 h 108"/>
                  <a:gd name="T62" fmla="*/ 0 w 91"/>
                  <a:gd name="T63" fmla="*/ 0 h 108"/>
                  <a:gd name="T64" fmla="*/ 0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32" name="Freeform 39"/>
              <p:cNvSpPr>
                <a:spLocks noEditPoints="1"/>
              </p:cNvSpPr>
              <p:nvPr/>
            </p:nvSpPr>
            <p:spPr bwMode="auto">
              <a:xfrm>
                <a:off x="1153" y="2651"/>
                <a:ext cx="17" cy="16"/>
              </a:xfrm>
              <a:custGeom>
                <a:avLst/>
                <a:gdLst>
                  <a:gd name="T0" fmla="*/ 0 w 82"/>
                  <a:gd name="T1" fmla="*/ 0 h 97"/>
                  <a:gd name="T2" fmla="*/ 0 w 82"/>
                  <a:gd name="T3" fmla="*/ 0 h 97"/>
                  <a:gd name="T4" fmla="*/ 0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0 w 82"/>
                  <a:gd name="T27" fmla="*/ 0 h 97"/>
                  <a:gd name="T28" fmla="*/ 0 w 82"/>
                  <a:gd name="T29" fmla="*/ 0 h 97"/>
                  <a:gd name="T30" fmla="*/ 0 w 82"/>
                  <a:gd name="T31" fmla="*/ 0 h 97"/>
                  <a:gd name="T32" fmla="*/ 0 w 82"/>
                  <a:gd name="T33" fmla="*/ 0 h 97"/>
                  <a:gd name="T34" fmla="*/ 0 w 82"/>
                  <a:gd name="T35" fmla="*/ 0 h 97"/>
                  <a:gd name="T36" fmla="*/ 0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0 w 82"/>
                  <a:gd name="T61" fmla="*/ 0 h 97"/>
                  <a:gd name="T62" fmla="*/ 0 w 82"/>
                  <a:gd name="T63" fmla="*/ 0 h 97"/>
                  <a:gd name="T64" fmla="*/ 0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33" name="Freeform 40"/>
              <p:cNvSpPr>
                <a:spLocks noEditPoints="1"/>
              </p:cNvSpPr>
              <p:nvPr/>
            </p:nvSpPr>
            <p:spPr bwMode="auto">
              <a:xfrm>
                <a:off x="1154" y="2652"/>
                <a:ext cx="15" cy="14"/>
              </a:xfrm>
              <a:custGeom>
                <a:avLst/>
                <a:gdLst>
                  <a:gd name="T0" fmla="*/ 0 w 73"/>
                  <a:gd name="T1" fmla="*/ 0 h 86"/>
                  <a:gd name="T2" fmla="*/ 0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0 w 73"/>
                  <a:gd name="T29" fmla="*/ 0 h 86"/>
                  <a:gd name="T30" fmla="*/ 0 w 73"/>
                  <a:gd name="T31" fmla="*/ 0 h 86"/>
                  <a:gd name="T32" fmla="*/ 0 w 73"/>
                  <a:gd name="T33" fmla="*/ 0 h 86"/>
                  <a:gd name="T34" fmla="*/ 0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0 w 73"/>
                  <a:gd name="T63" fmla="*/ 0 h 86"/>
                  <a:gd name="T64" fmla="*/ 0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34" name="Freeform 41"/>
              <p:cNvSpPr>
                <a:spLocks noEditPoints="1"/>
              </p:cNvSpPr>
              <p:nvPr/>
            </p:nvSpPr>
            <p:spPr bwMode="auto">
              <a:xfrm>
                <a:off x="1155" y="2653"/>
                <a:ext cx="13" cy="12"/>
              </a:xfrm>
              <a:custGeom>
                <a:avLst/>
                <a:gdLst>
                  <a:gd name="T0" fmla="*/ 0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0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35" name="Freeform 42"/>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36" name="Freeform 43"/>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37" name="Freeform 44"/>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38" name="Freeform 45"/>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39" name="Freeform 46"/>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40" name="Freeform 47"/>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41" name="Freeform 48"/>
              <p:cNvSpPr>
                <a:spLocks/>
              </p:cNvSpPr>
              <p:nvPr/>
            </p:nvSpPr>
            <p:spPr bwMode="auto">
              <a:xfrm>
                <a:off x="1043" y="2596"/>
                <a:ext cx="44" cy="47"/>
              </a:xfrm>
              <a:custGeom>
                <a:avLst/>
                <a:gdLst>
                  <a:gd name="T0" fmla="*/ 0 w 220"/>
                  <a:gd name="T1" fmla="*/ 0 h 284"/>
                  <a:gd name="T2" fmla="*/ 0 w 220"/>
                  <a:gd name="T3" fmla="*/ 0 h 284"/>
                  <a:gd name="T4" fmla="*/ 0 w 220"/>
                  <a:gd name="T5" fmla="*/ 0 h 284"/>
                  <a:gd name="T6" fmla="*/ 0 w 220"/>
                  <a:gd name="T7" fmla="*/ 0 h 284"/>
                  <a:gd name="T8" fmla="*/ 0 w 220"/>
                  <a:gd name="T9" fmla="*/ 0 h 284"/>
                  <a:gd name="T10" fmla="*/ 0 w 220"/>
                  <a:gd name="T11" fmla="*/ 0 h 2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 h="284">
                    <a:moveTo>
                      <a:pt x="185" y="0"/>
                    </a:moveTo>
                    <a:lnTo>
                      <a:pt x="0" y="48"/>
                    </a:lnTo>
                    <a:lnTo>
                      <a:pt x="58" y="260"/>
                    </a:lnTo>
                    <a:lnTo>
                      <a:pt x="94" y="284"/>
                    </a:lnTo>
                    <a:lnTo>
                      <a:pt x="220" y="23"/>
                    </a:lnTo>
                    <a:lnTo>
                      <a:pt x="185"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42" name="Freeform 49"/>
              <p:cNvSpPr>
                <a:spLocks/>
              </p:cNvSpPr>
              <p:nvPr/>
            </p:nvSpPr>
            <p:spPr bwMode="auto">
              <a:xfrm>
                <a:off x="1043" y="2596"/>
                <a:ext cx="44" cy="26"/>
              </a:xfrm>
              <a:custGeom>
                <a:avLst/>
                <a:gdLst>
                  <a:gd name="T0" fmla="*/ 0 w 222"/>
                  <a:gd name="T1" fmla="*/ 0 h 157"/>
                  <a:gd name="T2" fmla="*/ 0 w 222"/>
                  <a:gd name="T3" fmla="*/ 0 h 157"/>
                  <a:gd name="T4" fmla="*/ 0 w 222"/>
                  <a:gd name="T5" fmla="*/ 0 h 157"/>
                  <a:gd name="T6" fmla="*/ 0 w 222"/>
                  <a:gd name="T7" fmla="*/ 0 h 157"/>
                  <a:gd name="T8" fmla="*/ 0 w 222"/>
                  <a:gd name="T9" fmla="*/ 0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157">
                    <a:moveTo>
                      <a:pt x="186" y="0"/>
                    </a:moveTo>
                    <a:lnTo>
                      <a:pt x="0" y="48"/>
                    </a:lnTo>
                    <a:lnTo>
                      <a:pt x="157" y="157"/>
                    </a:lnTo>
                    <a:lnTo>
                      <a:pt x="222" y="24"/>
                    </a:lnTo>
                    <a:lnTo>
                      <a:pt x="186" y="0"/>
                    </a:lnTo>
                    <a:close/>
                  </a:path>
                </a:pathLst>
              </a:custGeom>
              <a:solidFill>
                <a:srgbClr val="EBE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43" name="Freeform 50"/>
              <p:cNvSpPr>
                <a:spLocks/>
              </p:cNvSpPr>
              <p:nvPr/>
            </p:nvSpPr>
            <p:spPr bwMode="auto">
              <a:xfrm>
                <a:off x="1043" y="2601"/>
                <a:ext cx="13" cy="15"/>
              </a:xfrm>
              <a:custGeom>
                <a:avLst/>
                <a:gdLst>
                  <a:gd name="T0" fmla="*/ 0 w 63"/>
                  <a:gd name="T1" fmla="*/ 0 h 89"/>
                  <a:gd name="T2" fmla="*/ 0 w 63"/>
                  <a:gd name="T3" fmla="*/ 0 h 89"/>
                  <a:gd name="T4" fmla="*/ 0 w 63"/>
                  <a:gd name="T5" fmla="*/ 0 h 89"/>
                  <a:gd name="T6" fmla="*/ 0 w 63"/>
                  <a:gd name="T7" fmla="*/ 0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9">
                    <a:moveTo>
                      <a:pt x="63" y="0"/>
                    </a:moveTo>
                    <a:lnTo>
                      <a:pt x="0" y="16"/>
                    </a:lnTo>
                    <a:lnTo>
                      <a:pt x="20" y="89"/>
                    </a:lnTo>
                    <a:lnTo>
                      <a:pt x="63"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44" name="Freeform 51"/>
              <p:cNvSpPr>
                <a:spLocks/>
              </p:cNvSpPr>
              <p:nvPr/>
            </p:nvSpPr>
            <p:spPr bwMode="auto">
              <a:xfrm>
                <a:off x="1043" y="2601"/>
                <a:ext cx="13" cy="8"/>
              </a:xfrm>
              <a:custGeom>
                <a:avLst/>
                <a:gdLst>
                  <a:gd name="T0" fmla="*/ 0 w 63"/>
                  <a:gd name="T1" fmla="*/ 0 h 46"/>
                  <a:gd name="T2" fmla="*/ 0 w 63"/>
                  <a:gd name="T3" fmla="*/ 0 h 46"/>
                  <a:gd name="T4" fmla="*/ 0 w 63"/>
                  <a:gd name="T5" fmla="*/ 0 h 46"/>
                  <a:gd name="T6" fmla="*/ 0 w 63"/>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46">
                    <a:moveTo>
                      <a:pt x="63" y="0"/>
                    </a:moveTo>
                    <a:lnTo>
                      <a:pt x="0" y="16"/>
                    </a:lnTo>
                    <a:lnTo>
                      <a:pt x="41" y="46"/>
                    </a:lnTo>
                    <a:lnTo>
                      <a:pt x="63"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45" name="Freeform 52"/>
              <p:cNvSpPr>
                <a:spLocks/>
              </p:cNvSpPr>
              <p:nvPr/>
            </p:nvSpPr>
            <p:spPr bwMode="auto">
              <a:xfrm>
                <a:off x="1078" y="2596"/>
                <a:ext cx="93" cy="63"/>
              </a:xfrm>
              <a:custGeom>
                <a:avLst/>
                <a:gdLst>
                  <a:gd name="T0" fmla="*/ 0 w 463"/>
                  <a:gd name="T1" fmla="*/ 0 h 376"/>
                  <a:gd name="T2" fmla="*/ 0 w 463"/>
                  <a:gd name="T3" fmla="*/ 0 h 376"/>
                  <a:gd name="T4" fmla="*/ 0 w 463"/>
                  <a:gd name="T5" fmla="*/ 0 h 376"/>
                  <a:gd name="T6" fmla="*/ 0 w 463"/>
                  <a:gd name="T7" fmla="*/ 0 h 376"/>
                  <a:gd name="T8" fmla="*/ 0 w 463"/>
                  <a:gd name="T9" fmla="*/ 0 h 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3" h="376">
                    <a:moveTo>
                      <a:pt x="8" y="0"/>
                    </a:moveTo>
                    <a:lnTo>
                      <a:pt x="0" y="79"/>
                    </a:lnTo>
                    <a:lnTo>
                      <a:pt x="432" y="376"/>
                    </a:lnTo>
                    <a:lnTo>
                      <a:pt x="463" y="311"/>
                    </a:lnTo>
                    <a:lnTo>
                      <a:pt x="8" y="0"/>
                    </a:lnTo>
                    <a:close/>
                  </a:path>
                </a:pathLst>
              </a:custGeom>
              <a:solidFill>
                <a:srgbClr val="B5D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46" name="Freeform 53"/>
              <p:cNvSpPr>
                <a:spLocks/>
              </p:cNvSpPr>
              <p:nvPr/>
            </p:nvSpPr>
            <p:spPr bwMode="auto">
              <a:xfrm>
                <a:off x="1065" y="2609"/>
                <a:ext cx="100" cy="72"/>
              </a:xfrm>
              <a:custGeom>
                <a:avLst/>
                <a:gdLst>
                  <a:gd name="T0" fmla="*/ 0 w 501"/>
                  <a:gd name="T1" fmla="*/ 0 h 430"/>
                  <a:gd name="T2" fmla="*/ 0 w 501"/>
                  <a:gd name="T3" fmla="*/ 0 h 430"/>
                  <a:gd name="T4" fmla="*/ 0 w 501"/>
                  <a:gd name="T5" fmla="*/ 0 h 430"/>
                  <a:gd name="T6" fmla="*/ 0 w 501"/>
                  <a:gd name="T7" fmla="*/ 0 h 430"/>
                  <a:gd name="T8" fmla="*/ 0 w 501"/>
                  <a:gd name="T9" fmla="*/ 0 h 430"/>
                  <a:gd name="T10" fmla="*/ 0 w 501"/>
                  <a:gd name="T11" fmla="*/ 0 h 4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1" h="430">
                    <a:moveTo>
                      <a:pt x="69" y="0"/>
                    </a:moveTo>
                    <a:lnTo>
                      <a:pt x="14" y="52"/>
                    </a:lnTo>
                    <a:lnTo>
                      <a:pt x="0" y="131"/>
                    </a:lnTo>
                    <a:lnTo>
                      <a:pt x="436" y="430"/>
                    </a:lnTo>
                    <a:lnTo>
                      <a:pt x="501" y="297"/>
                    </a:lnTo>
                    <a:lnTo>
                      <a:pt x="69" y="0"/>
                    </a:lnTo>
                    <a:close/>
                  </a:path>
                </a:pathLst>
              </a:custGeom>
              <a:solidFill>
                <a:srgbClr val="8DC6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47" name="Freeform 54"/>
              <p:cNvSpPr>
                <a:spLocks/>
              </p:cNvSpPr>
              <p:nvPr/>
            </p:nvSpPr>
            <p:spPr bwMode="auto">
              <a:xfrm>
                <a:off x="1055" y="2630"/>
                <a:ext cx="97" cy="61"/>
              </a:xfrm>
              <a:custGeom>
                <a:avLst/>
                <a:gdLst>
                  <a:gd name="T0" fmla="*/ 0 w 487"/>
                  <a:gd name="T1" fmla="*/ 0 h 367"/>
                  <a:gd name="T2" fmla="*/ 0 w 487"/>
                  <a:gd name="T3" fmla="*/ 0 h 367"/>
                  <a:gd name="T4" fmla="*/ 0 w 487"/>
                  <a:gd name="T5" fmla="*/ 0 h 367"/>
                  <a:gd name="T6" fmla="*/ 0 w 487"/>
                  <a:gd name="T7" fmla="*/ 0 h 367"/>
                  <a:gd name="T8" fmla="*/ 0 w 487"/>
                  <a:gd name="T9" fmla="*/ 0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 h="367">
                    <a:moveTo>
                      <a:pt x="51" y="0"/>
                    </a:moveTo>
                    <a:lnTo>
                      <a:pt x="0" y="55"/>
                    </a:lnTo>
                    <a:lnTo>
                      <a:pt x="455" y="367"/>
                    </a:lnTo>
                    <a:lnTo>
                      <a:pt x="487" y="301"/>
                    </a:lnTo>
                    <a:lnTo>
                      <a:pt x="51" y="0"/>
                    </a:lnTo>
                    <a:close/>
                  </a:path>
                </a:pathLst>
              </a:custGeom>
              <a:solidFill>
                <a:srgbClr val="6EAE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48" name="Freeform 55"/>
              <p:cNvSpPr>
                <a:spLocks/>
              </p:cNvSpPr>
              <p:nvPr/>
            </p:nvSpPr>
            <p:spPr bwMode="auto">
              <a:xfrm>
                <a:off x="1143" y="2647"/>
                <a:ext cx="30" cy="45"/>
              </a:xfrm>
              <a:custGeom>
                <a:avLst/>
                <a:gdLst>
                  <a:gd name="T0" fmla="*/ 0 w 147"/>
                  <a:gd name="T1" fmla="*/ 0 h 276"/>
                  <a:gd name="T2" fmla="*/ 0 w 147"/>
                  <a:gd name="T3" fmla="*/ 0 h 276"/>
                  <a:gd name="T4" fmla="*/ 0 w 147"/>
                  <a:gd name="T5" fmla="*/ 0 h 276"/>
                  <a:gd name="T6" fmla="*/ 0 w 147"/>
                  <a:gd name="T7" fmla="*/ 0 h 276"/>
                  <a:gd name="T8" fmla="*/ 0 w 147"/>
                  <a:gd name="T9" fmla="*/ 0 h 2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276">
                    <a:moveTo>
                      <a:pt x="127" y="0"/>
                    </a:moveTo>
                    <a:lnTo>
                      <a:pt x="147" y="14"/>
                    </a:lnTo>
                    <a:lnTo>
                      <a:pt x="20" y="276"/>
                    </a:lnTo>
                    <a:lnTo>
                      <a:pt x="0" y="263"/>
                    </a:lnTo>
                    <a:lnTo>
                      <a:pt x="127" y="0"/>
                    </a:lnTo>
                    <a:close/>
                  </a:path>
                </a:pathLst>
              </a:custGeom>
              <a:solidFill>
                <a:srgbClr val="C2C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49" name="Freeform 56"/>
              <p:cNvSpPr>
                <a:spLocks/>
              </p:cNvSpPr>
              <p:nvPr/>
            </p:nvSpPr>
            <p:spPr bwMode="auto">
              <a:xfrm>
                <a:off x="1150" y="2647"/>
                <a:ext cx="23" cy="34"/>
              </a:xfrm>
              <a:custGeom>
                <a:avLst/>
                <a:gdLst>
                  <a:gd name="T0" fmla="*/ 0 w 114"/>
                  <a:gd name="T1" fmla="*/ 0 h 209"/>
                  <a:gd name="T2" fmla="*/ 0 w 114"/>
                  <a:gd name="T3" fmla="*/ 0 h 209"/>
                  <a:gd name="T4" fmla="*/ 0 w 114"/>
                  <a:gd name="T5" fmla="*/ 0 h 209"/>
                  <a:gd name="T6" fmla="*/ 0 w 114"/>
                  <a:gd name="T7" fmla="*/ 0 h 209"/>
                  <a:gd name="T8" fmla="*/ 0 w 114"/>
                  <a:gd name="T9" fmla="*/ 0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209">
                    <a:moveTo>
                      <a:pt x="94" y="0"/>
                    </a:moveTo>
                    <a:lnTo>
                      <a:pt x="114" y="14"/>
                    </a:lnTo>
                    <a:lnTo>
                      <a:pt x="20" y="209"/>
                    </a:lnTo>
                    <a:lnTo>
                      <a:pt x="0" y="195"/>
                    </a:lnTo>
                    <a:lnTo>
                      <a:pt x="94" y="0"/>
                    </a:lnTo>
                    <a:close/>
                  </a:path>
                </a:pathLst>
              </a:custGeom>
              <a:solidFill>
                <a:srgbClr val="FDF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250" name="Freeform 57"/>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78">
                    <a:moveTo>
                      <a:pt x="31" y="0"/>
                    </a:moveTo>
                    <a:lnTo>
                      <a:pt x="51" y="14"/>
                    </a:lnTo>
                    <a:lnTo>
                      <a:pt x="21" y="78"/>
                    </a:lnTo>
                    <a:lnTo>
                      <a:pt x="0" y="65"/>
                    </a:lnTo>
                    <a:lnTo>
                      <a:pt x="31" y="0"/>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grpSp>
        <p:sp>
          <p:nvSpPr>
            <p:cNvPr id="3198" name="Line 58"/>
            <p:cNvSpPr>
              <a:spLocks noChangeShapeType="1"/>
            </p:cNvSpPr>
            <p:nvPr/>
          </p:nvSpPr>
          <p:spPr bwMode="auto">
            <a:xfrm>
              <a:off x="1728" y="1824"/>
              <a:ext cx="4287"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grpSp>
      <p:sp>
        <p:nvSpPr>
          <p:cNvPr id="3079" name="Прямоугольник 398"/>
          <p:cNvSpPr>
            <a:spLocks noChangeArrowheads="1"/>
          </p:cNvSpPr>
          <p:nvPr/>
        </p:nvSpPr>
        <p:spPr bwMode="auto">
          <a:xfrm>
            <a:off x="1507304" y="1851260"/>
            <a:ext cx="8017933"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r>
              <a:rPr lang="en-US" altLang="ru-RU" sz="1300" b="1" i="1" dirty="0">
                <a:solidFill>
                  <a:srgbClr val="002060"/>
                </a:solidFill>
              </a:rPr>
              <a:t>Article </a:t>
            </a:r>
            <a:r>
              <a:rPr lang="ru-RU" altLang="ru-RU" sz="1300" b="1" i="1" dirty="0">
                <a:solidFill>
                  <a:srgbClr val="002060"/>
                </a:solidFill>
              </a:rPr>
              <a:t>217 .1 </a:t>
            </a:r>
            <a:r>
              <a:rPr lang="en-US" altLang="ru-RU" sz="1300" b="1" i="1" dirty="0">
                <a:solidFill>
                  <a:srgbClr val="002060"/>
                </a:solidFill>
              </a:rPr>
              <a:t>BC of Russia “Cashflow Plan”</a:t>
            </a:r>
            <a:endParaRPr lang="ru-RU" altLang="ru-RU" sz="1300" b="1" i="1" dirty="0">
              <a:solidFill>
                <a:srgbClr val="002060"/>
              </a:solidFill>
            </a:endParaRPr>
          </a:p>
          <a:p>
            <a:r>
              <a:rPr lang="en-US" altLang="ru-RU" sz="1300" b="1" i="1" dirty="0">
                <a:solidFill>
                  <a:srgbClr val="002060"/>
                </a:solidFill>
              </a:rPr>
              <a:t>Article </a:t>
            </a:r>
            <a:r>
              <a:rPr lang="ru-RU" altLang="ru-RU" sz="1300" b="1" i="1" dirty="0">
                <a:solidFill>
                  <a:srgbClr val="002060"/>
                </a:solidFill>
              </a:rPr>
              <a:t>166.1. </a:t>
            </a:r>
            <a:r>
              <a:rPr lang="en-US" altLang="ru-RU" sz="1300" b="1" i="1" dirty="0">
                <a:solidFill>
                  <a:srgbClr val="002060"/>
                </a:solidFill>
              </a:rPr>
              <a:t>BC of Russia</a:t>
            </a:r>
            <a:r>
              <a:rPr lang="ru-RU" altLang="ru-RU" sz="1300" b="1" i="1" dirty="0">
                <a:solidFill>
                  <a:srgbClr val="002060"/>
                </a:solidFill>
              </a:rPr>
              <a:t> </a:t>
            </a:r>
            <a:r>
              <a:rPr lang="en-US" altLang="ru-RU" sz="1300" b="1" i="1" dirty="0">
                <a:solidFill>
                  <a:srgbClr val="002060"/>
                </a:solidFill>
              </a:rPr>
              <a:t>“Budget Powers of the Federal Treasury”</a:t>
            </a:r>
            <a:endParaRPr lang="fr-FR" altLang="ru-RU" sz="1300" b="1" i="1" dirty="0">
              <a:solidFill>
                <a:srgbClr val="002060"/>
              </a:solidFill>
            </a:endParaRPr>
          </a:p>
        </p:txBody>
      </p:sp>
      <p:sp>
        <p:nvSpPr>
          <p:cNvPr id="3080" name="Прямоугольник 399"/>
          <p:cNvSpPr>
            <a:spLocks noChangeArrowheads="1"/>
          </p:cNvSpPr>
          <p:nvPr/>
        </p:nvSpPr>
        <p:spPr bwMode="auto">
          <a:xfrm>
            <a:off x="1469453" y="2662767"/>
            <a:ext cx="7169151" cy="32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r>
              <a:rPr lang="en-US" altLang="ru-RU" sz="1300" b="1" i="1" dirty="0">
                <a:solidFill>
                  <a:srgbClr val="002060"/>
                </a:solidFill>
              </a:rPr>
              <a:t>Resolution No.703 of The RF Government, dated </a:t>
            </a:r>
            <a:r>
              <a:rPr lang="ru-RU" altLang="ru-RU" sz="1300" b="1" i="1" dirty="0">
                <a:solidFill>
                  <a:srgbClr val="002060"/>
                </a:solidFill>
              </a:rPr>
              <a:t>01.12.2004</a:t>
            </a:r>
            <a:r>
              <a:rPr lang="en-US" altLang="ru-RU" sz="1300" b="1" i="1" dirty="0">
                <a:solidFill>
                  <a:srgbClr val="002060"/>
                </a:solidFill>
              </a:rPr>
              <a:t>, “On the Federal Treasury”</a:t>
            </a:r>
            <a:endParaRPr lang="fr-FR" altLang="ru-RU" sz="1300" b="1" i="1" dirty="0">
              <a:solidFill>
                <a:srgbClr val="002060"/>
              </a:solidFill>
            </a:endParaRPr>
          </a:p>
        </p:txBody>
      </p:sp>
      <p:sp>
        <p:nvSpPr>
          <p:cNvPr id="3081" name="Прямоугольник 400"/>
          <p:cNvSpPr>
            <a:spLocks noChangeArrowheads="1"/>
          </p:cNvSpPr>
          <p:nvPr/>
        </p:nvSpPr>
        <p:spPr bwMode="auto">
          <a:xfrm>
            <a:off x="1448286" y="3272367"/>
            <a:ext cx="930910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r>
              <a:rPr lang="en-US" altLang="ru-RU" sz="1300" b="1" i="1" dirty="0">
                <a:solidFill>
                  <a:srgbClr val="002060"/>
                </a:solidFill>
              </a:rPr>
              <a:t>Order No. 117n of </a:t>
            </a:r>
            <a:r>
              <a:rPr lang="en-US" altLang="ru-RU" sz="1300" b="1" i="1" dirty="0" err="1">
                <a:solidFill>
                  <a:srgbClr val="002060"/>
                </a:solidFill>
              </a:rPr>
              <a:t>MoF</a:t>
            </a:r>
            <a:r>
              <a:rPr lang="en-US" altLang="ru-RU" sz="1300" b="1" i="1" dirty="0">
                <a:solidFill>
                  <a:srgbClr val="002060"/>
                </a:solidFill>
              </a:rPr>
              <a:t> of Russia, dated  </a:t>
            </a:r>
            <a:r>
              <a:rPr lang="ru-RU" altLang="ru-RU" sz="1300" b="1" i="1" dirty="0">
                <a:solidFill>
                  <a:srgbClr val="002060"/>
                </a:solidFill>
              </a:rPr>
              <a:t>09.12.2013</a:t>
            </a:r>
            <a:r>
              <a:rPr lang="en-US" altLang="ru-RU" sz="1300" b="1" i="1" dirty="0">
                <a:solidFill>
                  <a:srgbClr val="002060"/>
                </a:solidFill>
              </a:rPr>
              <a:t>, “On the Procedures for Compiling and Managing the Federal Budget Execution Cashflow Plan in the Current Year”</a:t>
            </a:r>
            <a:endParaRPr lang="fr-FR" altLang="ru-RU" sz="1300" b="1" i="1" dirty="0">
              <a:solidFill>
                <a:srgbClr val="002060"/>
              </a:solidFill>
            </a:endParaRPr>
          </a:p>
        </p:txBody>
      </p:sp>
      <p:sp>
        <p:nvSpPr>
          <p:cNvPr id="3082" name="Прямоугольник 401"/>
          <p:cNvSpPr>
            <a:spLocks noChangeArrowheads="1"/>
          </p:cNvSpPr>
          <p:nvPr/>
        </p:nvSpPr>
        <p:spPr bwMode="auto">
          <a:xfrm>
            <a:off x="1393252" y="3996836"/>
            <a:ext cx="9567333"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r>
              <a:rPr lang="en-US" altLang="ru-RU" sz="1300" b="1" i="1" dirty="0">
                <a:solidFill>
                  <a:srgbClr val="002060"/>
                </a:solidFill>
              </a:rPr>
              <a:t>Order No. 204n of </a:t>
            </a:r>
            <a:r>
              <a:rPr lang="en-US" altLang="ru-RU" sz="1300" b="1" i="1" dirty="0" err="1">
                <a:solidFill>
                  <a:srgbClr val="002060"/>
                </a:solidFill>
              </a:rPr>
              <a:t>MoF</a:t>
            </a:r>
            <a:r>
              <a:rPr lang="en-US" altLang="ru-RU" sz="1300" b="1" i="1" dirty="0">
                <a:solidFill>
                  <a:srgbClr val="002060"/>
                </a:solidFill>
              </a:rPr>
              <a:t> of Russia, dated </a:t>
            </a:r>
            <a:r>
              <a:rPr lang="ru-RU" altLang="ru-RU" sz="1300" b="1" i="1" dirty="0">
                <a:solidFill>
                  <a:srgbClr val="002060"/>
                </a:solidFill>
              </a:rPr>
              <a:t>21.12.2015</a:t>
            </a:r>
            <a:r>
              <a:rPr lang="en-US" altLang="ru-RU" sz="1300" b="1" i="1" dirty="0">
                <a:solidFill>
                  <a:srgbClr val="002060"/>
                </a:solidFill>
              </a:rPr>
              <a:t>, “On the Procedures for the Approval and Dissemination of Payables Ceilings to Chief Administrators, Administrators and Holders of the Federal Budget Funds”</a:t>
            </a:r>
            <a:endParaRPr lang="fr-FR" altLang="ru-RU" sz="1300" b="1" i="1" dirty="0">
              <a:solidFill>
                <a:srgbClr val="002060"/>
              </a:solidFill>
            </a:endParaRPr>
          </a:p>
        </p:txBody>
      </p:sp>
      <p:grpSp>
        <p:nvGrpSpPr>
          <p:cNvPr id="3084" name="Group 4"/>
          <p:cNvGrpSpPr>
            <a:grpSpLocks/>
          </p:cNvGrpSpPr>
          <p:nvPr/>
        </p:nvGrpSpPr>
        <p:grpSpPr bwMode="auto">
          <a:xfrm>
            <a:off x="421703" y="4060336"/>
            <a:ext cx="10663767" cy="626533"/>
            <a:chOff x="1728" y="1472"/>
            <a:chExt cx="4297" cy="400"/>
          </a:xfrm>
        </p:grpSpPr>
        <p:grpSp>
          <p:nvGrpSpPr>
            <p:cNvPr id="3143" name="Group 5"/>
            <p:cNvGrpSpPr>
              <a:grpSpLocks/>
            </p:cNvGrpSpPr>
            <p:nvPr/>
          </p:nvGrpSpPr>
          <p:grpSpPr bwMode="auto">
            <a:xfrm rot="-4423226">
              <a:off x="1676" y="1532"/>
              <a:ext cx="400" cy="280"/>
              <a:chOff x="1043" y="2596"/>
              <a:chExt cx="142" cy="99"/>
            </a:xfrm>
          </p:grpSpPr>
          <p:sp>
            <p:nvSpPr>
              <p:cNvPr id="3145" name="Freeform 6"/>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46" name="Freeform 7"/>
              <p:cNvSpPr>
                <a:spLocks/>
              </p:cNvSpPr>
              <p:nvPr/>
            </p:nvSpPr>
            <p:spPr bwMode="auto">
              <a:xfrm>
                <a:off x="1143" y="2689"/>
                <a:ext cx="26" cy="6"/>
              </a:xfrm>
              <a:custGeom>
                <a:avLst/>
                <a:gdLst>
                  <a:gd name="T0" fmla="*/ 0 w 129"/>
                  <a:gd name="T1" fmla="*/ 0 h 38"/>
                  <a:gd name="T2" fmla="*/ 0 w 129"/>
                  <a:gd name="T3" fmla="*/ 0 h 38"/>
                  <a:gd name="T4" fmla="*/ 0 w 129"/>
                  <a:gd name="T5" fmla="*/ 0 h 38"/>
                  <a:gd name="T6" fmla="*/ 0 w 129"/>
                  <a:gd name="T7" fmla="*/ 0 h 38"/>
                  <a:gd name="T8" fmla="*/ 0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0 w 129"/>
                  <a:gd name="T45" fmla="*/ 0 h 38"/>
                  <a:gd name="T46" fmla="*/ 0 w 129"/>
                  <a:gd name="T47" fmla="*/ 0 h 38"/>
                  <a:gd name="T48" fmla="*/ 0 w 129"/>
                  <a:gd name="T49" fmla="*/ 0 h 38"/>
                  <a:gd name="T50" fmla="*/ 0 w 129"/>
                  <a:gd name="T51" fmla="*/ 0 h 38"/>
                  <a:gd name="T52" fmla="*/ 0 w 129"/>
                  <a:gd name="T53" fmla="*/ 0 h 38"/>
                  <a:gd name="T54" fmla="*/ 0 w 129"/>
                  <a:gd name="T55" fmla="*/ 0 h 38"/>
                  <a:gd name="T56" fmla="*/ 0 w 129"/>
                  <a:gd name="T57" fmla="*/ 0 h 38"/>
                  <a:gd name="T58" fmla="*/ 0 w 129"/>
                  <a:gd name="T59" fmla="*/ 0 h 38"/>
                  <a:gd name="T60" fmla="*/ 0 w 129"/>
                  <a:gd name="T61" fmla="*/ 0 h 38"/>
                  <a:gd name="T62" fmla="*/ 0 w 129"/>
                  <a:gd name="T63" fmla="*/ 0 h 38"/>
                  <a:gd name="T64" fmla="*/ 0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47" name="Freeform 8"/>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0 w 166"/>
                  <a:gd name="T7" fmla="*/ 0 h 59"/>
                  <a:gd name="T8" fmla="*/ 0 w 166"/>
                  <a:gd name="T9" fmla="*/ 0 h 59"/>
                  <a:gd name="T10" fmla="*/ 0 w 166"/>
                  <a:gd name="T11" fmla="*/ 0 h 59"/>
                  <a:gd name="T12" fmla="*/ 0 w 166"/>
                  <a:gd name="T13" fmla="*/ 0 h 59"/>
                  <a:gd name="T14" fmla="*/ 0 w 166"/>
                  <a:gd name="T15" fmla="*/ 0 h 59"/>
                  <a:gd name="T16" fmla="*/ 0 w 166"/>
                  <a:gd name="T17" fmla="*/ 0 h 59"/>
                  <a:gd name="T18" fmla="*/ 0 w 166"/>
                  <a:gd name="T19" fmla="*/ 0 h 59"/>
                  <a:gd name="T20" fmla="*/ 0 w 166"/>
                  <a:gd name="T21" fmla="*/ 0 h 59"/>
                  <a:gd name="T22" fmla="*/ 0 w 166"/>
                  <a:gd name="T23" fmla="*/ 0 h 59"/>
                  <a:gd name="T24" fmla="*/ 0 w 166"/>
                  <a:gd name="T25" fmla="*/ 0 h 59"/>
                  <a:gd name="T26" fmla="*/ 0 w 166"/>
                  <a:gd name="T27" fmla="*/ 0 h 59"/>
                  <a:gd name="T28" fmla="*/ 0 w 166"/>
                  <a:gd name="T29" fmla="*/ 0 h 59"/>
                  <a:gd name="T30" fmla="*/ 0 w 166"/>
                  <a:gd name="T31" fmla="*/ 0 h 59"/>
                  <a:gd name="T32" fmla="*/ 0 w 166"/>
                  <a:gd name="T33" fmla="*/ 0 h 59"/>
                  <a:gd name="T34" fmla="*/ 0 w 166"/>
                  <a:gd name="T35" fmla="*/ 0 h 59"/>
                  <a:gd name="T36" fmla="*/ 0 w 166"/>
                  <a:gd name="T37" fmla="*/ 0 h 59"/>
                  <a:gd name="T38" fmla="*/ 0 w 166"/>
                  <a:gd name="T39" fmla="*/ 0 h 59"/>
                  <a:gd name="T40" fmla="*/ 0 w 166"/>
                  <a:gd name="T41" fmla="*/ 0 h 59"/>
                  <a:gd name="T42" fmla="*/ 0 w 166"/>
                  <a:gd name="T43" fmla="*/ 0 h 59"/>
                  <a:gd name="T44" fmla="*/ 0 w 166"/>
                  <a:gd name="T45" fmla="*/ 0 h 59"/>
                  <a:gd name="T46" fmla="*/ 0 w 166"/>
                  <a:gd name="T47" fmla="*/ 0 h 59"/>
                  <a:gd name="T48" fmla="*/ 0 w 166"/>
                  <a:gd name="T49" fmla="*/ 0 h 59"/>
                  <a:gd name="T50" fmla="*/ 0 w 166"/>
                  <a:gd name="T51" fmla="*/ 0 h 59"/>
                  <a:gd name="T52" fmla="*/ 0 w 166"/>
                  <a:gd name="T53" fmla="*/ 0 h 59"/>
                  <a:gd name="T54" fmla="*/ 0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48" name="Freeform 9"/>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0 w 191"/>
                  <a:gd name="T9" fmla="*/ 0 h 72"/>
                  <a:gd name="T10" fmla="*/ 0 w 191"/>
                  <a:gd name="T11" fmla="*/ 0 h 72"/>
                  <a:gd name="T12" fmla="*/ 0 w 191"/>
                  <a:gd name="T13" fmla="*/ 0 h 72"/>
                  <a:gd name="T14" fmla="*/ 0 w 191"/>
                  <a:gd name="T15" fmla="*/ 0 h 72"/>
                  <a:gd name="T16" fmla="*/ 0 w 191"/>
                  <a:gd name="T17" fmla="*/ 0 h 72"/>
                  <a:gd name="T18" fmla="*/ 0 w 191"/>
                  <a:gd name="T19" fmla="*/ 0 h 72"/>
                  <a:gd name="T20" fmla="*/ 0 w 191"/>
                  <a:gd name="T21" fmla="*/ 0 h 72"/>
                  <a:gd name="T22" fmla="*/ 0 w 191"/>
                  <a:gd name="T23" fmla="*/ 0 h 72"/>
                  <a:gd name="T24" fmla="*/ 0 w 191"/>
                  <a:gd name="T25" fmla="*/ 0 h 72"/>
                  <a:gd name="T26" fmla="*/ 0 w 191"/>
                  <a:gd name="T27" fmla="*/ 0 h 72"/>
                  <a:gd name="T28" fmla="*/ 0 w 191"/>
                  <a:gd name="T29" fmla="*/ 0 h 72"/>
                  <a:gd name="T30" fmla="*/ 0 w 191"/>
                  <a:gd name="T31" fmla="*/ 0 h 72"/>
                  <a:gd name="T32" fmla="*/ 0 w 191"/>
                  <a:gd name="T33" fmla="*/ 0 h 72"/>
                  <a:gd name="T34" fmla="*/ 0 w 191"/>
                  <a:gd name="T35" fmla="*/ 0 h 72"/>
                  <a:gd name="T36" fmla="*/ 0 w 191"/>
                  <a:gd name="T37" fmla="*/ 0 h 72"/>
                  <a:gd name="T38" fmla="*/ 0 w 191"/>
                  <a:gd name="T39" fmla="*/ 0 h 72"/>
                  <a:gd name="T40" fmla="*/ 0 w 191"/>
                  <a:gd name="T41" fmla="*/ 0 h 72"/>
                  <a:gd name="T42" fmla="*/ 0 w 191"/>
                  <a:gd name="T43" fmla="*/ 0 h 72"/>
                  <a:gd name="T44" fmla="*/ 0 w 191"/>
                  <a:gd name="T45" fmla="*/ 0 h 72"/>
                  <a:gd name="T46" fmla="*/ 0 w 191"/>
                  <a:gd name="T47" fmla="*/ 0 h 72"/>
                  <a:gd name="T48" fmla="*/ 0 w 191"/>
                  <a:gd name="T49" fmla="*/ 0 h 72"/>
                  <a:gd name="T50" fmla="*/ 0 w 191"/>
                  <a:gd name="T51" fmla="*/ 0 h 72"/>
                  <a:gd name="T52" fmla="*/ 0 w 191"/>
                  <a:gd name="T53" fmla="*/ 0 h 72"/>
                  <a:gd name="T54" fmla="*/ 0 w 191"/>
                  <a:gd name="T55" fmla="*/ 0 h 72"/>
                  <a:gd name="T56" fmla="*/ 0 w 191"/>
                  <a:gd name="T57" fmla="*/ 0 h 72"/>
                  <a:gd name="T58" fmla="*/ 0 w 191"/>
                  <a:gd name="T59" fmla="*/ 0 h 72"/>
                  <a:gd name="T60" fmla="*/ 0 w 191"/>
                  <a:gd name="T61" fmla="*/ 0 h 72"/>
                  <a:gd name="T62" fmla="*/ 0 w 191"/>
                  <a:gd name="T63" fmla="*/ 0 h 72"/>
                  <a:gd name="T64" fmla="*/ 0 w 191"/>
                  <a:gd name="T65" fmla="*/ 0 h 72"/>
                  <a:gd name="T66" fmla="*/ 0 w 191"/>
                  <a:gd name="T67" fmla="*/ 0 h 72"/>
                  <a:gd name="T68" fmla="*/ 0 w 191"/>
                  <a:gd name="T69" fmla="*/ 0 h 72"/>
                  <a:gd name="T70" fmla="*/ 0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49" name="Freeform 10"/>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0 w 210"/>
                  <a:gd name="T9" fmla="*/ 0 h 84"/>
                  <a:gd name="T10" fmla="*/ 0 w 210"/>
                  <a:gd name="T11" fmla="*/ 0 h 84"/>
                  <a:gd name="T12" fmla="*/ 0 w 210"/>
                  <a:gd name="T13" fmla="*/ 0 h 84"/>
                  <a:gd name="T14" fmla="*/ 0 w 210"/>
                  <a:gd name="T15" fmla="*/ 0 h 84"/>
                  <a:gd name="T16" fmla="*/ 0 w 210"/>
                  <a:gd name="T17" fmla="*/ 0 h 84"/>
                  <a:gd name="T18" fmla="*/ 0 w 210"/>
                  <a:gd name="T19" fmla="*/ 0 h 84"/>
                  <a:gd name="T20" fmla="*/ 0 w 210"/>
                  <a:gd name="T21" fmla="*/ 0 h 84"/>
                  <a:gd name="T22" fmla="*/ 0 w 210"/>
                  <a:gd name="T23" fmla="*/ 0 h 84"/>
                  <a:gd name="T24" fmla="*/ 0 w 210"/>
                  <a:gd name="T25" fmla="*/ 0 h 84"/>
                  <a:gd name="T26" fmla="*/ 0 w 210"/>
                  <a:gd name="T27" fmla="*/ 0 h 84"/>
                  <a:gd name="T28" fmla="*/ 0 w 210"/>
                  <a:gd name="T29" fmla="*/ 0 h 84"/>
                  <a:gd name="T30" fmla="*/ 0 w 210"/>
                  <a:gd name="T31" fmla="*/ 0 h 84"/>
                  <a:gd name="T32" fmla="*/ 0 w 210"/>
                  <a:gd name="T33" fmla="*/ 0 h 84"/>
                  <a:gd name="T34" fmla="*/ 0 w 210"/>
                  <a:gd name="T35" fmla="*/ 0 h 84"/>
                  <a:gd name="T36" fmla="*/ 0 w 210"/>
                  <a:gd name="T37" fmla="*/ 0 h 84"/>
                  <a:gd name="T38" fmla="*/ 0 w 210"/>
                  <a:gd name="T39" fmla="*/ 0 h 84"/>
                  <a:gd name="T40" fmla="*/ 0 w 210"/>
                  <a:gd name="T41" fmla="*/ 0 h 84"/>
                  <a:gd name="T42" fmla="*/ 0 w 210"/>
                  <a:gd name="T43" fmla="*/ 0 h 84"/>
                  <a:gd name="T44" fmla="*/ 0 w 210"/>
                  <a:gd name="T45" fmla="*/ 0 h 84"/>
                  <a:gd name="T46" fmla="*/ 0 w 210"/>
                  <a:gd name="T47" fmla="*/ 0 h 84"/>
                  <a:gd name="T48" fmla="*/ 0 w 210"/>
                  <a:gd name="T49" fmla="*/ 0 h 84"/>
                  <a:gd name="T50" fmla="*/ 0 w 210"/>
                  <a:gd name="T51" fmla="*/ 0 h 84"/>
                  <a:gd name="T52" fmla="*/ 0 w 210"/>
                  <a:gd name="T53" fmla="*/ 0 h 84"/>
                  <a:gd name="T54" fmla="*/ 0 w 210"/>
                  <a:gd name="T55" fmla="*/ 0 h 84"/>
                  <a:gd name="T56" fmla="*/ 0 w 210"/>
                  <a:gd name="T57" fmla="*/ 0 h 84"/>
                  <a:gd name="T58" fmla="*/ 0 w 210"/>
                  <a:gd name="T59" fmla="*/ 0 h 84"/>
                  <a:gd name="T60" fmla="*/ 0 w 210"/>
                  <a:gd name="T61" fmla="*/ 0 h 84"/>
                  <a:gd name="T62" fmla="*/ 0 w 210"/>
                  <a:gd name="T63" fmla="*/ 0 h 84"/>
                  <a:gd name="T64" fmla="*/ 0 w 210"/>
                  <a:gd name="T65" fmla="*/ 0 h 84"/>
                  <a:gd name="T66" fmla="*/ 0 w 210"/>
                  <a:gd name="T67" fmla="*/ 0 h 84"/>
                  <a:gd name="T68" fmla="*/ 0 w 210"/>
                  <a:gd name="T69" fmla="*/ 0 h 84"/>
                  <a:gd name="T70" fmla="*/ 0 w 210"/>
                  <a:gd name="T71" fmla="*/ 0 h 84"/>
                  <a:gd name="T72" fmla="*/ 0 w 210"/>
                  <a:gd name="T73" fmla="*/ 0 h 84"/>
                  <a:gd name="T74" fmla="*/ 0 w 210"/>
                  <a:gd name="T75" fmla="*/ 0 h 84"/>
                  <a:gd name="T76" fmla="*/ 0 w 210"/>
                  <a:gd name="T77" fmla="*/ 0 h 84"/>
                  <a:gd name="T78" fmla="*/ 0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50" name="Freeform 11"/>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0 w 224"/>
                  <a:gd name="T9" fmla="*/ 0 h 95"/>
                  <a:gd name="T10" fmla="*/ 0 w 224"/>
                  <a:gd name="T11" fmla="*/ 0 h 95"/>
                  <a:gd name="T12" fmla="*/ 0 w 224"/>
                  <a:gd name="T13" fmla="*/ 0 h 95"/>
                  <a:gd name="T14" fmla="*/ 0 w 224"/>
                  <a:gd name="T15" fmla="*/ 0 h 95"/>
                  <a:gd name="T16" fmla="*/ 0 w 224"/>
                  <a:gd name="T17" fmla="*/ 0 h 95"/>
                  <a:gd name="T18" fmla="*/ 0 w 224"/>
                  <a:gd name="T19" fmla="*/ 0 h 95"/>
                  <a:gd name="T20" fmla="*/ 0 w 224"/>
                  <a:gd name="T21" fmla="*/ 0 h 95"/>
                  <a:gd name="T22" fmla="*/ 0 w 224"/>
                  <a:gd name="T23" fmla="*/ 0 h 95"/>
                  <a:gd name="T24" fmla="*/ 0 w 224"/>
                  <a:gd name="T25" fmla="*/ 0 h 95"/>
                  <a:gd name="T26" fmla="*/ 0 w 224"/>
                  <a:gd name="T27" fmla="*/ 0 h 95"/>
                  <a:gd name="T28" fmla="*/ 0 w 224"/>
                  <a:gd name="T29" fmla="*/ 0 h 95"/>
                  <a:gd name="T30" fmla="*/ 0 w 224"/>
                  <a:gd name="T31" fmla="*/ 0 h 95"/>
                  <a:gd name="T32" fmla="*/ 0 w 224"/>
                  <a:gd name="T33" fmla="*/ 0 h 95"/>
                  <a:gd name="T34" fmla="*/ 0 w 224"/>
                  <a:gd name="T35" fmla="*/ 0 h 95"/>
                  <a:gd name="T36" fmla="*/ 0 w 224"/>
                  <a:gd name="T37" fmla="*/ 0 h 95"/>
                  <a:gd name="T38" fmla="*/ 0 w 224"/>
                  <a:gd name="T39" fmla="*/ 0 h 95"/>
                  <a:gd name="T40" fmla="*/ 0 w 224"/>
                  <a:gd name="T41" fmla="*/ 0 h 95"/>
                  <a:gd name="T42" fmla="*/ 0 w 224"/>
                  <a:gd name="T43" fmla="*/ 0 h 95"/>
                  <a:gd name="T44" fmla="*/ 0 w 224"/>
                  <a:gd name="T45" fmla="*/ 0 h 95"/>
                  <a:gd name="T46" fmla="*/ 0 w 224"/>
                  <a:gd name="T47" fmla="*/ 0 h 95"/>
                  <a:gd name="T48" fmla="*/ 0 w 224"/>
                  <a:gd name="T49" fmla="*/ 0 h 95"/>
                  <a:gd name="T50" fmla="*/ 0 w 224"/>
                  <a:gd name="T51" fmla="*/ 0 h 95"/>
                  <a:gd name="T52" fmla="*/ 0 w 224"/>
                  <a:gd name="T53" fmla="*/ 0 h 95"/>
                  <a:gd name="T54" fmla="*/ 0 w 224"/>
                  <a:gd name="T55" fmla="*/ 0 h 95"/>
                  <a:gd name="T56" fmla="*/ 0 w 224"/>
                  <a:gd name="T57" fmla="*/ 0 h 95"/>
                  <a:gd name="T58" fmla="*/ 0 w 224"/>
                  <a:gd name="T59" fmla="*/ 0 h 95"/>
                  <a:gd name="T60" fmla="*/ 0 w 224"/>
                  <a:gd name="T61" fmla="*/ 0 h 95"/>
                  <a:gd name="T62" fmla="*/ 0 w 224"/>
                  <a:gd name="T63" fmla="*/ 0 h 95"/>
                  <a:gd name="T64" fmla="*/ 0 w 224"/>
                  <a:gd name="T65" fmla="*/ 0 h 95"/>
                  <a:gd name="T66" fmla="*/ 0 w 224"/>
                  <a:gd name="T67" fmla="*/ 0 h 95"/>
                  <a:gd name="T68" fmla="*/ 0 w 224"/>
                  <a:gd name="T69" fmla="*/ 0 h 95"/>
                  <a:gd name="T70" fmla="*/ 0 w 224"/>
                  <a:gd name="T71" fmla="*/ 0 h 95"/>
                  <a:gd name="T72" fmla="*/ 0 w 224"/>
                  <a:gd name="T73" fmla="*/ 0 h 95"/>
                  <a:gd name="T74" fmla="*/ 0 w 224"/>
                  <a:gd name="T75" fmla="*/ 0 h 95"/>
                  <a:gd name="T76" fmla="*/ 0 w 224"/>
                  <a:gd name="T77" fmla="*/ 0 h 95"/>
                  <a:gd name="T78" fmla="*/ 0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51" name="Freeform 12"/>
              <p:cNvSpPr>
                <a:spLocks/>
              </p:cNvSpPr>
              <p:nvPr/>
            </p:nvSpPr>
            <p:spPr bwMode="auto">
              <a:xfrm>
                <a:off x="1135" y="2674"/>
                <a:ext cx="47" cy="18"/>
              </a:xfrm>
              <a:custGeom>
                <a:avLst/>
                <a:gdLst>
                  <a:gd name="T0" fmla="*/ 0 w 235"/>
                  <a:gd name="T1" fmla="*/ 0 h 106"/>
                  <a:gd name="T2" fmla="*/ 0 w 235"/>
                  <a:gd name="T3" fmla="*/ 0 h 106"/>
                  <a:gd name="T4" fmla="*/ 0 w 235"/>
                  <a:gd name="T5" fmla="*/ 0 h 106"/>
                  <a:gd name="T6" fmla="*/ 0 w 235"/>
                  <a:gd name="T7" fmla="*/ 0 h 106"/>
                  <a:gd name="T8" fmla="*/ 0 w 235"/>
                  <a:gd name="T9" fmla="*/ 0 h 106"/>
                  <a:gd name="T10" fmla="*/ 0 w 235"/>
                  <a:gd name="T11" fmla="*/ 0 h 106"/>
                  <a:gd name="T12" fmla="*/ 0 w 235"/>
                  <a:gd name="T13" fmla="*/ 0 h 106"/>
                  <a:gd name="T14" fmla="*/ 0 w 235"/>
                  <a:gd name="T15" fmla="*/ 0 h 106"/>
                  <a:gd name="T16" fmla="*/ 0 w 235"/>
                  <a:gd name="T17" fmla="*/ 0 h 106"/>
                  <a:gd name="T18" fmla="*/ 0 w 235"/>
                  <a:gd name="T19" fmla="*/ 0 h 106"/>
                  <a:gd name="T20" fmla="*/ 0 w 235"/>
                  <a:gd name="T21" fmla="*/ 0 h 106"/>
                  <a:gd name="T22" fmla="*/ 0 w 235"/>
                  <a:gd name="T23" fmla="*/ 0 h 106"/>
                  <a:gd name="T24" fmla="*/ 0 w 235"/>
                  <a:gd name="T25" fmla="*/ 0 h 106"/>
                  <a:gd name="T26" fmla="*/ 0 w 235"/>
                  <a:gd name="T27" fmla="*/ 0 h 106"/>
                  <a:gd name="T28" fmla="*/ 0 w 235"/>
                  <a:gd name="T29" fmla="*/ 0 h 106"/>
                  <a:gd name="T30" fmla="*/ 0 w 235"/>
                  <a:gd name="T31" fmla="*/ 0 h 106"/>
                  <a:gd name="T32" fmla="*/ 0 w 235"/>
                  <a:gd name="T33" fmla="*/ 0 h 106"/>
                  <a:gd name="T34" fmla="*/ 0 w 235"/>
                  <a:gd name="T35" fmla="*/ 0 h 106"/>
                  <a:gd name="T36" fmla="*/ 0 w 235"/>
                  <a:gd name="T37" fmla="*/ 0 h 106"/>
                  <a:gd name="T38" fmla="*/ 0 w 235"/>
                  <a:gd name="T39" fmla="*/ 0 h 106"/>
                  <a:gd name="T40" fmla="*/ 0 w 235"/>
                  <a:gd name="T41" fmla="*/ 0 h 106"/>
                  <a:gd name="T42" fmla="*/ 0 w 235"/>
                  <a:gd name="T43" fmla="*/ 0 h 106"/>
                  <a:gd name="T44" fmla="*/ 0 w 235"/>
                  <a:gd name="T45" fmla="*/ 0 h 106"/>
                  <a:gd name="T46" fmla="*/ 0 w 235"/>
                  <a:gd name="T47" fmla="*/ 0 h 106"/>
                  <a:gd name="T48" fmla="*/ 0 w 235"/>
                  <a:gd name="T49" fmla="*/ 0 h 106"/>
                  <a:gd name="T50" fmla="*/ 0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52" name="Freeform 13"/>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0 w 242"/>
                  <a:gd name="T9" fmla="*/ 0 h 114"/>
                  <a:gd name="T10" fmla="*/ 0 w 242"/>
                  <a:gd name="T11" fmla="*/ 0 h 114"/>
                  <a:gd name="T12" fmla="*/ 0 w 242"/>
                  <a:gd name="T13" fmla="*/ 0 h 114"/>
                  <a:gd name="T14" fmla="*/ 0 w 242"/>
                  <a:gd name="T15" fmla="*/ 0 h 114"/>
                  <a:gd name="T16" fmla="*/ 0 w 242"/>
                  <a:gd name="T17" fmla="*/ 0 h 114"/>
                  <a:gd name="T18" fmla="*/ 0 w 242"/>
                  <a:gd name="T19" fmla="*/ 0 h 114"/>
                  <a:gd name="T20" fmla="*/ 0 w 242"/>
                  <a:gd name="T21" fmla="*/ 0 h 114"/>
                  <a:gd name="T22" fmla="*/ 0 w 242"/>
                  <a:gd name="T23" fmla="*/ 0 h 114"/>
                  <a:gd name="T24" fmla="*/ 0 w 242"/>
                  <a:gd name="T25" fmla="*/ 0 h 114"/>
                  <a:gd name="T26" fmla="*/ 0 w 242"/>
                  <a:gd name="T27" fmla="*/ 0 h 114"/>
                  <a:gd name="T28" fmla="*/ 0 w 242"/>
                  <a:gd name="T29" fmla="*/ 0 h 114"/>
                  <a:gd name="T30" fmla="*/ 0 w 242"/>
                  <a:gd name="T31" fmla="*/ 0 h 114"/>
                  <a:gd name="T32" fmla="*/ 0 w 242"/>
                  <a:gd name="T33" fmla="*/ 0 h 114"/>
                  <a:gd name="T34" fmla="*/ 0 w 242"/>
                  <a:gd name="T35" fmla="*/ 0 h 114"/>
                  <a:gd name="T36" fmla="*/ 0 w 242"/>
                  <a:gd name="T37" fmla="*/ 0 h 114"/>
                  <a:gd name="T38" fmla="*/ 0 w 242"/>
                  <a:gd name="T39" fmla="*/ 0 h 114"/>
                  <a:gd name="T40" fmla="*/ 0 w 242"/>
                  <a:gd name="T41" fmla="*/ 0 h 114"/>
                  <a:gd name="T42" fmla="*/ 0 w 242"/>
                  <a:gd name="T43" fmla="*/ 0 h 114"/>
                  <a:gd name="T44" fmla="*/ 0 w 242"/>
                  <a:gd name="T45" fmla="*/ 0 h 114"/>
                  <a:gd name="T46" fmla="*/ 0 w 242"/>
                  <a:gd name="T47" fmla="*/ 0 h 114"/>
                  <a:gd name="T48" fmla="*/ 0 w 242"/>
                  <a:gd name="T49" fmla="*/ 0 h 114"/>
                  <a:gd name="T50" fmla="*/ 0 w 242"/>
                  <a:gd name="T51" fmla="*/ 0 h 114"/>
                  <a:gd name="T52" fmla="*/ 0 w 242"/>
                  <a:gd name="T53" fmla="*/ 0 h 114"/>
                  <a:gd name="T54" fmla="*/ 0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53" name="Freeform 14"/>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0 h 123"/>
                  <a:gd name="T8" fmla="*/ 0 w 246"/>
                  <a:gd name="T9" fmla="*/ 0 h 123"/>
                  <a:gd name="T10" fmla="*/ 0 w 246"/>
                  <a:gd name="T11" fmla="*/ 0 h 123"/>
                  <a:gd name="T12" fmla="*/ 0 w 246"/>
                  <a:gd name="T13" fmla="*/ 0 h 123"/>
                  <a:gd name="T14" fmla="*/ 0 w 246"/>
                  <a:gd name="T15" fmla="*/ 0 h 123"/>
                  <a:gd name="T16" fmla="*/ 0 w 246"/>
                  <a:gd name="T17" fmla="*/ 0 h 123"/>
                  <a:gd name="T18" fmla="*/ 0 w 246"/>
                  <a:gd name="T19" fmla="*/ 0 h 123"/>
                  <a:gd name="T20" fmla="*/ 0 w 246"/>
                  <a:gd name="T21" fmla="*/ 0 h 123"/>
                  <a:gd name="T22" fmla="*/ 0 w 246"/>
                  <a:gd name="T23" fmla="*/ 0 h 123"/>
                  <a:gd name="T24" fmla="*/ 0 w 246"/>
                  <a:gd name="T25" fmla="*/ 0 h 123"/>
                  <a:gd name="T26" fmla="*/ 0 w 246"/>
                  <a:gd name="T27" fmla="*/ 0 h 123"/>
                  <a:gd name="T28" fmla="*/ 0 w 246"/>
                  <a:gd name="T29" fmla="*/ 0 h 123"/>
                  <a:gd name="T30" fmla="*/ 0 w 246"/>
                  <a:gd name="T31" fmla="*/ 0 h 123"/>
                  <a:gd name="T32" fmla="*/ 0 w 246"/>
                  <a:gd name="T33" fmla="*/ 0 h 123"/>
                  <a:gd name="T34" fmla="*/ 0 w 246"/>
                  <a:gd name="T35" fmla="*/ 0 h 123"/>
                  <a:gd name="T36" fmla="*/ 0 w 246"/>
                  <a:gd name="T37" fmla="*/ 0 h 123"/>
                  <a:gd name="T38" fmla="*/ 0 w 246"/>
                  <a:gd name="T39" fmla="*/ 0 h 123"/>
                  <a:gd name="T40" fmla="*/ 0 w 246"/>
                  <a:gd name="T41" fmla="*/ 0 h 123"/>
                  <a:gd name="T42" fmla="*/ 0 w 246"/>
                  <a:gd name="T43" fmla="*/ 0 h 123"/>
                  <a:gd name="T44" fmla="*/ 0 w 246"/>
                  <a:gd name="T45" fmla="*/ 0 h 123"/>
                  <a:gd name="T46" fmla="*/ 0 w 246"/>
                  <a:gd name="T47" fmla="*/ 0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54" name="Freeform 15"/>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0 h 132"/>
                  <a:gd name="T8" fmla="*/ 0 w 249"/>
                  <a:gd name="T9" fmla="*/ 0 h 132"/>
                  <a:gd name="T10" fmla="*/ 0 w 249"/>
                  <a:gd name="T11" fmla="*/ 0 h 132"/>
                  <a:gd name="T12" fmla="*/ 0 w 249"/>
                  <a:gd name="T13" fmla="*/ 0 h 132"/>
                  <a:gd name="T14" fmla="*/ 0 w 249"/>
                  <a:gd name="T15" fmla="*/ 0 h 132"/>
                  <a:gd name="T16" fmla="*/ 0 w 249"/>
                  <a:gd name="T17" fmla="*/ 0 h 132"/>
                  <a:gd name="T18" fmla="*/ 0 w 249"/>
                  <a:gd name="T19" fmla="*/ 0 h 132"/>
                  <a:gd name="T20" fmla="*/ 0 w 249"/>
                  <a:gd name="T21" fmla="*/ 0 h 132"/>
                  <a:gd name="T22" fmla="*/ 0 w 249"/>
                  <a:gd name="T23" fmla="*/ 0 h 132"/>
                  <a:gd name="T24" fmla="*/ 0 w 249"/>
                  <a:gd name="T25" fmla="*/ 0 h 132"/>
                  <a:gd name="T26" fmla="*/ 0 w 249"/>
                  <a:gd name="T27" fmla="*/ 0 h 132"/>
                  <a:gd name="T28" fmla="*/ 0 w 249"/>
                  <a:gd name="T29" fmla="*/ 0 h 132"/>
                  <a:gd name="T30" fmla="*/ 0 w 249"/>
                  <a:gd name="T31" fmla="*/ 0 h 132"/>
                  <a:gd name="T32" fmla="*/ 0 w 249"/>
                  <a:gd name="T33" fmla="*/ 0 h 132"/>
                  <a:gd name="T34" fmla="*/ 0 w 249"/>
                  <a:gd name="T35" fmla="*/ 0 h 132"/>
                  <a:gd name="T36" fmla="*/ 0 w 249"/>
                  <a:gd name="T37" fmla="*/ 0 h 132"/>
                  <a:gd name="T38" fmla="*/ 0 w 249"/>
                  <a:gd name="T39" fmla="*/ 0 h 132"/>
                  <a:gd name="T40" fmla="*/ 0 w 249"/>
                  <a:gd name="T41" fmla="*/ 0 h 132"/>
                  <a:gd name="T42" fmla="*/ 0 w 249"/>
                  <a:gd name="T43" fmla="*/ 0 h 132"/>
                  <a:gd name="T44" fmla="*/ 0 w 249"/>
                  <a:gd name="T45" fmla="*/ 0 h 132"/>
                  <a:gd name="T46" fmla="*/ 0 w 249"/>
                  <a:gd name="T47" fmla="*/ 0 h 132"/>
                  <a:gd name="T48" fmla="*/ 0 w 249"/>
                  <a:gd name="T49" fmla="*/ 0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55" name="Freeform 16"/>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0 w 251"/>
                  <a:gd name="T11" fmla="*/ 0 h 140"/>
                  <a:gd name="T12" fmla="*/ 0 w 251"/>
                  <a:gd name="T13" fmla="*/ 0 h 140"/>
                  <a:gd name="T14" fmla="*/ 0 w 251"/>
                  <a:gd name="T15" fmla="*/ 0 h 140"/>
                  <a:gd name="T16" fmla="*/ 0 w 251"/>
                  <a:gd name="T17" fmla="*/ 0 h 140"/>
                  <a:gd name="T18" fmla="*/ 0 w 251"/>
                  <a:gd name="T19" fmla="*/ 0 h 140"/>
                  <a:gd name="T20" fmla="*/ 0 w 251"/>
                  <a:gd name="T21" fmla="*/ 0 h 140"/>
                  <a:gd name="T22" fmla="*/ 0 w 251"/>
                  <a:gd name="T23" fmla="*/ 0 h 140"/>
                  <a:gd name="T24" fmla="*/ 0 w 251"/>
                  <a:gd name="T25" fmla="*/ 0 h 140"/>
                  <a:gd name="T26" fmla="*/ 0 w 251"/>
                  <a:gd name="T27" fmla="*/ 0 h 140"/>
                  <a:gd name="T28" fmla="*/ 0 w 251"/>
                  <a:gd name="T29" fmla="*/ 0 h 140"/>
                  <a:gd name="T30" fmla="*/ 0 w 251"/>
                  <a:gd name="T31" fmla="*/ 0 h 140"/>
                  <a:gd name="T32" fmla="*/ 0 w 251"/>
                  <a:gd name="T33" fmla="*/ 0 h 140"/>
                  <a:gd name="T34" fmla="*/ 0 w 251"/>
                  <a:gd name="T35" fmla="*/ 0 h 140"/>
                  <a:gd name="T36" fmla="*/ 0 w 251"/>
                  <a:gd name="T37" fmla="*/ 0 h 140"/>
                  <a:gd name="T38" fmla="*/ 0 w 251"/>
                  <a:gd name="T39" fmla="*/ 0 h 140"/>
                  <a:gd name="T40" fmla="*/ 0 w 251"/>
                  <a:gd name="T41" fmla="*/ 0 h 140"/>
                  <a:gd name="T42" fmla="*/ 0 w 251"/>
                  <a:gd name="T43" fmla="*/ 0 h 140"/>
                  <a:gd name="T44" fmla="*/ 0 w 251"/>
                  <a:gd name="T45" fmla="*/ 0 h 140"/>
                  <a:gd name="T46" fmla="*/ 0 w 251"/>
                  <a:gd name="T47" fmla="*/ 0 h 140"/>
                  <a:gd name="T48" fmla="*/ 0 w 251"/>
                  <a:gd name="T49" fmla="*/ 0 h 140"/>
                  <a:gd name="T50" fmla="*/ 0 w 251"/>
                  <a:gd name="T51" fmla="*/ 0 h 140"/>
                  <a:gd name="T52" fmla="*/ 0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56" name="Freeform 17"/>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0 w 251"/>
                  <a:gd name="T11" fmla="*/ 0 h 146"/>
                  <a:gd name="T12" fmla="*/ 0 w 251"/>
                  <a:gd name="T13" fmla="*/ 0 h 146"/>
                  <a:gd name="T14" fmla="*/ 0 w 251"/>
                  <a:gd name="T15" fmla="*/ 0 h 146"/>
                  <a:gd name="T16" fmla="*/ 0 w 251"/>
                  <a:gd name="T17" fmla="*/ 0 h 146"/>
                  <a:gd name="T18" fmla="*/ 0 w 251"/>
                  <a:gd name="T19" fmla="*/ 0 h 146"/>
                  <a:gd name="T20" fmla="*/ 0 w 251"/>
                  <a:gd name="T21" fmla="*/ 0 h 146"/>
                  <a:gd name="T22" fmla="*/ 0 w 251"/>
                  <a:gd name="T23" fmla="*/ 0 h 146"/>
                  <a:gd name="T24" fmla="*/ 0 w 251"/>
                  <a:gd name="T25" fmla="*/ 0 h 146"/>
                  <a:gd name="T26" fmla="*/ 0 w 251"/>
                  <a:gd name="T27" fmla="*/ 0 h 146"/>
                  <a:gd name="T28" fmla="*/ 0 w 251"/>
                  <a:gd name="T29" fmla="*/ 0 h 146"/>
                  <a:gd name="T30" fmla="*/ 0 w 251"/>
                  <a:gd name="T31" fmla="*/ 0 h 146"/>
                  <a:gd name="T32" fmla="*/ 0 w 251"/>
                  <a:gd name="T33" fmla="*/ 0 h 146"/>
                  <a:gd name="T34" fmla="*/ 0 w 251"/>
                  <a:gd name="T35" fmla="*/ 0 h 146"/>
                  <a:gd name="T36" fmla="*/ 0 w 251"/>
                  <a:gd name="T37" fmla="*/ 0 h 146"/>
                  <a:gd name="T38" fmla="*/ 0 w 251"/>
                  <a:gd name="T39" fmla="*/ 0 h 146"/>
                  <a:gd name="T40" fmla="*/ 0 w 251"/>
                  <a:gd name="T41" fmla="*/ 0 h 146"/>
                  <a:gd name="T42" fmla="*/ 0 w 251"/>
                  <a:gd name="T43" fmla="*/ 0 h 146"/>
                  <a:gd name="T44" fmla="*/ 0 w 251"/>
                  <a:gd name="T45" fmla="*/ 0 h 146"/>
                  <a:gd name="T46" fmla="*/ 0 w 251"/>
                  <a:gd name="T47" fmla="*/ 0 h 146"/>
                  <a:gd name="T48" fmla="*/ 0 w 251"/>
                  <a:gd name="T49" fmla="*/ 0 h 146"/>
                  <a:gd name="T50" fmla="*/ 0 w 251"/>
                  <a:gd name="T51" fmla="*/ 0 h 146"/>
                  <a:gd name="T52" fmla="*/ 0 w 251"/>
                  <a:gd name="T53" fmla="*/ 0 h 146"/>
                  <a:gd name="T54" fmla="*/ 0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57" name="Freeform 18"/>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0 w 249"/>
                  <a:gd name="T11" fmla="*/ 0 h 154"/>
                  <a:gd name="T12" fmla="*/ 0 w 249"/>
                  <a:gd name="T13" fmla="*/ 0 h 154"/>
                  <a:gd name="T14" fmla="*/ 0 w 249"/>
                  <a:gd name="T15" fmla="*/ 0 h 154"/>
                  <a:gd name="T16" fmla="*/ 0 w 249"/>
                  <a:gd name="T17" fmla="*/ 0 h 154"/>
                  <a:gd name="T18" fmla="*/ 0 w 249"/>
                  <a:gd name="T19" fmla="*/ 0 h 154"/>
                  <a:gd name="T20" fmla="*/ 0 w 249"/>
                  <a:gd name="T21" fmla="*/ 0 h 154"/>
                  <a:gd name="T22" fmla="*/ 0 w 249"/>
                  <a:gd name="T23" fmla="*/ 0 h 154"/>
                  <a:gd name="T24" fmla="*/ 0 w 249"/>
                  <a:gd name="T25" fmla="*/ 0 h 154"/>
                  <a:gd name="T26" fmla="*/ 0 w 249"/>
                  <a:gd name="T27" fmla="*/ 0 h 154"/>
                  <a:gd name="T28" fmla="*/ 0 w 249"/>
                  <a:gd name="T29" fmla="*/ 0 h 154"/>
                  <a:gd name="T30" fmla="*/ 0 w 249"/>
                  <a:gd name="T31" fmla="*/ 0 h 154"/>
                  <a:gd name="T32" fmla="*/ 0 w 249"/>
                  <a:gd name="T33" fmla="*/ 0 h 154"/>
                  <a:gd name="T34" fmla="*/ 0 w 249"/>
                  <a:gd name="T35" fmla="*/ 0 h 154"/>
                  <a:gd name="T36" fmla="*/ 0 w 249"/>
                  <a:gd name="T37" fmla="*/ 0 h 154"/>
                  <a:gd name="T38" fmla="*/ 0 w 249"/>
                  <a:gd name="T39" fmla="*/ 0 h 154"/>
                  <a:gd name="T40" fmla="*/ 0 w 249"/>
                  <a:gd name="T41" fmla="*/ 0 h 154"/>
                  <a:gd name="T42" fmla="*/ 0 w 249"/>
                  <a:gd name="T43" fmla="*/ 0 h 154"/>
                  <a:gd name="T44" fmla="*/ 0 w 249"/>
                  <a:gd name="T45" fmla="*/ 0 h 154"/>
                  <a:gd name="T46" fmla="*/ 0 w 249"/>
                  <a:gd name="T47" fmla="*/ 0 h 154"/>
                  <a:gd name="T48" fmla="*/ 0 w 249"/>
                  <a:gd name="T49" fmla="*/ 0 h 154"/>
                  <a:gd name="T50" fmla="*/ 0 w 249"/>
                  <a:gd name="T51" fmla="*/ 0 h 154"/>
                  <a:gd name="T52" fmla="*/ 0 w 249"/>
                  <a:gd name="T53" fmla="*/ 0 h 154"/>
                  <a:gd name="T54" fmla="*/ 0 w 249"/>
                  <a:gd name="T55" fmla="*/ 0 h 154"/>
                  <a:gd name="T56" fmla="*/ 0 w 249"/>
                  <a:gd name="T57" fmla="*/ 0 h 154"/>
                  <a:gd name="T58" fmla="*/ 0 w 249"/>
                  <a:gd name="T59" fmla="*/ 0 h 154"/>
                  <a:gd name="T60" fmla="*/ 0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58" name="Freeform 19"/>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0 w 246"/>
                  <a:gd name="T11" fmla="*/ 0 h 159"/>
                  <a:gd name="T12" fmla="*/ 0 w 246"/>
                  <a:gd name="T13" fmla="*/ 0 h 159"/>
                  <a:gd name="T14" fmla="*/ 0 w 246"/>
                  <a:gd name="T15" fmla="*/ 0 h 159"/>
                  <a:gd name="T16" fmla="*/ 0 w 246"/>
                  <a:gd name="T17" fmla="*/ 0 h 159"/>
                  <a:gd name="T18" fmla="*/ 0 w 246"/>
                  <a:gd name="T19" fmla="*/ 0 h 159"/>
                  <a:gd name="T20" fmla="*/ 0 w 246"/>
                  <a:gd name="T21" fmla="*/ 0 h 159"/>
                  <a:gd name="T22" fmla="*/ 0 w 246"/>
                  <a:gd name="T23" fmla="*/ 0 h 159"/>
                  <a:gd name="T24" fmla="*/ 0 w 246"/>
                  <a:gd name="T25" fmla="*/ 0 h 159"/>
                  <a:gd name="T26" fmla="*/ 0 w 246"/>
                  <a:gd name="T27" fmla="*/ 0 h 159"/>
                  <a:gd name="T28" fmla="*/ 0 w 246"/>
                  <a:gd name="T29" fmla="*/ 0 h 159"/>
                  <a:gd name="T30" fmla="*/ 0 w 246"/>
                  <a:gd name="T31" fmla="*/ 0 h 159"/>
                  <a:gd name="T32" fmla="*/ 0 w 246"/>
                  <a:gd name="T33" fmla="*/ 0 h 159"/>
                  <a:gd name="T34" fmla="*/ 0 w 246"/>
                  <a:gd name="T35" fmla="*/ 0 h 159"/>
                  <a:gd name="T36" fmla="*/ 0 w 246"/>
                  <a:gd name="T37" fmla="*/ 0 h 159"/>
                  <a:gd name="T38" fmla="*/ 0 w 246"/>
                  <a:gd name="T39" fmla="*/ 0 h 159"/>
                  <a:gd name="T40" fmla="*/ 0 w 246"/>
                  <a:gd name="T41" fmla="*/ 0 h 159"/>
                  <a:gd name="T42" fmla="*/ 0 w 246"/>
                  <a:gd name="T43" fmla="*/ 0 h 159"/>
                  <a:gd name="T44" fmla="*/ 0 w 246"/>
                  <a:gd name="T45" fmla="*/ 0 h 159"/>
                  <a:gd name="T46" fmla="*/ 0 w 246"/>
                  <a:gd name="T47" fmla="*/ 0 h 159"/>
                  <a:gd name="T48" fmla="*/ 0 w 246"/>
                  <a:gd name="T49" fmla="*/ 0 h 159"/>
                  <a:gd name="T50" fmla="*/ 0 w 246"/>
                  <a:gd name="T51" fmla="*/ 0 h 159"/>
                  <a:gd name="T52" fmla="*/ 0 w 246"/>
                  <a:gd name="T53" fmla="*/ 0 h 159"/>
                  <a:gd name="T54" fmla="*/ 0 w 246"/>
                  <a:gd name="T55" fmla="*/ 0 h 159"/>
                  <a:gd name="T56" fmla="*/ 0 w 246"/>
                  <a:gd name="T57" fmla="*/ 0 h 159"/>
                  <a:gd name="T58" fmla="*/ 0 w 246"/>
                  <a:gd name="T59" fmla="*/ 0 h 159"/>
                  <a:gd name="T60" fmla="*/ 0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59" name="Freeform 20"/>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0 h 164"/>
                  <a:gd name="T10" fmla="*/ 0 w 243"/>
                  <a:gd name="T11" fmla="*/ 0 h 164"/>
                  <a:gd name="T12" fmla="*/ 0 w 243"/>
                  <a:gd name="T13" fmla="*/ 0 h 164"/>
                  <a:gd name="T14" fmla="*/ 0 w 243"/>
                  <a:gd name="T15" fmla="*/ 0 h 164"/>
                  <a:gd name="T16" fmla="*/ 0 w 243"/>
                  <a:gd name="T17" fmla="*/ 0 h 164"/>
                  <a:gd name="T18" fmla="*/ 0 w 243"/>
                  <a:gd name="T19" fmla="*/ 0 h 164"/>
                  <a:gd name="T20" fmla="*/ 0 w 243"/>
                  <a:gd name="T21" fmla="*/ 0 h 164"/>
                  <a:gd name="T22" fmla="*/ 0 w 243"/>
                  <a:gd name="T23" fmla="*/ 0 h 164"/>
                  <a:gd name="T24" fmla="*/ 0 w 243"/>
                  <a:gd name="T25" fmla="*/ 0 h 164"/>
                  <a:gd name="T26" fmla="*/ 0 w 243"/>
                  <a:gd name="T27" fmla="*/ 0 h 164"/>
                  <a:gd name="T28" fmla="*/ 0 w 243"/>
                  <a:gd name="T29" fmla="*/ 0 h 164"/>
                  <a:gd name="T30" fmla="*/ 0 w 243"/>
                  <a:gd name="T31" fmla="*/ 0 h 164"/>
                  <a:gd name="T32" fmla="*/ 0 w 243"/>
                  <a:gd name="T33" fmla="*/ 0 h 164"/>
                  <a:gd name="T34" fmla="*/ 0 w 243"/>
                  <a:gd name="T35" fmla="*/ 0 h 164"/>
                  <a:gd name="T36" fmla="*/ 0 w 243"/>
                  <a:gd name="T37" fmla="*/ 0 h 164"/>
                  <a:gd name="T38" fmla="*/ 0 w 243"/>
                  <a:gd name="T39" fmla="*/ 0 h 164"/>
                  <a:gd name="T40" fmla="*/ 0 w 243"/>
                  <a:gd name="T41" fmla="*/ 0 h 164"/>
                  <a:gd name="T42" fmla="*/ 0 w 243"/>
                  <a:gd name="T43" fmla="*/ 0 h 164"/>
                  <a:gd name="T44" fmla="*/ 0 w 243"/>
                  <a:gd name="T45" fmla="*/ 0 h 164"/>
                  <a:gd name="T46" fmla="*/ 0 w 243"/>
                  <a:gd name="T47" fmla="*/ 0 h 164"/>
                  <a:gd name="T48" fmla="*/ 0 w 243"/>
                  <a:gd name="T49" fmla="*/ 0 h 164"/>
                  <a:gd name="T50" fmla="*/ 0 w 243"/>
                  <a:gd name="T51" fmla="*/ 0 h 164"/>
                  <a:gd name="T52" fmla="*/ 0 w 243"/>
                  <a:gd name="T53" fmla="*/ 0 h 164"/>
                  <a:gd name="T54" fmla="*/ 0 w 243"/>
                  <a:gd name="T55" fmla="*/ 0 h 164"/>
                  <a:gd name="T56" fmla="*/ 0 w 243"/>
                  <a:gd name="T57" fmla="*/ 0 h 164"/>
                  <a:gd name="T58" fmla="*/ 0 w 243"/>
                  <a:gd name="T59" fmla="*/ 0 h 164"/>
                  <a:gd name="T60" fmla="*/ 0 w 243"/>
                  <a:gd name="T61" fmla="*/ 0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60" name="Freeform 21"/>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0 h 169"/>
                  <a:gd name="T18" fmla="*/ 0 w 238"/>
                  <a:gd name="T19" fmla="*/ 0 h 169"/>
                  <a:gd name="T20" fmla="*/ 0 w 238"/>
                  <a:gd name="T21" fmla="*/ 0 h 169"/>
                  <a:gd name="T22" fmla="*/ 0 w 238"/>
                  <a:gd name="T23" fmla="*/ 0 h 169"/>
                  <a:gd name="T24" fmla="*/ 0 w 238"/>
                  <a:gd name="T25" fmla="*/ 0 h 169"/>
                  <a:gd name="T26" fmla="*/ 0 w 238"/>
                  <a:gd name="T27" fmla="*/ 0 h 169"/>
                  <a:gd name="T28" fmla="*/ 0 w 238"/>
                  <a:gd name="T29" fmla="*/ 0 h 169"/>
                  <a:gd name="T30" fmla="*/ 0 w 238"/>
                  <a:gd name="T31" fmla="*/ 0 h 169"/>
                  <a:gd name="T32" fmla="*/ 0 w 238"/>
                  <a:gd name="T33" fmla="*/ 0 h 169"/>
                  <a:gd name="T34" fmla="*/ 0 w 238"/>
                  <a:gd name="T35" fmla="*/ 0 h 169"/>
                  <a:gd name="T36" fmla="*/ 0 w 238"/>
                  <a:gd name="T37" fmla="*/ 0 h 169"/>
                  <a:gd name="T38" fmla="*/ 0 w 238"/>
                  <a:gd name="T39" fmla="*/ 0 h 169"/>
                  <a:gd name="T40" fmla="*/ 0 w 238"/>
                  <a:gd name="T41" fmla="*/ 0 h 169"/>
                  <a:gd name="T42" fmla="*/ 0 w 238"/>
                  <a:gd name="T43" fmla="*/ 0 h 169"/>
                  <a:gd name="T44" fmla="*/ 0 w 238"/>
                  <a:gd name="T45" fmla="*/ 0 h 169"/>
                  <a:gd name="T46" fmla="*/ 0 w 238"/>
                  <a:gd name="T47" fmla="*/ 0 h 169"/>
                  <a:gd name="T48" fmla="*/ 0 w 238"/>
                  <a:gd name="T49" fmla="*/ 0 h 169"/>
                  <a:gd name="T50" fmla="*/ 0 w 238"/>
                  <a:gd name="T51" fmla="*/ 0 h 169"/>
                  <a:gd name="T52" fmla="*/ 0 w 238"/>
                  <a:gd name="T53" fmla="*/ 0 h 169"/>
                  <a:gd name="T54" fmla="*/ 0 w 238"/>
                  <a:gd name="T55" fmla="*/ 0 h 169"/>
                  <a:gd name="T56" fmla="*/ 0 w 238"/>
                  <a:gd name="T57" fmla="*/ 0 h 169"/>
                  <a:gd name="T58" fmla="*/ 0 w 238"/>
                  <a:gd name="T59" fmla="*/ 0 h 169"/>
                  <a:gd name="T60" fmla="*/ 0 w 238"/>
                  <a:gd name="T61" fmla="*/ 0 h 169"/>
                  <a:gd name="T62" fmla="*/ 0 w 238"/>
                  <a:gd name="T63" fmla="*/ 0 h 169"/>
                  <a:gd name="T64" fmla="*/ 0 w 238"/>
                  <a:gd name="T65" fmla="*/ 0 h 169"/>
                  <a:gd name="T66" fmla="*/ 0 w 238"/>
                  <a:gd name="T67" fmla="*/ 0 h 169"/>
                  <a:gd name="T68" fmla="*/ 0 w 238"/>
                  <a:gd name="T69" fmla="*/ 0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61" name="Freeform 22"/>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0 h 174"/>
                  <a:gd name="T14" fmla="*/ 0 w 232"/>
                  <a:gd name="T15" fmla="*/ 0 h 174"/>
                  <a:gd name="T16" fmla="*/ 0 w 232"/>
                  <a:gd name="T17" fmla="*/ 0 h 174"/>
                  <a:gd name="T18" fmla="*/ 0 w 232"/>
                  <a:gd name="T19" fmla="*/ 0 h 174"/>
                  <a:gd name="T20" fmla="*/ 0 w 232"/>
                  <a:gd name="T21" fmla="*/ 0 h 174"/>
                  <a:gd name="T22" fmla="*/ 0 w 232"/>
                  <a:gd name="T23" fmla="*/ 0 h 174"/>
                  <a:gd name="T24" fmla="*/ 0 w 232"/>
                  <a:gd name="T25" fmla="*/ 0 h 174"/>
                  <a:gd name="T26" fmla="*/ 0 w 232"/>
                  <a:gd name="T27" fmla="*/ 0 h 174"/>
                  <a:gd name="T28" fmla="*/ 0 w 232"/>
                  <a:gd name="T29" fmla="*/ 0 h 174"/>
                  <a:gd name="T30" fmla="*/ 0 w 232"/>
                  <a:gd name="T31" fmla="*/ 0 h 174"/>
                  <a:gd name="T32" fmla="*/ 0 w 232"/>
                  <a:gd name="T33" fmla="*/ 0 h 174"/>
                  <a:gd name="T34" fmla="*/ 0 w 232"/>
                  <a:gd name="T35" fmla="*/ 0 h 174"/>
                  <a:gd name="T36" fmla="*/ 0 w 232"/>
                  <a:gd name="T37" fmla="*/ 0 h 174"/>
                  <a:gd name="T38" fmla="*/ 0 w 232"/>
                  <a:gd name="T39" fmla="*/ 0 h 174"/>
                  <a:gd name="T40" fmla="*/ 0 w 232"/>
                  <a:gd name="T41" fmla="*/ 0 h 174"/>
                  <a:gd name="T42" fmla="*/ 0 w 232"/>
                  <a:gd name="T43" fmla="*/ 0 h 174"/>
                  <a:gd name="T44" fmla="*/ 0 w 232"/>
                  <a:gd name="T45" fmla="*/ 0 h 174"/>
                  <a:gd name="T46" fmla="*/ 0 w 232"/>
                  <a:gd name="T47" fmla="*/ 0 h 174"/>
                  <a:gd name="T48" fmla="*/ 0 w 232"/>
                  <a:gd name="T49" fmla="*/ 0 h 174"/>
                  <a:gd name="T50" fmla="*/ 0 w 232"/>
                  <a:gd name="T51" fmla="*/ 0 h 174"/>
                  <a:gd name="T52" fmla="*/ 0 w 232"/>
                  <a:gd name="T53" fmla="*/ 0 h 174"/>
                  <a:gd name="T54" fmla="*/ 0 w 232"/>
                  <a:gd name="T55" fmla="*/ 0 h 174"/>
                  <a:gd name="T56" fmla="*/ 0 w 232"/>
                  <a:gd name="T57" fmla="*/ 0 h 174"/>
                  <a:gd name="T58" fmla="*/ 0 w 232"/>
                  <a:gd name="T59" fmla="*/ 0 h 174"/>
                  <a:gd name="T60" fmla="*/ 0 w 232"/>
                  <a:gd name="T61" fmla="*/ 0 h 174"/>
                  <a:gd name="T62" fmla="*/ 0 w 232"/>
                  <a:gd name="T63" fmla="*/ 0 h 174"/>
                  <a:gd name="T64" fmla="*/ 0 w 232"/>
                  <a:gd name="T65" fmla="*/ 0 h 174"/>
                  <a:gd name="T66" fmla="*/ 0 w 232"/>
                  <a:gd name="T67" fmla="*/ 0 h 174"/>
                  <a:gd name="T68" fmla="*/ 0 w 232"/>
                  <a:gd name="T69" fmla="*/ 0 h 174"/>
                  <a:gd name="T70" fmla="*/ 0 w 232"/>
                  <a:gd name="T71" fmla="*/ 0 h 174"/>
                  <a:gd name="T72" fmla="*/ 0 w 232"/>
                  <a:gd name="T73" fmla="*/ 0 h 174"/>
                  <a:gd name="T74" fmla="*/ 0 w 232"/>
                  <a:gd name="T75" fmla="*/ 0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62" name="Freeform 23"/>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0 h 176"/>
                  <a:gd name="T14" fmla="*/ 0 w 225"/>
                  <a:gd name="T15" fmla="*/ 0 h 176"/>
                  <a:gd name="T16" fmla="*/ 0 w 225"/>
                  <a:gd name="T17" fmla="*/ 0 h 176"/>
                  <a:gd name="T18" fmla="*/ 0 w 225"/>
                  <a:gd name="T19" fmla="*/ 0 h 176"/>
                  <a:gd name="T20" fmla="*/ 0 w 225"/>
                  <a:gd name="T21" fmla="*/ 0 h 176"/>
                  <a:gd name="T22" fmla="*/ 0 w 225"/>
                  <a:gd name="T23" fmla="*/ 0 h 176"/>
                  <a:gd name="T24" fmla="*/ 0 w 225"/>
                  <a:gd name="T25" fmla="*/ 0 h 176"/>
                  <a:gd name="T26" fmla="*/ 0 w 225"/>
                  <a:gd name="T27" fmla="*/ 0 h 176"/>
                  <a:gd name="T28" fmla="*/ 0 w 225"/>
                  <a:gd name="T29" fmla="*/ 0 h 176"/>
                  <a:gd name="T30" fmla="*/ 0 w 225"/>
                  <a:gd name="T31" fmla="*/ 0 h 176"/>
                  <a:gd name="T32" fmla="*/ 0 w 225"/>
                  <a:gd name="T33" fmla="*/ 0 h 176"/>
                  <a:gd name="T34" fmla="*/ 0 w 225"/>
                  <a:gd name="T35" fmla="*/ 0 h 176"/>
                  <a:gd name="T36" fmla="*/ 0 w 225"/>
                  <a:gd name="T37" fmla="*/ 0 h 176"/>
                  <a:gd name="T38" fmla="*/ 0 w 225"/>
                  <a:gd name="T39" fmla="*/ 0 h 176"/>
                  <a:gd name="T40" fmla="*/ 0 w 225"/>
                  <a:gd name="T41" fmla="*/ 0 h 176"/>
                  <a:gd name="T42" fmla="*/ 0 w 225"/>
                  <a:gd name="T43" fmla="*/ 0 h 176"/>
                  <a:gd name="T44" fmla="*/ 0 w 225"/>
                  <a:gd name="T45" fmla="*/ 0 h 176"/>
                  <a:gd name="T46" fmla="*/ 0 w 225"/>
                  <a:gd name="T47" fmla="*/ 0 h 176"/>
                  <a:gd name="T48" fmla="*/ 0 w 225"/>
                  <a:gd name="T49" fmla="*/ 0 h 176"/>
                  <a:gd name="T50" fmla="*/ 0 w 225"/>
                  <a:gd name="T51" fmla="*/ 0 h 176"/>
                  <a:gd name="T52" fmla="*/ 0 w 225"/>
                  <a:gd name="T53" fmla="*/ 0 h 176"/>
                  <a:gd name="T54" fmla="*/ 0 w 225"/>
                  <a:gd name="T55" fmla="*/ 0 h 176"/>
                  <a:gd name="T56" fmla="*/ 0 w 225"/>
                  <a:gd name="T57" fmla="*/ 0 h 176"/>
                  <a:gd name="T58" fmla="*/ 0 w 225"/>
                  <a:gd name="T59" fmla="*/ 0 h 176"/>
                  <a:gd name="T60" fmla="*/ 0 w 225"/>
                  <a:gd name="T61" fmla="*/ 0 h 176"/>
                  <a:gd name="T62" fmla="*/ 0 w 225"/>
                  <a:gd name="T63" fmla="*/ 0 h 176"/>
                  <a:gd name="T64" fmla="*/ 0 w 225"/>
                  <a:gd name="T65" fmla="*/ 0 h 176"/>
                  <a:gd name="T66" fmla="*/ 0 w 225"/>
                  <a:gd name="T67" fmla="*/ 0 h 176"/>
                  <a:gd name="T68" fmla="*/ 0 w 225"/>
                  <a:gd name="T69" fmla="*/ 0 h 176"/>
                  <a:gd name="T70" fmla="*/ 0 w 225"/>
                  <a:gd name="T71" fmla="*/ 0 h 176"/>
                  <a:gd name="T72" fmla="*/ 0 w 225"/>
                  <a:gd name="T73" fmla="*/ 0 h 176"/>
                  <a:gd name="T74" fmla="*/ 0 w 225"/>
                  <a:gd name="T75" fmla="*/ 0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63" name="Freeform 24"/>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0 h 180"/>
                  <a:gd name="T14" fmla="*/ 0 w 217"/>
                  <a:gd name="T15" fmla="*/ 0 h 180"/>
                  <a:gd name="T16" fmla="*/ 0 w 217"/>
                  <a:gd name="T17" fmla="*/ 0 h 180"/>
                  <a:gd name="T18" fmla="*/ 0 w 217"/>
                  <a:gd name="T19" fmla="*/ 0 h 180"/>
                  <a:gd name="T20" fmla="*/ 0 w 217"/>
                  <a:gd name="T21" fmla="*/ 0 h 180"/>
                  <a:gd name="T22" fmla="*/ 0 w 217"/>
                  <a:gd name="T23" fmla="*/ 0 h 180"/>
                  <a:gd name="T24" fmla="*/ 0 w 217"/>
                  <a:gd name="T25" fmla="*/ 0 h 180"/>
                  <a:gd name="T26" fmla="*/ 0 w 217"/>
                  <a:gd name="T27" fmla="*/ 0 h 180"/>
                  <a:gd name="T28" fmla="*/ 0 w 217"/>
                  <a:gd name="T29" fmla="*/ 0 h 180"/>
                  <a:gd name="T30" fmla="*/ 0 w 217"/>
                  <a:gd name="T31" fmla="*/ 0 h 180"/>
                  <a:gd name="T32" fmla="*/ 0 w 217"/>
                  <a:gd name="T33" fmla="*/ 0 h 180"/>
                  <a:gd name="T34" fmla="*/ 0 w 217"/>
                  <a:gd name="T35" fmla="*/ 0 h 180"/>
                  <a:gd name="T36" fmla="*/ 0 w 217"/>
                  <a:gd name="T37" fmla="*/ 0 h 180"/>
                  <a:gd name="T38" fmla="*/ 0 w 217"/>
                  <a:gd name="T39" fmla="*/ 0 h 180"/>
                  <a:gd name="T40" fmla="*/ 0 w 217"/>
                  <a:gd name="T41" fmla="*/ 0 h 180"/>
                  <a:gd name="T42" fmla="*/ 0 w 217"/>
                  <a:gd name="T43" fmla="*/ 0 h 180"/>
                  <a:gd name="T44" fmla="*/ 0 w 217"/>
                  <a:gd name="T45" fmla="*/ 0 h 180"/>
                  <a:gd name="T46" fmla="*/ 0 w 217"/>
                  <a:gd name="T47" fmla="*/ 0 h 180"/>
                  <a:gd name="T48" fmla="*/ 0 w 217"/>
                  <a:gd name="T49" fmla="*/ 0 h 180"/>
                  <a:gd name="T50" fmla="*/ 0 w 217"/>
                  <a:gd name="T51" fmla="*/ 0 h 180"/>
                  <a:gd name="T52" fmla="*/ 0 w 217"/>
                  <a:gd name="T53" fmla="*/ 0 h 180"/>
                  <a:gd name="T54" fmla="*/ 0 w 217"/>
                  <a:gd name="T55" fmla="*/ 0 h 180"/>
                  <a:gd name="T56" fmla="*/ 0 w 217"/>
                  <a:gd name="T57" fmla="*/ 0 h 180"/>
                  <a:gd name="T58" fmla="*/ 0 w 217"/>
                  <a:gd name="T59" fmla="*/ 0 h 180"/>
                  <a:gd name="T60" fmla="*/ 0 w 217"/>
                  <a:gd name="T61" fmla="*/ 0 h 180"/>
                  <a:gd name="T62" fmla="*/ 0 w 217"/>
                  <a:gd name="T63" fmla="*/ 0 h 180"/>
                  <a:gd name="T64" fmla="*/ 0 w 217"/>
                  <a:gd name="T65" fmla="*/ 0 h 180"/>
                  <a:gd name="T66" fmla="*/ 0 w 217"/>
                  <a:gd name="T67" fmla="*/ 0 h 180"/>
                  <a:gd name="T68" fmla="*/ 0 w 217"/>
                  <a:gd name="T69" fmla="*/ 0 h 180"/>
                  <a:gd name="T70" fmla="*/ 0 w 217"/>
                  <a:gd name="T71" fmla="*/ 0 h 180"/>
                  <a:gd name="T72" fmla="*/ 0 w 217"/>
                  <a:gd name="T73" fmla="*/ 0 h 180"/>
                  <a:gd name="T74" fmla="*/ 0 w 217"/>
                  <a:gd name="T75" fmla="*/ 0 h 180"/>
                  <a:gd name="T76" fmla="*/ 0 w 217"/>
                  <a:gd name="T77" fmla="*/ 0 h 180"/>
                  <a:gd name="T78" fmla="*/ 0 w 217"/>
                  <a:gd name="T79" fmla="*/ 0 h 180"/>
                  <a:gd name="T80" fmla="*/ 0 w 217"/>
                  <a:gd name="T81" fmla="*/ 0 h 180"/>
                  <a:gd name="T82" fmla="*/ 0 w 217"/>
                  <a:gd name="T83" fmla="*/ 0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64" name="Freeform 25"/>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0 h 181"/>
                  <a:gd name="T16" fmla="*/ 0 w 209"/>
                  <a:gd name="T17" fmla="*/ 0 h 181"/>
                  <a:gd name="T18" fmla="*/ 0 w 209"/>
                  <a:gd name="T19" fmla="*/ 0 h 181"/>
                  <a:gd name="T20" fmla="*/ 0 w 209"/>
                  <a:gd name="T21" fmla="*/ 0 h 181"/>
                  <a:gd name="T22" fmla="*/ 0 w 209"/>
                  <a:gd name="T23" fmla="*/ 0 h 181"/>
                  <a:gd name="T24" fmla="*/ 0 w 209"/>
                  <a:gd name="T25" fmla="*/ 0 h 181"/>
                  <a:gd name="T26" fmla="*/ 0 w 209"/>
                  <a:gd name="T27" fmla="*/ 0 h 181"/>
                  <a:gd name="T28" fmla="*/ 0 w 209"/>
                  <a:gd name="T29" fmla="*/ 0 h 181"/>
                  <a:gd name="T30" fmla="*/ 0 w 209"/>
                  <a:gd name="T31" fmla="*/ 0 h 181"/>
                  <a:gd name="T32" fmla="*/ 0 w 209"/>
                  <a:gd name="T33" fmla="*/ 0 h 181"/>
                  <a:gd name="T34" fmla="*/ 0 w 209"/>
                  <a:gd name="T35" fmla="*/ 0 h 181"/>
                  <a:gd name="T36" fmla="*/ 0 w 209"/>
                  <a:gd name="T37" fmla="*/ 0 h 181"/>
                  <a:gd name="T38" fmla="*/ 0 w 209"/>
                  <a:gd name="T39" fmla="*/ 0 h 181"/>
                  <a:gd name="T40" fmla="*/ 0 w 209"/>
                  <a:gd name="T41" fmla="*/ 0 h 181"/>
                  <a:gd name="T42" fmla="*/ 0 w 209"/>
                  <a:gd name="T43" fmla="*/ 0 h 181"/>
                  <a:gd name="T44" fmla="*/ 0 w 209"/>
                  <a:gd name="T45" fmla="*/ 0 h 181"/>
                  <a:gd name="T46" fmla="*/ 0 w 209"/>
                  <a:gd name="T47" fmla="*/ 0 h 181"/>
                  <a:gd name="T48" fmla="*/ 0 w 209"/>
                  <a:gd name="T49" fmla="*/ 0 h 181"/>
                  <a:gd name="T50" fmla="*/ 0 w 209"/>
                  <a:gd name="T51" fmla="*/ 0 h 181"/>
                  <a:gd name="T52" fmla="*/ 0 w 209"/>
                  <a:gd name="T53" fmla="*/ 0 h 181"/>
                  <a:gd name="T54" fmla="*/ 0 w 209"/>
                  <a:gd name="T55" fmla="*/ 0 h 181"/>
                  <a:gd name="T56" fmla="*/ 0 w 209"/>
                  <a:gd name="T57" fmla="*/ 0 h 181"/>
                  <a:gd name="T58" fmla="*/ 0 w 209"/>
                  <a:gd name="T59" fmla="*/ 0 h 181"/>
                  <a:gd name="T60" fmla="*/ 0 w 209"/>
                  <a:gd name="T61" fmla="*/ 0 h 181"/>
                  <a:gd name="T62" fmla="*/ 0 w 209"/>
                  <a:gd name="T63" fmla="*/ 0 h 181"/>
                  <a:gd name="T64" fmla="*/ 0 w 209"/>
                  <a:gd name="T65" fmla="*/ 0 h 181"/>
                  <a:gd name="T66" fmla="*/ 0 w 209"/>
                  <a:gd name="T67" fmla="*/ 0 h 181"/>
                  <a:gd name="T68" fmla="*/ 0 w 209"/>
                  <a:gd name="T69" fmla="*/ 0 h 181"/>
                  <a:gd name="T70" fmla="*/ 0 w 209"/>
                  <a:gd name="T71" fmla="*/ 0 h 181"/>
                  <a:gd name="T72" fmla="*/ 0 w 209"/>
                  <a:gd name="T73" fmla="*/ 0 h 181"/>
                  <a:gd name="T74" fmla="*/ 0 w 209"/>
                  <a:gd name="T75" fmla="*/ 0 h 181"/>
                  <a:gd name="T76" fmla="*/ 0 w 209"/>
                  <a:gd name="T77" fmla="*/ 0 h 181"/>
                  <a:gd name="T78" fmla="*/ 0 w 209"/>
                  <a:gd name="T79" fmla="*/ 0 h 181"/>
                  <a:gd name="T80" fmla="*/ 0 w 209"/>
                  <a:gd name="T81" fmla="*/ 0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65" name="Freeform 26"/>
              <p:cNvSpPr>
                <a:spLocks/>
              </p:cNvSpPr>
              <p:nvPr/>
            </p:nvSpPr>
            <p:spPr bwMode="auto">
              <a:xfrm>
                <a:off x="1142" y="2649"/>
                <a:ext cx="40" cy="30"/>
              </a:xfrm>
              <a:custGeom>
                <a:avLst/>
                <a:gdLst>
                  <a:gd name="T0" fmla="*/ 0 w 200"/>
                  <a:gd name="T1" fmla="*/ 0 h 183"/>
                  <a:gd name="T2" fmla="*/ 0 w 200"/>
                  <a:gd name="T3" fmla="*/ 0 h 183"/>
                  <a:gd name="T4" fmla="*/ 0 w 200"/>
                  <a:gd name="T5" fmla="*/ 0 h 183"/>
                  <a:gd name="T6" fmla="*/ 0 w 200"/>
                  <a:gd name="T7" fmla="*/ 0 h 183"/>
                  <a:gd name="T8" fmla="*/ 0 w 200"/>
                  <a:gd name="T9" fmla="*/ 0 h 183"/>
                  <a:gd name="T10" fmla="*/ 0 w 200"/>
                  <a:gd name="T11" fmla="*/ 0 h 183"/>
                  <a:gd name="T12" fmla="*/ 0 w 200"/>
                  <a:gd name="T13" fmla="*/ 0 h 183"/>
                  <a:gd name="T14" fmla="*/ 0 w 200"/>
                  <a:gd name="T15" fmla="*/ 0 h 183"/>
                  <a:gd name="T16" fmla="*/ 0 w 200"/>
                  <a:gd name="T17" fmla="*/ 0 h 183"/>
                  <a:gd name="T18" fmla="*/ 0 w 200"/>
                  <a:gd name="T19" fmla="*/ 0 h 183"/>
                  <a:gd name="T20" fmla="*/ 0 w 200"/>
                  <a:gd name="T21" fmla="*/ 0 h 183"/>
                  <a:gd name="T22" fmla="*/ 0 w 200"/>
                  <a:gd name="T23" fmla="*/ 0 h 183"/>
                  <a:gd name="T24" fmla="*/ 0 w 200"/>
                  <a:gd name="T25" fmla="*/ 0 h 183"/>
                  <a:gd name="T26" fmla="*/ 0 w 200"/>
                  <a:gd name="T27" fmla="*/ 0 h 183"/>
                  <a:gd name="T28" fmla="*/ 0 w 200"/>
                  <a:gd name="T29" fmla="*/ 0 h 183"/>
                  <a:gd name="T30" fmla="*/ 0 w 200"/>
                  <a:gd name="T31" fmla="*/ 0 h 183"/>
                  <a:gd name="T32" fmla="*/ 0 w 200"/>
                  <a:gd name="T33" fmla="*/ 0 h 183"/>
                  <a:gd name="T34" fmla="*/ 0 w 200"/>
                  <a:gd name="T35" fmla="*/ 0 h 183"/>
                  <a:gd name="T36" fmla="*/ 0 w 200"/>
                  <a:gd name="T37" fmla="*/ 0 h 183"/>
                  <a:gd name="T38" fmla="*/ 0 w 200"/>
                  <a:gd name="T39" fmla="*/ 0 h 183"/>
                  <a:gd name="T40" fmla="*/ 0 w 200"/>
                  <a:gd name="T41" fmla="*/ 0 h 183"/>
                  <a:gd name="T42" fmla="*/ 0 w 200"/>
                  <a:gd name="T43" fmla="*/ 0 h 183"/>
                  <a:gd name="T44" fmla="*/ 0 w 200"/>
                  <a:gd name="T45" fmla="*/ 0 h 183"/>
                  <a:gd name="T46" fmla="*/ 0 w 200"/>
                  <a:gd name="T47" fmla="*/ 0 h 183"/>
                  <a:gd name="T48" fmla="*/ 0 w 200"/>
                  <a:gd name="T49" fmla="*/ 0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0 h 183"/>
                  <a:gd name="T88" fmla="*/ 0 w 200"/>
                  <a:gd name="T89" fmla="*/ 0 h 183"/>
                  <a:gd name="T90" fmla="*/ 0 w 200"/>
                  <a:gd name="T91" fmla="*/ 0 h 183"/>
                  <a:gd name="T92" fmla="*/ 0 w 200"/>
                  <a:gd name="T93" fmla="*/ 0 h 183"/>
                  <a:gd name="T94" fmla="*/ 0 w 200"/>
                  <a:gd name="T95" fmla="*/ 0 h 183"/>
                  <a:gd name="T96" fmla="*/ 0 w 200"/>
                  <a:gd name="T97" fmla="*/ 0 h 183"/>
                  <a:gd name="T98" fmla="*/ 0 w 200"/>
                  <a:gd name="T99" fmla="*/ 0 h 183"/>
                  <a:gd name="T100" fmla="*/ 0 w 200"/>
                  <a:gd name="T101" fmla="*/ 0 h 183"/>
                  <a:gd name="T102" fmla="*/ 0 w 200"/>
                  <a:gd name="T103" fmla="*/ 0 h 183"/>
                  <a:gd name="T104" fmla="*/ 0 w 200"/>
                  <a:gd name="T105" fmla="*/ 0 h 183"/>
                  <a:gd name="T106" fmla="*/ 0 w 200"/>
                  <a:gd name="T107" fmla="*/ 0 h 183"/>
                  <a:gd name="T108" fmla="*/ 0 w 200"/>
                  <a:gd name="T109" fmla="*/ 0 h 183"/>
                  <a:gd name="T110" fmla="*/ 0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66" name="Freeform 27"/>
              <p:cNvSpPr>
                <a:spLocks/>
              </p:cNvSpPr>
              <p:nvPr/>
            </p:nvSpPr>
            <p:spPr bwMode="auto">
              <a:xfrm>
                <a:off x="1143" y="2648"/>
                <a:ext cx="38" cy="30"/>
              </a:xfrm>
              <a:custGeom>
                <a:avLst/>
                <a:gdLst>
                  <a:gd name="T0" fmla="*/ 0 w 191"/>
                  <a:gd name="T1" fmla="*/ 0 h 183"/>
                  <a:gd name="T2" fmla="*/ 0 w 191"/>
                  <a:gd name="T3" fmla="*/ 0 h 183"/>
                  <a:gd name="T4" fmla="*/ 0 w 191"/>
                  <a:gd name="T5" fmla="*/ 0 h 183"/>
                  <a:gd name="T6" fmla="*/ 0 w 191"/>
                  <a:gd name="T7" fmla="*/ 0 h 183"/>
                  <a:gd name="T8" fmla="*/ 0 w 191"/>
                  <a:gd name="T9" fmla="*/ 0 h 183"/>
                  <a:gd name="T10" fmla="*/ 0 w 191"/>
                  <a:gd name="T11" fmla="*/ 0 h 183"/>
                  <a:gd name="T12" fmla="*/ 0 w 191"/>
                  <a:gd name="T13" fmla="*/ 0 h 183"/>
                  <a:gd name="T14" fmla="*/ 0 w 191"/>
                  <a:gd name="T15" fmla="*/ 0 h 183"/>
                  <a:gd name="T16" fmla="*/ 0 w 191"/>
                  <a:gd name="T17" fmla="*/ 0 h 183"/>
                  <a:gd name="T18" fmla="*/ 0 w 191"/>
                  <a:gd name="T19" fmla="*/ 0 h 183"/>
                  <a:gd name="T20" fmla="*/ 0 w 191"/>
                  <a:gd name="T21" fmla="*/ 0 h 183"/>
                  <a:gd name="T22" fmla="*/ 0 w 191"/>
                  <a:gd name="T23" fmla="*/ 0 h 183"/>
                  <a:gd name="T24" fmla="*/ 0 w 191"/>
                  <a:gd name="T25" fmla="*/ 0 h 183"/>
                  <a:gd name="T26" fmla="*/ 0 w 191"/>
                  <a:gd name="T27" fmla="*/ 0 h 183"/>
                  <a:gd name="T28" fmla="*/ 0 w 191"/>
                  <a:gd name="T29" fmla="*/ 0 h 183"/>
                  <a:gd name="T30" fmla="*/ 0 w 191"/>
                  <a:gd name="T31" fmla="*/ 0 h 183"/>
                  <a:gd name="T32" fmla="*/ 0 w 191"/>
                  <a:gd name="T33" fmla="*/ 0 h 183"/>
                  <a:gd name="T34" fmla="*/ 0 w 191"/>
                  <a:gd name="T35" fmla="*/ 0 h 183"/>
                  <a:gd name="T36" fmla="*/ 0 w 191"/>
                  <a:gd name="T37" fmla="*/ 0 h 183"/>
                  <a:gd name="T38" fmla="*/ 0 w 191"/>
                  <a:gd name="T39" fmla="*/ 0 h 183"/>
                  <a:gd name="T40" fmla="*/ 0 w 191"/>
                  <a:gd name="T41" fmla="*/ 0 h 183"/>
                  <a:gd name="T42" fmla="*/ 0 w 191"/>
                  <a:gd name="T43" fmla="*/ 0 h 183"/>
                  <a:gd name="T44" fmla="*/ 0 w 191"/>
                  <a:gd name="T45" fmla="*/ 0 h 183"/>
                  <a:gd name="T46" fmla="*/ 0 w 191"/>
                  <a:gd name="T47" fmla="*/ 0 h 183"/>
                  <a:gd name="T48" fmla="*/ 0 w 191"/>
                  <a:gd name="T49" fmla="*/ 0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0 h 183"/>
                  <a:gd name="T88" fmla="*/ 0 w 191"/>
                  <a:gd name="T89" fmla="*/ 0 h 183"/>
                  <a:gd name="T90" fmla="*/ 0 w 191"/>
                  <a:gd name="T91" fmla="*/ 0 h 183"/>
                  <a:gd name="T92" fmla="*/ 0 w 191"/>
                  <a:gd name="T93" fmla="*/ 0 h 183"/>
                  <a:gd name="T94" fmla="*/ 0 w 191"/>
                  <a:gd name="T95" fmla="*/ 0 h 183"/>
                  <a:gd name="T96" fmla="*/ 0 w 191"/>
                  <a:gd name="T97" fmla="*/ 0 h 183"/>
                  <a:gd name="T98" fmla="*/ 0 w 191"/>
                  <a:gd name="T99" fmla="*/ 0 h 183"/>
                  <a:gd name="T100" fmla="*/ 0 w 191"/>
                  <a:gd name="T101" fmla="*/ 0 h 183"/>
                  <a:gd name="T102" fmla="*/ 0 w 191"/>
                  <a:gd name="T103" fmla="*/ 0 h 183"/>
                  <a:gd name="T104" fmla="*/ 0 w 191"/>
                  <a:gd name="T105" fmla="*/ 0 h 183"/>
                  <a:gd name="T106" fmla="*/ 0 w 191"/>
                  <a:gd name="T107" fmla="*/ 0 h 183"/>
                  <a:gd name="T108" fmla="*/ 0 w 191"/>
                  <a:gd name="T109" fmla="*/ 0 h 183"/>
                  <a:gd name="T110" fmla="*/ 0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67" name="Freeform 28"/>
              <p:cNvSpPr>
                <a:spLocks/>
              </p:cNvSpPr>
              <p:nvPr/>
            </p:nvSpPr>
            <p:spPr bwMode="auto">
              <a:xfrm>
                <a:off x="1143" y="2647"/>
                <a:ext cx="37" cy="30"/>
              </a:xfrm>
              <a:custGeom>
                <a:avLst/>
                <a:gdLst>
                  <a:gd name="T0" fmla="*/ 0 w 181"/>
                  <a:gd name="T1" fmla="*/ 0 h 185"/>
                  <a:gd name="T2" fmla="*/ 0 w 181"/>
                  <a:gd name="T3" fmla="*/ 0 h 185"/>
                  <a:gd name="T4" fmla="*/ 0 w 181"/>
                  <a:gd name="T5" fmla="*/ 0 h 185"/>
                  <a:gd name="T6" fmla="*/ 0 w 181"/>
                  <a:gd name="T7" fmla="*/ 0 h 185"/>
                  <a:gd name="T8" fmla="*/ 0 w 181"/>
                  <a:gd name="T9" fmla="*/ 0 h 185"/>
                  <a:gd name="T10" fmla="*/ 0 w 181"/>
                  <a:gd name="T11" fmla="*/ 0 h 185"/>
                  <a:gd name="T12" fmla="*/ 0 w 181"/>
                  <a:gd name="T13" fmla="*/ 0 h 185"/>
                  <a:gd name="T14" fmla="*/ 0 w 181"/>
                  <a:gd name="T15" fmla="*/ 0 h 185"/>
                  <a:gd name="T16" fmla="*/ 0 w 181"/>
                  <a:gd name="T17" fmla="*/ 0 h 185"/>
                  <a:gd name="T18" fmla="*/ 0 w 181"/>
                  <a:gd name="T19" fmla="*/ 0 h 185"/>
                  <a:gd name="T20" fmla="*/ 0 w 181"/>
                  <a:gd name="T21" fmla="*/ 0 h 185"/>
                  <a:gd name="T22" fmla="*/ 0 w 181"/>
                  <a:gd name="T23" fmla="*/ 0 h 185"/>
                  <a:gd name="T24" fmla="*/ 0 w 181"/>
                  <a:gd name="T25" fmla="*/ 0 h 185"/>
                  <a:gd name="T26" fmla="*/ 0 w 181"/>
                  <a:gd name="T27" fmla="*/ 0 h 185"/>
                  <a:gd name="T28" fmla="*/ 0 w 181"/>
                  <a:gd name="T29" fmla="*/ 0 h 185"/>
                  <a:gd name="T30" fmla="*/ 0 w 181"/>
                  <a:gd name="T31" fmla="*/ 0 h 185"/>
                  <a:gd name="T32" fmla="*/ 0 w 181"/>
                  <a:gd name="T33" fmla="*/ 0 h 185"/>
                  <a:gd name="T34" fmla="*/ 0 w 181"/>
                  <a:gd name="T35" fmla="*/ 0 h 185"/>
                  <a:gd name="T36" fmla="*/ 0 w 181"/>
                  <a:gd name="T37" fmla="*/ 0 h 185"/>
                  <a:gd name="T38" fmla="*/ 0 w 181"/>
                  <a:gd name="T39" fmla="*/ 0 h 185"/>
                  <a:gd name="T40" fmla="*/ 0 w 181"/>
                  <a:gd name="T41" fmla="*/ 0 h 185"/>
                  <a:gd name="T42" fmla="*/ 0 w 181"/>
                  <a:gd name="T43" fmla="*/ 0 h 185"/>
                  <a:gd name="T44" fmla="*/ 0 w 181"/>
                  <a:gd name="T45" fmla="*/ 0 h 185"/>
                  <a:gd name="T46" fmla="*/ 0 w 181"/>
                  <a:gd name="T47" fmla="*/ 0 h 185"/>
                  <a:gd name="T48" fmla="*/ 0 w 181"/>
                  <a:gd name="T49" fmla="*/ 0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0 h 185"/>
                  <a:gd name="T88" fmla="*/ 0 w 181"/>
                  <a:gd name="T89" fmla="*/ 0 h 185"/>
                  <a:gd name="T90" fmla="*/ 0 w 181"/>
                  <a:gd name="T91" fmla="*/ 0 h 185"/>
                  <a:gd name="T92" fmla="*/ 0 w 181"/>
                  <a:gd name="T93" fmla="*/ 0 h 185"/>
                  <a:gd name="T94" fmla="*/ 0 w 181"/>
                  <a:gd name="T95" fmla="*/ 0 h 185"/>
                  <a:gd name="T96" fmla="*/ 0 w 181"/>
                  <a:gd name="T97" fmla="*/ 0 h 185"/>
                  <a:gd name="T98" fmla="*/ 0 w 181"/>
                  <a:gd name="T99" fmla="*/ 0 h 185"/>
                  <a:gd name="T100" fmla="*/ 0 w 181"/>
                  <a:gd name="T101" fmla="*/ 0 h 185"/>
                  <a:gd name="T102" fmla="*/ 0 w 181"/>
                  <a:gd name="T103" fmla="*/ 0 h 185"/>
                  <a:gd name="T104" fmla="*/ 0 w 181"/>
                  <a:gd name="T105" fmla="*/ 0 h 185"/>
                  <a:gd name="T106" fmla="*/ 0 w 181"/>
                  <a:gd name="T107" fmla="*/ 0 h 185"/>
                  <a:gd name="T108" fmla="*/ 0 w 181"/>
                  <a:gd name="T109" fmla="*/ 0 h 185"/>
                  <a:gd name="T110" fmla="*/ 0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68" name="Freeform 29"/>
              <p:cNvSpPr>
                <a:spLocks/>
              </p:cNvSpPr>
              <p:nvPr/>
            </p:nvSpPr>
            <p:spPr bwMode="auto">
              <a:xfrm>
                <a:off x="1144" y="2646"/>
                <a:ext cx="35" cy="30"/>
              </a:xfrm>
              <a:custGeom>
                <a:avLst/>
                <a:gdLst>
                  <a:gd name="T0" fmla="*/ 0 w 172"/>
                  <a:gd name="T1" fmla="*/ 0 h 184"/>
                  <a:gd name="T2" fmla="*/ 0 w 172"/>
                  <a:gd name="T3" fmla="*/ 0 h 184"/>
                  <a:gd name="T4" fmla="*/ 0 w 172"/>
                  <a:gd name="T5" fmla="*/ 0 h 184"/>
                  <a:gd name="T6" fmla="*/ 0 w 172"/>
                  <a:gd name="T7" fmla="*/ 0 h 184"/>
                  <a:gd name="T8" fmla="*/ 0 w 172"/>
                  <a:gd name="T9" fmla="*/ 0 h 184"/>
                  <a:gd name="T10" fmla="*/ 0 w 172"/>
                  <a:gd name="T11" fmla="*/ 0 h 184"/>
                  <a:gd name="T12" fmla="*/ 0 w 172"/>
                  <a:gd name="T13" fmla="*/ 0 h 184"/>
                  <a:gd name="T14" fmla="*/ 0 w 172"/>
                  <a:gd name="T15" fmla="*/ 0 h 184"/>
                  <a:gd name="T16" fmla="*/ 0 w 172"/>
                  <a:gd name="T17" fmla="*/ 0 h 184"/>
                  <a:gd name="T18" fmla="*/ 0 w 172"/>
                  <a:gd name="T19" fmla="*/ 0 h 184"/>
                  <a:gd name="T20" fmla="*/ 0 w 172"/>
                  <a:gd name="T21" fmla="*/ 0 h 184"/>
                  <a:gd name="T22" fmla="*/ 0 w 172"/>
                  <a:gd name="T23" fmla="*/ 0 h 184"/>
                  <a:gd name="T24" fmla="*/ 0 w 172"/>
                  <a:gd name="T25" fmla="*/ 0 h 184"/>
                  <a:gd name="T26" fmla="*/ 0 w 172"/>
                  <a:gd name="T27" fmla="*/ 0 h 184"/>
                  <a:gd name="T28" fmla="*/ 0 w 172"/>
                  <a:gd name="T29" fmla="*/ 0 h 184"/>
                  <a:gd name="T30" fmla="*/ 0 w 172"/>
                  <a:gd name="T31" fmla="*/ 0 h 184"/>
                  <a:gd name="T32" fmla="*/ 0 w 172"/>
                  <a:gd name="T33" fmla="*/ 0 h 184"/>
                  <a:gd name="T34" fmla="*/ 0 w 172"/>
                  <a:gd name="T35" fmla="*/ 0 h 184"/>
                  <a:gd name="T36" fmla="*/ 0 w 172"/>
                  <a:gd name="T37" fmla="*/ 0 h 184"/>
                  <a:gd name="T38" fmla="*/ 0 w 172"/>
                  <a:gd name="T39" fmla="*/ 0 h 184"/>
                  <a:gd name="T40" fmla="*/ 0 w 172"/>
                  <a:gd name="T41" fmla="*/ 0 h 184"/>
                  <a:gd name="T42" fmla="*/ 0 w 172"/>
                  <a:gd name="T43" fmla="*/ 0 h 184"/>
                  <a:gd name="T44" fmla="*/ 0 w 172"/>
                  <a:gd name="T45" fmla="*/ 0 h 184"/>
                  <a:gd name="T46" fmla="*/ 0 w 172"/>
                  <a:gd name="T47" fmla="*/ 0 h 184"/>
                  <a:gd name="T48" fmla="*/ 0 w 172"/>
                  <a:gd name="T49" fmla="*/ 0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0 h 184"/>
                  <a:gd name="T88" fmla="*/ 0 w 172"/>
                  <a:gd name="T89" fmla="*/ 0 h 184"/>
                  <a:gd name="T90" fmla="*/ 0 w 172"/>
                  <a:gd name="T91" fmla="*/ 0 h 184"/>
                  <a:gd name="T92" fmla="*/ 0 w 172"/>
                  <a:gd name="T93" fmla="*/ 0 h 184"/>
                  <a:gd name="T94" fmla="*/ 0 w 172"/>
                  <a:gd name="T95" fmla="*/ 0 h 184"/>
                  <a:gd name="T96" fmla="*/ 0 w 172"/>
                  <a:gd name="T97" fmla="*/ 0 h 184"/>
                  <a:gd name="T98" fmla="*/ 0 w 172"/>
                  <a:gd name="T99" fmla="*/ 0 h 184"/>
                  <a:gd name="T100" fmla="*/ 0 w 172"/>
                  <a:gd name="T101" fmla="*/ 0 h 184"/>
                  <a:gd name="T102" fmla="*/ 0 w 172"/>
                  <a:gd name="T103" fmla="*/ 0 h 184"/>
                  <a:gd name="T104" fmla="*/ 0 w 172"/>
                  <a:gd name="T105" fmla="*/ 0 h 184"/>
                  <a:gd name="T106" fmla="*/ 0 w 172"/>
                  <a:gd name="T107" fmla="*/ 0 h 184"/>
                  <a:gd name="T108" fmla="*/ 0 w 172"/>
                  <a:gd name="T109" fmla="*/ 0 h 184"/>
                  <a:gd name="T110" fmla="*/ 0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69" name="Freeform 30"/>
              <p:cNvSpPr>
                <a:spLocks/>
              </p:cNvSpPr>
              <p:nvPr/>
            </p:nvSpPr>
            <p:spPr bwMode="auto">
              <a:xfrm>
                <a:off x="1145" y="2645"/>
                <a:ext cx="33" cy="30"/>
              </a:xfrm>
              <a:custGeom>
                <a:avLst/>
                <a:gdLst>
                  <a:gd name="T0" fmla="*/ 0 w 163"/>
                  <a:gd name="T1" fmla="*/ 0 h 181"/>
                  <a:gd name="T2" fmla="*/ 0 w 163"/>
                  <a:gd name="T3" fmla="*/ 0 h 181"/>
                  <a:gd name="T4" fmla="*/ 0 w 163"/>
                  <a:gd name="T5" fmla="*/ 0 h 181"/>
                  <a:gd name="T6" fmla="*/ 0 w 163"/>
                  <a:gd name="T7" fmla="*/ 0 h 181"/>
                  <a:gd name="T8" fmla="*/ 0 w 163"/>
                  <a:gd name="T9" fmla="*/ 0 h 181"/>
                  <a:gd name="T10" fmla="*/ 0 w 163"/>
                  <a:gd name="T11" fmla="*/ 0 h 181"/>
                  <a:gd name="T12" fmla="*/ 0 w 163"/>
                  <a:gd name="T13" fmla="*/ 0 h 181"/>
                  <a:gd name="T14" fmla="*/ 0 w 163"/>
                  <a:gd name="T15" fmla="*/ 0 h 181"/>
                  <a:gd name="T16" fmla="*/ 0 w 163"/>
                  <a:gd name="T17" fmla="*/ 0 h 181"/>
                  <a:gd name="T18" fmla="*/ 0 w 163"/>
                  <a:gd name="T19" fmla="*/ 0 h 181"/>
                  <a:gd name="T20" fmla="*/ 0 w 163"/>
                  <a:gd name="T21" fmla="*/ 0 h 181"/>
                  <a:gd name="T22" fmla="*/ 0 w 163"/>
                  <a:gd name="T23" fmla="*/ 0 h 181"/>
                  <a:gd name="T24" fmla="*/ 0 w 163"/>
                  <a:gd name="T25" fmla="*/ 0 h 181"/>
                  <a:gd name="T26" fmla="*/ 0 w 163"/>
                  <a:gd name="T27" fmla="*/ 0 h 181"/>
                  <a:gd name="T28" fmla="*/ 0 w 163"/>
                  <a:gd name="T29" fmla="*/ 0 h 181"/>
                  <a:gd name="T30" fmla="*/ 0 w 163"/>
                  <a:gd name="T31" fmla="*/ 0 h 181"/>
                  <a:gd name="T32" fmla="*/ 0 w 163"/>
                  <a:gd name="T33" fmla="*/ 0 h 181"/>
                  <a:gd name="T34" fmla="*/ 0 w 163"/>
                  <a:gd name="T35" fmla="*/ 0 h 181"/>
                  <a:gd name="T36" fmla="*/ 0 w 163"/>
                  <a:gd name="T37" fmla="*/ 0 h 181"/>
                  <a:gd name="T38" fmla="*/ 0 w 163"/>
                  <a:gd name="T39" fmla="*/ 0 h 181"/>
                  <a:gd name="T40" fmla="*/ 0 w 163"/>
                  <a:gd name="T41" fmla="*/ 0 h 181"/>
                  <a:gd name="T42" fmla="*/ 0 w 163"/>
                  <a:gd name="T43" fmla="*/ 0 h 181"/>
                  <a:gd name="T44" fmla="*/ 0 w 163"/>
                  <a:gd name="T45" fmla="*/ 0 h 181"/>
                  <a:gd name="T46" fmla="*/ 0 w 163"/>
                  <a:gd name="T47" fmla="*/ 0 h 181"/>
                  <a:gd name="T48" fmla="*/ 0 w 163"/>
                  <a:gd name="T49" fmla="*/ 0 h 181"/>
                  <a:gd name="T50" fmla="*/ 0 w 163"/>
                  <a:gd name="T51" fmla="*/ 0 h 181"/>
                  <a:gd name="T52" fmla="*/ 0 w 163"/>
                  <a:gd name="T53" fmla="*/ 0 h 181"/>
                  <a:gd name="T54" fmla="*/ 0 w 163"/>
                  <a:gd name="T55" fmla="*/ 0 h 181"/>
                  <a:gd name="T56" fmla="*/ 0 w 163"/>
                  <a:gd name="T57" fmla="*/ 0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0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0 h 181"/>
                  <a:gd name="T98" fmla="*/ 0 w 163"/>
                  <a:gd name="T99" fmla="*/ 0 h 181"/>
                  <a:gd name="T100" fmla="*/ 0 w 163"/>
                  <a:gd name="T101" fmla="*/ 0 h 181"/>
                  <a:gd name="T102" fmla="*/ 0 w 163"/>
                  <a:gd name="T103" fmla="*/ 0 h 181"/>
                  <a:gd name="T104" fmla="*/ 0 w 163"/>
                  <a:gd name="T105" fmla="*/ 0 h 181"/>
                  <a:gd name="T106" fmla="*/ 0 w 163"/>
                  <a:gd name="T107" fmla="*/ 0 h 181"/>
                  <a:gd name="T108" fmla="*/ 0 w 163"/>
                  <a:gd name="T109" fmla="*/ 0 h 181"/>
                  <a:gd name="T110" fmla="*/ 0 w 163"/>
                  <a:gd name="T111" fmla="*/ 0 h 181"/>
                  <a:gd name="T112" fmla="*/ 0 w 163"/>
                  <a:gd name="T113" fmla="*/ 0 h 181"/>
                  <a:gd name="T114" fmla="*/ 0 w 163"/>
                  <a:gd name="T115" fmla="*/ 0 h 181"/>
                  <a:gd name="T116" fmla="*/ 0 w 163"/>
                  <a:gd name="T117" fmla="*/ 0 h 181"/>
                  <a:gd name="T118" fmla="*/ 0 w 163"/>
                  <a:gd name="T119" fmla="*/ 0 h 181"/>
                  <a:gd name="T120" fmla="*/ 0 w 163"/>
                  <a:gd name="T121" fmla="*/ 0 h 181"/>
                  <a:gd name="T122" fmla="*/ 0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70" name="Freeform 31"/>
              <p:cNvSpPr>
                <a:spLocks noEditPoints="1"/>
              </p:cNvSpPr>
              <p:nvPr/>
            </p:nvSpPr>
            <p:spPr bwMode="auto">
              <a:xfrm>
                <a:off x="1146" y="2645"/>
                <a:ext cx="31" cy="29"/>
              </a:xfrm>
              <a:custGeom>
                <a:avLst/>
                <a:gdLst>
                  <a:gd name="T0" fmla="*/ 0 w 154"/>
                  <a:gd name="T1" fmla="*/ 0 h 175"/>
                  <a:gd name="T2" fmla="*/ 0 w 154"/>
                  <a:gd name="T3" fmla="*/ 0 h 175"/>
                  <a:gd name="T4" fmla="*/ 0 w 154"/>
                  <a:gd name="T5" fmla="*/ 0 h 175"/>
                  <a:gd name="T6" fmla="*/ 0 w 154"/>
                  <a:gd name="T7" fmla="*/ 0 h 175"/>
                  <a:gd name="T8" fmla="*/ 0 w 154"/>
                  <a:gd name="T9" fmla="*/ 0 h 175"/>
                  <a:gd name="T10" fmla="*/ 0 w 154"/>
                  <a:gd name="T11" fmla="*/ 0 h 175"/>
                  <a:gd name="T12" fmla="*/ 0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0 h 175"/>
                  <a:gd name="T26" fmla="*/ 0 w 154"/>
                  <a:gd name="T27" fmla="*/ 0 h 175"/>
                  <a:gd name="T28" fmla="*/ 0 w 154"/>
                  <a:gd name="T29" fmla="*/ 0 h 175"/>
                  <a:gd name="T30" fmla="*/ 0 w 154"/>
                  <a:gd name="T31" fmla="*/ 0 h 175"/>
                  <a:gd name="T32" fmla="*/ 0 w 154"/>
                  <a:gd name="T33" fmla="*/ 0 h 175"/>
                  <a:gd name="T34" fmla="*/ 0 w 154"/>
                  <a:gd name="T35" fmla="*/ 0 h 175"/>
                  <a:gd name="T36" fmla="*/ 0 w 154"/>
                  <a:gd name="T37" fmla="*/ 0 h 175"/>
                  <a:gd name="T38" fmla="*/ 0 w 154"/>
                  <a:gd name="T39" fmla="*/ 0 h 175"/>
                  <a:gd name="T40" fmla="*/ 0 w 154"/>
                  <a:gd name="T41" fmla="*/ 0 h 175"/>
                  <a:gd name="T42" fmla="*/ 0 w 154"/>
                  <a:gd name="T43" fmla="*/ 0 h 175"/>
                  <a:gd name="T44" fmla="*/ 0 w 154"/>
                  <a:gd name="T45" fmla="*/ 0 h 175"/>
                  <a:gd name="T46" fmla="*/ 0 w 154"/>
                  <a:gd name="T47" fmla="*/ 0 h 175"/>
                  <a:gd name="T48" fmla="*/ 0 w 154"/>
                  <a:gd name="T49" fmla="*/ 0 h 175"/>
                  <a:gd name="T50" fmla="*/ 0 w 154"/>
                  <a:gd name="T51" fmla="*/ 0 h 175"/>
                  <a:gd name="T52" fmla="*/ 0 w 154"/>
                  <a:gd name="T53" fmla="*/ 0 h 175"/>
                  <a:gd name="T54" fmla="*/ 0 w 154"/>
                  <a:gd name="T55" fmla="*/ 0 h 175"/>
                  <a:gd name="T56" fmla="*/ 0 w 154"/>
                  <a:gd name="T57" fmla="*/ 0 h 175"/>
                  <a:gd name="T58" fmla="*/ 0 w 154"/>
                  <a:gd name="T59" fmla="*/ 0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0 w 154"/>
                  <a:gd name="T75" fmla="*/ 0 h 175"/>
                  <a:gd name="T76" fmla="*/ 0 w 154"/>
                  <a:gd name="T77" fmla="*/ 0 h 175"/>
                  <a:gd name="T78" fmla="*/ 0 w 154"/>
                  <a:gd name="T79" fmla="*/ 0 h 175"/>
                  <a:gd name="T80" fmla="*/ 0 w 154"/>
                  <a:gd name="T81" fmla="*/ 0 h 175"/>
                  <a:gd name="T82" fmla="*/ 0 w 154"/>
                  <a:gd name="T83" fmla="*/ 0 h 175"/>
                  <a:gd name="T84" fmla="*/ 0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71" name="Freeform 32"/>
              <p:cNvSpPr>
                <a:spLocks noEditPoints="1"/>
              </p:cNvSpPr>
              <p:nvPr/>
            </p:nvSpPr>
            <p:spPr bwMode="auto">
              <a:xfrm>
                <a:off x="1147" y="2645"/>
                <a:ext cx="29" cy="29"/>
              </a:xfrm>
              <a:custGeom>
                <a:avLst/>
                <a:gdLst>
                  <a:gd name="T0" fmla="*/ 0 w 145"/>
                  <a:gd name="T1" fmla="*/ 0 h 170"/>
                  <a:gd name="T2" fmla="*/ 0 w 145"/>
                  <a:gd name="T3" fmla="*/ 0 h 170"/>
                  <a:gd name="T4" fmla="*/ 0 w 145"/>
                  <a:gd name="T5" fmla="*/ 0 h 170"/>
                  <a:gd name="T6" fmla="*/ 0 w 145"/>
                  <a:gd name="T7" fmla="*/ 0 h 170"/>
                  <a:gd name="T8" fmla="*/ 0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0 h 170"/>
                  <a:gd name="T22" fmla="*/ 0 w 145"/>
                  <a:gd name="T23" fmla="*/ 0 h 170"/>
                  <a:gd name="T24" fmla="*/ 0 w 145"/>
                  <a:gd name="T25" fmla="*/ 0 h 170"/>
                  <a:gd name="T26" fmla="*/ 0 w 145"/>
                  <a:gd name="T27" fmla="*/ 0 h 170"/>
                  <a:gd name="T28" fmla="*/ 0 w 145"/>
                  <a:gd name="T29" fmla="*/ 0 h 170"/>
                  <a:gd name="T30" fmla="*/ 0 w 145"/>
                  <a:gd name="T31" fmla="*/ 0 h 170"/>
                  <a:gd name="T32" fmla="*/ 0 w 145"/>
                  <a:gd name="T33" fmla="*/ 0 h 170"/>
                  <a:gd name="T34" fmla="*/ 0 w 145"/>
                  <a:gd name="T35" fmla="*/ 0 h 170"/>
                  <a:gd name="T36" fmla="*/ 0 w 145"/>
                  <a:gd name="T37" fmla="*/ 0 h 170"/>
                  <a:gd name="T38" fmla="*/ 0 w 145"/>
                  <a:gd name="T39" fmla="*/ 0 h 170"/>
                  <a:gd name="T40" fmla="*/ 0 w 145"/>
                  <a:gd name="T41" fmla="*/ 0 h 170"/>
                  <a:gd name="T42" fmla="*/ 0 w 145"/>
                  <a:gd name="T43" fmla="*/ 0 h 170"/>
                  <a:gd name="T44" fmla="*/ 0 w 145"/>
                  <a:gd name="T45" fmla="*/ 0 h 170"/>
                  <a:gd name="T46" fmla="*/ 0 w 145"/>
                  <a:gd name="T47" fmla="*/ 0 h 170"/>
                  <a:gd name="T48" fmla="*/ 0 w 145"/>
                  <a:gd name="T49" fmla="*/ 0 h 170"/>
                  <a:gd name="T50" fmla="*/ 0 w 145"/>
                  <a:gd name="T51" fmla="*/ 0 h 170"/>
                  <a:gd name="T52" fmla="*/ 0 w 145"/>
                  <a:gd name="T53" fmla="*/ 0 h 170"/>
                  <a:gd name="T54" fmla="*/ 0 w 145"/>
                  <a:gd name="T55" fmla="*/ 0 h 170"/>
                  <a:gd name="T56" fmla="*/ 0 w 145"/>
                  <a:gd name="T57" fmla="*/ 0 h 170"/>
                  <a:gd name="T58" fmla="*/ 0 w 145"/>
                  <a:gd name="T59" fmla="*/ 0 h 170"/>
                  <a:gd name="T60" fmla="*/ 0 w 145"/>
                  <a:gd name="T61" fmla="*/ 0 h 170"/>
                  <a:gd name="T62" fmla="*/ 0 w 145"/>
                  <a:gd name="T63" fmla="*/ 0 h 170"/>
                  <a:gd name="T64" fmla="*/ 0 w 145"/>
                  <a:gd name="T65" fmla="*/ 0 h 170"/>
                  <a:gd name="T66" fmla="*/ 0 w 145"/>
                  <a:gd name="T67" fmla="*/ 0 h 170"/>
                  <a:gd name="T68" fmla="*/ 0 w 145"/>
                  <a:gd name="T69" fmla="*/ 0 h 170"/>
                  <a:gd name="T70" fmla="*/ 0 w 145"/>
                  <a:gd name="T71" fmla="*/ 0 h 170"/>
                  <a:gd name="T72" fmla="*/ 0 w 145"/>
                  <a:gd name="T73" fmla="*/ 0 h 170"/>
                  <a:gd name="T74" fmla="*/ 0 w 145"/>
                  <a:gd name="T75" fmla="*/ 0 h 170"/>
                  <a:gd name="T76" fmla="*/ 0 w 145"/>
                  <a:gd name="T77" fmla="*/ 0 h 170"/>
                  <a:gd name="T78" fmla="*/ 0 w 145"/>
                  <a:gd name="T79" fmla="*/ 0 h 170"/>
                  <a:gd name="T80" fmla="*/ 0 w 145"/>
                  <a:gd name="T81" fmla="*/ 0 h 170"/>
                  <a:gd name="T82" fmla="*/ 0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72" name="Freeform 33"/>
              <p:cNvSpPr>
                <a:spLocks noEditPoints="1"/>
              </p:cNvSpPr>
              <p:nvPr/>
            </p:nvSpPr>
            <p:spPr bwMode="auto">
              <a:xfrm>
                <a:off x="1148" y="2646"/>
                <a:ext cx="27" cy="27"/>
              </a:xfrm>
              <a:custGeom>
                <a:avLst/>
                <a:gdLst>
                  <a:gd name="T0" fmla="*/ 0 w 136"/>
                  <a:gd name="T1" fmla="*/ 0 h 162"/>
                  <a:gd name="T2" fmla="*/ 0 w 136"/>
                  <a:gd name="T3" fmla="*/ 0 h 162"/>
                  <a:gd name="T4" fmla="*/ 0 w 136"/>
                  <a:gd name="T5" fmla="*/ 0 h 162"/>
                  <a:gd name="T6" fmla="*/ 0 w 136"/>
                  <a:gd name="T7" fmla="*/ 0 h 162"/>
                  <a:gd name="T8" fmla="*/ 0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0 h 162"/>
                  <a:gd name="T24" fmla="*/ 0 w 136"/>
                  <a:gd name="T25" fmla="*/ 0 h 162"/>
                  <a:gd name="T26" fmla="*/ 0 w 136"/>
                  <a:gd name="T27" fmla="*/ 0 h 162"/>
                  <a:gd name="T28" fmla="*/ 0 w 136"/>
                  <a:gd name="T29" fmla="*/ 0 h 162"/>
                  <a:gd name="T30" fmla="*/ 0 w 136"/>
                  <a:gd name="T31" fmla="*/ 0 h 162"/>
                  <a:gd name="T32" fmla="*/ 0 w 136"/>
                  <a:gd name="T33" fmla="*/ 0 h 162"/>
                  <a:gd name="T34" fmla="*/ 0 w 136"/>
                  <a:gd name="T35" fmla="*/ 0 h 162"/>
                  <a:gd name="T36" fmla="*/ 0 w 136"/>
                  <a:gd name="T37" fmla="*/ 0 h 162"/>
                  <a:gd name="T38" fmla="*/ 0 w 136"/>
                  <a:gd name="T39" fmla="*/ 0 h 162"/>
                  <a:gd name="T40" fmla="*/ 0 w 136"/>
                  <a:gd name="T41" fmla="*/ 0 h 162"/>
                  <a:gd name="T42" fmla="*/ 0 w 136"/>
                  <a:gd name="T43" fmla="*/ 0 h 162"/>
                  <a:gd name="T44" fmla="*/ 0 w 136"/>
                  <a:gd name="T45" fmla="*/ 0 h 162"/>
                  <a:gd name="T46" fmla="*/ 0 w 136"/>
                  <a:gd name="T47" fmla="*/ 0 h 162"/>
                  <a:gd name="T48" fmla="*/ 0 w 136"/>
                  <a:gd name="T49" fmla="*/ 0 h 162"/>
                  <a:gd name="T50" fmla="*/ 0 w 136"/>
                  <a:gd name="T51" fmla="*/ 0 h 162"/>
                  <a:gd name="T52" fmla="*/ 0 w 136"/>
                  <a:gd name="T53" fmla="*/ 0 h 162"/>
                  <a:gd name="T54" fmla="*/ 0 w 136"/>
                  <a:gd name="T55" fmla="*/ 0 h 162"/>
                  <a:gd name="T56" fmla="*/ 0 w 136"/>
                  <a:gd name="T57" fmla="*/ 0 h 162"/>
                  <a:gd name="T58" fmla="*/ 0 w 136"/>
                  <a:gd name="T59" fmla="*/ 0 h 162"/>
                  <a:gd name="T60" fmla="*/ 0 w 136"/>
                  <a:gd name="T61" fmla="*/ 0 h 162"/>
                  <a:gd name="T62" fmla="*/ 0 w 136"/>
                  <a:gd name="T63" fmla="*/ 0 h 162"/>
                  <a:gd name="T64" fmla="*/ 0 w 136"/>
                  <a:gd name="T65" fmla="*/ 0 h 162"/>
                  <a:gd name="T66" fmla="*/ 0 w 136"/>
                  <a:gd name="T67" fmla="*/ 0 h 162"/>
                  <a:gd name="T68" fmla="*/ 0 w 136"/>
                  <a:gd name="T69" fmla="*/ 0 h 162"/>
                  <a:gd name="T70" fmla="*/ 0 w 136"/>
                  <a:gd name="T71" fmla="*/ 0 h 162"/>
                  <a:gd name="T72" fmla="*/ 0 w 136"/>
                  <a:gd name="T73" fmla="*/ 0 h 162"/>
                  <a:gd name="T74" fmla="*/ 0 w 136"/>
                  <a:gd name="T75" fmla="*/ 0 h 162"/>
                  <a:gd name="T76" fmla="*/ 0 w 136"/>
                  <a:gd name="T77" fmla="*/ 0 h 162"/>
                  <a:gd name="T78" fmla="*/ 0 w 136"/>
                  <a:gd name="T79" fmla="*/ 0 h 162"/>
                  <a:gd name="T80" fmla="*/ 0 w 136"/>
                  <a:gd name="T81" fmla="*/ 0 h 162"/>
                  <a:gd name="T82" fmla="*/ 0 w 136"/>
                  <a:gd name="T83" fmla="*/ 0 h 162"/>
                  <a:gd name="T84" fmla="*/ 0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73" name="Freeform 34"/>
              <p:cNvSpPr>
                <a:spLocks noEditPoints="1"/>
              </p:cNvSpPr>
              <p:nvPr/>
            </p:nvSpPr>
            <p:spPr bwMode="auto">
              <a:xfrm>
                <a:off x="1149" y="2647"/>
                <a:ext cx="25" cy="25"/>
              </a:xfrm>
              <a:custGeom>
                <a:avLst/>
                <a:gdLst>
                  <a:gd name="T0" fmla="*/ 0 w 127"/>
                  <a:gd name="T1" fmla="*/ 0 h 151"/>
                  <a:gd name="T2" fmla="*/ 0 w 127"/>
                  <a:gd name="T3" fmla="*/ 0 h 151"/>
                  <a:gd name="T4" fmla="*/ 0 w 127"/>
                  <a:gd name="T5" fmla="*/ 0 h 151"/>
                  <a:gd name="T6" fmla="*/ 0 w 127"/>
                  <a:gd name="T7" fmla="*/ 0 h 151"/>
                  <a:gd name="T8" fmla="*/ 0 w 127"/>
                  <a:gd name="T9" fmla="*/ 0 h 151"/>
                  <a:gd name="T10" fmla="*/ 0 w 127"/>
                  <a:gd name="T11" fmla="*/ 0 h 151"/>
                  <a:gd name="T12" fmla="*/ 0 w 127"/>
                  <a:gd name="T13" fmla="*/ 0 h 151"/>
                  <a:gd name="T14" fmla="*/ 0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0 h 151"/>
                  <a:gd name="T42" fmla="*/ 0 w 127"/>
                  <a:gd name="T43" fmla="*/ 0 h 151"/>
                  <a:gd name="T44" fmla="*/ 0 w 127"/>
                  <a:gd name="T45" fmla="*/ 0 h 151"/>
                  <a:gd name="T46" fmla="*/ 0 w 127"/>
                  <a:gd name="T47" fmla="*/ 0 h 151"/>
                  <a:gd name="T48" fmla="*/ 0 w 127"/>
                  <a:gd name="T49" fmla="*/ 0 h 151"/>
                  <a:gd name="T50" fmla="*/ 0 w 127"/>
                  <a:gd name="T51" fmla="*/ 0 h 151"/>
                  <a:gd name="T52" fmla="*/ 0 w 127"/>
                  <a:gd name="T53" fmla="*/ 0 h 151"/>
                  <a:gd name="T54" fmla="*/ 0 w 127"/>
                  <a:gd name="T55" fmla="*/ 0 h 151"/>
                  <a:gd name="T56" fmla="*/ 0 w 127"/>
                  <a:gd name="T57" fmla="*/ 0 h 151"/>
                  <a:gd name="T58" fmla="*/ 0 w 127"/>
                  <a:gd name="T59" fmla="*/ 0 h 151"/>
                  <a:gd name="T60" fmla="*/ 0 w 127"/>
                  <a:gd name="T61" fmla="*/ 0 h 151"/>
                  <a:gd name="T62" fmla="*/ 0 w 127"/>
                  <a:gd name="T63" fmla="*/ 0 h 151"/>
                  <a:gd name="T64" fmla="*/ 0 w 127"/>
                  <a:gd name="T65" fmla="*/ 0 h 151"/>
                  <a:gd name="T66" fmla="*/ 0 w 127"/>
                  <a:gd name="T67" fmla="*/ 0 h 151"/>
                  <a:gd name="T68" fmla="*/ 0 w 127"/>
                  <a:gd name="T69" fmla="*/ 0 h 151"/>
                  <a:gd name="T70" fmla="*/ 0 w 127"/>
                  <a:gd name="T71" fmla="*/ 0 h 151"/>
                  <a:gd name="T72" fmla="*/ 0 w 127"/>
                  <a:gd name="T73" fmla="*/ 0 h 151"/>
                  <a:gd name="T74" fmla="*/ 0 w 127"/>
                  <a:gd name="T75" fmla="*/ 0 h 151"/>
                  <a:gd name="T76" fmla="*/ 0 w 127"/>
                  <a:gd name="T77" fmla="*/ 0 h 151"/>
                  <a:gd name="T78" fmla="*/ 0 w 127"/>
                  <a:gd name="T79" fmla="*/ 0 h 151"/>
                  <a:gd name="T80" fmla="*/ 0 w 127"/>
                  <a:gd name="T81" fmla="*/ 0 h 151"/>
                  <a:gd name="T82" fmla="*/ 0 w 127"/>
                  <a:gd name="T83" fmla="*/ 0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0 w 127"/>
                  <a:gd name="T105" fmla="*/ 0 h 151"/>
                  <a:gd name="T106" fmla="*/ 0 w 127"/>
                  <a:gd name="T107" fmla="*/ 0 h 151"/>
                  <a:gd name="T108" fmla="*/ 0 w 127"/>
                  <a:gd name="T109" fmla="*/ 0 h 151"/>
                  <a:gd name="T110" fmla="*/ 0 w 127"/>
                  <a:gd name="T111" fmla="*/ 0 h 151"/>
                  <a:gd name="T112" fmla="*/ 0 w 127"/>
                  <a:gd name="T113" fmla="*/ 0 h 151"/>
                  <a:gd name="T114" fmla="*/ 0 w 127"/>
                  <a:gd name="T115" fmla="*/ 0 h 151"/>
                  <a:gd name="T116" fmla="*/ 0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74" name="Freeform 35"/>
              <p:cNvSpPr>
                <a:spLocks noEditPoints="1"/>
              </p:cNvSpPr>
              <p:nvPr/>
            </p:nvSpPr>
            <p:spPr bwMode="auto">
              <a:xfrm>
                <a:off x="1150" y="2648"/>
                <a:ext cx="23" cy="23"/>
              </a:xfrm>
              <a:custGeom>
                <a:avLst/>
                <a:gdLst>
                  <a:gd name="T0" fmla="*/ 0 w 118"/>
                  <a:gd name="T1" fmla="*/ 0 h 140"/>
                  <a:gd name="T2" fmla="*/ 0 w 118"/>
                  <a:gd name="T3" fmla="*/ 0 h 140"/>
                  <a:gd name="T4" fmla="*/ 0 w 118"/>
                  <a:gd name="T5" fmla="*/ 0 h 140"/>
                  <a:gd name="T6" fmla="*/ 0 w 118"/>
                  <a:gd name="T7" fmla="*/ 0 h 140"/>
                  <a:gd name="T8" fmla="*/ 0 w 118"/>
                  <a:gd name="T9" fmla="*/ 0 h 140"/>
                  <a:gd name="T10" fmla="*/ 0 w 118"/>
                  <a:gd name="T11" fmla="*/ 0 h 140"/>
                  <a:gd name="T12" fmla="*/ 0 w 118"/>
                  <a:gd name="T13" fmla="*/ 0 h 140"/>
                  <a:gd name="T14" fmla="*/ 0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0 h 140"/>
                  <a:gd name="T44" fmla="*/ 0 w 118"/>
                  <a:gd name="T45" fmla="*/ 0 h 140"/>
                  <a:gd name="T46" fmla="*/ 0 w 118"/>
                  <a:gd name="T47" fmla="*/ 0 h 140"/>
                  <a:gd name="T48" fmla="*/ 0 w 118"/>
                  <a:gd name="T49" fmla="*/ 0 h 140"/>
                  <a:gd name="T50" fmla="*/ 0 w 118"/>
                  <a:gd name="T51" fmla="*/ 0 h 140"/>
                  <a:gd name="T52" fmla="*/ 0 w 118"/>
                  <a:gd name="T53" fmla="*/ 0 h 140"/>
                  <a:gd name="T54" fmla="*/ 0 w 118"/>
                  <a:gd name="T55" fmla="*/ 0 h 140"/>
                  <a:gd name="T56" fmla="*/ 0 w 118"/>
                  <a:gd name="T57" fmla="*/ 0 h 140"/>
                  <a:gd name="T58" fmla="*/ 0 w 118"/>
                  <a:gd name="T59" fmla="*/ 0 h 140"/>
                  <a:gd name="T60" fmla="*/ 0 w 118"/>
                  <a:gd name="T61" fmla="*/ 0 h 140"/>
                  <a:gd name="T62" fmla="*/ 0 w 118"/>
                  <a:gd name="T63" fmla="*/ 0 h 140"/>
                  <a:gd name="T64" fmla="*/ 0 w 118"/>
                  <a:gd name="T65" fmla="*/ 0 h 140"/>
                  <a:gd name="T66" fmla="*/ 0 w 118"/>
                  <a:gd name="T67" fmla="*/ 0 h 140"/>
                  <a:gd name="T68" fmla="*/ 0 w 118"/>
                  <a:gd name="T69" fmla="*/ 0 h 140"/>
                  <a:gd name="T70" fmla="*/ 0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0 w 118"/>
                  <a:gd name="T91" fmla="*/ 0 h 140"/>
                  <a:gd name="T92" fmla="*/ 0 w 118"/>
                  <a:gd name="T93" fmla="*/ 0 h 140"/>
                  <a:gd name="T94" fmla="*/ 0 w 118"/>
                  <a:gd name="T95" fmla="*/ 0 h 140"/>
                  <a:gd name="T96" fmla="*/ 0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75" name="Freeform 36"/>
              <p:cNvSpPr>
                <a:spLocks noEditPoints="1"/>
              </p:cNvSpPr>
              <p:nvPr/>
            </p:nvSpPr>
            <p:spPr bwMode="auto">
              <a:xfrm>
                <a:off x="1151" y="2649"/>
                <a:ext cx="21" cy="21"/>
              </a:xfrm>
              <a:custGeom>
                <a:avLst/>
                <a:gdLst>
                  <a:gd name="T0" fmla="*/ 0 w 109"/>
                  <a:gd name="T1" fmla="*/ 0 h 130"/>
                  <a:gd name="T2" fmla="*/ 0 w 109"/>
                  <a:gd name="T3" fmla="*/ 0 h 130"/>
                  <a:gd name="T4" fmla="*/ 0 w 109"/>
                  <a:gd name="T5" fmla="*/ 0 h 130"/>
                  <a:gd name="T6" fmla="*/ 0 w 109"/>
                  <a:gd name="T7" fmla="*/ 0 h 130"/>
                  <a:gd name="T8" fmla="*/ 0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0 w 109"/>
                  <a:gd name="T43" fmla="*/ 0 h 130"/>
                  <a:gd name="T44" fmla="*/ 0 w 109"/>
                  <a:gd name="T45" fmla="*/ 0 h 130"/>
                  <a:gd name="T46" fmla="*/ 0 w 109"/>
                  <a:gd name="T47" fmla="*/ 0 h 130"/>
                  <a:gd name="T48" fmla="*/ 0 w 109"/>
                  <a:gd name="T49" fmla="*/ 0 h 130"/>
                  <a:gd name="T50" fmla="*/ 0 w 109"/>
                  <a:gd name="T51" fmla="*/ 0 h 130"/>
                  <a:gd name="T52" fmla="*/ 0 w 109"/>
                  <a:gd name="T53" fmla="*/ 0 h 130"/>
                  <a:gd name="T54" fmla="*/ 0 w 109"/>
                  <a:gd name="T55" fmla="*/ 0 h 130"/>
                  <a:gd name="T56" fmla="*/ 0 w 109"/>
                  <a:gd name="T57" fmla="*/ 0 h 130"/>
                  <a:gd name="T58" fmla="*/ 0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0 w 109"/>
                  <a:gd name="T79" fmla="*/ 0 h 130"/>
                  <a:gd name="T80" fmla="*/ 0 w 109"/>
                  <a:gd name="T81" fmla="*/ 0 h 130"/>
                  <a:gd name="T82" fmla="*/ 0 w 109"/>
                  <a:gd name="T83" fmla="*/ 0 h 130"/>
                  <a:gd name="T84" fmla="*/ 0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76" name="Freeform 37"/>
              <p:cNvSpPr>
                <a:spLocks noEditPoints="1"/>
              </p:cNvSpPr>
              <p:nvPr/>
            </p:nvSpPr>
            <p:spPr bwMode="auto">
              <a:xfrm>
                <a:off x="1152" y="2649"/>
                <a:ext cx="20" cy="20"/>
              </a:xfrm>
              <a:custGeom>
                <a:avLst/>
                <a:gdLst>
                  <a:gd name="T0" fmla="*/ 0 w 100"/>
                  <a:gd name="T1" fmla="*/ 0 h 119"/>
                  <a:gd name="T2" fmla="*/ 0 w 100"/>
                  <a:gd name="T3" fmla="*/ 0 h 119"/>
                  <a:gd name="T4" fmla="*/ 0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0 h 119"/>
                  <a:gd name="T20" fmla="*/ 0 w 100"/>
                  <a:gd name="T21" fmla="*/ 0 h 119"/>
                  <a:gd name="T22" fmla="*/ 0 w 100"/>
                  <a:gd name="T23" fmla="*/ 0 h 119"/>
                  <a:gd name="T24" fmla="*/ 0 w 100"/>
                  <a:gd name="T25" fmla="*/ 0 h 119"/>
                  <a:gd name="T26" fmla="*/ 0 w 100"/>
                  <a:gd name="T27" fmla="*/ 0 h 119"/>
                  <a:gd name="T28" fmla="*/ 0 w 100"/>
                  <a:gd name="T29" fmla="*/ 0 h 119"/>
                  <a:gd name="T30" fmla="*/ 0 w 100"/>
                  <a:gd name="T31" fmla="*/ 0 h 119"/>
                  <a:gd name="T32" fmla="*/ 0 w 100"/>
                  <a:gd name="T33" fmla="*/ 0 h 119"/>
                  <a:gd name="T34" fmla="*/ 0 w 100"/>
                  <a:gd name="T35" fmla="*/ 0 h 119"/>
                  <a:gd name="T36" fmla="*/ 0 w 100"/>
                  <a:gd name="T37" fmla="*/ 0 h 119"/>
                  <a:gd name="T38" fmla="*/ 0 w 100"/>
                  <a:gd name="T39" fmla="*/ 0 h 119"/>
                  <a:gd name="T40" fmla="*/ 0 w 100"/>
                  <a:gd name="T41" fmla="*/ 0 h 119"/>
                  <a:gd name="T42" fmla="*/ 0 w 100"/>
                  <a:gd name="T43" fmla="*/ 0 h 119"/>
                  <a:gd name="T44" fmla="*/ 0 w 100"/>
                  <a:gd name="T45" fmla="*/ 0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0 w 100"/>
                  <a:gd name="T59" fmla="*/ 0 h 119"/>
                  <a:gd name="T60" fmla="*/ 0 w 100"/>
                  <a:gd name="T61" fmla="*/ 0 h 119"/>
                  <a:gd name="T62" fmla="*/ 0 w 100"/>
                  <a:gd name="T63" fmla="*/ 0 h 119"/>
                  <a:gd name="T64" fmla="*/ 0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77" name="Freeform 38"/>
              <p:cNvSpPr>
                <a:spLocks noEditPoints="1"/>
              </p:cNvSpPr>
              <p:nvPr/>
            </p:nvSpPr>
            <p:spPr bwMode="auto">
              <a:xfrm>
                <a:off x="1152" y="2650"/>
                <a:ext cx="19" cy="18"/>
              </a:xfrm>
              <a:custGeom>
                <a:avLst/>
                <a:gdLst>
                  <a:gd name="T0" fmla="*/ 0 w 91"/>
                  <a:gd name="T1" fmla="*/ 0 h 108"/>
                  <a:gd name="T2" fmla="*/ 0 w 91"/>
                  <a:gd name="T3" fmla="*/ 0 h 108"/>
                  <a:gd name="T4" fmla="*/ 0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0 h 108"/>
                  <a:gd name="T22" fmla="*/ 0 w 91"/>
                  <a:gd name="T23" fmla="*/ 0 h 108"/>
                  <a:gd name="T24" fmla="*/ 0 w 91"/>
                  <a:gd name="T25" fmla="*/ 0 h 108"/>
                  <a:gd name="T26" fmla="*/ 0 w 91"/>
                  <a:gd name="T27" fmla="*/ 0 h 108"/>
                  <a:gd name="T28" fmla="*/ 0 w 91"/>
                  <a:gd name="T29" fmla="*/ 0 h 108"/>
                  <a:gd name="T30" fmla="*/ 0 w 91"/>
                  <a:gd name="T31" fmla="*/ 0 h 108"/>
                  <a:gd name="T32" fmla="*/ 0 w 91"/>
                  <a:gd name="T33" fmla="*/ 0 h 108"/>
                  <a:gd name="T34" fmla="*/ 0 w 91"/>
                  <a:gd name="T35" fmla="*/ 0 h 108"/>
                  <a:gd name="T36" fmla="*/ 0 w 91"/>
                  <a:gd name="T37" fmla="*/ 0 h 108"/>
                  <a:gd name="T38" fmla="*/ 0 w 91"/>
                  <a:gd name="T39" fmla="*/ 0 h 108"/>
                  <a:gd name="T40" fmla="*/ 0 w 91"/>
                  <a:gd name="T41" fmla="*/ 0 h 108"/>
                  <a:gd name="T42" fmla="*/ 0 w 91"/>
                  <a:gd name="T43" fmla="*/ 0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0 w 91"/>
                  <a:gd name="T59" fmla="*/ 0 h 108"/>
                  <a:gd name="T60" fmla="*/ 0 w 91"/>
                  <a:gd name="T61" fmla="*/ 0 h 108"/>
                  <a:gd name="T62" fmla="*/ 0 w 91"/>
                  <a:gd name="T63" fmla="*/ 0 h 108"/>
                  <a:gd name="T64" fmla="*/ 0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78" name="Freeform 39"/>
              <p:cNvSpPr>
                <a:spLocks noEditPoints="1"/>
              </p:cNvSpPr>
              <p:nvPr/>
            </p:nvSpPr>
            <p:spPr bwMode="auto">
              <a:xfrm>
                <a:off x="1153" y="2651"/>
                <a:ext cx="17" cy="16"/>
              </a:xfrm>
              <a:custGeom>
                <a:avLst/>
                <a:gdLst>
                  <a:gd name="T0" fmla="*/ 0 w 82"/>
                  <a:gd name="T1" fmla="*/ 0 h 97"/>
                  <a:gd name="T2" fmla="*/ 0 w 82"/>
                  <a:gd name="T3" fmla="*/ 0 h 97"/>
                  <a:gd name="T4" fmla="*/ 0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0 w 82"/>
                  <a:gd name="T27" fmla="*/ 0 h 97"/>
                  <a:gd name="T28" fmla="*/ 0 w 82"/>
                  <a:gd name="T29" fmla="*/ 0 h 97"/>
                  <a:gd name="T30" fmla="*/ 0 w 82"/>
                  <a:gd name="T31" fmla="*/ 0 h 97"/>
                  <a:gd name="T32" fmla="*/ 0 w 82"/>
                  <a:gd name="T33" fmla="*/ 0 h 97"/>
                  <a:gd name="T34" fmla="*/ 0 w 82"/>
                  <a:gd name="T35" fmla="*/ 0 h 97"/>
                  <a:gd name="T36" fmla="*/ 0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0 w 82"/>
                  <a:gd name="T61" fmla="*/ 0 h 97"/>
                  <a:gd name="T62" fmla="*/ 0 w 82"/>
                  <a:gd name="T63" fmla="*/ 0 h 97"/>
                  <a:gd name="T64" fmla="*/ 0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79" name="Freeform 40"/>
              <p:cNvSpPr>
                <a:spLocks noEditPoints="1"/>
              </p:cNvSpPr>
              <p:nvPr/>
            </p:nvSpPr>
            <p:spPr bwMode="auto">
              <a:xfrm>
                <a:off x="1154" y="2652"/>
                <a:ext cx="15" cy="14"/>
              </a:xfrm>
              <a:custGeom>
                <a:avLst/>
                <a:gdLst>
                  <a:gd name="T0" fmla="*/ 0 w 73"/>
                  <a:gd name="T1" fmla="*/ 0 h 86"/>
                  <a:gd name="T2" fmla="*/ 0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0 w 73"/>
                  <a:gd name="T29" fmla="*/ 0 h 86"/>
                  <a:gd name="T30" fmla="*/ 0 w 73"/>
                  <a:gd name="T31" fmla="*/ 0 h 86"/>
                  <a:gd name="T32" fmla="*/ 0 w 73"/>
                  <a:gd name="T33" fmla="*/ 0 h 86"/>
                  <a:gd name="T34" fmla="*/ 0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0 w 73"/>
                  <a:gd name="T63" fmla="*/ 0 h 86"/>
                  <a:gd name="T64" fmla="*/ 0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80" name="Freeform 41"/>
              <p:cNvSpPr>
                <a:spLocks noEditPoints="1"/>
              </p:cNvSpPr>
              <p:nvPr/>
            </p:nvSpPr>
            <p:spPr bwMode="auto">
              <a:xfrm>
                <a:off x="1155" y="2653"/>
                <a:ext cx="13" cy="12"/>
              </a:xfrm>
              <a:custGeom>
                <a:avLst/>
                <a:gdLst>
                  <a:gd name="T0" fmla="*/ 0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0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81" name="Freeform 42"/>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82" name="Freeform 43"/>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83" name="Freeform 44"/>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84" name="Freeform 45"/>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85" name="Freeform 46"/>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86" name="Freeform 47"/>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87" name="Freeform 48"/>
              <p:cNvSpPr>
                <a:spLocks/>
              </p:cNvSpPr>
              <p:nvPr/>
            </p:nvSpPr>
            <p:spPr bwMode="auto">
              <a:xfrm>
                <a:off x="1043" y="2596"/>
                <a:ext cx="44" cy="47"/>
              </a:xfrm>
              <a:custGeom>
                <a:avLst/>
                <a:gdLst>
                  <a:gd name="T0" fmla="*/ 0 w 220"/>
                  <a:gd name="T1" fmla="*/ 0 h 284"/>
                  <a:gd name="T2" fmla="*/ 0 w 220"/>
                  <a:gd name="T3" fmla="*/ 0 h 284"/>
                  <a:gd name="T4" fmla="*/ 0 w 220"/>
                  <a:gd name="T5" fmla="*/ 0 h 284"/>
                  <a:gd name="T6" fmla="*/ 0 w 220"/>
                  <a:gd name="T7" fmla="*/ 0 h 284"/>
                  <a:gd name="T8" fmla="*/ 0 w 220"/>
                  <a:gd name="T9" fmla="*/ 0 h 284"/>
                  <a:gd name="T10" fmla="*/ 0 w 220"/>
                  <a:gd name="T11" fmla="*/ 0 h 2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 h="284">
                    <a:moveTo>
                      <a:pt x="185" y="0"/>
                    </a:moveTo>
                    <a:lnTo>
                      <a:pt x="0" y="48"/>
                    </a:lnTo>
                    <a:lnTo>
                      <a:pt x="58" y="260"/>
                    </a:lnTo>
                    <a:lnTo>
                      <a:pt x="94" y="284"/>
                    </a:lnTo>
                    <a:lnTo>
                      <a:pt x="220" y="23"/>
                    </a:lnTo>
                    <a:lnTo>
                      <a:pt x="185"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88" name="Freeform 49"/>
              <p:cNvSpPr>
                <a:spLocks/>
              </p:cNvSpPr>
              <p:nvPr/>
            </p:nvSpPr>
            <p:spPr bwMode="auto">
              <a:xfrm>
                <a:off x="1043" y="2596"/>
                <a:ext cx="44" cy="26"/>
              </a:xfrm>
              <a:custGeom>
                <a:avLst/>
                <a:gdLst>
                  <a:gd name="T0" fmla="*/ 0 w 222"/>
                  <a:gd name="T1" fmla="*/ 0 h 157"/>
                  <a:gd name="T2" fmla="*/ 0 w 222"/>
                  <a:gd name="T3" fmla="*/ 0 h 157"/>
                  <a:gd name="T4" fmla="*/ 0 w 222"/>
                  <a:gd name="T5" fmla="*/ 0 h 157"/>
                  <a:gd name="T6" fmla="*/ 0 w 222"/>
                  <a:gd name="T7" fmla="*/ 0 h 157"/>
                  <a:gd name="T8" fmla="*/ 0 w 222"/>
                  <a:gd name="T9" fmla="*/ 0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157">
                    <a:moveTo>
                      <a:pt x="186" y="0"/>
                    </a:moveTo>
                    <a:lnTo>
                      <a:pt x="0" y="48"/>
                    </a:lnTo>
                    <a:lnTo>
                      <a:pt x="157" y="157"/>
                    </a:lnTo>
                    <a:lnTo>
                      <a:pt x="222" y="24"/>
                    </a:lnTo>
                    <a:lnTo>
                      <a:pt x="186" y="0"/>
                    </a:lnTo>
                    <a:close/>
                  </a:path>
                </a:pathLst>
              </a:custGeom>
              <a:solidFill>
                <a:srgbClr val="EBE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89" name="Freeform 50"/>
              <p:cNvSpPr>
                <a:spLocks/>
              </p:cNvSpPr>
              <p:nvPr/>
            </p:nvSpPr>
            <p:spPr bwMode="auto">
              <a:xfrm>
                <a:off x="1043" y="2601"/>
                <a:ext cx="13" cy="15"/>
              </a:xfrm>
              <a:custGeom>
                <a:avLst/>
                <a:gdLst>
                  <a:gd name="T0" fmla="*/ 0 w 63"/>
                  <a:gd name="T1" fmla="*/ 0 h 89"/>
                  <a:gd name="T2" fmla="*/ 0 w 63"/>
                  <a:gd name="T3" fmla="*/ 0 h 89"/>
                  <a:gd name="T4" fmla="*/ 0 w 63"/>
                  <a:gd name="T5" fmla="*/ 0 h 89"/>
                  <a:gd name="T6" fmla="*/ 0 w 63"/>
                  <a:gd name="T7" fmla="*/ 0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9">
                    <a:moveTo>
                      <a:pt x="63" y="0"/>
                    </a:moveTo>
                    <a:lnTo>
                      <a:pt x="0" y="16"/>
                    </a:lnTo>
                    <a:lnTo>
                      <a:pt x="20" y="89"/>
                    </a:lnTo>
                    <a:lnTo>
                      <a:pt x="63"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90" name="Freeform 51"/>
              <p:cNvSpPr>
                <a:spLocks/>
              </p:cNvSpPr>
              <p:nvPr/>
            </p:nvSpPr>
            <p:spPr bwMode="auto">
              <a:xfrm>
                <a:off x="1043" y="2601"/>
                <a:ext cx="13" cy="8"/>
              </a:xfrm>
              <a:custGeom>
                <a:avLst/>
                <a:gdLst>
                  <a:gd name="T0" fmla="*/ 0 w 63"/>
                  <a:gd name="T1" fmla="*/ 0 h 46"/>
                  <a:gd name="T2" fmla="*/ 0 w 63"/>
                  <a:gd name="T3" fmla="*/ 0 h 46"/>
                  <a:gd name="T4" fmla="*/ 0 w 63"/>
                  <a:gd name="T5" fmla="*/ 0 h 46"/>
                  <a:gd name="T6" fmla="*/ 0 w 63"/>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46">
                    <a:moveTo>
                      <a:pt x="63" y="0"/>
                    </a:moveTo>
                    <a:lnTo>
                      <a:pt x="0" y="16"/>
                    </a:lnTo>
                    <a:lnTo>
                      <a:pt x="41" y="46"/>
                    </a:lnTo>
                    <a:lnTo>
                      <a:pt x="63"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91" name="Freeform 52"/>
              <p:cNvSpPr>
                <a:spLocks/>
              </p:cNvSpPr>
              <p:nvPr/>
            </p:nvSpPr>
            <p:spPr bwMode="auto">
              <a:xfrm>
                <a:off x="1078" y="2596"/>
                <a:ext cx="93" cy="63"/>
              </a:xfrm>
              <a:custGeom>
                <a:avLst/>
                <a:gdLst>
                  <a:gd name="T0" fmla="*/ 0 w 463"/>
                  <a:gd name="T1" fmla="*/ 0 h 376"/>
                  <a:gd name="T2" fmla="*/ 0 w 463"/>
                  <a:gd name="T3" fmla="*/ 0 h 376"/>
                  <a:gd name="T4" fmla="*/ 0 w 463"/>
                  <a:gd name="T5" fmla="*/ 0 h 376"/>
                  <a:gd name="T6" fmla="*/ 0 w 463"/>
                  <a:gd name="T7" fmla="*/ 0 h 376"/>
                  <a:gd name="T8" fmla="*/ 0 w 463"/>
                  <a:gd name="T9" fmla="*/ 0 h 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3" h="376">
                    <a:moveTo>
                      <a:pt x="8" y="0"/>
                    </a:moveTo>
                    <a:lnTo>
                      <a:pt x="0" y="79"/>
                    </a:lnTo>
                    <a:lnTo>
                      <a:pt x="432" y="376"/>
                    </a:lnTo>
                    <a:lnTo>
                      <a:pt x="463" y="311"/>
                    </a:lnTo>
                    <a:lnTo>
                      <a:pt x="8" y="0"/>
                    </a:lnTo>
                    <a:close/>
                  </a:path>
                </a:pathLst>
              </a:custGeom>
              <a:solidFill>
                <a:srgbClr val="B5D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92" name="Freeform 53"/>
              <p:cNvSpPr>
                <a:spLocks/>
              </p:cNvSpPr>
              <p:nvPr/>
            </p:nvSpPr>
            <p:spPr bwMode="auto">
              <a:xfrm>
                <a:off x="1065" y="2609"/>
                <a:ext cx="100" cy="72"/>
              </a:xfrm>
              <a:custGeom>
                <a:avLst/>
                <a:gdLst>
                  <a:gd name="T0" fmla="*/ 0 w 501"/>
                  <a:gd name="T1" fmla="*/ 0 h 430"/>
                  <a:gd name="T2" fmla="*/ 0 w 501"/>
                  <a:gd name="T3" fmla="*/ 0 h 430"/>
                  <a:gd name="T4" fmla="*/ 0 w 501"/>
                  <a:gd name="T5" fmla="*/ 0 h 430"/>
                  <a:gd name="T6" fmla="*/ 0 w 501"/>
                  <a:gd name="T7" fmla="*/ 0 h 430"/>
                  <a:gd name="T8" fmla="*/ 0 w 501"/>
                  <a:gd name="T9" fmla="*/ 0 h 430"/>
                  <a:gd name="T10" fmla="*/ 0 w 501"/>
                  <a:gd name="T11" fmla="*/ 0 h 4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1" h="430">
                    <a:moveTo>
                      <a:pt x="69" y="0"/>
                    </a:moveTo>
                    <a:lnTo>
                      <a:pt x="14" y="52"/>
                    </a:lnTo>
                    <a:lnTo>
                      <a:pt x="0" y="131"/>
                    </a:lnTo>
                    <a:lnTo>
                      <a:pt x="436" y="430"/>
                    </a:lnTo>
                    <a:lnTo>
                      <a:pt x="501" y="297"/>
                    </a:lnTo>
                    <a:lnTo>
                      <a:pt x="69" y="0"/>
                    </a:lnTo>
                    <a:close/>
                  </a:path>
                </a:pathLst>
              </a:custGeom>
              <a:solidFill>
                <a:srgbClr val="8DC6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93" name="Freeform 54"/>
              <p:cNvSpPr>
                <a:spLocks/>
              </p:cNvSpPr>
              <p:nvPr/>
            </p:nvSpPr>
            <p:spPr bwMode="auto">
              <a:xfrm>
                <a:off x="1055" y="2630"/>
                <a:ext cx="97" cy="61"/>
              </a:xfrm>
              <a:custGeom>
                <a:avLst/>
                <a:gdLst>
                  <a:gd name="T0" fmla="*/ 0 w 487"/>
                  <a:gd name="T1" fmla="*/ 0 h 367"/>
                  <a:gd name="T2" fmla="*/ 0 w 487"/>
                  <a:gd name="T3" fmla="*/ 0 h 367"/>
                  <a:gd name="T4" fmla="*/ 0 w 487"/>
                  <a:gd name="T5" fmla="*/ 0 h 367"/>
                  <a:gd name="T6" fmla="*/ 0 w 487"/>
                  <a:gd name="T7" fmla="*/ 0 h 367"/>
                  <a:gd name="T8" fmla="*/ 0 w 487"/>
                  <a:gd name="T9" fmla="*/ 0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 h="367">
                    <a:moveTo>
                      <a:pt x="51" y="0"/>
                    </a:moveTo>
                    <a:lnTo>
                      <a:pt x="0" y="55"/>
                    </a:lnTo>
                    <a:lnTo>
                      <a:pt x="455" y="367"/>
                    </a:lnTo>
                    <a:lnTo>
                      <a:pt x="487" y="301"/>
                    </a:lnTo>
                    <a:lnTo>
                      <a:pt x="51" y="0"/>
                    </a:lnTo>
                    <a:close/>
                  </a:path>
                </a:pathLst>
              </a:custGeom>
              <a:solidFill>
                <a:srgbClr val="6EAE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94" name="Freeform 55"/>
              <p:cNvSpPr>
                <a:spLocks/>
              </p:cNvSpPr>
              <p:nvPr/>
            </p:nvSpPr>
            <p:spPr bwMode="auto">
              <a:xfrm>
                <a:off x="1143" y="2647"/>
                <a:ext cx="30" cy="45"/>
              </a:xfrm>
              <a:custGeom>
                <a:avLst/>
                <a:gdLst>
                  <a:gd name="T0" fmla="*/ 0 w 147"/>
                  <a:gd name="T1" fmla="*/ 0 h 276"/>
                  <a:gd name="T2" fmla="*/ 0 w 147"/>
                  <a:gd name="T3" fmla="*/ 0 h 276"/>
                  <a:gd name="T4" fmla="*/ 0 w 147"/>
                  <a:gd name="T5" fmla="*/ 0 h 276"/>
                  <a:gd name="T6" fmla="*/ 0 w 147"/>
                  <a:gd name="T7" fmla="*/ 0 h 276"/>
                  <a:gd name="T8" fmla="*/ 0 w 147"/>
                  <a:gd name="T9" fmla="*/ 0 h 2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276">
                    <a:moveTo>
                      <a:pt x="127" y="0"/>
                    </a:moveTo>
                    <a:lnTo>
                      <a:pt x="147" y="14"/>
                    </a:lnTo>
                    <a:lnTo>
                      <a:pt x="20" y="276"/>
                    </a:lnTo>
                    <a:lnTo>
                      <a:pt x="0" y="263"/>
                    </a:lnTo>
                    <a:lnTo>
                      <a:pt x="127" y="0"/>
                    </a:lnTo>
                    <a:close/>
                  </a:path>
                </a:pathLst>
              </a:custGeom>
              <a:solidFill>
                <a:srgbClr val="C2C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95" name="Freeform 56"/>
              <p:cNvSpPr>
                <a:spLocks/>
              </p:cNvSpPr>
              <p:nvPr/>
            </p:nvSpPr>
            <p:spPr bwMode="auto">
              <a:xfrm>
                <a:off x="1150" y="2647"/>
                <a:ext cx="23" cy="34"/>
              </a:xfrm>
              <a:custGeom>
                <a:avLst/>
                <a:gdLst>
                  <a:gd name="T0" fmla="*/ 0 w 114"/>
                  <a:gd name="T1" fmla="*/ 0 h 209"/>
                  <a:gd name="T2" fmla="*/ 0 w 114"/>
                  <a:gd name="T3" fmla="*/ 0 h 209"/>
                  <a:gd name="T4" fmla="*/ 0 w 114"/>
                  <a:gd name="T5" fmla="*/ 0 h 209"/>
                  <a:gd name="T6" fmla="*/ 0 w 114"/>
                  <a:gd name="T7" fmla="*/ 0 h 209"/>
                  <a:gd name="T8" fmla="*/ 0 w 114"/>
                  <a:gd name="T9" fmla="*/ 0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209">
                    <a:moveTo>
                      <a:pt x="94" y="0"/>
                    </a:moveTo>
                    <a:lnTo>
                      <a:pt x="114" y="14"/>
                    </a:lnTo>
                    <a:lnTo>
                      <a:pt x="20" y="209"/>
                    </a:lnTo>
                    <a:lnTo>
                      <a:pt x="0" y="195"/>
                    </a:lnTo>
                    <a:lnTo>
                      <a:pt x="94" y="0"/>
                    </a:lnTo>
                    <a:close/>
                  </a:path>
                </a:pathLst>
              </a:custGeom>
              <a:solidFill>
                <a:srgbClr val="FDF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96" name="Freeform 57"/>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78">
                    <a:moveTo>
                      <a:pt x="31" y="0"/>
                    </a:moveTo>
                    <a:lnTo>
                      <a:pt x="51" y="14"/>
                    </a:lnTo>
                    <a:lnTo>
                      <a:pt x="21" y="78"/>
                    </a:lnTo>
                    <a:lnTo>
                      <a:pt x="0" y="65"/>
                    </a:lnTo>
                    <a:lnTo>
                      <a:pt x="31" y="0"/>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grpSp>
        <p:sp>
          <p:nvSpPr>
            <p:cNvPr id="3144" name="Line 58"/>
            <p:cNvSpPr>
              <a:spLocks noChangeShapeType="1"/>
            </p:cNvSpPr>
            <p:nvPr/>
          </p:nvSpPr>
          <p:spPr bwMode="auto">
            <a:xfrm>
              <a:off x="1728" y="1824"/>
              <a:ext cx="4297"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grpSp>
      <p:grpSp>
        <p:nvGrpSpPr>
          <p:cNvPr id="3085" name="Group 4"/>
          <p:cNvGrpSpPr>
            <a:grpSpLocks/>
          </p:cNvGrpSpPr>
          <p:nvPr/>
        </p:nvGrpSpPr>
        <p:grpSpPr bwMode="auto">
          <a:xfrm>
            <a:off x="383603" y="5770034"/>
            <a:ext cx="10701867" cy="626533"/>
            <a:chOff x="1728" y="1472"/>
            <a:chExt cx="4312" cy="400"/>
          </a:xfrm>
        </p:grpSpPr>
        <p:grpSp>
          <p:nvGrpSpPr>
            <p:cNvPr id="3089" name="Group 5"/>
            <p:cNvGrpSpPr>
              <a:grpSpLocks/>
            </p:cNvGrpSpPr>
            <p:nvPr/>
          </p:nvGrpSpPr>
          <p:grpSpPr bwMode="auto">
            <a:xfrm rot="-4423226">
              <a:off x="1676" y="1532"/>
              <a:ext cx="400" cy="280"/>
              <a:chOff x="1043" y="2596"/>
              <a:chExt cx="142" cy="99"/>
            </a:xfrm>
          </p:grpSpPr>
          <p:sp>
            <p:nvSpPr>
              <p:cNvPr id="3091" name="Freeform 6"/>
              <p:cNvSpPr>
                <a:spLocks/>
              </p:cNvSpPr>
              <p:nvPr/>
            </p:nvSpPr>
            <p:spPr bwMode="auto">
              <a:xfrm>
                <a:off x="1149" y="2693"/>
                <a:ext cx="12" cy="2"/>
              </a:xfrm>
              <a:custGeom>
                <a:avLst/>
                <a:gdLst>
                  <a:gd name="T0" fmla="*/ 0 w 63"/>
                  <a:gd name="T1" fmla="*/ 0 h 14"/>
                  <a:gd name="T2" fmla="*/ 0 w 63"/>
                  <a:gd name="T3" fmla="*/ 0 h 14"/>
                  <a:gd name="T4" fmla="*/ 0 w 63"/>
                  <a:gd name="T5" fmla="*/ 0 h 14"/>
                  <a:gd name="T6" fmla="*/ 0 w 63"/>
                  <a:gd name="T7" fmla="*/ 0 h 14"/>
                  <a:gd name="T8" fmla="*/ 0 w 63"/>
                  <a:gd name="T9" fmla="*/ 0 h 14"/>
                  <a:gd name="T10" fmla="*/ 0 w 63"/>
                  <a:gd name="T11" fmla="*/ 0 h 14"/>
                  <a:gd name="T12" fmla="*/ 0 w 63"/>
                  <a:gd name="T13" fmla="*/ 0 h 14"/>
                  <a:gd name="T14" fmla="*/ 0 w 63"/>
                  <a:gd name="T15" fmla="*/ 0 h 14"/>
                  <a:gd name="T16" fmla="*/ 0 w 63"/>
                  <a:gd name="T17" fmla="*/ 0 h 14"/>
                  <a:gd name="T18" fmla="*/ 0 w 63"/>
                  <a:gd name="T19" fmla="*/ 0 h 14"/>
                  <a:gd name="T20" fmla="*/ 0 w 63"/>
                  <a:gd name="T21" fmla="*/ 0 h 14"/>
                  <a:gd name="T22" fmla="*/ 0 w 63"/>
                  <a:gd name="T23" fmla="*/ 0 h 14"/>
                  <a:gd name="T24" fmla="*/ 0 w 63"/>
                  <a:gd name="T25" fmla="*/ 0 h 14"/>
                  <a:gd name="T26" fmla="*/ 0 w 63"/>
                  <a:gd name="T27" fmla="*/ 0 h 14"/>
                  <a:gd name="T28" fmla="*/ 0 w 63"/>
                  <a:gd name="T29" fmla="*/ 0 h 14"/>
                  <a:gd name="T30" fmla="*/ 0 w 63"/>
                  <a:gd name="T31" fmla="*/ 0 h 14"/>
                  <a:gd name="T32" fmla="*/ 0 w 6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4">
                    <a:moveTo>
                      <a:pt x="63" y="14"/>
                    </a:moveTo>
                    <a:lnTo>
                      <a:pt x="55" y="14"/>
                    </a:lnTo>
                    <a:lnTo>
                      <a:pt x="48" y="14"/>
                    </a:lnTo>
                    <a:lnTo>
                      <a:pt x="40" y="14"/>
                    </a:lnTo>
                    <a:lnTo>
                      <a:pt x="31" y="11"/>
                    </a:lnTo>
                    <a:lnTo>
                      <a:pt x="23" y="10"/>
                    </a:lnTo>
                    <a:lnTo>
                      <a:pt x="16" y="8"/>
                    </a:lnTo>
                    <a:lnTo>
                      <a:pt x="8" y="4"/>
                    </a:lnTo>
                    <a:lnTo>
                      <a:pt x="0" y="0"/>
                    </a:lnTo>
                    <a:lnTo>
                      <a:pt x="8" y="3"/>
                    </a:lnTo>
                    <a:lnTo>
                      <a:pt x="15" y="6"/>
                    </a:lnTo>
                    <a:lnTo>
                      <a:pt x="23" y="8"/>
                    </a:lnTo>
                    <a:lnTo>
                      <a:pt x="30" y="10"/>
                    </a:lnTo>
                    <a:lnTo>
                      <a:pt x="39" y="11"/>
                    </a:lnTo>
                    <a:lnTo>
                      <a:pt x="47" y="12"/>
                    </a:lnTo>
                    <a:lnTo>
                      <a:pt x="55" y="14"/>
                    </a:lnTo>
                    <a:lnTo>
                      <a:pt x="63" y="14"/>
                    </a:lnTo>
                    <a:close/>
                  </a:path>
                </a:pathLst>
              </a:custGeom>
              <a:solidFill>
                <a:srgbClr val="F0A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092" name="Freeform 7"/>
              <p:cNvSpPr>
                <a:spLocks/>
              </p:cNvSpPr>
              <p:nvPr/>
            </p:nvSpPr>
            <p:spPr bwMode="auto">
              <a:xfrm>
                <a:off x="1143" y="2689"/>
                <a:ext cx="26" cy="6"/>
              </a:xfrm>
              <a:custGeom>
                <a:avLst/>
                <a:gdLst>
                  <a:gd name="T0" fmla="*/ 0 w 129"/>
                  <a:gd name="T1" fmla="*/ 0 h 38"/>
                  <a:gd name="T2" fmla="*/ 0 w 129"/>
                  <a:gd name="T3" fmla="*/ 0 h 38"/>
                  <a:gd name="T4" fmla="*/ 0 w 129"/>
                  <a:gd name="T5" fmla="*/ 0 h 38"/>
                  <a:gd name="T6" fmla="*/ 0 w 129"/>
                  <a:gd name="T7" fmla="*/ 0 h 38"/>
                  <a:gd name="T8" fmla="*/ 0 w 129"/>
                  <a:gd name="T9" fmla="*/ 0 h 38"/>
                  <a:gd name="T10" fmla="*/ 0 w 129"/>
                  <a:gd name="T11" fmla="*/ 0 h 38"/>
                  <a:gd name="T12" fmla="*/ 0 w 129"/>
                  <a:gd name="T13" fmla="*/ 0 h 38"/>
                  <a:gd name="T14" fmla="*/ 0 w 129"/>
                  <a:gd name="T15" fmla="*/ 0 h 38"/>
                  <a:gd name="T16" fmla="*/ 0 w 129"/>
                  <a:gd name="T17" fmla="*/ 0 h 38"/>
                  <a:gd name="T18" fmla="*/ 0 w 129"/>
                  <a:gd name="T19" fmla="*/ 0 h 38"/>
                  <a:gd name="T20" fmla="*/ 0 w 129"/>
                  <a:gd name="T21" fmla="*/ 0 h 38"/>
                  <a:gd name="T22" fmla="*/ 0 w 129"/>
                  <a:gd name="T23" fmla="*/ 0 h 38"/>
                  <a:gd name="T24" fmla="*/ 0 w 129"/>
                  <a:gd name="T25" fmla="*/ 0 h 38"/>
                  <a:gd name="T26" fmla="*/ 0 w 129"/>
                  <a:gd name="T27" fmla="*/ 0 h 38"/>
                  <a:gd name="T28" fmla="*/ 0 w 129"/>
                  <a:gd name="T29" fmla="*/ 0 h 38"/>
                  <a:gd name="T30" fmla="*/ 0 w 129"/>
                  <a:gd name="T31" fmla="*/ 0 h 38"/>
                  <a:gd name="T32" fmla="*/ 0 w 129"/>
                  <a:gd name="T33" fmla="*/ 0 h 38"/>
                  <a:gd name="T34" fmla="*/ 0 w 129"/>
                  <a:gd name="T35" fmla="*/ 0 h 38"/>
                  <a:gd name="T36" fmla="*/ 0 w 129"/>
                  <a:gd name="T37" fmla="*/ 0 h 38"/>
                  <a:gd name="T38" fmla="*/ 0 w 129"/>
                  <a:gd name="T39" fmla="*/ 0 h 38"/>
                  <a:gd name="T40" fmla="*/ 0 w 129"/>
                  <a:gd name="T41" fmla="*/ 0 h 38"/>
                  <a:gd name="T42" fmla="*/ 0 w 129"/>
                  <a:gd name="T43" fmla="*/ 0 h 38"/>
                  <a:gd name="T44" fmla="*/ 0 w 129"/>
                  <a:gd name="T45" fmla="*/ 0 h 38"/>
                  <a:gd name="T46" fmla="*/ 0 w 129"/>
                  <a:gd name="T47" fmla="*/ 0 h 38"/>
                  <a:gd name="T48" fmla="*/ 0 w 129"/>
                  <a:gd name="T49" fmla="*/ 0 h 38"/>
                  <a:gd name="T50" fmla="*/ 0 w 129"/>
                  <a:gd name="T51" fmla="*/ 0 h 38"/>
                  <a:gd name="T52" fmla="*/ 0 w 129"/>
                  <a:gd name="T53" fmla="*/ 0 h 38"/>
                  <a:gd name="T54" fmla="*/ 0 w 129"/>
                  <a:gd name="T55" fmla="*/ 0 h 38"/>
                  <a:gd name="T56" fmla="*/ 0 w 129"/>
                  <a:gd name="T57" fmla="*/ 0 h 38"/>
                  <a:gd name="T58" fmla="*/ 0 w 129"/>
                  <a:gd name="T59" fmla="*/ 0 h 38"/>
                  <a:gd name="T60" fmla="*/ 0 w 129"/>
                  <a:gd name="T61" fmla="*/ 0 h 38"/>
                  <a:gd name="T62" fmla="*/ 0 w 129"/>
                  <a:gd name="T63" fmla="*/ 0 h 38"/>
                  <a:gd name="T64" fmla="*/ 0 w 12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9" h="38">
                    <a:moveTo>
                      <a:pt x="129" y="28"/>
                    </a:moveTo>
                    <a:lnTo>
                      <a:pt x="116" y="33"/>
                    </a:lnTo>
                    <a:lnTo>
                      <a:pt x="102" y="36"/>
                    </a:lnTo>
                    <a:lnTo>
                      <a:pt x="89" y="38"/>
                    </a:lnTo>
                    <a:lnTo>
                      <a:pt x="75" y="38"/>
                    </a:lnTo>
                    <a:lnTo>
                      <a:pt x="60" y="35"/>
                    </a:lnTo>
                    <a:lnTo>
                      <a:pt x="47" y="32"/>
                    </a:lnTo>
                    <a:lnTo>
                      <a:pt x="33" y="26"/>
                    </a:lnTo>
                    <a:lnTo>
                      <a:pt x="20" y="18"/>
                    </a:lnTo>
                    <a:lnTo>
                      <a:pt x="18" y="16"/>
                    </a:lnTo>
                    <a:lnTo>
                      <a:pt x="15" y="14"/>
                    </a:lnTo>
                    <a:lnTo>
                      <a:pt x="12" y="11"/>
                    </a:lnTo>
                    <a:lnTo>
                      <a:pt x="10" y="10"/>
                    </a:lnTo>
                    <a:lnTo>
                      <a:pt x="7" y="8"/>
                    </a:lnTo>
                    <a:lnTo>
                      <a:pt x="5" y="5"/>
                    </a:lnTo>
                    <a:lnTo>
                      <a:pt x="2" y="3"/>
                    </a:lnTo>
                    <a:lnTo>
                      <a:pt x="0" y="0"/>
                    </a:lnTo>
                    <a:lnTo>
                      <a:pt x="10" y="8"/>
                    </a:lnTo>
                    <a:lnTo>
                      <a:pt x="21" y="14"/>
                    </a:lnTo>
                    <a:lnTo>
                      <a:pt x="32" y="20"/>
                    </a:lnTo>
                    <a:lnTo>
                      <a:pt x="44" y="23"/>
                    </a:lnTo>
                    <a:lnTo>
                      <a:pt x="56" y="27"/>
                    </a:lnTo>
                    <a:lnTo>
                      <a:pt x="69" y="30"/>
                    </a:lnTo>
                    <a:lnTo>
                      <a:pt x="81" y="32"/>
                    </a:lnTo>
                    <a:lnTo>
                      <a:pt x="94" y="33"/>
                    </a:lnTo>
                    <a:lnTo>
                      <a:pt x="99" y="32"/>
                    </a:lnTo>
                    <a:lnTo>
                      <a:pt x="103" y="32"/>
                    </a:lnTo>
                    <a:lnTo>
                      <a:pt x="107" y="32"/>
                    </a:lnTo>
                    <a:lnTo>
                      <a:pt x="112" y="32"/>
                    </a:lnTo>
                    <a:lnTo>
                      <a:pt x="116" y="30"/>
                    </a:lnTo>
                    <a:lnTo>
                      <a:pt x="120" y="30"/>
                    </a:lnTo>
                    <a:lnTo>
                      <a:pt x="124" y="29"/>
                    </a:lnTo>
                    <a:lnTo>
                      <a:pt x="129" y="28"/>
                    </a:lnTo>
                    <a:close/>
                  </a:path>
                </a:pathLst>
              </a:custGeom>
              <a:solidFill>
                <a:srgbClr val="F1AA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093" name="Freeform 8"/>
              <p:cNvSpPr>
                <a:spLocks/>
              </p:cNvSpPr>
              <p:nvPr/>
            </p:nvSpPr>
            <p:spPr bwMode="auto">
              <a:xfrm>
                <a:off x="1140" y="2685"/>
                <a:ext cx="33" cy="10"/>
              </a:xfrm>
              <a:custGeom>
                <a:avLst/>
                <a:gdLst>
                  <a:gd name="T0" fmla="*/ 0 w 166"/>
                  <a:gd name="T1" fmla="*/ 0 h 59"/>
                  <a:gd name="T2" fmla="*/ 0 w 166"/>
                  <a:gd name="T3" fmla="*/ 0 h 59"/>
                  <a:gd name="T4" fmla="*/ 0 w 166"/>
                  <a:gd name="T5" fmla="*/ 0 h 59"/>
                  <a:gd name="T6" fmla="*/ 0 w 166"/>
                  <a:gd name="T7" fmla="*/ 0 h 59"/>
                  <a:gd name="T8" fmla="*/ 0 w 166"/>
                  <a:gd name="T9" fmla="*/ 0 h 59"/>
                  <a:gd name="T10" fmla="*/ 0 w 166"/>
                  <a:gd name="T11" fmla="*/ 0 h 59"/>
                  <a:gd name="T12" fmla="*/ 0 w 166"/>
                  <a:gd name="T13" fmla="*/ 0 h 59"/>
                  <a:gd name="T14" fmla="*/ 0 w 166"/>
                  <a:gd name="T15" fmla="*/ 0 h 59"/>
                  <a:gd name="T16" fmla="*/ 0 w 166"/>
                  <a:gd name="T17" fmla="*/ 0 h 59"/>
                  <a:gd name="T18" fmla="*/ 0 w 166"/>
                  <a:gd name="T19" fmla="*/ 0 h 59"/>
                  <a:gd name="T20" fmla="*/ 0 w 166"/>
                  <a:gd name="T21" fmla="*/ 0 h 59"/>
                  <a:gd name="T22" fmla="*/ 0 w 166"/>
                  <a:gd name="T23" fmla="*/ 0 h 59"/>
                  <a:gd name="T24" fmla="*/ 0 w 166"/>
                  <a:gd name="T25" fmla="*/ 0 h 59"/>
                  <a:gd name="T26" fmla="*/ 0 w 166"/>
                  <a:gd name="T27" fmla="*/ 0 h 59"/>
                  <a:gd name="T28" fmla="*/ 0 w 166"/>
                  <a:gd name="T29" fmla="*/ 0 h 59"/>
                  <a:gd name="T30" fmla="*/ 0 w 166"/>
                  <a:gd name="T31" fmla="*/ 0 h 59"/>
                  <a:gd name="T32" fmla="*/ 0 w 166"/>
                  <a:gd name="T33" fmla="*/ 0 h 59"/>
                  <a:gd name="T34" fmla="*/ 0 w 166"/>
                  <a:gd name="T35" fmla="*/ 0 h 59"/>
                  <a:gd name="T36" fmla="*/ 0 w 166"/>
                  <a:gd name="T37" fmla="*/ 0 h 59"/>
                  <a:gd name="T38" fmla="*/ 0 w 166"/>
                  <a:gd name="T39" fmla="*/ 0 h 59"/>
                  <a:gd name="T40" fmla="*/ 0 w 166"/>
                  <a:gd name="T41" fmla="*/ 0 h 59"/>
                  <a:gd name="T42" fmla="*/ 0 w 166"/>
                  <a:gd name="T43" fmla="*/ 0 h 59"/>
                  <a:gd name="T44" fmla="*/ 0 w 166"/>
                  <a:gd name="T45" fmla="*/ 0 h 59"/>
                  <a:gd name="T46" fmla="*/ 0 w 166"/>
                  <a:gd name="T47" fmla="*/ 0 h 59"/>
                  <a:gd name="T48" fmla="*/ 0 w 166"/>
                  <a:gd name="T49" fmla="*/ 0 h 59"/>
                  <a:gd name="T50" fmla="*/ 0 w 166"/>
                  <a:gd name="T51" fmla="*/ 0 h 59"/>
                  <a:gd name="T52" fmla="*/ 0 w 166"/>
                  <a:gd name="T53" fmla="*/ 0 h 59"/>
                  <a:gd name="T54" fmla="*/ 0 w 166"/>
                  <a:gd name="T55" fmla="*/ 0 h 59"/>
                  <a:gd name="T56" fmla="*/ 0 w 166"/>
                  <a:gd name="T57" fmla="*/ 0 h 59"/>
                  <a:gd name="T58" fmla="*/ 0 w 166"/>
                  <a:gd name="T59" fmla="*/ 0 h 59"/>
                  <a:gd name="T60" fmla="*/ 0 w 166"/>
                  <a:gd name="T61" fmla="*/ 0 h 59"/>
                  <a:gd name="T62" fmla="*/ 0 w 166"/>
                  <a:gd name="T63" fmla="*/ 0 h 59"/>
                  <a:gd name="T64" fmla="*/ 0 w 166"/>
                  <a:gd name="T65" fmla="*/ 0 h 59"/>
                  <a:gd name="T66" fmla="*/ 0 w 166"/>
                  <a:gd name="T67" fmla="*/ 0 h 59"/>
                  <a:gd name="T68" fmla="*/ 0 w 166"/>
                  <a:gd name="T69" fmla="*/ 0 h 59"/>
                  <a:gd name="T70" fmla="*/ 0 w 166"/>
                  <a:gd name="T71" fmla="*/ 0 h 59"/>
                  <a:gd name="T72" fmla="*/ 0 w 166"/>
                  <a:gd name="T73" fmla="*/ 0 h 59"/>
                  <a:gd name="T74" fmla="*/ 0 w 166"/>
                  <a:gd name="T75" fmla="*/ 0 h 59"/>
                  <a:gd name="T76" fmla="*/ 0 w 166"/>
                  <a:gd name="T77" fmla="*/ 0 h 59"/>
                  <a:gd name="T78" fmla="*/ 0 w 166"/>
                  <a:gd name="T79" fmla="*/ 0 h 59"/>
                  <a:gd name="T80" fmla="*/ 0 w 166"/>
                  <a:gd name="T81" fmla="*/ 0 h 59"/>
                  <a:gd name="T82" fmla="*/ 0 w 166"/>
                  <a:gd name="T83" fmla="*/ 0 h 59"/>
                  <a:gd name="T84" fmla="*/ 0 w 166"/>
                  <a:gd name="T85" fmla="*/ 0 h 59"/>
                  <a:gd name="T86" fmla="*/ 0 w 166"/>
                  <a:gd name="T87" fmla="*/ 0 h 59"/>
                  <a:gd name="T88" fmla="*/ 0 w 166"/>
                  <a:gd name="T89" fmla="*/ 0 h 59"/>
                  <a:gd name="T90" fmla="*/ 0 w 166"/>
                  <a:gd name="T91" fmla="*/ 0 h 59"/>
                  <a:gd name="T92" fmla="*/ 0 w 166"/>
                  <a:gd name="T93" fmla="*/ 0 h 59"/>
                  <a:gd name="T94" fmla="*/ 0 w 166"/>
                  <a:gd name="T95" fmla="*/ 0 h 59"/>
                  <a:gd name="T96" fmla="*/ 0 w 166"/>
                  <a:gd name="T97" fmla="*/ 0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6" h="59">
                    <a:moveTo>
                      <a:pt x="47" y="45"/>
                    </a:moveTo>
                    <a:lnTo>
                      <a:pt x="54" y="48"/>
                    </a:lnTo>
                    <a:lnTo>
                      <a:pt x="61" y="51"/>
                    </a:lnTo>
                    <a:lnTo>
                      <a:pt x="69" y="53"/>
                    </a:lnTo>
                    <a:lnTo>
                      <a:pt x="76" y="55"/>
                    </a:lnTo>
                    <a:lnTo>
                      <a:pt x="85" y="56"/>
                    </a:lnTo>
                    <a:lnTo>
                      <a:pt x="93" y="57"/>
                    </a:lnTo>
                    <a:lnTo>
                      <a:pt x="101" y="59"/>
                    </a:lnTo>
                    <a:lnTo>
                      <a:pt x="109" y="59"/>
                    </a:lnTo>
                    <a:lnTo>
                      <a:pt x="117" y="57"/>
                    </a:lnTo>
                    <a:lnTo>
                      <a:pt x="124" y="56"/>
                    </a:lnTo>
                    <a:lnTo>
                      <a:pt x="131" y="54"/>
                    </a:lnTo>
                    <a:lnTo>
                      <a:pt x="139" y="51"/>
                    </a:lnTo>
                    <a:lnTo>
                      <a:pt x="146" y="49"/>
                    </a:lnTo>
                    <a:lnTo>
                      <a:pt x="153" y="45"/>
                    </a:lnTo>
                    <a:lnTo>
                      <a:pt x="159" y="41"/>
                    </a:lnTo>
                    <a:lnTo>
                      <a:pt x="166" y="37"/>
                    </a:lnTo>
                    <a:lnTo>
                      <a:pt x="159" y="39"/>
                    </a:lnTo>
                    <a:lnTo>
                      <a:pt x="152" y="42"/>
                    </a:lnTo>
                    <a:lnTo>
                      <a:pt x="146" y="43"/>
                    </a:lnTo>
                    <a:lnTo>
                      <a:pt x="139" y="45"/>
                    </a:lnTo>
                    <a:lnTo>
                      <a:pt x="132" y="47"/>
                    </a:lnTo>
                    <a:lnTo>
                      <a:pt x="125" y="47"/>
                    </a:lnTo>
                    <a:lnTo>
                      <a:pt x="117" y="48"/>
                    </a:lnTo>
                    <a:lnTo>
                      <a:pt x="110" y="48"/>
                    </a:lnTo>
                    <a:lnTo>
                      <a:pt x="95" y="47"/>
                    </a:lnTo>
                    <a:lnTo>
                      <a:pt x="79" y="44"/>
                    </a:lnTo>
                    <a:lnTo>
                      <a:pt x="64" y="41"/>
                    </a:lnTo>
                    <a:lnTo>
                      <a:pt x="50" y="36"/>
                    </a:lnTo>
                    <a:lnTo>
                      <a:pt x="36" y="29"/>
                    </a:lnTo>
                    <a:lnTo>
                      <a:pt x="24" y="20"/>
                    </a:lnTo>
                    <a:lnTo>
                      <a:pt x="11" y="11"/>
                    </a:lnTo>
                    <a:lnTo>
                      <a:pt x="0" y="0"/>
                    </a:lnTo>
                    <a:lnTo>
                      <a:pt x="4" y="6"/>
                    </a:lnTo>
                    <a:lnTo>
                      <a:pt x="8" y="12"/>
                    </a:lnTo>
                    <a:lnTo>
                      <a:pt x="12" y="17"/>
                    </a:lnTo>
                    <a:lnTo>
                      <a:pt x="16" y="21"/>
                    </a:lnTo>
                    <a:lnTo>
                      <a:pt x="21" y="26"/>
                    </a:lnTo>
                    <a:lnTo>
                      <a:pt x="26" y="31"/>
                    </a:lnTo>
                    <a:lnTo>
                      <a:pt x="31" y="35"/>
                    </a:lnTo>
                    <a:lnTo>
                      <a:pt x="36" y="39"/>
                    </a:lnTo>
                    <a:lnTo>
                      <a:pt x="38" y="39"/>
                    </a:lnTo>
                    <a:lnTo>
                      <a:pt x="39" y="41"/>
                    </a:lnTo>
                    <a:lnTo>
                      <a:pt x="40" y="42"/>
                    </a:lnTo>
                    <a:lnTo>
                      <a:pt x="41" y="42"/>
                    </a:lnTo>
                    <a:lnTo>
                      <a:pt x="43" y="43"/>
                    </a:lnTo>
                    <a:lnTo>
                      <a:pt x="44" y="44"/>
                    </a:lnTo>
                    <a:lnTo>
                      <a:pt x="45" y="44"/>
                    </a:lnTo>
                    <a:lnTo>
                      <a:pt x="47" y="45"/>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094" name="Freeform 9"/>
              <p:cNvSpPr>
                <a:spLocks/>
              </p:cNvSpPr>
              <p:nvPr/>
            </p:nvSpPr>
            <p:spPr bwMode="auto">
              <a:xfrm>
                <a:off x="1138" y="2682"/>
                <a:ext cx="38" cy="12"/>
              </a:xfrm>
              <a:custGeom>
                <a:avLst/>
                <a:gdLst>
                  <a:gd name="T0" fmla="*/ 0 w 191"/>
                  <a:gd name="T1" fmla="*/ 0 h 72"/>
                  <a:gd name="T2" fmla="*/ 0 w 191"/>
                  <a:gd name="T3" fmla="*/ 0 h 72"/>
                  <a:gd name="T4" fmla="*/ 0 w 191"/>
                  <a:gd name="T5" fmla="*/ 0 h 72"/>
                  <a:gd name="T6" fmla="*/ 0 w 191"/>
                  <a:gd name="T7" fmla="*/ 0 h 72"/>
                  <a:gd name="T8" fmla="*/ 0 w 191"/>
                  <a:gd name="T9" fmla="*/ 0 h 72"/>
                  <a:gd name="T10" fmla="*/ 0 w 191"/>
                  <a:gd name="T11" fmla="*/ 0 h 72"/>
                  <a:gd name="T12" fmla="*/ 0 w 191"/>
                  <a:gd name="T13" fmla="*/ 0 h 72"/>
                  <a:gd name="T14" fmla="*/ 0 w 191"/>
                  <a:gd name="T15" fmla="*/ 0 h 72"/>
                  <a:gd name="T16" fmla="*/ 0 w 191"/>
                  <a:gd name="T17" fmla="*/ 0 h 72"/>
                  <a:gd name="T18" fmla="*/ 0 w 191"/>
                  <a:gd name="T19" fmla="*/ 0 h 72"/>
                  <a:gd name="T20" fmla="*/ 0 w 191"/>
                  <a:gd name="T21" fmla="*/ 0 h 72"/>
                  <a:gd name="T22" fmla="*/ 0 w 191"/>
                  <a:gd name="T23" fmla="*/ 0 h 72"/>
                  <a:gd name="T24" fmla="*/ 0 w 191"/>
                  <a:gd name="T25" fmla="*/ 0 h 72"/>
                  <a:gd name="T26" fmla="*/ 0 w 191"/>
                  <a:gd name="T27" fmla="*/ 0 h 72"/>
                  <a:gd name="T28" fmla="*/ 0 w 191"/>
                  <a:gd name="T29" fmla="*/ 0 h 72"/>
                  <a:gd name="T30" fmla="*/ 0 w 191"/>
                  <a:gd name="T31" fmla="*/ 0 h 72"/>
                  <a:gd name="T32" fmla="*/ 0 w 191"/>
                  <a:gd name="T33" fmla="*/ 0 h 72"/>
                  <a:gd name="T34" fmla="*/ 0 w 191"/>
                  <a:gd name="T35" fmla="*/ 0 h 72"/>
                  <a:gd name="T36" fmla="*/ 0 w 191"/>
                  <a:gd name="T37" fmla="*/ 0 h 72"/>
                  <a:gd name="T38" fmla="*/ 0 w 191"/>
                  <a:gd name="T39" fmla="*/ 0 h 72"/>
                  <a:gd name="T40" fmla="*/ 0 w 191"/>
                  <a:gd name="T41" fmla="*/ 0 h 72"/>
                  <a:gd name="T42" fmla="*/ 0 w 191"/>
                  <a:gd name="T43" fmla="*/ 0 h 72"/>
                  <a:gd name="T44" fmla="*/ 0 w 191"/>
                  <a:gd name="T45" fmla="*/ 0 h 72"/>
                  <a:gd name="T46" fmla="*/ 0 w 191"/>
                  <a:gd name="T47" fmla="*/ 0 h 72"/>
                  <a:gd name="T48" fmla="*/ 0 w 191"/>
                  <a:gd name="T49" fmla="*/ 0 h 72"/>
                  <a:gd name="T50" fmla="*/ 0 w 191"/>
                  <a:gd name="T51" fmla="*/ 0 h 72"/>
                  <a:gd name="T52" fmla="*/ 0 w 191"/>
                  <a:gd name="T53" fmla="*/ 0 h 72"/>
                  <a:gd name="T54" fmla="*/ 0 w 191"/>
                  <a:gd name="T55" fmla="*/ 0 h 72"/>
                  <a:gd name="T56" fmla="*/ 0 w 191"/>
                  <a:gd name="T57" fmla="*/ 0 h 72"/>
                  <a:gd name="T58" fmla="*/ 0 w 191"/>
                  <a:gd name="T59" fmla="*/ 0 h 72"/>
                  <a:gd name="T60" fmla="*/ 0 w 191"/>
                  <a:gd name="T61" fmla="*/ 0 h 72"/>
                  <a:gd name="T62" fmla="*/ 0 w 191"/>
                  <a:gd name="T63" fmla="*/ 0 h 72"/>
                  <a:gd name="T64" fmla="*/ 0 w 191"/>
                  <a:gd name="T65" fmla="*/ 0 h 72"/>
                  <a:gd name="T66" fmla="*/ 0 w 191"/>
                  <a:gd name="T67" fmla="*/ 0 h 72"/>
                  <a:gd name="T68" fmla="*/ 0 w 191"/>
                  <a:gd name="T69" fmla="*/ 0 h 72"/>
                  <a:gd name="T70" fmla="*/ 0 w 191"/>
                  <a:gd name="T71" fmla="*/ 0 h 72"/>
                  <a:gd name="T72" fmla="*/ 0 w 191"/>
                  <a:gd name="T73" fmla="*/ 0 h 72"/>
                  <a:gd name="T74" fmla="*/ 0 w 191"/>
                  <a:gd name="T75" fmla="*/ 0 h 72"/>
                  <a:gd name="T76" fmla="*/ 0 w 191"/>
                  <a:gd name="T77" fmla="*/ 0 h 72"/>
                  <a:gd name="T78" fmla="*/ 0 w 191"/>
                  <a:gd name="T79" fmla="*/ 0 h 72"/>
                  <a:gd name="T80" fmla="*/ 0 w 191"/>
                  <a:gd name="T81" fmla="*/ 0 h 72"/>
                  <a:gd name="T82" fmla="*/ 0 w 191"/>
                  <a:gd name="T83" fmla="*/ 0 h 72"/>
                  <a:gd name="T84" fmla="*/ 0 w 191"/>
                  <a:gd name="T85" fmla="*/ 0 h 72"/>
                  <a:gd name="T86" fmla="*/ 0 w 191"/>
                  <a:gd name="T87" fmla="*/ 0 h 72"/>
                  <a:gd name="T88" fmla="*/ 0 w 191"/>
                  <a:gd name="T89" fmla="*/ 0 h 72"/>
                  <a:gd name="T90" fmla="*/ 0 w 191"/>
                  <a:gd name="T91" fmla="*/ 0 h 72"/>
                  <a:gd name="T92" fmla="*/ 0 w 191"/>
                  <a:gd name="T93" fmla="*/ 0 h 72"/>
                  <a:gd name="T94" fmla="*/ 0 w 191"/>
                  <a:gd name="T95" fmla="*/ 0 h 72"/>
                  <a:gd name="T96" fmla="*/ 0 w 191"/>
                  <a:gd name="T97" fmla="*/ 0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1" h="72">
                    <a:moveTo>
                      <a:pt x="26" y="39"/>
                    </a:moveTo>
                    <a:lnTo>
                      <a:pt x="36" y="47"/>
                    </a:lnTo>
                    <a:lnTo>
                      <a:pt x="47" y="53"/>
                    </a:lnTo>
                    <a:lnTo>
                      <a:pt x="58" y="59"/>
                    </a:lnTo>
                    <a:lnTo>
                      <a:pt x="70" y="62"/>
                    </a:lnTo>
                    <a:lnTo>
                      <a:pt x="82" y="66"/>
                    </a:lnTo>
                    <a:lnTo>
                      <a:pt x="95" y="69"/>
                    </a:lnTo>
                    <a:lnTo>
                      <a:pt x="107" y="71"/>
                    </a:lnTo>
                    <a:lnTo>
                      <a:pt x="120" y="72"/>
                    </a:lnTo>
                    <a:lnTo>
                      <a:pt x="125" y="71"/>
                    </a:lnTo>
                    <a:lnTo>
                      <a:pt x="129" y="71"/>
                    </a:lnTo>
                    <a:lnTo>
                      <a:pt x="133" y="71"/>
                    </a:lnTo>
                    <a:lnTo>
                      <a:pt x="138" y="71"/>
                    </a:lnTo>
                    <a:lnTo>
                      <a:pt x="142" y="69"/>
                    </a:lnTo>
                    <a:lnTo>
                      <a:pt x="146" y="69"/>
                    </a:lnTo>
                    <a:lnTo>
                      <a:pt x="150" y="68"/>
                    </a:lnTo>
                    <a:lnTo>
                      <a:pt x="155" y="67"/>
                    </a:lnTo>
                    <a:lnTo>
                      <a:pt x="160" y="65"/>
                    </a:lnTo>
                    <a:lnTo>
                      <a:pt x="164" y="62"/>
                    </a:lnTo>
                    <a:lnTo>
                      <a:pt x="169" y="60"/>
                    </a:lnTo>
                    <a:lnTo>
                      <a:pt x="174" y="56"/>
                    </a:lnTo>
                    <a:lnTo>
                      <a:pt x="178" y="53"/>
                    </a:lnTo>
                    <a:lnTo>
                      <a:pt x="183" y="49"/>
                    </a:lnTo>
                    <a:lnTo>
                      <a:pt x="187" y="45"/>
                    </a:lnTo>
                    <a:lnTo>
                      <a:pt x="191" y="42"/>
                    </a:lnTo>
                    <a:lnTo>
                      <a:pt x="183" y="45"/>
                    </a:lnTo>
                    <a:lnTo>
                      <a:pt x="175" y="49"/>
                    </a:lnTo>
                    <a:lnTo>
                      <a:pt x="166" y="53"/>
                    </a:lnTo>
                    <a:lnTo>
                      <a:pt x="157" y="55"/>
                    </a:lnTo>
                    <a:lnTo>
                      <a:pt x="148" y="57"/>
                    </a:lnTo>
                    <a:lnTo>
                      <a:pt x="139" y="59"/>
                    </a:lnTo>
                    <a:lnTo>
                      <a:pt x="130" y="60"/>
                    </a:lnTo>
                    <a:lnTo>
                      <a:pt x="120" y="60"/>
                    </a:lnTo>
                    <a:lnTo>
                      <a:pt x="103" y="60"/>
                    </a:lnTo>
                    <a:lnTo>
                      <a:pt x="85" y="56"/>
                    </a:lnTo>
                    <a:lnTo>
                      <a:pt x="69" y="51"/>
                    </a:lnTo>
                    <a:lnTo>
                      <a:pt x="53" y="44"/>
                    </a:lnTo>
                    <a:lnTo>
                      <a:pt x="38" y="36"/>
                    </a:lnTo>
                    <a:lnTo>
                      <a:pt x="24" y="25"/>
                    </a:lnTo>
                    <a:lnTo>
                      <a:pt x="12" y="13"/>
                    </a:lnTo>
                    <a:lnTo>
                      <a:pt x="0" y="0"/>
                    </a:lnTo>
                    <a:lnTo>
                      <a:pt x="2" y="5"/>
                    </a:lnTo>
                    <a:lnTo>
                      <a:pt x="5" y="11"/>
                    </a:lnTo>
                    <a:lnTo>
                      <a:pt x="8" y="15"/>
                    </a:lnTo>
                    <a:lnTo>
                      <a:pt x="11" y="20"/>
                    </a:lnTo>
                    <a:lnTo>
                      <a:pt x="15" y="25"/>
                    </a:lnTo>
                    <a:lnTo>
                      <a:pt x="18" y="30"/>
                    </a:lnTo>
                    <a:lnTo>
                      <a:pt x="22" y="35"/>
                    </a:lnTo>
                    <a:lnTo>
                      <a:pt x="26" y="39"/>
                    </a:lnTo>
                    <a:close/>
                  </a:path>
                </a:pathLst>
              </a:custGeom>
              <a:solidFill>
                <a:srgbClr val="F1AB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095" name="Freeform 10"/>
              <p:cNvSpPr>
                <a:spLocks/>
              </p:cNvSpPr>
              <p:nvPr/>
            </p:nvSpPr>
            <p:spPr bwMode="auto">
              <a:xfrm>
                <a:off x="1136" y="2679"/>
                <a:ext cx="42" cy="14"/>
              </a:xfrm>
              <a:custGeom>
                <a:avLst/>
                <a:gdLst>
                  <a:gd name="T0" fmla="*/ 0 w 210"/>
                  <a:gd name="T1" fmla="*/ 0 h 84"/>
                  <a:gd name="T2" fmla="*/ 0 w 210"/>
                  <a:gd name="T3" fmla="*/ 0 h 84"/>
                  <a:gd name="T4" fmla="*/ 0 w 210"/>
                  <a:gd name="T5" fmla="*/ 0 h 84"/>
                  <a:gd name="T6" fmla="*/ 0 w 210"/>
                  <a:gd name="T7" fmla="*/ 0 h 84"/>
                  <a:gd name="T8" fmla="*/ 0 w 210"/>
                  <a:gd name="T9" fmla="*/ 0 h 84"/>
                  <a:gd name="T10" fmla="*/ 0 w 210"/>
                  <a:gd name="T11" fmla="*/ 0 h 84"/>
                  <a:gd name="T12" fmla="*/ 0 w 210"/>
                  <a:gd name="T13" fmla="*/ 0 h 84"/>
                  <a:gd name="T14" fmla="*/ 0 w 210"/>
                  <a:gd name="T15" fmla="*/ 0 h 84"/>
                  <a:gd name="T16" fmla="*/ 0 w 210"/>
                  <a:gd name="T17" fmla="*/ 0 h 84"/>
                  <a:gd name="T18" fmla="*/ 0 w 210"/>
                  <a:gd name="T19" fmla="*/ 0 h 84"/>
                  <a:gd name="T20" fmla="*/ 0 w 210"/>
                  <a:gd name="T21" fmla="*/ 0 h 84"/>
                  <a:gd name="T22" fmla="*/ 0 w 210"/>
                  <a:gd name="T23" fmla="*/ 0 h 84"/>
                  <a:gd name="T24" fmla="*/ 0 w 210"/>
                  <a:gd name="T25" fmla="*/ 0 h 84"/>
                  <a:gd name="T26" fmla="*/ 0 w 210"/>
                  <a:gd name="T27" fmla="*/ 0 h 84"/>
                  <a:gd name="T28" fmla="*/ 0 w 210"/>
                  <a:gd name="T29" fmla="*/ 0 h 84"/>
                  <a:gd name="T30" fmla="*/ 0 w 210"/>
                  <a:gd name="T31" fmla="*/ 0 h 84"/>
                  <a:gd name="T32" fmla="*/ 0 w 210"/>
                  <a:gd name="T33" fmla="*/ 0 h 84"/>
                  <a:gd name="T34" fmla="*/ 0 w 210"/>
                  <a:gd name="T35" fmla="*/ 0 h 84"/>
                  <a:gd name="T36" fmla="*/ 0 w 210"/>
                  <a:gd name="T37" fmla="*/ 0 h 84"/>
                  <a:gd name="T38" fmla="*/ 0 w 210"/>
                  <a:gd name="T39" fmla="*/ 0 h 84"/>
                  <a:gd name="T40" fmla="*/ 0 w 210"/>
                  <a:gd name="T41" fmla="*/ 0 h 84"/>
                  <a:gd name="T42" fmla="*/ 0 w 210"/>
                  <a:gd name="T43" fmla="*/ 0 h 84"/>
                  <a:gd name="T44" fmla="*/ 0 w 210"/>
                  <a:gd name="T45" fmla="*/ 0 h 84"/>
                  <a:gd name="T46" fmla="*/ 0 w 210"/>
                  <a:gd name="T47" fmla="*/ 0 h 84"/>
                  <a:gd name="T48" fmla="*/ 0 w 210"/>
                  <a:gd name="T49" fmla="*/ 0 h 84"/>
                  <a:gd name="T50" fmla="*/ 0 w 210"/>
                  <a:gd name="T51" fmla="*/ 0 h 84"/>
                  <a:gd name="T52" fmla="*/ 0 w 210"/>
                  <a:gd name="T53" fmla="*/ 0 h 84"/>
                  <a:gd name="T54" fmla="*/ 0 w 210"/>
                  <a:gd name="T55" fmla="*/ 0 h 84"/>
                  <a:gd name="T56" fmla="*/ 0 w 210"/>
                  <a:gd name="T57" fmla="*/ 0 h 84"/>
                  <a:gd name="T58" fmla="*/ 0 w 210"/>
                  <a:gd name="T59" fmla="*/ 0 h 84"/>
                  <a:gd name="T60" fmla="*/ 0 w 210"/>
                  <a:gd name="T61" fmla="*/ 0 h 84"/>
                  <a:gd name="T62" fmla="*/ 0 w 210"/>
                  <a:gd name="T63" fmla="*/ 0 h 84"/>
                  <a:gd name="T64" fmla="*/ 0 w 210"/>
                  <a:gd name="T65" fmla="*/ 0 h 84"/>
                  <a:gd name="T66" fmla="*/ 0 w 210"/>
                  <a:gd name="T67" fmla="*/ 0 h 84"/>
                  <a:gd name="T68" fmla="*/ 0 w 210"/>
                  <a:gd name="T69" fmla="*/ 0 h 84"/>
                  <a:gd name="T70" fmla="*/ 0 w 210"/>
                  <a:gd name="T71" fmla="*/ 0 h 84"/>
                  <a:gd name="T72" fmla="*/ 0 w 210"/>
                  <a:gd name="T73" fmla="*/ 0 h 84"/>
                  <a:gd name="T74" fmla="*/ 0 w 210"/>
                  <a:gd name="T75" fmla="*/ 0 h 84"/>
                  <a:gd name="T76" fmla="*/ 0 w 210"/>
                  <a:gd name="T77" fmla="*/ 0 h 84"/>
                  <a:gd name="T78" fmla="*/ 0 w 210"/>
                  <a:gd name="T79" fmla="*/ 0 h 84"/>
                  <a:gd name="T80" fmla="*/ 0 w 210"/>
                  <a:gd name="T81" fmla="*/ 0 h 84"/>
                  <a:gd name="T82" fmla="*/ 0 w 210"/>
                  <a:gd name="T83" fmla="*/ 0 h 84"/>
                  <a:gd name="T84" fmla="*/ 0 w 210"/>
                  <a:gd name="T85" fmla="*/ 0 h 84"/>
                  <a:gd name="T86" fmla="*/ 0 w 210"/>
                  <a:gd name="T87" fmla="*/ 0 h 84"/>
                  <a:gd name="T88" fmla="*/ 0 w 210"/>
                  <a:gd name="T89" fmla="*/ 0 h 84"/>
                  <a:gd name="T90" fmla="*/ 0 w 210"/>
                  <a:gd name="T91" fmla="*/ 0 h 84"/>
                  <a:gd name="T92" fmla="*/ 0 w 210"/>
                  <a:gd name="T93" fmla="*/ 0 h 84"/>
                  <a:gd name="T94" fmla="*/ 0 w 210"/>
                  <a:gd name="T95" fmla="*/ 0 h 84"/>
                  <a:gd name="T96" fmla="*/ 0 w 210"/>
                  <a:gd name="T97" fmla="*/ 0 h 84"/>
                  <a:gd name="T98" fmla="*/ 0 w 210"/>
                  <a:gd name="T99" fmla="*/ 0 h 84"/>
                  <a:gd name="T100" fmla="*/ 0 w 210"/>
                  <a:gd name="T101" fmla="*/ 0 h 84"/>
                  <a:gd name="T102" fmla="*/ 0 w 210"/>
                  <a:gd name="T103" fmla="*/ 0 h 84"/>
                  <a:gd name="T104" fmla="*/ 0 w 21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 h="84">
                    <a:moveTo>
                      <a:pt x="17" y="36"/>
                    </a:moveTo>
                    <a:lnTo>
                      <a:pt x="28" y="47"/>
                    </a:lnTo>
                    <a:lnTo>
                      <a:pt x="41" y="56"/>
                    </a:lnTo>
                    <a:lnTo>
                      <a:pt x="53" y="65"/>
                    </a:lnTo>
                    <a:lnTo>
                      <a:pt x="67" y="71"/>
                    </a:lnTo>
                    <a:lnTo>
                      <a:pt x="81" y="77"/>
                    </a:lnTo>
                    <a:lnTo>
                      <a:pt x="96" y="80"/>
                    </a:lnTo>
                    <a:lnTo>
                      <a:pt x="112" y="83"/>
                    </a:lnTo>
                    <a:lnTo>
                      <a:pt x="127" y="84"/>
                    </a:lnTo>
                    <a:lnTo>
                      <a:pt x="134" y="84"/>
                    </a:lnTo>
                    <a:lnTo>
                      <a:pt x="142" y="83"/>
                    </a:lnTo>
                    <a:lnTo>
                      <a:pt x="149" y="83"/>
                    </a:lnTo>
                    <a:lnTo>
                      <a:pt x="156" y="81"/>
                    </a:lnTo>
                    <a:lnTo>
                      <a:pt x="163" y="79"/>
                    </a:lnTo>
                    <a:lnTo>
                      <a:pt x="170" y="78"/>
                    </a:lnTo>
                    <a:lnTo>
                      <a:pt x="176" y="75"/>
                    </a:lnTo>
                    <a:lnTo>
                      <a:pt x="183" y="73"/>
                    </a:lnTo>
                    <a:lnTo>
                      <a:pt x="187" y="69"/>
                    </a:lnTo>
                    <a:lnTo>
                      <a:pt x="190" y="67"/>
                    </a:lnTo>
                    <a:lnTo>
                      <a:pt x="194" y="63"/>
                    </a:lnTo>
                    <a:lnTo>
                      <a:pt x="197" y="61"/>
                    </a:lnTo>
                    <a:lnTo>
                      <a:pt x="200" y="57"/>
                    </a:lnTo>
                    <a:lnTo>
                      <a:pt x="204" y="54"/>
                    </a:lnTo>
                    <a:lnTo>
                      <a:pt x="207" y="50"/>
                    </a:lnTo>
                    <a:lnTo>
                      <a:pt x="210" y="45"/>
                    </a:lnTo>
                    <a:lnTo>
                      <a:pt x="201" y="51"/>
                    </a:lnTo>
                    <a:lnTo>
                      <a:pt x="191" y="57"/>
                    </a:lnTo>
                    <a:lnTo>
                      <a:pt x="181" y="62"/>
                    </a:lnTo>
                    <a:lnTo>
                      <a:pt x="171" y="66"/>
                    </a:lnTo>
                    <a:lnTo>
                      <a:pt x="160" y="69"/>
                    </a:lnTo>
                    <a:lnTo>
                      <a:pt x="149" y="71"/>
                    </a:lnTo>
                    <a:lnTo>
                      <a:pt x="138" y="73"/>
                    </a:lnTo>
                    <a:lnTo>
                      <a:pt x="127" y="73"/>
                    </a:lnTo>
                    <a:lnTo>
                      <a:pt x="118" y="73"/>
                    </a:lnTo>
                    <a:lnTo>
                      <a:pt x="108" y="72"/>
                    </a:lnTo>
                    <a:lnTo>
                      <a:pt x="99" y="71"/>
                    </a:lnTo>
                    <a:lnTo>
                      <a:pt x="89" y="68"/>
                    </a:lnTo>
                    <a:lnTo>
                      <a:pt x="80" y="65"/>
                    </a:lnTo>
                    <a:lnTo>
                      <a:pt x="71" y="62"/>
                    </a:lnTo>
                    <a:lnTo>
                      <a:pt x="63" y="57"/>
                    </a:lnTo>
                    <a:lnTo>
                      <a:pt x="55" y="54"/>
                    </a:lnTo>
                    <a:lnTo>
                      <a:pt x="39" y="43"/>
                    </a:lnTo>
                    <a:lnTo>
                      <a:pt x="25" y="30"/>
                    </a:lnTo>
                    <a:lnTo>
                      <a:pt x="12" y="17"/>
                    </a:lnTo>
                    <a:lnTo>
                      <a:pt x="0" y="0"/>
                    </a:lnTo>
                    <a:lnTo>
                      <a:pt x="1" y="5"/>
                    </a:lnTo>
                    <a:lnTo>
                      <a:pt x="3" y="9"/>
                    </a:lnTo>
                    <a:lnTo>
                      <a:pt x="5" y="14"/>
                    </a:lnTo>
                    <a:lnTo>
                      <a:pt x="7" y="19"/>
                    </a:lnTo>
                    <a:lnTo>
                      <a:pt x="9" y="24"/>
                    </a:lnTo>
                    <a:lnTo>
                      <a:pt x="12" y="27"/>
                    </a:lnTo>
                    <a:lnTo>
                      <a:pt x="14" y="32"/>
                    </a:lnTo>
                    <a:lnTo>
                      <a:pt x="17" y="36"/>
                    </a:lnTo>
                    <a:close/>
                  </a:path>
                </a:pathLst>
              </a:custGeom>
              <a:solidFill>
                <a:srgbClr val="F1AD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096" name="Freeform 11"/>
              <p:cNvSpPr>
                <a:spLocks/>
              </p:cNvSpPr>
              <p:nvPr/>
            </p:nvSpPr>
            <p:spPr bwMode="auto">
              <a:xfrm>
                <a:off x="1135" y="2677"/>
                <a:ext cx="45" cy="15"/>
              </a:xfrm>
              <a:custGeom>
                <a:avLst/>
                <a:gdLst>
                  <a:gd name="T0" fmla="*/ 0 w 224"/>
                  <a:gd name="T1" fmla="*/ 0 h 95"/>
                  <a:gd name="T2" fmla="*/ 0 w 224"/>
                  <a:gd name="T3" fmla="*/ 0 h 95"/>
                  <a:gd name="T4" fmla="*/ 0 w 224"/>
                  <a:gd name="T5" fmla="*/ 0 h 95"/>
                  <a:gd name="T6" fmla="*/ 0 w 224"/>
                  <a:gd name="T7" fmla="*/ 0 h 95"/>
                  <a:gd name="T8" fmla="*/ 0 w 224"/>
                  <a:gd name="T9" fmla="*/ 0 h 95"/>
                  <a:gd name="T10" fmla="*/ 0 w 224"/>
                  <a:gd name="T11" fmla="*/ 0 h 95"/>
                  <a:gd name="T12" fmla="*/ 0 w 224"/>
                  <a:gd name="T13" fmla="*/ 0 h 95"/>
                  <a:gd name="T14" fmla="*/ 0 w 224"/>
                  <a:gd name="T15" fmla="*/ 0 h 95"/>
                  <a:gd name="T16" fmla="*/ 0 w 224"/>
                  <a:gd name="T17" fmla="*/ 0 h 95"/>
                  <a:gd name="T18" fmla="*/ 0 w 224"/>
                  <a:gd name="T19" fmla="*/ 0 h 95"/>
                  <a:gd name="T20" fmla="*/ 0 w 224"/>
                  <a:gd name="T21" fmla="*/ 0 h 95"/>
                  <a:gd name="T22" fmla="*/ 0 w 224"/>
                  <a:gd name="T23" fmla="*/ 0 h 95"/>
                  <a:gd name="T24" fmla="*/ 0 w 224"/>
                  <a:gd name="T25" fmla="*/ 0 h 95"/>
                  <a:gd name="T26" fmla="*/ 0 w 224"/>
                  <a:gd name="T27" fmla="*/ 0 h 95"/>
                  <a:gd name="T28" fmla="*/ 0 w 224"/>
                  <a:gd name="T29" fmla="*/ 0 h 95"/>
                  <a:gd name="T30" fmla="*/ 0 w 224"/>
                  <a:gd name="T31" fmla="*/ 0 h 95"/>
                  <a:gd name="T32" fmla="*/ 0 w 224"/>
                  <a:gd name="T33" fmla="*/ 0 h 95"/>
                  <a:gd name="T34" fmla="*/ 0 w 224"/>
                  <a:gd name="T35" fmla="*/ 0 h 95"/>
                  <a:gd name="T36" fmla="*/ 0 w 224"/>
                  <a:gd name="T37" fmla="*/ 0 h 95"/>
                  <a:gd name="T38" fmla="*/ 0 w 224"/>
                  <a:gd name="T39" fmla="*/ 0 h 95"/>
                  <a:gd name="T40" fmla="*/ 0 w 224"/>
                  <a:gd name="T41" fmla="*/ 0 h 95"/>
                  <a:gd name="T42" fmla="*/ 0 w 224"/>
                  <a:gd name="T43" fmla="*/ 0 h 95"/>
                  <a:gd name="T44" fmla="*/ 0 w 224"/>
                  <a:gd name="T45" fmla="*/ 0 h 95"/>
                  <a:gd name="T46" fmla="*/ 0 w 224"/>
                  <a:gd name="T47" fmla="*/ 0 h 95"/>
                  <a:gd name="T48" fmla="*/ 0 w 224"/>
                  <a:gd name="T49" fmla="*/ 0 h 95"/>
                  <a:gd name="T50" fmla="*/ 0 w 224"/>
                  <a:gd name="T51" fmla="*/ 0 h 95"/>
                  <a:gd name="T52" fmla="*/ 0 w 224"/>
                  <a:gd name="T53" fmla="*/ 0 h 95"/>
                  <a:gd name="T54" fmla="*/ 0 w 224"/>
                  <a:gd name="T55" fmla="*/ 0 h 95"/>
                  <a:gd name="T56" fmla="*/ 0 w 224"/>
                  <a:gd name="T57" fmla="*/ 0 h 95"/>
                  <a:gd name="T58" fmla="*/ 0 w 224"/>
                  <a:gd name="T59" fmla="*/ 0 h 95"/>
                  <a:gd name="T60" fmla="*/ 0 w 224"/>
                  <a:gd name="T61" fmla="*/ 0 h 95"/>
                  <a:gd name="T62" fmla="*/ 0 w 224"/>
                  <a:gd name="T63" fmla="*/ 0 h 95"/>
                  <a:gd name="T64" fmla="*/ 0 w 224"/>
                  <a:gd name="T65" fmla="*/ 0 h 95"/>
                  <a:gd name="T66" fmla="*/ 0 w 224"/>
                  <a:gd name="T67" fmla="*/ 0 h 95"/>
                  <a:gd name="T68" fmla="*/ 0 w 224"/>
                  <a:gd name="T69" fmla="*/ 0 h 95"/>
                  <a:gd name="T70" fmla="*/ 0 w 224"/>
                  <a:gd name="T71" fmla="*/ 0 h 95"/>
                  <a:gd name="T72" fmla="*/ 0 w 224"/>
                  <a:gd name="T73" fmla="*/ 0 h 95"/>
                  <a:gd name="T74" fmla="*/ 0 w 224"/>
                  <a:gd name="T75" fmla="*/ 0 h 95"/>
                  <a:gd name="T76" fmla="*/ 0 w 224"/>
                  <a:gd name="T77" fmla="*/ 0 h 95"/>
                  <a:gd name="T78" fmla="*/ 0 w 224"/>
                  <a:gd name="T79" fmla="*/ 0 h 95"/>
                  <a:gd name="T80" fmla="*/ 0 w 224"/>
                  <a:gd name="T81" fmla="*/ 0 h 95"/>
                  <a:gd name="T82" fmla="*/ 0 w 224"/>
                  <a:gd name="T83" fmla="*/ 0 h 95"/>
                  <a:gd name="T84" fmla="*/ 0 w 224"/>
                  <a:gd name="T85" fmla="*/ 0 h 95"/>
                  <a:gd name="T86" fmla="*/ 0 w 224"/>
                  <a:gd name="T87" fmla="*/ 0 h 95"/>
                  <a:gd name="T88" fmla="*/ 0 w 224"/>
                  <a:gd name="T89" fmla="*/ 0 h 95"/>
                  <a:gd name="T90" fmla="*/ 0 w 224"/>
                  <a:gd name="T91" fmla="*/ 0 h 95"/>
                  <a:gd name="T92" fmla="*/ 0 w 224"/>
                  <a:gd name="T93" fmla="*/ 0 h 95"/>
                  <a:gd name="T94" fmla="*/ 0 w 224"/>
                  <a:gd name="T95" fmla="*/ 0 h 95"/>
                  <a:gd name="T96" fmla="*/ 0 w 224"/>
                  <a:gd name="T97" fmla="*/ 0 h 95"/>
                  <a:gd name="T98" fmla="*/ 0 w 224"/>
                  <a:gd name="T99" fmla="*/ 0 h 95"/>
                  <a:gd name="T100" fmla="*/ 0 w 224"/>
                  <a:gd name="T101" fmla="*/ 0 h 95"/>
                  <a:gd name="T102" fmla="*/ 0 w 224"/>
                  <a:gd name="T103" fmla="*/ 0 h 95"/>
                  <a:gd name="T104" fmla="*/ 0 w 224"/>
                  <a:gd name="T105" fmla="*/ 0 h 95"/>
                  <a:gd name="T106" fmla="*/ 0 w 224"/>
                  <a:gd name="T107" fmla="*/ 0 h 95"/>
                  <a:gd name="T108" fmla="*/ 0 w 224"/>
                  <a:gd name="T109" fmla="*/ 0 h 95"/>
                  <a:gd name="T110" fmla="*/ 0 w 224"/>
                  <a:gd name="T111" fmla="*/ 0 h 95"/>
                  <a:gd name="T112" fmla="*/ 0 w 224"/>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4" h="95">
                    <a:moveTo>
                      <a:pt x="12" y="35"/>
                    </a:moveTo>
                    <a:lnTo>
                      <a:pt x="24" y="48"/>
                    </a:lnTo>
                    <a:lnTo>
                      <a:pt x="37" y="60"/>
                    </a:lnTo>
                    <a:lnTo>
                      <a:pt x="50" y="71"/>
                    </a:lnTo>
                    <a:lnTo>
                      <a:pt x="65" y="79"/>
                    </a:lnTo>
                    <a:lnTo>
                      <a:pt x="81" y="86"/>
                    </a:lnTo>
                    <a:lnTo>
                      <a:pt x="97" y="91"/>
                    </a:lnTo>
                    <a:lnTo>
                      <a:pt x="115" y="95"/>
                    </a:lnTo>
                    <a:lnTo>
                      <a:pt x="132" y="95"/>
                    </a:lnTo>
                    <a:lnTo>
                      <a:pt x="142" y="95"/>
                    </a:lnTo>
                    <a:lnTo>
                      <a:pt x="151" y="94"/>
                    </a:lnTo>
                    <a:lnTo>
                      <a:pt x="160" y="92"/>
                    </a:lnTo>
                    <a:lnTo>
                      <a:pt x="169" y="90"/>
                    </a:lnTo>
                    <a:lnTo>
                      <a:pt x="178" y="88"/>
                    </a:lnTo>
                    <a:lnTo>
                      <a:pt x="187" y="84"/>
                    </a:lnTo>
                    <a:lnTo>
                      <a:pt x="195" y="80"/>
                    </a:lnTo>
                    <a:lnTo>
                      <a:pt x="203" y="77"/>
                    </a:lnTo>
                    <a:lnTo>
                      <a:pt x="206" y="73"/>
                    </a:lnTo>
                    <a:lnTo>
                      <a:pt x="209" y="70"/>
                    </a:lnTo>
                    <a:lnTo>
                      <a:pt x="212" y="67"/>
                    </a:lnTo>
                    <a:lnTo>
                      <a:pt x="214" y="64"/>
                    </a:lnTo>
                    <a:lnTo>
                      <a:pt x="217" y="60"/>
                    </a:lnTo>
                    <a:lnTo>
                      <a:pt x="219" y="56"/>
                    </a:lnTo>
                    <a:lnTo>
                      <a:pt x="222" y="53"/>
                    </a:lnTo>
                    <a:lnTo>
                      <a:pt x="224" y="49"/>
                    </a:lnTo>
                    <a:lnTo>
                      <a:pt x="214" y="56"/>
                    </a:lnTo>
                    <a:lnTo>
                      <a:pt x="204" y="64"/>
                    </a:lnTo>
                    <a:lnTo>
                      <a:pt x="193" y="70"/>
                    </a:lnTo>
                    <a:lnTo>
                      <a:pt x="181" y="76"/>
                    </a:lnTo>
                    <a:lnTo>
                      <a:pt x="170" y="79"/>
                    </a:lnTo>
                    <a:lnTo>
                      <a:pt x="157" y="82"/>
                    </a:lnTo>
                    <a:lnTo>
                      <a:pt x="145" y="84"/>
                    </a:lnTo>
                    <a:lnTo>
                      <a:pt x="132" y="84"/>
                    </a:lnTo>
                    <a:lnTo>
                      <a:pt x="122" y="84"/>
                    </a:lnTo>
                    <a:lnTo>
                      <a:pt x="112" y="83"/>
                    </a:lnTo>
                    <a:lnTo>
                      <a:pt x="101" y="82"/>
                    </a:lnTo>
                    <a:lnTo>
                      <a:pt x="92" y="78"/>
                    </a:lnTo>
                    <a:lnTo>
                      <a:pt x="82" y="76"/>
                    </a:lnTo>
                    <a:lnTo>
                      <a:pt x="73" y="71"/>
                    </a:lnTo>
                    <a:lnTo>
                      <a:pt x="64" y="67"/>
                    </a:lnTo>
                    <a:lnTo>
                      <a:pt x="56" y="61"/>
                    </a:lnTo>
                    <a:lnTo>
                      <a:pt x="47" y="55"/>
                    </a:lnTo>
                    <a:lnTo>
                      <a:pt x="40" y="49"/>
                    </a:lnTo>
                    <a:lnTo>
                      <a:pt x="32" y="42"/>
                    </a:lnTo>
                    <a:lnTo>
                      <a:pt x="25" y="35"/>
                    </a:lnTo>
                    <a:lnTo>
                      <a:pt x="18" y="28"/>
                    </a:lnTo>
                    <a:lnTo>
                      <a:pt x="12" y="19"/>
                    </a:lnTo>
                    <a:lnTo>
                      <a:pt x="6" y="10"/>
                    </a:lnTo>
                    <a:lnTo>
                      <a:pt x="0" y="0"/>
                    </a:lnTo>
                    <a:lnTo>
                      <a:pt x="1" y="5"/>
                    </a:lnTo>
                    <a:lnTo>
                      <a:pt x="2" y="10"/>
                    </a:lnTo>
                    <a:lnTo>
                      <a:pt x="4" y="13"/>
                    </a:lnTo>
                    <a:lnTo>
                      <a:pt x="5" y="18"/>
                    </a:lnTo>
                    <a:lnTo>
                      <a:pt x="7" y="23"/>
                    </a:lnTo>
                    <a:lnTo>
                      <a:pt x="8" y="26"/>
                    </a:lnTo>
                    <a:lnTo>
                      <a:pt x="10" y="30"/>
                    </a:lnTo>
                    <a:lnTo>
                      <a:pt x="12" y="35"/>
                    </a:lnTo>
                    <a:close/>
                  </a:path>
                </a:pathLst>
              </a:custGeom>
              <a:solidFill>
                <a:srgbClr val="F2A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097" name="Freeform 12"/>
              <p:cNvSpPr>
                <a:spLocks/>
              </p:cNvSpPr>
              <p:nvPr/>
            </p:nvSpPr>
            <p:spPr bwMode="auto">
              <a:xfrm>
                <a:off x="1135" y="2674"/>
                <a:ext cx="47" cy="18"/>
              </a:xfrm>
              <a:custGeom>
                <a:avLst/>
                <a:gdLst>
                  <a:gd name="T0" fmla="*/ 0 w 235"/>
                  <a:gd name="T1" fmla="*/ 0 h 106"/>
                  <a:gd name="T2" fmla="*/ 0 w 235"/>
                  <a:gd name="T3" fmla="*/ 0 h 106"/>
                  <a:gd name="T4" fmla="*/ 0 w 235"/>
                  <a:gd name="T5" fmla="*/ 0 h 106"/>
                  <a:gd name="T6" fmla="*/ 0 w 235"/>
                  <a:gd name="T7" fmla="*/ 0 h 106"/>
                  <a:gd name="T8" fmla="*/ 0 w 235"/>
                  <a:gd name="T9" fmla="*/ 0 h 106"/>
                  <a:gd name="T10" fmla="*/ 0 w 235"/>
                  <a:gd name="T11" fmla="*/ 0 h 106"/>
                  <a:gd name="T12" fmla="*/ 0 w 235"/>
                  <a:gd name="T13" fmla="*/ 0 h 106"/>
                  <a:gd name="T14" fmla="*/ 0 w 235"/>
                  <a:gd name="T15" fmla="*/ 0 h 106"/>
                  <a:gd name="T16" fmla="*/ 0 w 235"/>
                  <a:gd name="T17" fmla="*/ 0 h 106"/>
                  <a:gd name="T18" fmla="*/ 0 w 235"/>
                  <a:gd name="T19" fmla="*/ 0 h 106"/>
                  <a:gd name="T20" fmla="*/ 0 w 235"/>
                  <a:gd name="T21" fmla="*/ 0 h 106"/>
                  <a:gd name="T22" fmla="*/ 0 w 235"/>
                  <a:gd name="T23" fmla="*/ 0 h 106"/>
                  <a:gd name="T24" fmla="*/ 0 w 235"/>
                  <a:gd name="T25" fmla="*/ 0 h 106"/>
                  <a:gd name="T26" fmla="*/ 0 w 235"/>
                  <a:gd name="T27" fmla="*/ 0 h 106"/>
                  <a:gd name="T28" fmla="*/ 0 w 235"/>
                  <a:gd name="T29" fmla="*/ 0 h 106"/>
                  <a:gd name="T30" fmla="*/ 0 w 235"/>
                  <a:gd name="T31" fmla="*/ 0 h 106"/>
                  <a:gd name="T32" fmla="*/ 0 w 235"/>
                  <a:gd name="T33" fmla="*/ 0 h 106"/>
                  <a:gd name="T34" fmla="*/ 0 w 235"/>
                  <a:gd name="T35" fmla="*/ 0 h 106"/>
                  <a:gd name="T36" fmla="*/ 0 w 235"/>
                  <a:gd name="T37" fmla="*/ 0 h 106"/>
                  <a:gd name="T38" fmla="*/ 0 w 235"/>
                  <a:gd name="T39" fmla="*/ 0 h 106"/>
                  <a:gd name="T40" fmla="*/ 0 w 235"/>
                  <a:gd name="T41" fmla="*/ 0 h 106"/>
                  <a:gd name="T42" fmla="*/ 0 w 235"/>
                  <a:gd name="T43" fmla="*/ 0 h 106"/>
                  <a:gd name="T44" fmla="*/ 0 w 235"/>
                  <a:gd name="T45" fmla="*/ 0 h 106"/>
                  <a:gd name="T46" fmla="*/ 0 w 235"/>
                  <a:gd name="T47" fmla="*/ 0 h 106"/>
                  <a:gd name="T48" fmla="*/ 0 w 235"/>
                  <a:gd name="T49" fmla="*/ 0 h 106"/>
                  <a:gd name="T50" fmla="*/ 0 w 235"/>
                  <a:gd name="T51" fmla="*/ 0 h 106"/>
                  <a:gd name="T52" fmla="*/ 0 w 235"/>
                  <a:gd name="T53" fmla="*/ 0 h 106"/>
                  <a:gd name="T54" fmla="*/ 0 w 235"/>
                  <a:gd name="T55" fmla="*/ 0 h 106"/>
                  <a:gd name="T56" fmla="*/ 0 w 235"/>
                  <a:gd name="T57" fmla="*/ 0 h 106"/>
                  <a:gd name="T58" fmla="*/ 0 w 235"/>
                  <a:gd name="T59" fmla="*/ 0 h 106"/>
                  <a:gd name="T60" fmla="*/ 0 w 235"/>
                  <a:gd name="T61" fmla="*/ 0 h 106"/>
                  <a:gd name="T62" fmla="*/ 0 w 235"/>
                  <a:gd name="T63" fmla="*/ 0 h 106"/>
                  <a:gd name="T64" fmla="*/ 0 w 235"/>
                  <a:gd name="T65" fmla="*/ 0 h 106"/>
                  <a:gd name="T66" fmla="*/ 0 w 235"/>
                  <a:gd name="T67" fmla="*/ 0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5" h="106">
                    <a:moveTo>
                      <a:pt x="8" y="33"/>
                    </a:moveTo>
                    <a:lnTo>
                      <a:pt x="20" y="50"/>
                    </a:lnTo>
                    <a:lnTo>
                      <a:pt x="33" y="63"/>
                    </a:lnTo>
                    <a:lnTo>
                      <a:pt x="47" y="76"/>
                    </a:lnTo>
                    <a:lnTo>
                      <a:pt x="63" y="87"/>
                    </a:lnTo>
                    <a:lnTo>
                      <a:pt x="71" y="90"/>
                    </a:lnTo>
                    <a:lnTo>
                      <a:pt x="79" y="95"/>
                    </a:lnTo>
                    <a:lnTo>
                      <a:pt x="88" y="98"/>
                    </a:lnTo>
                    <a:lnTo>
                      <a:pt x="97" y="101"/>
                    </a:lnTo>
                    <a:lnTo>
                      <a:pt x="107" y="104"/>
                    </a:lnTo>
                    <a:lnTo>
                      <a:pt x="116" y="105"/>
                    </a:lnTo>
                    <a:lnTo>
                      <a:pt x="126" y="106"/>
                    </a:lnTo>
                    <a:lnTo>
                      <a:pt x="135" y="106"/>
                    </a:lnTo>
                    <a:lnTo>
                      <a:pt x="146" y="106"/>
                    </a:lnTo>
                    <a:lnTo>
                      <a:pt x="157" y="104"/>
                    </a:lnTo>
                    <a:lnTo>
                      <a:pt x="168" y="102"/>
                    </a:lnTo>
                    <a:lnTo>
                      <a:pt x="179" y="99"/>
                    </a:lnTo>
                    <a:lnTo>
                      <a:pt x="189" y="95"/>
                    </a:lnTo>
                    <a:lnTo>
                      <a:pt x="199" y="90"/>
                    </a:lnTo>
                    <a:lnTo>
                      <a:pt x="209" y="84"/>
                    </a:lnTo>
                    <a:lnTo>
                      <a:pt x="218" y="78"/>
                    </a:lnTo>
                    <a:lnTo>
                      <a:pt x="220" y="76"/>
                    </a:lnTo>
                    <a:lnTo>
                      <a:pt x="222" y="72"/>
                    </a:lnTo>
                    <a:lnTo>
                      <a:pt x="224" y="70"/>
                    </a:lnTo>
                    <a:lnTo>
                      <a:pt x="226" y="66"/>
                    </a:lnTo>
                    <a:lnTo>
                      <a:pt x="228" y="63"/>
                    </a:lnTo>
                    <a:lnTo>
                      <a:pt x="231" y="59"/>
                    </a:lnTo>
                    <a:lnTo>
                      <a:pt x="233" y="57"/>
                    </a:lnTo>
                    <a:lnTo>
                      <a:pt x="235" y="53"/>
                    </a:lnTo>
                    <a:lnTo>
                      <a:pt x="235" y="52"/>
                    </a:lnTo>
                    <a:lnTo>
                      <a:pt x="235" y="51"/>
                    </a:lnTo>
                    <a:lnTo>
                      <a:pt x="224" y="62"/>
                    </a:lnTo>
                    <a:lnTo>
                      <a:pt x="213" y="70"/>
                    </a:lnTo>
                    <a:lnTo>
                      <a:pt x="201" y="77"/>
                    </a:lnTo>
                    <a:lnTo>
                      <a:pt x="189" y="83"/>
                    </a:lnTo>
                    <a:lnTo>
                      <a:pt x="176" y="88"/>
                    </a:lnTo>
                    <a:lnTo>
                      <a:pt x="163" y="92"/>
                    </a:lnTo>
                    <a:lnTo>
                      <a:pt x="149" y="94"/>
                    </a:lnTo>
                    <a:lnTo>
                      <a:pt x="135" y="95"/>
                    </a:lnTo>
                    <a:lnTo>
                      <a:pt x="124" y="95"/>
                    </a:lnTo>
                    <a:lnTo>
                      <a:pt x="114" y="94"/>
                    </a:lnTo>
                    <a:lnTo>
                      <a:pt x="103" y="92"/>
                    </a:lnTo>
                    <a:lnTo>
                      <a:pt x="93" y="88"/>
                    </a:lnTo>
                    <a:lnTo>
                      <a:pt x="83" y="84"/>
                    </a:lnTo>
                    <a:lnTo>
                      <a:pt x="73" y="80"/>
                    </a:lnTo>
                    <a:lnTo>
                      <a:pt x="64" y="75"/>
                    </a:lnTo>
                    <a:lnTo>
                      <a:pt x="55" y="69"/>
                    </a:lnTo>
                    <a:lnTo>
                      <a:pt x="47" y="63"/>
                    </a:lnTo>
                    <a:lnTo>
                      <a:pt x="39" y="56"/>
                    </a:lnTo>
                    <a:lnTo>
                      <a:pt x="31" y="47"/>
                    </a:lnTo>
                    <a:lnTo>
                      <a:pt x="24" y="39"/>
                    </a:lnTo>
                    <a:lnTo>
                      <a:pt x="17" y="30"/>
                    </a:lnTo>
                    <a:lnTo>
                      <a:pt x="11" y="21"/>
                    </a:lnTo>
                    <a:lnTo>
                      <a:pt x="6" y="11"/>
                    </a:lnTo>
                    <a:lnTo>
                      <a:pt x="0" y="0"/>
                    </a:lnTo>
                    <a:lnTo>
                      <a:pt x="1" y="5"/>
                    </a:lnTo>
                    <a:lnTo>
                      <a:pt x="2" y="9"/>
                    </a:lnTo>
                    <a:lnTo>
                      <a:pt x="2" y="14"/>
                    </a:lnTo>
                    <a:lnTo>
                      <a:pt x="3" y="17"/>
                    </a:lnTo>
                    <a:lnTo>
                      <a:pt x="4" y="21"/>
                    </a:lnTo>
                    <a:lnTo>
                      <a:pt x="5" y="26"/>
                    </a:lnTo>
                    <a:lnTo>
                      <a:pt x="7" y="29"/>
                    </a:lnTo>
                    <a:lnTo>
                      <a:pt x="8" y="33"/>
                    </a:lnTo>
                    <a:close/>
                  </a:path>
                </a:pathLst>
              </a:custGeom>
              <a:solidFill>
                <a:srgbClr val="F2B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098" name="Freeform 13"/>
              <p:cNvSpPr>
                <a:spLocks/>
              </p:cNvSpPr>
              <p:nvPr/>
            </p:nvSpPr>
            <p:spPr bwMode="auto">
              <a:xfrm>
                <a:off x="1134" y="2672"/>
                <a:ext cx="49" cy="19"/>
              </a:xfrm>
              <a:custGeom>
                <a:avLst/>
                <a:gdLst>
                  <a:gd name="T0" fmla="*/ 0 w 242"/>
                  <a:gd name="T1" fmla="*/ 0 h 114"/>
                  <a:gd name="T2" fmla="*/ 0 w 242"/>
                  <a:gd name="T3" fmla="*/ 0 h 114"/>
                  <a:gd name="T4" fmla="*/ 0 w 242"/>
                  <a:gd name="T5" fmla="*/ 0 h 114"/>
                  <a:gd name="T6" fmla="*/ 0 w 242"/>
                  <a:gd name="T7" fmla="*/ 0 h 114"/>
                  <a:gd name="T8" fmla="*/ 0 w 242"/>
                  <a:gd name="T9" fmla="*/ 0 h 114"/>
                  <a:gd name="T10" fmla="*/ 0 w 242"/>
                  <a:gd name="T11" fmla="*/ 0 h 114"/>
                  <a:gd name="T12" fmla="*/ 0 w 242"/>
                  <a:gd name="T13" fmla="*/ 0 h 114"/>
                  <a:gd name="T14" fmla="*/ 0 w 242"/>
                  <a:gd name="T15" fmla="*/ 0 h 114"/>
                  <a:gd name="T16" fmla="*/ 0 w 242"/>
                  <a:gd name="T17" fmla="*/ 0 h 114"/>
                  <a:gd name="T18" fmla="*/ 0 w 242"/>
                  <a:gd name="T19" fmla="*/ 0 h 114"/>
                  <a:gd name="T20" fmla="*/ 0 w 242"/>
                  <a:gd name="T21" fmla="*/ 0 h 114"/>
                  <a:gd name="T22" fmla="*/ 0 w 242"/>
                  <a:gd name="T23" fmla="*/ 0 h 114"/>
                  <a:gd name="T24" fmla="*/ 0 w 242"/>
                  <a:gd name="T25" fmla="*/ 0 h 114"/>
                  <a:gd name="T26" fmla="*/ 0 w 242"/>
                  <a:gd name="T27" fmla="*/ 0 h 114"/>
                  <a:gd name="T28" fmla="*/ 0 w 242"/>
                  <a:gd name="T29" fmla="*/ 0 h 114"/>
                  <a:gd name="T30" fmla="*/ 0 w 242"/>
                  <a:gd name="T31" fmla="*/ 0 h 114"/>
                  <a:gd name="T32" fmla="*/ 0 w 242"/>
                  <a:gd name="T33" fmla="*/ 0 h 114"/>
                  <a:gd name="T34" fmla="*/ 0 w 242"/>
                  <a:gd name="T35" fmla="*/ 0 h 114"/>
                  <a:gd name="T36" fmla="*/ 0 w 242"/>
                  <a:gd name="T37" fmla="*/ 0 h 114"/>
                  <a:gd name="T38" fmla="*/ 0 w 242"/>
                  <a:gd name="T39" fmla="*/ 0 h 114"/>
                  <a:gd name="T40" fmla="*/ 0 w 242"/>
                  <a:gd name="T41" fmla="*/ 0 h 114"/>
                  <a:gd name="T42" fmla="*/ 0 w 242"/>
                  <a:gd name="T43" fmla="*/ 0 h 114"/>
                  <a:gd name="T44" fmla="*/ 0 w 242"/>
                  <a:gd name="T45" fmla="*/ 0 h 114"/>
                  <a:gd name="T46" fmla="*/ 0 w 242"/>
                  <a:gd name="T47" fmla="*/ 0 h 114"/>
                  <a:gd name="T48" fmla="*/ 0 w 242"/>
                  <a:gd name="T49" fmla="*/ 0 h 114"/>
                  <a:gd name="T50" fmla="*/ 0 w 242"/>
                  <a:gd name="T51" fmla="*/ 0 h 114"/>
                  <a:gd name="T52" fmla="*/ 0 w 242"/>
                  <a:gd name="T53" fmla="*/ 0 h 114"/>
                  <a:gd name="T54" fmla="*/ 0 w 242"/>
                  <a:gd name="T55" fmla="*/ 0 h 114"/>
                  <a:gd name="T56" fmla="*/ 0 w 242"/>
                  <a:gd name="T57" fmla="*/ 0 h 114"/>
                  <a:gd name="T58" fmla="*/ 0 w 242"/>
                  <a:gd name="T59" fmla="*/ 0 h 114"/>
                  <a:gd name="T60" fmla="*/ 0 w 242"/>
                  <a:gd name="T61" fmla="*/ 0 h 114"/>
                  <a:gd name="T62" fmla="*/ 0 w 242"/>
                  <a:gd name="T63" fmla="*/ 0 h 114"/>
                  <a:gd name="T64" fmla="*/ 0 w 242"/>
                  <a:gd name="T65" fmla="*/ 0 h 114"/>
                  <a:gd name="T66" fmla="*/ 0 w 242"/>
                  <a:gd name="T67" fmla="*/ 0 h 114"/>
                  <a:gd name="T68" fmla="*/ 0 w 242"/>
                  <a:gd name="T69" fmla="*/ 0 h 114"/>
                  <a:gd name="T70" fmla="*/ 0 w 242"/>
                  <a:gd name="T71" fmla="*/ 0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42" h="114">
                    <a:moveTo>
                      <a:pt x="4" y="30"/>
                    </a:moveTo>
                    <a:lnTo>
                      <a:pt x="10" y="40"/>
                    </a:lnTo>
                    <a:lnTo>
                      <a:pt x="16" y="49"/>
                    </a:lnTo>
                    <a:lnTo>
                      <a:pt x="22" y="58"/>
                    </a:lnTo>
                    <a:lnTo>
                      <a:pt x="29" y="65"/>
                    </a:lnTo>
                    <a:lnTo>
                      <a:pt x="36" y="72"/>
                    </a:lnTo>
                    <a:lnTo>
                      <a:pt x="44" y="79"/>
                    </a:lnTo>
                    <a:lnTo>
                      <a:pt x="51" y="85"/>
                    </a:lnTo>
                    <a:lnTo>
                      <a:pt x="60" y="91"/>
                    </a:lnTo>
                    <a:lnTo>
                      <a:pt x="68" y="97"/>
                    </a:lnTo>
                    <a:lnTo>
                      <a:pt x="77" y="101"/>
                    </a:lnTo>
                    <a:lnTo>
                      <a:pt x="86" y="106"/>
                    </a:lnTo>
                    <a:lnTo>
                      <a:pt x="96" y="108"/>
                    </a:lnTo>
                    <a:lnTo>
                      <a:pt x="105" y="112"/>
                    </a:lnTo>
                    <a:lnTo>
                      <a:pt x="116" y="113"/>
                    </a:lnTo>
                    <a:lnTo>
                      <a:pt x="126" y="114"/>
                    </a:lnTo>
                    <a:lnTo>
                      <a:pt x="136" y="114"/>
                    </a:lnTo>
                    <a:lnTo>
                      <a:pt x="149" y="114"/>
                    </a:lnTo>
                    <a:lnTo>
                      <a:pt x="161" y="112"/>
                    </a:lnTo>
                    <a:lnTo>
                      <a:pt x="174" y="109"/>
                    </a:lnTo>
                    <a:lnTo>
                      <a:pt x="185" y="106"/>
                    </a:lnTo>
                    <a:lnTo>
                      <a:pt x="197" y="100"/>
                    </a:lnTo>
                    <a:lnTo>
                      <a:pt x="208" y="94"/>
                    </a:lnTo>
                    <a:lnTo>
                      <a:pt x="218" y="86"/>
                    </a:lnTo>
                    <a:lnTo>
                      <a:pt x="228" y="79"/>
                    </a:lnTo>
                    <a:lnTo>
                      <a:pt x="229" y="78"/>
                    </a:lnTo>
                    <a:lnTo>
                      <a:pt x="230" y="76"/>
                    </a:lnTo>
                    <a:lnTo>
                      <a:pt x="232" y="74"/>
                    </a:lnTo>
                    <a:lnTo>
                      <a:pt x="232" y="73"/>
                    </a:lnTo>
                    <a:lnTo>
                      <a:pt x="233" y="72"/>
                    </a:lnTo>
                    <a:lnTo>
                      <a:pt x="234" y="70"/>
                    </a:lnTo>
                    <a:lnTo>
                      <a:pt x="235" y="68"/>
                    </a:lnTo>
                    <a:lnTo>
                      <a:pt x="236" y="67"/>
                    </a:lnTo>
                    <a:lnTo>
                      <a:pt x="237" y="65"/>
                    </a:lnTo>
                    <a:lnTo>
                      <a:pt x="237" y="64"/>
                    </a:lnTo>
                    <a:lnTo>
                      <a:pt x="238" y="61"/>
                    </a:lnTo>
                    <a:lnTo>
                      <a:pt x="239" y="59"/>
                    </a:lnTo>
                    <a:lnTo>
                      <a:pt x="240" y="58"/>
                    </a:lnTo>
                    <a:lnTo>
                      <a:pt x="241" y="55"/>
                    </a:lnTo>
                    <a:lnTo>
                      <a:pt x="241" y="54"/>
                    </a:lnTo>
                    <a:lnTo>
                      <a:pt x="242" y="52"/>
                    </a:lnTo>
                    <a:lnTo>
                      <a:pt x="230" y="64"/>
                    </a:lnTo>
                    <a:lnTo>
                      <a:pt x="219" y="73"/>
                    </a:lnTo>
                    <a:lnTo>
                      <a:pt x="207" y="83"/>
                    </a:lnTo>
                    <a:lnTo>
                      <a:pt x="194" y="90"/>
                    </a:lnTo>
                    <a:lnTo>
                      <a:pt x="180" y="96"/>
                    </a:lnTo>
                    <a:lnTo>
                      <a:pt x="166" y="100"/>
                    </a:lnTo>
                    <a:lnTo>
                      <a:pt x="151" y="103"/>
                    </a:lnTo>
                    <a:lnTo>
                      <a:pt x="136" y="103"/>
                    </a:lnTo>
                    <a:lnTo>
                      <a:pt x="125" y="103"/>
                    </a:lnTo>
                    <a:lnTo>
                      <a:pt x="114" y="102"/>
                    </a:lnTo>
                    <a:lnTo>
                      <a:pt x="102" y="100"/>
                    </a:lnTo>
                    <a:lnTo>
                      <a:pt x="92" y="96"/>
                    </a:lnTo>
                    <a:lnTo>
                      <a:pt x="82" y="92"/>
                    </a:lnTo>
                    <a:lnTo>
                      <a:pt x="72" y="88"/>
                    </a:lnTo>
                    <a:lnTo>
                      <a:pt x="63" y="82"/>
                    </a:lnTo>
                    <a:lnTo>
                      <a:pt x="54" y="74"/>
                    </a:lnTo>
                    <a:lnTo>
                      <a:pt x="45" y="67"/>
                    </a:lnTo>
                    <a:lnTo>
                      <a:pt x="37" y="60"/>
                    </a:lnTo>
                    <a:lnTo>
                      <a:pt x="30" y="52"/>
                    </a:lnTo>
                    <a:lnTo>
                      <a:pt x="23" y="42"/>
                    </a:lnTo>
                    <a:lnTo>
                      <a:pt x="16" y="32"/>
                    </a:lnTo>
                    <a:lnTo>
                      <a:pt x="10" y="22"/>
                    </a:lnTo>
                    <a:lnTo>
                      <a:pt x="5" y="11"/>
                    </a:lnTo>
                    <a:lnTo>
                      <a:pt x="0" y="0"/>
                    </a:lnTo>
                    <a:lnTo>
                      <a:pt x="0" y="4"/>
                    </a:lnTo>
                    <a:lnTo>
                      <a:pt x="1" y="7"/>
                    </a:lnTo>
                    <a:lnTo>
                      <a:pt x="1" y="11"/>
                    </a:lnTo>
                    <a:lnTo>
                      <a:pt x="1" y="16"/>
                    </a:lnTo>
                    <a:lnTo>
                      <a:pt x="2" y="19"/>
                    </a:lnTo>
                    <a:lnTo>
                      <a:pt x="3" y="23"/>
                    </a:lnTo>
                    <a:lnTo>
                      <a:pt x="3" y="26"/>
                    </a:lnTo>
                    <a:lnTo>
                      <a:pt x="4" y="30"/>
                    </a:lnTo>
                    <a:close/>
                  </a:path>
                </a:pathLst>
              </a:custGeom>
              <a:solidFill>
                <a:srgbClr val="F2B4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099" name="Freeform 14"/>
              <p:cNvSpPr>
                <a:spLocks/>
              </p:cNvSpPr>
              <p:nvPr/>
            </p:nvSpPr>
            <p:spPr bwMode="auto">
              <a:xfrm>
                <a:off x="1134" y="2669"/>
                <a:ext cx="50" cy="21"/>
              </a:xfrm>
              <a:custGeom>
                <a:avLst/>
                <a:gdLst>
                  <a:gd name="T0" fmla="*/ 0 w 246"/>
                  <a:gd name="T1" fmla="*/ 0 h 123"/>
                  <a:gd name="T2" fmla="*/ 0 w 246"/>
                  <a:gd name="T3" fmla="*/ 0 h 123"/>
                  <a:gd name="T4" fmla="*/ 0 w 246"/>
                  <a:gd name="T5" fmla="*/ 0 h 123"/>
                  <a:gd name="T6" fmla="*/ 0 w 246"/>
                  <a:gd name="T7" fmla="*/ 0 h 123"/>
                  <a:gd name="T8" fmla="*/ 0 w 246"/>
                  <a:gd name="T9" fmla="*/ 0 h 123"/>
                  <a:gd name="T10" fmla="*/ 0 w 246"/>
                  <a:gd name="T11" fmla="*/ 0 h 123"/>
                  <a:gd name="T12" fmla="*/ 0 w 246"/>
                  <a:gd name="T13" fmla="*/ 0 h 123"/>
                  <a:gd name="T14" fmla="*/ 0 w 246"/>
                  <a:gd name="T15" fmla="*/ 0 h 123"/>
                  <a:gd name="T16" fmla="*/ 0 w 246"/>
                  <a:gd name="T17" fmla="*/ 0 h 123"/>
                  <a:gd name="T18" fmla="*/ 0 w 246"/>
                  <a:gd name="T19" fmla="*/ 0 h 123"/>
                  <a:gd name="T20" fmla="*/ 0 w 246"/>
                  <a:gd name="T21" fmla="*/ 0 h 123"/>
                  <a:gd name="T22" fmla="*/ 0 w 246"/>
                  <a:gd name="T23" fmla="*/ 0 h 123"/>
                  <a:gd name="T24" fmla="*/ 0 w 246"/>
                  <a:gd name="T25" fmla="*/ 0 h 123"/>
                  <a:gd name="T26" fmla="*/ 0 w 246"/>
                  <a:gd name="T27" fmla="*/ 0 h 123"/>
                  <a:gd name="T28" fmla="*/ 0 w 246"/>
                  <a:gd name="T29" fmla="*/ 0 h 123"/>
                  <a:gd name="T30" fmla="*/ 0 w 246"/>
                  <a:gd name="T31" fmla="*/ 0 h 123"/>
                  <a:gd name="T32" fmla="*/ 0 w 246"/>
                  <a:gd name="T33" fmla="*/ 0 h 123"/>
                  <a:gd name="T34" fmla="*/ 0 w 246"/>
                  <a:gd name="T35" fmla="*/ 0 h 123"/>
                  <a:gd name="T36" fmla="*/ 0 w 246"/>
                  <a:gd name="T37" fmla="*/ 0 h 123"/>
                  <a:gd name="T38" fmla="*/ 0 w 246"/>
                  <a:gd name="T39" fmla="*/ 0 h 123"/>
                  <a:gd name="T40" fmla="*/ 0 w 246"/>
                  <a:gd name="T41" fmla="*/ 0 h 123"/>
                  <a:gd name="T42" fmla="*/ 0 w 246"/>
                  <a:gd name="T43" fmla="*/ 0 h 123"/>
                  <a:gd name="T44" fmla="*/ 0 w 246"/>
                  <a:gd name="T45" fmla="*/ 0 h 123"/>
                  <a:gd name="T46" fmla="*/ 0 w 246"/>
                  <a:gd name="T47" fmla="*/ 0 h 123"/>
                  <a:gd name="T48" fmla="*/ 0 w 246"/>
                  <a:gd name="T49" fmla="*/ 0 h 123"/>
                  <a:gd name="T50" fmla="*/ 0 w 246"/>
                  <a:gd name="T51" fmla="*/ 0 h 123"/>
                  <a:gd name="T52" fmla="*/ 0 w 246"/>
                  <a:gd name="T53" fmla="*/ 0 h 123"/>
                  <a:gd name="T54" fmla="*/ 0 w 246"/>
                  <a:gd name="T55" fmla="*/ 0 h 123"/>
                  <a:gd name="T56" fmla="*/ 0 w 246"/>
                  <a:gd name="T57" fmla="*/ 0 h 123"/>
                  <a:gd name="T58" fmla="*/ 0 w 246"/>
                  <a:gd name="T59" fmla="*/ 0 h 123"/>
                  <a:gd name="T60" fmla="*/ 0 w 246"/>
                  <a:gd name="T61" fmla="*/ 0 h 123"/>
                  <a:gd name="T62" fmla="*/ 0 w 246"/>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6" h="123">
                    <a:moveTo>
                      <a:pt x="1" y="28"/>
                    </a:moveTo>
                    <a:lnTo>
                      <a:pt x="7" y="39"/>
                    </a:lnTo>
                    <a:lnTo>
                      <a:pt x="12" y="49"/>
                    </a:lnTo>
                    <a:lnTo>
                      <a:pt x="18" y="58"/>
                    </a:lnTo>
                    <a:lnTo>
                      <a:pt x="25" y="67"/>
                    </a:lnTo>
                    <a:lnTo>
                      <a:pt x="32" y="75"/>
                    </a:lnTo>
                    <a:lnTo>
                      <a:pt x="40" y="84"/>
                    </a:lnTo>
                    <a:lnTo>
                      <a:pt x="48" y="91"/>
                    </a:lnTo>
                    <a:lnTo>
                      <a:pt x="56" y="97"/>
                    </a:lnTo>
                    <a:lnTo>
                      <a:pt x="65" y="103"/>
                    </a:lnTo>
                    <a:lnTo>
                      <a:pt x="74" y="108"/>
                    </a:lnTo>
                    <a:lnTo>
                      <a:pt x="84" y="112"/>
                    </a:lnTo>
                    <a:lnTo>
                      <a:pt x="94" y="116"/>
                    </a:lnTo>
                    <a:lnTo>
                      <a:pt x="104" y="120"/>
                    </a:lnTo>
                    <a:lnTo>
                      <a:pt x="115" y="122"/>
                    </a:lnTo>
                    <a:lnTo>
                      <a:pt x="125" y="123"/>
                    </a:lnTo>
                    <a:lnTo>
                      <a:pt x="136" y="123"/>
                    </a:lnTo>
                    <a:lnTo>
                      <a:pt x="150" y="122"/>
                    </a:lnTo>
                    <a:lnTo>
                      <a:pt x="164" y="120"/>
                    </a:lnTo>
                    <a:lnTo>
                      <a:pt x="177" y="116"/>
                    </a:lnTo>
                    <a:lnTo>
                      <a:pt x="190" y="111"/>
                    </a:lnTo>
                    <a:lnTo>
                      <a:pt x="202" y="105"/>
                    </a:lnTo>
                    <a:lnTo>
                      <a:pt x="214" y="98"/>
                    </a:lnTo>
                    <a:lnTo>
                      <a:pt x="225" y="90"/>
                    </a:lnTo>
                    <a:lnTo>
                      <a:pt x="236" y="79"/>
                    </a:lnTo>
                    <a:lnTo>
                      <a:pt x="238" y="76"/>
                    </a:lnTo>
                    <a:lnTo>
                      <a:pt x="239" y="73"/>
                    </a:lnTo>
                    <a:lnTo>
                      <a:pt x="241" y="69"/>
                    </a:lnTo>
                    <a:lnTo>
                      <a:pt x="242" y="66"/>
                    </a:lnTo>
                    <a:lnTo>
                      <a:pt x="243" y="62"/>
                    </a:lnTo>
                    <a:lnTo>
                      <a:pt x="244" y="60"/>
                    </a:lnTo>
                    <a:lnTo>
                      <a:pt x="245" y="56"/>
                    </a:lnTo>
                    <a:lnTo>
                      <a:pt x="246" y="52"/>
                    </a:lnTo>
                    <a:lnTo>
                      <a:pt x="236" y="66"/>
                    </a:lnTo>
                    <a:lnTo>
                      <a:pt x="223" y="78"/>
                    </a:lnTo>
                    <a:lnTo>
                      <a:pt x="211" y="87"/>
                    </a:lnTo>
                    <a:lnTo>
                      <a:pt x="197" y="96"/>
                    </a:lnTo>
                    <a:lnTo>
                      <a:pt x="183" y="103"/>
                    </a:lnTo>
                    <a:lnTo>
                      <a:pt x="168" y="108"/>
                    </a:lnTo>
                    <a:lnTo>
                      <a:pt x="152" y="111"/>
                    </a:lnTo>
                    <a:lnTo>
                      <a:pt x="136" y="112"/>
                    </a:lnTo>
                    <a:lnTo>
                      <a:pt x="125" y="112"/>
                    </a:lnTo>
                    <a:lnTo>
                      <a:pt x="113" y="110"/>
                    </a:lnTo>
                    <a:lnTo>
                      <a:pt x="101" y="108"/>
                    </a:lnTo>
                    <a:lnTo>
                      <a:pt x="91" y="104"/>
                    </a:lnTo>
                    <a:lnTo>
                      <a:pt x="80" y="99"/>
                    </a:lnTo>
                    <a:lnTo>
                      <a:pt x="70" y="94"/>
                    </a:lnTo>
                    <a:lnTo>
                      <a:pt x="61" y="87"/>
                    </a:lnTo>
                    <a:lnTo>
                      <a:pt x="52" y="80"/>
                    </a:lnTo>
                    <a:lnTo>
                      <a:pt x="43" y="73"/>
                    </a:lnTo>
                    <a:lnTo>
                      <a:pt x="35" y="64"/>
                    </a:lnTo>
                    <a:lnTo>
                      <a:pt x="28" y="55"/>
                    </a:lnTo>
                    <a:lnTo>
                      <a:pt x="21" y="45"/>
                    </a:lnTo>
                    <a:lnTo>
                      <a:pt x="15" y="34"/>
                    </a:lnTo>
                    <a:lnTo>
                      <a:pt x="9" y="22"/>
                    </a:lnTo>
                    <a:lnTo>
                      <a:pt x="4" y="12"/>
                    </a:lnTo>
                    <a:lnTo>
                      <a:pt x="0" y="0"/>
                    </a:lnTo>
                    <a:lnTo>
                      <a:pt x="0" y="3"/>
                    </a:lnTo>
                    <a:lnTo>
                      <a:pt x="0" y="7"/>
                    </a:lnTo>
                    <a:lnTo>
                      <a:pt x="0" y="11"/>
                    </a:lnTo>
                    <a:lnTo>
                      <a:pt x="0" y="14"/>
                    </a:lnTo>
                    <a:lnTo>
                      <a:pt x="0" y="18"/>
                    </a:lnTo>
                    <a:lnTo>
                      <a:pt x="1" y="21"/>
                    </a:lnTo>
                    <a:lnTo>
                      <a:pt x="1" y="25"/>
                    </a:lnTo>
                    <a:lnTo>
                      <a:pt x="1" y="28"/>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00" name="Freeform 15"/>
              <p:cNvSpPr>
                <a:spLocks/>
              </p:cNvSpPr>
              <p:nvPr/>
            </p:nvSpPr>
            <p:spPr bwMode="auto">
              <a:xfrm>
                <a:off x="1134" y="2667"/>
                <a:ext cx="50" cy="22"/>
              </a:xfrm>
              <a:custGeom>
                <a:avLst/>
                <a:gdLst>
                  <a:gd name="T0" fmla="*/ 0 w 249"/>
                  <a:gd name="T1" fmla="*/ 0 h 132"/>
                  <a:gd name="T2" fmla="*/ 0 w 249"/>
                  <a:gd name="T3" fmla="*/ 0 h 132"/>
                  <a:gd name="T4" fmla="*/ 0 w 249"/>
                  <a:gd name="T5" fmla="*/ 0 h 132"/>
                  <a:gd name="T6" fmla="*/ 0 w 249"/>
                  <a:gd name="T7" fmla="*/ 0 h 132"/>
                  <a:gd name="T8" fmla="*/ 0 w 249"/>
                  <a:gd name="T9" fmla="*/ 0 h 132"/>
                  <a:gd name="T10" fmla="*/ 0 w 249"/>
                  <a:gd name="T11" fmla="*/ 0 h 132"/>
                  <a:gd name="T12" fmla="*/ 0 w 249"/>
                  <a:gd name="T13" fmla="*/ 0 h 132"/>
                  <a:gd name="T14" fmla="*/ 0 w 249"/>
                  <a:gd name="T15" fmla="*/ 0 h 132"/>
                  <a:gd name="T16" fmla="*/ 0 w 249"/>
                  <a:gd name="T17" fmla="*/ 0 h 132"/>
                  <a:gd name="T18" fmla="*/ 0 w 249"/>
                  <a:gd name="T19" fmla="*/ 0 h 132"/>
                  <a:gd name="T20" fmla="*/ 0 w 249"/>
                  <a:gd name="T21" fmla="*/ 0 h 132"/>
                  <a:gd name="T22" fmla="*/ 0 w 249"/>
                  <a:gd name="T23" fmla="*/ 0 h 132"/>
                  <a:gd name="T24" fmla="*/ 0 w 249"/>
                  <a:gd name="T25" fmla="*/ 0 h 132"/>
                  <a:gd name="T26" fmla="*/ 0 w 249"/>
                  <a:gd name="T27" fmla="*/ 0 h 132"/>
                  <a:gd name="T28" fmla="*/ 0 w 249"/>
                  <a:gd name="T29" fmla="*/ 0 h 132"/>
                  <a:gd name="T30" fmla="*/ 0 w 249"/>
                  <a:gd name="T31" fmla="*/ 0 h 132"/>
                  <a:gd name="T32" fmla="*/ 0 w 249"/>
                  <a:gd name="T33" fmla="*/ 0 h 132"/>
                  <a:gd name="T34" fmla="*/ 0 w 249"/>
                  <a:gd name="T35" fmla="*/ 0 h 132"/>
                  <a:gd name="T36" fmla="*/ 0 w 249"/>
                  <a:gd name="T37" fmla="*/ 0 h 132"/>
                  <a:gd name="T38" fmla="*/ 0 w 249"/>
                  <a:gd name="T39" fmla="*/ 0 h 132"/>
                  <a:gd name="T40" fmla="*/ 0 w 249"/>
                  <a:gd name="T41" fmla="*/ 0 h 132"/>
                  <a:gd name="T42" fmla="*/ 0 w 249"/>
                  <a:gd name="T43" fmla="*/ 0 h 132"/>
                  <a:gd name="T44" fmla="*/ 0 w 249"/>
                  <a:gd name="T45" fmla="*/ 0 h 132"/>
                  <a:gd name="T46" fmla="*/ 0 w 249"/>
                  <a:gd name="T47" fmla="*/ 0 h 132"/>
                  <a:gd name="T48" fmla="*/ 0 w 249"/>
                  <a:gd name="T49" fmla="*/ 0 h 132"/>
                  <a:gd name="T50" fmla="*/ 0 w 249"/>
                  <a:gd name="T51" fmla="*/ 0 h 132"/>
                  <a:gd name="T52" fmla="*/ 0 w 249"/>
                  <a:gd name="T53" fmla="*/ 0 h 132"/>
                  <a:gd name="T54" fmla="*/ 0 w 249"/>
                  <a:gd name="T55" fmla="*/ 0 h 132"/>
                  <a:gd name="T56" fmla="*/ 0 w 249"/>
                  <a:gd name="T57" fmla="*/ 0 h 132"/>
                  <a:gd name="T58" fmla="*/ 0 w 249"/>
                  <a:gd name="T59" fmla="*/ 0 h 132"/>
                  <a:gd name="T60" fmla="*/ 0 w 249"/>
                  <a:gd name="T61" fmla="*/ 0 h 132"/>
                  <a:gd name="T62" fmla="*/ 0 w 249"/>
                  <a:gd name="T63" fmla="*/ 0 h 132"/>
                  <a:gd name="T64" fmla="*/ 0 w 249"/>
                  <a:gd name="T65" fmla="*/ 0 h 1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9" h="132">
                    <a:moveTo>
                      <a:pt x="0" y="29"/>
                    </a:moveTo>
                    <a:lnTo>
                      <a:pt x="5" y="40"/>
                    </a:lnTo>
                    <a:lnTo>
                      <a:pt x="10" y="51"/>
                    </a:lnTo>
                    <a:lnTo>
                      <a:pt x="16" y="61"/>
                    </a:lnTo>
                    <a:lnTo>
                      <a:pt x="23" y="71"/>
                    </a:lnTo>
                    <a:lnTo>
                      <a:pt x="30" y="79"/>
                    </a:lnTo>
                    <a:lnTo>
                      <a:pt x="37" y="89"/>
                    </a:lnTo>
                    <a:lnTo>
                      <a:pt x="45" y="96"/>
                    </a:lnTo>
                    <a:lnTo>
                      <a:pt x="54" y="103"/>
                    </a:lnTo>
                    <a:lnTo>
                      <a:pt x="63" y="111"/>
                    </a:lnTo>
                    <a:lnTo>
                      <a:pt x="72" y="117"/>
                    </a:lnTo>
                    <a:lnTo>
                      <a:pt x="82" y="121"/>
                    </a:lnTo>
                    <a:lnTo>
                      <a:pt x="92" y="125"/>
                    </a:lnTo>
                    <a:lnTo>
                      <a:pt x="102" y="129"/>
                    </a:lnTo>
                    <a:lnTo>
                      <a:pt x="114" y="131"/>
                    </a:lnTo>
                    <a:lnTo>
                      <a:pt x="125" y="132"/>
                    </a:lnTo>
                    <a:lnTo>
                      <a:pt x="136" y="132"/>
                    </a:lnTo>
                    <a:lnTo>
                      <a:pt x="151" y="132"/>
                    </a:lnTo>
                    <a:lnTo>
                      <a:pt x="166" y="129"/>
                    </a:lnTo>
                    <a:lnTo>
                      <a:pt x="180" y="125"/>
                    </a:lnTo>
                    <a:lnTo>
                      <a:pt x="194" y="119"/>
                    </a:lnTo>
                    <a:lnTo>
                      <a:pt x="207" y="112"/>
                    </a:lnTo>
                    <a:lnTo>
                      <a:pt x="219" y="102"/>
                    </a:lnTo>
                    <a:lnTo>
                      <a:pt x="230" y="93"/>
                    </a:lnTo>
                    <a:lnTo>
                      <a:pt x="242" y="81"/>
                    </a:lnTo>
                    <a:lnTo>
                      <a:pt x="243" y="77"/>
                    </a:lnTo>
                    <a:lnTo>
                      <a:pt x="244" y="75"/>
                    </a:lnTo>
                    <a:lnTo>
                      <a:pt x="245" y="71"/>
                    </a:lnTo>
                    <a:lnTo>
                      <a:pt x="246" y="67"/>
                    </a:lnTo>
                    <a:lnTo>
                      <a:pt x="247" y="64"/>
                    </a:lnTo>
                    <a:lnTo>
                      <a:pt x="248" y="60"/>
                    </a:lnTo>
                    <a:lnTo>
                      <a:pt x="249" y="58"/>
                    </a:lnTo>
                    <a:lnTo>
                      <a:pt x="249" y="54"/>
                    </a:lnTo>
                    <a:lnTo>
                      <a:pt x="239" y="69"/>
                    </a:lnTo>
                    <a:lnTo>
                      <a:pt x="227" y="82"/>
                    </a:lnTo>
                    <a:lnTo>
                      <a:pt x="214" y="94"/>
                    </a:lnTo>
                    <a:lnTo>
                      <a:pt x="200" y="103"/>
                    </a:lnTo>
                    <a:lnTo>
                      <a:pt x="185" y="112"/>
                    </a:lnTo>
                    <a:lnTo>
                      <a:pt x="169" y="117"/>
                    </a:lnTo>
                    <a:lnTo>
                      <a:pt x="161" y="119"/>
                    </a:lnTo>
                    <a:lnTo>
                      <a:pt x="153" y="120"/>
                    </a:lnTo>
                    <a:lnTo>
                      <a:pt x="145" y="121"/>
                    </a:lnTo>
                    <a:lnTo>
                      <a:pt x="136" y="121"/>
                    </a:lnTo>
                    <a:lnTo>
                      <a:pt x="124" y="121"/>
                    </a:lnTo>
                    <a:lnTo>
                      <a:pt x="113" y="120"/>
                    </a:lnTo>
                    <a:lnTo>
                      <a:pt x="100" y="117"/>
                    </a:lnTo>
                    <a:lnTo>
                      <a:pt x="90" y="113"/>
                    </a:lnTo>
                    <a:lnTo>
                      <a:pt x="79" y="108"/>
                    </a:lnTo>
                    <a:lnTo>
                      <a:pt x="69" y="102"/>
                    </a:lnTo>
                    <a:lnTo>
                      <a:pt x="59" y="95"/>
                    </a:lnTo>
                    <a:lnTo>
                      <a:pt x="50" y="88"/>
                    </a:lnTo>
                    <a:lnTo>
                      <a:pt x="42" y="79"/>
                    </a:lnTo>
                    <a:lnTo>
                      <a:pt x="34" y="70"/>
                    </a:lnTo>
                    <a:lnTo>
                      <a:pt x="27" y="60"/>
                    </a:lnTo>
                    <a:lnTo>
                      <a:pt x="20" y="49"/>
                    </a:lnTo>
                    <a:lnTo>
                      <a:pt x="14" y="37"/>
                    </a:lnTo>
                    <a:lnTo>
                      <a:pt x="9" y="26"/>
                    </a:lnTo>
                    <a:lnTo>
                      <a:pt x="5" y="14"/>
                    </a:lnTo>
                    <a:lnTo>
                      <a:pt x="1" y="0"/>
                    </a:lnTo>
                    <a:lnTo>
                      <a:pt x="1" y="4"/>
                    </a:lnTo>
                    <a:lnTo>
                      <a:pt x="0" y="8"/>
                    </a:lnTo>
                    <a:lnTo>
                      <a:pt x="0" y="11"/>
                    </a:lnTo>
                    <a:lnTo>
                      <a:pt x="0" y="15"/>
                    </a:lnTo>
                    <a:lnTo>
                      <a:pt x="0" y="18"/>
                    </a:lnTo>
                    <a:lnTo>
                      <a:pt x="0" y="22"/>
                    </a:lnTo>
                    <a:lnTo>
                      <a:pt x="0" y="26"/>
                    </a:lnTo>
                    <a:lnTo>
                      <a:pt x="0" y="29"/>
                    </a:lnTo>
                    <a:close/>
                  </a:path>
                </a:pathLst>
              </a:custGeom>
              <a:solidFill>
                <a:srgbClr val="F3B6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01" name="Freeform 16"/>
              <p:cNvSpPr>
                <a:spLocks/>
              </p:cNvSpPr>
              <p:nvPr/>
            </p:nvSpPr>
            <p:spPr bwMode="auto">
              <a:xfrm>
                <a:off x="1134" y="2665"/>
                <a:ext cx="51" cy="23"/>
              </a:xfrm>
              <a:custGeom>
                <a:avLst/>
                <a:gdLst>
                  <a:gd name="T0" fmla="*/ 0 w 251"/>
                  <a:gd name="T1" fmla="*/ 0 h 140"/>
                  <a:gd name="T2" fmla="*/ 0 w 251"/>
                  <a:gd name="T3" fmla="*/ 0 h 140"/>
                  <a:gd name="T4" fmla="*/ 0 w 251"/>
                  <a:gd name="T5" fmla="*/ 0 h 140"/>
                  <a:gd name="T6" fmla="*/ 0 w 251"/>
                  <a:gd name="T7" fmla="*/ 0 h 140"/>
                  <a:gd name="T8" fmla="*/ 0 w 251"/>
                  <a:gd name="T9" fmla="*/ 0 h 140"/>
                  <a:gd name="T10" fmla="*/ 0 w 251"/>
                  <a:gd name="T11" fmla="*/ 0 h 140"/>
                  <a:gd name="T12" fmla="*/ 0 w 251"/>
                  <a:gd name="T13" fmla="*/ 0 h 140"/>
                  <a:gd name="T14" fmla="*/ 0 w 251"/>
                  <a:gd name="T15" fmla="*/ 0 h 140"/>
                  <a:gd name="T16" fmla="*/ 0 w 251"/>
                  <a:gd name="T17" fmla="*/ 0 h 140"/>
                  <a:gd name="T18" fmla="*/ 0 w 251"/>
                  <a:gd name="T19" fmla="*/ 0 h 140"/>
                  <a:gd name="T20" fmla="*/ 0 w 251"/>
                  <a:gd name="T21" fmla="*/ 0 h 140"/>
                  <a:gd name="T22" fmla="*/ 0 w 251"/>
                  <a:gd name="T23" fmla="*/ 0 h 140"/>
                  <a:gd name="T24" fmla="*/ 0 w 251"/>
                  <a:gd name="T25" fmla="*/ 0 h 140"/>
                  <a:gd name="T26" fmla="*/ 0 w 251"/>
                  <a:gd name="T27" fmla="*/ 0 h 140"/>
                  <a:gd name="T28" fmla="*/ 0 w 251"/>
                  <a:gd name="T29" fmla="*/ 0 h 140"/>
                  <a:gd name="T30" fmla="*/ 0 w 251"/>
                  <a:gd name="T31" fmla="*/ 0 h 140"/>
                  <a:gd name="T32" fmla="*/ 0 w 251"/>
                  <a:gd name="T33" fmla="*/ 0 h 140"/>
                  <a:gd name="T34" fmla="*/ 0 w 251"/>
                  <a:gd name="T35" fmla="*/ 0 h 140"/>
                  <a:gd name="T36" fmla="*/ 0 w 251"/>
                  <a:gd name="T37" fmla="*/ 0 h 140"/>
                  <a:gd name="T38" fmla="*/ 0 w 251"/>
                  <a:gd name="T39" fmla="*/ 0 h 140"/>
                  <a:gd name="T40" fmla="*/ 0 w 251"/>
                  <a:gd name="T41" fmla="*/ 0 h 140"/>
                  <a:gd name="T42" fmla="*/ 0 w 251"/>
                  <a:gd name="T43" fmla="*/ 0 h 140"/>
                  <a:gd name="T44" fmla="*/ 0 w 251"/>
                  <a:gd name="T45" fmla="*/ 0 h 140"/>
                  <a:gd name="T46" fmla="*/ 0 w 251"/>
                  <a:gd name="T47" fmla="*/ 0 h 140"/>
                  <a:gd name="T48" fmla="*/ 0 w 251"/>
                  <a:gd name="T49" fmla="*/ 0 h 140"/>
                  <a:gd name="T50" fmla="*/ 0 w 251"/>
                  <a:gd name="T51" fmla="*/ 0 h 140"/>
                  <a:gd name="T52" fmla="*/ 0 w 251"/>
                  <a:gd name="T53" fmla="*/ 0 h 140"/>
                  <a:gd name="T54" fmla="*/ 0 w 251"/>
                  <a:gd name="T55" fmla="*/ 0 h 140"/>
                  <a:gd name="T56" fmla="*/ 0 w 251"/>
                  <a:gd name="T57" fmla="*/ 0 h 140"/>
                  <a:gd name="T58" fmla="*/ 0 w 251"/>
                  <a:gd name="T59" fmla="*/ 0 h 140"/>
                  <a:gd name="T60" fmla="*/ 0 w 251"/>
                  <a:gd name="T61" fmla="*/ 0 h 140"/>
                  <a:gd name="T62" fmla="*/ 0 w 251"/>
                  <a:gd name="T63" fmla="*/ 0 h 140"/>
                  <a:gd name="T64" fmla="*/ 0 w 251"/>
                  <a:gd name="T65" fmla="*/ 0 h 140"/>
                  <a:gd name="T66" fmla="*/ 0 w 251"/>
                  <a:gd name="T67" fmla="*/ 0 h 140"/>
                  <a:gd name="T68" fmla="*/ 0 w 251"/>
                  <a:gd name="T69" fmla="*/ 0 h 140"/>
                  <a:gd name="T70" fmla="*/ 0 w 251"/>
                  <a:gd name="T71" fmla="*/ 0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1" h="140">
                    <a:moveTo>
                      <a:pt x="0" y="28"/>
                    </a:moveTo>
                    <a:lnTo>
                      <a:pt x="4" y="40"/>
                    </a:lnTo>
                    <a:lnTo>
                      <a:pt x="9" y="50"/>
                    </a:lnTo>
                    <a:lnTo>
                      <a:pt x="15" y="62"/>
                    </a:lnTo>
                    <a:lnTo>
                      <a:pt x="21" y="73"/>
                    </a:lnTo>
                    <a:lnTo>
                      <a:pt x="28" y="83"/>
                    </a:lnTo>
                    <a:lnTo>
                      <a:pt x="35" y="92"/>
                    </a:lnTo>
                    <a:lnTo>
                      <a:pt x="43" y="101"/>
                    </a:lnTo>
                    <a:lnTo>
                      <a:pt x="52" y="108"/>
                    </a:lnTo>
                    <a:lnTo>
                      <a:pt x="61" y="115"/>
                    </a:lnTo>
                    <a:lnTo>
                      <a:pt x="70" y="122"/>
                    </a:lnTo>
                    <a:lnTo>
                      <a:pt x="80" y="127"/>
                    </a:lnTo>
                    <a:lnTo>
                      <a:pt x="91" y="132"/>
                    </a:lnTo>
                    <a:lnTo>
                      <a:pt x="101" y="136"/>
                    </a:lnTo>
                    <a:lnTo>
                      <a:pt x="113" y="138"/>
                    </a:lnTo>
                    <a:lnTo>
                      <a:pt x="125" y="140"/>
                    </a:lnTo>
                    <a:lnTo>
                      <a:pt x="136" y="140"/>
                    </a:lnTo>
                    <a:lnTo>
                      <a:pt x="152" y="139"/>
                    </a:lnTo>
                    <a:lnTo>
                      <a:pt x="168" y="136"/>
                    </a:lnTo>
                    <a:lnTo>
                      <a:pt x="183" y="131"/>
                    </a:lnTo>
                    <a:lnTo>
                      <a:pt x="197" y="124"/>
                    </a:lnTo>
                    <a:lnTo>
                      <a:pt x="211" y="115"/>
                    </a:lnTo>
                    <a:lnTo>
                      <a:pt x="223" y="106"/>
                    </a:lnTo>
                    <a:lnTo>
                      <a:pt x="236" y="94"/>
                    </a:lnTo>
                    <a:lnTo>
                      <a:pt x="246" y="80"/>
                    </a:lnTo>
                    <a:lnTo>
                      <a:pt x="247" y="77"/>
                    </a:lnTo>
                    <a:lnTo>
                      <a:pt x="248" y="73"/>
                    </a:lnTo>
                    <a:lnTo>
                      <a:pt x="249" y="71"/>
                    </a:lnTo>
                    <a:lnTo>
                      <a:pt x="249" y="67"/>
                    </a:lnTo>
                    <a:lnTo>
                      <a:pt x="250" y="64"/>
                    </a:lnTo>
                    <a:lnTo>
                      <a:pt x="250" y="61"/>
                    </a:lnTo>
                    <a:lnTo>
                      <a:pt x="251" y="58"/>
                    </a:lnTo>
                    <a:lnTo>
                      <a:pt x="251" y="54"/>
                    </a:lnTo>
                    <a:lnTo>
                      <a:pt x="247" y="62"/>
                    </a:lnTo>
                    <a:lnTo>
                      <a:pt x="241" y="71"/>
                    </a:lnTo>
                    <a:lnTo>
                      <a:pt x="236" y="78"/>
                    </a:lnTo>
                    <a:lnTo>
                      <a:pt x="229" y="85"/>
                    </a:lnTo>
                    <a:lnTo>
                      <a:pt x="223" y="91"/>
                    </a:lnTo>
                    <a:lnTo>
                      <a:pt x="216" y="98"/>
                    </a:lnTo>
                    <a:lnTo>
                      <a:pt x="209" y="103"/>
                    </a:lnTo>
                    <a:lnTo>
                      <a:pt x="202" y="109"/>
                    </a:lnTo>
                    <a:lnTo>
                      <a:pt x="195" y="114"/>
                    </a:lnTo>
                    <a:lnTo>
                      <a:pt x="187" y="118"/>
                    </a:lnTo>
                    <a:lnTo>
                      <a:pt x="179" y="121"/>
                    </a:lnTo>
                    <a:lnTo>
                      <a:pt x="171" y="124"/>
                    </a:lnTo>
                    <a:lnTo>
                      <a:pt x="162" y="126"/>
                    </a:lnTo>
                    <a:lnTo>
                      <a:pt x="154" y="128"/>
                    </a:lnTo>
                    <a:lnTo>
                      <a:pt x="145" y="130"/>
                    </a:lnTo>
                    <a:lnTo>
                      <a:pt x="136" y="130"/>
                    </a:lnTo>
                    <a:lnTo>
                      <a:pt x="124" y="128"/>
                    </a:lnTo>
                    <a:lnTo>
                      <a:pt x="112" y="127"/>
                    </a:lnTo>
                    <a:lnTo>
                      <a:pt x="100" y="124"/>
                    </a:lnTo>
                    <a:lnTo>
                      <a:pt x="89" y="120"/>
                    </a:lnTo>
                    <a:lnTo>
                      <a:pt x="78" y="114"/>
                    </a:lnTo>
                    <a:lnTo>
                      <a:pt x="68" y="108"/>
                    </a:lnTo>
                    <a:lnTo>
                      <a:pt x="58" y="101"/>
                    </a:lnTo>
                    <a:lnTo>
                      <a:pt x="49" y="92"/>
                    </a:lnTo>
                    <a:lnTo>
                      <a:pt x="41" y="84"/>
                    </a:lnTo>
                    <a:lnTo>
                      <a:pt x="33" y="73"/>
                    </a:lnTo>
                    <a:lnTo>
                      <a:pt x="26" y="62"/>
                    </a:lnTo>
                    <a:lnTo>
                      <a:pt x="20" y="52"/>
                    </a:lnTo>
                    <a:lnTo>
                      <a:pt x="14" y="40"/>
                    </a:lnTo>
                    <a:lnTo>
                      <a:pt x="10" y="27"/>
                    </a:lnTo>
                    <a:lnTo>
                      <a:pt x="6" y="15"/>
                    </a:lnTo>
                    <a:lnTo>
                      <a:pt x="3" y="0"/>
                    </a:lnTo>
                    <a:lnTo>
                      <a:pt x="2" y="4"/>
                    </a:lnTo>
                    <a:lnTo>
                      <a:pt x="2" y="7"/>
                    </a:lnTo>
                    <a:lnTo>
                      <a:pt x="1" y="11"/>
                    </a:lnTo>
                    <a:lnTo>
                      <a:pt x="1" y="13"/>
                    </a:lnTo>
                    <a:lnTo>
                      <a:pt x="1" y="17"/>
                    </a:lnTo>
                    <a:lnTo>
                      <a:pt x="0" y="21"/>
                    </a:lnTo>
                    <a:lnTo>
                      <a:pt x="0" y="24"/>
                    </a:lnTo>
                    <a:lnTo>
                      <a:pt x="0" y="28"/>
                    </a:lnTo>
                    <a:close/>
                  </a:path>
                </a:pathLst>
              </a:custGeom>
              <a:solidFill>
                <a:srgbClr val="F3B8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02" name="Freeform 17"/>
              <p:cNvSpPr>
                <a:spLocks/>
              </p:cNvSpPr>
              <p:nvPr/>
            </p:nvSpPr>
            <p:spPr bwMode="auto">
              <a:xfrm>
                <a:off x="1135" y="2663"/>
                <a:ext cx="50" cy="24"/>
              </a:xfrm>
              <a:custGeom>
                <a:avLst/>
                <a:gdLst>
                  <a:gd name="T0" fmla="*/ 0 w 251"/>
                  <a:gd name="T1" fmla="*/ 0 h 146"/>
                  <a:gd name="T2" fmla="*/ 0 w 251"/>
                  <a:gd name="T3" fmla="*/ 0 h 146"/>
                  <a:gd name="T4" fmla="*/ 0 w 251"/>
                  <a:gd name="T5" fmla="*/ 0 h 146"/>
                  <a:gd name="T6" fmla="*/ 0 w 251"/>
                  <a:gd name="T7" fmla="*/ 0 h 146"/>
                  <a:gd name="T8" fmla="*/ 0 w 251"/>
                  <a:gd name="T9" fmla="*/ 0 h 146"/>
                  <a:gd name="T10" fmla="*/ 0 w 251"/>
                  <a:gd name="T11" fmla="*/ 0 h 146"/>
                  <a:gd name="T12" fmla="*/ 0 w 251"/>
                  <a:gd name="T13" fmla="*/ 0 h 146"/>
                  <a:gd name="T14" fmla="*/ 0 w 251"/>
                  <a:gd name="T15" fmla="*/ 0 h 146"/>
                  <a:gd name="T16" fmla="*/ 0 w 251"/>
                  <a:gd name="T17" fmla="*/ 0 h 146"/>
                  <a:gd name="T18" fmla="*/ 0 w 251"/>
                  <a:gd name="T19" fmla="*/ 0 h 146"/>
                  <a:gd name="T20" fmla="*/ 0 w 251"/>
                  <a:gd name="T21" fmla="*/ 0 h 146"/>
                  <a:gd name="T22" fmla="*/ 0 w 251"/>
                  <a:gd name="T23" fmla="*/ 0 h 146"/>
                  <a:gd name="T24" fmla="*/ 0 w 251"/>
                  <a:gd name="T25" fmla="*/ 0 h 146"/>
                  <a:gd name="T26" fmla="*/ 0 w 251"/>
                  <a:gd name="T27" fmla="*/ 0 h 146"/>
                  <a:gd name="T28" fmla="*/ 0 w 251"/>
                  <a:gd name="T29" fmla="*/ 0 h 146"/>
                  <a:gd name="T30" fmla="*/ 0 w 251"/>
                  <a:gd name="T31" fmla="*/ 0 h 146"/>
                  <a:gd name="T32" fmla="*/ 0 w 251"/>
                  <a:gd name="T33" fmla="*/ 0 h 146"/>
                  <a:gd name="T34" fmla="*/ 0 w 251"/>
                  <a:gd name="T35" fmla="*/ 0 h 146"/>
                  <a:gd name="T36" fmla="*/ 0 w 251"/>
                  <a:gd name="T37" fmla="*/ 0 h 146"/>
                  <a:gd name="T38" fmla="*/ 0 w 251"/>
                  <a:gd name="T39" fmla="*/ 0 h 146"/>
                  <a:gd name="T40" fmla="*/ 0 w 251"/>
                  <a:gd name="T41" fmla="*/ 0 h 146"/>
                  <a:gd name="T42" fmla="*/ 0 w 251"/>
                  <a:gd name="T43" fmla="*/ 0 h 146"/>
                  <a:gd name="T44" fmla="*/ 0 w 251"/>
                  <a:gd name="T45" fmla="*/ 0 h 146"/>
                  <a:gd name="T46" fmla="*/ 0 w 251"/>
                  <a:gd name="T47" fmla="*/ 0 h 146"/>
                  <a:gd name="T48" fmla="*/ 0 w 251"/>
                  <a:gd name="T49" fmla="*/ 0 h 146"/>
                  <a:gd name="T50" fmla="*/ 0 w 251"/>
                  <a:gd name="T51" fmla="*/ 0 h 146"/>
                  <a:gd name="T52" fmla="*/ 0 w 251"/>
                  <a:gd name="T53" fmla="*/ 0 h 146"/>
                  <a:gd name="T54" fmla="*/ 0 w 251"/>
                  <a:gd name="T55" fmla="*/ 0 h 146"/>
                  <a:gd name="T56" fmla="*/ 0 w 251"/>
                  <a:gd name="T57" fmla="*/ 0 h 146"/>
                  <a:gd name="T58" fmla="*/ 0 w 251"/>
                  <a:gd name="T59" fmla="*/ 0 h 146"/>
                  <a:gd name="T60" fmla="*/ 0 w 251"/>
                  <a:gd name="T61" fmla="*/ 0 h 146"/>
                  <a:gd name="T62" fmla="*/ 0 w 251"/>
                  <a:gd name="T63" fmla="*/ 0 h 146"/>
                  <a:gd name="T64" fmla="*/ 0 w 251"/>
                  <a:gd name="T65" fmla="*/ 0 h 146"/>
                  <a:gd name="T66" fmla="*/ 0 w 251"/>
                  <a:gd name="T67" fmla="*/ 0 h 146"/>
                  <a:gd name="T68" fmla="*/ 0 w 251"/>
                  <a:gd name="T69" fmla="*/ 0 h 146"/>
                  <a:gd name="T70" fmla="*/ 0 w 251"/>
                  <a:gd name="T71" fmla="*/ 0 h 146"/>
                  <a:gd name="T72" fmla="*/ 0 w 251"/>
                  <a:gd name="T73" fmla="*/ 0 h 1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146">
                    <a:moveTo>
                      <a:pt x="0" y="25"/>
                    </a:moveTo>
                    <a:lnTo>
                      <a:pt x="4" y="39"/>
                    </a:lnTo>
                    <a:lnTo>
                      <a:pt x="8" y="51"/>
                    </a:lnTo>
                    <a:lnTo>
                      <a:pt x="13" y="62"/>
                    </a:lnTo>
                    <a:lnTo>
                      <a:pt x="19" y="74"/>
                    </a:lnTo>
                    <a:lnTo>
                      <a:pt x="26" y="85"/>
                    </a:lnTo>
                    <a:lnTo>
                      <a:pt x="33" y="95"/>
                    </a:lnTo>
                    <a:lnTo>
                      <a:pt x="41" y="104"/>
                    </a:lnTo>
                    <a:lnTo>
                      <a:pt x="49" y="113"/>
                    </a:lnTo>
                    <a:lnTo>
                      <a:pt x="58" y="120"/>
                    </a:lnTo>
                    <a:lnTo>
                      <a:pt x="68" y="127"/>
                    </a:lnTo>
                    <a:lnTo>
                      <a:pt x="78" y="133"/>
                    </a:lnTo>
                    <a:lnTo>
                      <a:pt x="89" y="138"/>
                    </a:lnTo>
                    <a:lnTo>
                      <a:pt x="99" y="142"/>
                    </a:lnTo>
                    <a:lnTo>
                      <a:pt x="112" y="145"/>
                    </a:lnTo>
                    <a:lnTo>
                      <a:pt x="123" y="146"/>
                    </a:lnTo>
                    <a:lnTo>
                      <a:pt x="135" y="146"/>
                    </a:lnTo>
                    <a:lnTo>
                      <a:pt x="144" y="146"/>
                    </a:lnTo>
                    <a:lnTo>
                      <a:pt x="152" y="145"/>
                    </a:lnTo>
                    <a:lnTo>
                      <a:pt x="160" y="144"/>
                    </a:lnTo>
                    <a:lnTo>
                      <a:pt x="168" y="142"/>
                    </a:lnTo>
                    <a:lnTo>
                      <a:pt x="184" y="137"/>
                    </a:lnTo>
                    <a:lnTo>
                      <a:pt x="199" y="128"/>
                    </a:lnTo>
                    <a:lnTo>
                      <a:pt x="213" y="119"/>
                    </a:lnTo>
                    <a:lnTo>
                      <a:pt x="226" y="107"/>
                    </a:lnTo>
                    <a:lnTo>
                      <a:pt x="238" y="94"/>
                    </a:lnTo>
                    <a:lnTo>
                      <a:pt x="248" y="79"/>
                    </a:lnTo>
                    <a:lnTo>
                      <a:pt x="249" y="76"/>
                    </a:lnTo>
                    <a:lnTo>
                      <a:pt x="249" y="72"/>
                    </a:lnTo>
                    <a:lnTo>
                      <a:pt x="250" y="70"/>
                    </a:lnTo>
                    <a:lnTo>
                      <a:pt x="250" y="66"/>
                    </a:lnTo>
                    <a:lnTo>
                      <a:pt x="251" y="62"/>
                    </a:lnTo>
                    <a:lnTo>
                      <a:pt x="251" y="60"/>
                    </a:lnTo>
                    <a:lnTo>
                      <a:pt x="251" y="57"/>
                    </a:lnTo>
                    <a:lnTo>
                      <a:pt x="251" y="53"/>
                    </a:lnTo>
                    <a:lnTo>
                      <a:pt x="247" y="62"/>
                    </a:lnTo>
                    <a:lnTo>
                      <a:pt x="242" y="71"/>
                    </a:lnTo>
                    <a:lnTo>
                      <a:pt x="237" y="79"/>
                    </a:lnTo>
                    <a:lnTo>
                      <a:pt x="231" y="86"/>
                    </a:lnTo>
                    <a:lnTo>
                      <a:pt x="224" y="95"/>
                    </a:lnTo>
                    <a:lnTo>
                      <a:pt x="217" y="101"/>
                    </a:lnTo>
                    <a:lnTo>
                      <a:pt x="210" y="108"/>
                    </a:lnTo>
                    <a:lnTo>
                      <a:pt x="203" y="113"/>
                    </a:lnTo>
                    <a:lnTo>
                      <a:pt x="196" y="119"/>
                    </a:lnTo>
                    <a:lnTo>
                      <a:pt x="188" y="122"/>
                    </a:lnTo>
                    <a:lnTo>
                      <a:pt x="179" y="127"/>
                    </a:lnTo>
                    <a:lnTo>
                      <a:pt x="171" y="130"/>
                    </a:lnTo>
                    <a:lnTo>
                      <a:pt x="162" y="133"/>
                    </a:lnTo>
                    <a:lnTo>
                      <a:pt x="153" y="134"/>
                    </a:lnTo>
                    <a:lnTo>
                      <a:pt x="144" y="136"/>
                    </a:lnTo>
                    <a:lnTo>
                      <a:pt x="135" y="136"/>
                    </a:lnTo>
                    <a:lnTo>
                      <a:pt x="123" y="136"/>
                    </a:lnTo>
                    <a:lnTo>
                      <a:pt x="111" y="133"/>
                    </a:lnTo>
                    <a:lnTo>
                      <a:pt x="98" y="130"/>
                    </a:lnTo>
                    <a:lnTo>
                      <a:pt x="87" y="126"/>
                    </a:lnTo>
                    <a:lnTo>
                      <a:pt x="76" y="120"/>
                    </a:lnTo>
                    <a:lnTo>
                      <a:pt x="66" y="113"/>
                    </a:lnTo>
                    <a:lnTo>
                      <a:pt x="57" y="106"/>
                    </a:lnTo>
                    <a:lnTo>
                      <a:pt x="48" y="97"/>
                    </a:lnTo>
                    <a:lnTo>
                      <a:pt x="39" y="88"/>
                    </a:lnTo>
                    <a:lnTo>
                      <a:pt x="32" y="77"/>
                    </a:lnTo>
                    <a:lnTo>
                      <a:pt x="25" y="66"/>
                    </a:lnTo>
                    <a:lnTo>
                      <a:pt x="19" y="54"/>
                    </a:lnTo>
                    <a:lnTo>
                      <a:pt x="14" y="41"/>
                    </a:lnTo>
                    <a:lnTo>
                      <a:pt x="10" y="28"/>
                    </a:lnTo>
                    <a:lnTo>
                      <a:pt x="7" y="15"/>
                    </a:lnTo>
                    <a:lnTo>
                      <a:pt x="5" y="0"/>
                    </a:lnTo>
                    <a:lnTo>
                      <a:pt x="4" y="3"/>
                    </a:lnTo>
                    <a:lnTo>
                      <a:pt x="3" y="6"/>
                    </a:lnTo>
                    <a:lnTo>
                      <a:pt x="3" y="10"/>
                    </a:lnTo>
                    <a:lnTo>
                      <a:pt x="2" y="12"/>
                    </a:lnTo>
                    <a:lnTo>
                      <a:pt x="1" y="16"/>
                    </a:lnTo>
                    <a:lnTo>
                      <a:pt x="1" y="19"/>
                    </a:lnTo>
                    <a:lnTo>
                      <a:pt x="0" y="22"/>
                    </a:lnTo>
                    <a:lnTo>
                      <a:pt x="0" y="25"/>
                    </a:lnTo>
                    <a:close/>
                  </a:path>
                </a:pathLst>
              </a:custGeom>
              <a:solidFill>
                <a:srgbClr val="F3BA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03" name="Freeform 18"/>
              <p:cNvSpPr>
                <a:spLocks/>
              </p:cNvSpPr>
              <p:nvPr/>
            </p:nvSpPr>
            <p:spPr bwMode="auto">
              <a:xfrm>
                <a:off x="1135" y="2661"/>
                <a:ext cx="50" cy="25"/>
              </a:xfrm>
              <a:custGeom>
                <a:avLst/>
                <a:gdLst>
                  <a:gd name="T0" fmla="*/ 0 w 249"/>
                  <a:gd name="T1" fmla="*/ 0 h 154"/>
                  <a:gd name="T2" fmla="*/ 0 w 249"/>
                  <a:gd name="T3" fmla="*/ 0 h 154"/>
                  <a:gd name="T4" fmla="*/ 0 w 249"/>
                  <a:gd name="T5" fmla="*/ 0 h 154"/>
                  <a:gd name="T6" fmla="*/ 0 w 249"/>
                  <a:gd name="T7" fmla="*/ 0 h 154"/>
                  <a:gd name="T8" fmla="*/ 0 w 249"/>
                  <a:gd name="T9" fmla="*/ 0 h 154"/>
                  <a:gd name="T10" fmla="*/ 0 w 249"/>
                  <a:gd name="T11" fmla="*/ 0 h 154"/>
                  <a:gd name="T12" fmla="*/ 0 w 249"/>
                  <a:gd name="T13" fmla="*/ 0 h 154"/>
                  <a:gd name="T14" fmla="*/ 0 w 249"/>
                  <a:gd name="T15" fmla="*/ 0 h 154"/>
                  <a:gd name="T16" fmla="*/ 0 w 249"/>
                  <a:gd name="T17" fmla="*/ 0 h 154"/>
                  <a:gd name="T18" fmla="*/ 0 w 249"/>
                  <a:gd name="T19" fmla="*/ 0 h 154"/>
                  <a:gd name="T20" fmla="*/ 0 w 249"/>
                  <a:gd name="T21" fmla="*/ 0 h 154"/>
                  <a:gd name="T22" fmla="*/ 0 w 249"/>
                  <a:gd name="T23" fmla="*/ 0 h 154"/>
                  <a:gd name="T24" fmla="*/ 0 w 249"/>
                  <a:gd name="T25" fmla="*/ 0 h 154"/>
                  <a:gd name="T26" fmla="*/ 0 w 249"/>
                  <a:gd name="T27" fmla="*/ 0 h 154"/>
                  <a:gd name="T28" fmla="*/ 0 w 249"/>
                  <a:gd name="T29" fmla="*/ 0 h 154"/>
                  <a:gd name="T30" fmla="*/ 0 w 249"/>
                  <a:gd name="T31" fmla="*/ 0 h 154"/>
                  <a:gd name="T32" fmla="*/ 0 w 249"/>
                  <a:gd name="T33" fmla="*/ 0 h 154"/>
                  <a:gd name="T34" fmla="*/ 0 w 249"/>
                  <a:gd name="T35" fmla="*/ 0 h 154"/>
                  <a:gd name="T36" fmla="*/ 0 w 249"/>
                  <a:gd name="T37" fmla="*/ 0 h 154"/>
                  <a:gd name="T38" fmla="*/ 0 w 249"/>
                  <a:gd name="T39" fmla="*/ 0 h 154"/>
                  <a:gd name="T40" fmla="*/ 0 w 249"/>
                  <a:gd name="T41" fmla="*/ 0 h 154"/>
                  <a:gd name="T42" fmla="*/ 0 w 249"/>
                  <a:gd name="T43" fmla="*/ 0 h 154"/>
                  <a:gd name="T44" fmla="*/ 0 w 249"/>
                  <a:gd name="T45" fmla="*/ 0 h 154"/>
                  <a:gd name="T46" fmla="*/ 0 w 249"/>
                  <a:gd name="T47" fmla="*/ 0 h 154"/>
                  <a:gd name="T48" fmla="*/ 0 w 249"/>
                  <a:gd name="T49" fmla="*/ 0 h 154"/>
                  <a:gd name="T50" fmla="*/ 0 w 249"/>
                  <a:gd name="T51" fmla="*/ 0 h 154"/>
                  <a:gd name="T52" fmla="*/ 0 w 249"/>
                  <a:gd name="T53" fmla="*/ 0 h 154"/>
                  <a:gd name="T54" fmla="*/ 0 w 249"/>
                  <a:gd name="T55" fmla="*/ 0 h 154"/>
                  <a:gd name="T56" fmla="*/ 0 w 249"/>
                  <a:gd name="T57" fmla="*/ 0 h 154"/>
                  <a:gd name="T58" fmla="*/ 0 w 249"/>
                  <a:gd name="T59" fmla="*/ 0 h 154"/>
                  <a:gd name="T60" fmla="*/ 0 w 249"/>
                  <a:gd name="T61" fmla="*/ 0 h 154"/>
                  <a:gd name="T62" fmla="*/ 0 w 249"/>
                  <a:gd name="T63" fmla="*/ 0 h 154"/>
                  <a:gd name="T64" fmla="*/ 0 w 249"/>
                  <a:gd name="T65" fmla="*/ 0 h 154"/>
                  <a:gd name="T66" fmla="*/ 0 w 249"/>
                  <a:gd name="T67" fmla="*/ 0 h 154"/>
                  <a:gd name="T68" fmla="*/ 0 w 249"/>
                  <a:gd name="T69" fmla="*/ 0 h 154"/>
                  <a:gd name="T70" fmla="*/ 0 w 249"/>
                  <a:gd name="T71" fmla="*/ 0 h 154"/>
                  <a:gd name="T72" fmla="*/ 0 w 249"/>
                  <a:gd name="T73" fmla="*/ 0 h 154"/>
                  <a:gd name="T74" fmla="*/ 0 w 249"/>
                  <a:gd name="T75" fmla="*/ 0 h 154"/>
                  <a:gd name="T76" fmla="*/ 0 w 249"/>
                  <a:gd name="T77" fmla="*/ 0 h 154"/>
                  <a:gd name="T78" fmla="*/ 0 w 249"/>
                  <a:gd name="T79" fmla="*/ 0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9" h="154">
                    <a:moveTo>
                      <a:pt x="0" y="24"/>
                    </a:moveTo>
                    <a:lnTo>
                      <a:pt x="3" y="39"/>
                    </a:lnTo>
                    <a:lnTo>
                      <a:pt x="7" y="51"/>
                    </a:lnTo>
                    <a:lnTo>
                      <a:pt x="11" y="64"/>
                    </a:lnTo>
                    <a:lnTo>
                      <a:pt x="17" y="76"/>
                    </a:lnTo>
                    <a:lnTo>
                      <a:pt x="23" y="86"/>
                    </a:lnTo>
                    <a:lnTo>
                      <a:pt x="30" y="97"/>
                    </a:lnTo>
                    <a:lnTo>
                      <a:pt x="38" y="108"/>
                    </a:lnTo>
                    <a:lnTo>
                      <a:pt x="46" y="116"/>
                    </a:lnTo>
                    <a:lnTo>
                      <a:pt x="55" y="125"/>
                    </a:lnTo>
                    <a:lnTo>
                      <a:pt x="65" y="132"/>
                    </a:lnTo>
                    <a:lnTo>
                      <a:pt x="75" y="138"/>
                    </a:lnTo>
                    <a:lnTo>
                      <a:pt x="86" y="144"/>
                    </a:lnTo>
                    <a:lnTo>
                      <a:pt x="97" y="148"/>
                    </a:lnTo>
                    <a:lnTo>
                      <a:pt x="109" y="151"/>
                    </a:lnTo>
                    <a:lnTo>
                      <a:pt x="121" y="152"/>
                    </a:lnTo>
                    <a:lnTo>
                      <a:pt x="133" y="154"/>
                    </a:lnTo>
                    <a:lnTo>
                      <a:pt x="142" y="154"/>
                    </a:lnTo>
                    <a:lnTo>
                      <a:pt x="151" y="152"/>
                    </a:lnTo>
                    <a:lnTo>
                      <a:pt x="159" y="150"/>
                    </a:lnTo>
                    <a:lnTo>
                      <a:pt x="168" y="148"/>
                    </a:lnTo>
                    <a:lnTo>
                      <a:pt x="176" y="145"/>
                    </a:lnTo>
                    <a:lnTo>
                      <a:pt x="184" y="142"/>
                    </a:lnTo>
                    <a:lnTo>
                      <a:pt x="192" y="138"/>
                    </a:lnTo>
                    <a:lnTo>
                      <a:pt x="199" y="133"/>
                    </a:lnTo>
                    <a:lnTo>
                      <a:pt x="206" y="127"/>
                    </a:lnTo>
                    <a:lnTo>
                      <a:pt x="213" y="122"/>
                    </a:lnTo>
                    <a:lnTo>
                      <a:pt x="220" y="115"/>
                    </a:lnTo>
                    <a:lnTo>
                      <a:pt x="226" y="109"/>
                    </a:lnTo>
                    <a:lnTo>
                      <a:pt x="233" y="102"/>
                    </a:lnTo>
                    <a:lnTo>
                      <a:pt x="238" y="95"/>
                    </a:lnTo>
                    <a:lnTo>
                      <a:pt x="244" y="86"/>
                    </a:lnTo>
                    <a:lnTo>
                      <a:pt x="248" y="78"/>
                    </a:lnTo>
                    <a:lnTo>
                      <a:pt x="249" y="74"/>
                    </a:lnTo>
                    <a:lnTo>
                      <a:pt x="249" y="72"/>
                    </a:lnTo>
                    <a:lnTo>
                      <a:pt x="249" y="69"/>
                    </a:lnTo>
                    <a:lnTo>
                      <a:pt x="249" y="65"/>
                    </a:lnTo>
                    <a:lnTo>
                      <a:pt x="249" y="63"/>
                    </a:lnTo>
                    <a:lnTo>
                      <a:pt x="249" y="59"/>
                    </a:lnTo>
                    <a:lnTo>
                      <a:pt x="249" y="57"/>
                    </a:lnTo>
                    <a:lnTo>
                      <a:pt x="249" y="53"/>
                    </a:lnTo>
                    <a:lnTo>
                      <a:pt x="245" y="63"/>
                    </a:lnTo>
                    <a:lnTo>
                      <a:pt x="241" y="72"/>
                    </a:lnTo>
                    <a:lnTo>
                      <a:pt x="236" y="80"/>
                    </a:lnTo>
                    <a:lnTo>
                      <a:pt x="230" y="89"/>
                    </a:lnTo>
                    <a:lnTo>
                      <a:pt x="223" y="97"/>
                    </a:lnTo>
                    <a:lnTo>
                      <a:pt x="217" y="104"/>
                    </a:lnTo>
                    <a:lnTo>
                      <a:pt x="210" y="112"/>
                    </a:lnTo>
                    <a:lnTo>
                      <a:pt x="203" y="118"/>
                    </a:lnTo>
                    <a:lnTo>
                      <a:pt x="195" y="124"/>
                    </a:lnTo>
                    <a:lnTo>
                      <a:pt x="187" y="128"/>
                    </a:lnTo>
                    <a:lnTo>
                      <a:pt x="179" y="133"/>
                    </a:lnTo>
                    <a:lnTo>
                      <a:pt x="170" y="136"/>
                    </a:lnTo>
                    <a:lnTo>
                      <a:pt x="161" y="139"/>
                    </a:lnTo>
                    <a:lnTo>
                      <a:pt x="152" y="142"/>
                    </a:lnTo>
                    <a:lnTo>
                      <a:pt x="143" y="143"/>
                    </a:lnTo>
                    <a:lnTo>
                      <a:pt x="133" y="143"/>
                    </a:lnTo>
                    <a:lnTo>
                      <a:pt x="121" y="142"/>
                    </a:lnTo>
                    <a:lnTo>
                      <a:pt x="109" y="140"/>
                    </a:lnTo>
                    <a:lnTo>
                      <a:pt x="96" y="137"/>
                    </a:lnTo>
                    <a:lnTo>
                      <a:pt x="85" y="132"/>
                    </a:lnTo>
                    <a:lnTo>
                      <a:pt x="74" y="126"/>
                    </a:lnTo>
                    <a:lnTo>
                      <a:pt x="64" y="119"/>
                    </a:lnTo>
                    <a:lnTo>
                      <a:pt x="54" y="110"/>
                    </a:lnTo>
                    <a:lnTo>
                      <a:pt x="45" y="101"/>
                    </a:lnTo>
                    <a:lnTo>
                      <a:pt x="37" y="91"/>
                    </a:lnTo>
                    <a:lnTo>
                      <a:pt x="30" y="80"/>
                    </a:lnTo>
                    <a:lnTo>
                      <a:pt x="24" y="69"/>
                    </a:lnTo>
                    <a:lnTo>
                      <a:pt x="18" y="57"/>
                    </a:lnTo>
                    <a:lnTo>
                      <a:pt x="14" y="43"/>
                    </a:lnTo>
                    <a:lnTo>
                      <a:pt x="10" y="29"/>
                    </a:lnTo>
                    <a:lnTo>
                      <a:pt x="8" y="15"/>
                    </a:lnTo>
                    <a:lnTo>
                      <a:pt x="6" y="0"/>
                    </a:lnTo>
                    <a:lnTo>
                      <a:pt x="5" y="3"/>
                    </a:lnTo>
                    <a:lnTo>
                      <a:pt x="4" y="6"/>
                    </a:lnTo>
                    <a:lnTo>
                      <a:pt x="4" y="9"/>
                    </a:lnTo>
                    <a:lnTo>
                      <a:pt x="3" y="12"/>
                    </a:lnTo>
                    <a:lnTo>
                      <a:pt x="2" y="16"/>
                    </a:lnTo>
                    <a:lnTo>
                      <a:pt x="1" y="18"/>
                    </a:lnTo>
                    <a:lnTo>
                      <a:pt x="1" y="22"/>
                    </a:lnTo>
                    <a:lnTo>
                      <a:pt x="0" y="24"/>
                    </a:lnTo>
                    <a:close/>
                  </a:path>
                </a:pathLst>
              </a:custGeom>
              <a:solidFill>
                <a:srgbClr val="F4B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04" name="Freeform 19"/>
              <p:cNvSpPr>
                <a:spLocks/>
              </p:cNvSpPr>
              <p:nvPr/>
            </p:nvSpPr>
            <p:spPr bwMode="auto">
              <a:xfrm>
                <a:off x="1136" y="2659"/>
                <a:ext cx="49" cy="26"/>
              </a:xfrm>
              <a:custGeom>
                <a:avLst/>
                <a:gdLst>
                  <a:gd name="T0" fmla="*/ 0 w 246"/>
                  <a:gd name="T1" fmla="*/ 0 h 159"/>
                  <a:gd name="T2" fmla="*/ 0 w 246"/>
                  <a:gd name="T3" fmla="*/ 0 h 159"/>
                  <a:gd name="T4" fmla="*/ 0 w 246"/>
                  <a:gd name="T5" fmla="*/ 0 h 159"/>
                  <a:gd name="T6" fmla="*/ 0 w 246"/>
                  <a:gd name="T7" fmla="*/ 0 h 159"/>
                  <a:gd name="T8" fmla="*/ 0 w 246"/>
                  <a:gd name="T9" fmla="*/ 0 h 159"/>
                  <a:gd name="T10" fmla="*/ 0 w 246"/>
                  <a:gd name="T11" fmla="*/ 0 h 159"/>
                  <a:gd name="T12" fmla="*/ 0 w 246"/>
                  <a:gd name="T13" fmla="*/ 0 h 159"/>
                  <a:gd name="T14" fmla="*/ 0 w 246"/>
                  <a:gd name="T15" fmla="*/ 0 h 159"/>
                  <a:gd name="T16" fmla="*/ 0 w 246"/>
                  <a:gd name="T17" fmla="*/ 0 h 159"/>
                  <a:gd name="T18" fmla="*/ 0 w 246"/>
                  <a:gd name="T19" fmla="*/ 0 h 159"/>
                  <a:gd name="T20" fmla="*/ 0 w 246"/>
                  <a:gd name="T21" fmla="*/ 0 h 159"/>
                  <a:gd name="T22" fmla="*/ 0 w 246"/>
                  <a:gd name="T23" fmla="*/ 0 h 159"/>
                  <a:gd name="T24" fmla="*/ 0 w 246"/>
                  <a:gd name="T25" fmla="*/ 0 h 159"/>
                  <a:gd name="T26" fmla="*/ 0 w 246"/>
                  <a:gd name="T27" fmla="*/ 0 h 159"/>
                  <a:gd name="T28" fmla="*/ 0 w 246"/>
                  <a:gd name="T29" fmla="*/ 0 h 159"/>
                  <a:gd name="T30" fmla="*/ 0 w 246"/>
                  <a:gd name="T31" fmla="*/ 0 h 159"/>
                  <a:gd name="T32" fmla="*/ 0 w 246"/>
                  <a:gd name="T33" fmla="*/ 0 h 159"/>
                  <a:gd name="T34" fmla="*/ 0 w 246"/>
                  <a:gd name="T35" fmla="*/ 0 h 159"/>
                  <a:gd name="T36" fmla="*/ 0 w 246"/>
                  <a:gd name="T37" fmla="*/ 0 h 159"/>
                  <a:gd name="T38" fmla="*/ 0 w 246"/>
                  <a:gd name="T39" fmla="*/ 0 h 159"/>
                  <a:gd name="T40" fmla="*/ 0 w 246"/>
                  <a:gd name="T41" fmla="*/ 0 h 159"/>
                  <a:gd name="T42" fmla="*/ 0 w 246"/>
                  <a:gd name="T43" fmla="*/ 0 h 159"/>
                  <a:gd name="T44" fmla="*/ 0 w 246"/>
                  <a:gd name="T45" fmla="*/ 0 h 159"/>
                  <a:gd name="T46" fmla="*/ 0 w 246"/>
                  <a:gd name="T47" fmla="*/ 0 h 159"/>
                  <a:gd name="T48" fmla="*/ 0 w 246"/>
                  <a:gd name="T49" fmla="*/ 0 h 159"/>
                  <a:gd name="T50" fmla="*/ 0 w 246"/>
                  <a:gd name="T51" fmla="*/ 0 h 159"/>
                  <a:gd name="T52" fmla="*/ 0 w 246"/>
                  <a:gd name="T53" fmla="*/ 0 h 159"/>
                  <a:gd name="T54" fmla="*/ 0 w 246"/>
                  <a:gd name="T55" fmla="*/ 0 h 159"/>
                  <a:gd name="T56" fmla="*/ 0 w 246"/>
                  <a:gd name="T57" fmla="*/ 0 h 159"/>
                  <a:gd name="T58" fmla="*/ 0 w 246"/>
                  <a:gd name="T59" fmla="*/ 0 h 159"/>
                  <a:gd name="T60" fmla="*/ 0 w 246"/>
                  <a:gd name="T61" fmla="*/ 0 h 159"/>
                  <a:gd name="T62" fmla="*/ 0 w 246"/>
                  <a:gd name="T63" fmla="*/ 0 h 159"/>
                  <a:gd name="T64" fmla="*/ 0 w 246"/>
                  <a:gd name="T65" fmla="*/ 0 h 159"/>
                  <a:gd name="T66" fmla="*/ 0 w 246"/>
                  <a:gd name="T67" fmla="*/ 0 h 159"/>
                  <a:gd name="T68" fmla="*/ 0 w 246"/>
                  <a:gd name="T69" fmla="*/ 0 h 159"/>
                  <a:gd name="T70" fmla="*/ 0 w 246"/>
                  <a:gd name="T71" fmla="*/ 0 h 159"/>
                  <a:gd name="T72" fmla="*/ 0 w 246"/>
                  <a:gd name="T73" fmla="*/ 0 h 159"/>
                  <a:gd name="T74" fmla="*/ 0 w 246"/>
                  <a:gd name="T75" fmla="*/ 0 h 159"/>
                  <a:gd name="T76" fmla="*/ 0 w 246"/>
                  <a:gd name="T77" fmla="*/ 0 h 159"/>
                  <a:gd name="T78" fmla="*/ 0 w 246"/>
                  <a:gd name="T79" fmla="*/ 0 h 159"/>
                  <a:gd name="T80" fmla="*/ 0 w 246"/>
                  <a:gd name="T81" fmla="*/ 0 h 159"/>
                  <a:gd name="T82" fmla="*/ 0 w 246"/>
                  <a:gd name="T83" fmla="*/ 0 h 159"/>
                  <a:gd name="T84" fmla="*/ 0 w 246"/>
                  <a:gd name="T85" fmla="*/ 0 h 159"/>
                  <a:gd name="T86" fmla="*/ 0 w 246"/>
                  <a:gd name="T87" fmla="*/ 0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6" h="159">
                    <a:moveTo>
                      <a:pt x="0" y="23"/>
                    </a:moveTo>
                    <a:lnTo>
                      <a:pt x="2" y="38"/>
                    </a:lnTo>
                    <a:lnTo>
                      <a:pt x="5" y="51"/>
                    </a:lnTo>
                    <a:lnTo>
                      <a:pt x="9" y="64"/>
                    </a:lnTo>
                    <a:lnTo>
                      <a:pt x="14" y="77"/>
                    </a:lnTo>
                    <a:lnTo>
                      <a:pt x="20" y="89"/>
                    </a:lnTo>
                    <a:lnTo>
                      <a:pt x="27" y="100"/>
                    </a:lnTo>
                    <a:lnTo>
                      <a:pt x="34" y="111"/>
                    </a:lnTo>
                    <a:lnTo>
                      <a:pt x="43" y="120"/>
                    </a:lnTo>
                    <a:lnTo>
                      <a:pt x="52" y="129"/>
                    </a:lnTo>
                    <a:lnTo>
                      <a:pt x="61" y="136"/>
                    </a:lnTo>
                    <a:lnTo>
                      <a:pt x="71" y="143"/>
                    </a:lnTo>
                    <a:lnTo>
                      <a:pt x="82" y="149"/>
                    </a:lnTo>
                    <a:lnTo>
                      <a:pt x="93" y="153"/>
                    </a:lnTo>
                    <a:lnTo>
                      <a:pt x="106" y="156"/>
                    </a:lnTo>
                    <a:lnTo>
                      <a:pt x="118" y="159"/>
                    </a:lnTo>
                    <a:lnTo>
                      <a:pt x="130" y="159"/>
                    </a:lnTo>
                    <a:lnTo>
                      <a:pt x="139" y="159"/>
                    </a:lnTo>
                    <a:lnTo>
                      <a:pt x="148" y="157"/>
                    </a:lnTo>
                    <a:lnTo>
                      <a:pt x="157" y="156"/>
                    </a:lnTo>
                    <a:lnTo>
                      <a:pt x="166" y="153"/>
                    </a:lnTo>
                    <a:lnTo>
                      <a:pt x="174" y="150"/>
                    </a:lnTo>
                    <a:lnTo>
                      <a:pt x="183" y="145"/>
                    </a:lnTo>
                    <a:lnTo>
                      <a:pt x="191" y="142"/>
                    </a:lnTo>
                    <a:lnTo>
                      <a:pt x="198" y="136"/>
                    </a:lnTo>
                    <a:lnTo>
                      <a:pt x="205" y="131"/>
                    </a:lnTo>
                    <a:lnTo>
                      <a:pt x="212" y="124"/>
                    </a:lnTo>
                    <a:lnTo>
                      <a:pt x="219" y="118"/>
                    </a:lnTo>
                    <a:lnTo>
                      <a:pt x="226" y="111"/>
                    </a:lnTo>
                    <a:lnTo>
                      <a:pt x="232" y="102"/>
                    </a:lnTo>
                    <a:lnTo>
                      <a:pt x="237" y="94"/>
                    </a:lnTo>
                    <a:lnTo>
                      <a:pt x="242" y="85"/>
                    </a:lnTo>
                    <a:lnTo>
                      <a:pt x="246" y="76"/>
                    </a:lnTo>
                    <a:lnTo>
                      <a:pt x="246" y="74"/>
                    </a:lnTo>
                    <a:lnTo>
                      <a:pt x="246" y="70"/>
                    </a:lnTo>
                    <a:lnTo>
                      <a:pt x="246" y="68"/>
                    </a:lnTo>
                    <a:lnTo>
                      <a:pt x="246" y="64"/>
                    </a:lnTo>
                    <a:lnTo>
                      <a:pt x="246" y="60"/>
                    </a:lnTo>
                    <a:lnTo>
                      <a:pt x="246" y="58"/>
                    </a:lnTo>
                    <a:lnTo>
                      <a:pt x="246" y="54"/>
                    </a:lnTo>
                    <a:lnTo>
                      <a:pt x="246" y="52"/>
                    </a:lnTo>
                    <a:lnTo>
                      <a:pt x="242" y="62"/>
                    </a:lnTo>
                    <a:lnTo>
                      <a:pt x="238" y="72"/>
                    </a:lnTo>
                    <a:lnTo>
                      <a:pt x="233" y="82"/>
                    </a:lnTo>
                    <a:lnTo>
                      <a:pt x="228" y="90"/>
                    </a:lnTo>
                    <a:lnTo>
                      <a:pt x="221" y="99"/>
                    </a:lnTo>
                    <a:lnTo>
                      <a:pt x="215" y="107"/>
                    </a:lnTo>
                    <a:lnTo>
                      <a:pt x="208" y="114"/>
                    </a:lnTo>
                    <a:lnTo>
                      <a:pt x="201" y="121"/>
                    </a:lnTo>
                    <a:lnTo>
                      <a:pt x="193" y="127"/>
                    </a:lnTo>
                    <a:lnTo>
                      <a:pt x="185" y="132"/>
                    </a:lnTo>
                    <a:lnTo>
                      <a:pt x="177" y="137"/>
                    </a:lnTo>
                    <a:lnTo>
                      <a:pt x="168" y="142"/>
                    </a:lnTo>
                    <a:lnTo>
                      <a:pt x="159" y="144"/>
                    </a:lnTo>
                    <a:lnTo>
                      <a:pt x="149" y="147"/>
                    </a:lnTo>
                    <a:lnTo>
                      <a:pt x="140" y="148"/>
                    </a:lnTo>
                    <a:lnTo>
                      <a:pt x="130" y="148"/>
                    </a:lnTo>
                    <a:lnTo>
                      <a:pt x="118" y="148"/>
                    </a:lnTo>
                    <a:lnTo>
                      <a:pt x="106" y="145"/>
                    </a:lnTo>
                    <a:lnTo>
                      <a:pt x="93" y="142"/>
                    </a:lnTo>
                    <a:lnTo>
                      <a:pt x="82" y="137"/>
                    </a:lnTo>
                    <a:lnTo>
                      <a:pt x="71" y="131"/>
                    </a:lnTo>
                    <a:lnTo>
                      <a:pt x="61" y="124"/>
                    </a:lnTo>
                    <a:lnTo>
                      <a:pt x="52" y="115"/>
                    </a:lnTo>
                    <a:lnTo>
                      <a:pt x="43" y="106"/>
                    </a:lnTo>
                    <a:lnTo>
                      <a:pt x="35" y="95"/>
                    </a:lnTo>
                    <a:lnTo>
                      <a:pt x="28" y="84"/>
                    </a:lnTo>
                    <a:lnTo>
                      <a:pt x="22" y="72"/>
                    </a:lnTo>
                    <a:lnTo>
                      <a:pt x="17" y="59"/>
                    </a:lnTo>
                    <a:lnTo>
                      <a:pt x="13" y="46"/>
                    </a:lnTo>
                    <a:lnTo>
                      <a:pt x="10" y="32"/>
                    </a:lnTo>
                    <a:lnTo>
                      <a:pt x="8" y="17"/>
                    </a:lnTo>
                    <a:lnTo>
                      <a:pt x="8" y="3"/>
                    </a:lnTo>
                    <a:lnTo>
                      <a:pt x="8" y="2"/>
                    </a:lnTo>
                    <a:lnTo>
                      <a:pt x="8" y="0"/>
                    </a:lnTo>
                    <a:lnTo>
                      <a:pt x="7" y="3"/>
                    </a:lnTo>
                    <a:lnTo>
                      <a:pt x="5" y="5"/>
                    </a:lnTo>
                    <a:lnTo>
                      <a:pt x="4" y="9"/>
                    </a:lnTo>
                    <a:lnTo>
                      <a:pt x="3" y="11"/>
                    </a:lnTo>
                    <a:lnTo>
                      <a:pt x="2" y="14"/>
                    </a:lnTo>
                    <a:lnTo>
                      <a:pt x="1" y="17"/>
                    </a:lnTo>
                    <a:lnTo>
                      <a:pt x="1" y="20"/>
                    </a:lnTo>
                    <a:lnTo>
                      <a:pt x="0" y="23"/>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05" name="Freeform 20"/>
              <p:cNvSpPr>
                <a:spLocks/>
              </p:cNvSpPr>
              <p:nvPr/>
            </p:nvSpPr>
            <p:spPr bwMode="auto">
              <a:xfrm>
                <a:off x="1136" y="2657"/>
                <a:ext cx="49" cy="27"/>
              </a:xfrm>
              <a:custGeom>
                <a:avLst/>
                <a:gdLst>
                  <a:gd name="T0" fmla="*/ 0 w 243"/>
                  <a:gd name="T1" fmla="*/ 0 h 164"/>
                  <a:gd name="T2" fmla="*/ 0 w 243"/>
                  <a:gd name="T3" fmla="*/ 0 h 164"/>
                  <a:gd name="T4" fmla="*/ 0 w 243"/>
                  <a:gd name="T5" fmla="*/ 0 h 164"/>
                  <a:gd name="T6" fmla="*/ 0 w 243"/>
                  <a:gd name="T7" fmla="*/ 0 h 164"/>
                  <a:gd name="T8" fmla="*/ 0 w 243"/>
                  <a:gd name="T9" fmla="*/ 0 h 164"/>
                  <a:gd name="T10" fmla="*/ 0 w 243"/>
                  <a:gd name="T11" fmla="*/ 0 h 164"/>
                  <a:gd name="T12" fmla="*/ 0 w 243"/>
                  <a:gd name="T13" fmla="*/ 0 h 164"/>
                  <a:gd name="T14" fmla="*/ 0 w 243"/>
                  <a:gd name="T15" fmla="*/ 0 h 164"/>
                  <a:gd name="T16" fmla="*/ 0 w 243"/>
                  <a:gd name="T17" fmla="*/ 0 h 164"/>
                  <a:gd name="T18" fmla="*/ 0 w 243"/>
                  <a:gd name="T19" fmla="*/ 0 h 164"/>
                  <a:gd name="T20" fmla="*/ 0 w 243"/>
                  <a:gd name="T21" fmla="*/ 0 h 164"/>
                  <a:gd name="T22" fmla="*/ 0 w 243"/>
                  <a:gd name="T23" fmla="*/ 0 h 164"/>
                  <a:gd name="T24" fmla="*/ 0 w 243"/>
                  <a:gd name="T25" fmla="*/ 0 h 164"/>
                  <a:gd name="T26" fmla="*/ 0 w 243"/>
                  <a:gd name="T27" fmla="*/ 0 h 164"/>
                  <a:gd name="T28" fmla="*/ 0 w 243"/>
                  <a:gd name="T29" fmla="*/ 0 h 164"/>
                  <a:gd name="T30" fmla="*/ 0 w 243"/>
                  <a:gd name="T31" fmla="*/ 0 h 164"/>
                  <a:gd name="T32" fmla="*/ 0 w 243"/>
                  <a:gd name="T33" fmla="*/ 0 h 164"/>
                  <a:gd name="T34" fmla="*/ 0 w 243"/>
                  <a:gd name="T35" fmla="*/ 0 h 164"/>
                  <a:gd name="T36" fmla="*/ 0 w 243"/>
                  <a:gd name="T37" fmla="*/ 0 h 164"/>
                  <a:gd name="T38" fmla="*/ 0 w 243"/>
                  <a:gd name="T39" fmla="*/ 0 h 164"/>
                  <a:gd name="T40" fmla="*/ 0 w 243"/>
                  <a:gd name="T41" fmla="*/ 0 h 164"/>
                  <a:gd name="T42" fmla="*/ 0 w 243"/>
                  <a:gd name="T43" fmla="*/ 0 h 164"/>
                  <a:gd name="T44" fmla="*/ 0 w 243"/>
                  <a:gd name="T45" fmla="*/ 0 h 164"/>
                  <a:gd name="T46" fmla="*/ 0 w 243"/>
                  <a:gd name="T47" fmla="*/ 0 h 164"/>
                  <a:gd name="T48" fmla="*/ 0 w 243"/>
                  <a:gd name="T49" fmla="*/ 0 h 164"/>
                  <a:gd name="T50" fmla="*/ 0 w 243"/>
                  <a:gd name="T51" fmla="*/ 0 h 164"/>
                  <a:gd name="T52" fmla="*/ 0 w 243"/>
                  <a:gd name="T53" fmla="*/ 0 h 164"/>
                  <a:gd name="T54" fmla="*/ 0 w 243"/>
                  <a:gd name="T55" fmla="*/ 0 h 164"/>
                  <a:gd name="T56" fmla="*/ 0 w 243"/>
                  <a:gd name="T57" fmla="*/ 0 h 164"/>
                  <a:gd name="T58" fmla="*/ 0 w 243"/>
                  <a:gd name="T59" fmla="*/ 0 h 164"/>
                  <a:gd name="T60" fmla="*/ 0 w 243"/>
                  <a:gd name="T61" fmla="*/ 0 h 164"/>
                  <a:gd name="T62" fmla="*/ 0 w 243"/>
                  <a:gd name="T63" fmla="*/ 0 h 164"/>
                  <a:gd name="T64" fmla="*/ 0 w 243"/>
                  <a:gd name="T65" fmla="*/ 0 h 164"/>
                  <a:gd name="T66" fmla="*/ 0 w 243"/>
                  <a:gd name="T67" fmla="*/ 0 h 164"/>
                  <a:gd name="T68" fmla="*/ 0 w 243"/>
                  <a:gd name="T69" fmla="*/ 0 h 164"/>
                  <a:gd name="T70" fmla="*/ 0 w 243"/>
                  <a:gd name="T71" fmla="*/ 0 h 164"/>
                  <a:gd name="T72" fmla="*/ 0 w 243"/>
                  <a:gd name="T73" fmla="*/ 0 h 164"/>
                  <a:gd name="T74" fmla="*/ 0 w 243"/>
                  <a:gd name="T75" fmla="*/ 0 h 164"/>
                  <a:gd name="T76" fmla="*/ 0 w 243"/>
                  <a:gd name="T77" fmla="*/ 0 h 164"/>
                  <a:gd name="T78" fmla="*/ 0 w 243"/>
                  <a:gd name="T79" fmla="*/ 0 h 164"/>
                  <a:gd name="T80" fmla="*/ 0 w 243"/>
                  <a:gd name="T81" fmla="*/ 0 h 164"/>
                  <a:gd name="T82" fmla="*/ 0 w 243"/>
                  <a:gd name="T83" fmla="*/ 0 h 164"/>
                  <a:gd name="T84" fmla="*/ 0 w 243"/>
                  <a:gd name="T85" fmla="*/ 0 h 164"/>
                  <a:gd name="T86" fmla="*/ 0 w 243"/>
                  <a:gd name="T87" fmla="*/ 0 h 164"/>
                  <a:gd name="T88" fmla="*/ 0 w 243"/>
                  <a:gd name="T89" fmla="*/ 0 h 164"/>
                  <a:gd name="T90" fmla="*/ 0 w 243"/>
                  <a:gd name="T91" fmla="*/ 0 h 164"/>
                  <a:gd name="T92" fmla="*/ 0 w 243"/>
                  <a:gd name="T93" fmla="*/ 0 h 164"/>
                  <a:gd name="T94" fmla="*/ 0 w 243"/>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3" h="164">
                    <a:moveTo>
                      <a:pt x="0" y="21"/>
                    </a:moveTo>
                    <a:lnTo>
                      <a:pt x="2" y="36"/>
                    </a:lnTo>
                    <a:lnTo>
                      <a:pt x="4" y="50"/>
                    </a:lnTo>
                    <a:lnTo>
                      <a:pt x="8" y="64"/>
                    </a:lnTo>
                    <a:lnTo>
                      <a:pt x="12" y="78"/>
                    </a:lnTo>
                    <a:lnTo>
                      <a:pt x="18" y="90"/>
                    </a:lnTo>
                    <a:lnTo>
                      <a:pt x="24" y="101"/>
                    </a:lnTo>
                    <a:lnTo>
                      <a:pt x="31" y="112"/>
                    </a:lnTo>
                    <a:lnTo>
                      <a:pt x="39" y="122"/>
                    </a:lnTo>
                    <a:lnTo>
                      <a:pt x="48" y="131"/>
                    </a:lnTo>
                    <a:lnTo>
                      <a:pt x="58" y="140"/>
                    </a:lnTo>
                    <a:lnTo>
                      <a:pt x="68" y="147"/>
                    </a:lnTo>
                    <a:lnTo>
                      <a:pt x="79" y="153"/>
                    </a:lnTo>
                    <a:lnTo>
                      <a:pt x="90" y="158"/>
                    </a:lnTo>
                    <a:lnTo>
                      <a:pt x="103" y="161"/>
                    </a:lnTo>
                    <a:lnTo>
                      <a:pt x="115" y="163"/>
                    </a:lnTo>
                    <a:lnTo>
                      <a:pt x="127" y="164"/>
                    </a:lnTo>
                    <a:lnTo>
                      <a:pt x="137" y="164"/>
                    </a:lnTo>
                    <a:lnTo>
                      <a:pt x="146" y="163"/>
                    </a:lnTo>
                    <a:lnTo>
                      <a:pt x="155" y="160"/>
                    </a:lnTo>
                    <a:lnTo>
                      <a:pt x="164" y="157"/>
                    </a:lnTo>
                    <a:lnTo>
                      <a:pt x="173" y="154"/>
                    </a:lnTo>
                    <a:lnTo>
                      <a:pt x="181" y="149"/>
                    </a:lnTo>
                    <a:lnTo>
                      <a:pt x="189" y="145"/>
                    </a:lnTo>
                    <a:lnTo>
                      <a:pt x="197" y="139"/>
                    </a:lnTo>
                    <a:lnTo>
                      <a:pt x="204" y="133"/>
                    </a:lnTo>
                    <a:lnTo>
                      <a:pt x="211" y="125"/>
                    </a:lnTo>
                    <a:lnTo>
                      <a:pt x="217" y="118"/>
                    </a:lnTo>
                    <a:lnTo>
                      <a:pt x="224" y="110"/>
                    </a:lnTo>
                    <a:lnTo>
                      <a:pt x="230" y="101"/>
                    </a:lnTo>
                    <a:lnTo>
                      <a:pt x="235" y="93"/>
                    </a:lnTo>
                    <a:lnTo>
                      <a:pt x="239" y="84"/>
                    </a:lnTo>
                    <a:lnTo>
                      <a:pt x="243" y="74"/>
                    </a:lnTo>
                    <a:lnTo>
                      <a:pt x="243" y="70"/>
                    </a:lnTo>
                    <a:lnTo>
                      <a:pt x="243" y="68"/>
                    </a:lnTo>
                    <a:lnTo>
                      <a:pt x="243" y="64"/>
                    </a:lnTo>
                    <a:lnTo>
                      <a:pt x="243" y="62"/>
                    </a:lnTo>
                    <a:lnTo>
                      <a:pt x="242" y="58"/>
                    </a:lnTo>
                    <a:lnTo>
                      <a:pt x="242" y="56"/>
                    </a:lnTo>
                    <a:lnTo>
                      <a:pt x="241" y="52"/>
                    </a:lnTo>
                    <a:lnTo>
                      <a:pt x="241" y="50"/>
                    </a:lnTo>
                    <a:lnTo>
                      <a:pt x="238" y="61"/>
                    </a:lnTo>
                    <a:lnTo>
                      <a:pt x="234" y="72"/>
                    </a:lnTo>
                    <a:lnTo>
                      <a:pt x="230" y="81"/>
                    </a:lnTo>
                    <a:lnTo>
                      <a:pt x="225" y="91"/>
                    </a:lnTo>
                    <a:lnTo>
                      <a:pt x="219" y="100"/>
                    </a:lnTo>
                    <a:lnTo>
                      <a:pt x="213" y="109"/>
                    </a:lnTo>
                    <a:lnTo>
                      <a:pt x="206" y="116"/>
                    </a:lnTo>
                    <a:lnTo>
                      <a:pt x="199" y="123"/>
                    </a:lnTo>
                    <a:lnTo>
                      <a:pt x="191" y="130"/>
                    </a:lnTo>
                    <a:lnTo>
                      <a:pt x="183" y="136"/>
                    </a:lnTo>
                    <a:lnTo>
                      <a:pt x="174" y="141"/>
                    </a:lnTo>
                    <a:lnTo>
                      <a:pt x="166" y="146"/>
                    </a:lnTo>
                    <a:lnTo>
                      <a:pt x="156" y="148"/>
                    </a:lnTo>
                    <a:lnTo>
                      <a:pt x="147" y="151"/>
                    </a:lnTo>
                    <a:lnTo>
                      <a:pt x="137" y="153"/>
                    </a:lnTo>
                    <a:lnTo>
                      <a:pt x="127" y="153"/>
                    </a:lnTo>
                    <a:lnTo>
                      <a:pt x="115" y="152"/>
                    </a:lnTo>
                    <a:lnTo>
                      <a:pt x="104" y="151"/>
                    </a:lnTo>
                    <a:lnTo>
                      <a:pt x="91" y="147"/>
                    </a:lnTo>
                    <a:lnTo>
                      <a:pt x="81" y="142"/>
                    </a:lnTo>
                    <a:lnTo>
                      <a:pt x="70" y="136"/>
                    </a:lnTo>
                    <a:lnTo>
                      <a:pt x="61" y="129"/>
                    </a:lnTo>
                    <a:lnTo>
                      <a:pt x="52" y="121"/>
                    </a:lnTo>
                    <a:lnTo>
                      <a:pt x="43" y="112"/>
                    </a:lnTo>
                    <a:lnTo>
                      <a:pt x="36" y="101"/>
                    </a:lnTo>
                    <a:lnTo>
                      <a:pt x="29" y="91"/>
                    </a:lnTo>
                    <a:lnTo>
                      <a:pt x="23" y="80"/>
                    </a:lnTo>
                    <a:lnTo>
                      <a:pt x="18" y="68"/>
                    </a:lnTo>
                    <a:lnTo>
                      <a:pt x="14" y="55"/>
                    </a:lnTo>
                    <a:lnTo>
                      <a:pt x="12" y="42"/>
                    </a:lnTo>
                    <a:lnTo>
                      <a:pt x="10" y="27"/>
                    </a:lnTo>
                    <a:lnTo>
                      <a:pt x="9" y="13"/>
                    </a:lnTo>
                    <a:lnTo>
                      <a:pt x="9" y="12"/>
                    </a:lnTo>
                    <a:lnTo>
                      <a:pt x="9" y="9"/>
                    </a:lnTo>
                    <a:lnTo>
                      <a:pt x="9" y="8"/>
                    </a:lnTo>
                    <a:lnTo>
                      <a:pt x="9" y="6"/>
                    </a:lnTo>
                    <a:lnTo>
                      <a:pt x="9" y="4"/>
                    </a:lnTo>
                    <a:lnTo>
                      <a:pt x="9" y="3"/>
                    </a:lnTo>
                    <a:lnTo>
                      <a:pt x="10" y="1"/>
                    </a:lnTo>
                    <a:lnTo>
                      <a:pt x="10" y="0"/>
                    </a:lnTo>
                    <a:lnTo>
                      <a:pt x="9" y="0"/>
                    </a:lnTo>
                    <a:lnTo>
                      <a:pt x="9" y="1"/>
                    </a:lnTo>
                    <a:lnTo>
                      <a:pt x="8" y="2"/>
                    </a:lnTo>
                    <a:lnTo>
                      <a:pt x="8" y="3"/>
                    </a:lnTo>
                    <a:lnTo>
                      <a:pt x="7" y="6"/>
                    </a:lnTo>
                    <a:lnTo>
                      <a:pt x="6" y="8"/>
                    </a:lnTo>
                    <a:lnTo>
                      <a:pt x="5" y="10"/>
                    </a:lnTo>
                    <a:lnTo>
                      <a:pt x="4" y="13"/>
                    </a:lnTo>
                    <a:lnTo>
                      <a:pt x="3" y="14"/>
                    </a:lnTo>
                    <a:lnTo>
                      <a:pt x="2" y="16"/>
                    </a:lnTo>
                    <a:lnTo>
                      <a:pt x="1" y="19"/>
                    </a:lnTo>
                    <a:lnTo>
                      <a:pt x="0" y="21"/>
                    </a:lnTo>
                    <a:close/>
                  </a:path>
                </a:pathLst>
              </a:custGeom>
              <a:solidFill>
                <a:srgbClr val="F4B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06" name="Freeform 21"/>
              <p:cNvSpPr>
                <a:spLocks/>
              </p:cNvSpPr>
              <p:nvPr/>
            </p:nvSpPr>
            <p:spPr bwMode="auto">
              <a:xfrm>
                <a:off x="1137" y="2655"/>
                <a:ext cx="48" cy="28"/>
              </a:xfrm>
              <a:custGeom>
                <a:avLst/>
                <a:gdLst>
                  <a:gd name="T0" fmla="*/ 0 w 238"/>
                  <a:gd name="T1" fmla="*/ 0 h 169"/>
                  <a:gd name="T2" fmla="*/ 0 w 238"/>
                  <a:gd name="T3" fmla="*/ 0 h 169"/>
                  <a:gd name="T4" fmla="*/ 0 w 238"/>
                  <a:gd name="T5" fmla="*/ 0 h 169"/>
                  <a:gd name="T6" fmla="*/ 0 w 238"/>
                  <a:gd name="T7" fmla="*/ 0 h 169"/>
                  <a:gd name="T8" fmla="*/ 0 w 238"/>
                  <a:gd name="T9" fmla="*/ 0 h 169"/>
                  <a:gd name="T10" fmla="*/ 0 w 238"/>
                  <a:gd name="T11" fmla="*/ 0 h 169"/>
                  <a:gd name="T12" fmla="*/ 0 w 238"/>
                  <a:gd name="T13" fmla="*/ 0 h 169"/>
                  <a:gd name="T14" fmla="*/ 0 w 238"/>
                  <a:gd name="T15" fmla="*/ 0 h 169"/>
                  <a:gd name="T16" fmla="*/ 0 w 238"/>
                  <a:gd name="T17" fmla="*/ 0 h 169"/>
                  <a:gd name="T18" fmla="*/ 0 w 238"/>
                  <a:gd name="T19" fmla="*/ 0 h 169"/>
                  <a:gd name="T20" fmla="*/ 0 w 238"/>
                  <a:gd name="T21" fmla="*/ 0 h 169"/>
                  <a:gd name="T22" fmla="*/ 0 w 238"/>
                  <a:gd name="T23" fmla="*/ 0 h 169"/>
                  <a:gd name="T24" fmla="*/ 0 w 238"/>
                  <a:gd name="T25" fmla="*/ 0 h 169"/>
                  <a:gd name="T26" fmla="*/ 0 w 238"/>
                  <a:gd name="T27" fmla="*/ 0 h 169"/>
                  <a:gd name="T28" fmla="*/ 0 w 238"/>
                  <a:gd name="T29" fmla="*/ 0 h 169"/>
                  <a:gd name="T30" fmla="*/ 0 w 238"/>
                  <a:gd name="T31" fmla="*/ 0 h 169"/>
                  <a:gd name="T32" fmla="*/ 0 w 238"/>
                  <a:gd name="T33" fmla="*/ 0 h 169"/>
                  <a:gd name="T34" fmla="*/ 0 w 238"/>
                  <a:gd name="T35" fmla="*/ 0 h 169"/>
                  <a:gd name="T36" fmla="*/ 0 w 238"/>
                  <a:gd name="T37" fmla="*/ 0 h 169"/>
                  <a:gd name="T38" fmla="*/ 0 w 238"/>
                  <a:gd name="T39" fmla="*/ 0 h 169"/>
                  <a:gd name="T40" fmla="*/ 0 w 238"/>
                  <a:gd name="T41" fmla="*/ 0 h 169"/>
                  <a:gd name="T42" fmla="*/ 0 w 238"/>
                  <a:gd name="T43" fmla="*/ 0 h 169"/>
                  <a:gd name="T44" fmla="*/ 0 w 238"/>
                  <a:gd name="T45" fmla="*/ 0 h 169"/>
                  <a:gd name="T46" fmla="*/ 0 w 238"/>
                  <a:gd name="T47" fmla="*/ 0 h 169"/>
                  <a:gd name="T48" fmla="*/ 0 w 238"/>
                  <a:gd name="T49" fmla="*/ 0 h 169"/>
                  <a:gd name="T50" fmla="*/ 0 w 238"/>
                  <a:gd name="T51" fmla="*/ 0 h 169"/>
                  <a:gd name="T52" fmla="*/ 0 w 238"/>
                  <a:gd name="T53" fmla="*/ 0 h 169"/>
                  <a:gd name="T54" fmla="*/ 0 w 238"/>
                  <a:gd name="T55" fmla="*/ 0 h 169"/>
                  <a:gd name="T56" fmla="*/ 0 w 238"/>
                  <a:gd name="T57" fmla="*/ 0 h 169"/>
                  <a:gd name="T58" fmla="*/ 0 w 238"/>
                  <a:gd name="T59" fmla="*/ 0 h 169"/>
                  <a:gd name="T60" fmla="*/ 0 w 238"/>
                  <a:gd name="T61" fmla="*/ 0 h 169"/>
                  <a:gd name="T62" fmla="*/ 0 w 238"/>
                  <a:gd name="T63" fmla="*/ 0 h 169"/>
                  <a:gd name="T64" fmla="*/ 0 w 238"/>
                  <a:gd name="T65" fmla="*/ 0 h 169"/>
                  <a:gd name="T66" fmla="*/ 0 w 238"/>
                  <a:gd name="T67" fmla="*/ 0 h 169"/>
                  <a:gd name="T68" fmla="*/ 0 w 238"/>
                  <a:gd name="T69" fmla="*/ 0 h 169"/>
                  <a:gd name="T70" fmla="*/ 0 w 238"/>
                  <a:gd name="T71" fmla="*/ 0 h 169"/>
                  <a:gd name="T72" fmla="*/ 0 w 238"/>
                  <a:gd name="T73" fmla="*/ 0 h 169"/>
                  <a:gd name="T74" fmla="*/ 0 w 238"/>
                  <a:gd name="T75" fmla="*/ 0 h 169"/>
                  <a:gd name="T76" fmla="*/ 0 w 238"/>
                  <a:gd name="T77" fmla="*/ 0 h 169"/>
                  <a:gd name="T78" fmla="*/ 0 w 238"/>
                  <a:gd name="T79" fmla="*/ 0 h 169"/>
                  <a:gd name="T80" fmla="*/ 0 w 238"/>
                  <a:gd name="T81" fmla="*/ 0 h 169"/>
                  <a:gd name="T82" fmla="*/ 0 w 238"/>
                  <a:gd name="T83" fmla="*/ 0 h 169"/>
                  <a:gd name="T84" fmla="*/ 0 w 238"/>
                  <a:gd name="T85" fmla="*/ 0 h 169"/>
                  <a:gd name="T86" fmla="*/ 0 w 238"/>
                  <a:gd name="T87" fmla="*/ 0 h 169"/>
                  <a:gd name="T88" fmla="*/ 0 w 238"/>
                  <a:gd name="T89" fmla="*/ 0 h 169"/>
                  <a:gd name="T90" fmla="*/ 0 w 238"/>
                  <a:gd name="T91" fmla="*/ 0 h 169"/>
                  <a:gd name="T92" fmla="*/ 0 w 238"/>
                  <a:gd name="T93" fmla="*/ 0 h 169"/>
                  <a:gd name="T94" fmla="*/ 0 w 238"/>
                  <a:gd name="T95" fmla="*/ 0 h 169"/>
                  <a:gd name="T96" fmla="*/ 0 w 238"/>
                  <a:gd name="T97" fmla="*/ 0 h 169"/>
                  <a:gd name="T98" fmla="*/ 0 w 238"/>
                  <a:gd name="T99" fmla="*/ 0 h 169"/>
                  <a:gd name="T100" fmla="*/ 0 w 238"/>
                  <a:gd name="T101" fmla="*/ 0 h 169"/>
                  <a:gd name="T102" fmla="*/ 0 w 238"/>
                  <a:gd name="T103" fmla="*/ 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8" h="169">
                    <a:moveTo>
                      <a:pt x="0" y="21"/>
                    </a:moveTo>
                    <a:lnTo>
                      <a:pt x="0" y="21"/>
                    </a:lnTo>
                    <a:lnTo>
                      <a:pt x="0" y="23"/>
                    </a:lnTo>
                    <a:lnTo>
                      <a:pt x="0" y="24"/>
                    </a:lnTo>
                    <a:lnTo>
                      <a:pt x="0" y="38"/>
                    </a:lnTo>
                    <a:lnTo>
                      <a:pt x="2" y="53"/>
                    </a:lnTo>
                    <a:lnTo>
                      <a:pt x="5" y="67"/>
                    </a:lnTo>
                    <a:lnTo>
                      <a:pt x="9" y="80"/>
                    </a:lnTo>
                    <a:lnTo>
                      <a:pt x="14" y="93"/>
                    </a:lnTo>
                    <a:lnTo>
                      <a:pt x="20" y="105"/>
                    </a:lnTo>
                    <a:lnTo>
                      <a:pt x="27" y="116"/>
                    </a:lnTo>
                    <a:lnTo>
                      <a:pt x="35" y="127"/>
                    </a:lnTo>
                    <a:lnTo>
                      <a:pt x="44" y="136"/>
                    </a:lnTo>
                    <a:lnTo>
                      <a:pt x="53" y="145"/>
                    </a:lnTo>
                    <a:lnTo>
                      <a:pt x="63" y="152"/>
                    </a:lnTo>
                    <a:lnTo>
                      <a:pt x="74" y="158"/>
                    </a:lnTo>
                    <a:lnTo>
                      <a:pt x="85" y="163"/>
                    </a:lnTo>
                    <a:lnTo>
                      <a:pt x="98" y="166"/>
                    </a:lnTo>
                    <a:lnTo>
                      <a:pt x="110" y="169"/>
                    </a:lnTo>
                    <a:lnTo>
                      <a:pt x="122" y="169"/>
                    </a:lnTo>
                    <a:lnTo>
                      <a:pt x="132" y="169"/>
                    </a:lnTo>
                    <a:lnTo>
                      <a:pt x="141" y="168"/>
                    </a:lnTo>
                    <a:lnTo>
                      <a:pt x="151" y="165"/>
                    </a:lnTo>
                    <a:lnTo>
                      <a:pt x="160" y="162"/>
                    </a:lnTo>
                    <a:lnTo>
                      <a:pt x="169" y="158"/>
                    </a:lnTo>
                    <a:lnTo>
                      <a:pt x="177" y="153"/>
                    </a:lnTo>
                    <a:lnTo>
                      <a:pt x="185" y="148"/>
                    </a:lnTo>
                    <a:lnTo>
                      <a:pt x="193" y="142"/>
                    </a:lnTo>
                    <a:lnTo>
                      <a:pt x="200" y="135"/>
                    </a:lnTo>
                    <a:lnTo>
                      <a:pt x="207" y="128"/>
                    </a:lnTo>
                    <a:lnTo>
                      <a:pt x="213" y="120"/>
                    </a:lnTo>
                    <a:lnTo>
                      <a:pt x="220" y="111"/>
                    </a:lnTo>
                    <a:lnTo>
                      <a:pt x="225" y="103"/>
                    </a:lnTo>
                    <a:lnTo>
                      <a:pt x="230" y="93"/>
                    </a:lnTo>
                    <a:lnTo>
                      <a:pt x="234" y="83"/>
                    </a:lnTo>
                    <a:lnTo>
                      <a:pt x="238" y="73"/>
                    </a:lnTo>
                    <a:lnTo>
                      <a:pt x="237" y="69"/>
                    </a:lnTo>
                    <a:lnTo>
                      <a:pt x="237" y="67"/>
                    </a:lnTo>
                    <a:lnTo>
                      <a:pt x="236" y="63"/>
                    </a:lnTo>
                    <a:lnTo>
                      <a:pt x="236" y="61"/>
                    </a:lnTo>
                    <a:lnTo>
                      <a:pt x="235" y="57"/>
                    </a:lnTo>
                    <a:lnTo>
                      <a:pt x="235" y="55"/>
                    </a:lnTo>
                    <a:lnTo>
                      <a:pt x="234" y="51"/>
                    </a:lnTo>
                    <a:lnTo>
                      <a:pt x="234" y="49"/>
                    </a:lnTo>
                    <a:lnTo>
                      <a:pt x="231" y="61"/>
                    </a:lnTo>
                    <a:lnTo>
                      <a:pt x="228" y="72"/>
                    </a:lnTo>
                    <a:lnTo>
                      <a:pt x="224" y="83"/>
                    </a:lnTo>
                    <a:lnTo>
                      <a:pt x="220" y="92"/>
                    </a:lnTo>
                    <a:lnTo>
                      <a:pt x="214" y="102"/>
                    </a:lnTo>
                    <a:lnTo>
                      <a:pt x="208" y="111"/>
                    </a:lnTo>
                    <a:lnTo>
                      <a:pt x="201" y="120"/>
                    </a:lnTo>
                    <a:lnTo>
                      <a:pt x="194" y="127"/>
                    </a:lnTo>
                    <a:lnTo>
                      <a:pt x="187" y="134"/>
                    </a:lnTo>
                    <a:lnTo>
                      <a:pt x="179" y="140"/>
                    </a:lnTo>
                    <a:lnTo>
                      <a:pt x="170" y="146"/>
                    </a:lnTo>
                    <a:lnTo>
                      <a:pt x="161" y="151"/>
                    </a:lnTo>
                    <a:lnTo>
                      <a:pt x="152" y="154"/>
                    </a:lnTo>
                    <a:lnTo>
                      <a:pt x="142" y="157"/>
                    </a:lnTo>
                    <a:lnTo>
                      <a:pt x="132" y="158"/>
                    </a:lnTo>
                    <a:lnTo>
                      <a:pt x="122" y="158"/>
                    </a:lnTo>
                    <a:lnTo>
                      <a:pt x="111" y="158"/>
                    </a:lnTo>
                    <a:lnTo>
                      <a:pt x="99" y="156"/>
                    </a:lnTo>
                    <a:lnTo>
                      <a:pt x="88" y="152"/>
                    </a:lnTo>
                    <a:lnTo>
                      <a:pt x="77" y="148"/>
                    </a:lnTo>
                    <a:lnTo>
                      <a:pt x="67" y="142"/>
                    </a:lnTo>
                    <a:lnTo>
                      <a:pt x="58" y="135"/>
                    </a:lnTo>
                    <a:lnTo>
                      <a:pt x="50" y="128"/>
                    </a:lnTo>
                    <a:lnTo>
                      <a:pt x="42" y="120"/>
                    </a:lnTo>
                    <a:lnTo>
                      <a:pt x="34" y="110"/>
                    </a:lnTo>
                    <a:lnTo>
                      <a:pt x="28" y="99"/>
                    </a:lnTo>
                    <a:lnTo>
                      <a:pt x="22" y="89"/>
                    </a:lnTo>
                    <a:lnTo>
                      <a:pt x="18" y="77"/>
                    </a:lnTo>
                    <a:lnTo>
                      <a:pt x="14" y="63"/>
                    </a:lnTo>
                    <a:lnTo>
                      <a:pt x="11" y="51"/>
                    </a:lnTo>
                    <a:lnTo>
                      <a:pt x="9" y="37"/>
                    </a:lnTo>
                    <a:lnTo>
                      <a:pt x="9" y="24"/>
                    </a:lnTo>
                    <a:lnTo>
                      <a:pt x="9" y="20"/>
                    </a:lnTo>
                    <a:lnTo>
                      <a:pt x="9" y="18"/>
                    </a:lnTo>
                    <a:lnTo>
                      <a:pt x="9" y="15"/>
                    </a:lnTo>
                    <a:lnTo>
                      <a:pt x="9" y="12"/>
                    </a:lnTo>
                    <a:lnTo>
                      <a:pt x="9" y="9"/>
                    </a:lnTo>
                    <a:lnTo>
                      <a:pt x="10" y="6"/>
                    </a:lnTo>
                    <a:lnTo>
                      <a:pt x="10" y="3"/>
                    </a:lnTo>
                    <a:lnTo>
                      <a:pt x="10" y="0"/>
                    </a:lnTo>
                    <a:lnTo>
                      <a:pt x="9" y="2"/>
                    </a:lnTo>
                    <a:lnTo>
                      <a:pt x="8" y="3"/>
                    </a:lnTo>
                    <a:lnTo>
                      <a:pt x="7" y="6"/>
                    </a:lnTo>
                    <a:lnTo>
                      <a:pt x="6" y="7"/>
                    </a:lnTo>
                    <a:lnTo>
                      <a:pt x="5" y="9"/>
                    </a:lnTo>
                    <a:lnTo>
                      <a:pt x="4" y="11"/>
                    </a:lnTo>
                    <a:lnTo>
                      <a:pt x="3" y="13"/>
                    </a:lnTo>
                    <a:lnTo>
                      <a:pt x="3" y="14"/>
                    </a:lnTo>
                    <a:lnTo>
                      <a:pt x="2" y="15"/>
                    </a:lnTo>
                    <a:lnTo>
                      <a:pt x="2" y="17"/>
                    </a:lnTo>
                    <a:lnTo>
                      <a:pt x="1" y="17"/>
                    </a:lnTo>
                    <a:lnTo>
                      <a:pt x="1" y="18"/>
                    </a:lnTo>
                    <a:lnTo>
                      <a:pt x="1" y="19"/>
                    </a:lnTo>
                    <a:lnTo>
                      <a:pt x="0" y="19"/>
                    </a:lnTo>
                    <a:lnTo>
                      <a:pt x="0" y="20"/>
                    </a:lnTo>
                    <a:lnTo>
                      <a:pt x="0" y="21"/>
                    </a:lnTo>
                    <a:close/>
                  </a:path>
                </a:pathLst>
              </a:custGeom>
              <a:solidFill>
                <a:srgbClr val="F5C1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07" name="Freeform 22"/>
              <p:cNvSpPr>
                <a:spLocks/>
              </p:cNvSpPr>
              <p:nvPr/>
            </p:nvSpPr>
            <p:spPr bwMode="auto">
              <a:xfrm>
                <a:off x="1138" y="2654"/>
                <a:ext cx="46" cy="29"/>
              </a:xfrm>
              <a:custGeom>
                <a:avLst/>
                <a:gdLst>
                  <a:gd name="T0" fmla="*/ 0 w 232"/>
                  <a:gd name="T1" fmla="*/ 0 h 174"/>
                  <a:gd name="T2" fmla="*/ 0 w 232"/>
                  <a:gd name="T3" fmla="*/ 0 h 174"/>
                  <a:gd name="T4" fmla="*/ 0 w 232"/>
                  <a:gd name="T5" fmla="*/ 0 h 174"/>
                  <a:gd name="T6" fmla="*/ 0 w 232"/>
                  <a:gd name="T7" fmla="*/ 0 h 174"/>
                  <a:gd name="T8" fmla="*/ 0 w 232"/>
                  <a:gd name="T9" fmla="*/ 0 h 174"/>
                  <a:gd name="T10" fmla="*/ 0 w 232"/>
                  <a:gd name="T11" fmla="*/ 0 h 174"/>
                  <a:gd name="T12" fmla="*/ 0 w 232"/>
                  <a:gd name="T13" fmla="*/ 0 h 174"/>
                  <a:gd name="T14" fmla="*/ 0 w 232"/>
                  <a:gd name="T15" fmla="*/ 0 h 174"/>
                  <a:gd name="T16" fmla="*/ 0 w 232"/>
                  <a:gd name="T17" fmla="*/ 0 h 174"/>
                  <a:gd name="T18" fmla="*/ 0 w 232"/>
                  <a:gd name="T19" fmla="*/ 0 h 174"/>
                  <a:gd name="T20" fmla="*/ 0 w 232"/>
                  <a:gd name="T21" fmla="*/ 0 h 174"/>
                  <a:gd name="T22" fmla="*/ 0 w 232"/>
                  <a:gd name="T23" fmla="*/ 0 h 174"/>
                  <a:gd name="T24" fmla="*/ 0 w 232"/>
                  <a:gd name="T25" fmla="*/ 0 h 174"/>
                  <a:gd name="T26" fmla="*/ 0 w 232"/>
                  <a:gd name="T27" fmla="*/ 0 h 174"/>
                  <a:gd name="T28" fmla="*/ 0 w 232"/>
                  <a:gd name="T29" fmla="*/ 0 h 174"/>
                  <a:gd name="T30" fmla="*/ 0 w 232"/>
                  <a:gd name="T31" fmla="*/ 0 h 174"/>
                  <a:gd name="T32" fmla="*/ 0 w 232"/>
                  <a:gd name="T33" fmla="*/ 0 h 174"/>
                  <a:gd name="T34" fmla="*/ 0 w 232"/>
                  <a:gd name="T35" fmla="*/ 0 h 174"/>
                  <a:gd name="T36" fmla="*/ 0 w 232"/>
                  <a:gd name="T37" fmla="*/ 0 h 174"/>
                  <a:gd name="T38" fmla="*/ 0 w 232"/>
                  <a:gd name="T39" fmla="*/ 0 h 174"/>
                  <a:gd name="T40" fmla="*/ 0 w 232"/>
                  <a:gd name="T41" fmla="*/ 0 h 174"/>
                  <a:gd name="T42" fmla="*/ 0 w 232"/>
                  <a:gd name="T43" fmla="*/ 0 h 174"/>
                  <a:gd name="T44" fmla="*/ 0 w 232"/>
                  <a:gd name="T45" fmla="*/ 0 h 174"/>
                  <a:gd name="T46" fmla="*/ 0 w 232"/>
                  <a:gd name="T47" fmla="*/ 0 h 174"/>
                  <a:gd name="T48" fmla="*/ 0 w 232"/>
                  <a:gd name="T49" fmla="*/ 0 h 174"/>
                  <a:gd name="T50" fmla="*/ 0 w 232"/>
                  <a:gd name="T51" fmla="*/ 0 h 174"/>
                  <a:gd name="T52" fmla="*/ 0 w 232"/>
                  <a:gd name="T53" fmla="*/ 0 h 174"/>
                  <a:gd name="T54" fmla="*/ 0 w 232"/>
                  <a:gd name="T55" fmla="*/ 0 h 174"/>
                  <a:gd name="T56" fmla="*/ 0 w 232"/>
                  <a:gd name="T57" fmla="*/ 0 h 174"/>
                  <a:gd name="T58" fmla="*/ 0 w 232"/>
                  <a:gd name="T59" fmla="*/ 0 h 174"/>
                  <a:gd name="T60" fmla="*/ 0 w 232"/>
                  <a:gd name="T61" fmla="*/ 0 h 174"/>
                  <a:gd name="T62" fmla="*/ 0 w 232"/>
                  <a:gd name="T63" fmla="*/ 0 h 174"/>
                  <a:gd name="T64" fmla="*/ 0 w 232"/>
                  <a:gd name="T65" fmla="*/ 0 h 174"/>
                  <a:gd name="T66" fmla="*/ 0 w 232"/>
                  <a:gd name="T67" fmla="*/ 0 h 174"/>
                  <a:gd name="T68" fmla="*/ 0 w 232"/>
                  <a:gd name="T69" fmla="*/ 0 h 174"/>
                  <a:gd name="T70" fmla="*/ 0 w 232"/>
                  <a:gd name="T71" fmla="*/ 0 h 174"/>
                  <a:gd name="T72" fmla="*/ 0 w 232"/>
                  <a:gd name="T73" fmla="*/ 0 h 174"/>
                  <a:gd name="T74" fmla="*/ 0 w 232"/>
                  <a:gd name="T75" fmla="*/ 0 h 174"/>
                  <a:gd name="T76" fmla="*/ 0 w 232"/>
                  <a:gd name="T77" fmla="*/ 0 h 174"/>
                  <a:gd name="T78" fmla="*/ 0 w 232"/>
                  <a:gd name="T79" fmla="*/ 0 h 174"/>
                  <a:gd name="T80" fmla="*/ 0 w 232"/>
                  <a:gd name="T81" fmla="*/ 0 h 174"/>
                  <a:gd name="T82" fmla="*/ 0 w 232"/>
                  <a:gd name="T83" fmla="*/ 0 h 174"/>
                  <a:gd name="T84" fmla="*/ 0 w 232"/>
                  <a:gd name="T85" fmla="*/ 0 h 174"/>
                  <a:gd name="T86" fmla="*/ 0 w 232"/>
                  <a:gd name="T87" fmla="*/ 0 h 174"/>
                  <a:gd name="T88" fmla="*/ 0 w 232"/>
                  <a:gd name="T89" fmla="*/ 0 h 174"/>
                  <a:gd name="T90" fmla="*/ 0 w 232"/>
                  <a:gd name="T91" fmla="*/ 0 h 174"/>
                  <a:gd name="T92" fmla="*/ 0 w 232"/>
                  <a:gd name="T93" fmla="*/ 0 h 174"/>
                  <a:gd name="T94" fmla="*/ 0 w 232"/>
                  <a:gd name="T95" fmla="*/ 0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2" h="174">
                    <a:moveTo>
                      <a:pt x="1" y="21"/>
                    </a:moveTo>
                    <a:lnTo>
                      <a:pt x="1" y="22"/>
                    </a:lnTo>
                    <a:lnTo>
                      <a:pt x="0" y="24"/>
                    </a:lnTo>
                    <a:lnTo>
                      <a:pt x="0" y="25"/>
                    </a:lnTo>
                    <a:lnTo>
                      <a:pt x="0" y="27"/>
                    </a:lnTo>
                    <a:lnTo>
                      <a:pt x="0" y="29"/>
                    </a:lnTo>
                    <a:lnTo>
                      <a:pt x="0" y="30"/>
                    </a:lnTo>
                    <a:lnTo>
                      <a:pt x="0" y="33"/>
                    </a:lnTo>
                    <a:lnTo>
                      <a:pt x="0" y="34"/>
                    </a:lnTo>
                    <a:lnTo>
                      <a:pt x="1" y="48"/>
                    </a:lnTo>
                    <a:lnTo>
                      <a:pt x="3" y="63"/>
                    </a:lnTo>
                    <a:lnTo>
                      <a:pt x="5" y="76"/>
                    </a:lnTo>
                    <a:lnTo>
                      <a:pt x="9" y="89"/>
                    </a:lnTo>
                    <a:lnTo>
                      <a:pt x="14" y="101"/>
                    </a:lnTo>
                    <a:lnTo>
                      <a:pt x="20" y="112"/>
                    </a:lnTo>
                    <a:lnTo>
                      <a:pt x="27" y="122"/>
                    </a:lnTo>
                    <a:lnTo>
                      <a:pt x="34" y="133"/>
                    </a:lnTo>
                    <a:lnTo>
                      <a:pt x="43" y="142"/>
                    </a:lnTo>
                    <a:lnTo>
                      <a:pt x="52" y="150"/>
                    </a:lnTo>
                    <a:lnTo>
                      <a:pt x="61" y="157"/>
                    </a:lnTo>
                    <a:lnTo>
                      <a:pt x="72" y="163"/>
                    </a:lnTo>
                    <a:lnTo>
                      <a:pt x="82" y="168"/>
                    </a:lnTo>
                    <a:lnTo>
                      <a:pt x="95" y="172"/>
                    </a:lnTo>
                    <a:lnTo>
                      <a:pt x="106" y="173"/>
                    </a:lnTo>
                    <a:lnTo>
                      <a:pt x="118" y="174"/>
                    </a:lnTo>
                    <a:lnTo>
                      <a:pt x="128" y="174"/>
                    </a:lnTo>
                    <a:lnTo>
                      <a:pt x="138" y="172"/>
                    </a:lnTo>
                    <a:lnTo>
                      <a:pt x="147" y="169"/>
                    </a:lnTo>
                    <a:lnTo>
                      <a:pt x="157" y="167"/>
                    </a:lnTo>
                    <a:lnTo>
                      <a:pt x="165" y="162"/>
                    </a:lnTo>
                    <a:lnTo>
                      <a:pt x="174" y="157"/>
                    </a:lnTo>
                    <a:lnTo>
                      <a:pt x="182" y="151"/>
                    </a:lnTo>
                    <a:lnTo>
                      <a:pt x="190" y="145"/>
                    </a:lnTo>
                    <a:lnTo>
                      <a:pt x="197" y="137"/>
                    </a:lnTo>
                    <a:lnTo>
                      <a:pt x="204" y="130"/>
                    </a:lnTo>
                    <a:lnTo>
                      <a:pt x="210" y="121"/>
                    </a:lnTo>
                    <a:lnTo>
                      <a:pt x="216" y="112"/>
                    </a:lnTo>
                    <a:lnTo>
                      <a:pt x="221" y="102"/>
                    </a:lnTo>
                    <a:lnTo>
                      <a:pt x="225" y="93"/>
                    </a:lnTo>
                    <a:lnTo>
                      <a:pt x="229" y="82"/>
                    </a:lnTo>
                    <a:lnTo>
                      <a:pt x="232" y="71"/>
                    </a:lnTo>
                    <a:lnTo>
                      <a:pt x="231" y="67"/>
                    </a:lnTo>
                    <a:lnTo>
                      <a:pt x="231" y="65"/>
                    </a:lnTo>
                    <a:lnTo>
                      <a:pt x="230" y="61"/>
                    </a:lnTo>
                    <a:lnTo>
                      <a:pt x="230" y="59"/>
                    </a:lnTo>
                    <a:lnTo>
                      <a:pt x="229" y="55"/>
                    </a:lnTo>
                    <a:lnTo>
                      <a:pt x="228" y="53"/>
                    </a:lnTo>
                    <a:lnTo>
                      <a:pt x="227" y="51"/>
                    </a:lnTo>
                    <a:lnTo>
                      <a:pt x="226" y="47"/>
                    </a:lnTo>
                    <a:lnTo>
                      <a:pt x="225" y="59"/>
                    </a:lnTo>
                    <a:lnTo>
                      <a:pt x="223" y="71"/>
                    </a:lnTo>
                    <a:lnTo>
                      <a:pt x="219" y="82"/>
                    </a:lnTo>
                    <a:lnTo>
                      <a:pt x="215" y="93"/>
                    </a:lnTo>
                    <a:lnTo>
                      <a:pt x="209" y="103"/>
                    </a:lnTo>
                    <a:lnTo>
                      <a:pt x="204" y="113"/>
                    </a:lnTo>
                    <a:lnTo>
                      <a:pt x="197" y="121"/>
                    </a:lnTo>
                    <a:lnTo>
                      <a:pt x="191" y="130"/>
                    </a:lnTo>
                    <a:lnTo>
                      <a:pt x="183" y="137"/>
                    </a:lnTo>
                    <a:lnTo>
                      <a:pt x="175" y="144"/>
                    </a:lnTo>
                    <a:lnTo>
                      <a:pt x="167" y="149"/>
                    </a:lnTo>
                    <a:lnTo>
                      <a:pt x="158" y="155"/>
                    </a:lnTo>
                    <a:lnTo>
                      <a:pt x="148" y="158"/>
                    </a:lnTo>
                    <a:lnTo>
                      <a:pt x="139" y="161"/>
                    </a:lnTo>
                    <a:lnTo>
                      <a:pt x="128" y="162"/>
                    </a:lnTo>
                    <a:lnTo>
                      <a:pt x="118" y="163"/>
                    </a:lnTo>
                    <a:lnTo>
                      <a:pt x="107" y="162"/>
                    </a:lnTo>
                    <a:lnTo>
                      <a:pt x="96" y="161"/>
                    </a:lnTo>
                    <a:lnTo>
                      <a:pt x="85" y="157"/>
                    </a:lnTo>
                    <a:lnTo>
                      <a:pt x="75" y="152"/>
                    </a:lnTo>
                    <a:lnTo>
                      <a:pt x="66" y="148"/>
                    </a:lnTo>
                    <a:lnTo>
                      <a:pt x="57" y="142"/>
                    </a:lnTo>
                    <a:lnTo>
                      <a:pt x="48" y="133"/>
                    </a:lnTo>
                    <a:lnTo>
                      <a:pt x="41" y="125"/>
                    </a:lnTo>
                    <a:lnTo>
                      <a:pt x="34" y="116"/>
                    </a:lnTo>
                    <a:lnTo>
                      <a:pt x="28" y="106"/>
                    </a:lnTo>
                    <a:lnTo>
                      <a:pt x="22" y="95"/>
                    </a:lnTo>
                    <a:lnTo>
                      <a:pt x="18" y="84"/>
                    </a:lnTo>
                    <a:lnTo>
                      <a:pt x="14" y="72"/>
                    </a:lnTo>
                    <a:lnTo>
                      <a:pt x="11" y="60"/>
                    </a:lnTo>
                    <a:lnTo>
                      <a:pt x="10" y="47"/>
                    </a:lnTo>
                    <a:lnTo>
                      <a:pt x="9" y="34"/>
                    </a:lnTo>
                    <a:lnTo>
                      <a:pt x="9" y="29"/>
                    </a:lnTo>
                    <a:lnTo>
                      <a:pt x="9" y="25"/>
                    </a:lnTo>
                    <a:lnTo>
                      <a:pt x="10" y="21"/>
                    </a:lnTo>
                    <a:lnTo>
                      <a:pt x="10" y="17"/>
                    </a:lnTo>
                    <a:lnTo>
                      <a:pt x="11" y="13"/>
                    </a:lnTo>
                    <a:lnTo>
                      <a:pt x="11" y="9"/>
                    </a:lnTo>
                    <a:lnTo>
                      <a:pt x="12" y="5"/>
                    </a:lnTo>
                    <a:lnTo>
                      <a:pt x="13" y="0"/>
                    </a:lnTo>
                    <a:lnTo>
                      <a:pt x="11" y="3"/>
                    </a:lnTo>
                    <a:lnTo>
                      <a:pt x="10" y="5"/>
                    </a:lnTo>
                    <a:lnTo>
                      <a:pt x="8" y="7"/>
                    </a:lnTo>
                    <a:lnTo>
                      <a:pt x="6" y="10"/>
                    </a:lnTo>
                    <a:lnTo>
                      <a:pt x="5" y="12"/>
                    </a:lnTo>
                    <a:lnTo>
                      <a:pt x="4" y="15"/>
                    </a:lnTo>
                    <a:lnTo>
                      <a:pt x="2" y="18"/>
                    </a:lnTo>
                    <a:lnTo>
                      <a:pt x="1" y="21"/>
                    </a:lnTo>
                    <a:close/>
                  </a:path>
                </a:pathLst>
              </a:custGeom>
              <a:solidFill>
                <a:srgbClr val="F5C3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08" name="Freeform 23"/>
              <p:cNvSpPr>
                <a:spLocks/>
              </p:cNvSpPr>
              <p:nvPr/>
            </p:nvSpPr>
            <p:spPr bwMode="auto">
              <a:xfrm>
                <a:off x="1139" y="2652"/>
                <a:ext cx="45" cy="30"/>
              </a:xfrm>
              <a:custGeom>
                <a:avLst/>
                <a:gdLst>
                  <a:gd name="T0" fmla="*/ 0 w 225"/>
                  <a:gd name="T1" fmla="*/ 0 h 176"/>
                  <a:gd name="T2" fmla="*/ 0 w 225"/>
                  <a:gd name="T3" fmla="*/ 0 h 176"/>
                  <a:gd name="T4" fmla="*/ 0 w 225"/>
                  <a:gd name="T5" fmla="*/ 0 h 176"/>
                  <a:gd name="T6" fmla="*/ 0 w 225"/>
                  <a:gd name="T7" fmla="*/ 0 h 176"/>
                  <a:gd name="T8" fmla="*/ 0 w 225"/>
                  <a:gd name="T9" fmla="*/ 0 h 176"/>
                  <a:gd name="T10" fmla="*/ 0 w 225"/>
                  <a:gd name="T11" fmla="*/ 0 h 176"/>
                  <a:gd name="T12" fmla="*/ 0 w 225"/>
                  <a:gd name="T13" fmla="*/ 0 h 176"/>
                  <a:gd name="T14" fmla="*/ 0 w 225"/>
                  <a:gd name="T15" fmla="*/ 0 h 176"/>
                  <a:gd name="T16" fmla="*/ 0 w 225"/>
                  <a:gd name="T17" fmla="*/ 0 h 176"/>
                  <a:gd name="T18" fmla="*/ 0 w 225"/>
                  <a:gd name="T19" fmla="*/ 0 h 176"/>
                  <a:gd name="T20" fmla="*/ 0 w 225"/>
                  <a:gd name="T21" fmla="*/ 0 h 176"/>
                  <a:gd name="T22" fmla="*/ 0 w 225"/>
                  <a:gd name="T23" fmla="*/ 0 h 176"/>
                  <a:gd name="T24" fmla="*/ 0 w 225"/>
                  <a:gd name="T25" fmla="*/ 0 h 176"/>
                  <a:gd name="T26" fmla="*/ 0 w 225"/>
                  <a:gd name="T27" fmla="*/ 0 h 176"/>
                  <a:gd name="T28" fmla="*/ 0 w 225"/>
                  <a:gd name="T29" fmla="*/ 0 h 176"/>
                  <a:gd name="T30" fmla="*/ 0 w 225"/>
                  <a:gd name="T31" fmla="*/ 0 h 176"/>
                  <a:gd name="T32" fmla="*/ 0 w 225"/>
                  <a:gd name="T33" fmla="*/ 0 h 176"/>
                  <a:gd name="T34" fmla="*/ 0 w 225"/>
                  <a:gd name="T35" fmla="*/ 0 h 176"/>
                  <a:gd name="T36" fmla="*/ 0 w 225"/>
                  <a:gd name="T37" fmla="*/ 0 h 176"/>
                  <a:gd name="T38" fmla="*/ 0 w 225"/>
                  <a:gd name="T39" fmla="*/ 0 h 176"/>
                  <a:gd name="T40" fmla="*/ 0 w 225"/>
                  <a:gd name="T41" fmla="*/ 0 h 176"/>
                  <a:gd name="T42" fmla="*/ 0 w 225"/>
                  <a:gd name="T43" fmla="*/ 0 h 176"/>
                  <a:gd name="T44" fmla="*/ 0 w 225"/>
                  <a:gd name="T45" fmla="*/ 0 h 176"/>
                  <a:gd name="T46" fmla="*/ 0 w 225"/>
                  <a:gd name="T47" fmla="*/ 0 h 176"/>
                  <a:gd name="T48" fmla="*/ 0 w 225"/>
                  <a:gd name="T49" fmla="*/ 0 h 176"/>
                  <a:gd name="T50" fmla="*/ 0 w 225"/>
                  <a:gd name="T51" fmla="*/ 0 h 176"/>
                  <a:gd name="T52" fmla="*/ 0 w 225"/>
                  <a:gd name="T53" fmla="*/ 0 h 176"/>
                  <a:gd name="T54" fmla="*/ 0 w 225"/>
                  <a:gd name="T55" fmla="*/ 0 h 176"/>
                  <a:gd name="T56" fmla="*/ 0 w 225"/>
                  <a:gd name="T57" fmla="*/ 0 h 176"/>
                  <a:gd name="T58" fmla="*/ 0 w 225"/>
                  <a:gd name="T59" fmla="*/ 0 h 176"/>
                  <a:gd name="T60" fmla="*/ 0 w 225"/>
                  <a:gd name="T61" fmla="*/ 0 h 176"/>
                  <a:gd name="T62" fmla="*/ 0 w 225"/>
                  <a:gd name="T63" fmla="*/ 0 h 176"/>
                  <a:gd name="T64" fmla="*/ 0 w 225"/>
                  <a:gd name="T65" fmla="*/ 0 h 176"/>
                  <a:gd name="T66" fmla="*/ 0 w 225"/>
                  <a:gd name="T67" fmla="*/ 0 h 176"/>
                  <a:gd name="T68" fmla="*/ 0 w 225"/>
                  <a:gd name="T69" fmla="*/ 0 h 176"/>
                  <a:gd name="T70" fmla="*/ 0 w 225"/>
                  <a:gd name="T71" fmla="*/ 0 h 176"/>
                  <a:gd name="T72" fmla="*/ 0 w 225"/>
                  <a:gd name="T73" fmla="*/ 0 h 176"/>
                  <a:gd name="T74" fmla="*/ 0 w 225"/>
                  <a:gd name="T75" fmla="*/ 0 h 176"/>
                  <a:gd name="T76" fmla="*/ 0 w 225"/>
                  <a:gd name="T77" fmla="*/ 0 h 176"/>
                  <a:gd name="T78" fmla="*/ 0 w 225"/>
                  <a:gd name="T79" fmla="*/ 0 h 176"/>
                  <a:gd name="T80" fmla="*/ 0 w 225"/>
                  <a:gd name="T81" fmla="*/ 0 h 176"/>
                  <a:gd name="T82" fmla="*/ 0 w 225"/>
                  <a:gd name="T83" fmla="*/ 0 h 176"/>
                  <a:gd name="T84" fmla="*/ 0 w 225"/>
                  <a:gd name="T85" fmla="*/ 0 h 176"/>
                  <a:gd name="T86" fmla="*/ 0 w 225"/>
                  <a:gd name="T87" fmla="*/ 0 h 176"/>
                  <a:gd name="T88" fmla="*/ 0 w 225"/>
                  <a:gd name="T89" fmla="*/ 0 h 176"/>
                  <a:gd name="T90" fmla="*/ 0 w 225"/>
                  <a:gd name="T91" fmla="*/ 0 h 176"/>
                  <a:gd name="T92" fmla="*/ 0 w 225"/>
                  <a:gd name="T93" fmla="*/ 0 h 176"/>
                  <a:gd name="T94" fmla="*/ 0 w 225"/>
                  <a:gd name="T95" fmla="*/ 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5" h="176">
                    <a:moveTo>
                      <a:pt x="1" y="18"/>
                    </a:moveTo>
                    <a:lnTo>
                      <a:pt x="1" y="21"/>
                    </a:lnTo>
                    <a:lnTo>
                      <a:pt x="1" y="24"/>
                    </a:lnTo>
                    <a:lnTo>
                      <a:pt x="0" y="27"/>
                    </a:lnTo>
                    <a:lnTo>
                      <a:pt x="0" y="30"/>
                    </a:lnTo>
                    <a:lnTo>
                      <a:pt x="0" y="33"/>
                    </a:lnTo>
                    <a:lnTo>
                      <a:pt x="0" y="36"/>
                    </a:lnTo>
                    <a:lnTo>
                      <a:pt x="0" y="38"/>
                    </a:lnTo>
                    <a:lnTo>
                      <a:pt x="0" y="42"/>
                    </a:lnTo>
                    <a:lnTo>
                      <a:pt x="0" y="55"/>
                    </a:lnTo>
                    <a:lnTo>
                      <a:pt x="2" y="69"/>
                    </a:lnTo>
                    <a:lnTo>
                      <a:pt x="5" y="81"/>
                    </a:lnTo>
                    <a:lnTo>
                      <a:pt x="9" y="95"/>
                    </a:lnTo>
                    <a:lnTo>
                      <a:pt x="13" y="107"/>
                    </a:lnTo>
                    <a:lnTo>
                      <a:pt x="19" y="117"/>
                    </a:lnTo>
                    <a:lnTo>
                      <a:pt x="25" y="128"/>
                    </a:lnTo>
                    <a:lnTo>
                      <a:pt x="33" y="138"/>
                    </a:lnTo>
                    <a:lnTo>
                      <a:pt x="41" y="146"/>
                    </a:lnTo>
                    <a:lnTo>
                      <a:pt x="49" y="153"/>
                    </a:lnTo>
                    <a:lnTo>
                      <a:pt x="59" y="160"/>
                    </a:lnTo>
                    <a:lnTo>
                      <a:pt x="68" y="166"/>
                    </a:lnTo>
                    <a:lnTo>
                      <a:pt x="79" y="170"/>
                    </a:lnTo>
                    <a:lnTo>
                      <a:pt x="90" y="174"/>
                    </a:lnTo>
                    <a:lnTo>
                      <a:pt x="102" y="176"/>
                    </a:lnTo>
                    <a:lnTo>
                      <a:pt x="113" y="176"/>
                    </a:lnTo>
                    <a:lnTo>
                      <a:pt x="123" y="176"/>
                    </a:lnTo>
                    <a:lnTo>
                      <a:pt x="133" y="175"/>
                    </a:lnTo>
                    <a:lnTo>
                      <a:pt x="143" y="172"/>
                    </a:lnTo>
                    <a:lnTo>
                      <a:pt x="152" y="169"/>
                    </a:lnTo>
                    <a:lnTo>
                      <a:pt x="161" y="164"/>
                    </a:lnTo>
                    <a:lnTo>
                      <a:pt x="170" y="158"/>
                    </a:lnTo>
                    <a:lnTo>
                      <a:pt x="178" y="152"/>
                    </a:lnTo>
                    <a:lnTo>
                      <a:pt x="185" y="145"/>
                    </a:lnTo>
                    <a:lnTo>
                      <a:pt x="192" y="138"/>
                    </a:lnTo>
                    <a:lnTo>
                      <a:pt x="199" y="129"/>
                    </a:lnTo>
                    <a:lnTo>
                      <a:pt x="205" y="120"/>
                    </a:lnTo>
                    <a:lnTo>
                      <a:pt x="211" y="110"/>
                    </a:lnTo>
                    <a:lnTo>
                      <a:pt x="215" y="101"/>
                    </a:lnTo>
                    <a:lnTo>
                      <a:pt x="219" y="90"/>
                    </a:lnTo>
                    <a:lnTo>
                      <a:pt x="222" y="79"/>
                    </a:lnTo>
                    <a:lnTo>
                      <a:pt x="225" y="67"/>
                    </a:lnTo>
                    <a:lnTo>
                      <a:pt x="224" y="63"/>
                    </a:lnTo>
                    <a:lnTo>
                      <a:pt x="223" y="61"/>
                    </a:lnTo>
                    <a:lnTo>
                      <a:pt x="222" y="59"/>
                    </a:lnTo>
                    <a:lnTo>
                      <a:pt x="221" y="55"/>
                    </a:lnTo>
                    <a:lnTo>
                      <a:pt x="221" y="53"/>
                    </a:lnTo>
                    <a:lnTo>
                      <a:pt x="220" y="49"/>
                    </a:lnTo>
                    <a:lnTo>
                      <a:pt x="219" y="47"/>
                    </a:lnTo>
                    <a:lnTo>
                      <a:pt x="218" y="44"/>
                    </a:lnTo>
                    <a:lnTo>
                      <a:pt x="217" y="56"/>
                    </a:lnTo>
                    <a:lnTo>
                      <a:pt x="215" y="68"/>
                    </a:lnTo>
                    <a:lnTo>
                      <a:pt x="212" y="80"/>
                    </a:lnTo>
                    <a:lnTo>
                      <a:pt x="209" y="91"/>
                    </a:lnTo>
                    <a:lnTo>
                      <a:pt x="203" y="102"/>
                    </a:lnTo>
                    <a:lnTo>
                      <a:pt x="198" y="113"/>
                    </a:lnTo>
                    <a:lnTo>
                      <a:pt x="192" y="122"/>
                    </a:lnTo>
                    <a:lnTo>
                      <a:pt x="186" y="130"/>
                    </a:lnTo>
                    <a:lnTo>
                      <a:pt x="178" y="138"/>
                    </a:lnTo>
                    <a:lnTo>
                      <a:pt x="170" y="145"/>
                    </a:lnTo>
                    <a:lnTo>
                      <a:pt x="162" y="151"/>
                    </a:lnTo>
                    <a:lnTo>
                      <a:pt x="153" y="157"/>
                    </a:lnTo>
                    <a:lnTo>
                      <a:pt x="144" y="160"/>
                    </a:lnTo>
                    <a:lnTo>
                      <a:pt x="134" y="163"/>
                    </a:lnTo>
                    <a:lnTo>
                      <a:pt x="124" y="165"/>
                    </a:lnTo>
                    <a:lnTo>
                      <a:pt x="113" y="165"/>
                    </a:lnTo>
                    <a:lnTo>
                      <a:pt x="103" y="165"/>
                    </a:lnTo>
                    <a:lnTo>
                      <a:pt x="92" y="163"/>
                    </a:lnTo>
                    <a:lnTo>
                      <a:pt x="81" y="160"/>
                    </a:lnTo>
                    <a:lnTo>
                      <a:pt x="72" y="156"/>
                    </a:lnTo>
                    <a:lnTo>
                      <a:pt x="63" y="151"/>
                    </a:lnTo>
                    <a:lnTo>
                      <a:pt x="54" y="145"/>
                    </a:lnTo>
                    <a:lnTo>
                      <a:pt x="46" y="138"/>
                    </a:lnTo>
                    <a:lnTo>
                      <a:pt x="39" y="129"/>
                    </a:lnTo>
                    <a:lnTo>
                      <a:pt x="32" y="121"/>
                    </a:lnTo>
                    <a:lnTo>
                      <a:pt x="26" y="111"/>
                    </a:lnTo>
                    <a:lnTo>
                      <a:pt x="21" y="101"/>
                    </a:lnTo>
                    <a:lnTo>
                      <a:pt x="17" y="90"/>
                    </a:lnTo>
                    <a:lnTo>
                      <a:pt x="13" y="79"/>
                    </a:lnTo>
                    <a:lnTo>
                      <a:pt x="11" y="67"/>
                    </a:lnTo>
                    <a:lnTo>
                      <a:pt x="9" y="55"/>
                    </a:lnTo>
                    <a:lnTo>
                      <a:pt x="9" y="42"/>
                    </a:lnTo>
                    <a:lnTo>
                      <a:pt x="9" y="36"/>
                    </a:lnTo>
                    <a:lnTo>
                      <a:pt x="9" y="31"/>
                    </a:lnTo>
                    <a:lnTo>
                      <a:pt x="10" y="25"/>
                    </a:lnTo>
                    <a:lnTo>
                      <a:pt x="10" y="20"/>
                    </a:lnTo>
                    <a:lnTo>
                      <a:pt x="11" y="15"/>
                    </a:lnTo>
                    <a:lnTo>
                      <a:pt x="12" y="9"/>
                    </a:lnTo>
                    <a:lnTo>
                      <a:pt x="13" y="5"/>
                    </a:lnTo>
                    <a:lnTo>
                      <a:pt x="15" y="0"/>
                    </a:lnTo>
                    <a:lnTo>
                      <a:pt x="13" y="2"/>
                    </a:lnTo>
                    <a:lnTo>
                      <a:pt x="11" y="5"/>
                    </a:lnTo>
                    <a:lnTo>
                      <a:pt x="9" y="7"/>
                    </a:lnTo>
                    <a:lnTo>
                      <a:pt x="8" y="8"/>
                    </a:lnTo>
                    <a:lnTo>
                      <a:pt x="6" y="11"/>
                    </a:lnTo>
                    <a:lnTo>
                      <a:pt x="5" y="13"/>
                    </a:lnTo>
                    <a:lnTo>
                      <a:pt x="3" y="15"/>
                    </a:lnTo>
                    <a:lnTo>
                      <a:pt x="1" y="18"/>
                    </a:lnTo>
                    <a:close/>
                  </a:path>
                </a:pathLst>
              </a:custGeom>
              <a:solidFill>
                <a:srgbClr val="F5C6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09" name="Freeform 24"/>
              <p:cNvSpPr>
                <a:spLocks/>
              </p:cNvSpPr>
              <p:nvPr/>
            </p:nvSpPr>
            <p:spPr bwMode="auto">
              <a:xfrm>
                <a:off x="1140" y="2651"/>
                <a:ext cx="43" cy="30"/>
              </a:xfrm>
              <a:custGeom>
                <a:avLst/>
                <a:gdLst>
                  <a:gd name="T0" fmla="*/ 0 w 217"/>
                  <a:gd name="T1" fmla="*/ 0 h 180"/>
                  <a:gd name="T2" fmla="*/ 0 w 217"/>
                  <a:gd name="T3" fmla="*/ 0 h 180"/>
                  <a:gd name="T4" fmla="*/ 0 w 217"/>
                  <a:gd name="T5" fmla="*/ 0 h 180"/>
                  <a:gd name="T6" fmla="*/ 0 w 217"/>
                  <a:gd name="T7" fmla="*/ 0 h 180"/>
                  <a:gd name="T8" fmla="*/ 0 w 217"/>
                  <a:gd name="T9" fmla="*/ 0 h 180"/>
                  <a:gd name="T10" fmla="*/ 0 w 217"/>
                  <a:gd name="T11" fmla="*/ 0 h 180"/>
                  <a:gd name="T12" fmla="*/ 0 w 217"/>
                  <a:gd name="T13" fmla="*/ 0 h 180"/>
                  <a:gd name="T14" fmla="*/ 0 w 217"/>
                  <a:gd name="T15" fmla="*/ 0 h 180"/>
                  <a:gd name="T16" fmla="*/ 0 w 217"/>
                  <a:gd name="T17" fmla="*/ 0 h 180"/>
                  <a:gd name="T18" fmla="*/ 0 w 217"/>
                  <a:gd name="T19" fmla="*/ 0 h 180"/>
                  <a:gd name="T20" fmla="*/ 0 w 217"/>
                  <a:gd name="T21" fmla="*/ 0 h 180"/>
                  <a:gd name="T22" fmla="*/ 0 w 217"/>
                  <a:gd name="T23" fmla="*/ 0 h 180"/>
                  <a:gd name="T24" fmla="*/ 0 w 217"/>
                  <a:gd name="T25" fmla="*/ 0 h 180"/>
                  <a:gd name="T26" fmla="*/ 0 w 217"/>
                  <a:gd name="T27" fmla="*/ 0 h 180"/>
                  <a:gd name="T28" fmla="*/ 0 w 217"/>
                  <a:gd name="T29" fmla="*/ 0 h 180"/>
                  <a:gd name="T30" fmla="*/ 0 w 217"/>
                  <a:gd name="T31" fmla="*/ 0 h 180"/>
                  <a:gd name="T32" fmla="*/ 0 w 217"/>
                  <a:gd name="T33" fmla="*/ 0 h 180"/>
                  <a:gd name="T34" fmla="*/ 0 w 217"/>
                  <a:gd name="T35" fmla="*/ 0 h 180"/>
                  <a:gd name="T36" fmla="*/ 0 w 217"/>
                  <a:gd name="T37" fmla="*/ 0 h 180"/>
                  <a:gd name="T38" fmla="*/ 0 w 217"/>
                  <a:gd name="T39" fmla="*/ 0 h 180"/>
                  <a:gd name="T40" fmla="*/ 0 w 217"/>
                  <a:gd name="T41" fmla="*/ 0 h 180"/>
                  <a:gd name="T42" fmla="*/ 0 w 217"/>
                  <a:gd name="T43" fmla="*/ 0 h 180"/>
                  <a:gd name="T44" fmla="*/ 0 w 217"/>
                  <a:gd name="T45" fmla="*/ 0 h 180"/>
                  <a:gd name="T46" fmla="*/ 0 w 217"/>
                  <a:gd name="T47" fmla="*/ 0 h 180"/>
                  <a:gd name="T48" fmla="*/ 0 w 217"/>
                  <a:gd name="T49" fmla="*/ 0 h 180"/>
                  <a:gd name="T50" fmla="*/ 0 w 217"/>
                  <a:gd name="T51" fmla="*/ 0 h 180"/>
                  <a:gd name="T52" fmla="*/ 0 w 217"/>
                  <a:gd name="T53" fmla="*/ 0 h 180"/>
                  <a:gd name="T54" fmla="*/ 0 w 217"/>
                  <a:gd name="T55" fmla="*/ 0 h 180"/>
                  <a:gd name="T56" fmla="*/ 0 w 217"/>
                  <a:gd name="T57" fmla="*/ 0 h 180"/>
                  <a:gd name="T58" fmla="*/ 0 w 217"/>
                  <a:gd name="T59" fmla="*/ 0 h 180"/>
                  <a:gd name="T60" fmla="*/ 0 w 217"/>
                  <a:gd name="T61" fmla="*/ 0 h 180"/>
                  <a:gd name="T62" fmla="*/ 0 w 217"/>
                  <a:gd name="T63" fmla="*/ 0 h 180"/>
                  <a:gd name="T64" fmla="*/ 0 w 217"/>
                  <a:gd name="T65" fmla="*/ 0 h 180"/>
                  <a:gd name="T66" fmla="*/ 0 w 217"/>
                  <a:gd name="T67" fmla="*/ 0 h 180"/>
                  <a:gd name="T68" fmla="*/ 0 w 217"/>
                  <a:gd name="T69" fmla="*/ 0 h 180"/>
                  <a:gd name="T70" fmla="*/ 0 w 217"/>
                  <a:gd name="T71" fmla="*/ 0 h 180"/>
                  <a:gd name="T72" fmla="*/ 0 w 217"/>
                  <a:gd name="T73" fmla="*/ 0 h 180"/>
                  <a:gd name="T74" fmla="*/ 0 w 217"/>
                  <a:gd name="T75" fmla="*/ 0 h 180"/>
                  <a:gd name="T76" fmla="*/ 0 w 217"/>
                  <a:gd name="T77" fmla="*/ 0 h 180"/>
                  <a:gd name="T78" fmla="*/ 0 w 217"/>
                  <a:gd name="T79" fmla="*/ 0 h 180"/>
                  <a:gd name="T80" fmla="*/ 0 w 217"/>
                  <a:gd name="T81" fmla="*/ 0 h 180"/>
                  <a:gd name="T82" fmla="*/ 0 w 217"/>
                  <a:gd name="T83" fmla="*/ 0 h 180"/>
                  <a:gd name="T84" fmla="*/ 0 w 217"/>
                  <a:gd name="T85" fmla="*/ 0 h 180"/>
                  <a:gd name="T86" fmla="*/ 0 w 217"/>
                  <a:gd name="T87" fmla="*/ 0 h 180"/>
                  <a:gd name="T88" fmla="*/ 0 w 217"/>
                  <a:gd name="T89" fmla="*/ 0 h 180"/>
                  <a:gd name="T90" fmla="*/ 0 w 217"/>
                  <a:gd name="T91" fmla="*/ 0 h 180"/>
                  <a:gd name="T92" fmla="*/ 0 w 217"/>
                  <a:gd name="T93" fmla="*/ 0 h 180"/>
                  <a:gd name="T94" fmla="*/ 0 w 217"/>
                  <a:gd name="T95" fmla="*/ 0 h 180"/>
                  <a:gd name="T96" fmla="*/ 0 w 217"/>
                  <a:gd name="T97" fmla="*/ 0 h 180"/>
                  <a:gd name="T98" fmla="*/ 0 w 217"/>
                  <a:gd name="T99" fmla="*/ 0 h 180"/>
                  <a:gd name="T100" fmla="*/ 0 w 217"/>
                  <a:gd name="T101" fmla="*/ 0 h 180"/>
                  <a:gd name="T102" fmla="*/ 0 w 217"/>
                  <a:gd name="T103" fmla="*/ 0 h 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7" h="180">
                    <a:moveTo>
                      <a:pt x="4" y="18"/>
                    </a:moveTo>
                    <a:lnTo>
                      <a:pt x="3" y="22"/>
                    </a:lnTo>
                    <a:lnTo>
                      <a:pt x="2" y="26"/>
                    </a:lnTo>
                    <a:lnTo>
                      <a:pt x="2" y="30"/>
                    </a:lnTo>
                    <a:lnTo>
                      <a:pt x="1" y="34"/>
                    </a:lnTo>
                    <a:lnTo>
                      <a:pt x="1" y="38"/>
                    </a:lnTo>
                    <a:lnTo>
                      <a:pt x="0" y="42"/>
                    </a:lnTo>
                    <a:lnTo>
                      <a:pt x="0" y="46"/>
                    </a:lnTo>
                    <a:lnTo>
                      <a:pt x="0" y="51"/>
                    </a:lnTo>
                    <a:lnTo>
                      <a:pt x="1" y="64"/>
                    </a:lnTo>
                    <a:lnTo>
                      <a:pt x="2" y="77"/>
                    </a:lnTo>
                    <a:lnTo>
                      <a:pt x="5" y="89"/>
                    </a:lnTo>
                    <a:lnTo>
                      <a:pt x="9" y="101"/>
                    </a:lnTo>
                    <a:lnTo>
                      <a:pt x="13" y="112"/>
                    </a:lnTo>
                    <a:lnTo>
                      <a:pt x="19" y="123"/>
                    </a:lnTo>
                    <a:lnTo>
                      <a:pt x="25" y="133"/>
                    </a:lnTo>
                    <a:lnTo>
                      <a:pt x="32" y="142"/>
                    </a:lnTo>
                    <a:lnTo>
                      <a:pt x="39" y="150"/>
                    </a:lnTo>
                    <a:lnTo>
                      <a:pt x="48" y="159"/>
                    </a:lnTo>
                    <a:lnTo>
                      <a:pt x="57" y="165"/>
                    </a:lnTo>
                    <a:lnTo>
                      <a:pt x="66" y="171"/>
                    </a:lnTo>
                    <a:lnTo>
                      <a:pt x="76" y="174"/>
                    </a:lnTo>
                    <a:lnTo>
                      <a:pt x="87" y="178"/>
                    </a:lnTo>
                    <a:lnTo>
                      <a:pt x="98" y="179"/>
                    </a:lnTo>
                    <a:lnTo>
                      <a:pt x="109" y="180"/>
                    </a:lnTo>
                    <a:lnTo>
                      <a:pt x="119" y="179"/>
                    </a:lnTo>
                    <a:lnTo>
                      <a:pt x="130" y="178"/>
                    </a:lnTo>
                    <a:lnTo>
                      <a:pt x="139" y="175"/>
                    </a:lnTo>
                    <a:lnTo>
                      <a:pt x="149" y="172"/>
                    </a:lnTo>
                    <a:lnTo>
                      <a:pt x="158" y="167"/>
                    </a:lnTo>
                    <a:lnTo>
                      <a:pt x="166" y="161"/>
                    </a:lnTo>
                    <a:lnTo>
                      <a:pt x="174" y="154"/>
                    </a:lnTo>
                    <a:lnTo>
                      <a:pt x="182" y="147"/>
                    </a:lnTo>
                    <a:lnTo>
                      <a:pt x="188" y="138"/>
                    </a:lnTo>
                    <a:lnTo>
                      <a:pt x="195" y="130"/>
                    </a:lnTo>
                    <a:lnTo>
                      <a:pt x="200" y="120"/>
                    </a:lnTo>
                    <a:lnTo>
                      <a:pt x="206" y="110"/>
                    </a:lnTo>
                    <a:lnTo>
                      <a:pt x="210" y="99"/>
                    </a:lnTo>
                    <a:lnTo>
                      <a:pt x="214" y="88"/>
                    </a:lnTo>
                    <a:lnTo>
                      <a:pt x="216" y="76"/>
                    </a:lnTo>
                    <a:lnTo>
                      <a:pt x="217" y="64"/>
                    </a:lnTo>
                    <a:lnTo>
                      <a:pt x="217" y="62"/>
                    </a:lnTo>
                    <a:lnTo>
                      <a:pt x="216" y="58"/>
                    </a:lnTo>
                    <a:lnTo>
                      <a:pt x="215" y="56"/>
                    </a:lnTo>
                    <a:lnTo>
                      <a:pt x="214" y="53"/>
                    </a:lnTo>
                    <a:lnTo>
                      <a:pt x="212" y="50"/>
                    </a:lnTo>
                    <a:lnTo>
                      <a:pt x="211" y="47"/>
                    </a:lnTo>
                    <a:lnTo>
                      <a:pt x="210" y="45"/>
                    </a:lnTo>
                    <a:lnTo>
                      <a:pt x="209" y="42"/>
                    </a:lnTo>
                    <a:lnTo>
                      <a:pt x="209" y="44"/>
                    </a:lnTo>
                    <a:lnTo>
                      <a:pt x="209" y="45"/>
                    </a:lnTo>
                    <a:lnTo>
                      <a:pt x="209" y="46"/>
                    </a:lnTo>
                    <a:lnTo>
                      <a:pt x="209" y="47"/>
                    </a:lnTo>
                    <a:lnTo>
                      <a:pt x="209" y="48"/>
                    </a:lnTo>
                    <a:lnTo>
                      <a:pt x="209" y="50"/>
                    </a:lnTo>
                    <a:lnTo>
                      <a:pt x="209" y="51"/>
                    </a:lnTo>
                    <a:lnTo>
                      <a:pt x="209" y="63"/>
                    </a:lnTo>
                    <a:lnTo>
                      <a:pt x="207" y="75"/>
                    </a:lnTo>
                    <a:lnTo>
                      <a:pt x="205" y="86"/>
                    </a:lnTo>
                    <a:lnTo>
                      <a:pt x="200" y="98"/>
                    </a:lnTo>
                    <a:lnTo>
                      <a:pt x="196" y="107"/>
                    </a:lnTo>
                    <a:lnTo>
                      <a:pt x="191" y="117"/>
                    </a:lnTo>
                    <a:lnTo>
                      <a:pt x="185" y="126"/>
                    </a:lnTo>
                    <a:lnTo>
                      <a:pt x="179" y="135"/>
                    </a:lnTo>
                    <a:lnTo>
                      <a:pt x="172" y="142"/>
                    </a:lnTo>
                    <a:lnTo>
                      <a:pt x="164" y="149"/>
                    </a:lnTo>
                    <a:lnTo>
                      <a:pt x="156" y="155"/>
                    </a:lnTo>
                    <a:lnTo>
                      <a:pt x="148" y="160"/>
                    </a:lnTo>
                    <a:lnTo>
                      <a:pt x="139" y="165"/>
                    </a:lnTo>
                    <a:lnTo>
                      <a:pt x="129" y="167"/>
                    </a:lnTo>
                    <a:lnTo>
                      <a:pt x="119" y="168"/>
                    </a:lnTo>
                    <a:lnTo>
                      <a:pt x="109" y="169"/>
                    </a:lnTo>
                    <a:lnTo>
                      <a:pt x="99" y="168"/>
                    </a:lnTo>
                    <a:lnTo>
                      <a:pt x="89" y="167"/>
                    </a:lnTo>
                    <a:lnTo>
                      <a:pt x="79" y="165"/>
                    </a:lnTo>
                    <a:lnTo>
                      <a:pt x="70" y="160"/>
                    </a:lnTo>
                    <a:lnTo>
                      <a:pt x="61" y="155"/>
                    </a:lnTo>
                    <a:lnTo>
                      <a:pt x="53" y="149"/>
                    </a:lnTo>
                    <a:lnTo>
                      <a:pt x="45" y="142"/>
                    </a:lnTo>
                    <a:lnTo>
                      <a:pt x="38" y="135"/>
                    </a:lnTo>
                    <a:lnTo>
                      <a:pt x="32" y="126"/>
                    </a:lnTo>
                    <a:lnTo>
                      <a:pt x="26" y="117"/>
                    </a:lnTo>
                    <a:lnTo>
                      <a:pt x="21" y="107"/>
                    </a:lnTo>
                    <a:lnTo>
                      <a:pt x="17" y="98"/>
                    </a:lnTo>
                    <a:lnTo>
                      <a:pt x="14" y="86"/>
                    </a:lnTo>
                    <a:lnTo>
                      <a:pt x="11" y="75"/>
                    </a:lnTo>
                    <a:lnTo>
                      <a:pt x="10" y="63"/>
                    </a:lnTo>
                    <a:lnTo>
                      <a:pt x="9" y="51"/>
                    </a:lnTo>
                    <a:lnTo>
                      <a:pt x="9" y="44"/>
                    </a:lnTo>
                    <a:lnTo>
                      <a:pt x="10" y="38"/>
                    </a:lnTo>
                    <a:lnTo>
                      <a:pt x="11" y="32"/>
                    </a:lnTo>
                    <a:lnTo>
                      <a:pt x="12" y="24"/>
                    </a:lnTo>
                    <a:lnTo>
                      <a:pt x="13" y="18"/>
                    </a:lnTo>
                    <a:lnTo>
                      <a:pt x="14" y="12"/>
                    </a:lnTo>
                    <a:lnTo>
                      <a:pt x="16" y="6"/>
                    </a:lnTo>
                    <a:lnTo>
                      <a:pt x="18" y="0"/>
                    </a:lnTo>
                    <a:lnTo>
                      <a:pt x="16" y="3"/>
                    </a:lnTo>
                    <a:lnTo>
                      <a:pt x="15" y="5"/>
                    </a:lnTo>
                    <a:lnTo>
                      <a:pt x="13" y="6"/>
                    </a:lnTo>
                    <a:lnTo>
                      <a:pt x="11" y="9"/>
                    </a:lnTo>
                    <a:lnTo>
                      <a:pt x="9" y="11"/>
                    </a:lnTo>
                    <a:lnTo>
                      <a:pt x="7" y="14"/>
                    </a:lnTo>
                    <a:lnTo>
                      <a:pt x="5" y="16"/>
                    </a:lnTo>
                    <a:lnTo>
                      <a:pt x="4" y="18"/>
                    </a:lnTo>
                    <a:close/>
                  </a:path>
                </a:pathLst>
              </a:custGeom>
              <a:solidFill>
                <a:srgbClr val="F6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10" name="Freeform 25"/>
              <p:cNvSpPr>
                <a:spLocks/>
              </p:cNvSpPr>
              <p:nvPr/>
            </p:nvSpPr>
            <p:spPr bwMode="auto">
              <a:xfrm>
                <a:off x="1141" y="2650"/>
                <a:ext cx="42" cy="30"/>
              </a:xfrm>
              <a:custGeom>
                <a:avLst/>
                <a:gdLst>
                  <a:gd name="T0" fmla="*/ 0 w 209"/>
                  <a:gd name="T1" fmla="*/ 0 h 181"/>
                  <a:gd name="T2" fmla="*/ 0 w 209"/>
                  <a:gd name="T3" fmla="*/ 0 h 181"/>
                  <a:gd name="T4" fmla="*/ 0 w 209"/>
                  <a:gd name="T5" fmla="*/ 0 h 181"/>
                  <a:gd name="T6" fmla="*/ 0 w 209"/>
                  <a:gd name="T7" fmla="*/ 0 h 181"/>
                  <a:gd name="T8" fmla="*/ 0 w 209"/>
                  <a:gd name="T9" fmla="*/ 0 h 181"/>
                  <a:gd name="T10" fmla="*/ 0 w 209"/>
                  <a:gd name="T11" fmla="*/ 0 h 181"/>
                  <a:gd name="T12" fmla="*/ 0 w 209"/>
                  <a:gd name="T13" fmla="*/ 0 h 181"/>
                  <a:gd name="T14" fmla="*/ 0 w 209"/>
                  <a:gd name="T15" fmla="*/ 0 h 181"/>
                  <a:gd name="T16" fmla="*/ 0 w 209"/>
                  <a:gd name="T17" fmla="*/ 0 h 181"/>
                  <a:gd name="T18" fmla="*/ 0 w 209"/>
                  <a:gd name="T19" fmla="*/ 0 h 181"/>
                  <a:gd name="T20" fmla="*/ 0 w 209"/>
                  <a:gd name="T21" fmla="*/ 0 h 181"/>
                  <a:gd name="T22" fmla="*/ 0 w 209"/>
                  <a:gd name="T23" fmla="*/ 0 h 181"/>
                  <a:gd name="T24" fmla="*/ 0 w 209"/>
                  <a:gd name="T25" fmla="*/ 0 h 181"/>
                  <a:gd name="T26" fmla="*/ 0 w 209"/>
                  <a:gd name="T27" fmla="*/ 0 h 181"/>
                  <a:gd name="T28" fmla="*/ 0 w 209"/>
                  <a:gd name="T29" fmla="*/ 0 h 181"/>
                  <a:gd name="T30" fmla="*/ 0 w 209"/>
                  <a:gd name="T31" fmla="*/ 0 h 181"/>
                  <a:gd name="T32" fmla="*/ 0 w 209"/>
                  <a:gd name="T33" fmla="*/ 0 h 181"/>
                  <a:gd name="T34" fmla="*/ 0 w 209"/>
                  <a:gd name="T35" fmla="*/ 0 h 181"/>
                  <a:gd name="T36" fmla="*/ 0 w 209"/>
                  <a:gd name="T37" fmla="*/ 0 h 181"/>
                  <a:gd name="T38" fmla="*/ 0 w 209"/>
                  <a:gd name="T39" fmla="*/ 0 h 181"/>
                  <a:gd name="T40" fmla="*/ 0 w 209"/>
                  <a:gd name="T41" fmla="*/ 0 h 181"/>
                  <a:gd name="T42" fmla="*/ 0 w 209"/>
                  <a:gd name="T43" fmla="*/ 0 h 181"/>
                  <a:gd name="T44" fmla="*/ 0 w 209"/>
                  <a:gd name="T45" fmla="*/ 0 h 181"/>
                  <a:gd name="T46" fmla="*/ 0 w 209"/>
                  <a:gd name="T47" fmla="*/ 0 h 181"/>
                  <a:gd name="T48" fmla="*/ 0 w 209"/>
                  <a:gd name="T49" fmla="*/ 0 h 181"/>
                  <a:gd name="T50" fmla="*/ 0 w 209"/>
                  <a:gd name="T51" fmla="*/ 0 h 181"/>
                  <a:gd name="T52" fmla="*/ 0 w 209"/>
                  <a:gd name="T53" fmla="*/ 0 h 181"/>
                  <a:gd name="T54" fmla="*/ 0 w 209"/>
                  <a:gd name="T55" fmla="*/ 0 h 181"/>
                  <a:gd name="T56" fmla="*/ 0 w 209"/>
                  <a:gd name="T57" fmla="*/ 0 h 181"/>
                  <a:gd name="T58" fmla="*/ 0 w 209"/>
                  <a:gd name="T59" fmla="*/ 0 h 181"/>
                  <a:gd name="T60" fmla="*/ 0 w 209"/>
                  <a:gd name="T61" fmla="*/ 0 h 181"/>
                  <a:gd name="T62" fmla="*/ 0 w 209"/>
                  <a:gd name="T63" fmla="*/ 0 h 181"/>
                  <a:gd name="T64" fmla="*/ 0 w 209"/>
                  <a:gd name="T65" fmla="*/ 0 h 181"/>
                  <a:gd name="T66" fmla="*/ 0 w 209"/>
                  <a:gd name="T67" fmla="*/ 0 h 181"/>
                  <a:gd name="T68" fmla="*/ 0 w 209"/>
                  <a:gd name="T69" fmla="*/ 0 h 181"/>
                  <a:gd name="T70" fmla="*/ 0 w 209"/>
                  <a:gd name="T71" fmla="*/ 0 h 181"/>
                  <a:gd name="T72" fmla="*/ 0 w 209"/>
                  <a:gd name="T73" fmla="*/ 0 h 181"/>
                  <a:gd name="T74" fmla="*/ 0 w 209"/>
                  <a:gd name="T75" fmla="*/ 0 h 181"/>
                  <a:gd name="T76" fmla="*/ 0 w 209"/>
                  <a:gd name="T77" fmla="*/ 0 h 181"/>
                  <a:gd name="T78" fmla="*/ 0 w 209"/>
                  <a:gd name="T79" fmla="*/ 0 h 181"/>
                  <a:gd name="T80" fmla="*/ 0 w 209"/>
                  <a:gd name="T81" fmla="*/ 0 h 181"/>
                  <a:gd name="T82" fmla="*/ 0 w 209"/>
                  <a:gd name="T83" fmla="*/ 0 h 181"/>
                  <a:gd name="T84" fmla="*/ 0 w 209"/>
                  <a:gd name="T85" fmla="*/ 0 h 181"/>
                  <a:gd name="T86" fmla="*/ 0 w 209"/>
                  <a:gd name="T87" fmla="*/ 0 h 181"/>
                  <a:gd name="T88" fmla="*/ 0 w 209"/>
                  <a:gd name="T89" fmla="*/ 0 h 181"/>
                  <a:gd name="T90" fmla="*/ 0 w 209"/>
                  <a:gd name="T91" fmla="*/ 0 h 181"/>
                  <a:gd name="T92" fmla="*/ 0 w 209"/>
                  <a:gd name="T93" fmla="*/ 0 h 181"/>
                  <a:gd name="T94" fmla="*/ 0 w 209"/>
                  <a:gd name="T95" fmla="*/ 0 h 181"/>
                  <a:gd name="T96" fmla="*/ 0 w 209"/>
                  <a:gd name="T97" fmla="*/ 0 h 181"/>
                  <a:gd name="T98" fmla="*/ 0 w 209"/>
                  <a:gd name="T99" fmla="*/ 0 h 181"/>
                  <a:gd name="T100" fmla="*/ 0 w 209"/>
                  <a:gd name="T101" fmla="*/ 0 h 181"/>
                  <a:gd name="T102" fmla="*/ 0 w 209"/>
                  <a:gd name="T103" fmla="*/ 0 h 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9" h="181">
                    <a:moveTo>
                      <a:pt x="6" y="16"/>
                    </a:moveTo>
                    <a:lnTo>
                      <a:pt x="4" y="21"/>
                    </a:lnTo>
                    <a:lnTo>
                      <a:pt x="3" y="25"/>
                    </a:lnTo>
                    <a:lnTo>
                      <a:pt x="2" y="31"/>
                    </a:lnTo>
                    <a:lnTo>
                      <a:pt x="1" y="36"/>
                    </a:lnTo>
                    <a:lnTo>
                      <a:pt x="1" y="41"/>
                    </a:lnTo>
                    <a:lnTo>
                      <a:pt x="0" y="47"/>
                    </a:lnTo>
                    <a:lnTo>
                      <a:pt x="0" y="52"/>
                    </a:lnTo>
                    <a:lnTo>
                      <a:pt x="0" y="58"/>
                    </a:lnTo>
                    <a:lnTo>
                      <a:pt x="0" y="71"/>
                    </a:lnTo>
                    <a:lnTo>
                      <a:pt x="2" y="83"/>
                    </a:lnTo>
                    <a:lnTo>
                      <a:pt x="4" y="95"/>
                    </a:lnTo>
                    <a:lnTo>
                      <a:pt x="8" y="106"/>
                    </a:lnTo>
                    <a:lnTo>
                      <a:pt x="12" y="117"/>
                    </a:lnTo>
                    <a:lnTo>
                      <a:pt x="17" y="127"/>
                    </a:lnTo>
                    <a:lnTo>
                      <a:pt x="23" y="137"/>
                    </a:lnTo>
                    <a:lnTo>
                      <a:pt x="30" y="145"/>
                    </a:lnTo>
                    <a:lnTo>
                      <a:pt x="37" y="154"/>
                    </a:lnTo>
                    <a:lnTo>
                      <a:pt x="45" y="161"/>
                    </a:lnTo>
                    <a:lnTo>
                      <a:pt x="54" y="167"/>
                    </a:lnTo>
                    <a:lnTo>
                      <a:pt x="63" y="172"/>
                    </a:lnTo>
                    <a:lnTo>
                      <a:pt x="72" y="176"/>
                    </a:lnTo>
                    <a:lnTo>
                      <a:pt x="83" y="179"/>
                    </a:lnTo>
                    <a:lnTo>
                      <a:pt x="94" y="181"/>
                    </a:lnTo>
                    <a:lnTo>
                      <a:pt x="104" y="181"/>
                    </a:lnTo>
                    <a:lnTo>
                      <a:pt x="115" y="181"/>
                    </a:lnTo>
                    <a:lnTo>
                      <a:pt x="125" y="179"/>
                    </a:lnTo>
                    <a:lnTo>
                      <a:pt x="135" y="176"/>
                    </a:lnTo>
                    <a:lnTo>
                      <a:pt x="144" y="173"/>
                    </a:lnTo>
                    <a:lnTo>
                      <a:pt x="153" y="167"/>
                    </a:lnTo>
                    <a:lnTo>
                      <a:pt x="161" y="161"/>
                    </a:lnTo>
                    <a:lnTo>
                      <a:pt x="169" y="154"/>
                    </a:lnTo>
                    <a:lnTo>
                      <a:pt x="177" y="146"/>
                    </a:lnTo>
                    <a:lnTo>
                      <a:pt x="183" y="138"/>
                    </a:lnTo>
                    <a:lnTo>
                      <a:pt x="189" y="129"/>
                    </a:lnTo>
                    <a:lnTo>
                      <a:pt x="194" y="118"/>
                    </a:lnTo>
                    <a:lnTo>
                      <a:pt x="200" y="107"/>
                    </a:lnTo>
                    <a:lnTo>
                      <a:pt x="203" y="96"/>
                    </a:lnTo>
                    <a:lnTo>
                      <a:pt x="206" y="84"/>
                    </a:lnTo>
                    <a:lnTo>
                      <a:pt x="208" y="72"/>
                    </a:lnTo>
                    <a:lnTo>
                      <a:pt x="209" y="60"/>
                    </a:lnTo>
                    <a:lnTo>
                      <a:pt x="207" y="57"/>
                    </a:lnTo>
                    <a:lnTo>
                      <a:pt x="206" y="54"/>
                    </a:lnTo>
                    <a:lnTo>
                      <a:pt x="205" y="52"/>
                    </a:lnTo>
                    <a:lnTo>
                      <a:pt x="204" y="49"/>
                    </a:lnTo>
                    <a:lnTo>
                      <a:pt x="202" y="46"/>
                    </a:lnTo>
                    <a:lnTo>
                      <a:pt x="201" y="43"/>
                    </a:lnTo>
                    <a:lnTo>
                      <a:pt x="200" y="41"/>
                    </a:lnTo>
                    <a:lnTo>
                      <a:pt x="197" y="39"/>
                    </a:lnTo>
                    <a:lnTo>
                      <a:pt x="197" y="41"/>
                    </a:lnTo>
                    <a:lnTo>
                      <a:pt x="198" y="43"/>
                    </a:lnTo>
                    <a:lnTo>
                      <a:pt x="198" y="46"/>
                    </a:lnTo>
                    <a:lnTo>
                      <a:pt x="198" y="48"/>
                    </a:lnTo>
                    <a:lnTo>
                      <a:pt x="198" y="51"/>
                    </a:lnTo>
                    <a:lnTo>
                      <a:pt x="198" y="53"/>
                    </a:lnTo>
                    <a:lnTo>
                      <a:pt x="200" y="55"/>
                    </a:lnTo>
                    <a:lnTo>
                      <a:pt x="200" y="58"/>
                    </a:lnTo>
                    <a:lnTo>
                      <a:pt x="198" y="70"/>
                    </a:lnTo>
                    <a:lnTo>
                      <a:pt x="197" y="81"/>
                    </a:lnTo>
                    <a:lnTo>
                      <a:pt x="194" y="91"/>
                    </a:lnTo>
                    <a:lnTo>
                      <a:pt x="191" y="102"/>
                    </a:lnTo>
                    <a:lnTo>
                      <a:pt x="187" y="112"/>
                    </a:lnTo>
                    <a:lnTo>
                      <a:pt x="182" y="121"/>
                    </a:lnTo>
                    <a:lnTo>
                      <a:pt x="177" y="130"/>
                    </a:lnTo>
                    <a:lnTo>
                      <a:pt x="171" y="138"/>
                    </a:lnTo>
                    <a:lnTo>
                      <a:pt x="164" y="145"/>
                    </a:lnTo>
                    <a:lnTo>
                      <a:pt x="157" y="151"/>
                    </a:lnTo>
                    <a:lnTo>
                      <a:pt x="149" y="157"/>
                    </a:lnTo>
                    <a:lnTo>
                      <a:pt x="141" y="162"/>
                    </a:lnTo>
                    <a:lnTo>
                      <a:pt x="132" y="166"/>
                    </a:lnTo>
                    <a:lnTo>
                      <a:pt x="123" y="169"/>
                    </a:lnTo>
                    <a:lnTo>
                      <a:pt x="114" y="170"/>
                    </a:lnTo>
                    <a:lnTo>
                      <a:pt x="104" y="170"/>
                    </a:lnTo>
                    <a:lnTo>
                      <a:pt x="94" y="170"/>
                    </a:lnTo>
                    <a:lnTo>
                      <a:pt x="85" y="169"/>
                    </a:lnTo>
                    <a:lnTo>
                      <a:pt x="76" y="166"/>
                    </a:lnTo>
                    <a:lnTo>
                      <a:pt x="66" y="162"/>
                    </a:lnTo>
                    <a:lnTo>
                      <a:pt x="58" y="157"/>
                    </a:lnTo>
                    <a:lnTo>
                      <a:pt x="50" y="151"/>
                    </a:lnTo>
                    <a:lnTo>
                      <a:pt x="43" y="145"/>
                    </a:lnTo>
                    <a:lnTo>
                      <a:pt x="36" y="138"/>
                    </a:lnTo>
                    <a:lnTo>
                      <a:pt x="30" y="130"/>
                    </a:lnTo>
                    <a:lnTo>
                      <a:pt x="25" y="121"/>
                    </a:lnTo>
                    <a:lnTo>
                      <a:pt x="20" y="112"/>
                    </a:lnTo>
                    <a:lnTo>
                      <a:pt x="16" y="102"/>
                    </a:lnTo>
                    <a:lnTo>
                      <a:pt x="13" y="91"/>
                    </a:lnTo>
                    <a:lnTo>
                      <a:pt x="11" y="81"/>
                    </a:lnTo>
                    <a:lnTo>
                      <a:pt x="9" y="70"/>
                    </a:lnTo>
                    <a:lnTo>
                      <a:pt x="9" y="58"/>
                    </a:lnTo>
                    <a:lnTo>
                      <a:pt x="9" y="49"/>
                    </a:lnTo>
                    <a:lnTo>
                      <a:pt x="10" y="42"/>
                    </a:lnTo>
                    <a:lnTo>
                      <a:pt x="11" y="35"/>
                    </a:lnTo>
                    <a:lnTo>
                      <a:pt x="12" y="28"/>
                    </a:lnTo>
                    <a:lnTo>
                      <a:pt x="14" y="21"/>
                    </a:lnTo>
                    <a:lnTo>
                      <a:pt x="16" y="13"/>
                    </a:lnTo>
                    <a:lnTo>
                      <a:pt x="19" y="6"/>
                    </a:lnTo>
                    <a:lnTo>
                      <a:pt x="22" y="0"/>
                    </a:lnTo>
                    <a:lnTo>
                      <a:pt x="20" y="1"/>
                    </a:lnTo>
                    <a:lnTo>
                      <a:pt x="18" y="4"/>
                    </a:lnTo>
                    <a:lnTo>
                      <a:pt x="16" y="6"/>
                    </a:lnTo>
                    <a:lnTo>
                      <a:pt x="14" y="7"/>
                    </a:lnTo>
                    <a:lnTo>
                      <a:pt x="12" y="10"/>
                    </a:lnTo>
                    <a:lnTo>
                      <a:pt x="10" y="12"/>
                    </a:lnTo>
                    <a:lnTo>
                      <a:pt x="8" y="13"/>
                    </a:lnTo>
                    <a:lnTo>
                      <a:pt x="6" y="16"/>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11" name="Freeform 26"/>
              <p:cNvSpPr>
                <a:spLocks/>
              </p:cNvSpPr>
              <p:nvPr/>
            </p:nvSpPr>
            <p:spPr bwMode="auto">
              <a:xfrm>
                <a:off x="1142" y="2649"/>
                <a:ext cx="40" cy="30"/>
              </a:xfrm>
              <a:custGeom>
                <a:avLst/>
                <a:gdLst>
                  <a:gd name="T0" fmla="*/ 0 w 200"/>
                  <a:gd name="T1" fmla="*/ 0 h 183"/>
                  <a:gd name="T2" fmla="*/ 0 w 200"/>
                  <a:gd name="T3" fmla="*/ 0 h 183"/>
                  <a:gd name="T4" fmla="*/ 0 w 200"/>
                  <a:gd name="T5" fmla="*/ 0 h 183"/>
                  <a:gd name="T6" fmla="*/ 0 w 200"/>
                  <a:gd name="T7" fmla="*/ 0 h 183"/>
                  <a:gd name="T8" fmla="*/ 0 w 200"/>
                  <a:gd name="T9" fmla="*/ 0 h 183"/>
                  <a:gd name="T10" fmla="*/ 0 w 200"/>
                  <a:gd name="T11" fmla="*/ 0 h 183"/>
                  <a:gd name="T12" fmla="*/ 0 w 200"/>
                  <a:gd name="T13" fmla="*/ 0 h 183"/>
                  <a:gd name="T14" fmla="*/ 0 w 200"/>
                  <a:gd name="T15" fmla="*/ 0 h 183"/>
                  <a:gd name="T16" fmla="*/ 0 w 200"/>
                  <a:gd name="T17" fmla="*/ 0 h 183"/>
                  <a:gd name="T18" fmla="*/ 0 w 200"/>
                  <a:gd name="T19" fmla="*/ 0 h 183"/>
                  <a:gd name="T20" fmla="*/ 0 w 200"/>
                  <a:gd name="T21" fmla="*/ 0 h 183"/>
                  <a:gd name="T22" fmla="*/ 0 w 200"/>
                  <a:gd name="T23" fmla="*/ 0 h 183"/>
                  <a:gd name="T24" fmla="*/ 0 w 200"/>
                  <a:gd name="T25" fmla="*/ 0 h 183"/>
                  <a:gd name="T26" fmla="*/ 0 w 200"/>
                  <a:gd name="T27" fmla="*/ 0 h 183"/>
                  <a:gd name="T28" fmla="*/ 0 w 200"/>
                  <a:gd name="T29" fmla="*/ 0 h 183"/>
                  <a:gd name="T30" fmla="*/ 0 w 200"/>
                  <a:gd name="T31" fmla="*/ 0 h 183"/>
                  <a:gd name="T32" fmla="*/ 0 w 200"/>
                  <a:gd name="T33" fmla="*/ 0 h 183"/>
                  <a:gd name="T34" fmla="*/ 0 w 200"/>
                  <a:gd name="T35" fmla="*/ 0 h 183"/>
                  <a:gd name="T36" fmla="*/ 0 w 200"/>
                  <a:gd name="T37" fmla="*/ 0 h 183"/>
                  <a:gd name="T38" fmla="*/ 0 w 200"/>
                  <a:gd name="T39" fmla="*/ 0 h 183"/>
                  <a:gd name="T40" fmla="*/ 0 w 200"/>
                  <a:gd name="T41" fmla="*/ 0 h 183"/>
                  <a:gd name="T42" fmla="*/ 0 w 200"/>
                  <a:gd name="T43" fmla="*/ 0 h 183"/>
                  <a:gd name="T44" fmla="*/ 0 w 200"/>
                  <a:gd name="T45" fmla="*/ 0 h 183"/>
                  <a:gd name="T46" fmla="*/ 0 w 200"/>
                  <a:gd name="T47" fmla="*/ 0 h 183"/>
                  <a:gd name="T48" fmla="*/ 0 w 200"/>
                  <a:gd name="T49" fmla="*/ 0 h 183"/>
                  <a:gd name="T50" fmla="*/ 0 w 200"/>
                  <a:gd name="T51" fmla="*/ 0 h 183"/>
                  <a:gd name="T52" fmla="*/ 0 w 200"/>
                  <a:gd name="T53" fmla="*/ 0 h 183"/>
                  <a:gd name="T54" fmla="*/ 0 w 200"/>
                  <a:gd name="T55" fmla="*/ 0 h 183"/>
                  <a:gd name="T56" fmla="*/ 0 w 200"/>
                  <a:gd name="T57" fmla="*/ 0 h 183"/>
                  <a:gd name="T58" fmla="*/ 0 w 200"/>
                  <a:gd name="T59" fmla="*/ 0 h 183"/>
                  <a:gd name="T60" fmla="*/ 0 w 200"/>
                  <a:gd name="T61" fmla="*/ 0 h 183"/>
                  <a:gd name="T62" fmla="*/ 0 w 200"/>
                  <a:gd name="T63" fmla="*/ 0 h 183"/>
                  <a:gd name="T64" fmla="*/ 0 w 200"/>
                  <a:gd name="T65" fmla="*/ 0 h 183"/>
                  <a:gd name="T66" fmla="*/ 0 w 200"/>
                  <a:gd name="T67" fmla="*/ 0 h 183"/>
                  <a:gd name="T68" fmla="*/ 0 w 200"/>
                  <a:gd name="T69" fmla="*/ 0 h 183"/>
                  <a:gd name="T70" fmla="*/ 0 w 200"/>
                  <a:gd name="T71" fmla="*/ 0 h 183"/>
                  <a:gd name="T72" fmla="*/ 0 w 200"/>
                  <a:gd name="T73" fmla="*/ 0 h 183"/>
                  <a:gd name="T74" fmla="*/ 0 w 200"/>
                  <a:gd name="T75" fmla="*/ 0 h 183"/>
                  <a:gd name="T76" fmla="*/ 0 w 200"/>
                  <a:gd name="T77" fmla="*/ 0 h 183"/>
                  <a:gd name="T78" fmla="*/ 0 w 200"/>
                  <a:gd name="T79" fmla="*/ 0 h 183"/>
                  <a:gd name="T80" fmla="*/ 0 w 200"/>
                  <a:gd name="T81" fmla="*/ 0 h 183"/>
                  <a:gd name="T82" fmla="*/ 0 w 200"/>
                  <a:gd name="T83" fmla="*/ 0 h 183"/>
                  <a:gd name="T84" fmla="*/ 0 w 200"/>
                  <a:gd name="T85" fmla="*/ 0 h 183"/>
                  <a:gd name="T86" fmla="*/ 0 w 200"/>
                  <a:gd name="T87" fmla="*/ 0 h 183"/>
                  <a:gd name="T88" fmla="*/ 0 w 200"/>
                  <a:gd name="T89" fmla="*/ 0 h 183"/>
                  <a:gd name="T90" fmla="*/ 0 w 200"/>
                  <a:gd name="T91" fmla="*/ 0 h 183"/>
                  <a:gd name="T92" fmla="*/ 0 w 200"/>
                  <a:gd name="T93" fmla="*/ 0 h 183"/>
                  <a:gd name="T94" fmla="*/ 0 w 200"/>
                  <a:gd name="T95" fmla="*/ 0 h 183"/>
                  <a:gd name="T96" fmla="*/ 0 w 200"/>
                  <a:gd name="T97" fmla="*/ 0 h 183"/>
                  <a:gd name="T98" fmla="*/ 0 w 200"/>
                  <a:gd name="T99" fmla="*/ 0 h 183"/>
                  <a:gd name="T100" fmla="*/ 0 w 200"/>
                  <a:gd name="T101" fmla="*/ 0 h 183"/>
                  <a:gd name="T102" fmla="*/ 0 w 200"/>
                  <a:gd name="T103" fmla="*/ 0 h 183"/>
                  <a:gd name="T104" fmla="*/ 0 w 200"/>
                  <a:gd name="T105" fmla="*/ 0 h 183"/>
                  <a:gd name="T106" fmla="*/ 0 w 200"/>
                  <a:gd name="T107" fmla="*/ 0 h 183"/>
                  <a:gd name="T108" fmla="*/ 0 w 200"/>
                  <a:gd name="T109" fmla="*/ 0 h 183"/>
                  <a:gd name="T110" fmla="*/ 0 w 200"/>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0" h="183">
                    <a:moveTo>
                      <a:pt x="200" y="65"/>
                    </a:moveTo>
                    <a:lnTo>
                      <a:pt x="200" y="64"/>
                    </a:lnTo>
                    <a:lnTo>
                      <a:pt x="200" y="62"/>
                    </a:lnTo>
                    <a:lnTo>
                      <a:pt x="200" y="61"/>
                    </a:lnTo>
                    <a:lnTo>
                      <a:pt x="200" y="60"/>
                    </a:lnTo>
                    <a:lnTo>
                      <a:pt x="200" y="59"/>
                    </a:lnTo>
                    <a:lnTo>
                      <a:pt x="200" y="58"/>
                    </a:lnTo>
                    <a:lnTo>
                      <a:pt x="200" y="56"/>
                    </a:lnTo>
                    <a:lnTo>
                      <a:pt x="198" y="53"/>
                    </a:lnTo>
                    <a:lnTo>
                      <a:pt x="197" y="50"/>
                    </a:lnTo>
                    <a:lnTo>
                      <a:pt x="196" y="48"/>
                    </a:lnTo>
                    <a:lnTo>
                      <a:pt x="193" y="46"/>
                    </a:lnTo>
                    <a:lnTo>
                      <a:pt x="192" y="42"/>
                    </a:lnTo>
                    <a:lnTo>
                      <a:pt x="190" y="40"/>
                    </a:lnTo>
                    <a:lnTo>
                      <a:pt x="188" y="37"/>
                    </a:lnTo>
                    <a:lnTo>
                      <a:pt x="187" y="35"/>
                    </a:lnTo>
                    <a:lnTo>
                      <a:pt x="187" y="38"/>
                    </a:lnTo>
                    <a:lnTo>
                      <a:pt x="188" y="42"/>
                    </a:lnTo>
                    <a:lnTo>
                      <a:pt x="189" y="46"/>
                    </a:lnTo>
                    <a:lnTo>
                      <a:pt x="189" y="49"/>
                    </a:lnTo>
                    <a:lnTo>
                      <a:pt x="190" y="53"/>
                    </a:lnTo>
                    <a:lnTo>
                      <a:pt x="190" y="58"/>
                    </a:lnTo>
                    <a:lnTo>
                      <a:pt x="190" y="61"/>
                    </a:lnTo>
                    <a:lnTo>
                      <a:pt x="190" y="65"/>
                    </a:lnTo>
                    <a:lnTo>
                      <a:pt x="190" y="76"/>
                    </a:lnTo>
                    <a:lnTo>
                      <a:pt x="188" y="86"/>
                    </a:lnTo>
                    <a:lnTo>
                      <a:pt x="186" y="97"/>
                    </a:lnTo>
                    <a:lnTo>
                      <a:pt x="183" y="107"/>
                    </a:lnTo>
                    <a:lnTo>
                      <a:pt x="179" y="116"/>
                    </a:lnTo>
                    <a:lnTo>
                      <a:pt x="175" y="125"/>
                    </a:lnTo>
                    <a:lnTo>
                      <a:pt x="169" y="133"/>
                    </a:lnTo>
                    <a:lnTo>
                      <a:pt x="164" y="142"/>
                    </a:lnTo>
                    <a:lnTo>
                      <a:pt x="157" y="147"/>
                    </a:lnTo>
                    <a:lnTo>
                      <a:pt x="150" y="155"/>
                    </a:lnTo>
                    <a:lnTo>
                      <a:pt x="143" y="159"/>
                    </a:lnTo>
                    <a:lnTo>
                      <a:pt x="135" y="164"/>
                    </a:lnTo>
                    <a:lnTo>
                      <a:pt x="127" y="168"/>
                    </a:lnTo>
                    <a:lnTo>
                      <a:pt x="118" y="170"/>
                    </a:lnTo>
                    <a:lnTo>
                      <a:pt x="109" y="173"/>
                    </a:lnTo>
                    <a:lnTo>
                      <a:pt x="100" y="173"/>
                    </a:lnTo>
                    <a:lnTo>
                      <a:pt x="91" y="173"/>
                    </a:lnTo>
                    <a:lnTo>
                      <a:pt x="82" y="170"/>
                    </a:lnTo>
                    <a:lnTo>
                      <a:pt x="73" y="168"/>
                    </a:lnTo>
                    <a:lnTo>
                      <a:pt x="64" y="164"/>
                    </a:lnTo>
                    <a:lnTo>
                      <a:pt x="56" y="159"/>
                    </a:lnTo>
                    <a:lnTo>
                      <a:pt x="49" y="155"/>
                    </a:lnTo>
                    <a:lnTo>
                      <a:pt x="42" y="147"/>
                    </a:lnTo>
                    <a:lnTo>
                      <a:pt x="36" y="142"/>
                    </a:lnTo>
                    <a:lnTo>
                      <a:pt x="30" y="133"/>
                    </a:lnTo>
                    <a:lnTo>
                      <a:pt x="25" y="125"/>
                    </a:lnTo>
                    <a:lnTo>
                      <a:pt x="20" y="116"/>
                    </a:lnTo>
                    <a:lnTo>
                      <a:pt x="16" y="107"/>
                    </a:lnTo>
                    <a:lnTo>
                      <a:pt x="13" y="97"/>
                    </a:lnTo>
                    <a:lnTo>
                      <a:pt x="11" y="86"/>
                    </a:lnTo>
                    <a:lnTo>
                      <a:pt x="10" y="76"/>
                    </a:lnTo>
                    <a:lnTo>
                      <a:pt x="9" y="65"/>
                    </a:lnTo>
                    <a:lnTo>
                      <a:pt x="9" y="55"/>
                    </a:lnTo>
                    <a:lnTo>
                      <a:pt x="10" y="47"/>
                    </a:lnTo>
                    <a:lnTo>
                      <a:pt x="12" y="38"/>
                    </a:lnTo>
                    <a:lnTo>
                      <a:pt x="14" y="30"/>
                    </a:lnTo>
                    <a:lnTo>
                      <a:pt x="16" y="22"/>
                    </a:lnTo>
                    <a:lnTo>
                      <a:pt x="20" y="14"/>
                    </a:lnTo>
                    <a:lnTo>
                      <a:pt x="23" y="7"/>
                    </a:lnTo>
                    <a:lnTo>
                      <a:pt x="27" y="0"/>
                    </a:lnTo>
                    <a:lnTo>
                      <a:pt x="25" y="1"/>
                    </a:lnTo>
                    <a:lnTo>
                      <a:pt x="22" y="4"/>
                    </a:lnTo>
                    <a:lnTo>
                      <a:pt x="20" y="5"/>
                    </a:lnTo>
                    <a:lnTo>
                      <a:pt x="18" y="7"/>
                    </a:lnTo>
                    <a:lnTo>
                      <a:pt x="16" y="8"/>
                    </a:lnTo>
                    <a:lnTo>
                      <a:pt x="14" y="11"/>
                    </a:lnTo>
                    <a:lnTo>
                      <a:pt x="11" y="13"/>
                    </a:lnTo>
                    <a:lnTo>
                      <a:pt x="9" y="14"/>
                    </a:lnTo>
                    <a:lnTo>
                      <a:pt x="7" y="20"/>
                    </a:lnTo>
                    <a:lnTo>
                      <a:pt x="5" y="26"/>
                    </a:lnTo>
                    <a:lnTo>
                      <a:pt x="4" y="32"/>
                    </a:lnTo>
                    <a:lnTo>
                      <a:pt x="3" y="38"/>
                    </a:lnTo>
                    <a:lnTo>
                      <a:pt x="2" y="46"/>
                    </a:lnTo>
                    <a:lnTo>
                      <a:pt x="1" y="52"/>
                    </a:lnTo>
                    <a:lnTo>
                      <a:pt x="0" y="58"/>
                    </a:lnTo>
                    <a:lnTo>
                      <a:pt x="0" y="65"/>
                    </a:lnTo>
                    <a:lnTo>
                      <a:pt x="1" y="77"/>
                    </a:lnTo>
                    <a:lnTo>
                      <a:pt x="2" y="89"/>
                    </a:lnTo>
                    <a:lnTo>
                      <a:pt x="5" y="100"/>
                    </a:lnTo>
                    <a:lnTo>
                      <a:pt x="8" y="112"/>
                    </a:lnTo>
                    <a:lnTo>
                      <a:pt x="12" y="121"/>
                    </a:lnTo>
                    <a:lnTo>
                      <a:pt x="17" y="131"/>
                    </a:lnTo>
                    <a:lnTo>
                      <a:pt x="23" y="140"/>
                    </a:lnTo>
                    <a:lnTo>
                      <a:pt x="29" y="149"/>
                    </a:lnTo>
                    <a:lnTo>
                      <a:pt x="36" y="156"/>
                    </a:lnTo>
                    <a:lnTo>
                      <a:pt x="44" y="163"/>
                    </a:lnTo>
                    <a:lnTo>
                      <a:pt x="52" y="169"/>
                    </a:lnTo>
                    <a:lnTo>
                      <a:pt x="61" y="174"/>
                    </a:lnTo>
                    <a:lnTo>
                      <a:pt x="70" y="179"/>
                    </a:lnTo>
                    <a:lnTo>
                      <a:pt x="80" y="181"/>
                    </a:lnTo>
                    <a:lnTo>
                      <a:pt x="90" y="182"/>
                    </a:lnTo>
                    <a:lnTo>
                      <a:pt x="100" y="183"/>
                    </a:lnTo>
                    <a:lnTo>
                      <a:pt x="110" y="182"/>
                    </a:lnTo>
                    <a:lnTo>
                      <a:pt x="120" y="181"/>
                    </a:lnTo>
                    <a:lnTo>
                      <a:pt x="130" y="179"/>
                    </a:lnTo>
                    <a:lnTo>
                      <a:pt x="139" y="174"/>
                    </a:lnTo>
                    <a:lnTo>
                      <a:pt x="147" y="169"/>
                    </a:lnTo>
                    <a:lnTo>
                      <a:pt x="155" y="163"/>
                    </a:lnTo>
                    <a:lnTo>
                      <a:pt x="163" y="156"/>
                    </a:lnTo>
                    <a:lnTo>
                      <a:pt x="170" y="149"/>
                    </a:lnTo>
                    <a:lnTo>
                      <a:pt x="176" y="140"/>
                    </a:lnTo>
                    <a:lnTo>
                      <a:pt x="182" y="131"/>
                    </a:lnTo>
                    <a:lnTo>
                      <a:pt x="187" y="121"/>
                    </a:lnTo>
                    <a:lnTo>
                      <a:pt x="191" y="112"/>
                    </a:lnTo>
                    <a:lnTo>
                      <a:pt x="196" y="100"/>
                    </a:lnTo>
                    <a:lnTo>
                      <a:pt x="198" y="89"/>
                    </a:lnTo>
                    <a:lnTo>
                      <a:pt x="200" y="77"/>
                    </a:lnTo>
                    <a:lnTo>
                      <a:pt x="200" y="65"/>
                    </a:lnTo>
                    <a:close/>
                  </a:path>
                </a:pathLst>
              </a:custGeom>
              <a:solidFill>
                <a:srgbClr val="F6CB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12" name="Freeform 27"/>
              <p:cNvSpPr>
                <a:spLocks/>
              </p:cNvSpPr>
              <p:nvPr/>
            </p:nvSpPr>
            <p:spPr bwMode="auto">
              <a:xfrm>
                <a:off x="1143" y="2648"/>
                <a:ext cx="38" cy="30"/>
              </a:xfrm>
              <a:custGeom>
                <a:avLst/>
                <a:gdLst>
                  <a:gd name="T0" fmla="*/ 0 w 191"/>
                  <a:gd name="T1" fmla="*/ 0 h 183"/>
                  <a:gd name="T2" fmla="*/ 0 w 191"/>
                  <a:gd name="T3" fmla="*/ 0 h 183"/>
                  <a:gd name="T4" fmla="*/ 0 w 191"/>
                  <a:gd name="T5" fmla="*/ 0 h 183"/>
                  <a:gd name="T6" fmla="*/ 0 w 191"/>
                  <a:gd name="T7" fmla="*/ 0 h 183"/>
                  <a:gd name="T8" fmla="*/ 0 w 191"/>
                  <a:gd name="T9" fmla="*/ 0 h 183"/>
                  <a:gd name="T10" fmla="*/ 0 w 191"/>
                  <a:gd name="T11" fmla="*/ 0 h 183"/>
                  <a:gd name="T12" fmla="*/ 0 w 191"/>
                  <a:gd name="T13" fmla="*/ 0 h 183"/>
                  <a:gd name="T14" fmla="*/ 0 w 191"/>
                  <a:gd name="T15" fmla="*/ 0 h 183"/>
                  <a:gd name="T16" fmla="*/ 0 w 191"/>
                  <a:gd name="T17" fmla="*/ 0 h 183"/>
                  <a:gd name="T18" fmla="*/ 0 w 191"/>
                  <a:gd name="T19" fmla="*/ 0 h 183"/>
                  <a:gd name="T20" fmla="*/ 0 w 191"/>
                  <a:gd name="T21" fmla="*/ 0 h 183"/>
                  <a:gd name="T22" fmla="*/ 0 w 191"/>
                  <a:gd name="T23" fmla="*/ 0 h 183"/>
                  <a:gd name="T24" fmla="*/ 0 w 191"/>
                  <a:gd name="T25" fmla="*/ 0 h 183"/>
                  <a:gd name="T26" fmla="*/ 0 w 191"/>
                  <a:gd name="T27" fmla="*/ 0 h 183"/>
                  <a:gd name="T28" fmla="*/ 0 w 191"/>
                  <a:gd name="T29" fmla="*/ 0 h 183"/>
                  <a:gd name="T30" fmla="*/ 0 w 191"/>
                  <a:gd name="T31" fmla="*/ 0 h 183"/>
                  <a:gd name="T32" fmla="*/ 0 w 191"/>
                  <a:gd name="T33" fmla="*/ 0 h 183"/>
                  <a:gd name="T34" fmla="*/ 0 w 191"/>
                  <a:gd name="T35" fmla="*/ 0 h 183"/>
                  <a:gd name="T36" fmla="*/ 0 w 191"/>
                  <a:gd name="T37" fmla="*/ 0 h 183"/>
                  <a:gd name="T38" fmla="*/ 0 w 191"/>
                  <a:gd name="T39" fmla="*/ 0 h 183"/>
                  <a:gd name="T40" fmla="*/ 0 w 191"/>
                  <a:gd name="T41" fmla="*/ 0 h 183"/>
                  <a:gd name="T42" fmla="*/ 0 w 191"/>
                  <a:gd name="T43" fmla="*/ 0 h 183"/>
                  <a:gd name="T44" fmla="*/ 0 w 191"/>
                  <a:gd name="T45" fmla="*/ 0 h 183"/>
                  <a:gd name="T46" fmla="*/ 0 w 191"/>
                  <a:gd name="T47" fmla="*/ 0 h 183"/>
                  <a:gd name="T48" fmla="*/ 0 w 191"/>
                  <a:gd name="T49" fmla="*/ 0 h 183"/>
                  <a:gd name="T50" fmla="*/ 0 w 191"/>
                  <a:gd name="T51" fmla="*/ 0 h 183"/>
                  <a:gd name="T52" fmla="*/ 0 w 191"/>
                  <a:gd name="T53" fmla="*/ 0 h 183"/>
                  <a:gd name="T54" fmla="*/ 0 w 191"/>
                  <a:gd name="T55" fmla="*/ 0 h 183"/>
                  <a:gd name="T56" fmla="*/ 0 w 191"/>
                  <a:gd name="T57" fmla="*/ 0 h 183"/>
                  <a:gd name="T58" fmla="*/ 0 w 191"/>
                  <a:gd name="T59" fmla="*/ 0 h 183"/>
                  <a:gd name="T60" fmla="*/ 0 w 191"/>
                  <a:gd name="T61" fmla="*/ 0 h 183"/>
                  <a:gd name="T62" fmla="*/ 0 w 191"/>
                  <a:gd name="T63" fmla="*/ 0 h 183"/>
                  <a:gd name="T64" fmla="*/ 0 w 191"/>
                  <a:gd name="T65" fmla="*/ 0 h 183"/>
                  <a:gd name="T66" fmla="*/ 0 w 191"/>
                  <a:gd name="T67" fmla="*/ 0 h 183"/>
                  <a:gd name="T68" fmla="*/ 0 w 191"/>
                  <a:gd name="T69" fmla="*/ 0 h 183"/>
                  <a:gd name="T70" fmla="*/ 0 w 191"/>
                  <a:gd name="T71" fmla="*/ 0 h 183"/>
                  <a:gd name="T72" fmla="*/ 0 w 191"/>
                  <a:gd name="T73" fmla="*/ 0 h 183"/>
                  <a:gd name="T74" fmla="*/ 0 w 191"/>
                  <a:gd name="T75" fmla="*/ 0 h 183"/>
                  <a:gd name="T76" fmla="*/ 0 w 191"/>
                  <a:gd name="T77" fmla="*/ 0 h 183"/>
                  <a:gd name="T78" fmla="*/ 0 w 191"/>
                  <a:gd name="T79" fmla="*/ 0 h 183"/>
                  <a:gd name="T80" fmla="*/ 0 w 191"/>
                  <a:gd name="T81" fmla="*/ 0 h 183"/>
                  <a:gd name="T82" fmla="*/ 0 w 191"/>
                  <a:gd name="T83" fmla="*/ 0 h 183"/>
                  <a:gd name="T84" fmla="*/ 0 w 191"/>
                  <a:gd name="T85" fmla="*/ 0 h 183"/>
                  <a:gd name="T86" fmla="*/ 0 w 191"/>
                  <a:gd name="T87" fmla="*/ 0 h 183"/>
                  <a:gd name="T88" fmla="*/ 0 w 191"/>
                  <a:gd name="T89" fmla="*/ 0 h 183"/>
                  <a:gd name="T90" fmla="*/ 0 w 191"/>
                  <a:gd name="T91" fmla="*/ 0 h 183"/>
                  <a:gd name="T92" fmla="*/ 0 w 191"/>
                  <a:gd name="T93" fmla="*/ 0 h 183"/>
                  <a:gd name="T94" fmla="*/ 0 w 191"/>
                  <a:gd name="T95" fmla="*/ 0 h 183"/>
                  <a:gd name="T96" fmla="*/ 0 w 191"/>
                  <a:gd name="T97" fmla="*/ 0 h 183"/>
                  <a:gd name="T98" fmla="*/ 0 w 191"/>
                  <a:gd name="T99" fmla="*/ 0 h 183"/>
                  <a:gd name="T100" fmla="*/ 0 w 191"/>
                  <a:gd name="T101" fmla="*/ 0 h 183"/>
                  <a:gd name="T102" fmla="*/ 0 w 191"/>
                  <a:gd name="T103" fmla="*/ 0 h 183"/>
                  <a:gd name="T104" fmla="*/ 0 w 191"/>
                  <a:gd name="T105" fmla="*/ 0 h 183"/>
                  <a:gd name="T106" fmla="*/ 0 w 191"/>
                  <a:gd name="T107" fmla="*/ 0 h 183"/>
                  <a:gd name="T108" fmla="*/ 0 w 191"/>
                  <a:gd name="T109" fmla="*/ 0 h 183"/>
                  <a:gd name="T110" fmla="*/ 0 w 191"/>
                  <a:gd name="T111" fmla="*/ 0 h 1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1" h="183">
                    <a:moveTo>
                      <a:pt x="191" y="71"/>
                    </a:moveTo>
                    <a:lnTo>
                      <a:pt x="191" y="68"/>
                    </a:lnTo>
                    <a:lnTo>
                      <a:pt x="189" y="66"/>
                    </a:lnTo>
                    <a:lnTo>
                      <a:pt x="189" y="64"/>
                    </a:lnTo>
                    <a:lnTo>
                      <a:pt x="189" y="61"/>
                    </a:lnTo>
                    <a:lnTo>
                      <a:pt x="189" y="59"/>
                    </a:lnTo>
                    <a:lnTo>
                      <a:pt x="189" y="56"/>
                    </a:lnTo>
                    <a:lnTo>
                      <a:pt x="188" y="54"/>
                    </a:lnTo>
                    <a:lnTo>
                      <a:pt x="188" y="52"/>
                    </a:lnTo>
                    <a:lnTo>
                      <a:pt x="187" y="48"/>
                    </a:lnTo>
                    <a:lnTo>
                      <a:pt x="185" y="46"/>
                    </a:lnTo>
                    <a:lnTo>
                      <a:pt x="183" y="43"/>
                    </a:lnTo>
                    <a:lnTo>
                      <a:pt x="181" y="41"/>
                    </a:lnTo>
                    <a:lnTo>
                      <a:pt x="179" y="38"/>
                    </a:lnTo>
                    <a:lnTo>
                      <a:pt x="178" y="35"/>
                    </a:lnTo>
                    <a:lnTo>
                      <a:pt x="176" y="32"/>
                    </a:lnTo>
                    <a:lnTo>
                      <a:pt x="174" y="30"/>
                    </a:lnTo>
                    <a:lnTo>
                      <a:pt x="175" y="35"/>
                    </a:lnTo>
                    <a:lnTo>
                      <a:pt x="177" y="40"/>
                    </a:lnTo>
                    <a:lnTo>
                      <a:pt x="178" y="44"/>
                    </a:lnTo>
                    <a:lnTo>
                      <a:pt x="179" y="49"/>
                    </a:lnTo>
                    <a:lnTo>
                      <a:pt x="180" y="55"/>
                    </a:lnTo>
                    <a:lnTo>
                      <a:pt x="180" y="60"/>
                    </a:lnTo>
                    <a:lnTo>
                      <a:pt x="180" y="66"/>
                    </a:lnTo>
                    <a:lnTo>
                      <a:pt x="181" y="71"/>
                    </a:lnTo>
                    <a:lnTo>
                      <a:pt x="180" y="82"/>
                    </a:lnTo>
                    <a:lnTo>
                      <a:pt x="179" y="91"/>
                    </a:lnTo>
                    <a:lnTo>
                      <a:pt x="177" y="101"/>
                    </a:lnTo>
                    <a:lnTo>
                      <a:pt x="174" y="110"/>
                    </a:lnTo>
                    <a:lnTo>
                      <a:pt x="170" y="120"/>
                    </a:lnTo>
                    <a:lnTo>
                      <a:pt x="166" y="128"/>
                    </a:lnTo>
                    <a:lnTo>
                      <a:pt x="161" y="136"/>
                    </a:lnTo>
                    <a:lnTo>
                      <a:pt x="156" y="143"/>
                    </a:lnTo>
                    <a:lnTo>
                      <a:pt x="149" y="150"/>
                    </a:lnTo>
                    <a:lnTo>
                      <a:pt x="143" y="156"/>
                    </a:lnTo>
                    <a:lnTo>
                      <a:pt x="136" y="161"/>
                    </a:lnTo>
                    <a:lnTo>
                      <a:pt x="128" y="165"/>
                    </a:lnTo>
                    <a:lnTo>
                      <a:pt x="121" y="169"/>
                    </a:lnTo>
                    <a:lnTo>
                      <a:pt x="112" y="171"/>
                    </a:lnTo>
                    <a:lnTo>
                      <a:pt x="104" y="173"/>
                    </a:lnTo>
                    <a:lnTo>
                      <a:pt x="95" y="173"/>
                    </a:lnTo>
                    <a:lnTo>
                      <a:pt x="86" y="173"/>
                    </a:lnTo>
                    <a:lnTo>
                      <a:pt x="78" y="171"/>
                    </a:lnTo>
                    <a:lnTo>
                      <a:pt x="70" y="169"/>
                    </a:lnTo>
                    <a:lnTo>
                      <a:pt x="61" y="165"/>
                    </a:lnTo>
                    <a:lnTo>
                      <a:pt x="53" y="161"/>
                    </a:lnTo>
                    <a:lnTo>
                      <a:pt x="46" y="156"/>
                    </a:lnTo>
                    <a:lnTo>
                      <a:pt x="40" y="150"/>
                    </a:lnTo>
                    <a:lnTo>
                      <a:pt x="34" y="143"/>
                    </a:lnTo>
                    <a:lnTo>
                      <a:pt x="28" y="136"/>
                    </a:lnTo>
                    <a:lnTo>
                      <a:pt x="23" y="128"/>
                    </a:lnTo>
                    <a:lnTo>
                      <a:pt x="19" y="120"/>
                    </a:lnTo>
                    <a:lnTo>
                      <a:pt x="15" y="110"/>
                    </a:lnTo>
                    <a:lnTo>
                      <a:pt x="12" y="101"/>
                    </a:lnTo>
                    <a:lnTo>
                      <a:pt x="10" y="91"/>
                    </a:lnTo>
                    <a:lnTo>
                      <a:pt x="9" y="82"/>
                    </a:lnTo>
                    <a:lnTo>
                      <a:pt x="9" y="71"/>
                    </a:lnTo>
                    <a:lnTo>
                      <a:pt x="9" y="60"/>
                    </a:lnTo>
                    <a:lnTo>
                      <a:pt x="10" y="50"/>
                    </a:lnTo>
                    <a:lnTo>
                      <a:pt x="12" y="41"/>
                    </a:lnTo>
                    <a:lnTo>
                      <a:pt x="15" y="32"/>
                    </a:lnTo>
                    <a:lnTo>
                      <a:pt x="18" y="23"/>
                    </a:lnTo>
                    <a:lnTo>
                      <a:pt x="22" y="14"/>
                    </a:lnTo>
                    <a:lnTo>
                      <a:pt x="27" y="7"/>
                    </a:lnTo>
                    <a:lnTo>
                      <a:pt x="32" y="0"/>
                    </a:lnTo>
                    <a:lnTo>
                      <a:pt x="30" y="1"/>
                    </a:lnTo>
                    <a:lnTo>
                      <a:pt x="27" y="2"/>
                    </a:lnTo>
                    <a:lnTo>
                      <a:pt x="25" y="5"/>
                    </a:lnTo>
                    <a:lnTo>
                      <a:pt x="22" y="6"/>
                    </a:lnTo>
                    <a:lnTo>
                      <a:pt x="20" y="7"/>
                    </a:lnTo>
                    <a:lnTo>
                      <a:pt x="18" y="10"/>
                    </a:lnTo>
                    <a:lnTo>
                      <a:pt x="15" y="11"/>
                    </a:lnTo>
                    <a:lnTo>
                      <a:pt x="13" y="13"/>
                    </a:lnTo>
                    <a:lnTo>
                      <a:pt x="10" y="19"/>
                    </a:lnTo>
                    <a:lnTo>
                      <a:pt x="7" y="26"/>
                    </a:lnTo>
                    <a:lnTo>
                      <a:pt x="5" y="34"/>
                    </a:lnTo>
                    <a:lnTo>
                      <a:pt x="3" y="41"/>
                    </a:lnTo>
                    <a:lnTo>
                      <a:pt x="2" y="48"/>
                    </a:lnTo>
                    <a:lnTo>
                      <a:pt x="1" y="55"/>
                    </a:lnTo>
                    <a:lnTo>
                      <a:pt x="0" y="62"/>
                    </a:lnTo>
                    <a:lnTo>
                      <a:pt x="0" y="71"/>
                    </a:lnTo>
                    <a:lnTo>
                      <a:pt x="0" y="83"/>
                    </a:lnTo>
                    <a:lnTo>
                      <a:pt x="2" y="94"/>
                    </a:lnTo>
                    <a:lnTo>
                      <a:pt x="4" y="104"/>
                    </a:lnTo>
                    <a:lnTo>
                      <a:pt x="7" y="115"/>
                    </a:lnTo>
                    <a:lnTo>
                      <a:pt x="11" y="125"/>
                    </a:lnTo>
                    <a:lnTo>
                      <a:pt x="16" y="134"/>
                    </a:lnTo>
                    <a:lnTo>
                      <a:pt x="21" y="143"/>
                    </a:lnTo>
                    <a:lnTo>
                      <a:pt x="27" y="151"/>
                    </a:lnTo>
                    <a:lnTo>
                      <a:pt x="34" y="158"/>
                    </a:lnTo>
                    <a:lnTo>
                      <a:pt x="41" y="164"/>
                    </a:lnTo>
                    <a:lnTo>
                      <a:pt x="49" y="170"/>
                    </a:lnTo>
                    <a:lnTo>
                      <a:pt x="57" y="175"/>
                    </a:lnTo>
                    <a:lnTo>
                      <a:pt x="67" y="179"/>
                    </a:lnTo>
                    <a:lnTo>
                      <a:pt x="76" y="182"/>
                    </a:lnTo>
                    <a:lnTo>
                      <a:pt x="85" y="183"/>
                    </a:lnTo>
                    <a:lnTo>
                      <a:pt x="95" y="183"/>
                    </a:lnTo>
                    <a:lnTo>
                      <a:pt x="105" y="183"/>
                    </a:lnTo>
                    <a:lnTo>
                      <a:pt x="114" y="182"/>
                    </a:lnTo>
                    <a:lnTo>
                      <a:pt x="123" y="179"/>
                    </a:lnTo>
                    <a:lnTo>
                      <a:pt x="132" y="175"/>
                    </a:lnTo>
                    <a:lnTo>
                      <a:pt x="140" y="170"/>
                    </a:lnTo>
                    <a:lnTo>
                      <a:pt x="148" y="164"/>
                    </a:lnTo>
                    <a:lnTo>
                      <a:pt x="155" y="158"/>
                    </a:lnTo>
                    <a:lnTo>
                      <a:pt x="162" y="151"/>
                    </a:lnTo>
                    <a:lnTo>
                      <a:pt x="168" y="143"/>
                    </a:lnTo>
                    <a:lnTo>
                      <a:pt x="173" y="134"/>
                    </a:lnTo>
                    <a:lnTo>
                      <a:pt x="178" y="125"/>
                    </a:lnTo>
                    <a:lnTo>
                      <a:pt x="182" y="115"/>
                    </a:lnTo>
                    <a:lnTo>
                      <a:pt x="185" y="104"/>
                    </a:lnTo>
                    <a:lnTo>
                      <a:pt x="188" y="94"/>
                    </a:lnTo>
                    <a:lnTo>
                      <a:pt x="189" y="83"/>
                    </a:lnTo>
                    <a:lnTo>
                      <a:pt x="191" y="71"/>
                    </a:lnTo>
                    <a:close/>
                  </a:path>
                </a:pathLst>
              </a:custGeom>
              <a:solidFill>
                <a:srgbClr val="F7CD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13" name="Freeform 28"/>
              <p:cNvSpPr>
                <a:spLocks/>
              </p:cNvSpPr>
              <p:nvPr/>
            </p:nvSpPr>
            <p:spPr bwMode="auto">
              <a:xfrm>
                <a:off x="1143" y="2647"/>
                <a:ext cx="37" cy="30"/>
              </a:xfrm>
              <a:custGeom>
                <a:avLst/>
                <a:gdLst>
                  <a:gd name="T0" fmla="*/ 0 w 181"/>
                  <a:gd name="T1" fmla="*/ 0 h 185"/>
                  <a:gd name="T2" fmla="*/ 0 w 181"/>
                  <a:gd name="T3" fmla="*/ 0 h 185"/>
                  <a:gd name="T4" fmla="*/ 0 w 181"/>
                  <a:gd name="T5" fmla="*/ 0 h 185"/>
                  <a:gd name="T6" fmla="*/ 0 w 181"/>
                  <a:gd name="T7" fmla="*/ 0 h 185"/>
                  <a:gd name="T8" fmla="*/ 0 w 181"/>
                  <a:gd name="T9" fmla="*/ 0 h 185"/>
                  <a:gd name="T10" fmla="*/ 0 w 181"/>
                  <a:gd name="T11" fmla="*/ 0 h 185"/>
                  <a:gd name="T12" fmla="*/ 0 w 181"/>
                  <a:gd name="T13" fmla="*/ 0 h 185"/>
                  <a:gd name="T14" fmla="*/ 0 w 181"/>
                  <a:gd name="T15" fmla="*/ 0 h 185"/>
                  <a:gd name="T16" fmla="*/ 0 w 181"/>
                  <a:gd name="T17" fmla="*/ 0 h 185"/>
                  <a:gd name="T18" fmla="*/ 0 w 181"/>
                  <a:gd name="T19" fmla="*/ 0 h 185"/>
                  <a:gd name="T20" fmla="*/ 0 w 181"/>
                  <a:gd name="T21" fmla="*/ 0 h 185"/>
                  <a:gd name="T22" fmla="*/ 0 w 181"/>
                  <a:gd name="T23" fmla="*/ 0 h 185"/>
                  <a:gd name="T24" fmla="*/ 0 w 181"/>
                  <a:gd name="T25" fmla="*/ 0 h 185"/>
                  <a:gd name="T26" fmla="*/ 0 w 181"/>
                  <a:gd name="T27" fmla="*/ 0 h 185"/>
                  <a:gd name="T28" fmla="*/ 0 w 181"/>
                  <a:gd name="T29" fmla="*/ 0 h 185"/>
                  <a:gd name="T30" fmla="*/ 0 w 181"/>
                  <a:gd name="T31" fmla="*/ 0 h 185"/>
                  <a:gd name="T32" fmla="*/ 0 w 181"/>
                  <a:gd name="T33" fmla="*/ 0 h 185"/>
                  <a:gd name="T34" fmla="*/ 0 w 181"/>
                  <a:gd name="T35" fmla="*/ 0 h 185"/>
                  <a:gd name="T36" fmla="*/ 0 w 181"/>
                  <a:gd name="T37" fmla="*/ 0 h 185"/>
                  <a:gd name="T38" fmla="*/ 0 w 181"/>
                  <a:gd name="T39" fmla="*/ 0 h 185"/>
                  <a:gd name="T40" fmla="*/ 0 w 181"/>
                  <a:gd name="T41" fmla="*/ 0 h 185"/>
                  <a:gd name="T42" fmla="*/ 0 w 181"/>
                  <a:gd name="T43" fmla="*/ 0 h 185"/>
                  <a:gd name="T44" fmla="*/ 0 w 181"/>
                  <a:gd name="T45" fmla="*/ 0 h 185"/>
                  <a:gd name="T46" fmla="*/ 0 w 181"/>
                  <a:gd name="T47" fmla="*/ 0 h 185"/>
                  <a:gd name="T48" fmla="*/ 0 w 181"/>
                  <a:gd name="T49" fmla="*/ 0 h 185"/>
                  <a:gd name="T50" fmla="*/ 0 w 181"/>
                  <a:gd name="T51" fmla="*/ 0 h 185"/>
                  <a:gd name="T52" fmla="*/ 0 w 181"/>
                  <a:gd name="T53" fmla="*/ 0 h 185"/>
                  <a:gd name="T54" fmla="*/ 0 w 181"/>
                  <a:gd name="T55" fmla="*/ 0 h 185"/>
                  <a:gd name="T56" fmla="*/ 0 w 181"/>
                  <a:gd name="T57" fmla="*/ 0 h 185"/>
                  <a:gd name="T58" fmla="*/ 0 w 181"/>
                  <a:gd name="T59" fmla="*/ 0 h 185"/>
                  <a:gd name="T60" fmla="*/ 0 w 181"/>
                  <a:gd name="T61" fmla="*/ 0 h 185"/>
                  <a:gd name="T62" fmla="*/ 0 w 181"/>
                  <a:gd name="T63" fmla="*/ 0 h 185"/>
                  <a:gd name="T64" fmla="*/ 0 w 181"/>
                  <a:gd name="T65" fmla="*/ 0 h 185"/>
                  <a:gd name="T66" fmla="*/ 0 w 181"/>
                  <a:gd name="T67" fmla="*/ 0 h 185"/>
                  <a:gd name="T68" fmla="*/ 0 w 181"/>
                  <a:gd name="T69" fmla="*/ 0 h 185"/>
                  <a:gd name="T70" fmla="*/ 0 w 181"/>
                  <a:gd name="T71" fmla="*/ 0 h 185"/>
                  <a:gd name="T72" fmla="*/ 0 w 181"/>
                  <a:gd name="T73" fmla="*/ 0 h 185"/>
                  <a:gd name="T74" fmla="*/ 0 w 181"/>
                  <a:gd name="T75" fmla="*/ 0 h 185"/>
                  <a:gd name="T76" fmla="*/ 0 w 181"/>
                  <a:gd name="T77" fmla="*/ 0 h 185"/>
                  <a:gd name="T78" fmla="*/ 0 w 181"/>
                  <a:gd name="T79" fmla="*/ 0 h 185"/>
                  <a:gd name="T80" fmla="*/ 0 w 181"/>
                  <a:gd name="T81" fmla="*/ 0 h 185"/>
                  <a:gd name="T82" fmla="*/ 0 w 181"/>
                  <a:gd name="T83" fmla="*/ 0 h 185"/>
                  <a:gd name="T84" fmla="*/ 0 w 181"/>
                  <a:gd name="T85" fmla="*/ 0 h 185"/>
                  <a:gd name="T86" fmla="*/ 0 w 181"/>
                  <a:gd name="T87" fmla="*/ 0 h 185"/>
                  <a:gd name="T88" fmla="*/ 0 w 181"/>
                  <a:gd name="T89" fmla="*/ 0 h 185"/>
                  <a:gd name="T90" fmla="*/ 0 w 181"/>
                  <a:gd name="T91" fmla="*/ 0 h 185"/>
                  <a:gd name="T92" fmla="*/ 0 w 181"/>
                  <a:gd name="T93" fmla="*/ 0 h 185"/>
                  <a:gd name="T94" fmla="*/ 0 w 181"/>
                  <a:gd name="T95" fmla="*/ 0 h 185"/>
                  <a:gd name="T96" fmla="*/ 0 w 181"/>
                  <a:gd name="T97" fmla="*/ 0 h 185"/>
                  <a:gd name="T98" fmla="*/ 0 w 181"/>
                  <a:gd name="T99" fmla="*/ 0 h 185"/>
                  <a:gd name="T100" fmla="*/ 0 w 181"/>
                  <a:gd name="T101" fmla="*/ 0 h 185"/>
                  <a:gd name="T102" fmla="*/ 0 w 181"/>
                  <a:gd name="T103" fmla="*/ 0 h 185"/>
                  <a:gd name="T104" fmla="*/ 0 w 181"/>
                  <a:gd name="T105" fmla="*/ 0 h 185"/>
                  <a:gd name="T106" fmla="*/ 0 w 181"/>
                  <a:gd name="T107" fmla="*/ 0 h 185"/>
                  <a:gd name="T108" fmla="*/ 0 w 181"/>
                  <a:gd name="T109" fmla="*/ 0 h 185"/>
                  <a:gd name="T110" fmla="*/ 0 w 181"/>
                  <a:gd name="T111" fmla="*/ 0 h 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1" h="185">
                    <a:moveTo>
                      <a:pt x="181" y="77"/>
                    </a:moveTo>
                    <a:lnTo>
                      <a:pt x="181" y="73"/>
                    </a:lnTo>
                    <a:lnTo>
                      <a:pt x="181" y="70"/>
                    </a:lnTo>
                    <a:lnTo>
                      <a:pt x="181" y="65"/>
                    </a:lnTo>
                    <a:lnTo>
                      <a:pt x="180" y="61"/>
                    </a:lnTo>
                    <a:lnTo>
                      <a:pt x="180" y="58"/>
                    </a:lnTo>
                    <a:lnTo>
                      <a:pt x="179" y="54"/>
                    </a:lnTo>
                    <a:lnTo>
                      <a:pt x="178" y="50"/>
                    </a:lnTo>
                    <a:lnTo>
                      <a:pt x="178" y="47"/>
                    </a:lnTo>
                    <a:lnTo>
                      <a:pt x="176" y="44"/>
                    </a:lnTo>
                    <a:lnTo>
                      <a:pt x="174" y="41"/>
                    </a:lnTo>
                    <a:lnTo>
                      <a:pt x="171" y="38"/>
                    </a:lnTo>
                    <a:lnTo>
                      <a:pt x="169" y="36"/>
                    </a:lnTo>
                    <a:lnTo>
                      <a:pt x="167" y="34"/>
                    </a:lnTo>
                    <a:lnTo>
                      <a:pt x="165" y="31"/>
                    </a:lnTo>
                    <a:lnTo>
                      <a:pt x="163" y="29"/>
                    </a:lnTo>
                    <a:lnTo>
                      <a:pt x="160" y="26"/>
                    </a:lnTo>
                    <a:lnTo>
                      <a:pt x="163" y="31"/>
                    </a:lnTo>
                    <a:lnTo>
                      <a:pt x="165" y="37"/>
                    </a:lnTo>
                    <a:lnTo>
                      <a:pt x="167" y="43"/>
                    </a:lnTo>
                    <a:lnTo>
                      <a:pt x="169" y="50"/>
                    </a:lnTo>
                    <a:lnTo>
                      <a:pt x="170" y="56"/>
                    </a:lnTo>
                    <a:lnTo>
                      <a:pt x="171" y="64"/>
                    </a:lnTo>
                    <a:lnTo>
                      <a:pt x="172" y="70"/>
                    </a:lnTo>
                    <a:lnTo>
                      <a:pt x="172" y="77"/>
                    </a:lnTo>
                    <a:lnTo>
                      <a:pt x="172" y="86"/>
                    </a:lnTo>
                    <a:lnTo>
                      <a:pt x="170" y="96"/>
                    </a:lnTo>
                    <a:lnTo>
                      <a:pt x="168" y="106"/>
                    </a:lnTo>
                    <a:lnTo>
                      <a:pt x="166" y="114"/>
                    </a:lnTo>
                    <a:lnTo>
                      <a:pt x="162" y="124"/>
                    </a:lnTo>
                    <a:lnTo>
                      <a:pt x="158" y="131"/>
                    </a:lnTo>
                    <a:lnTo>
                      <a:pt x="154" y="139"/>
                    </a:lnTo>
                    <a:lnTo>
                      <a:pt x="148" y="145"/>
                    </a:lnTo>
                    <a:lnTo>
                      <a:pt x="143" y="151"/>
                    </a:lnTo>
                    <a:lnTo>
                      <a:pt x="136" y="157"/>
                    </a:lnTo>
                    <a:lnTo>
                      <a:pt x="130" y="162"/>
                    </a:lnTo>
                    <a:lnTo>
                      <a:pt x="123" y="167"/>
                    </a:lnTo>
                    <a:lnTo>
                      <a:pt x="115" y="169"/>
                    </a:lnTo>
                    <a:lnTo>
                      <a:pt x="107" y="171"/>
                    </a:lnTo>
                    <a:lnTo>
                      <a:pt x="99" y="174"/>
                    </a:lnTo>
                    <a:lnTo>
                      <a:pt x="91" y="174"/>
                    </a:lnTo>
                    <a:lnTo>
                      <a:pt x="83" y="174"/>
                    </a:lnTo>
                    <a:lnTo>
                      <a:pt x="75" y="171"/>
                    </a:lnTo>
                    <a:lnTo>
                      <a:pt x="67" y="169"/>
                    </a:lnTo>
                    <a:lnTo>
                      <a:pt x="59" y="167"/>
                    </a:lnTo>
                    <a:lnTo>
                      <a:pt x="52" y="162"/>
                    </a:lnTo>
                    <a:lnTo>
                      <a:pt x="45" y="157"/>
                    </a:lnTo>
                    <a:lnTo>
                      <a:pt x="39" y="151"/>
                    </a:lnTo>
                    <a:lnTo>
                      <a:pt x="33" y="145"/>
                    </a:lnTo>
                    <a:lnTo>
                      <a:pt x="28" y="139"/>
                    </a:lnTo>
                    <a:lnTo>
                      <a:pt x="23" y="131"/>
                    </a:lnTo>
                    <a:lnTo>
                      <a:pt x="19" y="124"/>
                    </a:lnTo>
                    <a:lnTo>
                      <a:pt x="16" y="114"/>
                    </a:lnTo>
                    <a:lnTo>
                      <a:pt x="13" y="106"/>
                    </a:lnTo>
                    <a:lnTo>
                      <a:pt x="11" y="96"/>
                    </a:lnTo>
                    <a:lnTo>
                      <a:pt x="10" y="86"/>
                    </a:lnTo>
                    <a:lnTo>
                      <a:pt x="9" y="77"/>
                    </a:lnTo>
                    <a:lnTo>
                      <a:pt x="10" y="65"/>
                    </a:lnTo>
                    <a:lnTo>
                      <a:pt x="11" y="54"/>
                    </a:lnTo>
                    <a:lnTo>
                      <a:pt x="14" y="43"/>
                    </a:lnTo>
                    <a:lnTo>
                      <a:pt x="18" y="34"/>
                    </a:lnTo>
                    <a:lnTo>
                      <a:pt x="22" y="24"/>
                    </a:lnTo>
                    <a:lnTo>
                      <a:pt x="27" y="16"/>
                    </a:lnTo>
                    <a:lnTo>
                      <a:pt x="33" y="7"/>
                    </a:lnTo>
                    <a:lnTo>
                      <a:pt x="40" y="0"/>
                    </a:lnTo>
                    <a:lnTo>
                      <a:pt x="37" y="1"/>
                    </a:lnTo>
                    <a:lnTo>
                      <a:pt x="35" y="2"/>
                    </a:lnTo>
                    <a:lnTo>
                      <a:pt x="32" y="4"/>
                    </a:lnTo>
                    <a:lnTo>
                      <a:pt x="29" y="6"/>
                    </a:lnTo>
                    <a:lnTo>
                      <a:pt x="26" y="7"/>
                    </a:lnTo>
                    <a:lnTo>
                      <a:pt x="23" y="8"/>
                    </a:lnTo>
                    <a:lnTo>
                      <a:pt x="21" y="11"/>
                    </a:lnTo>
                    <a:lnTo>
                      <a:pt x="18" y="12"/>
                    </a:lnTo>
                    <a:lnTo>
                      <a:pt x="14" y="19"/>
                    </a:lnTo>
                    <a:lnTo>
                      <a:pt x="11" y="26"/>
                    </a:lnTo>
                    <a:lnTo>
                      <a:pt x="7" y="34"/>
                    </a:lnTo>
                    <a:lnTo>
                      <a:pt x="5" y="42"/>
                    </a:lnTo>
                    <a:lnTo>
                      <a:pt x="3" y="50"/>
                    </a:lnTo>
                    <a:lnTo>
                      <a:pt x="1" y="59"/>
                    </a:lnTo>
                    <a:lnTo>
                      <a:pt x="0" y="67"/>
                    </a:lnTo>
                    <a:lnTo>
                      <a:pt x="0" y="77"/>
                    </a:lnTo>
                    <a:lnTo>
                      <a:pt x="1" y="88"/>
                    </a:lnTo>
                    <a:lnTo>
                      <a:pt x="2" y="98"/>
                    </a:lnTo>
                    <a:lnTo>
                      <a:pt x="4" y="109"/>
                    </a:lnTo>
                    <a:lnTo>
                      <a:pt x="7" y="119"/>
                    </a:lnTo>
                    <a:lnTo>
                      <a:pt x="11" y="128"/>
                    </a:lnTo>
                    <a:lnTo>
                      <a:pt x="16" y="137"/>
                    </a:lnTo>
                    <a:lnTo>
                      <a:pt x="21" y="145"/>
                    </a:lnTo>
                    <a:lnTo>
                      <a:pt x="27" y="154"/>
                    </a:lnTo>
                    <a:lnTo>
                      <a:pt x="33" y="159"/>
                    </a:lnTo>
                    <a:lnTo>
                      <a:pt x="40" y="167"/>
                    </a:lnTo>
                    <a:lnTo>
                      <a:pt x="47" y="171"/>
                    </a:lnTo>
                    <a:lnTo>
                      <a:pt x="55" y="176"/>
                    </a:lnTo>
                    <a:lnTo>
                      <a:pt x="64" y="180"/>
                    </a:lnTo>
                    <a:lnTo>
                      <a:pt x="73" y="182"/>
                    </a:lnTo>
                    <a:lnTo>
                      <a:pt x="82" y="185"/>
                    </a:lnTo>
                    <a:lnTo>
                      <a:pt x="91" y="185"/>
                    </a:lnTo>
                    <a:lnTo>
                      <a:pt x="100" y="185"/>
                    </a:lnTo>
                    <a:lnTo>
                      <a:pt x="109" y="182"/>
                    </a:lnTo>
                    <a:lnTo>
                      <a:pt x="118" y="180"/>
                    </a:lnTo>
                    <a:lnTo>
                      <a:pt x="126" y="176"/>
                    </a:lnTo>
                    <a:lnTo>
                      <a:pt x="134" y="171"/>
                    </a:lnTo>
                    <a:lnTo>
                      <a:pt x="141" y="167"/>
                    </a:lnTo>
                    <a:lnTo>
                      <a:pt x="148" y="159"/>
                    </a:lnTo>
                    <a:lnTo>
                      <a:pt x="155" y="154"/>
                    </a:lnTo>
                    <a:lnTo>
                      <a:pt x="160" y="145"/>
                    </a:lnTo>
                    <a:lnTo>
                      <a:pt x="166" y="137"/>
                    </a:lnTo>
                    <a:lnTo>
                      <a:pt x="170" y="128"/>
                    </a:lnTo>
                    <a:lnTo>
                      <a:pt x="174" y="119"/>
                    </a:lnTo>
                    <a:lnTo>
                      <a:pt x="177" y="109"/>
                    </a:lnTo>
                    <a:lnTo>
                      <a:pt x="179" y="98"/>
                    </a:lnTo>
                    <a:lnTo>
                      <a:pt x="181" y="88"/>
                    </a:lnTo>
                    <a:lnTo>
                      <a:pt x="181" y="77"/>
                    </a:lnTo>
                    <a:close/>
                  </a:path>
                </a:pathLst>
              </a:custGeom>
              <a:solidFill>
                <a:srgbClr val="F7CF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14" name="Freeform 29"/>
              <p:cNvSpPr>
                <a:spLocks/>
              </p:cNvSpPr>
              <p:nvPr/>
            </p:nvSpPr>
            <p:spPr bwMode="auto">
              <a:xfrm>
                <a:off x="1144" y="2646"/>
                <a:ext cx="35" cy="30"/>
              </a:xfrm>
              <a:custGeom>
                <a:avLst/>
                <a:gdLst>
                  <a:gd name="T0" fmla="*/ 0 w 172"/>
                  <a:gd name="T1" fmla="*/ 0 h 184"/>
                  <a:gd name="T2" fmla="*/ 0 w 172"/>
                  <a:gd name="T3" fmla="*/ 0 h 184"/>
                  <a:gd name="T4" fmla="*/ 0 w 172"/>
                  <a:gd name="T5" fmla="*/ 0 h 184"/>
                  <a:gd name="T6" fmla="*/ 0 w 172"/>
                  <a:gd name="T7" fmla="*/ 0 h 184"/>
                  <a:gd name="T8" fmla="*/ 0 w 172"/>
                  <a:gd name="T9" fmla="*/ 0 h 184"/>
                  <a:gd name="T10" fmla="*/ 0 w 172"/>
                  <a:gd name="T11" fmla="*/ 0 h 184"/>
                  <a:gd name="T12" fmla="*/ 0 w 172"/>
                  <a:gd name="T13" fmla="*/ 0 h 184"/>
                  <a:gd name="T14" fmla="*/ 0 w 172"/>
                  <a:gd name="T15" fmla="*/ 0 h 184"/>
                  <a:gd name="T16" fmla="*/ 0 w 172"/>
                  <a:gd name="T17" fmla="*/ 0 h 184"/>
                  <a:gd name="T18" fmla="*/ 0 w 172"/>
                  <a:gd name="T19" fmla="*/ 0 h 184"/>
                  <a:gd name="T20" fmla="*/ 0 w 172"/>
                  <a:gd name="T21" fmla="*/ 0 h 184"/>
                  <a:gd name="T22" fmla="*/ 0 w 172"/>
                  <a:gd name="T23" fmla="*/ 0 h 184"/>
                  <a:gd name="T24" fmla="*/ 0 w 172"/>
                  <a:gd name="T25" fmla="*/ 0 h 184"/>
                  <a:gd name="T26" fmla="*/ 0 w 172"/>
                  <a:gd name="T27" fmla="*/ 0 h 184"/>
                  <a:gd name="T28" fmla="*/ 0 w 172"/>
                  <a:gd name="T29" fmla="*/ 0 h 184"/>
                  <a:gd name="T30" fmla="*/ 0 w 172"/>
                  <a:gd name="T31" fmla="*/ 0 h 184"/>
                  <a:gd name="T32" fmla="*/ 0 w 172"/>
                  <a:gd name="T33" fmla="*/ 0 h 184"/>
                  <a:gd name="T34" fmla="*/ 0 w 172"/>
                  <a:gd name="T35" fmla="*/ 0 h 184"/>
                  <a:gd name="T36" fmla="*/ 0 w 172"/>
                  <a:gd name="T37" fmla="*/ 0 h 184"/>
                  <a:gd name="T38" fmla="*/ 0 w 172"/>
                  <a:gd name="T39" fmla="*/ 0 h 184"/>
                  <a:gd name="T40" fmla="*/ 0 w 172"/>
                  <a:gd name="T41" fmla="*/ 0 h 184"/>
                  <a:gd name="T42" fmla="*/ 0 w 172"/>
                  <a:gd name="T43" fmla="*/ 0 h 184"/>
                  <a:gd name="T44" fmla="*/ 0 w 172"/>
                  <a:gd name="T45" fmla="*/ 0 h 184"/>
                  <a:gd name="T46" fmla="*/ 0 w 172"/>
                  <a:gd name="T47" fmla="*/ 0 h 184"/>
                  <a:gd name="T48" fmla="*/ 0 w 172"/>
                  <a:gd name="T49" fmla="*/ 0 h 184"/>
                  <a:gd name="T50" fmla="*/ 0 w 172"/>
                  <a:gd name="T51" fmla="*/ 0 h 184"/>
                  <a:gd name="T52" fmla="*/ 0 w 172"/>
                  <a:gd name="T53" fmla="*/ 0 h 184"/>
                  <a:gd name="T54" fmla="*/ 0 w 172"/>
                  <a:gd name="T55" fmla="*/ 0 h 184"/>
                  <a:gd name="T56" fmla="*/ 0 w 172"/>
                  <a:gd name="T57" fmla="*/ 0 h 184"/>
                  <a:gd name="T58" fmla="*/ 0 w 172"/>
                  <a:gd name="T59" fmla="*/ 0 h 184"/>
                  <a:gd name="T60" fmla="*/ 0 w 172"/>
                  <a:gd name="T61" fmla="*/ 0 h 184"/>
                  <a:gd name="T62" fmla="*/ 0 w 172"/>
                  <a:gd name="T63" fmla="*/ 0 h 184"/>
                  <a:gd name="T64" fmla="*/ 0 w 172"/>
                  <a:gd name="T65" fmla="*/ 0 h 184"/>
                  <a:gd name="T66" fmla="*/ 0 w 172"/>
                  <a:gd name="T67" fmla="*/ 0 h 184"/>
                  <a:gd name="T68" fmla="*/ 0 w 172"/>
                  <a:gd name="T69" fmla="*/ 0 h 184"/>
                  <a:gd name="T70" fmla="*/ 0 w 172"/>
                  <a:gd name="T71" fmla="*/ 0 h 184"/>
                  <a:gd name="T72" fmla="*/ 0 w 172"/>
                  <a:gd name="T73" fmla="*/ 0 h 184"/>
                  <a:gd name="T74" fmla="*/ 0 w 172"/>
                  <a:gd name="T75" fmla="*/ 0 h 184"/>
                  <a:gd name="T76" fmla="*/ 0 w 172"/>
                  <a:gd name="T77" fmla="*/ 0 h 184"/>
                  <a:gd name="T78" fmla="*/ 0 w 172"/>
                  <a:gd name="T79" fmla="*/ 0 h 184"/>
                  <a:gd name="T80" fmla="*/ 0 w 172"/>
                  <a:gd name="T81" fmla="*/ 0 h 184"/>
                  <a:gd name="T82" fmla="*/ 0 w 172"/>
                  <a:gd name="T83" fmla="*/ 0 h 184"/>
                  <a:gd name="T84" fmla="*/ 0 w 172"/>
                  <a:gd name="T85" fmla="*/ 0 h 184"/>
                  <a:gd name="T86" fmla="*/ 0 w 172"/>
                  <a:gd name="T87" fmla="*/ 0 h 184"/>
                  <a:gd name="T88" fmla="*/ 0 w 172"/>
                  <a:gd name="T89" fmla="*/ 0 h 184"/>
                  <a:gd name="T90" fmla="*/ 0 w 172"/>
                  <a:gd name="T91" fmla="*/ 0 h 184"/>
                  <a:gd name="T92" fmla="*/ 0 w 172"/>
                  <a:gd name="T93" fmla="*/ 0 h 184"/>
                  <a:gd name="T94" fmla="*/ 0 w 172"/>
                  <a:gd name="T95" fmla="*/ 0 h 184"/>
                  <a:gd name="T96" fmla="*/ 0 w 172"/>
                  <a:gd name="T97" fmla="*/ 0 h 184"/>
                  <a:gd name="T98" fmla="*/ 0 w 172"/>
                  <a:gd name="T99" fmla="*/ 0 h 184"/>
                  <a:gd name="T100" fmla="*/ 0 w 172"/>
                  <a:gd name="T101" fmla="*/ 0 h 184"/>
                  <a:gd name="T102" fmla="*/ 0 w 172"/>
                  <a:gd name="T103" fmla="*/ 0 h 184"/>
                  <a:gd name="T104" fmla="*/ 0 w 172"/>
                  <a:gd name="T105" fmla="*/ 0 h 184"/>
                  <a:gd name="T106" fmla="*/ 0 w 172"/>
                  <a:gd name="T107" fmla="*/ 0 h 184"/>
                  <a:gd name="T108" fmla="*/ 0 w 172"/>
                  <a:gd name="T109" fmla="*/ 0 h 184"/>
                  <a:gd name="T110" fmla="*/ 0 w 172"/>
                  <a:gd name="T111" fmla="*/ 0 h 1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2" h="184">
                    <a:moveTo>
                      <a:pt x="172" y="82"/>
                    </a:moveTo>
                    <a:lnTo>
                      <a:pt x="171" y="77"/>
                    </a:lnTo>
                    <a:lnTo>
                      <a:pt x="171" y="71"/>
                    </a:lnTo>
                    <a:lnTo>
                      <a:pt x="171" y="66"/>
                    </a:lnTo>
                    <a:lnTo>
                      <a:pt x="170" y="60"/>
                    </a:lnTo>
                    <a:lnTo>
                      <a:pt x="169" y="55"/>
                    </a:lnTo>
                    <a:lnTo>
                      <a:pt x="168" y="51"/>
                    </a:lnTo>
                    <a:lnTo>
                      <a:pt x="166" y="46"/>
                    </a:lnTo>
                    <a:lnTo>
                      <a:pt x="165" y="41"/>
                    </a:lnTo>
                    <a:lnTo>
                      <a:pt x="162" y="39"/>
                    </a:lnTo>
                    <a:lnTo>
                      <a:pt x="160" y="36"/>
                    </a:lnTo>
                    <a:lnTo>
                      <a:pt x="157" y="33"/>
                    </a:lnTo>
                    <a:lnTo>
                      <a:pt x="154" y="30"/>
                    </a:lnTo>
                    <a:lnTo>
                      <a:pt x="152" y="28"/>
                    </a:lnTo>
                    <a:lnTo>
                      <a:pt x="149" y="25"/>
                    </a:lnTo>
                    <a:lnTo>
                      <a:pt x="146" y="23"/>
                    </a:lnTo>
                    <a:lnTo>
                      <a:pt x="143" y="21"/>
                    </a:lnTo>
                    <a:lnTo>
                      <a:pt x="147" y="27"/>
                    </a:lnTo>
                    <a:lnTo>
                      <a:pt x="151" y="34"/>
                    </a:lnTo>
                    <a:lnTo>
                      <a:pt x="155" y="41"/>
                    </a:lnTo>
                    <a:lnTo>
                      <a:pt x="157" y="48"/>
                    </a:lnTo>
                    <a:lnTo>
                      <a:pt x="160" y="57"/>
                    </a:lnTo>
                    <a:lnTo>
                      <a:pt x="161" y="65"/>
                    </a:lnTo>
                    <a:lnTo>
                      <a:pt x="162" y="73"/>
                    </a:lnTo>
                    <a:lnTo>
                      <a:pt x="163" y="82"/>
                    </a:lnTo>
                    <a:lnTo>
                      <a:pt x="162" y="91"/>
                    </a:lnTo>
                    <a:lnTo>
                      <a:pt x="161" y="100"/>
                    </a:lnTo>
                    <a:lnTo>
                      <a:pt x="159" y="109"/>
                    </a:lnTo>
                    <a:lnTo>
                      <a:pt x="157" y="118"/>
                    </a:lnTo>
                    <a:lnTo>
                      <a:pt x="153" y="125"/>
                    </a:lnTo>
                    <a:lnTo>
                      <a:pt x="149" y="133"/>
                    </a:lnTo>
                    <a:lnTo>
                      <a:pt x="145" y="141"/>
                    </a:lnTo>
                    <a:lnTo>
                      <a:pt x="140" y="147"/>
                    </a:lnTo>
                    <a:lnTo>
                      <a:pt x="135" y="153"/>
                    </a:lnTo>
                    <a:lnTo>
                      <a:pt x="129" y="157"/>
                    </a:lnTo>
                    <a:lnTo>
                      <a:pt x="123" y="162"/>
                    </a:lnTo>
                    <a:lnTo>
                      <a:pt x="116" y="166"/>
                    </a:lnTo>
                    <a:lnTo>
                      <a:pt x="109" y="169"/>
                    </a:lnTo>
                    <a:lnTo>
                      <a:pt x="102" y="172"/>
                    </a:lnTo>
                    <a:lnTo>
                      <a:pt x="94" y="173"/>
                    </a:lnTo>
                    <a:lnTo>
                      <a:pt x="86" y="173"/>
                    </a:lnTo>
                    <a:lnTo>
                      <a:pt x="78" y="173"/>
                    </a:lnTo>
                    <a:lnTo>
                      <a:pt x="71" y="172"/>
                    </a:lnTo>
                    <a:lnTo>
                      <a:pt x="63" y="169"/>
                    </a:lnTo>
                    <a:lnTo>
                      <a:pt x="55" y="166"/>
                    </a:lnTo>
                    <a:lnTo>
                      <a:pt x="49" y="162"/>
                    </a:lnTo>
                    <a:lnTo>
                      <a:pt x="42" y="157"/>
                    </a:lnTo>
                    <a:lnTo>
                      <a:pt x="36" y="153"/>
                    </a:lnTo>
                    <a:lnTo>
                      <a:pt x="31" y="147"/>
                    </a:lnTo>
                    <a:lnTo>
                      <a:pt x="26" y="141"/>
                    </a:lnTo>
                    <a:lnTo>
                      <a:pt x="22" y="133"/>
                    </a:lnTo>
                    <a:lnTo>
                      <a:pt x="18" y="125"/>
                    </a:lnTo>
                    <a:lnTo>
                      <a:pt x="15" y="118"/>
                    </a:lnTo>
                    <a:lnTo>
                      <a:pt x="12" y="109"/>
                    </a:lnTo>
                    <a:lnTo>
                      <a:pt x="10" y="100"/>
                    </a:lnTo>
                    <a:lnTo>
                      <a:pt x="9" y="91"/>
                    </a:lnTo>
                    <a:lnTo>
                      <a:pt x="9" y="82"/>
                    </a:lnTo>
                    <a:lnTo>
                      <a:pt x="9" y="69"/>
                    </a:lnTo>
                    <a:lnTo>
                      <a:pt x="12" y="57"/>
                    </a:lnTo>
                    <a:lnTo>
                      <a:pt x="15" y="45"/>
                    </a:lnTo>
                    <a:lnTo>
                      <a:pt x="20" y="34"/>
                    </a:lnTo>
                    <a:lnTo>
                      <a:pt x="26" y="24"/>
                    </a:lnTo>
                    <a:lnTo>
                      <a:pt x="33" y="15"/>
                    </a:lnTo>
                    <a:lnTo>
                      <a:pt x="41" y="7"/>
                    </a:lnTo>
                    <a:lnTo>
                      <a:pt x="49" y="0"/>
                    </a:lnTo>
                    <a:lnTo>
                      <a:pt x="46" y="2"/>
                    </a:lnTo>
                    <a:lnTo>
                      <a:pt x="43" y="3"/>
                    </a:lnTo>
                    <a:lnTo>
                      <a:pt x="39" y="4"/>
                    </a:lnTo>
                    <a:lnTo>
                      <a:pt x="36" y="5"/>
                    </a:lnTo>
                    <a:lnTo>
                      <a:pt x="33" y="6"/>
                    </a:lnTo>
                    <a:lnTo>
                      <a:pt x="30" y="7"/>
                    </a:lnTo>
                    <a:lnTo>
                      <a:pt x="27" y="10"/>
                    </a:lnTo>
                    <a:lnTo>
                      <a:pt x="23" y="11"/>
                    </a:lnTo>
                    <a:lnTo>
                      <a:pt x="18" y="18"/>
                    </a:lnTo>
                    <a:lnTo>
                      <a:pt x="13" y="25"/>
                    </a:lnTo>
                    <a:lnTo>
                      <a:pt x="9" y="34"/>
                    </a:lnTo>
                    <a:lnTo>
                      <a:pt x="6" y="43"/>
                    </a:lnTo>
                    <a:lnTo>
                      <a:pt x="3" y="52"/>
                    </a:lnTo>
                    <a:lnTo>
                      <a:pt x="1" y="61"/>
                    </a:lnTo>
                    <a:lnTo>
                      <a:pt x="0" y="71"/>
                    </a:lnTo>
                    <a:lnTo>
                      <a:pt x="0" y="82"/>
                    </a:lnTo>
                    <a:lnTo>
                      <a:pt x="0" y="93"/>
                    </a:lnTo>
                    <a:lnTo>
                      <a:pt x="1" y="102"/>
                    </a:lnTo>
                    <a:lnTo>
                      <a:pt x="3" y="112"/>
                    </a:lnTo>
                    <a:lnTo>
                      <a:pt x="6" y="121"/>
                    </a:lnTo>
                    <a:lnTo>
                      <a:pt x="10" y="131"/>
                    </a:lnTo>
                    <a:lnTo>
                      <a:pt x="14" y="139"/>
                    </a:lnTo>
                    <a:lnTo>
                      <a:pt x="19" y="147"/>
                    </a:lnTo>
                    <a:lnTo>
                      <a:pt x="25" y="154"/>
                    </a:lnTo>
                    <a:lnTo>
                      <a:pt x="31" y="161"/>
                    </a:lnTo>
                    <a:lnTo>
                      <a:pt x="37" y="167"/>
                    </a:lnTo>
                    <a:lnTo>
                      <a:pt x="44" y="172"/>
                    </a:lnTo>
                    <a:lnTo>
                      <a:pt x="52" y="176"/>
                    </a:lnTo>
                    <a:lnTo>
                      <a:pt x="61" y="180"/>
                    </a:lnTo>
                    <a:lnTo>
                      <a:pt x="69" y="182"/>
                    </a:lnTo>
                    <a:lnTo>
                      <a:pt x="77" y="184"/>
                    </a:lnTo>
                    <a:lnTo>
                      <a:pt x="86" y="184"/>
                    </a:lnTo>
                    <a:lnTo>
                      <a:pt x="95" y="184"/>
                    </a:lnTo>
                    <a:lnTo>
                      <a:pt x="103" y="182"/>
                    </a:lnTo>
                    <a:lnTo>
                      <a:pt x="111" y="180"/>
                    </a:lnTo>
                    <a:lnTo>
                      <a:pt x="119" y="176"/>
                    </a:lnTo>
                    <a:lnTo>
                      <a:pt x="127" y="172"/>
                    </a:lnTo>
                    <a:lnTo>
                      <a:pt x="134" y="167"/>
                    </a:lnTo>
                    <a:lnTo>
                      <a:pt x="140" y="161"/>
                    </a:lnTo>
                    <a:lnTo>
                      <a:pt x="147" y="154"/>
                    </a:lnTo>
                    <a:lnTo>
                      <a:pt x="152" y="147"/>
                    </a:lnTo>
                    <a:lnTo>
                      <a:pt x="157" y="139"/>
                    </a:lnTo>
                    <a:lnTo>
                      <a:pt x="161" y="131"/>
                    </a:lnTo>
                    <a:lnTo>
                      <a:pt x="165" y="121"/>
                    </a:lnTo>
                    <a:lnTo>
                      <a:pt x="168" y="112"/>
                    </a:lnTo>
                    <a:lnTo>
                      <a:pt x="170" y="102"/>
                    </a:lnTo>
                    <a:lnTo>
                      <a:pt x="171" y="93"/>
                    </a:lnTo>
                    <a:lnTo>
                      <a:pt x="172" y="82"/>
                    </a:lnTo>
                    <a:close/>
                  </a:path>
                </a:pathLst>
              </a:custGeom>
              <a:solidFill>
                <a:srgbClr val="F7D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15" name="Freeform 30"/>
              <p:cNvSpPr>
                <a:spLocks/>
              </p:cNvSpPr>
              <p:nvPr/>
            </p:nvSpPr>
            <p:spPr bwMode="auto">
              <a:xfrm>
                <a:off x="1145" y="2645"/>
                <a:ext cx="33" cy="30"/>
              </a:xfrm>
              <a:custGeom>
                <a:avLst/>
                <a:gdLst>
                  <a:gd name="T0" fmla="*/ 0 w 163"/>
                  <a:gd name="T1" fmla="*/ 0 h 181"/>
                  <a:gd name="T2" fmla="*/ 0 w 163"/>
                  <a:gd name="T3" fmla="*/ 0 h 181"/>
                  <a:gd name="T4" fmla="*/ 0 w 163"/>
                  <a:gd name="T5" fmla="*/ 0 h 181"/>
                  <a:gd name="T6" fmla="*/ 0 w 163"/>
                  <a:gd name="T7" fmla="*/ 0 h 181"/>
                  <a:gd name="T8" fmla="*/ 0 w 163"/>
                  <a:gd name="T9" fmla="*/ 0 h 181"/>
                  <a:gd name="T10" fmla="*/ 0 w 163"/>
                  <a:gd name="T11" fmla="*/ 0 h 181"/>
                  <a:gd name="T12" fmla="*/ 0 w 163"/>
                  <a:gd name="T13" fmla="*/ 0 h 181"/>
                  <a:gd name="T14" fmla="*/ 0 w 163"/>
                  <a:gd name="T15" fmla="*/ 0 h 181"/>
                  <a:gd name="T16" fmla="*/ 0 w 163"/>
                  <a:gd name="T17" fmla="*/ 0 h 181"/>
                  <a:gd name="T18" fmla="*/ 0 w 163"/>
                  <a:gd name="T19" fmla="*/ 0 h 181"/>
                  <a:gd name="T20" fmla="*/ 0 w 163"/>
                  <a:gd name="T21" fmla="*/ 0 h 181"/>
                  <a:gd name="T22" fmla="*/ 0 w 163"/>
                  <a:gd name="T23" fmla="*/ 0 h 181"/>
                  <a:gd name="T24" fmla="*/ 0 w 163"/>
                  <a:gd name="T25" fmla="*/ 0 h 181"/>
                  <a:gd name="T26" fmla="*/ 0 w 163"/>
                  <a:gd name="T27" fmla="*/ 0 h 181"/>
                  <a:gd name="T28" fmla="*/ 0 w 163"/>
                  <a:gd name="T29" fmla="*/ 0 h 181"/>
                  <a:gd name="T30" fmla="*/ 0 w 163"/>
                  <a:gd name="T31" fmla="*/ 0 h 181"/>
                  <a:gd name="T32" fmla="*/ 0 w 163"/>
                  <a:gd name="T33" fmla="*/ 0 h 181"/>
                  <a:gd name="T34" fmla="*/ 0 w 163"/>
                  <a:gd name="T35" fmla="*/ 0 h 181"/>
                  <a:gd name="T36" fmla="*/ 0 w 163"/>
                  <a:gd name="T37" fmla="*/ 0 h 181"/>
                  <a:gd name="T38" fmla="*/ 0 w 163"/>
                  <a:gd name="T39" fmla="*/ 0 h 181"/>
                  <a:gd name="T40" fmla="*/ 0 w 163"/>
                  <a:gd name="T41" fmla="*/ 0 h 181"/>
                  <a:gd name="T42" fmla="*/ 0 w 163"/>
                  <a:gd name="T43" fmla="*/ 0 h 181"/>
                  <a:gd name="T44" fmla="*/ 0 w 163"/>
                  <a:gd name="T45" fmla="*/ 0 h 181"/>
                  <a:gd name="T46" fmla="*/ 0 w 163"/>
                  <a:gd name="T47" fmla="*/ 0 h 181"/>
                  <a:gd name="T48" fmla="*/ 0 w 163"/>
                  <a:gd name="T49" fmla="*/ 0 h 181"/>
                  <a:gd name="T50" fmla="*/ 0 w 163"/>
                  <a:gd name="T51" fmla="*/ 0 h 181"/>
                  <a:gd name="T52" fmla="*/ 0 w 163"/>
                  <a:gd name="T53" fmla="*/ 0 h 181"/>
                  <a:gd name="T54" fmla="*/ 0 w 163"/>
                  <a:gd name="T55" fmla="*/ 0 h 181"/>
                  <a:gd name="T56" fmla="*/ 0 w 163"/>
                  <a:gd name="T57" fmla="*/ 0 h 181"/>
                  <a:gd name="T58" fmla="*/ 0 w 163"/>
                  <a:gd name="T59" fmla="*/ 0 h 181"/>
                  <a:gd name="T60" fmla="*/ 0 w 163"/>
                  <a:gd name="T61" fmla="*/ 0 h 181"/>
                  <a:gd name="T62" fmla="*/ 0 w 163"/>
                  <a:gd name="T63" fmla="*/ 0 h 181"/>
                  <a:gd name="T64" fmla="*/ 0 w 163"/>
                  <a:gd name="T65" fmla="*/ 0 h 181"/>
                  <a:gd name="T66" fmla="*/ 0 w 163"/>
                  <a:gd name="T67" fmla="*/ 0 h 181"/>
                  <a:gd name="T68" fmla="*/ 0 w 163"/>
                  <a:gd name="T69" fmla="*/ 0 h 181"/>
                  <a:gd name="T70" fmla="*/ 0 w 163"/>
                  <a:gd name="T71" fmla="*/ 0 h 181"/>
                  <a:gd name="T72" fmla="*/ 0 w 163"/>
                  <a:gd name="T73" fmla="*/ 0 h 181"/>
                  <a:gd name="T74" fmla="*/ 0 w 163"/>
                  <a:gd name="T75" fmla="*/ 0 h 181"/>
                  <a:gd name="T76" fmla="*/ 0 w 163"/>
                  <a:gd name="T77" fmla="*/ 0 h 181"/>
                  <a:gd name="T78" fmla="*/ 0 w 163"/>
                  <a:gd name="T79" fmla="*/ 0 h 181"/>
                  <a:gd name="T80" fmla="*/ 0 w 163"/>
                  <a:gd name="T81" fmla="*/ 0 h 181"/>
                  <a:gd name="T82" fmla="*/ 0 w 163"/>
                  <a:gd name="T83" fmla="*/ 0 h 181"/>
                  <a:gd name="T84" fmla="*/ 0 w 163"/>
                  <a:gd name="T85" fmla="*/ 0 h 181"/>
                  <a:gd name="T86" fmla="*/ 0 w 163"/>
                  <a:gd name="T87" fmla="*/ 0 h 181"/>
                  <a:gd name="T88" fmla="*/ 0 w 163"/>
                  <a:gd name="T89" fmla="*/ 0 h 181"/>
                  <a:gd name="T90" fmla="*/ 0 w 163"/>
                  <a:gd name="T91" fmla="*/ 0 h 181"/>
                  <a:gd name="T92" fmla="*/ 0 w 163"/>
                  <a:gd name="T93" fmla="*/ 0 h 181"/>
                  <a:gd name="T94" fmla="*/ 0 w 163"/>
                  <a:gd name="T95" fmla="*/ 0 h 181"/>
                  <a:gd name="T96" fmla="*/ 0 w 163"/>
                  <a:gd name="T97" fmla="*/ 0 h 181"/>
                  <a:gd name="T98" fmla="*/ 0 w 163"/>
                  <a:gd name="T99" fmla="*/ 0 h 181"/>
                  <a:gd name="T100" fmla="*/ 0 w 163"/>
                  <a:gd name="T101" fmla="*/ 0 h 181"/>
                  <a:gd name="T102" fmla="*/ 0 w 163"/>
                  <a:gd name="T103" fmla="*/ 0 h 181"/>
                  <a:gd name="T104" fmla="*/ 0 w 163"/>
                  <a:gd name="T105" fmla="*/ 0 h 181"/>
                  <a:gd name="T106" fmla="*/ 0 w 163"/>
                  <a:gd name="T107" fmla="*/ 0 h 181"/>
                  <a:gd name="T108" fmla="*/ 0 w 163"/>
                  <a:gd name="T109" fmla="*/ 0 h 181"/>
                  <a:gd name="T110" fmla="*/ 0 w 163"/>
                  <a:gd name="T111" fmla="*/ 0 h 181"/>
                  <a:gd name="T112" fmla="*/ 0 w 163"/>
                  <a:gd name="T113" fmla="*/ 0 h 181"/>
                  <a:gd name="T114" fmla="*/ 0 w 163"/>
                  <a:gd name="T115" fmla="*/ 0 h 181"/>
                  <a:gd name="T116" fmla="*/ 0 w 163"/>
                  <a:gd name="T117" fmla="*/ 0 h 181"/>
                  <a:gd name="T118" fmla="*/ 0 w 163"/>
                  <a:gd name="T119" fmla="*/ 0 h 181"/>
                  <a:gd name="T120" fmla="*/ 0 w 163"/>
                  <a:gd name="T121" fmla="*/ 0 h 181"/>
                  <a:gd name="T122" fmla="*/ 0 w 163"/>
                  <a:gd name="T123" fmla="*/ 0 h 1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3" h="181">
                    <a:moveTo>
                      <a:pt x="163" y="84"/>
                    </a:moveTo>
                    <a:lnTo>
                      <a:pt x="163" y="77"/>
                    </a:lnTo>
                    <a:lnTo>
                      <a:pt x="162" y="71"/>
                    </a:lnTo>
                    <a:lnTo>
                      <a:pt x="161" y="63"/>
                    </a:lnTo>
                    <a:lnTo>
                      <a:pt x="160" y="57"/>
                    </a:lnTo>
                    <a:lnTo>
                      <a:pt x="158" y="50"/>
                    </a:lnTo>
                    <a:lnTo>
                      <a:pt x="156" y="44"/>
                    </a:lnTo>
                    <a:lnTo>
                      <a:pt x="154" y="38"/>
                    </a:lnTo>
                    <a:lnTo>
                      <a:pt x="151" y="33"/>
                    </a:lnTo>
                    <a:lnTo>
                      <a:pt x="149" y="31"/>
                    </a:lnTo>
                    <a:lnTo>
                      <a:pt x="147" y="30"/>
                    </a:lnTo>
                    <a:lnTo>
                      <a:pt x="145" y="27"/>
                    </a:lnTo>
                    <a:lnTo>
                      <a:pt x="143" y="26"/>
                    </a:lnTo>
                    <a:lnTo>
                      <a:pt x="141" y="24"/>
                    </a:lnTo>
                    <a:lnTo>
                      <a:pt x="139" y="23"/>
                    </a:lnTo>
                    <a:lnTo>
                      <a:pt x="137" y="21"/>
                    </a:lnTo>
                    <a:lnTo>
                      <a:pt x="135" y="19"/>
                    </a:lnTo>
                    <a:lnTo>
                      <a:pt x="133" y="18"/>
                    </a:lnTo>
                    <a:lnTo>
                      <a:pt x="132" y="18"/>
                    </a:lnTo>
                    <a:lnTo>
                      <a:pt x="130" y="17"/>
                    </a:lnTo>
                    <a:lnTo>
                      <a:pt x="128" y="15"/>
                    </a:lnTo>
                    <a:lnTo>
                      <a:pt x="127" y="14"/>
                    </a:lnTo>
                    <a:lnTo>
                      <a:pt x="125" y="13"/>
                    </a:lnTo>
                    <a:lnTo>
                      <a:pt x="123" y="13"/>
                    </a:lnTo>
                    <a:lnTo>
                      <a:pt x="122" y="12"/>
                    </a:lnTo>
                    <a:lnTo>
                      <a:pt x="129" y="18"/>
                    </a:lnTo>
                    <a:lnTo>
                      <a:pt x="135" y="25"/>
                    </a:lnTo>
                    <a:lnTo>
                      <a:pt x="140" y="33"/>
                    </a:lnTo>
                    <a:lnTo>
                      <a:pt x="145" y="42"/>
                    </a:lnTo>
                    <a:lnTo>
                      <a:pt x="149" y="51"/>
                    </a:lnTo>
                    <a:lnTo>
                      <a:pt x="152" y="62"/>
                    </a:lnTo>
                    <a:lnTo>
                      <a:pt x="153" y="73"/>
                    </a:lnTo>
                    <a:lnTo>
                      <a:pt x="154" y="84"/>
                    </a:lnTo>
                    <a:lnTo>
                      <a:pt x="154" y="92"/>
                    </a:lnTo>
                    <a:lnTo>
                      <a:pt x="153" y="101"/>
                    </a:lnTo>
                    <a:lnTo>
                      <a:pt x="151" y="109"/>
                    </a:lnTo>
                    <a:lnTo>
                      <a:pt x="148" y="117"/>
                    </a:lnTo>
                    <a:lnTo>
                      <a:pt x="145" y="125"/>
                    </a:lnTo>
                    <a:lnTo>
                      <a:pt x="142" y="132"/>
                    </a:lnTo>
                    <a:lnTo>
                      <a:pt x="138" y="139"/>
                    </a:lnTo>
                    <a:lnTo>
                      <a:pt x="133" y="145"/>
                    </a:lnTo>
                    <a:lnTo>
                      <a:pt x="128" y="151"/>
                    </a:lnTo>
                    <a:lnTo>
                      <a:pt x="122" y="156"/>
                    </a:lnTo>
                    <a:lnTo>
                      <a:pt x="116" y="159"/>
                    </a:lnTo>
                    <a:lnTo>
                      <a:pt x="110" y="163"/>
                    </a:lnTo>
                    <a:lnTo>
                      <a:pt x="103" y="166"/>
                    </a:lnTo>
                    <a:lnTo>
                      <a:pt x="97" y="169"/>
                    </a:lnTo>
                    <a:lnTo>
                      <a:pt x="89" y="170"/>
                    </a:lnTo>
                    <a:lnTo>
                      <a:pt x="82" y="170"/>
                    </a:lnTo>
                    <a:lnTo>
                      <a:pt x="75" y="170"/>
                    </a:lnTo>
                    <a:lnTo>
                      <a:pt x="68" y="169"/>
                    </a:lnTo>
                    <a:lnTo>
                      <a:pt x="61" y="166"/>
                    </a:lnTo>
                    <a:lnTo>
                      <a:pt x="54" y="163"/>
                    </a:lnTo>
                    <a:lnTo>
                      <a:pt x="47" y="159"/>
                    </a:lnTo>
                    <a:lnTo>
                      <a:pt x="41" y="156"/>
                    </a:lnTo>
                    <a:lnTo>
                      <a:pt x="35" y="151"/>
                    </a:lnTo>
                    <a:lnTo>
                      <a:pt x="30" y="145"/>
                    </a:lnTo>
                    <a:lnTo>
                      <a:pt x="26" y="139"/>
                    </a:lnTo>
                    <a:lnTo>
                      <a:pt x="21" y="132"/>
                    </a:lnTo>
                    <a:lnTo>
                      <a:pt x="18" y="125"/>
                    </a:lnTo>
                    <a:lnTo>
                      <a:pt x="15" y="117"/>
                    </a:lnTo>
                    <a:lnTo>
                      <a:pt x="12" y="109"/>
                    </a:lnTo>
                    <a:lnTo>
                      <a:pt x="11" y="101"/>
                    </a:lnTo>
                    <a:lnTo>
                      <a:pt x="10" y="92"/>
                    </a:lnTo>
                    <a:lnTo>
                      <a:pt x="9" y="84"/>
                    </a:lnTo>
                    <a:lnTo>
                      <a:pt x="9" y="77"/>
                    </a:lnTo>
                    <a:lnTo>
                      <a:pt x="10" y="68"/>
                    </a:lnTo>
                    <a:lnTo>
                      <a:pt x="12" y="61"/>
                    </a:lnTo>
                    <a:lnTo>
                      <a:pt x="13" y="55"/>
                    </a:lnTo>
                    <a:lnTo>
                      <a:pt x="18" y="42"/>
                    </a:lnTo>
                    <a:lnTo>
                      <a:pt x="25" y="30"/>
                    </a:lnTo>
                    <a:lnTo>
                      <a:pt x="33" y="19"/>
                    </a:lnTo>
                    <a:lnTo>
                      <a:pt x="43" y="11"/>
                    </a:lnTo>
                    <a:lnTo>
                      <a:pt x="48" y="7"/>
                    </a:lnTo>
                    <a:lnTo>
                      <a:pt x="54" y="5"/>
                    </a:lnTo>
                    <a:lnTo>
                      <a:pt x="60" y="1"/>
                    </a:lnTo>
                    <a:lnTo>
                      <a:pt x="66" y="0"/>
                    </a:lnTo>
                    <a:lnTo>
                      <a:pt x="62" y="0"/>
                    </a:lnTo>
                    <a:lnTo>
                      <a:pt x="57" y="1"/>
                    </a:lnTo>
                    <a:lnTo>
                      <a:pt x="52" y="1"/>
                    </a:lnTo>
                    <a:lnTo>
                      <a:pt x="48" y="2"/>
                    </a:lnTo>
                    <a:lnTo>
                      <a:pt x="44" y="4"/>
                    </a:lnTo>
                    <a:lnTo>
                      <a:pt x="39" y="5"/>
                    </a:lnTo>
                    <a:lnTo>
                      <a:pt x="35" y="6"/>
                    </a:lnTo>
                    <a:lnTo>
                      <a:pt x="31" y="7"/>
                    </a:lnTo>
                    <a:lnTo>
                      <a:pt x="24" y="14"/>
                    </a:lnTo>
                    <a:lnTo>
                      <a:pt x="18" y="23"/>
                    </a:lnTo>
                    <a:lnTo>
                      <a:pt x="13" y="31"/>
                    </a:lnTo>
                    <a:lnTo>
                      <a:pt x="9" y="41"/>
                    </a:lnTo>
                    <a:lnTo>
                      <a:pt x="5" y="50"/>
                    </a:lnTo>
                    <a:lnTo>
                      <a:pt x="2" y="61"/>
                    </a:lnTo>
                    <a:lnTo>
                      <a:pt x="1" y="72"/>
                    </a:lnTo>
                    <a:lnTo>
                      <a:pt x="0" y="84"/>
                    </a:lnTo>
                    <a:lnTo>
                      <a:pt x="1" y="93"/>
                    </a:lnTo>
                    <a:lnTo>
                      <a:pt x="2" y="103"/>
                    </a:lnTo>
                    <a:lnTo>
                      <a:pt x="4" y="113"/>
                    </a:lnTo>
                    <a:lnTo>
                      <a:pt x="7" y="121"/>
                    </a:lnTo>
                    <a:lnTo>
                      <a:pt x="10" y="131"/>
                    </a:lnTo>
                    <a:lnTo>
                      <a:pt x="14" y="138"/>
                    </a:lnTo>
                    <a:lnTo>
                      <a:pt x="19" y="146"/>
                    </a:lnTo>
                    <a:lnTo>
                      <a:pt x="24" y="152"/>
                    </a:lnTo>
                    <a:lnTo>
                      <a:pt x="30" y="158"/>
                    </a:lnTo>
                    <a:lnTo>
                      <a:pt x="36" y="164"/>
                    </a:lnTo>
                    <a:lnTo>
                      <a:pt x="43" y="169"/>
                    </a:lnTo>
                    <a:lnTo>
                      <a:pt x="50" y="174"/>
                    </a:lnTo>
                    <a:lnTo>
                      <a:pt x="58" y="176"/>
                    </a:lnTo>
                    <a:lnTo>
                      <a:pt x="66" y="178"/>
                    </a:lnTo>
                    <a:lnTo>
                      <a:pt x="74" y="181"/>
                    </a:lnTo>
                    <a:lnTo>
                      <a:pt x="82" y="181"/>
                    </a:lnTo>
                    <a:lnTo>
                      <a:pt x="90" y="181"/>
                    </a:lnTo>
                    <a:lnTo>
                      <a:pt x="98" y="178"/>
                    </a:lnTo>
                    <a:lnTo>
                      <a:pt x="106" y="176"/>
                    </a:lnTo>
                    <a:lnTo>
                      <a:pt x="114" y="174"/>
                    </a:lnTo>
                    <a:lnTo>
                      <a:pt x="121" y="169"/>
                    </a:lnTo>
                    <a:lnTo>
                      <a:pt x="127" y="164"/>
                    </a:lnTo>
                    <a:lnTo>
                      <a:pt x="134" y="158"/>
                    </a:lnTo>
                    <a:lnTo>
                      <a:pt x="139" y="152"/>
                    </a:lnTo>
                    <a:lnTo>
                      <a:pt x="145" y="146"/>
                    </a:lnTo>
                    <a:lnTo>
                      <a:pt x="149" y="138"/>
                    </a:lnTo>
                    <a:lnTo>
                      <a:pt x="153" y="131"/>
                    </a:lnTo>
                    <a:lnTo>
                      <a:pt x="157" y="121"/>
                    </a:lnTo>
                    <a:lnTo>
                      <a:pt x="159" y="113"/>
                    </a:lnTo>
                    <a:lnTo>
                      <a:pt x="161" y="103"/>
                    </a:lnTo>
                    <a:lnTo>
                      <a:pt x="163" y="93"/>
                    </a:lnTo>
                    <a:lnTo>
                      <a:pt x="163"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16" name="Freeform 31"/>
              <p:cNvSpPr>
                <a:spLocks noEditPoints="1"/>
              </p:cNvSpPr>
              <p:nvPr/>
            </p:nvSpPr>
            <p:spPr bwMode="auto">
              <a:xfrm>
                <a:off x="1146" y="2645"/>
                <a:ext cx="31" cy="29"/>
              </a:xfrm>
              <a:custGeom>
                <a:avLst/>
                <a:gdLst>
                  <a:gd name="T0" fmla="*/ 0 w 154"/>
                  <a:gd name="T1" fmla="*/ 0 h 175"/>
                  <a:gd name="T2" fmla="*/ 0 w 154"/>
                  <a:gd name="T3" fmla="*/ 0 h 175"/>
                  <a:gd name="T4" fmla="*/ 0 w 154"/>
                  <a:gd name="T5" fmla="*/ 0 h 175"/>
                  <a:gd name="T6" fmla="*/ 0 w 154"/>
                  <a:gd name="T7" fmla="*/ 0 h 175"/>
                  <a:gd name="T8" fmla="*/ 0 w 154"/>
                  <a:gd name="T9" fmla="*/ 0 h 175"/>
                  <a:gd name="T10" fmla="*/ 0 w 154"/>
                  <a:gd name="T11" fmla="*/ 0 h 175"/>
                  <a:gd name="T12" fmla="*/ 0 w 154"/>
                  <a:gd name="T13" fmla="*/ 0 h 175"/>
                  <a:gd name="T14" fmla="*/ 0 w 154"/>
                  <a:gd name="T15" fmla="*/ 0 h 175"/>
                  <a:gd name="T16" fmla="*/ 0 w 154"/>
                  <a:gd name="T17" fmla="*/ 0 h 175"/>
                  <a:gd name="T18" fmla="*/ 0 w 154"/>
                  <a:gd name="T19" fmla="*/ 0 h 175"/>
                  <a:gd name="T20" fmla="*/ 0 w 154"/>
                  <a:gd name="T21" fmla="*/ 0 h 175"/>
                  <a:gd name="T22" fmla="*/ 0 w 154"/>
                  <a:gd name="T23" fmla="*/ 0 h 175"/>
                  <a:gd name="T24" fmla="*/ 0 w 154"/>
                  <a:gd name="T25" fmla="*/ 0 h 175"/>
                  <a:gd name="T26" fmla="*/ 0 w 154"/>
                  <a:gd name="T27" fmla="*/ 0 h 175"/>
                  <a:gd name="T28" fmla="*/ 0 w 154"/>
                  <a:gd name="T29" fmla="*/ 0 h 175"/>
                  <a:gd name="T30" fmla="*/ 0 w 154"/>
                  <a:gd name="T31" fmla="*/ 0 h 175"/>
                  <a:gd name="T32" fmla="*/ 0 w 154"/>
                  <a:gd name="T33" fmla="*/ 0 h 175"/>
                  <a:gd name="T34" fmla="*/ 0 w 154"/>
                  <a:gd name="T35" fmla="*/ 0 h 175"/>
                  <a:gd name="T36" fmla="*/ 0 w 154"/>
                  <a:gd name="T37" fmla="*/ 0 h 175"/>
                  <a:gd name="T38" fmla="*/ 0 w 154"/>
                  <a:gd name="T39" fmla="*/ 0 h 175"/>
                  <a:gd name="T40" fmla="*/ 0 w 154"/>
                  <a:gd name="T41" fmla="*/ 0 h 175"/>
                  <a:gd name="T42" fmla="*/ 0 w 154"/>
                  <a:gd name="T43" fmla="*/ 0 h 175"/>
                  <a:gd name="T44" fmla="*/ 0 w 154"/>
                  <a:gd name="T45" fmla="*/ 0 h 175"/>
                  <a:gd name="T46" fmla="*/ 0 w 154"/>
                  <a:gd name="T47" fmla="*/ 0 h 175"/>
                  <a:gd name="T48" fmla="*/ 0 w 154"/>
                  <a:gd name="T49" fmla="*/ 0 h 175"/>
                  <a:gd name="T50" fmla="*/ 0 w 154"/>
                  <a:gd name="T51" fmla="*/ 0 h 175"/>
                  <a:gd name="T52" fmla="*/ 0 w 154"/>
                  <a:gd name="T53" fmla="*/ 0 h 175"/>
                  <a:gd name="T54" fmla="*/ 0 w 154"/>
                  <a:gd name="T55" fmla="*/ 0 h 175"/>
                  <a:gd name="T56" fmla="*/ 0 w 154"/>
                  <a:gd name="T57" fmla="*/ 0 h 175"/>
                  <a:gd name="T58" fmla="*/ 0 w 154"/>
                  <a:gd name="T59" fmla="*/ 0 h 175"/>
                  <a:gd name="T60" fmla="*/ 0 w 154"/>
                  <a:gd name="T61" fmla="*/ 0 h 175"/>
                  <a:gd name="T62" fmla="*/ 0 w 154"/>
                  <a:gd name="T63" fmla="*/ 0 h 175"/>
                  <a:gd name="T64" fmla="*/ 0 w 154"/>
                  <a:gd name="T65" fmla="*/ 0 h 175"/>
                  <a:gd name="T66" fmla="*/ 0 w 154"/>
                  <a:gd name="T67" fmla="*/ 0 h 175"/>
                  <a:gd name="T68" fmla="*/ 0 w 154"/>
                  <a:gd name="T69" fmla="*/ 0 h 175"/>
                  <a:gd name="T70" fmla="*/ 0 w 154"/>
                  <a:gd name="T71" fmla="*/ 0 h 175"/>
                  <a:gd name="T72" fmla="*/ 0 w 154"/>
                  <a:gd name="T73" fmla="*/ 0 h 175"/>
                  <a:gd name="T74" fmla="*/ 0 w 154"/>
                  <a:gd name="T75" fmla="*/ 0 h 175"/>
                  <a:gd name="T76" fmla="*/ 0 w 154"/>
                  <a:gd name="T77" fmla="*/ 0 h 175"/>
                  <a:gd name="T78" fmla="*/ 0 w 154"/>
                  <a:gd name="T79" fmla="*/ 0 h 175"/>
                  <a:gd name="T80" fmla="*/ 0 w 154"/>
                  <a:gd name="T81" fmla="*/ 0 h 175"/>
                  <a:gd name="T82" fmla="*/ 0 w 154"/>
                  <a:gd name="T83" fmla="*/ 0 h 175"/>
                  <a:gd name="T84" fmla="*/ 0 w 154"/>
                  <a:gd name="T85" fmla="*/ 0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4" h="175">
                    <a:moveTo>
                      <a:pt x="154" y="84"/>
                    </a:moveTo>
                    <a:lnTo>
                      <a:pt x="153" y="75"/>
                    </a:lnTo>
                    <a:lnTo>
                      <a:pt x="152" y="67"/>
                    </a:lnTo>
                    <a:lnTo>
                      <a:pt x="151" y="59"/>
                    </a:lnTo>
                    <a:lnTo>
                      <a:pt x="148" y="50"/>
                    </a:lnTo>
                    <a:lnTo>
                      <a:pt x="146" y="43"/>
                    </a:lnTo>
                    <a:lnTo>
                      <a:pt x="142" y="36"/>
                    </a:lnTo>
                    <a:lnTo>
                      <a:pt x="138" y="29"/>
                    </a:lnTo>
                    <a:lnTo>
                      <a:pt x="134" y="23"/>
                    </a:lnTo>
                    <a:lnTo>
                      <a:pt x="133" y="21"/>
                    </a:lnTo>
                    <a:lnTo>
                      <a:pt x="132" y="21"/>
                    </a:lnTo>
                    <a:lnTo>
                      <a:pt x="131" y="20"/>
                    </a:lnTo>
                    <a:lnTo>
                      <a:pt x="130" y="20"/>
                    </a:lnTo>
                    <a:lnTo>
                      <a:pt x="130" y="19"/>
                    </a:lnTo>
                    <a:lnTo>
                      <a:pt x="119" y="13"/>
                    </a:lnTo>
                    <a:lnTo>
                      <a:pt x="108" y="8"/>
                    </a:lnTo>
                    <a:lnTo>
                      <a:pt x="97" y="4"/>
                    </a:lnTo>
                    <a:lnTo>
                      <a:pt x="86" y="1"/>
                    </a:lnTo>
                    <a:lnTo>
                      <a:pt x="75" y="0"/>
                    </a:lnTo>
                    <a:lnTo>
                      <a:pt x="64" y="0"/>
                    </a:lnTo>
                    <a:lnTo>
                      <a:pt x="52" y="1"/>
                    </a:lnTo>
                    <a:lnTo>
                      <a:pt x="40" y="2"/>
                    </a:lnTo>
                    <a:lnTo>
                      <a:pt x="32" y="9"/>
                    </a:lnTo>
                    <a:lnTo>
                      <a:pt x="24" y="17"/>
                    </a:lnTo>
                    <a:lnTo>
                      <a:pt x="17" y="26"/>
                    </a:lnTo>
                    <a:lnTo>
                      <a:pt x="11" y="36"/>
                    </a:lnTo>
                    <a:lnTo>
                      <a:pt x="6" y="47"/>
                    </a:lnTo>
                    <a:lnTo>
                      <a:pt x="3" y="59"/>
                    </a:lnTo>
                    <a:lnTo>
                      <a:pt x="0" y="71"/>
                    </a:lnTo>
                    <a:lnTo>
                      <a:pt x="0" y="84"/>
                    </a:lnTo>
                    <a:lnTo>
                      <a:pt x="0" y="93"/>
                    </a:lnTo>
                    <a:lnTo>
                      <a:pt x="1" y="102"/>
                    </a:lnTo>
                    <a:lnTo>
                      <a:pt x="3" y="111"/>
                    </a:lnTo>
                    <a:lnTo>
                      <a:pt x="6" y="120"/>
                    </a:lnTo>
                    <a:lnTo>
                      <a:pt x="9" y="127"/>
                    </a:lnTo>
                    <a:lnTo>
                      <a:pt x="13" y="135"/>
                    </a:lnTo>
                    <a:lnTo>
                      <a:pt x="17" y="143"/>
                    </a:lnTo>
                    <a:lnTo>
                      <a:pt x="22" y="149"/>
                    </a:lnTo>
                    <a:lnTo>
                      <a:pt x="27" y="155"/>
                    </a:lnTo>
                    <a:lnTo>
                      <a:pt x="33" y="159"/>
                    </a:lnTo>
                    <a:lnTo>
                      <a:pt x="40" y="164"/>
                    </a:lnTo>
                    <a:lnTo>
                      <a:pt x="46" y="168"/>
                    </a:lnTo>
                    <a:lnTo>
                      <a:pt x="54" y="171"/>
                    </a:lnTo>
                    <a:lnTo>
                      <a:pt x="62" y="174"/>
                    </a:lnTo>
                    <a:lnTo>
                      <a:pt x="69" y="175"/>
                    </a:lnTo>
                    <a:lnTo>
                      <a:pt x="77" y="175"/>
                    </a:lnTo>
                    <a:lnTo>
                      <a:pt x="85" y="175"/>
                    </a:lnTo>
                    <a:lnTo>
                      <a:pt x="93" y="174"/>
                    </a:lnTo>
                    <a:lnTo>
                      <a:pt x="100" y="171"/>
                    </a:lnTo>
                    <a:lnTo>
                      <a:pt x="107" y="168"/>
                    </a:lnTo>
                    <a:lnTo>
                      <a:pt x="114" y="164"/>
                    </a:lnTo>
                    <a:lnTo>
                      <a:pt x="120" y="159"/>
                    </a:lnTo>
                    <a:lnTo>
                      <a:pt x="126" y="155"/>
                    </a:lnTo>
                    <a:lnTo>
                      <a:pt x="131" y="149"/>
                    </a:lnTo>
                    <a:lnTo>
                      <a:pt x="136" y="143"/>
                    </a:lnTo>
                    <a:lnTo>
                      <a:pt x="140" y="135"/>
                    </a:lnTo>
                    <a:lnTo>
                      <a:pt x="144" y="127"/>
                    </a:lnTo>
                    <a:lnTo>
                      <a:pt x="148" y="120"/>
                    </a:lnTo>
                    <a:lnTo>
                      <a:pt x="150" y="111"/>
                    </a:lnTo>
                    <a:lnTo>
                      <a:pt x="152" y="102"/>
                    </a:lnTo>
                    <a:lnTo>
                      <a:pt x="153" y="93"/>
                    </a:lnTo>
                    <a:lnTo>
                      <a:pt x="154" y="84"/>
                    </a:lnTo>
                    <a:close/>
                    <a:moveTo>
                      <a:pt x="145" y="84"/>
                    </a:moveTo>
                    <a:lnTo>
                      <a:pt x="144" y="92"/>
                    </a:lnTo>
                    <a:lnTo>
                      <a:pt x="143" y="101"/>
                    </a:lnTo>
                    <a:lnTo>
                      <a:pt x="142" y="108"/>
                    </a:lnTo>
                    <a:lnTo>
                      <a:pt x="139" y="115"/>
                    </a:lnTo>
                    <a:lnTo>
                      <a:pt x="136" y="122"/>
                    </a:lnTo>
                    <a:lnTo>
                      <a:pt x="133" y="129"/>
                    </a:lnTo>
                    <a:lnTo>
                      <a:pt x="129" y="135"/>
                    </a:lnTo>
                    <a:lnTo>
                      <a:pt x="125" y="141"/>
                    </a:lnTo>
                    <a:lnTo>
                      <a:pt x="120" y="146"/>
                    </a:lnTo>
                    <a:lnTo>
                      <a:pt x="115" y="151"/>
                    </a:lnTo>
                    <a:lnTo>
                      <a:pt x="109" y="155"/>
                    </a:lnTo>
                    <a:lnTo>
                      <a:pt x="103" y="158"/>
                    </a:lnTo>
                    <a:lnTo>
                      <a:pt x="97" y="161"/>
                    </a:lnTo>
                    <a:lnTo>
                      <a:pt x="91" y="163"/>
                    </a:lnTo>
                    <a:lnTo>
                      <a:pt x="84" y="164"/>
                    </a:lnTo>
                    <a:lnTo>
                      <a:pt x="77" y="164"/>
                    </a:lnTo>
                    <a:lnTo>
                      <a:pt x="70" y="164"/>
                    </a:lnTo>
                    <a:lnTo>
                      <a:pt x="64" y="163"/>
                    </a:lnTo>
                    <a:lnTo>
                      <a:pt x="57" y="161"/>
                    </a:lnTo>
                    <a:lnTo>
                      <a:pt x="51" y="158"/>
                    </a:lnTo>
                    <a:lnTo>
                      <a:pt x="44" y="155"/>
                    </a:lnTo>
                    <a:lnTo>
                      <a:pt x="38" y="151"/>
                    </a:lnTo>
                    <a:lnTo>
                      <a:pt x="33" y="146"/>
                    </a:lnTo>
                    <a:lnTo>
                      <a:pt x="28" y="141"/>
                    </a:lnTo>
                    <a:lnTo>
                      <a:pt x="24" y="135"/>
                    </a:lnTo>
                    <a:lnTo>
                      <a:pt x="20" y="129"/>
                    </a:lnTo>
                    <a:lnTo>
                      <a:pt x="17" y="122"/>
                    </a:lnTo>
                    <a:lnTo>
                      <a:pt x="14" y="115"/>
                    </a:lnTo>
                    <a:lnTo>
                      <a:pt x="12" y="108"/>
                    </a:lnTo>
                    <a:lnTo>
                      <a:pt x="10" y="101"/>
                    </a:lnTo>
                    <a:lnTo>
                      <a:pt x="9" y="92"/>
                    </a:lnTo>
                    <a:lnTo>
                      <a:pt x="9" y="84"/>
                    </a:lnTo>
                    <a:lnTo>
                      <a:pt x="9" y="75"/>
                    </a:lnTo>
                    <a:lnTo>
                      <a:pt x="10" y="67"/>
                    </a:lnTo>
                    <a:lnTo>
                      <a:pt x="12" y="60"/>
                    </a:lnTo>
                    <a:lnTo>
                      <a:pt x="14" y="53"/>
                    </a:lnTo>
                    <a:lnTo>
                      <a:pt x="17" y="45"/>
                    </a:lnTo>
                    <a:lnTo>
                      <a:pt x="20" y="38"/>
                    </a:lnTo>
                    <a:lnTo>
                      <a:pt x="24" y="32"/>
                    </a:lnTo>
                    <a:lnTo>
                      <a:pt x="28" y="26"/>
                    </a:lnTo>
                    <a:lnTo>
                      <a:pt x="33" y="21"/>
                    </a:lnTo>
                    <a:lnTo>
                      <a:pt x="38" y="17"/>
                    </a:lnTo>
                    <a:lnTo>
                      <a:pt x="44" y="13"/>
                    </a:lnTo>
                    <a:lnTo>
                      <a:pt x="51" y="9"/>
                    </a:lnTo>
                    <a:lnTo>
                      <a:pt x="57" y="7"/>
                    </a:lnTo>
                    <a:lnTo>
                      <a:pt x="64" y="5"/>
                    </a:lnTo>
                    <a:lnTo>
                      <a:pt x="70" y="4"/>
                    </a:lnTo>
                    <a:lnTo>
                      <a:pt x="77" y="2"/>
                    </a:lnTo>
                    <a:lnTo>
                      <a:pt x="84" y="4"/>
                    </a:lnTo>
                    <a:lnTo>
                      <a:pt x="91" y="5"/>
                    </a:lnTo>
                    <a:lnTo>
                      <a:pt x="97" y="7"/>
                    </a:lnTo>
                    <a:lnTo>
                      <a:pt x="103" y="9"/>
                    </a:lnTo>
                    <a:lnTo>
                      <a:pt x="109" y="13"/>
                    </a:lnTo>
                    <a:lnTo>
                      <a:pt x="115" y="17"/>
                    </a:lnTo>
                    <a:lnTo>
                      <a:pt x="120" y="21"/>
                    </a:lnTo>
                    <a:lnTo>
                      <a:pt x="125" y="26"/>
                    </a:lnTo>
                    <a:lnTo>
                      <a:pt x="129" y="32"/>
                    </a:lnTo>
                    <a:lnTo>
                      <a:pt x="133" y="38"/>
                    </a:lnTo>
                    <a:lnTo>
                      <a:pt x="136" y="45"/>
                    </a:lnTo>
                    <a:lnTo>
                      <a:pt x="139" y="53"/>
                    </a:lnTo>
                    <a:lnTo>
                      <a:pt x="142" y="60"/>
                    </a:lnTo>
                    <a:lnTo>
                      <a:pt x="143" y="67"/>
                    </a:lnTo>
                    <a:lnTo>
                      <a:pt x="144" y="75"/>
                    </a:lnTo>
                    <a:lnTo>
                      <a:pt x="145" y="84"/>
                    </a:lnTo>
                    <a:close/>
                  </a:path>
                </a:pathLst>
              </a:custGeom>
              <a:solidFill>
                <a:srgbClr val="F8D4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17" name="Freeform 32"/>
              <p:cNvSpPr>
                <a:spLocks noEditPoints="1"/>
              </p:cNvSpPr>
              <p:nvPr/>
            </p:nvSpPr>
            <p:spPr bwMode="auto">
              <a:xfrm>
                <a:off x="1147" y="2645"/>
                <a:ext cx="29" cy="29"/>
              </a:xfrm>
              <a:custGeom>
                <a:avLst/>
                <a:gdLst>
                  <a:gd name="T0" fmla="*/ 0 w 145"/>
                  <a:gd name="T1" fmla="*/ 0 h 170"/>
                  <a:gd name="T2" fmla="*/ 0 w 145"/>
                  <a:gd name="T3" fmla="*/ 0 h 170"/>
                  <a:gd name="T4" fmla="*/ 0 w 145"/>
                  <a:gd name="T5" fmla="*/ 0 h 170"/>
                  <a:gd name="T6" fmla="*/ 0 w 145"/>
                  <a:gd name="T7" fmla="*/ 0 h 170"/>
                  <a:gd name="T8" fmla="*/ 0 w 145"/>
                  <a:gd name="T9" fmla="*/ 0 h 170"/>
                  <a:gd name="T10" fmla="*/ 0 w 145"/>
                  <a:gd name="T11" fmla="*/ 0 h 170"/>
                  <a:gd name="T12" fmla="*/ 0 w 145"/>
                  <a:gd name="T13" fmla="*/ 0 h 170"/>
                  <a:gd name="T14" fmla="*/ 0 w 145"/>
                  <a:gd name="T15" fmla="*/ 0 h 170"/>
                  <a:gd name="T16" fmla="*/ 0 w 145"/>
                  <a:gd name="T17" fmla="*/ 0 h 170"/>
                  <a:gd name="T18" fmla="*/ 0 w 145"/>
                  <a:gd name="T19" fmla="*/ 0 h 170"/>
                  <a:gd name="T20" fmla="*/ 0 w 145"/>
                  <a:gd name="T21" fmla="*/ 0 h 170"/>
                  <a:gd name="T22" fmla="*/ 0 w 145"/>
                  <a:gd name="T23" fmla="*/ 0 h 170"/>
                  <a:gd name="T24" fmla="*/ 0 w 145"/>
                  <a:gd name="T25" fmla="*/ 0 h 170"/>
                  <a:gd name="T26" fmla="*/ 0 w 145"/>
                  <a:gd name="T27" fmla="*/ 0 h 170"/>
                  <a:gd name="T28" fmla="*/ 0 w 145"/>
                  <a:gd name="T29" fmla="*/ 0 h 170"/>
                  <a:gd name="T30" fmla="*/ 0 w 145"/>
                  <a:gd name="T31" fmla="*/ 0 h 170"/>
                  <a:gd name="T32" fmla="*/ 0 w 145"/>
                  <a:gd name="T33" fmla="*/ 0 h 170"/>
                  <a:gd name="T34" fmla="*/ 0 w 145"/>
                  <a:gd name="T35" fmla="*/ 0 h 170"/>
                  <a:gd name="T36" fmla="*/ 0 w 145"/>
                  <a:gd name="T37" fmla="*/ 0 h 170"/>
                  <a:gd name="T38" fmla="*/ 0 w 145"/>
                  <a:gd name="T39" fmla="*/ 0 h 170"/>
                  <a:gd name="T40" fmla="*/ 0 w 145"/>
                  <a:gd name="T41" fmla="*/ 0 h 170"/>
                  <a:gd name="T42" fmla="*/ 0 w 145"/>
                  <a:gd name="T43" fmla="*/ 0 h 170"/>
                  <a:gd name="T44" fmla="*/ 0 w 145"/>
                  <a:gd name="T45" fmla="*/ 0 h 170"/>
                  <a:gd name="T46" fmla="*/ 0 w 145"/>
                  <a:gd name="T47" fmla="*/ 0 h 170"/>
                  <a:gd name="T48" fmla="*/ 0 w 145"/>
                  <a:gd name="T49" fmla="*/ 0 h 170"/>
                  <a:gd name="T50" fmla="*/ 0 w 145"/>
                  <a:gd name="T51" fmla="*/ 0 h 170"/>
                  <a:gd name="T52" fmla="*/ 0 w 145"/>
                  <a:gd name="T53" fmla="*/ 0 h 170"/>
                  <a:gd name="T54" fmla="*/ 0 w 145"/>
                  <a:gd name="T55" fmla="*/ 0 h 170"/>
                  <a:gd name="T56" fmla="*/ 0 w 145"/>
                  <a:gd name="T57" fmla="*/ 0 h 170"/>
                  <a:gd name="T58" fmla="*/ 0 w 145"/>
                  <a:gd name="T59" fmla="*/ 0 h 170"/>
                  <a:gd name="T60" fmla="*/ 0 w 145"/>
                  <a:gd name="T61" fmla="*/ 0 h 170"/>
                  <a:gd name="T62" fmla="*/ 0 w 145"/>
                  <a:gd name="T63" fmla="*/ 0 h 170"/>
                  <a:gd name="T64" fmla="*/ 0 w 145"/>
                  <a:gd name="T65" fmla="*/ 0 h 170"/>
                  <a:gd name="T66" fmla="*/ 0 w 145"/>
                  <a:gd name="T67" fmla="*/ 0 h 170"/>
                  <a:gd name="T68" fmla="*/ 0 w 145"/>
                  <a:gd name="T69" fmla="*/ 0 h 170"/>
                  <a:gd name="T70" fmla="*/ 0 w 145"/>
                  <a:gd name="T71" fmla="*/ 0 h 170"/>
                  <a:gd name="T72" fmla="*/ 0 w 145"/>
                  <a:gd name="T73" fmla="*/ 0 h 170"/>
                  <a:gd name="T74" fmla="*/ 0 w 145"/>
                  <a:gd name="T75" fmla="*/ 0 h 170"/>
                  <a:gd name="T76" fmla="*/ 0 w 145"/>
                  <a:gd name="T77" fmla="*/ 0 h 170"/>
                  <a:gd name="T78" fmla="*/ 0 w 145"/>
                  <a:gd name="T79" fmla="*/ 0 h 170"/>
                  <a:gd name="T80" fmla="*/ 0 w 145"/>
                  <a:gd name="T81" fmla="*/ 0 h 170"/>
                  <a:gd name="T82" fmla="*/ 0 w 145"/>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5" h="170">
                    <a:moveTo>
                      <a:pt x="145" y="84"/>
                    </a:moveTo>
                    <a:lnTo>
                      <a:pt x="144" y="73"/>
                    </a:lnTo>
                    <a:lnTo>
                      <a:pt x="143" y="62"/>
                    </a:lnTo>
                    <a:lnTo>
                      <a:pt x="140" y="51"/>
                    </a:lnTo>
                    <a:lnTo>
                      <a:pt x="136" y="42"/>
                    </a:lnTo>
                    <a:lnTo>
                      <a:pt x="131" y="33"/>
                    </a:lnTo>
                    <a:lnTo>
                      <a:pt x="126" y="25"/>
                    </a:lnTo>
                    <a:lnTo>
                      <a:pt x="120" y="18"/>
                    </a:lnTo>
                    <a:lnTo>
                      <a:pt x="113" y="12"/>
                    </a:lnTo>
                    <a:lnTo>
                      <a:pt x="106" y="8"/>
                    </a:lnTo>
                    <a:lnTo>
                      <a:pt x="99" y="6"/>
                    </a:lnTo>
                    <a:lnTo>
                      <a:pt x="92" y="4"/>
                    </a:lnTo>
                    <a:lnTo>
                      <a:pt x="85" y="2"/>
                    </a:lnTo>
                    <a:lnTo>
                      <a:pt x="78" y="1"/>
                    </a:lnTo>
                    <a:lnTo>
                      <a:pt x="71" y="0"/>
                    </a:lnTo>
                    <a:lnTo>
                      <a:pt x="64" y="0"/>
                    </a:lnTo>
                    <a:lnTo>
                      <a:pt x="57" y="0"/>
                    </a:lnTo>
                    <a:lnTo>
                      <a:pt x="51" y="1"/>
                    </a:lnTo>
                    <a:lnTo>
                      <a:pt x="45" y="5"/>
                    </a:lnTo>
                    <a:lnTo>
                      <a:pt x="39" y="7"/>
                    </a:lnTo>
                    <a:lnTo>
                      <a:pt x="34" y="11"/>
                    </a:lnTo>
                    <a:lnTo>
                      <a:pt x="24" y="19"/>
                    </a:lnTo>
                    <a:lnTo>
                      <a:pt x="16" y="30"/>
                    </a:lnTo>
                    <a:lnTo>
                      <a:pt x="12" y="36"/>
                    </a:lnTo>
                    <a:lnTo>
                      <a:pt x="9" y="42"/>
                    </a:lnTo>
                    <a:lnTo>
                      <a:pt x="7" y="48"/>
                    </a:lnTo>
                    <a:lnTo>
                      <a:pt x="4" y="55"/>
                    </a:lnTo>
                    <a:lnTo>
                      <a:pt x="3" y="61"/>
                    </a:lnTo>
                    <a:lnTo>
                      <a:pt x="1" y="68"/>
                    </a:lnTo>
                    <a:lnTo>
                      <a:pt x="0" y="77"/>
                    </a:lnTo>
                    <a:lnTo>
                      <a:pt x="0" y="84"/>
                    </a:lnTo>
                    <a:lnTo>
                      <a:pt x="1" y="92"/>
                    </a:lnTo>
                    <a:lnTo>
                      <a:pt x="2" y="101"/>
                    </a:lnTo>
                    <a:lnTo>
                      <a:pt x="3" y="109"/>
                    </a:lnTo>
                    <a:lnTo>
                      <a:pt x="6" y="117"/>
                    </a:lnTo>
                    <a:lnTo>
                      <a:pt x="9" y="125"/>
                    </a:lnTo>
                    <a:lnTo>
                      <a:pt x="12" y="132"/>
                    </a:lnTo>
                    <a:lnTo>
                      <a:pt x="17" y="139"/>
                    </a:lnTo>
                    <a:lnTo>
                      <a:pt x="21" y="145"/>
                    </a:lnTo>
                    <a:lnTo>
                      <a:pt x="26" y="151"/>
                    </a:lnTo>
                    <a:lnTo>
                      <a:pt x="32" y="156"/>
                    </a:lnTo>
                    <a:lnTo>
                      <a:pt x="38" y="159"/>
                    </a:lnTo>
                    <a:lnTo>
                      <a:pt x="45" y="163"/>
                    </a:lnTo>
                    <a:lnTo>
                      <a:pt x="52" y="166"/>
                    </a:lnTo>
                    <a:lnTo>
                      <a:pt x="59" y="169"/>
                    </a:lnTo>
                    <a:lnTo>
                      <a:pt x="66" y="170"/>
                    </a:lnTo>
                    <a:lnTo>
                      <a:pt x="73" y="170"/>
                    </a:lnTo>
                    <a:lnTo>
                      <a:pt x="80" y="170"/>
                    </a:lnTo>
                    <a:lnTo>
                      <a:pt x="88" y="169"/>
                    </a:lnTo>
                    <a:lnTo>
                      <a:pt x="94" y="166"/>
                    </a:lnTo>
                    <a:lnTo>
                      <a:pt x="101" y="163"/>
                    </a:lnTo>
                    <a:lnTo>
                      <a:pt x="107" y="159"/>
                    </a:lnTo>
                    <a:lnTo>
                      <a:pt x="113" y="156"/>
                    </a:lnTo>
                    <a:lnTo>
                      <a:pt x="119" y="151"/>
                    </a:lnTo>
                    <a:lnTo>
                      <a:pt x="124" y="145"/>
                    </a:lnTo>
                    <a:lnTo>
                      <a:pt x="129" y="139"/>
                    </a:lnTo>
                    <a:lnTo>
                      <a:pt x="133" y="132"/>
                    </a:lnTo>
                    <a:lnTo>
                      <a:pt x="136" y="125"/>
                    </a:lnTo>
                    <a:lnTo>
                      <a:pt x="139" y="117"/>
                    </a:lnTo>
                    <a:lnTo>
                      <a:pt x="142" y="109"/>
                    </a:lnTo>
                    <a:lnTo>
                      <a:pt x="144" y="101"/>
                    </a:lnTo>
                    <a:lnTo>
                      <a:pt x="145" y="92"/>
                    </a:lnTo>
                    <a:lnTo>
                      <a:pt x="145" y="84"/>
                    </a:lnTo>
                    <a:close/>
                    <a:moveTo>
                      <a:pt x="136" y="84"/>
                    </a:moveTo>
                    <a:lnTo>
                      <a:pt x="136" y="91"/>
                    </a:lnTo>
                    <a:lnTo>
                      <a:pt x="135" y="99"/>
                    </a:lnTo>
                    <a:lnTo>
                      <a:pt x="133" y="107"/>
                    </a:lnTo>
                    <a:lnTo>
                      <a:pt x="131" y="113"/>
                    </a:lnTo>
                    <a:lnTo>
                      <a:pt x="128" y="120"/>
                    </a:lnTo>
                    <a:lnTo>
                      <a:pt x="125" y="126"/>
                    </a:lnTo>
                    <a:lnTo>
                      <a:pt x="122" y="132"/>
                    </a:lnTo>
                    <a:lnTo>
                      <a:pt x="118" y="138"/>
                    </a:lnTo>
                    <a:lnTo>
                      <a:pt x="113" y="143"/>
                    </a:lnTo>
                    <a:lnTo>
                      <a:pt x="108" y="146"/>
                    </a:lnTo>
                    <a:lnTo>
                      <a:pt x="103" y="150"/>
                    </a:lnTo>
                    <a:lnTo>
                      <a:pt x="98" y="153"/>
                    </a:lnTo>
                    <a:lnTo>
                      <a:pt x="92" y="156"/>
                    </a:lnTo>
                    <a:lnTo>
                      <a:pt x="86" y="158"/>
                    </a:lnTo>
                    <a:lnTo>
                      <a:pt x="80" y="159"/>
                    </a:lnTo>
                    <a:lnTo>
                      <a:pt x="73" y="159"/>
                    </a:lnTo>
                    <a:lnTo>
                      <a:pt x="67" y="159"/>
                    </a:lnTo>
                    <a:lnTo>
                      <a:pt x="60" y="158"/>
                    </a:lnTo>
                    <a:lnTo>
                      <a:pt x="54" y="156"/>
                    </a:lnTo>
                    <a:lnTo>
                      <a:pt x="49" y="153"/>
                    </a:lnTo>
                    <a:lnTo>
                      <a:pt x="42" y="150"/>
                    </a:lnTo>
                    <a:lnTo>
                      <a:pt x="37" y="146"/>
                    </a:lnTo>
                    <a:lnTo>
                      <a:pt x="32" y="143"/>
                    </a:lnTo>
                    <a:lnTo>
                      <a:pt x="28" y="138"/>
                    </a:lnTo>
                    <a:lnTo>
                      <a:pt x="24" y="132"/>
                    </a:lnTo>
                    <a:lnTo>
                      <a:pt x="20" y="126"/>
                    </a:lnTo>
                    <a:lnTo>
                      <a:pt x="17" y="120"/>
                    </a:lnTo>
                    <a:lnTo>
                      <a:pt x="14" y="113"/>
                    </a:lnTo>
                    <a:lnTo>
                      <a:pt x="12" y="107"/>
                    </a:lnTo>
                    <a:lnTo>
                      <a:pt x="10" y="99"/>
                    </a:lnTo>
                    <a:lnTo>
                      <a:pt x="9" y="91"/>
                    </a:lnTo>
                    <a:lnTo>
                      <a:pt x="9" y="84"/>
                    </a:lnTo>
                    <a:lnTo>
                      <a:pt x="9" y="77"/>
                    </a:lnTo>
                    <a:lnTo>
                      <a:pt x="10" y="68"/>
                    </a:lnTo>
                    <a:lnTo>
                      <a:pt x="12" y="61"/>
                    </a:lnTo>
                    <a:lnTo>
                      <a:pt x="14" y="54"/>
                    </a:lnTo>
                    <a:lnTo>
                      <a:pt x="17" y="48"/>
                    </a:lnTo>
                    <a:lnTo>
                      <a:pt x="20" y="42"/>
                    </a:lnTo>
                    <a:lnTo>
                      <a:pt x="24" y="36"/>
                    </a:lnTo>
                    <a:lnTo>
                      <a:pt x="28" y="30"/>
                    </a:lnTo>
                    <a:lnTo>
                      <a:pt x="32" y="25"/>
                    </a:lnTo>
                    <a:lnTo>
                      <a:pt x="37" y="21"/>
                    </a:lnTo>
                    <a:lnTo>
                      <a:pt x="42" y="18"/>
                    </a:lnTo>
                    <a:lnTo>
                      <a:pt x="49" y="14"/>
                    </a:lnTo>
                    <a:lnTo>
                      <a:pt x="54" y="12"/>
                    </a:lnTo>
                    <a:lnTo>
                      <a:pt x="60" y="9"/>
                    </a:lnTo>
                    <a:lnTo>
                      <a:pt x="67" y="8"/>
                    </a:lnTo>
                    <a:lnTo>
                      <a:pt x="73" y="8"/>
                    </a:lnTo>
                    <a:lnTo>
                      <a:pt x="80" y="8"/>
                    </a:lnTo>
                    <a:lnTo>
                      <a:pt x="86" y="9"/>
                    </a:lnTo>
                    <a:lnTo>
                      <a:pt x="92" y="12"/>
                    </a:lnTo>
                    <a:lnTo>
                      <a:pt x="98" y="14"/>
                    </a:lnTo>
                    <a:lnTo>
                      <a:pt x="103" y="18"/>
                    </a:lnTo>
                    <a:lnTo>
                      <a:pt x="108" y="21"/>
                    </a:lnTo>
                    <a:lnTo>
                      <a:pt x="113" y="25"/>
                    </a:lnTo>
                    <a:lnTo>
                      <a:pt x="118" y="30"/>
                    </a:lnTo>
                    <a:lnTo>
                      <a:pt x="122" y="36"/>
                    </a:lnTo>
                    <a:lnTo>
                      <a:pt x="125" y="42"/>
                    </a:lnTo>
                    <a:lnTo>
                      <a:pt x="128" y="48"/>
                    </a:lnTo>
                    <a:lnTo>
                      <a:pt x="131" y="54"/>
                    </a:lnTo>
                    <a:lnTo>
                      <a:pt x="133" y="61"/>
                    </a:lnTo>
                    <a:lnTo>
                      <a:pt x="135" y="68"/>
                    </a:lnTo>
                    <a:lnTo>
                      <a:pt x="136" y="77"/>
                    </a:lnTo>
                    <a:lnTo>
                      <a:pt x="136" y="84"/>
                    </a:lnTo>
                    <a:close/>
                  </a:path>
                </a:pathLst>
              </a:custGeom>
              <a:solidFill>
                <a:srgbClr val="F8D7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18" name="Freeform 33"/>
              <p:cNvSpPr>
                <a:spLocks noEditPoints="1"/>
              </p:cNvSpPr>
              <p:nvPr/>
            </p:nvSpPr>
            <p:spPr bwMode="auto">
              <a:xfrm>
                <a:off x="1148" y="2646"/>
                <a:ext cx="27" cy="27"/>
              </a:xfrm>
              <a:custGeom>
                <a:avLst/>
                <a:gdLst>
                  <a:gd name="T0" fmla="*/ 0 w 136"/>
                  <a:gd name="T1" fmla="*/ 0 h 162"/>
                  <a:gd name="T2" fmla="*/ 0 w 136"/>
                  <a:gd name="T3" fmla="*/ 0 h 162"/>
                  <a:gd name="T4" fmla="*/ 0 w 136"/>
                  <a:gd name="T5" fmla="*/ 0 h 162"/>
                  <a:gd name="T6" fmla="*/ 0 w 136"/>
                  <a:gd name="T7" fmla="*/ 0 h 162"/>
                  <a:gd name="T8" fmla="*/ 0 w 136"/>
                  <a:gd name="T9" fmla="*/ 0 h 162"/>
                  <a:gd name="T10" fmla="*/ 0 w 136"/>
                  <a:gd name="T11" fmla="*/ 0 h 162"/>
                  <a:gd name="T12" fmla="*/ 0 w 136"/>
                  <a:gd name="T13" fmla="*/ 0 h 162"/>
                  <a:gd name="T14" fmla="*/ 0 w 136"/>
                  <a:gd name="T15" fmla="*/ 0 h 162"/>
                  <a:gd name="T16" fmla="*/ 0 w 136"/>
                  <a:gd name="T17" fmla="*/ 0 h 162"/>
                  <a:gd name="T18" fmla="*/ 0 w 136"/>
                  <a:gd name="T19" fmla="*/ 0 h 162"/>
                  <a:gd name="T20" fmla="*/ 0 w 136"/>
                  <a:gd name="T21" fmla="*/ 0 h 162"/>
                  <a:gd name="T22" fmla="*/ 0 w 136"/>
                  <a:gd name="T23" fmla="*/ 0 h 162"/>
                  <a:gd name="T24" fmla="*/ 0 w 136"/>
                  <a:gd name="T25" fmla="*/ 0 h 162"/>
                  <a:gd name="T26" fmla="*/ 0 w 136"/>
                  <a:gd name="T27" fmla="*/ 0 h 162"/>
                  <a:gd name="T28" fmla="*/ 0 w 136"/>
                  <a:gd name="T29" fmla="*/ 0 h 162"/>
                  <a:gd name="T30" fmla="*/ 0 w 136"/>
                  <a:gd name="T31" fmla="*/ 0 h 162"/>
                  <a:gd name="T32" fmla="*/ 0 w 136"/>
                  <a:gd name="T33" fmla="*/ 0 h 162"/>
                  <a:gd name="T34" fmla="*/ 0 w 136"/>
                  <a:gd name="T35" fmla="*/ 0 h 162"/>
                  <a:gd name="T36" fmla="*/ 0 w 136"/>
                  <a:gd name="T37" fmla="*/ 0 h 162"/>
                  <a:gd name="T38" fmla="*/ 0 w 136"/>
                  <a:gd name="T39" fmla="*/ 0 h 162"/>
                  <a:gd name="T40" fmla="*/ 0 w 136"/>
                  <a:gd name="T41" fmla="*/ 0 h 162"/>
                  <a:gd name="T42" fmla="*/ 0 w 136"/>
                  <a:gd name="T43" fmla="*/ 0 h 162"/>
                  <a:gd name="T44" fmla="*/ 0 w 136"/>
                  <a:gd name="T45" fmla="*/ 0 h 162"/>
                  <a:gd name="T46" fmla="*/ 0 w 136"/>
                  <a:gd name="T47" fmla="*/ 0 h 162"/>
                  <a:gd name="T48" fmla="*/ 0 w 136"/>
                  <a:gd name="T49" fmla="*/ 0 h 162"/>
                  <a:gd name="T50" fmla="*/ 0 w 136"/>
                  <a:gd name="T51" fmla="*/ 0 h 162"/>
                  <a:gd name="T52" fmla="*/ 0 w 136"/>
                  <a:gd name="T53" fmla="*/ 0 h 162"/>
                  <a:gd name="T54" fmla="*/ 0 w 136"/>
                  <a:gd name="T55" fmla="*/ 0 h 162"/>
                  <a:gd name="T56" fmla="*/ 0 w 136"/>
                  <a:gd name="T57" fmla="*/ 0 h 162"/>
                  <a:gd name="T58" fmla="*/ 0 w 136"/>
                  <a:gd name="T59" fmla="*/ 0 h 162"/>
                  <a:gd name="T60" fmla="*/ 0 w 136"/>
                  <a:gd name="T61" fmla="*/ 0 h 162"/>
                  <a:gd name="T62" fmla="*/ 0 w 136"/>
                  <a:gd name="T63" fmla="*/ 0 h 162"/>
                  <a:gd name="T64" fmla="*/ 0 w 136"/>
                  <a:gd name="T65" fmla="*/ 0 h 162"/>
                  <a:gd name="T66" fmla="*/ 0 w 136"/>
                  <a:gd name="T67" fmla="*/ 0 h 162"/>
                  <a:gd name="T68" fmla="*/ 0 w 136"/>
                  <a:gd name="T69" fmla="*/ 0 h 162"/>
                  <a:gd name="T70" fmla="*/ 0 w 136"/>
                  <a:gd name="T71" fmla="*/ 0 h 162"/>
                  <a:gd name="T72" fmla="*/ 0 w 136"/>
                  <a:gd name="T73" fmla="*/ 0 h 162"/>
                  <a:gd name="T74" fmla="*/ 0 w 136"/>
                  <a:gd name="T75" fmla="*/ 0 h 162"/>
                  <a:gd name="T76" fmla="*/ 0 w 136"/>
                  <a:gd name="T77" fmla="*/ 0 h 162"/>
                  <a:gd name="T78" fmla="*/ 0 w 136"/>
                  <a:gd name="T79" fmla="*/ 0 h 162"/>
                  <a:gd name="T80" fmla="*/ 0 w 136"/>
                  <a:gd name="T81" fmla="*/ 0 h 162"/>
                  <a:gd name="T82" fmla="*/ 0 w 136"/>
                  <a:gd name="T83" fmla="*/ 0 h 162"/>
                  <a:gd name="T84" fmla="*/ 0 w 136"/>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6" h="162">
                    <a:moveTo>
                      <a:pt x="136" y="82"/>
                    </a:moveTo>
                    <a:lnTo>
                      <a:pt x="135" y="73"/>
                    </a:lnTo>
                    <a:lnTo>
                      <a:pt x="134" y="65"/>
                    </a:lnTo>
                    <a:lnTo>
                      <a:pt x="133" y="58"/>
                    </a:lnTo>
                    <a:lnTo>
                      <a:pt x="130" y="51"/>
                    </a:lnTo>
                    <a:lnTo>
                      <a:pt x="127" y="43"/>
                    </a:lnTo>
                    <a:lnTo>
                      <a:pt x="124" y="36"/>
                    </a:lnTo>
                    <a:lnTo>
                      <a:pt x="120" y="30"/>
                    </a:lnTo>
                    <a:lnTo>
                      <a:pt x="116" y="24"/>
                    </a:lnTo>
                    <a:lnTo>
                      <a:pt x="111" y="19"/>
                    </a:lnTo>
                    <a:lnTo>
                      <a:pt x="106" y="15"/>
                    </a:lnTo>
                    <a:lnTo>
                      <a:pt x="100" y="11"/>
                    </a:lnTo>
                    <a:lnTo>
                      <a:pt x="94" y="7"/>
                    </a:lnTo>
                    <a:lnTo>
                      <a:pt x="88" y="5"/>
                    </a:lnTo>
                    <a:lnTo>
                      <a:pt x="82" y="3"/>
                    </a:lnTo>
                    <a:lnTo>
                      <a:pt x="75" y="2"/>
                    </a:lnTo>
                    <a:lnTo>
                      <a:pt x="68" y="0"/>
                    </a:lnTo>
                    <a:lnTo>
                      <a:pt x="61" y="2"/>
                    </a:lnTo>
                    <a:lnTo>
                      <a:pt x="55" y="3"/>
                    </a:lnTo>
                    <a:lnTo>
                      <a:pt x="48" y="5"/>
                    </a:lnTo>
                    <a:lnTo>
                      <a:pt x="42" y="7"/>
                    </a:lnTo>
                    <a:lnTo>
                      <a:pt x="35" y="11"/>
                    </a:lnTo>
                    <a:lnTo>
                      <a:pt x="29" y="15"/>
                    </a:lnTo>
                    <a:lnTo>
                      <a:pt x="24" y="19"/>
                    </a:lnTo>
                    <a:lnTo>
                      <a:pt x="19" y="24"/>
                    </a:lnTo>
                    <a:lnTo>
                      <a:pt x="15" y="30"/>
                    </a:lnTo>
                    <a:lnTo>
                      <a:pt x="11" y="36"/>
                    </a:lnTo>
                    <a:lnTo>
                      <a:pt x="8" y="43"/>
                    </a:lnTo>
                    <a:lnTo>
                      <a:pt x="5" y="51"/>
                    </a:lnTo>
                    <a:lnTo>
                      <a:pt x="3" y="58"/>
                    </a:lnTo>
                    <a:lnTo>
                      <a:pt x="1" y="65"/>
                    </a:lnTo>
                    <a:lnTo>
                      <a:pt x="0" y="73"/>
                    </a:lnTo>
                    <a:lnTo>
                      <a:pt x="0" y="82"/>
                    </a:lnTo>
                    <a:lnTo>
                      <a:pt x="0" y="90"/>
                    </a:lnTo>
                    <a:lnTo>
                      <a:pt x="1" y="99"/>
                    </a:lnTo>
                    <a:lnTo>
                      <a:pt x="3" y="106"/>
                    </a:lnTo>
                    <a:lnTo>
                      <a:pt x="5" y="113"/>
                    </a:lnTo>
                    <a:lnTo>
                      <a:pt x="8" y="120"/>
                    </a:lnTo>
                    <a:lnTo>
                      <a:pt x="11" y="127"/>
                    </a:lnTo>
                    <a:lnTo>
                      <a:pt x="15" y="133"/>
                    </a:lnTo>
                    <a:lnTo>
                      <a:pt x="19" y="139"/>
                    </a:lnTo>
                    <a:lnTo>
                      <a:pt x="24" y="144"/>
                    </a:lnTo>
                    <a:lnTo>
                      <a:pt x="29" y="149"/>
                    </a:lnTo>
                    <a:lnTo>
                      <a:pt x="35" y="153"/>
                    </a:lnTo>
                    <a:lnTo>
                      <a:pt x="42" y="156"/>
                    </a:lnTo>
                    <a:lnTo>
                      <a:pt x="48" y="159"/>
                    </a:lnTo>
                    <a:lnTo>
                      <a:pt x="55" y="161"/>
                    </a:lnTo>
                    <a:lnTo>
                      <a:pt x="61" y="162"/>
                    </a:lnTo>
                    <a:lnTo>
                      <a:pt x="68" y="162"/>
                    </a:lnTo>
                    <a:lnTo>
                      <a:pt x="75" y="162"/>
                    </a:lnTo>
                    <a:lnTo>
                      <a:pt x="82" y="161"/>
                    </a:lnTo>
                    <a:lnTo>
                      <a:pt x="88" y="159"/>
                    </a:lnTo>
                    <a:lnTo>
                      <a:pt x="94" y="156"/>
                    </a:lnTo>
                    <a:lnTo>
                      <a:pt x="100" y="153"/>
                    </a:lnTo>
                    <a:lnTo>
                      <a:pt x="106" y="149"/>
                    </a:lnTo>
                    <a:lnTo>
                      <a:pt x="111" y="144"/>
                    </a:lnTo>
                    <a:lnTo>
                      <a:pt x="116" y="139"/>
                    </a:lnTo>
                    <a:lnTo>
                      <a:pt x="120" y="133"/>
                    </a:lnTo>
                    <a:lnTo>
                      <a:pt x="124" y="127"/>
                    </a:lnTo>
                    <a:lnTo>
                      <a:pt x="127" y="120"/>
                    </a:lnTo>
                    <a:lnTo>
                      <a:pt x="130" y="113"/>
                    </a:lnTo>
                    <a:lnTo>
                      <a:pt x="133" y="106"/>
                    </a:lnTo>
                    <a:lnTo>
                      <a:pt x="134" y="99"/>
                    </a:lnTo>
                    <a:lnTo>
                      <a:pt x="135" y="90"/>
                    </a:lnTo>
                    <a:lnTo>
                      <a:pt x="136" y="82"/>
                    </a:lnTo>
                    <a:close/>
                    <a:moveTo>
                      <a:pt x="127" y="82"/>
                    </a:moveTo>
                    <a:lnTo>
                      <a:pt x="126" y="89"/>
                    </a:lnTo>
                    <a:lnTo>
                      <a:pt x="125" y="96"/>
                    </a:lnTo>
                    <a:lnTo>
                      <a:pt x="124" y="102"/>
                    </a:lnTo>
                    <a:lnTo>
                      <a:pt x="122" y="109"/>
                    </a:lnTo>
                    <a:lnTo>
                      <a:pt x="120" y="115"/>
                    </a:lnTo>
                    <a:lnTo>
                      <a:pt x="117" y="121"/>
                    </a:lnTo>
                    <a:lnTo>
                      <a:pt x="113" y="126"/>
                    </a:lnTo>
                    <a:lnTo>
                      <a:pt x="109" y="131"/>
                    </a:lnTo>
                    <a:lnTo>
                      <a:pt x="105" y="136"/>
                    </a:lnTo>
                    <a:lnTo>
                      <a:pt x="101" y="141"/>
                    </a:lnTo>
                    <a:lnTo>
                      <a:pt x="96" y="143"/>
                    </a:lnTo>
                    <a:lnTo>
                      <a:pt x="91" y="147"/>
                    </a:lnTo>
                    <a:lnTo>
                      <a:pt x="85" y="149"/>
                    </a:lnTo>
                    <a:lnTo>
                      <a:pt x="80" y="150"/>
                    </a:lnTo>
                    <a:lnTo>
                      <a:pt x="74" y="151"/>
                    </a:lnTo>
                    <a:lnTo>
                      <a:pt x="68" y="151"/>
                    </a:lnTo>
                    <a:lnTo>
                      <a:pt x="62" y="151"/>
                    </a:lnTo>
                    <a:lnTo>
                      <a:pt x="56" y="150"/>
                    </a:lnTo>
                    <a:lnTo>
                      <a:pt x="51" y="149"/>
                    </a:lnTo>
                    <a:lnTo>
                      <a:pt x="45" y="147"/>
                    </a:lnTo>
                    <a:lnTo>
                      <a:pt x="40" y="143"/>
                    </a:lnTo>
                    <a:lnTo>
                      <a:pt x="34" y="141"/>
                    </a:lnTo>
                    <a:lnTo>
                      <a:pt x="30" y="136"/>
                    </a:lnTo>
                    <a:lnTo>
                      <a:pt x="26" y="131"/>
                    </a:lnTo>
                    <a:lnTo>
                      <a:pt x="22" y="126"/>
                    </a:lnTo>
                    <a:lnTo>
                      <a:pt x="19" y="121"/>
                    </a:lnTo>
                    <a:lnTo>
                      <a:pt x="16" y="115"/>
                    </a:lnTo>
                    <a:lnTo>
                      <a:pt x="13" y="109"/>
                    </a:lnTo>
                    <a:lnTo>
                      <a:pt x="11" y="102"/>
                    </a:lnTo>
                    <a:lnTo>
                      <a:pt x="10" y="96"/>
                    </a:lnTo>
                    <a:lnTo>
                      <a:pt x="9" y="89"/>
                    </a:lnTo>
                    <a:lnTo>
                      <a:pt x="9" y="82"/>
                    </a:lnTo>
                    <a:lnTo>
                      <a:pt x="9" y="75"/>
                    </a:lnTo>
                    <a:lnTo>
                      <a:pt x="10" y="67"/>
                    </a:lnTo>
                    <a:lnTo>
                      <a:pt x="11" y="61"/>
                    </a:lnTo>
                    <a:lnTo>
                      <a:pt x="13" y="54"/>
                    </a:lnTo>
                    <a:lnTo>
                      <a:pt x="16" y="48"/>
                    </a:lnTo>
                    <a:lnTo>
                      <a:pt x="19" y="42"/>
                    </a:lnTo>
                    <a:lnTo>
                      <a:pt x="22" y="37"/>
                    </a:lnTo>
                    <a:lnTo>
                      <a:pt x="26" y="33"/>
                    </a:lnTo>
                    <a:lnTo>
                      <a:pt x="30" y="28"/>
                    </a:lnTo>
                    <a:lnTo>
                      <a:pt x="34" y="23"/>
                    </a:lnTo>
                    <a:lnTo>
                      <a:pt x="40" y="21"/>
                    </a:lnTo>
                    <a:lnTo>
                      <a:pt x="45" y="17"/>
                    </a:lnTo>
                    <a:lnTo>
                      <a:pt x="51" y="15"/>
                    </a:lnTo>
                    <a:lnTo>
                      <a:pt x="56" y="13"/>
                    </a:lnTo>
                    <a:lnTo>
                      <a:pt x="62" y="12"/>
                    </a:lnTo>
                    <a:lnTo>
                      <a:pt x="68" y="11"/>
                    </a:lnTo>
                    <a:lnTo>
                      <a:pt x="74" y="12"/>
                    </a:lnTo>
                    <a:lnTo>
                      <a:pt x="80" y="13"/>
                    </a:lnTo>
                    <a:lnTo>
                      <a:pt x="85" y="15"/>
                    </a:lnTo>
                    <a:lnTo>
                      <a:pt x="91" y="17"/>
                    </a:lnTo>
                    <a:lnTo>
                      <a:pt x="96" y="21"/>
                    </a:lnTo>
                    <a:lnTo>
                      <a:pt x="101" y="23"/>
                    </a:lnTo>
                    <a:lnTo>
                      <a:pt x="105" y="28"/>
                    </a:lnTo>
                    <a:lnTo>
                      <a:pt x="109" y="33"/>
                    </a:lnTo>
                    <a:lnTo>
                      <a:pt x="113" y="37"/>
                    </a:lnTo>
                    <a:lnTo>
                      <a:pt x="117" y="42"/>
                    </a:lnTo>
                    <a:lnTo>
                      <a:pt x="120" y="48"/>
                    </a:lnTo>
                    <a:lnTo>
                      <a:pt x="122" y="54"/>
                    </a:lnTo>
                    <a:lnTo>
                      <a:pt x="124" y="61"/>
                    </a:lnTo>
                    <a:lnTo>
                      <a:pt x="125" y="67"/>
                    </a:lnTo>
                    <a:lnTo>
                      <a:pt x="126" y="75"/>
                    </a:lnTo>
                    <a:lnTo>
                      <a:pt x="127" y="82"/>
                    </a:lnTo>
                    <a:close/>
                  </a:path>
                </a:pathLst>
              </a:custGeom>
              <a:solidFill>
                <a:srgbClr val="F9DA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19" name="Freeform 34"/>
              <p:cNvSpPr>
                <a:spLocks noEditPoints="1"/>
              </p:cNvSpPr>
              <p:nvPr/>
            </p:nvSpPr>
            <p:spPr bwMode="auto">
              <a:xfrm>
                <a:off x="1149" y="2647"/>
                <a:ext cx="25" cy="25"/>
              </a:xfrm>
              <a:custGeom>
                <a:avLst/>
                <a:gdLst>
                  <a:gd name="T0" fmla="*/ 0 w 127"/>
                  <a:gd name="T1" fmla="*/ 0 h 151"/>
                  <a:gd name="T2" fmla="*/ 0 w 127"/>
                  <a:gd name="T3" fmla="*/ 0 h 151"/>
                  <a:gd name="T4" fmla="*/ 0 w 127"/>
                  <a:gd name="T5" fmla="*/ 0 h 151"/>
                  <a:gd name="T6" fmla="*/ 0 w 127"/>
                  <a:gd name="T7" fmla="*/ 0 h 151"/>
                  <a:gd name="T8" fmla="*/ 0 w 127"/>
                  <a:gd name="T9" fmla="*/ 0 h 151"/>
                  <a:gd name="T10" fmla="*/ 0 w 127"/>
                  <a:gd name="T11" fmla="*/ 0 h 151"/>
                  <a:gd name="T12" fmla="*/ 0 w 127"/>
                  <a:gd name="T13" fmla="*/ 0 h 151"/>
                  <a:gd name="T14" fmla="*/ 0 w 127"/>
                  <a:gd name="T15" fmla="*/ 0 h 151"/>
                  <a:gd name="T16" fmla="*/ 0 w 127"/>
                  <a:gd name="T17" fmla="*/ 0 h 151"/>
                  <a:gd name="T18" fmla="*/ 0 w 127"/>
                  <a:gd name="T19" fmla="*/ 0 h 151"/>
                  <a:gd name="T20" fmla="*/ 0 w 127"/>
                  <a:gd name="T21" fmla="*/ 0 h 151"/>
                  <a:gd name="T22" fmla="*/ 0 w 127"/>
                  <a:gd name="T23" fmla="*/ 0 h 151"/>
                  <a:gd name="T24" fmla="*/ 0 w 127"/>
                  <a:gd name="T25" fmla="*/ 0 h 151"/>
                  <a:gd name="T26" fmla="*/ 0 w 127"/>
                  <a:gd name="T27" fmla="*/ 0 h 151"/>
                  <a:gd name="T28" fmla="*/ 0 w 127"/>
                  <a:gd name="T29" fmla="*/ 0 h 151"/>
                  <a:gd name="T30" fmla="*/ 0 w 127"/>
                  <a:gd name="T31" fmla="*/ 0 h 151"/>
                  <a:gd name="T32" fmla="*/ 0 w 127"/>
                  <a:gd name="T33" fmla="*/ 0 h 151"/>
                  <a:gd name="T34" fmla="*/ 0 w 127"/>
                  <a:gd name="T35" fmla="*/ 0 h 151"/>
                  <a:gd name="T36" fmla="*/ 0 w 127"/>
                  <a:gd name="T37" fmla="*/ 0 h 151"/>
                  <a:gd name="T38" fmla="*/ 0 w 127"/>
                  <a:gd name="T39" fmla="*/ 0 h 151"/>
                  <a:gd name="T40" fmla="*/ 0 w 127"/>
                  <a:gd name="T41" fmla="*/ 0 h 151"/>
                  <a:gd name="T42" fmla="*/ 0 w 127"/>
                  <a:gd name="T43" fmla="*/ 0 h 151"/>
                  <a:gd name="T44" fmla="*/ 0 w 127"/>
                  <a:gd name="T45" fmla="*/ 0 h 151"/>
                  <a:gd name="T46" fmla="*/ 0 w 127"/>
                  <a:gd name="T47" fmla="*/ 0 h 151"/>
                  <a:gd name="T48" fmla="*/ 0 w 127"/>
                  <a:gd name="T49" fmla="*/ 0 h 151"/>
                  <a:gd name="T50" fmla="*/ 0 w 127"/>
                  <a:gd name="T51" fmla="*/ 0 h 151"/>
                  <a:gd name="T52" fmla="*/ 0 w 127"/>
                  <a:gd name="T53" fmla="*/ 0 h 151"/>
                  <a:gd name="T54" fmla="*/ 0 w 127"/>
                  <a:gd name="T55" fmla="*/ 0 h 151"/>
                  <a:gd name="T56" fmla="*/ 0 w 127"/>
                  <a:gd name="T57" fmla="*/ 0 h 151"/>
                  <a:gd name="T58" fmla="*/ 0 w 127"/>
                  <a:gd name="T59" fmla="*/ 0 h 151"/>
                  <a:gd name="T60" fmla="*/ 0 w 127"/>
                  <a:gd name="T61" fmla="*/ 0 h 151"/>
                  <a:gd name="T62" fmla="*/ 0 w 127"/>
                  <a:gd name="T63" fmla="*/ 0 h 151"/>
                  <a:gd name="T64" fmla="*/ 0 w 127"/>
                  <a:gd name="T65" fmla="*/ 0 h 151"/>
                  <a:gd name="T66" fmla="*/ 0 w 127"/>
                  <a:gd name="T67" fmla="*/ 0 h 151"/>
                  <a:gd name="T68" fmla="*/ 0 w 127"/>
                  <a:gd name="T69" fmla="*/ 0 h 151"/>
                  <a:gd name="T70" fmla="*/ 0 w 127"/>
                  <a:gd name="T71" fmla="*/ 0 h 151"/>
                  <a:gd name="T72" fmla="*/ 0 w 127"/>
                  <a:gd name="T73" fmla="*/ 0 h 151"/>
                  <a:gd name="T74" fmla="*/ 0 w 127"/>
                  <a:gd name="T75" fmla="*/ 0 h 151"/>
                  <a:gd name="T76" fmla="*/ 0 w 127"/>
                  <a:gd name="T77" fmla="*/ 0 h 151"/>
                  <a:gd name="T78" fmla="*/ 0 w 127"/>
                  <a:gd name="T79" fmla="*/ 0 h 151"/>
                  <a:gd name="T80" fmla="*/ 0 w 127"/>
                  <a:gd name="T81" fmla="*/ 0 h 151"/>
                  <a:gd name="T82" fmla="*/ 0 w 127"/>
                  <a:gd name="T83" fmla="*/ 0 h 151"/>
                  <a:gd name="T84" fmla="*/ 0 w 127"/>
                  <a:gd name="T85" fmla="*/ 0 h 151"/>
                  <a:gd name="T86" fmla="*/ 0 w 127"/>
                  <a:gd name="T87" fmla="*/ 0 h 151"/>
                  <a:gd name="T88" fmla="*/ 0 w 127"/>
                  <a:gd name="T89" fmla="*/ 0 h 151"/>
                  <a:gd name="T90" fmla="*/ 0 w 127"/>
                  <a:gd name="T91" fmla="*/ 0 h 151"/>
                  <a:gd name="T92" fmla="*/ 0 w 127"/>
                  <a:gd name="T93" fmla="*/ 0 h 151"/>
                  <a:gd name="T94" fmla="*/ 0 w 127"/>
                  <a:gd name="T95" fmla="*/ 0 h 151"/>
                  <a:gd name="T96" fmla="*/ 0 w 127"/>
                  <a:gd name="T97" fmla="*/ 0 h 151"/>
                  <a:gd name="T98" fmla="*/ 0 w 127"/>
                  <a:gd name="T99" fmla="*/ 0 h 151"/>
                  <a:gd name="T100" fmla="*/ 0 w 127"/>
                  <a:gd name="T101" fmla="*/ 0 h 151"/>
                  <a:gd name="T102" fmla="*/ 0 w 127"/>
                  <a:gd name="T103" fmla="*/ 0 h 151"/>
                  <a:gd name="T104" fmla="*/ 0 w 127"/>
                  <a:gd name="T105" fmla="*/ 0 h 151"/>
                  <a:gd name="T106" fmla="*/ 0 w 127"/>
                  <a:gd name="T107" fmla="*/ 0 h 151"/>
                  <a:gd name="T108" fmla="*/ 0 w 127"/>
                  <a:gd name="T109" fmla="*/ 0 h 151"/>
                  <a:gd name="T110" fmla="*/ 0 w 127"/>
                  <a:gd name="T111" fmla="*/ 0 h 151"/>
                  <a:gd name="T112" fmla="*/ 0 w 127"/>
                  <a:gd name="T113" fmla="*/ 0 h 151"/>
                  <a:gd name="T114" fmla="*/ 0 w 127"/>
                  <a:gd name="T115" fmla="*/ 0 h 151"/>
                  <a:gd name="T116" fmla="*/ 0 w 127"/>
                  <a:gd name="T117" fmla="*/ 0 h 1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7" h="151">
                    <a:moveTo>
                      <a:pt x="127" y="76"/>
                    </a:moveTo>
                    <a:lnTo>
                      <a:pt x="127" y="69"/>
                    </a:lnTo>
                    <a:lnTo>
                      <a:pt x="126" y="60"/>
                    </a:lnTo>
                    <a:lnTo>
                      <a:pt x="124" y="53"/>
                    </a:lnTo>
                    <a:lnTo>
                      <a:pt x="122" y="46"/>
                    </a:lnTo>
                    <a:lnTo>
                      <a:pt x="119" y="40"/>
                    </a:lnTo>
                    <a:lnTo>
                      <a:pt x="116" y="34"/>
                    </a:lnTo>
                    <a:lnTo>
                      <a:pt x="113" y="28"/>
                    </a:lnTo>
                    <a:lnTo>
                      <a:pt x="109" y="22"/>
                    </a:lnTo>
                    <a:lnTo>
                      <a:pt x="104" y="17"/>
                    </a:lnTo>
                    <a:lnTo>
                      <a:pt x="99" y="13"/>
                    </a:lnTo>
                    <a:lnTo>
                      <a:pt x="94" y="10"/>
                    </a:lnTo>
                    <a:lnTo>
                      <a:pt x="89" y="6"/>
                    </a:lnTo>
                    <a:lnTo>
                      <a:pt x="83" y="4"/>
                    </a:lnTo>
                    <a:lnTo>
                      <a:pt x="77" y="1"/>
                    </a:lnTo>
                    <a:lnTo>
                      <a:pt x="71" y="0"/>
                    </a:lnTo>
                    <a:lnTo>
                      <a:pt x="64" y="0"/>
                    </a:lnTo>
                    <a:lnTo>
                      <a:pt x="58" y="0"/>
                    </a:lnTo>
                    <a:lnTo>
                      <a:pt x="51" y="1"/>
                    </a:lnTo>
                    <a:lnTo>
                      <a:pt x="45" y="4"/>
                    </a:lnTo>
                    <a:lnTo>
                      <a:pt x="40" y="6"/>
                    </a:lnTo>
                    <a:lnTo>
                      <a:pt x="33" y="10"/>
                    </a:lnTo>
                    <a:lnTo>
                      <a:pt x="28" y="13"/>
                    </a:lnTo>
                    <a:lnTo>
                      <a:pt x="23" y="17"/>
                    </a:lnTo>
                    <a:lnTo>
                      <a:pt x="19" y="22"/>
                    </a:lnTo>
                    <a:lnTo>
                      <a:pt x="15" y="28"/>
                    </a:lnTo>
                    <a:lnTo>
                      <a:pt x="11" y="34"/>
                    </a:lnTo>
                    <a:lnTo>
                      <a:pt x="8" y="40"/>
                    </a:lnTo>
                    <a:lnTo>
                      <a:pt x="5" y="46"/>
                    </a:lnTo>
                    <a:lnTo>
                      <a:pt x="3" y="53"/>
                    </a:lnTo>
                    <a:lnTo>
                      <a:pt x="1" y="60"/>
                    </a:lnTo>
                    <a:lnTo>
                      <a:pt x="0" y="69"/>
                    </a:lnTo>
                    <a:lnTo>
                      <a:pt x="0" y="76"/>
                    </a:lnTo>
                    <a:lnTo>
                      <a:pt x="0" y="83"/>
                    </a:lnTo>
                    <a:lnTo>
                      <a:pt x="1" y="91"/>
                    </a:lnTo>
                    <a:lnTo>
                      <a:pt x="3" y="99"/>
                    </a:lnTo>
                    <a:lnTo>
                      <a:pt x="5" y="105"/>
                    </a:lnTo>
                    <a:lnTo>
                      <a:pt x="8" y="112"/>
                    </a:lnTo>
                    <a:lnTo>
                      <a:pt x="11" y="118"/>
                    </a:lnTo>
                    <a:lnTo>
                      <a:pt x="15" y="124"/>
                    </a:lnTo>
                    <a:lnTo>
                      <a:pt x="19" y="130"/>
                    </a:lnTo>
                    <a:lnTo>
                      <a:pt x="23" y="135"/>
                    </a:lnTo>
                    <a:lnTo>
                      <a:pt x="28" y="138"/>
                    </a:lnTo>
                    <a:lnTo>
                      <a:pt x="33" y="142"/>
                    </a:lnTo>
                    <a:lnTo>
                      <a:pt x="40" y="145"/>
                    </a:lnTo>
                    <a:lnTo>
                      <a:pt x="45" y="148"/>
                    </a:lnTo>
                    <a:lnTo>
                      <a:pt x="51" y="150"/>
                    </a:lnTo>
                    <a:lnTo>
                      <a:pt x="58" y="151"/>
                    </a:lnTo>
                    <a:lnTo>
                      <a:pt x="64" y="151"/>
                    </a:lnTo>
                    <a:lnTo>
                      <a:pt x="71" y="151"/>
                    </a:lnTo>
                    <a:lnTo>
                      <a:pt x="77" y="150"/>
                    </a:lnTo>
                    <a:lnTo>
                      <a:pt x="83" y="148"/>
                    </a:lnTo>
                    <a:lnTo>
                      <a:pt x="89" y="145"/>
                    </a:lnTo>
                    <a:lnTo>
                      <a:pt x="94" y="142"/>
                    </a:lnTo>
                    <a:lnTo>
                      <a:pt x="99" y="138"/>
                    </a:lnTo>
                    <a:lnTo>
                      <a:pt x="104" y="135"/>
                    </a:lnTo>
                    <a:lnTo>
                      <a:pt x="109" y="130"/>
                    </a:lnTo>
                    <a:lnTo>
                      <a:pt x="113" y="124"/>
                    </a:lnTo>
                    <a:lnTo>
                      <a:pt x="116" y="118"/>
                    </a:lnTo>
                    <a:lnTo>
                      <a:pt x="119" y="112"/>
                    </a:lnTo>
                    <a:lnTo>
                      <a:pt x="122" y="105"/>
                    </a:lnTo>
                    <a:lnTo>
                      <a:pt x="124" y="99"/>
                    </a:lnTo>
                    <a:lnTo>
                      <a:pt x="126" y="91"/>
                    </a:lnTo>
                    <a:lnTo>
                      <a:pt x="127" y="83"/>
                    </a:lnTo>
                    <a:lnTo>
                      <a:pt x="127" y="76"/>
                    </a:lnTo>
                    <a:close/>
                    <a:moveTo>
                      <a:pt x="118" y="76"/>
                    </a:moveTo>
                    <a:lnTo>
                      <a:pt x="118" y="82"/>
                    </a:lnTo>
                    <a:lnTo>
                      <a:pt x="117" y="89"/>
                    </a:lnTo>
                    <a:lnTo>
                      <a:pt x="116" y="95"/>
                    </a:lnTo>
                    <a:lnTo>
                      <a:pt x="114" y="101"/>
                    </a:lnTo>
                    <a:lnTo>
                      <a:pt x="109" y="112"/>
                    </a:lnTo>
                    <a:lnTo>
                      <a:pt x="102" y="121"/>
                    </a:lnTo>
                    <a:lnTo>
                      <a:pt x="94" y="130"/>
                    </a:lnTo>
                    <a:lnTo>
                      <a:pt x="85" y="136"/>
                    </a:lnTo>
                    <a:lnTo>
                      <a:pt x="80" y="138"/>
                    </a:lnTo>
                    <a:lnTo>
                      <a:pt x="75" y="139"/>
                    </a:lnTo>
                    <a:lnTo>
                      <a:pt x="70" y="141"/>
                    </a:lnTo>
                    <a:lnTo>
                      <a:pt x="64" y="141"/>
                    </a:lnTo>
                    <a:lnTo>
                      <a:pt x="59" y="141"/>
                    </a:lnTo>
                    <a:lnTo>
                      <a:pt x="53" y="139"/>
                    </a:lnTo>
                    <a:lnTo>
                      <a:pt x="48" y="138"/>
                    </a:lnTo>
                    <a:lnTo>
                      <a:pt x="43" y="136"/>
                    </a:lnTo>
                    <a:lnTo>
                      <a:pt x="38" y="132"/>
                    </a:lnTo>
                    <a:lnTo>
                      <a:pt x="33" y="130"/>
                    </a:lnTo>
                    <a:lnTo>
                      <a:pt x="29" y="126"/>
                    </a:lnTo>
                    <a:lnTo>
                      <a:pt x="25" y="121"/>
                    </a:lnTo>
                    <a:lnTo>
                      <a:pt x="21" y="117"/>
                    </a:lnTo>
                    <a:lnTo>
                      <a:pt x="18" y="112"/>
                    </a:lnTo>
                    <a:lnTo>
                      <a:pt x="16" y="107"/>
                    </a:lnTo>
                    <a:lnTo>
                      <a:pt x="13" y="101"/>
                    </a:lnTo>
                    <a:lnTo>
                      <a:pt x="12" y="95"/>
                    </a:lnTo>
                    <a:lnTo>
                      <a:pt x="10" y="89"/>
                    </a:lnTo>
                    <a:lnTo>
                      <a:pt x="9" y="82"/>
                    </a:lnTo>
                    <a:lnTo>
                      <a:pt x="9" y="76"/>
                    </a:lnTo>
                    <a:lnTo>
                      <a:pt x="9" y="69"/>
                    </a:lnTo>
                    <a:lnTo>
                      <a:pt x="10" y="63"/>
                    </a:lnTo>
                    <a:lnTo>
                      <a:pt x="12" y="57"/>
                    </a:lnTo>
                    <a:lnTo>
                      <a:pt x="13" y="51"/>
                    </a:lnTo>
                    <a:lnTo>
                      <a:pt x="18" y="40"/>
                    </a:lnTo>
                    <a:lnTo>
                      <a:pt x="25" y="30"/>
                    </a:lnTo>
                    <a:lnTo>
                      <a:pt x="33" y="22"/>
                    </a:lnTo>
                    <a:lnTo>
                      <a:pt x="43" y="16"/>
                    </a:lnTo>
                    <a:lnTo>
                      <a:pt x="48" y="13"/>
                    </a:lnTo>
                    <a:lnTo>
                      <a:pt x="53" y="12"/>
                    </a:lnTo>
                    <a:lnTo>
                      <a:pt x="59" y="11"/>
                    </a:lnTo>
                    <a:lnTo>
                      <a:pt x="64" y="11"/>
                    </a:lnTo>
                    <a:lnTo>
                      <a:pt x="70" y="11"/>
                    </a:lnTo>
                    <a:lnTo>
                      <a:pt x="75" y="12"/>
                    </a:lnTo>
                    <a:lnTo>
                      <a:pt x="80" y="13"/>
                    </a:lnTo>
                    <a:lnTo>
                      <a:pt x="85" y="16"/>
                    </a:lnTo>
                    <a:lnTo>
                      <a:pt x="94" y="22"/>
                    </a:lnTo>
                    <a:lnTo>
                      <a:pt x="102" y="30"/>
                    </a:lnTo>
                    <a:lnTo>
                      <a:pt x="109" y="40"/>
                    </a:lnTo>
                    <a:lnTo>
                      <a:pt x="114" y="51"/>
                    </a:lnTo>
                    <a:lnTo>
                      <a:pt x="116" y="57"/>
                    </a:lnTo>
                    <a:lnTo>
                      <a:pt x="117" y="63"/>
                    </a:lnTo>
                    <a:lnTo>
                      <a:pt x="118" y="69"/>
                    </a:lnTo>
                    <a:lnTo>
                      <a:pt x="118" y="76"/>
                    </a:lnTo>
                    <a:close/>
                  </a:path>
                </a:pathLst>
              </a:custGeom>
              <a:solidFill>
                <a:srgbClr val="F9DD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20" name="Freeform 35"/>
              <p:cNvSpPr>
                <a:spLocks noEditPoints="1"/>
              </p:cNvSpPr>
              <p:nvPr/>
            </p:nvSpPr>
            <p:spPr bwMode="auto">
              <a:xfrm>
                <a:off x="1150" y="2648"/>
                <a:ext cx="23" cy="23"/>
              </a:xfrm>
              <a:custGeom>
                <a:avLst/>
                <a:gdLst>
                  <a:gd name="T0" fmla="*/ 0 w 118"/>
                  <a:gd name="T1" fmla="*/ 0 h 140"/>
                  <a:gd name="T2" fmla="*/ 0 w 118"/>
                  <a:gd name="T3" fmla="*/ 0 h 140"/>
                  <a:gd name="T4" fmla="*/ 0 w 118"/>
                  <a:gd name="T5" fmla="*/ 0 h 140"/>
                  <a:gd name="T6" fmla="*/ 0 w 118"/>
                  <a:gd name="T7" fmla="*/ 0 h 140"/>
                  <a:gd name="T8" fmla="*/ 0 w 118"/>
                  <a:gd name="T9" fmla="*/ 0 h 140"/>
                  <a:gd name="T10" fmla="*/ 0 w 118"/>
                  <a:gd name="T11" fmla="*/ 0 h 140"/>
                  <a:gd name="T12" fmla="*/ 0 w 118"/>
                  <a:gd name="T13" fmla="*/ 0 h 140"/>
                  <a:gd name="T14" fmla="*/ 0 w 118"/>
                  <a:gd name="T15" fmla="*/ 0 h 140"/>
                  <a:gd name="T16" fmla="*/ 0 w 118"/>
                  <a:gd name="T17" fmla="*/ 0 h 140"/>
                  <a:gd name="T18" fmla="*/ 0 w 118"/>
                  <a:gd name="T19" fmla="*/ 0 h 140"/>
                  <a:gd name="T20" fmla="*/ 0 w 118"/>
                  <a:gd name="T21" fmla="*/ 0 h 140"/>
                  <a:gd name="T22" fmla="*/ 0 w 118"/>
                  <a:gd name="T23" fmla="*/ 0 h 140"/>
                  <a:gd name="T24" fmla="*/ 0 w 118"/>
                  <a:gd name="T25" fmla="*/ 0 h 140"/>
                  <a:gd name="T26" fmla="*/ 0 w 118"/>
                  <a:gd name="T27" fmla="*/ 0 h 140"/>
                  <a:gd name="T28" fmla="*/ 0 w 118"/>
                  <a:gd name="T29" fmla="*/ 0 h 140"/>
                  <a:gd name="T30" fmla="*/ 0 w 118"/>
                  <a:gd name="T31" fmla="*/ 0 h 140"/>
                  <a:gd name="T32" fmla="*/ 0 w 118"/>
                  <a:gd name="T33" fmla="*/ 0 h 140"/>
                  <a:gd name="T34" fmla="*/ 0 w 118"/>
                  <a:gd name="T35" fmla="*/ 0 h 140"/>
                  <a:gd name="T36" fmla="*/ 0 w 118"/>
                  <a:gd name="T37" fmla="*/ 0 h 140"/>
                  <a:gd name="T38" fmla="*/ 0 w 118"/>
                  <a:gd name="T39" fmla="*/ 0 h 140"/>
                  <a:gd name="T40" fmla="*/ 0 w 118"/>
                  <a:gd name="T41" fmla="*/ 0 h 140"/>
                  <a:gd name="T42" fmla="*/ 0 w 118"/>
                  <a:gd name="T43" fmla="*/ 0 h 140"/>
                  <a:gd name="T44" fmla="*/ 0 w 118"/>
                  <a:gd name="T45" fmla="*/ 0 h 140"/>
                  <a:gd name="T46" fmla="*/ 0 w 118"/>
                  <a:gd name="T47" fmla="*/ 0 h 140"/>
                  <a:gd name="T48" fmla="*/ 0 w 118"/>
                  <a:gd name="T49" fmla="*/ 0 h 140"/>
                  <a:gd name="T50" fmla="*/ 0 w 118"/>
                  <a:gd name="T51" fmla="*/ 0 h 140"/>
                  <a:gd name="T52" fmla="*/ 0 w 118"/>
                  <a:gd name="T53" fmla="*/ 0 h 140"/>
                  <a:gd name="T54" fmla="*/ 0 w 118"/>
                  <a:gd name="T55" fmla="*/ 0 h 140"/>
                  <a:gd name="T56" fmla="*/ 0 w 118"/>
                  <a:gd name="T57" fmla="*/ 0 h 140"/>
                  <a:gd name="T58" fmla="*/ 0 w 118"/>
                  <a:gd name="T59" fmla="*/ 0 h 140"/>
                  <a:gd name="T60" fmla="*/ 0 w 118"/>
                  <a:gd name="T61" fmla="*/ 0 h 140"/>
                  <a:gd name="T62" fmla="*/ 0 w 118"/>
                  <a:gd name="T63" fmla="*/ 0 h 140"/>
                  <a:gd name="T64" fmla="*/ 0 w 118"/>
                  <a:gd name="T65" fmla="*/ 0 h 140"/>
                  <a:gd name="T66" fmla="*/ 0 w 118"/>
                  <a:gd name="T67" fmla="*/ 0 h 140"/>
                  <a:gd name="T68" fmla="*/ 0 w 118"/>
                  <a:gd name="T69" fmla="*/ 0 h 140"/>
                  <a:gd name="T70" fmla="*/ 0 w 118"/>
                  <a:gd name="T71" fmla="*/ 0 h 140"/>
                  <a:gd name="T72" fmla="*/ 0 w 118"/>
                  <a:gd name="T73" fmla="*/ 0 h 140"/>
                  <a:gd name="T74" fmla="*/ 0 w 118"/>
                  <a:gd name="T75" fmla="*/ 0 h 140"/>
                  <a:gd name="T76" fmla="*/ 0 w 118"/>
                  <a:gd name="T77" fmla="*/ 0 h 140"/>
                  <a:gd name="T78" fmla="*/ 0 w 118"/>
                  <a:gd name="T79" fmla="*/ 0 h 140"/>
                  <a:gd name="T80" fmla="*/ 0 w 118"/>
                  <a:gd name="T81" fmla="*/ 0 h 140"/>
                  <a:gd name="T82" fmla="*/ 0 w 118"/>
                  <a:gd name="T83" fmla="*/ 0 h 140"/>
                  <a:gd name="T84" fmla="*/ 0 w 118"/>
                  <a:gd name="T85" fmla="*/ 0 h 140"/>
                  <a:gd name="T86" fmla="*/ 0 w 118"/>
                  <a:gd name="T87" fmla="*/ 0 h 140"/>
                  <a:gd name="T88" fmla="*/ 0 w 118"/>
                  <a:gd name="T89" fmla="*/ 0 h 140"/>
                  <a:gd name="T90" fmla="*/ 0 w 118"/>
                  <a:gd name="T91" fmla="*/ 0 h 140"/>
                  <a:gd name="T92" fmla="*/ 0 w 118"/>
                  <a:gd name="T93" fmla="*/ 0 h 140"/>
                  <a:gd name="T94" fmla="*/ 0 w 118"/>
                  <a:gd name="T95" fmla="*/ 0 h 140"/>
                  <a:gd name="T96" fmla="*/ 0 w 118"/>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8" h="140">
                    <a:moveTo>
                      <a:pt x="118" y="71"/>
                    </a:moveTo>
                    <a:lnTo>
                      <a:pt x="117" y="64"/>
                    </a:lnTo>
                    <a:lnTo>
                      <a:pt x="116" y="56"/>
                    </a:lnTo>
                    <a:lnTo>
                      <a:pt x="115" y="50"/>
                    </a:lnTo>
                    <a:lnTo>
                      <a:pt x="113" y="43"/>
                    </a:lnTo>
                    <a:lnTo>
                      <a:pt x="110" y="37"/>
                    </a:lnTo>
                    <a:lnTo>
                      <a:pt x="108" y="31"/>
                    </a:lnTo>
                    <a:lnTo>
                      <a:pt x="104" y="26"/>
                    </a:lnTo>
                    <a:lnTo>
                      <a:pt x="100" y="22"/>
                    </a:lnTo>
                    <a:lnTo>
                      <a:pt x="96" y="17"/>
                    </a:lnTo>
                    <a:lnTo>
                      <a:pt x="92" y="12"/>
                    </a:lnTo>
                    <a:lnTo>
                      <a:pt x="87" y="10"/>
                    </a:lnTo>
                    <a:lnTo>
                      <a:pt x="82" y="6"/>
                    </a:lnTo>
                    <a:lnTo>
                      <a:pt x="76" y="4"/>
                    </a:lnTo>
                    <a:lnTo>
                      <a:pt x="71" y="2"/>
                    </a:lnTo>
                    <a:lnTo>
                      <a:pt x="65" y="1"/>
                    </a:lnTo>
                    <a:lnTo>
                      <a:pt x="59" y="0"/>
                    </a:lnTo>
                    <a:lnTo>
                      <a:pt x="53" y="1"/>
                    </a:lnTo>
                    <a:lnTo>
                      <a:pt x="47" y="2"/>
                    </a:lnTo>
                    <a:lnTo>
                      <a:pt x="42" y="4"/>
                    </a:lnTo>
                    <a:lnTo>
                      <a:pt x="36" y="6"/>
                    </a:lnTo>
                    <a:lnTo>
                      <a:pt x="31" y="10"/>
                    </a:lnTo>
                    <a:lnTo>
                      <a:pt x="25" y="12"/>
                    </a:lnTo>
                    <a:lnTo>
                      <a:pt x="21" y="17"/>
                    </a:lnTo>
                    <a:lnTo>
                      <a:pt x="17" y="22"/>
                    </a:lnTo>
                    <a:lnTo>
                      <a:pt x="13" y="26"/>
                    </a:lnTo>
                    <a:lnTo>
                      <a:pt x="10" y="31"/>
                    </a:lnTo>
                    <a:lnTo>
                      <a:pt x="7" y="37"/>
                    </a:lnTo>
                    <a:lnTo>
                      <a:pt x="4" y="43"/>
                    </a:lnTo>
                    <a:lnTo>
                      <a:pt x="2" y="50"/>
                    </a:lnTo>
                    <a:lnTo>
                      <a:pt x="1" y="56"/>
                    </a:lnTo>
                    <a:lnTo>
                      <a:pt x="0" y="64"/>
                    </a:lnTo>
                    <a:lnTo>
                      <a:pt x="0" y="71"/>
                    </a:lnTo>
                    <a:lnTo>
                      <a:pt x="0" y="78"/>
                    </a:lnTo>
                    <a:lnTo>
                      <a:pt x="1" y="85"/>
                    </a:lnTo>
                    <a:lnTo>
                      <a:pt x="2" y="91"/>
                    </a:lnTo>
                    <a:lnTo>
                      <a:pt x="4" y="98"/>
                    </a:lnTo>
                    <a:lnTo>
                      <a:pt x="7" y="104"/>
                    </a:lnTo>
                    <a:lnTo>
                      <a:pt x="10" y="110"/>
                    </a:lnTo>
                    <a:lnTo>
                      <a:pt x="13" y="115"/>
                    </a:lnTo>
                    <a:lnTo>
                      <a:pt x="17" y="120"/>
                    </a:lnTo>
                    <a:lnTo>
                      <a:pt x="21" y="125"/>
                    </a:lnTo>
                    <a:lnTo>
                      <a:pt x="25" y="128"/>
                    </a:lnTo>
                    <a:lnTo>
                      <a:pt x="31" y="132"/>
                    </a:lnTo>
                    <a:lnTo>
                      <a:pt x="36" y="136"/>
                    </a:lnTo>
                    <a:lnTo>
                      <a:pt x="42" y="138"/>
                    </a:lnTo>
                    <a:lnTo>
                      <a:pt x="47" y="139"/>
                    </a:lnTo>
                    <a:lnTo>
                      <a:pt x="53" y="140"/>
                    </a:lnTo>
                    <a:lnTo>
                      <a:pt x="59" y="140"/>
                    </a:lnTo>
                    <a:lnTo>
                      <a:pt x="65" y="140"/>
                    </a:lnTo>
                    <a:lnTo>
                      <a:pt x="71" y="139"/>
                    </a:lnTo>
                    <a:lnTo>
                      <a:pt x="76" y="138"/>
                    </a:lnTo>
                    <a:lnTo>
                      <a:pt x="82" y="136"/>
                    </a:lnTo>
                    <a:lnTo>
                      <a:pt x="87" y="132"/>
                    </a:lnTo>
                    <a:lnTo>
                      <a:pt x="92" y="128"/>
                    </a:lnTo>
                    <a:lnTo>
                      <a:pt x="96" y="125"/>
                    </a:lnTo>
                    <a:lnTo>
                      <a:pt x="100" y="120"/>
                    </a:lnTo>
                    <a:lnTo>
                      <a:pt x="104" y="115"/>
                    </a:lnTo>
                    <a:lnTo>
                      <a:pt x="108" y="110"/>
                    </a:lnTo>
                    <a:lnTo>
                      <a:pt x="110" y="104"/>
                    </a:lnTo>
                    <a:lnTo>
                      <a:pt x="113" y="98"/>
                    </a:lnTo>
                    <a:lnTo>
                      <a:pt x="115" y="91"/>
                    </a:lnTo>
                    <a:lnTo>
                      <a:pt x="116" y="85"/>
                    </a:lnTo>
                    <a:lnTo>
                      <a:pt x="117" y="78"/>
                    </a:lnTo>
                    <a:lnTo>
                      <a:pt x="118" y="71"/>
                    </a:lnTo>
                    <a:close/>
                    <a:moveTo>
                      <a:pt x="109" y="71"/>
                    </a:moveTo>
                    <a:lnTo>
                      <a:pt x="108" y="83"/>
                    </a:lnTo>
                    <a:lnTo>
                      <a:pt x="105" y="94"/>
                    </a:lnTo>
                    <a:lnTo>
                      <a:pt x="100" y="104"/>
                    </a:lnTo>
                    <a:lnTo>
                      <a:pt x="94" y="113"/>
                    </a:lnTo>
                    <a:lnTo>
                      <a:pt x="87" y="120"/>
                    </a:lnTo>
                    <a:lnTo>
                      <a:pt x="78" y="126"/>
                    </a:lnTo>
                    <a:lnTo>
                      <a:pt x="69" y="128"/>
                    </a:lnTo>
                    <a:lnTo>
                      <a:pt x="59" y="130"/>
                    </a:lnTo>
                    <a:lnTo>
                      <a:pt x="49" y="128"/>
                    </a:lnTo>
                    <a:lnTo>
                      <a:pt x="40" y="126"/>
                    </a:lnTo>
                    <a:lnTo>
                      <a:pt x="31" y="120"/>
                    </a:lnTo>
                    <a:lnTo>
                      <a:pt x="23" y="113"/>
                    </a:lnTo>
                    <a:lnTo>
                      <a:pt x="17" y="104"/>
                    </a:lnTo>
                    <a:lnTo>
                      <a:pt x="13" y="94"/>
                    </a:lnTo>
                    <a:lnTo>
                      <a:pt x="10" y="83"/>
                    </a:lnTo>
                    <a:lnTo>
                      <a:pt x="9" y="71"/>
                    </a:lnTo>
                    <a:lnTo>
                      <a:pt x="10" y="59"/>
                    </a:lnTo>
                    <a:lnTo>
                      <a:pt x="13" y="48"/>
                    </a:lnTo>
                    <a:lnTo>
                      <a:pt x="17" y="37"/>
                    </a:lnTo>
                    <a:lnTo>
                      <a:pt x="23" y="29"/>
                    </a:lnTo>
                    <a:lnTo>
                      <a:pt x="31" y="22"/>
                    </a:lnTo>
                    <a:lnTo>
                      <a:pt x="40" y="16"/>
                    </a:lnTo>
                    <a:lnTo>
                      <a:pt x="49" y="12"/>
                    </a:lnTo>
                    <a:lnTo>
                      <a:pt x="59" y="11"/>
                    </a:lnTo>
                    <a:lnTo>
                      <a:pt x="69" y="12"/>
                    </a:lnTo>
                    <a:lnTo>
                      <a:pt x="78" y="16"/>
                    </a:lnTo>
                    <a:lnTo>
                      <a:pt x="87" y="22"/>
                    </a:lnTo>
                    <a:lnTo>
                      <a:pt x="94" y="29"/>
                    </a:lnTo>
                    <a:lnTo>
                      <a:pt x="100" y="37"/>
                    </a:lnTo>
                    <a:lnTo>
                      <a:pt x="105" y="48"/>
                    </a:lnTo>
                    <a:lnTo>
                      <a:pt x="108" y="59"/>
                    </a:lnTo>
                    <a:lnTo>
                      <a:pt x="109" y="71"/>
                    </a:lnTo>
                    <a:close/>
                  </a:path>
                </a:pathLst>
              </a:custGeom>
              <a:solidFill>
                <a:srgbClr val="F9E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21" name="Freeform 36"/>
              <p:cNvSpPr>
                <a:spLocks noEditPoints="1"/>
              </p:cNvSpPr>
              <p:nvPr/>
            </p:nvSpPr>
            <p:spPr bwMode="auto">
              <a:xfrm>
                <a:off x="1151" y="2649"/>
                <a:ext cx="21" cy="21"/>
              </a:xfrm>
              <a:custGeom>
                <a:avLst/>
                <a:gdLst>
                  <a:gd name="T0" fmla="*/ 0 w 109"/>
                  <a:gd name="T1" fmla="*/ 0 h 130"/>
                  <a:gd name="T2" fmla="*/ 0 w 109"/>
                  <a:gd name="T3" fmla="*/ 0 h 130"/>
                  <a:gd name="T4" fmla="*/ 0 w 109"/>
                  <a:gd name="T5" fmla="*/ 0 h 130"/>
                  <a:gd name="T6" fmla="*/ 0 w 109"/>
                  <a:gd name="T7" fmla="*/ 0 h 130"/>
                  <a:gd name="T8" fmla="*/ 0 w 109"/>
                  <a:gd name="T9" fmla="*/ 0 h 130"/>
                  <a:gd name="T10" fmla="*/ 0 w 109"/>
                  <a:gd name="T11" fmla="*/ 0 h 130"/>
                  <a:gd name="T12" fmla="*/ 0 w 109"/>
                  <a:gd name="T13" fmla="*/ 0 h 130"/>
                  <a:gd name="T14" fmla="*/ 0 w 109"/>
                  <a:gd name="T15" fmla="*/ 0 h 130"/>
                  <a:gd name="T16" fmla="*/ 0 w 109"/>
                  <a:gd name="T17" fmla="*/ 0 h 130"/>
                  <a:gd name="T18" fmla="*/ 0 w 109"/>
                  <a:gd name="T19" fmla="*/ 0 h 130"/>
                  <a:gd name="T20" fmla="*/ 0 w 109"/>
                  <a:gd name="T21" fmla="*/ 0 h 130"/>
                  <a:gd name="T22" fmla="*/ 0 w 109"/>
                  <a:gd name="T23" fmla="*/ 0 h 130"/>
                  <a:gd name="T24" fmla="*/ 0 w 109"/>
                  <a:gd name="T25" fmla="*/ 0 h 130"/>
                  <a:gd name="T26" fmla="*/ 0 w 109"/>
                  <a:gd name="T27" fmla="*/ 0 h 130"/>
                  <a:gd name="T28" fmla="*/ 0 w 109"/>
                  <a:gd name="T29" fmla="*/ 0 h 130"/>
                  <a:gd name="T30" fmla="*/ 0 w 109"/>
                  <a:gd name="T31" fmla="*/ 0 h 130"/>
                  <a:gd name="T32" fmla="*/ 0 w 109"/>
                  <a:gd name="T33" fmla="*/ 0 h 130"/>
                  <a:gd name="T34" fmla="*/ 0 w 109"/>
                  <a:gd name="T35" fmla="*/ 0 h 130"/>
                  <a:gd name="T36" fmla="*/ 0 w 109"/>
                  <a:gd name="T37" fmla="*/ 0 h 130"/>
                  <a:gd name="T38" fmla="*/ 0 w 109"/>
                  <a:gd name="T39" fmla="*/ 0 h 130"/>
                  <a:gd name="T40" fmla="*/ 0 w 109"/>
                  <a:gd name="T41" fmla="*/ 0 h 130"/>
                  <a:gd name="T42" fmla="*/ 0 w 109"/>
                  <a:gd name="T43" fmla="*/ 0 h 130"/>
                  <a:gd name="T44" fmla="*/ 0 w 109"/>
                  <a:gd name="T45" fmla="*/ 0 h 130"/>
                  <a:gd name="T46" fmla="*/ 0 w 109"/>
                  <a:gd name="T47" fmla="*/ 0 h 130"/>
                  <a:gd name="T48" fmla="*/ 0 w 109"/>
                  <a:gd name="T49" fmla="*/ 0 h 130"/>
                  <a:gd name="T50" fmla="*/ 0 w 109"/>
                  <a:gd name="T51" fmla="*/ 0 h 130"/>
                  <a:gd name="T52" fmla="*/ 0 w 109"/>
                  <a:gd name="T53" fmla="*/ 0 h 130"/>
                  <a:gd name="T54" fmla="*/ 0 w 109"/>
                  <a:gd name="T55" fmla="*/ 0 h 130"/>
                  <a:gd name="T56" fmla="*/ 0 w 109"/>
                  <a:gd name="T57" fmla="*/ 0 h 130"/>
                  <a:gd name="T58" fmla="*/ 0 w 109"/>
                  <a:gd name="T59" fmla="*/ 0 h 130"/>
                  <a:gd name="T60" fmla="*/ 0 w 109"/>
                  <a:gd name="T61" fmla="*/ 0 h 130"/>
                  <a:gd name="T62" fmla="*/ 0 w 109"/>
                  <a:gd name="T63" fmla="*/ 0 h 130"/>
                  <a:gd name="T64" fmla="*/ 0 w 109"/>
                  <a:gd name="T65" fmla="*/ 0 h 130"/>
                  <a:gd name="T66" fmla="*/ 0 w 109"/>
                  <a:gd name="T67" fmla="*/ 0 h 130"/>
                  <a:gd name="T68" fmla="*/ 0 w 109"/>
                  <a:gd name="T69" fmla="*/ 0 h 130"/>
                  <a:gd name="T70" fmla="*/ 0 w 109"/>
                  <a:gd name="T71" fmla="*/ 0 h 130"/>
                  <a:gd name="T72" fmla="*/ 0 w 109"/>
                  <a:gd name="T73" fmla="*/ 0 h 130"/>
                  <a:gd name="T74" fmla="*/ 0 w 109"/>
                  <a:gd name="T75" fmla="*/ 0 h 130"/>
                  <a:gd name="T76" fmla="*/ 0 w 109"/>
                  <a:gd name="T77" fmla="*/ 0 h 130"/>
                  <a:gd name="T78" fmla="*/ 0 w 109"/>
                  <a:gd name="T79" fmla="*/ 0 h 130"/>
                  <a:gd name="T80" fmla="*/ 0 w 109"/>
                  <a:gd name="T81" fmla="*/ 0 h 130"/>
                  <a:gd name="T82" fmla="*/ 0 w 109"/>
                  <a:gd name="T83" fmla="*/ 0 h 130"/>
                  <a:gd name="T84" fmla="*/ 0 w 109"/>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9" h="130">
                    <a:moveTo>
                      <a:pt x="109" y="65"/>
                    </a:moveTo>
                    <a:lnTo>
                      <a:pt x="109" y="58"/>
                    </a:lnTo>
                    <a:lnTo>
                      <a:pt x="108" y="52"/>
                    </a:lnTo>
                    <a:lnTo>
                      <a:pt x="107" y="46"/>
                    </a:lnTo>
                    <a:lnTo>
                      <a:pt x="105" y="40"/>
                    </a:lnTo>
                    <a:lnTo>
                      <a:pt x="100" y="29"/>
                    </a:lnTo>
                    <a:lnTo>
                      <a:pt x="93" y="19"/>
                    </a:lnTo>
                    <a:lnTo>
                      <a:pt x="85" y="11"/>
                    </a:lnTo>
                    <a:lnTo>
                      <a:pt x="76" y="5"/>
                    </a:lnTo>
                    <a:lnTo>
                      <a:pt x="71" y="2"/>
                    </a:lnTo>
                    <a:lnTo>
                      <a:pt x="66" y="1"/>
                    </a:lnTo>
                    <a:lnTo>
                      <a:pt x="61" y="0"/>
                    </a:lnTo>
                    <a:lnTo>
                      <a:pt x="55" y="0"/>
                    </a:lnTo>
                    <a:lnTo>
                      <a:pt x="50" y="0"/>
                    </a:lnTo>
                    <a:lnTo>
                      <a:pt x="44" y="1"/>
                    </a:lnTo>
                    <a:lnTo>
                      <a:pt x="39" y="2"/>
                    </a:lnTo>
                    <a:lnTo>
                      <a:pt x="34" y="5"/>
                    </a:lnTo>
                    <a:lnTo>
                      <a:pt x="24" y="11"/>
                    </a:lnTo>
                    <a:lnTo>
                      <a:pt x="16" y="19"/>
                    </a:lnTo>
                    <a:lnTo>
                      <a:pt x="9" y="29"/>
                    </a:lnTo>
                    <a:lnTo>
                      <a:pt x="4" y="40"/>
                    </a:lnTo>
                    <a:lnTo>
                      <a:pt x="3" y="46"/>
                    </a:lnTo>
                    <a:lnTo>
                      <a:pt x="1" y="52"/>
                    </a:lnTo>
                    <a:lnTo>
                      <a:pt x="0" y="58"/>
                    </a:lnTo>
                    <a:lnTo>
                      <a:pt x="0" y="65"/>
                    </a:lnTo>
                    <a:lnTo>
                      <a:pt x="0" y="71"/>
                    </a:lnTo>
                    <a:lnTo>
                      <a:pt x="1" y="78"/>
                    </a:lnTo>
                    <a:lnTo>
                      <a:pt x="3" y="84"/>
                    </a:lnTo>
                    <a:lnTo>
                      <a:pt x="4" y="90"/>
                    </a:lnTo>
                    <a:lnTo>
                      <a:pt x="7" y="96"/>
                    </a:lnTo>
                    <a:lnTo>
                      <a:pt x="9" y="101"/>
                    </a:lnTo>
                    <a:lnTo>
                      <a:pt x="12" y="106"/>
                    </a:lnTo>
                    <a:lnTo>
                      <a:pt x="16" y="110"/>
                    </a:lnTo>
                    <a:lnTo>
                      <a:pt x="20" y="115"/>
                    </a:lnTo>
                    <a:lnTo>
                      <a:pt x="24" y="119"/>
                    </a:lnTo>
                    <a:lnTo>
                      <a:pt x="29" y="121"/>
                    </a:lnTo>
                    <a:lnTo>
                      <a:pt x="34" y="125"/>
                    </a:lnTo>
                    <a:lnTo>
                      <a:pt x="39" y="127"/>
                    </a:lnTo>
                    <a:lnTo>
                      <a:pt x="44" y="128"/>
                    </a:lnTo>
                    <a:lnTo>
                      <a:pt x="50" y="130"/>
                    </a:lnTo>
                    <a:lnTo>
                      <a:pt x="55" y="130"/>
                    </a:lnTo>
                    <a:lnTo>
                      <a:pt x="61" y="130"/>
                    </a:lnTo>
                    <a:lnTo>
                      <a:pt x="66" y="128"/>
                    </a:lnTo>
                    <a:lnTo>
                      <a:pt x="71" y="127"/>
                    </a:lnTo>
                    <a:lnTo>
                      <a:pt x="76" y="125"/>
                    </a:lnTo>
                    <a:lnTo>
                      <a:pt x="85" y="119"/>
                    </a:lnTo>
                    <a:lnTo>
                      <a:pt x="93" y="110"/>
                    </a:lnTo>
                    <a:lnTo>
                      <a:pt x="100" y="101"/>
                    </a:lnTo>
                    <a:lnTo>
                      <a:pt x="105" y="90"/>
                    </a:lnTo>
                    <a:lnTo>
                      <a:pt x="107" y="84"/>
                    </a:lnTo>
                    <a:lnTo>
                      <a:pt x="108" y="78"/>
                    </a:lnTo>
                    <a:lnTo>
                      <a:pt x="109" y="71"/>
                    </a:lnTo>
                    <a:lnTo>
                      <a:pt x="109" y="65"/>
                    </a:lnTo>
                    <a:close/>
                    <a:moveTo>
                      <a:pt x="100" y="65"/>
                    </a:moveTo>
                    <a:lnTo>
                      <a:pt x="99" y="76"/>
                    </a:lnTo>
                    <a:lnTo>
                      <a:pt x="97" y="85"/>
                    </a:lnTo>
                    <a:lnTo>
                      <a:pt x="92" y="95"/>
                    </a:lnTo>
                    <a:lnTo>
                      <a:pt x="87" y="103"/>
                    </a:lnTo>
                    <a:lnTo>
                      <a:pt x="80" y="109"/>
                    </a:lnTo>
                    <a:lnTo>
                      <a:pt x="73" y="114"/>
                    </a:lnTo>
                    <a:lnTo>
                      <a:pt x="64" y="118"/>
                    </a:lnTo>
                    <a:lnTo>
                      <a:pt x="55" y="119"/>
                    </a:lnTo>
                    <a:lnTo>
                      <a:pt x="46" y="118"/>
                    </a:lnTo>
                    <a:lnTo>
                      <a:pt x="38" y="114"/>
                    </a:lnTo>
                    <a:lnTo>
                      <a:pt x="30" y="109"/>
                    </a:lnTo>
                    <a:lnTo>
                      <a:pt x="22" y="103"/>
                    </a:lnTo>
                    <a:lnTo>
                      <a:pt x="17" y="95"/>
                    </a:lnTo>
                    <a:lnTo>
                      <a:pt x="13" y="85"/>
                    </a:lnTo>
                    <a:lnTo>
                      <a:pt x="10" y="76"/>
                    </a:lnTo>
                    <a:lnTo>
                      <a:pt x="9" y="65"/>
                    </a:lnTo>
                    <a:lnTo>
                      <a:pt x="10" y="54"/>
                    </a:lnTo>
                    <a:lnTo>
                      <a:pt x="13" y="43"/>
                    </a:lnTo>
                    <a:lnTo>
                      <a:pt x="17" y="35"/>
                    </a:lnTo>
                    <a:lnTo>
                      <a:pt x="22" y="26"/>
                    </a:lnTo>
                    <a:lnTo>
                      <a:pt x="30" y="20"/>
                    </a:lnTo>
                    <a:lnTo>
                      <a:pt x="38" y="16"/>
                    </a:lnTo>
                    <a:lnTo>
                      <a:pt x="46" y="12"/>
                    </a:lnTo>
                    <a:lnTo>
                      <a:pt x="55" y="11"/>
                    </a:lnTo>
                    <a:lnTo>
                      <a:pt x="64" y="12"/>
                    </a:lnTo>
                    <a:lnTo>
                      <a:pt x="73" y="16"/>
                    </a:lnTo>
                    <a:lnTo>
                      <a:pt x="80" y="20"/>
                    </a:lnTo>
                    <a:lnTo>
                      <a:pt x="87" y="26"/>
                    </a:lnTo>
                    <a:lnTo>
                      <a:pt x="92" y="35"/>
                    </a:lnTo>
                    <a:lnTo>
                      <a:pt x="97" y="43"/>
                    </a:lnTo>
                    <a:lnTo>
                      <a:pt x="99" y="54"/>
                    </a:lnTo>
                    <a:lnTo>
                      <a:pt x="100" y="65"/>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22" name="Freeform 37"/>
              <p:cNvSpPr>
                <a:spLocks noEditPoints="1"/>
              </p:cNvSpPr>
              <p:nvPr/>
            </p:nvSpPr>
            <p:spPr bwMode="auto">
              <a:xfrm>
                <a:off x="1152" y="2649"/>
                <a:ext cx="20" cy="20"/>
              </a:xfrm>
              <a:custGeom>
                <a:avLst/>
                <a:gdLst>
                  <a:gd name="T0" fmla="*/ 0 w 100"/>
                  <a:gd name="T1" fmla="*/ 0 h 119"/>
                  <a:gd name="T2" fmla="*/ 0 w 100"/>
                  <a:gd name="T3" fmla="*/ 0 h 119"/>
                  <a:gd name="T4" fmla="*/ 0 w 100"/>
                  <a:gd name="T5" fmla="*/ 0 h 119"/>
                  <a:gd name="T6" fmla="*/ 0 w 100"/>
                  <a:gd name="T7" fmla="*/ 0 h 119"/>
                  <a:gd name="T8" fmla="*/ 0 w 100"/>
                  <a:gd name="T9" fmla="*/ 0 h 119"/>
                  <a:gd name="T10" fmla="*/ 0 w 100"/>
                  <a:gd name="T11" fmla="*/ 0 h 119"/>
                  <a:gd name="T12" fmla="*/ 0 w 100"/>
                  <a:gd name="T13" fmla="*/ 0 h 119"/>
                  <a:gd name="T14" fmla="*/ 0 w 100"/>
                  <a:gd name="T15" fmla="*/ 0 h 119"/>
                  <a:gd name="T16" fmla="*/ 0 w 100"/>
                  <a:gd name="T17" fmla="*/ 0 h 119"/>
                  <a:gd name="T18" fmla="*/ 0 w 100"/>
                  <a:gd name="T19" fmla="*/ 0 h 119"/>
                  <a:gd name="T20" fmla="*/ 0 w 100"/>
                  <a:gd name="T21" fmla="*/ 0 h 119"/>
                  <a:gd name="T22" fmla="*/ 0 w 100"/>
                  <a:gd name="T23" fmla="*/ 0 h 119"/>
                  <a:gd name="T24" fmla="*/ 0 w 100"/>
                  <a:gd name="T25" fmla="*/ 0 h 119"/>
                  <a:gd name="T26" fmla="*/ 0 w 100"/>
                  <a:gd name="T27" fmla="*/ 0 h 119"/>
                  <a:gd name="T28" fmla="*/ 0 w 100"/>
                  <a:gd name="T29" fmla="*/ 0 h 119"/>
                  <a:gd name="T30" fmla="*/ 0 w 100"/>
                  <a:gd name="T31" fmla="*/ 0 h 119"/>
                  <a:gd name="T32" fmla="*/ 0 w 100"/>
                  <a:gd name="T33" fmla="*/ 0 h 119"/>
                  <a:gd name="T34" fmla="*/ 0 w 100"/>
                  <a:gd name="T35" fmla="*/ 0 h 119"/>
                  <a:gd name="T36" fmla="*/ 0 w 100"/>
                  <a:gd name="T37" fmla="*/ 0 h 119"/>
                  <a:gd name="T38" fmla="*/ 0 w 100"/>
                  <a:gd name="T39" fmla="*/ 0 h 119"/>
                  <a:gd name="T40" fmla="*/ 0 w 100"/>
                  <a:gd name="T41" fmla="*/ 0 h 119"/>
                  <a:gd name="T42" fmla="*/ 0 w 100"/>
                  <a:gd name="T43" fmla="*/ 0 h 119"/>
                  <a:gd name="T44" fmla="*/ 0 w 100"/>
                  <a:gd name="T45" fmla="*/ 0 h 119"/>
                  <a:gd name="T46" fmla="*/ 0 w 100"/>
                  <a:gd name="T47" fmla="*/ 0 h 119"/>
                  <a:gd name="T48" fmla="*/ 0 w 100"/>
                  <a:gd name="T49" fmla="*/ 0 h 119"/>
                  <a:gd name="T50" fmla="*/ 0 w 100"/>
                  <a:gd name="T51" fmla="*/ 0 h 119"/>
                  <a:gd name="T52" fmla="*/ 0 w 100"/>
                  <a:gd name="T53" fmla="*/ 0 h 119"/>
                  <a:gd name="T54" fmla="*/ 0 w 100"/>
                  <a:gd name="T55" fmla="*/ 0 h 119"/>
                  <a:gd name="T56" fmla="*/ 0 w 100"/>
                  <a:gd name="T57" fmla="*/ 0 h 119"/>
                  <a:gd name="T58" fmla="*/ 0 w 100"/>
                  <a:gd name="T59" fmla="*/ 0 h 119"/>
                  <a:gd name="T60" fmla="*/ 0 w 100"/>
                  <a:gd name="T61" fmla="*/ 0 h 119"/>
                  <a:gd name="T62" fmla="*/ 0 w 100"/>
                  <a:gd name="T63" fmla="*/ 0 h 119"/>
                  <a:gd name="T64" fmla="*/ 0 w 100"/>
                  <a:gd name="T65" fmla="*/ 0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 h="119">
                    <a:moveTo>
                      <a:pt x="100" y="60"/>
                    </a:moveTo>
                    <a:lnTo>
                      <a:pt x="99" y="48"/>
                    </a:lnTo>
                    <a:lnTo>
                      <a:pt x="96" y="37"/>
                    </a:lnTo>
                    <a:lnTo>
                      <a:pt x="91" y="26"/>
                    </a:lnTo>
                    <a:lnTo>
                      <a:pt x="85" y="18"/>
                    </a:lnTo>
                    <a:lnTo>
                      <a:pt x="78" y="11"/>
                    </a:lnTo>
                    <a:lnTo>
                      <a:pt x="69" y="5"/>
                    </a:lnTo>
                    <a:lnTo>
                      <a:pt x="60" y="1"/>
                    </a:lnTo>
                    <a:lnTo>
                      <a:pt x="50" y="0"/>
                    </a:lnTo>
                    <a:lnTo>
                      <a:pt x="40" y="1"/>
                    </a:lnTo>
                    <a:lnTo>
                      <a:pt x="31" y="5"/>
                    </a:lnTo>
                    <a:lnTo>
                      <a:pt x="22" y="11"/>
                    </a:lnTo>
                    <a:lnTo>
                      <a:pt x="14" y="18"/>
                    </a:lnTo>
                    <a:lnTo>
                      <a:pt x="8" y="26"/>
                    </a:lnTo>
                    <a:lnTo>
                      <a:pt x="4" y="37"/>
                    </a:lnTo>
                    <a:lnTo>
                      <a:pt x="1" y="48"/>
                    </a:lnTo>
                    <a:lnTo>
                      <a:pt x="0" y="60"/>
                    </a:lnTo>
                    <a:lnTo>
                      <a:pt x="1" y="72"/>
                    </a:lnTo>
                    <a:lnTo>
                      <a:pt x="4" y="83"/>
                    </a:lnTo>
                    <a:lnTo>
                      <a:pt x="8" y="93"/>
                    </a:lnTo>
                    <a:lnTo>
                      <a:pt x="14" y="102"/>
                    </a:lnTo>
                    <a:lnTo>
                      <a:pt x="22" y="109"/>
                    </a:lnTo>
                    <a:lnTo>
                      <a:pt x="31" y="115"/>
                    </a:lnTo>
                    <a:lnTo>
                      <a:pt x="40" y="117"/>
                    </a:lnTo>
                    <a:lnTo>
                      <a:pt x="50" y="119"/>
                    </a:lnTo>
                    <a:lnTo>
                      <a:pt x="60" y="117"/>
                    </a:lnTo>
                    <a:lnTo>
                      <a:pt x="69" y="115"/>
                    </a:lnTo>
                    <a:lnTo>
                      <a:pt x="78" y="109"/>
                    </a:lnTo>
                    <a:lnTo>
                      <a:pt x="85" y="102"/>
                    </a:lnTo>
                    <a:lnTo>
                      <a:pt x="91" y="93"/>
                    </a:lnTo>
                    <a:lnTo>
                      <a:pt x="96" y="83"/>
                    </a:lnTo>
                    <a:lnTo>
                      <a:pt x="99" y="72"/>
                    </a:lnTo>
                    <a:lnTo>
                      <a:pt x="100" y="60"/>
                    </a:lnTo>
                    <a:close/>
                    <a:moveTo>
                      <a:pt x="91" y="60"/>
                    </a:moveTo>
                    <a:lnTo>
                      <a:pt x="90" y="69"/>
                    </a:lnTo>
                    <a:lnTo>
                      <a:pt x="87" y="79"/>
                    </a:lnTo>
                    <a:lnTo>
                      <a:pt x="84" y="87"/>
                    </a:lnTo>
                    <a:lnTo>
                      <a:pt x="79" y="95"/>
                    </a:lnTo>
                    <a:lnTo>
                      <a:pt x="73" y="101"/>
                    </a:lnTo>
                    <a:lnTo>
                      <a:pt x="66" y="104"/>
                    </a:lnTo>
                    <a:lnTo>
                      <a:pt x="58" y="108"/>
                    </a:lnTo>
                    <a:lnTo>
                      <a:pt x="50" y="108"/>
                    </a:lnTo>
                    <a:lnTo>
                      <a:pt x="42" y="108"/>
                    </a:lnTo>
                    <a:lnTo>
                      <a:pt x="34" y="104"/>
                    </a:lnTo>
                    <a:lnTo>
                      <a:pt x="27" y="101"/>
                    </a:lnTo>
                    <a:lnTo>
                      <a:pt x="20" y="95"/>
                    </a:lnTo>
                    <a:lnTo>
                      <a:pt x="16" y="87"/>
                    </a:lnTo>
                    <a:lnTo>
                      <a:pt x="12" y="79"/>
                    </a:lnTo>
                    <a:lnTo>
                      <a:pt x="9" y="69"/>
                    </a:lnTo>
                    <a:lnTo>
                      <a:pt x="9" y="60"/>
                    </a:lnTo>
                    <a:lnTo>
                      <a:pt x="9" y="50"/>
                    </a:lnTo>
                    <a:lnTo>
                      <a:pt x="12" y="41"/>
                    </a:lnTo>
                    <a:lnTo>
                      <a:pt x="16" y="32"/>
                    </a:lnTo>
                    <a:lnTo>
                      <a:pt x="20" y="25"/>
                    </a:lnTo>
                    <a:lnTo>
                      <a:pt x="27" y="19"/>
                    </a:lnTo>
                    <a:lnTo>
                      <a:pt x="34" y="15"/>
                    </a:lnTo>
                    <a:lnTo>
                      <a:pt x="42" y="12"/>
                    </a:lnTo>
                    <a:lnTo>
                      <a:pt x="50" y="11"/>
                    </a:lnTo>
                    <a:lnTo>
                      <a:pt x="58" y="12"/>
                    </a:lnTo>
                    <a:lnTo>
                      <a:pt x="66" y="15"/>
                    </a:lnTo>
                    <a:lnTo>
                      <a:pt x="73" y="19"/>
                    </a:lnTo>
                    <a:lnTo>
                      <a:pt x="79" y="25"/>
                    </a:lnTo>
                    <a:lnTo>
                      <a:pt x="84" y="32"/>
                    </a:lnTo>
                    <a:lnTo>
                      <a:pt x="87" y="41"/>
                    </a:lnTo>
                    <a:lnTo>
                      <a:pt x="90" y="50"/>
                    </a:lnTo>
                    <a:lnTo>
                      <a:pt x="91" y="60"/>
                    </a:lnTo>
                    <a:close/>
                  </a:path>
                </a:pathLst>
              </a:custGeom>
              <a:solidFill>
                <a:srgbClr val="FAE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23" name="Freeform 38"/>
              <p:cNvSpPr>
                <a:spLocks noEditPoints="1"/>
              </p:cNvSpPr>
              <p:nvPr/>
            </p:nvSpPr>
            <p:spPr bwMode="auto">
              <a:xfrm>
                <a:off x="1152" y="2650"/>
                <a:ext cx="19" cy="18"/>
              </a:xfrm>
              <a:custGeom>
                <a:avLst/>
                <a:gdLst>
                  <a:gd name="T0" fmla="*/ 0 w 91"/>
                  <a:gd name="T1" fmla="*/ 0 h 108"/>
                  <a:gd name="T2" fmla="*/ 0 w 91"/>
                  <a:gd name="T3" fmla="*/ 0 h 108"/>
                  <a:gd name="T4" fmla="*/ 0 w 91"/>
                  <a:gd name="T5" fmla="*/ 0 h 108"/>
                  <a:gd name="T6" fmla="*/ 0 w 91"/>
                  <a:gd name="T7" fmla="*/ 0 h 108"/>
                  <a:gd name="T8" fmla="*/ 0 w 91"/>
                  <a:gd name="T9" fmla="*/ 0 h 108"/>
                  <a:gd name="T10" fmla="*/ 0 w 91"/>
                  <a:gd name="T11" fmla="*/ 0 h 108"/>
                  <a:gd name="T12" fmla="*/ 0 w 91"/>
                  <a:gd name="T13" fmla="*/ 0 h 108"/>
                  <a:gd name="T14" fmla="*/ 0 w 91"/>
                  <a:gd name="T15" fmla="*/ 0 h 108"/>
                  <a:gd name="T16" fmla="*/ 0 w 91"/>
                  <a:gd name="T17" fmla="*/ 0 h 108"/>
                  <a:gd name="T18" fmla="*/ 0 w 91"/>
                  <a:gd name="T19" fmla="*/ 0 h 108"/>
                  <a:gd name="T20" fmla="*/ 0 w 91"/>
                  <a:gd name="T21" fmla="*/ 0 h 108"/>
                  <a:gd name="T22" fmla="*/ 0 w 91"/>
                  <a:gd name="T23" fmla="*/ 0 h 108"/>
                  <a:gd name="T24" fmla="*/ 0 w 91"/>
                  <a:gd name="T25" fmla="*/ 0 h 108"/>
                  <a:gd name="T26" fmla="*/ 0 w 91"/>
                  <a:gd name="T27" fmla="*/ 0 h 108"/>
                  <a:gd name="T28" fmla="*/ 0 w 91"/>
                  <a:gd name="T29" fmla="*/ 0 h 108"/>
                  <a:gd name="T30" fmla="*/ 0 w 91"/>
                  <a:gd name="T31" fmla="*/ 0 h 108"/>
                  <a:gd name="T32" fmla="*/ 0 w 91"/>
                  <a:gd name="T33" fmla="*/ 0 h 108"/>
                  <a:gd name="T34" fmla="*/ 0 w 91"/>
                  <a:gd name="T35" fmla="*/ 0 h 108"/>
                  <a:gd name="T36" fmla="*/ 0 w 91"/>
                  <a:gd name="T37" fmla="*/ 0 h 108"/>
                  <a:gd name="T38" fmla="*/ 0 w 91"/>
                  <a:gd name="T39" fmla="*/ 0 h 108"/>
                  <a:gd name="T40" fmla="*/ 0 w 91"/>
                  <a:gd name="T41" fmla="*/ 0 h 108"/>
                  <a:gd name="T42" fmla="*/ 0 w 91"/>
                  <a:gd name="T43" fmla="*/ 0 h 108"/>
                  <a:gd name="T44" fmla="*/ 0 w 91"/>
                  <a:gd name="T45" fmla="*/ 0 h 108"/>
                  <a:gd name="T46" fmla="*/ 0 w 91"/>
                  <a:gd name="T47" fmla="*/ 0 h 108"/>
                  <a:gd name="T48" fmla="*/ 0 w 91"/>
                  <a:gd name="T49" fmla="*/ 0 h 108"/>
                  <a:gd name="T50" fmla="*/ 0 w 91"/>
                  <a:gd name="T51" fmla="*/ 0 h 108"/>
                  <a:gd name="T52" fmla="*/ 0 w 91"/>
                  <a:gd name="T53" fmla="*/ 0 h 108"/>
                  <a:gd name="T54" fmla="*/ 0 w 91"/>
                  <a:gd name="T55" fmla="*/ 0 h 108"/>
                  <a:gd name="T56" fmla="*/ 0 w 91"/>
                  <a:gd name="T57" fmla="*/ 0 h 108"/>
                  <a:gd name="T58" fmla="*/ 0 w 91"/>
                  <a:gd name="T59" fmla="*/ 0 h 108"/>
                  <a:gd name="T60" fmla="*/ 0 w 91"/>
                  <a:gd name="T61" fmla="*/ 0 h 108"/>
                  <a:gd name="T62" fmla="*/ 0 w 91"/>
                  <a:gd name="T63" fmla="*/ 0 h 108"/>
                  <a:gd name="T64" fmla="*/ 0 w 91"/>
                  <a:gd name="T65" fmla="*/ 0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1" h="108">
                    <a:moveTo>
                      <a:pt x="91" y="54"/>
                    </a:moveTo>
                    <a:lnTo>
                      <a:pt x="90" y="43"/>
                    </a:lnTo>
                    <a:lnTo>
                      <a:pt x="88" y="32"/>
                    </a:lnTo>
                    <a:lnTo>
                      <a:pt x="83" y="24"/>
                    </a:lnTo>
                    <a:lnTo>
                      <a:pt x="78" y="15"/>
                    </a:lnTo>
                    <a:lnTo>
                      <a:pt x="71" y="9"/>
                    </a:lnTo>
                    <a:lnTo>
                      <a:pt x="64" y="3"/>
                    </a:lnTo>
                    <a:lnTo>
                      <a:pt x="55" y="1"/>
                    </a:lnTo>
                    <a:lnTo>
                      <a:pt x="46" y="0"/>
                    </a:lnTo>
                    <a:lnTo>
                      <a:pt x="37" y="1"/>
                    </a:lnTo>
                    <a:lnTo>
                      <a:pt x="29" y="3"/>
                    </a:lnTo>
                    <a:lnTo>
                      <a:pt x="21" y="9"/>
                    </a:lnTo>
                    <a:lnTo>
                      <a:pt x="13" y="15"/>
                    </a:lnTo>
                    <a:lnTo>
                      <a:pt x="8" y="24"/>
                    </a:lnTo>
                    <a:lnTo>
                      <a:pt x="4" y="32"/>
                    </a:lnTo>
                    <a:lnTo>
                      <a:pt x="1" y="43"/>
                    </a:lnTo>
                    <a:lnTo>
                      <a:pt x="0" y="54"/>
                    </a:lnTo>
                    <a:lnTo>
                      <a:pt x="1" y="65"/>
                    </a:lnTo>
                    <a:lnTo>
                      <a:pt x="4" y="74"/>
                    </a:lnTo>
                    <a:lnTo>
                      <a:pt x="8" y="84"/>
                    </a:lnTo>
                    <a:lnTo>
                      <a:pt x="13" y="92"/>
                    </a:lnTo>
                    <a:lnTo>
                      <a:pt x="21" y="98"/>
                    </a:lnTo>
                    <a:lnTo>
                      <a:pt x="29" y="103"/>
                    </a:lnTo>
                    <a:lnTo>
                      <a:pt x="37" y="107"/>
                    </a:lnTo>
                    <a:lnTo>
                      <a:pt x="46" y="108"/>
                    </a:lnTo>
                    <a:lnTo>
                      <a:pt x="55" y="107"/>
                    </a:lnTo>
                    <a:lnTo>
                      <a:pt x="64" y="103"/>
                    </a:lnTo>
                    <a:lnTo>
                      <a:pt x="71" y="98"/>
                    </a:lnTo>
                    <a:lnTo>
                      <a:pt x="78" y="92"/>
                    </a:lnTo>
                    <a:lnTo>
                      <a:pt x="83" y="84"/>
                    </a:lnTo>
                    <a:lnTo>
                      <a:pt x="88" y="74"/>
                    </a:lnTo>
                    <a:lnTo>
                      <a:pt x="90" y="65"/>
                    </a:lnTo>
                    <a:lnTo>
                      <a:pt x="91" y="54"/>
                    </a:lnTo>
                    <a:close/>
                    <a:moveTo>
                      <a:pt x="82" y="54"/>
                    </a:moveTo>
                    <a:lnTo>
                      <a:pt x="81" y="62"/>
                    </a:lnTo>
                    <a:lnTo>
                      <a:pt x="79" y="71"/>
                    </a:lnTo>
                    <a:lnTo>
                      <a:pt x="76" y="78"/>
                    </a:lnTo>
                    <a:lnTo>
                      <a:pt x="72" y="84"/>
                    </a:lnTo>
                    <a:lnTo>
                      <a:pt x="66" y="90"/>
                    </a:lnTo>
                    <a:lnTo>
                      <a:pt x="60" y="93"/>
                    </a:lnTo>
                    <a:lnTo>
                      <a:pt x="53" y="96"/>
                    </a:lnTo>
                    <a:lnTo>
                      <a:pt x="46" y="97"/>
                    </a:lnTo>
                    <a:lnTo>
                      <a:pt x="39" y="96"/>
                    </a:lnTo>
                    <a:lnTo>
                      <a:pt x="32" y="93"/>
                    </a:lnTo>
                    <a:lnTo>
                      <a:pt x="26" y="90"/>
                    </a:lnTo>
                    <a:lnTo>
                      <a:pt x="21" y="84"/>
                    </a:lnTo>
                    <a:lnTo>
                      <a:pt x="15" y="78"/>
                    </a:lnTo>
                    <a:lnTo>
                      <a:pt x="12" y="71"/>
                    </a:lnTo>
                    <a:lnTo>
                      <a:pt x="10" y="62"/>
                    </a:lnTo>
                    <a:lnTo>
                      <a:pt x="9" y="54"/>
                    </a:lnTo>
                    <a:lnTo>
                      <a:pt x="10" y="45"/>
                    </a:lnTo>
                    <a:lnTo>
                      <a:pt x="12" y="37"/>
                    </a:lnTo>
                    <a:lnTo>
                      <a:pt x="15" y="30"/>
                    </a:lnTo>
                    <a:lnTo>
                      <a:pt x="21" y="24"/>
                    </a:lnTo>
                    <a:lnTo>
                      <a:pt x="26" y="18"/>
                    </a:lnTo>
                    <a:lnTo>
                      <a:pt x="32" y="14"/>
                    </a:lnTo>
                    <a:lnTo>
                      <a:pt x="39" y="12"/>
                    </a:lnTo>
                    <a:lnTo>
                      <a:pt x="46" y="11"/>
                    </a:lnTo>
                    <a:lnTo>
                      <a:pt x="53" y="12"/>
                    </a:lnTo>
                    <a:lnTo>
                      <a:pt x="60" y="14"/>
                    </a:lnTo>
                    <a:lnTo>
                      <a:pt x="66" y="18"/>
                    </a:lnTo>
                    <a:lnTo>
                      <a:pt x="72" y="24"/>
                    </a:lnTo>
                    <a:lnTo>
                      <a:pt x="76" y="30"/>
                    </a:lnTo>
                    <a:lnTo>
                      <a:pt x="79" y="37"/>
                    </a:lnTo>
                    <a:lnTo>
                      <a:pt x="81" y="45"/>
                    </a:lnTo>
                    <a:lnTo>
                      <a:pt x="82" y="54"/>
                    </a:lnTo>
                    <a:close/>
                  </a:path>
                </a:pathLst>
              </a:custGeom>
              <a:solidFill>
                <a:srgbClr val="FAE6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24" name="Freeform 39"/>
              <p:cNvSpPr>
                <a:spLocks noEditPoints="1"/>
              </p:cNvSpPr>
              <p:nvPr/>
            </p:nvSpPr>
            <p:spPr bwMode="auto">
              <a:xfrm>
                <a:off x="1153" y="2651"/>
                <a:ext cx="17" cy="16"/>
              </a:xfrm>
              <a:custGeom>
                <a:avLst/>
                <a:gdLst>
                  <a:gd name="T0" fmla="*/ 0 w 82"/>
                  <a:gd name="T1" fmla="*/ 0 h 97"/>
                  <a:gd name="T2" fmla="*/ 0 w 82"/>
                  <a:gd name="T3" fmla="*/ 0 h 97"/>
                  <a:gd name="T4" fmla="*/ 0 w 82"/>
                  <a:gd name="T5" fmla="*/ 0 h 97"/>
                  <a:gd name="T6" fmla="*/ 0 w 82"/>
                  <a:gd name="T7" fmla="*/ 0 h 97"/>
                  <a:gd name="T8" fmla="*/ 0 w 82"/>
                  <a:gd name="T9" fmla="*/ 0 h 97"/>
                  <a:gd name="T10" fmla="*/ 0 w 82"/>
                  <a:gd name="T11" fmla="*/ 0 h 97"/>
                  <a:gd name="T12" fmla="*/ 0 w 82"/>
                  <a:gd name="T13" fmla="*/ 0 h 97"/>
                  <a:gd name="T14" fmla="*/ 0 w 82"/>
                  <a:gd name="T15" fmla="*/ 0 h 97"/>
                  <a:gd name="T16" fmla="*/ 0 w 82"/>
                  <a:gd name="T17" fmla="*/ 0 h 97"/>
                  <a:gd name="T18" fmla="*/ 0 w 82"/>
                  <a:gd name="T19" fmla="*/ 0 h 97"/>
                  <a:gd name="T20" fmla="*/ 0 w 82"/>
                  <a:gd name="T21" fmla="*/ 0 h 97"/>
                  <a:gd name="T22" fmla="*/ 0 w 82"/>
                  <a:gd name="T23" fmla="*/ 0 h 97"/>
                  <a:gd name="T24" fmla="*/ 0 w 82"/>
                  <a:gd name="T25" fmla="*/ 0 h 97"/>
                  <a:gd name="T26" fmla="*/ 0 w 82"/>
                  <a:gd name="T27" fmla="*/ 0 h 97"/>
                  <a:gd name="T28" fmla="*/ 0 w 82"/>
                  <a:gd name="T29" fmla="*/ 0 h 97"/>
                  <a:gd name="T30" fmla="*/ 0 w 82"/>
                  <a:gd name="T31" fmla="*/ 0 h 97"/>
                  <a:gd name="T32" fmla="*/ 0 w 82"/>
                  <a:gd name="T33" fmla="*/ 0 h 97"/>
                  <a:gd name="T34" fmla="*/ 0 w 82"/>
                  <a:gd name="T35" fmla="*/ 0 h 97"/>
                  <a:gd name="T36" fmla="*/ 0 w 82"/>
                  <a:gd name="T37" fmla="*/ 0 h 97"/>
                  <a:gd name="T38" fmla="*/ 0 w 82"/>
                  <a:gd name="T39" fmla="*/ 0 h 97"/>
                  <a:gd name="T40" fmla="*/ 0 w 82"/>
                  <a:gd name="T41" fmla="*/ 0 h 97"/>
                  <a:gd name="T42" fmla="*/ 0 w 82"/>
                  <a:gd name="T43" fmla="*/ 0 h 97"/>
                  <a:gd name="T44" fmla="*/ 0 w 82"/>
                  <a:gd name="T45" fmla="*/ 0 h 97"/>
                  <a:gd name="T46" fmla="*/ 0 w 82"/>
                  <a:gd name="T47" fmla="*/ 0 h 97"/>
                  <a:gd name="T48" fmla="*/ 0 w 82"/>
                  <a:gd name="T49" fmla="*/ 0 h 97"/>
                  <a:gd name="T50" fmla="*/ 0 w 82"/>
                  <a:gd name="T51" fmla="*/ 0 h 97"/>
                  <a:gd name="T52" fmla="*/ 0 w 82"/>
                  <a:gd name="T53" fmla="*/ 0 h 97"/>
                  <a:gd name="T54" fmla="*/ 0 w 82"/>
                  <a:gd name="T55" fmla="*/ 0 h 97"/>
                  <a:gd name="T56" fmla="*/ 0 w 82"/>
                  <a:gd name="T57" fmla="*/ 0 h 97"/>
                  <a:gd name="T58" fmla="*/ 0 w 82"/>
                  <a:gd name="T59" fmla="*/ 0 h 97"/>
                  <a:gd name="T60" fmla="*/ 0 w 82"/>
                  <a:gd name="T61" fmla="*/ 0 h 97"/>
                  <a:gd name="T62" fmla="*/ 0 w 82"/>
                  <a:gd name="T63" fmla="*/ 0 h 97"/>
                  <a:gd name="T64" fmla="*/ 0 w 82"/>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 h="97">
                    <a:moveTo>
                      <a:pt x="82" y="49"/>
                    </a:moveTo>
                    <a:lnTo>
                      <a:pt x="81" y="39"/>
                    </a:lnTo>
                    <a:lnTo>
                      <a:pt x="78" y="30"/>
                    </a:lnTo>
                    <a:lnTo>
                      <a:pt x="75" y="21"/>
                    </a:lnTo>
                    <a:lnTo>
                      <a:pt x="70" y="14"/>
                    </a:lnTo>
                    <a:lnTo>
                      <a:pt x="64" y="8"/>
                    </a:lnTo>
                    <a:lnTo>
                      <a:pt x="57" y="4"/>
                    </a:lnTo>
                    <a:lnTo>
                      <a:pt x="49" y="1"/>
                    </a:lnTo>
                    <a:lnTo>
                      <a:pt x="41" y="0"/>
                    </a:lnTo>
                    <a:lnTo>
                      <a:pt x="33" y="1"/>
                    </a:lnTo>
                    <a:lnTo>
                      <a:pt x="25" y="4"/>
                    </a:lnTo>
                    <a:lnTo>
                      <a:pt x="18" y="8"/>
                    </a:lnTo>
                    <a:lnTo>
                      <a:pt x="11" y="14"/>
                    </a:lnTo>
                    <a:lnTo>
                      <a:pt x="7" y="21"/>
                    </a:lnTo>
                    <a:lnTo>
                      <a:pt x="3" y="30"/>
                    </a:lnTo>
                    <a:lnTo>
                      <a:pt x="0" y="39"/>
                    </a:lnTo>
                    <a:lnTo>
                      <a:pt x="0" y="49"/>
                    </a:lnTo>
                    <a:lnTo>
                      <a:pt x="0" y="58"/>
                    </a:lnTo>
                    <a:lnTo>
                      <a:pt x="3" y="68"/>
                    </a:lnTo>
                    <a:lnTo>
                      <a:pt x="7" y="76"/>
                    </a:lnTo>
                    <a:lnTo>
                      <a:pt x="11" y="84"/>
                    </a:lnTo>
                    <a:lnTo>
                      <a:pt x="18" y="90"/>
                    </a:lnTo>
                    <a:lnTo>
                      <a:pt x="25" y="93"/>
                    </a:lnTo>
                    <a:lnTo>
                      <a:pt x="33" y="97"/>
                    </a:lnTo>
                    <a:lnTo>
                      <a:pt x="41" y="97"/>
                    </a:lnTo>
                    <a:lnTo>
                      <a:pt x="49" y="97"/>
                    </a:lnTo>
                    <a:lnTo>
                      <a:pt x="57" y="93"/>
                    </a:lnTo>
                    <a:lnTo>
                      <a:pt x="64" y="90"/>
                    </a:lnTo>
                    <a:lnTo>
                      <a:pt x="70" y="84"/>
                    </a:lnTo>
                    <a:lnTo>
                      <a:pt x="75" y="76"/>
                    </a:lnTo>
                    <a:lnTo>
                      <a:pt x="78" y="68"/>
                    </a:lnTo>
                    <a:lnTo>
                      <a:pt x="81" y="58"/>
                    </a:lnTo>
                    <a:lnTo>
                      <a:pt x="82" y="49"/>
                    </a:lnTo>
                    <a:close/>
                    <a:moveTo>
                      <a:pt x="73" y="49"/>
                    </a:moveTo>
                    <a:lnTo>
                      <a:pt x="72" y="56"/>
                    </a:lnTo>
                    <a:lnTo>
                      <a:pt x="70" y="63"/>
                    </a:lnTo>
                    <a:lnTo>
                      <a:pt x="67" y="70"/>
                    </a:lnTo>
                    <a:lnTo>
                      <a:pt x="63" y="75"/>
                    </a:lnTo>
                    <a:lnTo>
                      <a:pt x="59" y="80"/>
                    </a:lnTo>
                    <a:lnTo>
                      <a:pt x="53" y="84"/>
                    </a:lnTo>
                    <a:lnTo>
                      <a:pt x="47" y="86"/>
                    </a:lnTo>
                    <a:lnTo>
                      <a:pt x="41" y="86"/>
                    </a:lnTo>
                    <a:lnTo>
                      <a:pt x="35" y="86"/>
                    </a:lnTo>
                    <a:lnTo>
                      <a:pt x="29" y="84"/>
                    </a:lnTo>
                    <a:lnTo>
                      <a:pt x="24" y="80"/>
                    </a:lnTo>
                    <a:lnTo>
                      <a:pt x="19" y="75"/>
                    </a:lnTo>
                    <a:lnTo>
                      <a:pt x="15" y="70"/>
                    </a:lnTo>
                    <a:lnTo>
                      <a:pt x="11" y="63"/>
                    </a:lnTo>
                    <a:lnTo>
                      <a:pt x="9" y="56"/>
                    </a:lnTo>
                    <a:lnTo>
                      <a:pt x="9" y="49"/>
                    </a:lnTo>
                    <a:lnTo>
                      <a:pt x="9" y="42"/>
                    </a:lnTo>
                    <a:lnTo>
                      <a:pt x="11" y="34"/>
                    </a:lnTo>
                    <a:lnTo>
                      <a:pt x="15" y="27"/>
                    </a:lnTo>
                    <a:lnTo>
                      <a:pt x="19" y="22"/>
                    </a:lnTo>
                    <a:lnTo>
                      <a:pt x="24" y="18"/>
                    </a:lnTo>
                    <a:lnTo>
                      <a:pt x="29" y="14"/>
                    </a:lnTo>
                    <a:lnTo>
                      <a:pt x="35" y="12"/>
                    </a:lnTo>
                    <a:lnTo>
                      <a:pt x="41" y="10"/>
                    </a:lnTo>
                    <a:lnTo>
                      <a:pt x="47" y="12"/>
                    </a:lnTo>
                    <a:lnTo>
                      <a:pt x="53" y="14"/>
                    </a:lnTo>
                    <a:lnTo>
                      <a:pt x="59" y="18"/>
                    </a:lnTo>
                    <a:lnTo>
                      <a:pt x="63" y="22"/>
                    </a:lnTo>
                    <a:lnTo>
                      <a:pt x="67" y="27"/>
                    </a:lnTo>
                    <a:lnTo>
                      <a:pt x="70" y="34"/>
                    </a:lnTo>
                    <a:lnTo>
                      <a:pt x="72" y="42"/>
                    </a:lnTo>
                    <a:lnTo>
                      <a:pt x="73" y="49"/>
                    </a:lnTo>
                    <a:close/>
                  </a:path>
                </a:pathLst>
              </a:custGeom>
              <a:solidFill>
                <a:srgbClr val="FBE9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25" name="Freeform 40"/>
              <p:cNvSpPr>
                <a:spLocks noEditPoints="1"/>
              </p:cNvSpPr>
              <p:nvPr/>
            </p:nvSpPr>
            <p:spPr bwMode="auto">
              <a:xfrm>
                <a:off x="1154" y="2652"/>
                <a:ext cx="15" cy="14"/>
              </a:xfrm>
              <a:custGeom>
                <a:avLst/>
                <a:gdLst>
                  <a:gd name="T0" fmla="*/ 0 w 73"/>
                  <a:gd name="T1" fmla="*/ 0 h 86"/>
                  <a:gd name="T2" fmla="*/ 0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w 73"/>
                  <a:gd name="T21" fmla="*/ 0 h 86"/>
                  <a:gd name="T22" fmla="*/ 0 w 73"/>
                  <a:gd name="T23" fmla="*/ 0 h 86"/>
                  <a:gd name="T24" fmla="*/ 0 w 73"/>
                  <a:gd name="T25" fmla="*/ 0 h 86"/>
                  <a:gd name="T26" fmla="*/ 0 w 73"/>
                  <a:gd name="T27" fmla="*/ 0 h 86"/>
                  <a:gd name="T28" fmla="*/ 0 w 73"/>
                  <a:gd name="T29" fmla="*/ 0 h 86"/>
                  <a:gd name="T30" fmla="*/ 0 w 73"/>
                  <a:gd name="T31" fmla="*/ 0 h 86"/>
                  <a:gd name="T32" fmla="*/ 0 w 73"/>
                  <a:gd name="T33" fmla="*/ 0 h 86"/>
                  <a:gd name="T34" fmla="*/ 0 w 73"/>
                  <a:gd name="T35" fmla="*/ 0 h 86"/>
                  <a:gd name="T36" fmla="*/ 0 w 73"/>
                  <a:gd name="T37" fmla="*/ 0 h 86"/>
                  <a:gd name="T38" fmla="*/ 0 w 73"/>
                  <a:gd name="T39" fmla="*/ 0 h 86"/>
                  <a:gd name="T40" fmla="*/ 0 w 73"/>
                  <a:gd name="T41" fmla="*/ 0 h 86"/>
                  <a:gd name="T42" fmla="*/ 0 w 73"/>
                  <a:gd name="T43" fmla="*/ 0 h 86"/>
                  <a:gd name="T44" fmla="*/ 0 w 73"/>
                  <a:gd name="T45" fmla="*/ 0 h 86"/>
                  <a:gd name="T46" fmla="*/ 0 w 73"/>
                  <a:gd name="T47" fmla="*/ 0 h 86"/>
                  <a:gd name="T48" fmla="*/ 0 w 73"/>
                  <a:gd name="T49" fmla="*/ 0 h 86"/>
                  <a:gd name="T50" fmla="*/ 0 w 73"/>
                  <a:gd name="T51" fmla="*/ 0 h 86"/>
                  <a:gd name="T52" fmla="*/ 0 w 73"/>
                  <a:gd name="T53" fmla="*/ 0 h 86"/>
                  <a:gd name="T54" fmla="*/ 0 w 73"/>
                  <a:gd name="T55" fmla="*/ 0 h 86"/>
                  <a:gd name="T56" fmla="*/ 0 w 73"/>
                  <a:gd name="T57" fmla="*/ 0 h 86"/>
                  <a:gd name="T58" fmla="*/ 0 w 73"/>
                  <a:gd name="T59" fmla="*/ 0 h 86"/>
                  <a:gd name="T60" fmla="*/ 0 w 73"/>
                  <a:gd name="T61" fmla="*/ 0 h 86"/>
                  <a:gd name="T62" fmla="*/ 0 w 73"/>
                  <a:gd name="T63" fmla="*/ 0 h 86"/>
                  <a:gd name="T64" fmla="*/ 0 w 73"/>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 h="86">
                    <a:moveTo>
                      <a:pt x="73" y="43"/>
                    </a:moveTo>
                    <a:lnTo>
                      <a:pt x="72" y="34"/>
                    </a:lnTo>
                    <a:lnTo>
                      <a:pt x="70" y="26"/>
                    </a:lnTo>
                    <a:lnTo>
                      <a:pt x="67" y="19"/>
                    </a:lnTo>
                    <a:lnTo>
                      <a:pt x="63" y="13"/>
                    </a:lnTo>
                    <a:lnTo>
                      <a:pt x="57" y="7"/>
                    </a:lnTo>
                    <a:lnTo>
                      <a:pt x="51" y="3"/>
                    </a:lnTo>
                    <a:lnTo>
                      <a:pt x="44" y="1"/>
                    </a:lnTo>
                    <a:lnTo>
                      <a:pt x="37" y="0"/>
                    </a:lnTo>
                    <a:lnTo>
                      <a:pt x="30" y="1"/>
                    </a:lnTo>
                    <a:lnTo>
                      <a:pt x="23" y="3"/>
                    </a:lnTo>
                    <a:lnTo>
                      <a:pt x="17" y="7"/>
                    </a:lnTo>
                    <a:lnTo>
                      <a:pt x="12" y="13"/>
                    </a:lnTo>
                    <a:lnTo>
                      <a:pt x="6" y="19"/>
                    </a:lnTo>
                    <a:lnTo>
                      <a:pt x="3" y="26"/>
                    </a:lnTo>
                    <a:lnTo>
                      <a:pt x="1" y="34"/>
                    </a:lnTo>
                    <a:lnTo>
                      <a:pt x="0" y="43"/>
                    </a:lnTo>
                    <a:lnTo>
                      <a:pt x="1" y="51"/>
                    </a:lnTo>
                    <a:lnTo>
                      <a:pt x="3" y="60"/>
                    </a:lnTo>
                    <a:lnTo>
                      <a:pt x="6" y="67"/>
                    </a:lnTo>
                    <a:lnTo>
                      <a:pt x="12" y="73"/>
                    </a:lnTo>
                    <a:lnTo>
                      <a:pt x="17" y="79"/>
                    </a:lnTo>
                    <a:lnTo>
                      <a:pt x="23" y="82"/>
                    </a:lnTo>
                    <a:lnTo>
                      <a:pt x="30" y="85"/>
                    </a:lnTo>
                    <a:lnTo>
                      <a:pt x="37" y="86"/>
                    </a:lnTo>
                    <a:lnTo>
                      <a:pt x="44" y="85"/>
                    </a:lnTo>
                    <a:lnTo>
                      <a:pt x="51" y="82"/>
                    </a:lnTo>
                    <a:lnTo>
                      <a:pt x="57" y="79"/>
                    </a:lnTo>
                    <a:lnTo>
                      <a:pt x="63" y="73"/>
                    </a:lnTo>
                    <a:lnTo>
                      <a:pt x="67" y="67"/>
                    </a:lnTo>
                    <a:lnTo>
                      <a:pt x="70" y="60"/>
                    </a:lnTo>
                    <a:lnTo>
                      <a:pt x="72" y="51"/>
                    </a:lnTo>
                    <a:lnTo>
                      <a:pt x="73" y="43"/>
                    </a:lnTo>
                    <a:close/>
                    <a:moveTo>
                      <a:pt x="64" y="43"/>
                    </a:moveTo>
                    <a:lnTo>
                      <a:pt x="64" y="49"/>
                    </a:lnTo>
                    <a:lnTo>
                      <a:pt x="62" y="55"/>
                    </a:lnTo>
                    <a:lnTo>
                      <a:pt x="59" y="61"/>
                    </a:lnTo>
                    <a:lnTo>
                      <a:pt x="56" y="66"/>
                    </a:lnTo>
                    <a:lnTo>
                      <a:pt x="52" y="69"/>
                    </a:lnTo>
                    <a:lnTo>
                      <a:pt x="48" y="73"/>
                    </a:lnTo>
                    <a:lnTo>
                      <a:pt x="43" y="74"/>
                    </a:lnTo>
                    <a:lnTo>
                      <a:pt x="37" y="75"/>
                    </a:lnTo>
                    <a:lnTo>
                      <a:pt x="32" y="74"/>
                    </a:lnTo>
                    <a:lnTo>
                      <a:pt x="27" y="73"/>
                    </a:lnTo>
                    <a:lnTo>
                      <a:pt x="22" y="69"/>
                    </a:lnTo>
                    <a:lnTo>
                      <a:pt x="18" y="66"/>
                    </a:lnTo>
                    <a:lnTo>
                      <a:pt x="15" y="61"/>
                    </a:lnTo>
                    <a:lnTo>
                      <a:pt x="12" y="55"/>
                    </a:lnTo>
                    <a:lnTo>
                      <a:pt x="11" y="49"/>
                    </a:lnTo>
                    <a:lnTo>
                      <a:pt x="10" y="43"/>
                    </a:lnTo>
                    <a:lnTo>
                      <a:pt x="11" y="37"/>
                    </a:lnTo>
                    <a:lnTo>
                      <a:pt x="12" y="30"/>
                    </a:lnTo>
                    <a:lnTo>
                      <a:pt x="15" y="25"/>
                    </a:lnTo>
                    <a:lnTo>
                      <a:pt x="18" y="20"/>
                    </a:lnTo>
                    <a:lnTo>
                      <a:pt x="22" y="16"/>
                    </a:lnTo>
                    <a:lnTo>
                      <a:pt x="27" y="13"/>
                    </a:lnTo>
                    <a:lnTo>
                      <a:pt x="32" y="12"/>
                    </a:lnTo>
                    <a:lnTo>
                      <a:pt x="37" y="10"/>
                    </a:lnTo>
                    <a:lnTo>
                      <a:pt x="43" y="12"/>
                    </a:lnTo>
                    <a:lnTo>
                      <a:pt x="48" y="13"/>
                    </a:lnTo>
                    <a:lnTo>
                      <a:pt x="52" y="16"/>
                    </a:lnTo>
                    <a:lnTo>
                      <a:pt x="56" y="20"/>
                    </a:lnTo>
                    <a:lnTo>
                      <a:pt x="59" y="25"/>
                    </a:lnTo>
                    <a:lnTo>
                      <a:pt x="62" y="30"/>
                    </a:lnTo>
                    <a:lnTo>
                      <a:pt x="64" y="37"/>
                    </a:lnTo>
                    <a:lnTo>
                      <a:pt x="64" y="43"/>
                    </a:lnTo>
                    <a:close/>
                  </a:path>
                </a:pathLst>
              </a:custGeom>
              <a:solidFill>
                <a:srgbClr val="FBE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26" name="Freeform 41"/>
              <p:cNvSpPr>
                <a:spLocks noEditPoints="1"/>
              </p:cNvSpPr>
              <p:nvPr/>
            </p:nvSpPr>
            <p:spPr bwMode="auto">
              <a:xfrm>
                <a:off x="1155" y="2653"/>
                <a:ext cx="13" cy="12"/>
              </a:xfrm>
              <a:custGeom>
                <a:avLst/>
                <a:gdLst>
                  <a:gd name="T0" fmla="*/ 0 w 64"/>
                  <a:gd name="T1" fmla="*/ 0 h 76"/>
                  <a:gd name="T2" fmla="*/ 0 w 64"/>
                  <a:gd name="T3" fmla="*/ 0 h 76"/>
                  <a:gd name="T4" fmla="*/ 0 w 64"/>
                  <a:gd name="T5" fmla="*/ 0 h 76"/>
                  <a:gd name="T6" fmla="*/ 0 w 64"/>
                  <a:gd name="T7" fmla="*/ 0 h 76"/>
                  <a:gd name="T8" fmla="*/ 0 w 64"/>
                  <a:gd name="T9" fmla="*/ 0 h 76"/>
                  <a:gd name="T10" fmla="*/ 0 w 64"/>
                  <a:gd name="T11" fmla="*/ 0 h 76"/>
                  <a:gd name="T12" fmla="*/ 0 w 64"/>
                  <a:gd name="T13" fmla="*/ 0 h 76"/>
                  <a:gd name="T14" fmla="*/ 0 w 64"/>
                  <a:gd name="T15" fmla="*/ 0 h 76"/>
                  <a:gd name="T16" fmla="*/ 0 w 64"/>
                  <a:gd name="T17" fmla="*/ 0 h 76"/>
                  <a:gd name="T18" fmla="*/ 0 w 64"/>
                  <a:gd name="T19" fmla="*/ 0 h 76"/>
                  <a:gd name="T20" fmla="*/ 0 w 64"/>
                  <a:gd name="T21" fmla="*/ 0 h 76"/>
                  <a:gd name="T22" fmla="*/ 0 w 64"/>
                  <a:gd name="T23" fmla="*/ 0 h 76"/>
                  <a:gd name="T24" fmla="*/ 0 w 64"/>
                  <a:gd name="T25" fmla="*/ 0 h 76"/>
                  <a:gd name="T26" fmla="*/ 0 w 64"/>
                  <a:gd name="T27" fmla="*/ 0 h 76"/>
                  <a:gd name="T28" fmla="*/ 0 w 64"/>
                  <a:gd name="T29" fmla="*/ 0 h 76"/>
                  <a:gd name="T30" fmla="*/ 0 w 64"/>
                  <a:gd name="T31" fmla="*/ 0 h 76"/>
                  <a:gd name="T32" fmla="*/ 0 w 64"/>
                  <a:gd name="T33" fmla="*/ 0 h 76"/>
                  <a:gd name="T34" fmla="*/ 0 w 64"/>
                  <a:gd name="T35" fmla="*/ 0 h 76"/>
                  <a:gd name="T36" fmla="*/ 0 w 64"/>
                  <a:gd name="T37" fmla="*/ 0 h 76"/>
                  <a:gd name="T38" fmla="*/ 0 w 64"/>
                  <a:gd name="T39" fmla="*/ 0 h 76"/>
                  <a:gd name="T40" fmla="*/ 0 w 64"/>
                  <a:gd name="T41" fmla="*/ 0 h 76"/>
                  <a:gd name="T42" fmla="*/ 0 w 64"/>
                  <a:gd name="T43" fmla="*/ 0 h 76"/>
                  <a:gd name="T44" fmla="*/ 0 w 64"/>
                  <a:gd name="T45" fmla="*/ 0 h 76"/>
                  <a:gd name="T46" fmla="*/ 0 w 64"/>
                  <a:gd name="T47" fmla="*/ 0 h 76"/>
                  <a:gd name="T48" fmla="*/ 0 w 64"/>
                  <a:gd name="T49" fmla="*/ 0 h 76"/>
                  <a:gd name="T50" fmla="*/ 0 w 64"/>
                  <a:gd name="T51" fmla="*/ 0 h 76"/>
                  <a:gd name="T52" fmla="*/ 0 w 64"/>
                  <a:gd name="T53" fmla="*/ 0 h 76"/>
                  <a:gd name="T54" fmla="*/ 0 w 64"/>
                  <a:gd name="T55" fmla="*/ 0 h 76"/>
                  <a:gd name="T56" fmla="*/ 0 w 64"/>
                  <a:gd name="T57" fmla="*/ 0 h 76"/>
                  <a:gd name="T58" fmla="*/ 0 w 64"/>
                  <a:gd name="T59" fmla="*/ 0 h 76"/>
                  <a:gd name="T60" fmla="*/ 0 w 64"/>
                  <a:gd name="T61" fmla="*/ 0 h 76"/>
                  <a:gd name="T62" fmla="*/ 0 w 64"/>
                  <a:gd name="T63" fmla="*/ 0 h 76"/>
                  <a:gd name="T64" fmla="*/ 0 w 64"/>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 h="76">
                    <a:moveTo>
                      <a:pt x="64" y="39"/>
                    </a:moveTo>
                    <a:lnTo>
                      <a:pt x="63" y="32"/>
                    </a:lnTo>
                    <a:lnTo>
                      <a:pt x="61" y="24"/>
                    </a:lnTo>
                    <a:lnTo>
                      <a:pt x="58" y="17"/>
                    </a:lnTo>
                    <a:lnTo>
                      <a:pt x="54" y="12"/>
                    </a:lnTo>
                    <a:lnTo>
                      <a:pt x="50" y="8"/>
                    </a:lnTo>
                    <a:lnTo>
                      <a:pt x="44" y="4"/>
                    </a:lnTo>
                    <a:lnTo>
                      <a:pt x="38" y="2"/>
                    </a:lnTo>
                    <a:lnTo>
                      <a:pt x="32" y="0"/>
                    </a:lnTo>
                    <a:lnTo>
                      <a:pt x="26" y="2"/>
                    </a:lnTo>
                    <a:lnTo>
                      <a:pt x="20" y="4"/>
                    </a:lnTo>
                    <a:lnTo>
                      <a:pt x="15" y="8"/>
                    </a:lnTo>
                    <a:lnTo>
                      <a:pt x="10" y="12"/>
                    </a:lnTo>
                    <a:lnTo>
                      <a:pt x="6" y="17"/>
                    </a:lnTo>
                    <a:lnTo>
                      <a:pt x="2" y="24"/>
                    </a:lnTo>
                    <a:lnTo>
                      <a:pt x="0" y="32"/>
                    </a:lnTo>
                    <a:lnTo>
                      <a:pt x="0" y="39"/>
                    </a:lnTo>
                    <a:lnTo>
                      <a:pt x="0" y="46"/>
                    </a:lnTo>
                    <a:lnTo>
                      <a:pt x="2" y="53"/>
                    </a:lnTo>
                    <a:lnTo>
                      <a:pt x="6" y="60"/>
                    </a:lnTo>
                    <a:lnTo>
                      <a:pt x="10" y="65"/>
                    </a:lnTo>
                    <a:lnTo>
                      <a:pt x="15" y="70"/>
                    </a:lnTo>
                    <a:lnTo>
                      <a:pt x="20" y="74"/>
                    </a:lnTo>
                    <a:lnTo>
                      <a:pt x="26" y="76"/>
                    </a:lnTo>
                    <a:lnTo>
                      <a:pt x="32" y="76"/>
                    </a:lnTo>
                    <a:lnTo>
                      <a:pt x="38" y="76"/>
                    </a:lnTo>
                    <a:lnTo>
                      <a:pt x="44" y="74"/>
                    </a:lnTo>
                    <a:lnTo>
                      <a:pt x="50" y="70"/>
                    </a:lnTo>
                    <a:lnTo>
                      <a:pt x="54" y="65"/>
                    </a:lnTo>
                    <a:lnTo>
                      <a:pt x="58" y="60"/>
                    </a:lnTo>
                    <a:lnTo>
                      <a:pt x="61" y="53"/>
                    </a:lnTo>
                    <a:lnTo>
                      <a:pt x="63" y="46"/>
                    </a:lnTo>
                    <a:lnTo>
                      <a:pt x="64" y="39"/>
                    </a:lnTo>
                    <a:close/>
                    <a:moveTo>
                      <a:pt x="55" y="39"/>
                    </a:moveTo>
                    <a:lnTo>
                      <a:pt x="54" y="45"/>
                    </a:lnTo>
                    <a:lnTo>
                      <a:pt x="53" y="50"/>
                    </a:lnTo>
                    <a:lnTo>
                      <a:pt x="51" y="54"/>
                    </a:lnTo>
                    <a:lnTo>
                      <a:pt x="48" y="58"/>
                    </a:lnTo>
                    <a:lnTo>
                      <a:pt x="45" y="62"/>
                    </a:lnTo>
                    <a:lnTo>
                      <a:pt x="41" y="64"/>
                    </a:lnTo>
                    <a:lnTo>
                      <a:pt x="37" y="65"/>
                    </a:lnTo>
                    <a:lnTo>
                      <a:pt x="32" y="65"/>
                    </a:lnTo>
                    <a:lnTo>
                      <a:pt x="28" y="65"/>
                    </a:lnTo>
                    <a:lnTo>
                      <a:pt x="23" y="64"/>
                    </a:lnTo>
                    <a:lnTo>
                      <a:pt x="20" y="62"/>
                    </a:lnTo>
                    <a:lnTo>
                      <a:pt x="16" y="58"/>
                    </a:lnTo>
                    <a:lnTo>
                      <a:pt x="13" y="54"/>
                    </a:lnTo>
                    <a:lnTo>
                      <a:pt x="11" y="50"/>
                    </a:lnTo>
                    <a:lnTo>
                      <a:pt x="10" y="45"/>
                    </a:lnTo>
                    <a:lnTo>
                      <a:pt x="10" y="39"/>
                    </a:lnTo>
                    <a:lnTo>
                      <a:pt x="10" y="33"/>
                    </a:lnTo>
                    <a:lnTo>
                      <a:pt x="11" y="28"/>
                    </a:lnTo>
                    <a:lnTo>
                      <a:pt x="13" y="23"/>
                    </a:lnTo>
                    <a:lnTo>
                      <a:pt x="16" y="20"/>
                    </a:lnTo>
                    <a:lnTo>
                      <a:pt x="20" y="16"/>
                    </a:lnTo>
                    <a:lnTo>
                      <a:pt x="23" y="14"/>
                    </a:lnTo>
                    <a:lnTo>
                      <a:pt x="28" y="12"/>
                    </a:lnTo>
                    <a:lnTo>
                      <a:pt x="32" y="11"/>
                    </a:lnTo>
                    <a:lnTo>
                      <a:pt x="37" y="12"/>
                    </a:lnTo>
                    <a:lnTo>
                      <a:pt x="41" y="14"/>
                    </a:lnTo>
                    <a:lnTo>
                      <a:pt x="45" y="16"/>
                    </a:lnTo>
                    <a:lnTo>
                      <a:pt x="48" y="20"/>
                    </a:lnTo>
                    <a:lnTo>
                      <a:pt x="51" y="23"/>
                    </a:lnTo>
                    <a:lnTo>
                      <a:pt x="53" y="28"/>
                    </a:lnTo>
                    <a:lnTo>
                      <a:pt x="54" y="33"/>
                    </a:lnTo>
                    <a:lnTo>
                      <a:pt x="55" y="39"/>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27" name="Freeform 42"/>
              <p:cNvSpPr>
                <a:spLocks noEditPoints="1"/>
              </p:cNvSpPr>
              <p:nvPr/>
            </p:nvSpPr>
            <p:spPr bwMode="auto">
              <a:xfrm>
                <a:off x="1156" y="2654"/>
                <a:ext cx="11" cy="11"/>
              </a:xfrm>
              <a:custGeom>
                <a:avLst/>
                <a:gdLst>
                  <a:gd name="T0" fmla="*/ 0 w 54"/>
                  <a:gd name="T1" fmla="*/ 0 h 65"/>
                  <a:gd name="T2" fmla="*/ 0 w 54"/>
                  <a:gd name="T3" fmla="*/ 0 h 65"/>
                  <a:gd name="T4" fmla="*/ 0 w 54"/>
                  <a:gd name="T5" fmla="*/ 0 h 65"/>
                  <a:gd name="T6" fmla="*/ 0 w 54"/>
                  <a:gd name="T7" fmla="*/ 0 h 65"/>
                  <a:gd name="T8" fmla="*/ 0 w 54"/>
                  <a:gd name="T9" fmla="*/ 0 h 65"/>
                  <a:gd name="T10" fmla="*/ 0 w 54"/>
                  <a:gd name="T11" fmla="*/ 0 h 65"/>
                  <a:gd name="T12" fmla="*/ 0 w 54"/>
                  <a:gd name="T13" fmla="*/ 0 h 65"/>
                  <a:gd name="T14" fmla="*/ 0 w 54"/>
                  <a:gd name="T15" fmla="*/ 0 h 65"/>
                  <a:gd name="T16" fmla="*/ 0 w 54"/>
                  <a:gd name="T17" fmla="*/ 0 h 65"/>
                  <a:gd name="T18" fmla="*/ 0 w 54"/>
                  <a:gd name="T19" fmla="*/ 0 h 65"/>
                  <a:gd name="T20" fmla="*/ 0 w 54"/>
                  <a:gd name="T21" fmla="*/ 0 h 65"/>
                  <a:gd name="T22" fmla="*/ 0 w 54"/>
                  <a:gd name="T23" fmla="*/ 0 h 65"/>
                  <a:gd name="T24" fmla="*/ 0 w 54"/>
                  <a:gd name="T25" fmla="*/ 0 h 65"/>
                  <a:gd name="T26" fmla="*/ 0 w 54"/>
                  <a:gd name="T27" fmla="*/ 0 h 65"/>
                  <a:gd name="T28" fmla="*/ 0 w 54"/>
                  <a:gd name="T29" fmla="*/ 0 h 65"/>
                  <a:gd name="T30" fmla="*/ 0 w 54"/>
                  <a:gd name="T31" fmla="*/ 0 h 65"/>
                  <a:gd name="T32" fmla="*/ 0 w 54"/>
                  <a:gd name="T33" fmla="*/ 0 h 65"/>
                  <a:gd name="T34" fmla="*/ 0 w 54"/>
                  <a:gd name="T35" fmla="*/ 0 h 65"/>
                  <a:gd name="T36" fmla="*/ 0 w 54"/>
                  <a:gd name="T37" fmla="*/ 0 h 65"/>
                  <a:gd name="T38" fmla="*/ 0 w 54"/>
                  <a:gd name="T39" fmla="*/ 0 h 65"/>
                  <a:gd name="T40" fmla="*/ 0 w 54"/>
                  <a:gd name="T41" fmla="*/ 0 h 65"/>
                  <a:gd name="T42" fmla="*/ 0 w 54"/>
                  <a:gd name="T43" fmla="*/ 0 h 65"/>
                  <a:gd name="T44" fmla="*/ 0 w 54"/>
                  <a:gd name="T45" fmla="*/ 0 h 65"/>
                  <a:gd name="T46" fmla="*/ 0 w 54"/>
                  <a:gd name="T47" fmla="*/ 0 h 65"/>
                  <a:gd name="T48" fmla="*/ 0 w 54"/>
                  <a:gd name="T49" fmla="*/ 0 h 65"/>
                  <a:gd name="T50" fmla="*/ 0 w 54"/>
                  <a:gd name="T51" fmla="*/ 0 h 65"/>
                  <a:gd name="T52" fmla="*/ 0 w 54"/>
                  <a:gd name="T53" fmla="*/ 0 h 65"/>
                  <a:gd name="T54" fmla="*/ 0 w 54"/>
                  <a:gd name="T55" fmla="*/ 0 h 65"/>
                  <a:gd name="T56" fmla="*/ 0 w 54"/>
                  <a:gd name="T57" fmla="*/ 0 h 65"/>
                  <a:gd name="T58" fmla="*/ 0 w 54"/>
                  <a:gd name="T59" fmla="*/ 0 h 65"/>
                  <a:gd name="T60" fmla="*/ 0 w 54"/>
                  <a:gd name="T61" fmla="*/ 0 h 65"/>
                  <a:gd name="T62" fmla="*/ 0 w 54"/>
                  <a:gd name="T63" fmla="*/ 0 h 65"/>
                  <a:gd name="T64" fmla="*/ 0 w 54"/>
                  <a:gd name="T65" fmla="*/ 0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 h="65">
                    <a:moveTo>
                      <a:pt x="54" y="33"/>
                    </a:moveTo>
                    <a:lnTo>
                      <a:pt x="54" y="27"/>
                    </a:lnTo>
                    <a:lnTo>
                      <a:pt x="52" y="20"/>
                    </a:lnTo>
                    <a:lnTo>
                      <a:pt x="49" y="15"/>
                    </a:lnTo>
                    <a:lnTo>
                      <a:pt x="46" y="10"/>
                    </a:lnTo>
                    <a:lnTo>
                      <a:pt x="42" y="6"/>
                    </a:lnTo>
                    <a:lnTo>
                      <a:pt x="38" y="3"/>
                    </a:lnTo>
                    <a:lnTo>
                      <a:pt x="33" y="2"/>
                    </a:lnTo>
                    <a:lnTo>
                      <a:pt x="27" y="0"/>
                    </a:lnTo>
                    <a:lnTo>
                      <a:pt x="22" y="2"/>
                    </a:lnTo>
                    <a:lnTo>
                      <a:pt x="17" y="3"/>
                    </a:lnTo>
                    <a:lnTo>
                      <a:pt x="12" y="6"/>
                    </a:lnTo>
                    <a:lnTo>
                      <a:pt x="8" y="10"/>
                    </a:lnTo>
                    <a:lnTo>
                      <a:pt x="5" y="15"/>
                    </a:lnTo>
                    <a:lnTo>
                      <a:pt x="2" y="20"/>
                    </a:lnTo>
                    <a:lnTo>
                      <a:pt x="1" y="27"/>
                    </a:lnTo>
                    <a:lnTo>
                      <a:pt x="0" y="33"/>
                    </a:lnTo>
                    <a:lnTo>
                      <a:pt x="1" y="39"/>
                    </a:lnTo>
                    <a:lnTo>
                      <a:pt x="2" y="45"/>
                    </a:lnTo>
                    <a:lnTo>
                      <a:pt x="5" y="51"/>
                    </a:lnTo>
                    <a:lnTo>
                      <a:pt x="8" y="56"/>
                    </a:lnTo>
                    <a:lnTo>
                      <a:pt x="12" y="59"/>
                    </a:lnTo>
                    <a:lnTo>
                      <a:pt x="17" y="63"/>
                    </a:lnTo>
                    <a:lnTo>
                      <a:pt x="22" y="64"/>
                    </a:lnTo>
                    <a:lnTo>
                      <a:pt x="27" y="65"/>
                    </a:lnTo>
                    <a:lnTo>
                      <a:pt x="33" y="64"/>
                    </a:lnTo>
                    <a:lnTo>
                      <a:pt x="38" y="63"/>
                    </a:lnTo>
                    <a:lnTo>
                      <a:pt x="42" y="59"/>
                    </a:lnTo>
                    <a:lnTo>
                      <a:pt x="46" y="56"/>
                    </a:lnTo>
                    <a:lnTo>
                      <a:pt x="49" y="51"/>
                    </a:lnTo>
                    <a:lnTo>
                      <a:pt x="52" y="45"/>
                    </a:lnTo>
                    <a:lnTo>
                      <a:pt x="54" y="39"/>
                    </a:lnTo>
                    <a:lnTo>
                      <a:pt x="54" y="33"/>
                    </a:lnTo>
                    <a:close/>
                    <a:moveTo>
                      <a:pt x="45" y="33"/>
                    </a:moveTo>
                    <a:lnTo>
                      <a:pt x="45" y="38"/>
                    </a:lnTo>
                    <a:lnTo>
                      <a:pt x="44" y="41"/>
                    </a:lnTo>
                    <a:lnTo>
                      <a:pt x="42" y="45"/>
                    </a:lnTo>
                    <a:lnTo>
                      <a:pt x="40" y="48"/>
                    </a:lnTo>
                    <a:lnTo>
                      <a:pt x="37" y="51"/>
                    </a:lnTo>
                    <a:lnTo>
                      <a:pt x="34" y="53"/>
                    </a:lnTo>
                    <a:lnTo>
                      <a:pt x="31" y="54"/>
                    </a:lnTo>
                    <a:lnTo>
                      <a:pt x="27" y="54"/>
                    </a:lnTo>
                    <a:lnTo>
                      <a:pt x="23" y="54"/>
                    </a:lnTo>
                    <a:lnTo>
                      <a:pt x="20" y="53"/>
                    </a:lnTo>
                    <a:lnTo>
                      <a:pt x="17" y="51"/>
                    </a:lnTo>
                    <a:lnTo>
                      <a:pt x="14" y="48"/>
                    </a:lnTo>
                    <a:lnTo>
                      <a:pt x="12" y="45"/>
                    </a:lnTo>
                    <a:lnTo>
                      <a:pt x="11" y="41"/>
                    </a:lnTo>
                    <a:lnTo>
                      <a:pt x="9" y="38"/>
                    </a:lnTo>
                    <a:lnTo>
                      <a:pt x="9" y="33"/>
                    </a:lnTo>
                    <a:lnTo>
                      <a:pt x="9" y="28"/>
                    </a:lnTo>
                    <a:lnTo>
                      <a:pt x="11" y="24"/>
                    </a:lnTo>
                    <a:lnTo>
                      <a:pt x="12" y="21"/>
                    </a:lnTo>
                    <a:lnTo>
                      <a:pt x="14" y="17"/>
                    </a:lnTo>
                    <a:lnTo>
                      <a:pt x="17" y="15"/>
                    </a:lnTo>
                    <a:lnTo>
                      <a:pt x="20" y="12"/>
                    </a:lnTo>
                    <a:lnTo>
                      <a:pt x="23" y="11"/>
                    </a:lnTo>
                    <a:lnTo>
                      <a:pt x="27" y="11"/>
                    </a:lnTo>
                    <a:lnTo>
                      <a:pt x="31" y="11"/>
                    </a:lnTo>
                    <a:lnTo>
                      <a:pt x="34" y="12"/>
                    </a:lnTo>
                    <a:lnTo>
                      <a:pt x="37" y="15"/>
                    </a:lnTo>
                    <a:lnTo>
                      <a:pt x="40" y="17"/>
                    </a:lnTo>
                    <a:lnTo>
                      <a:pt x="42" y="21"/>
                    </a:lnTo>
                    <a:lnTo>
                      <a:pt x="44" y="24"/>
                    </a:lnTo>
                    <a:lnTo>
                      <a:pt x="45" y="28"/>
                    </a:lnTo>
                    <a:lnTo>
                      <a:pt x="45" y="33"/>
                    </a:lnTo>
                    <a:close/>
                  </a:path>
                </a:pathLst>
              </a:custGeom>
              <a:solidFill>
                <a:srgbClr val="FCEF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28" name="Freeform 43"/>
              <p:cNvSpPr>
                <a:spLocks noEditPoints="1"/>
              </p:cNvSpPr>
              <p:nvPr/>
            </p:nvSpPr>
            <p:spPr bwMode="auto">
              <a:xfrm>
                <a:off x="1157" y="2655"/>
                <a:ext cx="9" cy="9"/>
              </a:xfrm>
              <a:custGeom>
                <a:avLst/>
                <a:gdLst>
                  <a:gd name="T0" fmla="*/ 0 w 45"/>
                  <a:gd name="T1" fmla="*/ 0 h 54"/>
                  <a:gd name="T2" fmla="*/ 0 w 45"/>
                  <a:gd name="T3" fmla="*/ 0 h 54"/>
                  <a:gd name="T4" fmla="*/ 0 w 45"/>
                  <a:gd name="T5" fmla="*/ 0 h 54"/>
                  <a:gd name="T6" fmla="*/ 0 w 45"/>
                  <a:gd name="T7" fmla="*/ 0 h 54"/>
                  <a:gd name="T8" fmla="*/ 0 w 45"/>
                  <a:gd name="T9" fmla="*/ 0 h 54"/>
                  <a:gd name="T10" fmla="*/ 0 w 45"/>
                  <a:gd name="T11" fmla="*/ 0 h 54"/>
                  <a:gd name="T12" fmla="*/ 0 w 45"/>
                  <a:gd name="T13" fmla="*/ 0 h 54"/>
                  <a:gd name="T14" fmla="*/ 0 w 45"/>
                  <a:gd name="T15" fmla="*/ 0 h 54"/>
                  <a:gd name="T16" fmla="*/ 0 w 45"/>
                  <a:gd name="T17" fmla="*/ 0 h 54"/>
                  <a:gd name="T18" fmla="*/ 0 w 45"/>
                  <a:gd name="T19" fmla="*/ 0 h 54"/>
                  <a:gd name="T20" fmla="*/ 0 w 45"/>
                  <a:gd name="T21" fmla="*/ 0 h 54"/>
                  <a:gd name="T22" fmla="*/ 0 w 45"/>
                  <a:gd name="T23" fmla="*/ 0 h 54"/>
                  <a:gd name="T24" fmla="*/ 0 w 45"/>
                  <a:gd name="T25" fmla="*/ 0 h 54"/>
                  <a:gd name="T26" fmla="*/ 0 w 45"/>
                  <a:gd name="T27" fmla="*/ 0 h 54"/>
                  <a:gd name="T28" fmla="*/ 0 w 45"/>
                  <a:gd name="T29" fmla="*/ 0 h 54"/>
                  <a:gd name="T30" fmla="*/ 0 w 45"/>
                  <a:gd name="T31" fmla="*/ 0 h 54"/>
                  <a:gd name="T32" fmla="*/ 0 w 45"/>
                  <a:gd name="T33" fmla="*/ 0 h 54"/>
                  <a:gd name="T34" fmla="*/ 0 w 45"/>
                  <a:gd name="T35" fmla="*/ 0 h 54"/>
                  <a:gd name="T36" fmla="*/ 0 w 45"/>
                  <a:gd name="T37" fmla="*/ 0 h 54"/>
                  <a:gd name="T38" fmla="*/ 0 w 45"/>
                  <a:gd name="T39" fmla="*/ 0 h 54"/>
                  <a:gd name="T40" fmla="*/ 0 w 45"/>
                  <a:gd name="T41" fmla="*/ 0 h 54"/>
                  <a:gd name="T42" fmla="*/ 0 w 45"/>
                  <a:gd name="T43" fmla="*/ 0 h 54"/>
                  <a:gd name="T44" fmla="*/ 0 w 45"/>
                  <a:gd name="T45" fmla="*/ 0 h 54"/>
                  <a:gd name="T46" fmla="*/ 0 w 45"/>
                  <a:gd name="T47" fmla="*/ 0 h 54"/>
                  <a:gd name="T48" fmla="*/ 0 w 45"/>
                  <a:gd name="T49" fmla="*/ 0 h 54"/>
                  <a:gd name="T50" fmla="*/ 0 w 45"/>
                  <a:gd name="T51" fmla="*/ 0 h 54"/>
                  <a:gd name="T52" fmla="*/ 0 w 45"/>
                  <a:gd name="T53" fmla="*/ 0 h 54"/>
                  <a:gd name="T54" fmla="*/ 0 w 45"/>
                  <a:gd name="T55" fmla="*/ 0 h 54"/>
                  <a:gd name="T56" fmla="*/ 0 w 45"/>
                  <a:gd name="T57" fmla="*/ 0 h 54"/>
                  <a:gd name="T58" fmla="*/ 0 w 45"/>
                  <a:gd name="T59" fmla="*/ 0 h 54"/>
                  <a:gd name="T60" fmla="*/ 0 w 45"/>
                  <a:gd name="T61" fmla="*/ 0 h 54"/>
                  <a:gd name="T62" fmla="*/ 0 w 45"/>
                  <a:gd name="T63" fmla="*/ 0 h 54"/>
                  <a:gd name="T64" fmla="*/ 0 w 45"/>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 h="54">
                    <a:moveTo>
                      <a:pt x="45" y="28"/>
                    </a:moveTo>
                    <a:lnTo>
                      <a:pt x="44" y="22"/>
                    </a:lnTo>
                    <a:lnTo>
                      <a:pt x="43" y="17"/>
                    </a:lnTo>
                    <a:lnTo>
                      <a:pt x="41" y="12"/>
                    </a:lnTo>
                    <a:lnTo>
                      <a:pt x="38" y="9"/>
                    </a:lnTo>
                    <a:lnTo>
                      <a:pt x="35" y="5"/>
                    </a:lnTo>
                    <a:lnTo>
                      <a:pt x="31" y="3"/>
                    </a:lnTo>
                    <a:lnTo>
                      <a:pt x="27" y="1"/>
                    </a:lnTo>
                    <a:lnTo>
                      <a:pt x="22" y="0"/>
                    </a:lnTo>
                    <a:lnTo>
                      <a:pt x="18" y="1"/>
                    </a:lnTo>
                    <a:lnTo>
                      <a:pt x="13" y="3"/>
                    </a:lnTo>
                    <a:lnTo>
                      <a:pt x="10" y="5"/>
                    </a:lnTo>
                    <a:lnTo>
                      <a:pt x="6" y="9"/>
                    </a:lnTo>
                    <a:lnTo>
                      <a:pt x="3" y="12"/>
                    </a:lnTo>
                    <a:lnTo>
                      <a:pt x="1" y="17"/>
                    </a:lnTo>
                    <a:lnTo>
                      <a:pt x="0" y="22"/>
                    </a:lnTo>
                    <a:lnTo>
                      <a:pt x="0" y="28"/>
                    </a:lnTo>
                    <a:lnTo>
                      <a:pt x="0" y="34"/>
                    </a:lnTo>
                    <a:lnTo>
                      <a:pt x="1" y="39"/>
                    </a:lnTo>
                    <a:lnTo>
                      <a:pt x="3" y="43"/>
                    </a:lnTo>
                    <a:lnTo>
                      <a:pt x="6" y="47"/>
                    </a:lnTo>
                    <a:lnTo>
                      <a:pt x="10" y="51"/>
                    </a:lnTo>
                    <a:lnTo>
                      <a:pt x="13" y="53"/>
                    </a:lnTo>
                    <a:lnTo>
                      <a:pt x="18" y="54"/>
                    </a:lnTo>
                    <a:lnTo>
                      <a:pt x="22" y="54"/>
                    </a:lnTo>
                    <a:lnTo>
                      <a:pt x="27" y="54"/>
                    </a:lnTo>
                    <a:lnTo>
                      <a:pt x="31" y="53"/>
                    </a:lnTo>
                    <a:lnTo>
                      <a:pt x="35" y="51"/>
                    </a:lnTo>
                    <a:lnTo>
                      <a:pt x="38" y="47"/>
                    </a:lnTo>
                    <a:lnTo>
                      <a:pt x="41" y="43"/>
                    </a:lnTo>
                    <a:lnTo>
                      <a:pt x="43" y="39"/>
                    </a:lnTo>
                    <a:lnTo>
                      <a:pt x="44" y="34"/>
                    </a:lnTo>
                    <a:lnTo>
                      <a:pt x="45" y="28"/>
                    </a:lnTo>
                    <a:close/>
                    <a:moveTo>
                      <a:pt x="36" y="28"/>
                    </a:moveTo>
                    <a:lnTo>
                      <a:pt x="35" y="31"/>
                    </a:lnTo>
                    <a:lnTo>
                      <a:pt x="35" y="34"/>
                    </a:lnTo>
                    <a:lnTo>
                      <a:pt x="33" y="37"/>
                    </a:lnTo>
                    <a:lnTo>
                      <a:pt x="32" y="40"/>
                    </a:lnTo>
                    <a:lnTo>
                      <a:pt x="30" y="41"/>
                    </a:lnTo>
                    <a:lnTo>
                      <a:pt x="27" y="42"/>
                    </a:lnTo>
                    <a:lnTo>
                      <a:pt x="25" y="43"/>
                    </a:lnTo>
                    <a:lnTo>
                      <a:pt x="22" y="43"/>
                    </a:lnTo>
                    <a:lnTo>
                      <a:pt x="19" y="43"/>
                    </a:lnTo>
                    <a:lnTo>
                      <a:pt x="17" y="42"/>
                    </a:lnTo>
                    <a:lnTo>
                      <a:pt x="15" y="41"/>
                    </a:lnTo>
                    <a:lnTo>
                      <a:pt x="13" y="40"/>
                    </a:lnTo>
                    <a:lnTo>
                      <a:pt x="11" y="37"/>
                    </a:lnTo>
                    <a:lnTo>
                      <a:pt x="10" y="34"/>
                    </a:lnTo>
                    <a:lnTo>
                      <a:pt x="9" y="31"/>
                    </a:lnTo>
                    <a:lnTo>
                      <a:pt x="9" y="28"/>
                    </a:lnTo>
                    <a:lnTo>
                      <a:pt x="9" y="24"/>
                    </a:lnTo>
                    <a:lnTo>
                      <a:pt x="10" y="22"/>
                    </a:lnTo>
                    <a:lnTo>
                      <a:pt x="11" y="18"/>
                    </a:lnTo>
                    <a:lnTo>
                      <a:pt x="13" y="16"/>
                    </a:lnTo>
                    <a:lnTo>
                      <a:pt x="15" y="15"/>
                    </a:lnTo>
                    <a:lnTo>
                      <a:pt x="17" y="13"/>
                    </a:lnTo>
                    <a:lnTo>
                      <a:pt x="19" y="12"/>
                    </a:lnTo>
                    <a:lnTo>
                      <a:pt x="22" y="11"/>
                    </a:lnTo>
                    <a:lnTo>
                      <a:pt x="25" y="12"/>
                    </a:lnTo>
                    <a:lnTo>
                      <a:pt x="27" y="13"/>
                    </a:lnTo>
                    <a:lnTo>
                      <a:pt x="30" y="15"/>
                    </a:lnTo>
                    <a:lnTo>
                      <a:pt x="32" y="16"/>
                    </a:lnTo>
                    <a:lnTo>
                      <a:pt x="33" y="18"/>
                    </a:lnTo>
                    <a:lnTo>
                      <a:pt x="35" y="22"/>
                    </a:lnTo>
                    <a:lnTo>
                      <a:pt x="35" y="24"/>
                    </a:lnTo>
                    <a:lnTo>
                      <a:pt x="36" y="28"/>
                    </a:lnTo>
                    <a:close/>
                  </a:path>
                </a:pathLst>
              </a:custGeom>
              <a:solidFill>
                <a:srgbClr val="FCF2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29" name="Freeform 44"/>
              <p:cNvSpPr>
                <a:spLocks noEditPoints="1"/>
              </p:cNvSpPr>
              <p:nvPr/>
            </p:nvSpPr>
            <p:spPr bwMode="auto">
              <a:xfrm>
                <a:off x="1158" y="2656"/>
                <a:ext cx="7" cy="7"/>
              </a:xfrm>
              <a:custGeom>
                <a:avLst/>
                <a:gdLst>
                  <a:gd name="T0" fmla="*/ 0 w 36"/>
                  <a:gd name="T1" fmla="*/ 0 h 43"/>
                  <a:gd name="T2" fmla="*/ 0 w 36"/>
                  <a:gd name="T3" fmla="*/ 0 h 43"/>
                  <a:gd name="T4" fmla="*/ 0 w 36"/>
                  <a:gd name="T5" fmla="*/ 0 h 43"/>
                  <a:gd name="T6" fmla="*/ 0 w 36"/>
                  <a:gd name="T7" fmla="*/ 0 h 43"/>
                  <a:gd name="T8" fmla="*/ 0 w 36"/>
                  <a:gd name="T9" fmla="*/ 0 h 43"/>
                  <a:gd name="T10" fmla="*/ 0 w 36"/>
                  <a:gd name="T11" fmla="*/ 0 h 43"/>
                  <a:gd name="T12" fmla="*/ 0 w 36"/>
                  <a:gd name="T13" fmla="*/ 0 h 43"/>
                  <a:gd name="T14" fmla="*/ 0 w 36"/>
                  <a:gd name="T15" fmla="*/ 0 h 43"/>
                  <a:gd name="T16" fmla="*/ 0 w 36"/>
                  <a:gd name="T17" fmla="*/ 0 h 43"/>
                  <a:gd name="T18" fmla="*/ 0 w 36"/>
                  <a:gd name="T19" fmla="*/ 0 h 43"/>
                  <a:gd name="T20" fmla="*/ 0 w 36"/>
                  <a:gd name="T21" fmla="*/ 0 h 43"/>
                  <a:gd name="T22" fmla="*/ 0 w 36"/>
                  <a:gd name="T23" fmla="*/ 0 h 43"/>
                  <a:gd name="T24" fmla="*/ 0 w 36"/>
                  <a:gd name="T25" fmla="*/ 0 h 43"/>
                  <a:gd name="T26" fmla="*/ 0 w 36"/>
                  <a:gd name="T27" fmla="*/ 0 h 43"/>
                  <a:gd name="T28" fmla="*/ 0 w 36"/>
                  <a:gd name="T29" fmla="*/ 0 h 43"/>
                  <a:gd name="T30" fmla="*/ 0 w 36"/>
                  <a:gd name="T31" fmla="*/ 0 h 43"/>
                  <a:gd name="T32" fmla="*/ 0 w 36"/>
                  <a:gd name="T33" fmla="*/ 0 h 43"/>
                  <a:gd name="T34" fmla="*/ 0 w 36"/>
                  <a:gd name="T35" fmla="*/ 0 h 43"/>
                  <a:gd name="T36" fmla="*/ 0 w 36"/>
                  <a:gd name="T37" fmla="*/ 0 h 43"/>
                  <a:gd name="T38" fmla="*/ 0 w 36"/>
                  <a:gd name="T39" fmla="*/ 0 h 43"/>
                  <a:gd name="T40" fmla="*/ 0 w 36"/>
                  <a:gd name="T41" fmla="*/ 0 h 43"/>
                  <a:gd name="T42" fmla="*/ 0 w 36"/>
                  <a:gd name="T43" fmla="*/ 0 h 43"/>
                  <a:gd name="T44" fmla="*/ 0 w 36"/>
                  <a:gd name="T45" fmla="*/ 0 h 43"/>
                  <a:gd name="T46" fmla="*/ 0 w 36"/>
                  <a:gd name="T47" fmla="*/ 0 h 43"/>
                  <a:gd name="T48" fmla="*/ 0 w 36"/>
                  <a:gd name="T49" fmla="*/ 0 h 43"/>
                  <a:gd name="T50" fmla="*/ 0 w 36"/>
                  <a:gd name="T51" fmla="*/ 0 h 43"/>
                  <a:gd name="T52" fmla="*/ 0 w 36"/>
                  <a:gd name="T53" fmla="*/ 0 h 43"/>
                  <a:gd name="T54" fmla="*/ 0 w 36"/>
                  <a:gd name="T55" fmla="*/ 0 h 43"/>
                  <a:gd name="T56" fmla="*/ 0 w 36"/>
                  <a:gd name="T57" fmla="*/ 0 h 43"/>
                  <a:gd name="T58" fmla="*/ 0 w 36"/>
                  <a:gd name="T59" fmla="*/ 0 h 43"/>
                  <a:gd name="T60" fmla="*/ 0 w 36"/>
                  <a:gd name="T61" fmla="*/ 0 h 43"/>
                  <a:gd name="T62" fmla="*/ 0 w 36"/>
                  <a:gd name="T63" fmla="*/ 0 h 43"/>
                  <a:gd name="T64" fmla="*/ 0 w 36"/>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 h="43">
                    <a:moveTo>
                      <a:pt x="36" y="22"/>
                    </a:moveTo>
                    <a:lnTo>
                      <a:pt x="36" y="17"/>
                    </a:lnTo>
                    <a:lnTo>
                      <a:pt x="35" y="13"/>
                    </a:lnTo>
                    <a:lnTo>
                      <a:pt x="33" y="10"/>
                    </a:lnTo>
                    <a:lnTo>
                      <a:pt x="31" y="6"/>
                    </a:lnTo>
                    <a:lnTo>
                      <a:pt x="28" y="4"/>
                    </a:lnTo>
                    <a:lnTo>
                      <a:pt x="25" y="1"/>
                    </a:lnTo>
                    <a:lnTo>
                      <a:pt x="22" y="0"/>
                    </a:lnTo>
                    <a:lnTo>
                      <a:pt x="18" y="0"/>
                    </a:lnTo>
                    <a:lnTo>
                      <a:pt x="14" y="0"/>
                    </a:lnTo>
                    <a:lnTo>
                      <a:pt x="11" y="1"/>
                    </a:lnTo>
                    <a:lnTo>
                      <a:pt x="8" y="4"/>
                    </a:lnTo>
                    <a:lnTo>
                      <a:pt x="5" y="6"/>
                    </a:lnTo>
                    <a:lnTo>
                      <a:pt x="3" y="10"/>
                    </a:lnTo>
                    <a:lnTo>
                      <a:pt x="2" y="13"/>
                    </a:lnTo>
                    <a:lnTo>
                      <a:pt x="0" y="17"/>
                    </a:lnTo>
                    <a:lnTo>
                      <a:pt x="0" y="22"/>
                    </a:lnTo>
                    <a:lnTo>
                      <a:pt x="0" y="27"/>
                    </a:lnTo>
                    <a:lnTo>
                      <a:pt x="2" y="30"/>
                    </a:lnTo>
                    <a:lnTo>
                      <a:pt x="3" y="34"/>
                    </a:lnTo>
                    <a:lnTo>
                      <a:pt x="5" y="37"/>
                    </a:lnTo>
                    <a:lnTo>
                      <a:pt x="8" y="40"/>
                    </a:lnTo>
                    <a:lnTo>
                      <a:pt x="11" y="42"/>
                    </a:lnTo>
                    <a:lnTo>
                      <a:pt x="14" y="43"/>
                    </a:lnTo>
                    <a:lnTo>
                      <a:pt x="18" y="43"/>
                    </a:lnTo>
                    <a:lnTo>
                      <a:pt x="22" y="43"/>
                    </a:lnTo>
                    <a:lnTo>
                      <a:pt x="25" y="42"/>
                    </a:lnTo>
                    <a:lnTo>
                      <a:pt x="28" y="40"/>
                    </a:lnTo>
                    <a:lnTo>
                      <a:pt x="31" y="37"/>
                    </a:lnTo>
                    <a:lnTo>
                      <a:pt x="33" y="34"/>
                    </a:lnTo>
                    <a:lnTo>
                      <a:pt x="35" y="30"/>
                    </a:lnTo>
                    <a:lnTo>
                      <a:pt x="36" y="27"/>
                    </a:lnTo>
                    <a:lnTo>
                      <a:pt x="36" y="22"/>
                    </a:lnTo>
                    <a:close/>
                    <a:moveTo>
                      <a:pt x="27" y="22"/>
                    </a:moveTo>
                    <a:lnTo>
                      <a:pt x="27" y="24"/>
                    </a:lnTo>
                    <a:lnTo>
                      <a:pt x="26" y="25"/>
                    </a:lnTo>
                    <a:lnTo>
                      <a:pt x="26" y="28"/>
                    </a:lnTo>
                    <a:lnTo>
                      <a:pt x="24" y="29"/>
                    </a:lnTo>
                    <a:lnTo>
                      <a:pt x="23" y="30"/>
                    </a:lnTo>
                    <a:lnTo>
                      <a:pt x="22" y="31"/>
                    </a:lnTo>
                    <a:lnTo>
                      <a:pt x="20" y="33"/>
                    </a:lnTo>
                    <a:lnTo>
                      <a:pt x="18" y="33"/>
                    </a:lnTo>
                    <a:lnTo>
                      <a:pt x="16" y="33"/>
                    </a:lnTo>
                    <a:lnTo>
                      <a:pt x="15" y="31"/>
                    </a:lnTo>
                    <a:lnTo>
                      <a:pt x="13" y="30"/>
                    </a:lnTo>
                    <a:lnTo>
                      <a:pt x="12" y="29"/>
                    </a:lnTo>
                    <a:lnTo>
                      <a:pt x="11" y="28"/>
                    </a:lnTo>
                    <a:lnTo>
                      <a:pt x="10" y="25"/>
                    </a:lnTo>
                    <a:lnTo>
                      <a:pt x="9" y="24"/>
                    </a:lnTo>
                    <a:lnTo>
                      <a:pt x="9" y="22"/>
                    </a:lnTo>
                    <a:lnTo>
                      <a:pt x="9" y="19"/>
                    </a:lnTo>
                    <a:lnTo>
                      <a:pt x="10" y="17"/>
                    </a:lnTo>
                    <a:lnTo>
                      <a:pt x="11" y="16"/>
                    </a:lnTo>
                    <a:lnTo>
                      <a:pt x="12" y="15"/>
                    </a:lnTo>
                    <a:lnTo>
                      <a:pt x="13" y="13"/>
                    </a:lnTo>
                    <a:lnTo>
                      <a:pt x="15" y="12"/>
                    </a:lnTo>
                    <a:lnTo>
                      <a:pt x="16" y="11"/>
                    </a:lnTo>
                    <a:lnTo>
                      <a:pt x="18" y="11"/>
                    </a:lnTo>
                    <a:lnTo>
                      <a:pt x="20" y="11"/>
                    </a:lnTo>
                    <a:lnTo>
                      <a:pt x="22" y="12"/>
                    </a:lnTo>
                    <a:lnTo>
                      <a:pt x="23" y="13"/>
                    </a:lnTo>
                    <a:lnTo>
                      <a:pt x="24" y="15"/>
                    </a:lnTo>
                    <a:lnTo>
                      <a:pt x="26" y="16"/>
                    </a:lnTo>
                    <a:lnTo>
                      <a:pt x="26" y="17"/>
                    </a:lnTo>
                    <a:lnTo>
                      <a:pt x="27" y="19"/>
                    </a:lnTo>
                    <a:lnTo>
                      <a:pt x="27" y="22"/>
                    </a:lnTo>
                    <a:close/>
                  </a:path>
                </a:pathLst>
              </a:custGeom>
              <a:solidFill>
                <a:srgbClr val="FDF4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30" name="Freeform 45"/>
              <p:cNvSpPr>
                <a:spLocks/>
              </p:cNvSpPr>
              <p:nvPr/>
            </p:nvSpPr>
            <p:spPr bwMode="auto">
              <a:xfrm>
                <a:off x="1159" y="2657"/>
                <a:ext cx="5" cy="5"/>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32">
                    <a:moveTo>
                      <a:pt x="27" y="17"/>
                    </a:moveTo>
                    <a:lnTo>
                      <a:pt x="26" y="13"/>
                    </a:lnTo>
                    <a:lnTo>
                      <a:pt x="26" y="11"/>
                    </a:lnTo>
                    <a:lnTo>
                      <a:pt x="24" y="7"/>
                    </a:lnTo>
                    <a:lnTo>
                      <a:pt x="23" y="5"/>
                    </a:lnTo>
                    <a:lnTo>
                      <a:pt x="21" y="4"/>
                    </a:lnTo>
                    <a:lnTo>
                      <a:pt x="18" y="2"/>
                    </a:lnTo>
                    <a:lnTo>
                      <a:pt x="16" y="1"/>
                    </a:lnTo>
                    <a:lnTo>
                      <a:pt x="13" y="0"/>
                    </a:lnTo>
                    <a:lnTo>
                      <a:pt x="10" y="1"/>
                    </a:lnTo>
                    <a:lnTo>
                      <a:pt x="8" y="2"/>
                    </a:lnTo>
                    <a:lnTo>
                      <a:pt x="6" y="4"/>
                    </a:lnTo>
                    <a:lnTo>
                      <a:pt x="4" y="5"/>
                    </a:lnTo>
                    <a:lnTo>
                      <a:pt x="2" y="7"/>
                    </a:lnTo>
                    <a:lnTo>
                      <a:pt x="1" y="11"/>
                    </a:lnTo>
                    <a:lnTo>
                      <a:pt x="0" y="13"/>
                    </a:lnTo>
                    <a:lnTo>
                      <a:pt x="0" y="17"/>
                    </a:lnTo>
                    <a:lnTo>
                      <a:pt x="0" y="20"/>
                    </a:lnTo>
                    <a:lnTo>
                      <a:pt x="1" y="23"/>
                    </a:lnTo>
                    <a:lnTo>
                      <a:pt x="2" y="26"/>
                    </a:lnTo>
                    <a:lnTo>
                      <a:pt x="4" y="29"/>
                    </a:lnTo>
                    <a:lnTo>
                      <a:pt x="6" y="30"/>
                    </a:lnTo>
                    <a:lnTo>
                      <a:pt x="8" y="31"/>
                    </a:lnTo>
                    <a:lnTo>
                      <a:pt x="10" y="32"/>
                    </a:lnTo>
                    <a:lnTo>
                      <a:pt x="13" y="32"/>
                    </a:lnTo>
                    <a:lnTo>
                      <a:pt x="16" y="32"/>
                    </a:lnTo>
                    <a:lnTo>
                      <a:pt x="18" y="31"/>
                    </a:lnTo>
                    <a:lnTo>
                      <a:pt x="21" y="30"/>
                    </a:lnTo>
                    <a:lnTo>
                      <a:pt x="23" y="29"/>
                    </a:lnTo>
                    <a:lnTo>
                      <a:pt x="24" y="26"/>
                    </a:lnTo>
                    <a:lnTo>
                      <a:pt x="26" y="23"/>
                    </a:lnTo>
                    <a:lnTo>
                      <a:pt x="26" y="20"/>
                    </a:lnTo>
                    <a:lnTo>
                      <a:pt x="27" y="17"/>
                    </a:lnTo>
                    <a:close/>
                  </a:path>
                </a:pathLst>
              </a:custGeom>
              <a:solidFill>
                <a:srgbClr val="FDF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31" name="Freeform 46"/>
              <p:cNvSpPr>
                <a:spLocks/>
              </p:cNvSpPr>
              <p:nvPr/>
            </p:nvSpPr>
            <p:spPr bwMode="auto">
              <a:xfrm>
                <a:off x="1160" y="2658"/>
                <a:ext cx="3" cy="3"/>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22">
                    <a:moveTo>
                      <a:pt x="18" y="11"/>
                    </a:moveTo>
                    <a:lnTo>
                      <a:pt x="18" y="8"/>
                    </a:lnTo>
                    <a:lnTo>
                      <a:pt x="17" y="6"/>
                    </a:lnTo>
                    <a:lnTo>
                      <a:pt x="17" y="5"/>
                    </a:lnTo>
                    <a:lnTo>
                      <a:pt x="15" y="4"/>
                    </a:lnTo>
                    <a:lnTo>
                      <a:pt x="14" y="2"/>
                    </a:lnTo>
                    <a:lnTo>
                      <a:pt x="13" y="1"/>
                    </a:lnTo>
                    <a:lnTo>
                      <a:pt x="11" y="0"/>
                    </a:lnTo>
                    <a:lnTo>
                      <a:pt x="9" y="0"/>
                    </a:lnTo>
                    <a:lnTo>
                      <a:pt x="7" y="0"/>
                    </a:lnTo>
                    <a:lnTo>
                      <a:pt x="6" y="1"/>
                    </a:lnTo>
                    <a:lnTo>
                      <a:pt x="4" y="2"/>
                    </a:lnTo>
                    <a:lnTo>
                      <a:pt x="3" y="4"/>
                    </a:lnTo>
                    <a:lnTo>
                      <a:pt x="2" y="5"/>
                    </a:lnTo>
                    <a:lnTo>
                      <a:pt x="1" y="6"/>
                    </a:lnTo>
                    <a:lnTo>
                      <a:pt x="0" y="8"/>
                    </a:lnTo>
                    <a:lnTo>
                      <a:pt x="0" y="11"/>
                    </a:lnTo>
                    <a:lnTo>
                      <a:pt x="0" y="13"/>
                    </a:lnTo>
                    <a:lnTo>
                      <a:pt x="1" y="14"/>
                    </a:lnTo>
                    <a:lnTo>
                      <a:pt x="2" y="17"/>
                    </a:lnTo>
                    <a:lnTo>
                      <a:pt x="3" y="18"/>
                    </a:lnTo>
                    <a:lnTo>
                      <a:pt x="4" y="19"/>
                    </a:lnTo>
                    <a:lnTo>
                      <a:pt x="6" y="20"/>
                    </a:lnTo>
                    <a:lnTo>
                      <a:pt x="7" y="22"/>
                    </a:lnTo>
                    <a:lnTo>
                      <a:pt x="9" y="22"/>
                    </a:lnTo>
                    <a:lnTo>
                      <a:pt x="11" y="22"/>
                    </a:lnTo>
                    <a:lnTo>
                      <a:pt x="13" y="20"/>
                    </a:lnTo>
                    <a:lnTo>
                      <a:pt x="14" y="19"/>
                    </a:lnTo>
                    <a:lnTo>
                      <a:pt x="15" y="18"/>
                    </a:lnTo>
                    <a:lnTo>
                      <a:pt x="17" y="17"/>
                    </a:lnTo>
                    <a:lnTo>
                      <a:pt x="17" y="14"/>
                    </a:lnTo>
                    <a:lnTo>
                      <a:pt x="18" y="13"/>
                    </a:lnTo>
                    <a:lnTo>
                      <a:pt x="18" y="11"/>
                    </a:lnTo>
                    <a:close/>
                  </a:path>
                </a:pathLst>
              </a:custGeom>
              <a:solidFill>
                <a:srgbClr val="FDF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32" name="Freeform 47"/>
              <p:cNvSpPr>
                <a:spLocks/>
              </p:cNvSpPr>
              <p:nvPr/>
            </p:nvSpPr>
            <p:spPr bwMode="auto">
              <a:xfrm>
                <a:off x="1161" y="2658"/>
                <a:ext cx="2" cy="2"/>
              </a:xfrm>
              <a:custGeom>
                <a:avLst/>
                <a:gdLst>
                  <a:gd name="T0" fmla="*/ 0 w 9"/>
                  <a:gd name="T1" fmla="*/ 0 h 11"/>
                  <a:gd name="T2" fmla="*/ 0 w 9"/>
                  <a:gd name="T3" fmla="*/ 0 h 11"/>
                  <a:gd name="T4" fmla="*/ 0 w 9"/>
                  <a:gd name="T5" fmla="*/ 0 h 11"/>
                  <a:gd name="T6" fmla="*/ 0 w 9"/>
                  <a:gd name="T7" fmla="*/ 0 h 11"/>
                  <a:gd name="T8" fmla="*/ 0 w 9"/>
                  <a:gd name="T9" fmla="*/ 0 h 11"/>
                  <a:gd name="T10" fmla="*/ 0 w 9"/>
                  <a:gd name="T11" fmla="*/ 0 h 11"/>
                  <a:gd name="T12" fmla="*/ 0 w 9"/>
                  <a:gd name="T13" fmla="*/ 0 h 11"/>
                  <a:gd name="T14" fmla="*/ 0 w 9"/>
                  <a:gd name="T15" fmla="*/ 0 h 11"/>
                  <a:gd name="T16" fmla="*/ 0 w 9"/>
                  <a:gd name="T17" fmla="*/ 0 h 11"/>
                  <a:gd name="T18" fmla="*/ 0 w 9"/>
                  <a:gd name="T19" fmla="*/ 0 h 11"/>
                  <a:gd name="T20" fmla="*/ 0 w 9"/>
                  <a:gd name="T21" fmla="*/ 0 h 11"/>
                  <a:gd name="T22" fmla="*/ 0 w 9"/>
                  <a:gd name="T23" fmla="*/ 0 h 11"/>
                  <a:gd name="T24" fmla="*/ 0 w 9"/>
                  <a:gd name="T25" fmla="*/ 0 h 11"/>
                  <a:gd name="T26" fmla="*/ 0 w 9"/>
                  <a:gd name="T27" fmla="*/ 0 h 11"/>
                  <a:gd name="T28" fmla="*/ 0 w 9"/>
                  <a:gd name="T29" fmla="*/ 0 h 11"/>
                  <a:gd name="T30" fmla="*/ 0 w 9"/>
                  <a:gd name="T31" fmla="*/ 0 h 11"/>
                  <a:gd name="T32" fmla="*/ 0 w 9"/>
                  <a:gd name="T33" fmla="*/ 0 h 11"/>
                  <a:gd name="T34" fmla="*/ 0 w 9"/>
                  <a:gd name="T35" fmla="*/ 0 h 11"/>
                  <a:gd name="T36" fmla="*/ 0 w 9"/>
                  <a:gd name="T37" fmla="*/ 0 h 11"/>
                  <a:gd name="T38" fmla="*/ 0 w 9"/>
                  <a:gd name="T39" fmla="*/ 0 h 11"/>
                  <a:gd name="T40" fmla="*/ 0 w 9"/>
                  <a:gd name="T41" fmla="*/ 0 h 11"/>
                  <a:gd name="T42" fmla="*/ 0 w 9"/>
                  <a:gd name="T43" fmla="*/ 0 h 11"/>
                  <a:gd name="T44" fmla="*/ 0 w 9"/>
                  <a:gd name="T45" fmla="*/ 0 h 11"/>
                  <a:gd name="T46" fmla="*/ 0 w 9"/>
                  <a:gd name="T47" fmla="*/ 0 h 11"/>
                  <a:gd name="T48" fmla="*/ 0 w 9"/>
                  <a:gd name="T49" fmla="*/ 0 h 11"/>
                  <a:gd name="T50" fmla="*/ 0 w 9"/>
                  <a:gd name="T51" fmla="*/ 0 h 11"/>
                  <a:gd name="T52" fmla="*/ 0 w 9"/>
                  <a:gd name="T53" fmla="*/ 0 h 11"/>
                  <a:gd name="T54" fmla="*/ 0 w 9"/>
                  <a:gd name="T55" fmla="*/ 0 h 11"/>
                  <a:gd name="T56" fmla="*/ 0 w 9"/>
                  <a:gd name="T57" fmla="*/ 0 h 11"/>
                  <a:gd name="T58" fmla="*/ 0 w 9"/>
                  <a:gd name="T59" fmla="*/ 0 h 11"/>
                  <a:gd name="T60" fmla="*/ 0 w 9"/>
                  <a:gd name="T61" fmla="*/ 0 h 11"/>
                  <a:gd name="T62" fmla="*/ 0 w 9"/>
                  <a:gd name="T63" fmla="*/ 0 h 11"/>
                  <a:gd name="T64" fmla="*/ 0 w 9"/>
                  <a:gd name="T65" fmla="*/ 0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 h="11">
                    <a:moveTo>
                      <a:pt x="9" y="6"/>
                    </a:moveTo>
                    <a:lnTo>
                      <a:pt x="9" y="5"/>
                    </a:lnTo>
                    <a:lnTo>
                      <a:pt x="8" y="3"/>
                    </a:lnTo>
                    <a:lnTo>
                      <a:pt x="8" y="2"/>
                    </a:lnTo>
                    <a:lnTo>
                      <a:pt x="7" y="2"/>
                    </a:lnTo>
                    <a:lnTo>
                      <a:pt x="7" y="1"/>
                    </a:lnTo>
                    <a:lnTo>
                      <a:pt x="6" y="1"/>
                    </a:lnTo>
                    <a:lnTo>
                      <a:pt x="5" y="1"/>
                    </a:lnTo>
                    <a:lnTo>
                      <a:pt x="4" y="0"/>
                    </a:lnTo>
                    <a:lnTo>
                      <a:pt x="3" y="1"/>
                    </a:lnTo>
                    <a:lnTo>
                      <a:pt x="2" y="1"/>
                    </a:lnTo>
                    <a:lnTo>
                      <a:pt x="1" y="2"/>
                    </a:lnTo>
                    <a:lnTo>
                      <a:pt x="0" y="2"/>
                    </a:lnTo>
                    <a:lnTo>
                      <a:pt x="0" y="3"/>
                    </a:lnTo>
                    <a:lnTo>
                      <a:pt x="0" y="5"/>
                    </a:lnTo>
                    <a:lnTo>
                      <a:pt x="0" y="6"/>
                    </a:lnTo>
                    <a:lnTo>
                      <a:pt x="0" y="7"/>
                    </a:lnTo>
                    <a:lnTo>
                      <a:pt x="0" y="8"/>
                    </a:lnTo>
                    <a:lnTo>
                      <a:pt x="1" y="9"/>
                    </a:lnTo>
                    <a:lnTo>
                      <a:pt x="2" y="11"/>
                    </a:lnTo>
                    <a:lnTo>
                      <a:pt x="3" y="11"/>
                    </a:lnTo>
                    <a:lnTo>
                      <a:pt x="4" y="11"/>
                    </a:lnTo>
                    <a:lnTo>
                      <a:pt x="5" y="11"/>
                    </a:lnTo>
                    <a:lnTo>
                      <a:pt x="6" y="11"/>
                    </a:lnTo>
                    <a:lnTo>
                      <a:pt x="7" y="11"/>
                    </a:lnTo>
                    <a:lnTo>
                      <a:pt x="7" y="9"/>
                    </a:lnTo>
                    <a:lnTo>
                      <a:pt x="8" y="8"/>
                    </a:lnTo>
                    <a:lnTo>
                      <a:pt x="9" y="7"/>
                    </a:lnTo>
                    <a:lnTo>
                      <a:pt x="9" y="6"/>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33" name="Freeform 48"/>
              <p:cNvSpPr>
                <a:spLocks/>
              </p:cNvSpPr>
              <p:nvPr/>
            </p:nvSpPr>
            <p:spPr bwMode="auto">
              <a:xfrm>
                <a:off x="1043" y="2596"/>
                <a:ext cx="44" cy="47"/>
              </a:xfrm>
              <a:custGeom>
                <a:avLst/>
                <a:gdLst>
                  <a:gd name="T0" fmla="*/ 0 w 220"/>
                  <a:gd name="T1" fmla="*/ 0 h 284"/>
                  <a:gd name="T2" fmla="*/ 0 w 220"/>
                  <a:gd name="T3" fmla="*/ 0 h 284"/>
                  <a:gd name="T4" fmla="*/ 0 w 220"/>
                  <a:gd name="T5" fmla="*/ 0 h 284"/>
                  <a:gd name="T6" fmla="*/ 0 w 220"/>
                  <a:gd name="T7" fmla="*/ 0 h 284"/>
                  <a:gd name="T8" fmla="*/ 0 w 220"/>
                  <a:gd name="T9" fmla="*/ 0 h 284"/>
                  <a:gd name="T10" fmla="*/ 0 w 220"/>
                  <a:gd name="T11" fmla="*/ 0 h 2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 h="284">
                    <a:moveTo>
                      <a:pt x="185" y="0"/>
                    </a:moveTo>
                    <a:lnTo>
                      <a:pt x="0" y="48"/>
                    </a:lnTo>
                    <a:lnTo>
                      <a:pt x="58" y="260"/>
                    </a:lnTo>
                    <a:lnTo>
                      <a:pt x="94" y="284"/>
                    </a:lnTo>
                    <a:lnTo>
                      <a:pt x="220" y="23"/>
                    </a:lnTo>
                    <a:lnTo>
                      <a:pt x="185" y="0"/>
                    </a:lnTo>
                    <a:close/>
                  </a:path>
                </a:pathLst>
              </a:custGeom>
              <a:solidFill>
                <a:srgbClr val="C2C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34" name="Freeform 49"/>
              <p:cNvSpPr>
                <a:spLocks/>
              </p:cNvSpPr>
              <p:nvPr/>
            </p:nvSpPr>
            <p:spPr bwMode="auto">
              <a:xfrm>
                <a:off x="1043" y="2596"/>
                <a:ext cx="44" cy="26"/>
              </a:xfrm>
              <a:custGeom>
                <a:avLst/>
                <a:gdLst>
                  <a:gd name="T0" fmla="*/ 0 w 222"/>
                  <a:gd name="T1" fmla="*/ 0 h 157"/>
                  <a:gd name="T2" fmla="*/ 0 w 222"/>
                  <a:gd name="T3" fmla="*/ 0 h 157"/>
                  <a:gd name="T4" fmla="*/ 0 w 222"/>
                  <a:gd name="T5" fmla="*/ 0 h 157"/>
                  <a:gd name="T6" fmla="*/ 0 w 222"/>
                  <a:gd name="T7" fmla="*/ 0 h 157"/>
                  <a:gd name="T8" fmla="*/ 0 w 222"/>
                  <a:gd name="T9" fmla="*/ 0 h 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157">
                    <a:moveTo>
                      <a:pt x="186" y="0"/>
                    </a:moveTo>
                    <a:lnTo>
                      <a:pt x="0" y="48"/>
                    </a:lnTo>
                    <a:lnTo>
                      <a:pt x="157" y="157"/>
                    </a:lnTo>
                    <a:lnTo>
                      <a:pt x="222" y="24"/>
                    </a:lnTo>
                    <a:lnTo>
                      <a:pt x="186" y="0"/>
                    </a:lnTo>
                    <a:close/>
                  </a:path>
                </a:pathLst>
              </a:custGeom>
              <a:solidFill>
                <a:srgbClr val="EBE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35" name="Freeform 50"/>
              <p:cNvSpPr>
                <a:spLocks/>
              </p:cNvSpPr>
              <p:nvPr/>
            </p:nvSpPr>
            <p:spPr bwMode="auto">
              <a:xfrm>
                <a:off x="1043" y="2601"/>
                <a:ext cx="13" cy="15"/>
              </a:xfrm>
              <a:custGeom>
                <a:avLst/>
                <a:gdLst>
                  <a:gd name="T0" fmla="*/ 0 w 63"/>
                  <a:gd name="T1" fmla="*/ 0 h 89"/>
                  <a:gd name="T2" fmla="*/ 0 w 63"/>
                  <a:gd name="T3" fmla="*/ 0 h 89"/>
                  <a:gd name="T4" fmla="*/ 0 w 63"/>
                  <a:gd name="T5" fmla="*/ 0 h 89"/>
                  <a:gd name="T6" fmla="*/ 0 w 63"/>
                  <a:gd name="T7" fmla="*/ 0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9">
                    <a:moveTo>
                      <a:pt x="63" y="0"/>
                    </a:moveTo>
                    <a:lnTo>
                      <a:pt x="0" y="16"/>
                    </a:lnTo>
                    <a:lnTo>
                      <a:pt x="20" y="89"/>
                    </a:lnTo>
                    <a:lnTo>
                      <a:pt x="63" y="0"/>
                    </a:lnTo>
                    <a:close/>
                  </a:path>
                </a:pathLst>
              </a:custGeom>
              <a:solidFill>
                <a:srgbClr val="A9A9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36" name="Freeform 51"/>
              <p:cNvSpPr>
                <a:spLocks/>
              </p:cNvSpPr>
              <p:nvPr/>
            </p:nvSpPr>
            <p:spPr bwMode="auto">
              <a:xfrm>
                <a:off x="1043" y="2601"/>
                <a:ext cx="13" cy="8"/>
              </a:xfrm>
              <a:custGeom>
                <a:avLst/>
                <a:gdLst>
                  <a:gd name="T0" fmla="*/ 0 w 63"/>
                  <a:gd name="T1" fmla="*/ 0 h 46"/>
                  <a:gd name="T2" fmla="*/ 0 w 63"/>
                  <a:gd name="T3" fmla="*/ 0 h 46"/>
                  <a:gd name="T4" fmla="*/ 0 w 63"/>
                  <a:gd name="T5" fmla="*/ 0 h 46"/>
                  <a:gd name="T6" fmla="*/ 0 w 63"/>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46">
                    <a:moveTo>
                      <a:pt x="63" y="0"/>
                    </a:moveTo>
                    <a:lnTo>
                      <a:pt x="0" y="16"/>
                    </a:lnTo>
                    <a:lnTo>
                      <a:pt x="41" y="46"/>
                    </a:lnTo>
                    <a:lnTo>
                      <a:pt x="63" y="0"/>
                    </a:lnTo>
                    <a:close/>
                  </a:path>
                </a:pathLst>
              </a:custGeom>
              <a:solidFill>
                <a:srgbClr val="DE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37" name="Freeform 52"/>
              <p:cNvSpPr>
                <a:spLocks/>
              </p:cNvSpPr>
              <p:nvPr/>
            </p:nvSpPr>
            <p:spPr bwMode="auto">
              <a:xfrm>
                <a:off x="1078" y="2596"/>
                <a:ext cx="93" cy="63"/>
              </a:xfrm>
              <a:custGeom>
                <a:avLst/>
                <a:gdLst>
                  <a:gd name="T0" fmla="*/ 0 w 463"/>
                  <a:gd name="T1" fmla="*/ 0 h 376"/>
                  <a:gd name="T2" fmla="*/ 0 w 463"/>
                  <a:gd name="T3" fmla="*/ 0 h 376"/>
                  <a:gd name="T4" fmla="*/ 0 w 463"/>
                  <a:gd name="T5" fmla="*/ 0 h 376"/>
                  <a:gd name="T6" fmla="*/ 0 w 463"/>
                  <a:gd name="T7" fmla="*/ 0 h 376"/>
                  <a:gd name="T8" fmla="*/ 0 w 463"/>
                  <a:gd name="T9" fmla="*/ 0 h 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3" h="376">
                    <a:moveTo>
                      <a:pt x="8" y="0"/>
                    </a:moveTo>
                    <a:lnTo>
                      <a:pt x="0" y="79"/>
                    </a:lnTo>
                    <a:lnTo>
                      <a:pt x="432" y="376"/>
                    </a:lnTo>
                    <a:lnTo>
                      <a:pt x="463" y="311"/>
                    </a:lnTo>
                    <a:lnTo>
                      <a:pt x="8" y="0"/>
                    </a:lnTo>
                    <a:close/>
                  </a:path>
                </a:pathLst>
              </a:custGeom>
              <a:solidFill>
                <a:srgbClr val="B5D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38" name="Freeform 53"/>
              <p:cNvSpPr>
                <a:spLocks/>
              </p:cNvSpPr>
              <p:nvPr/>
            </p:nvSpPr>
            <p:spPr bwMode="auto">
              <a:xfrm>
                <a:off x="1065" y="2609"/>
                <a:ext cx="100" cy="72"/>
              </a:xfrm>
              <a:custGeom>
                <a:avLst/>
                <a:gdLst>
                  <a:gd name="T0" fmla="*/ 0 w 501"/>
                  <a:gd name="T1" fmla="*/ 0 h 430"/>
                  <a:gd name="T2" fmla="*/ 0 w 501"/>
                  <a:gd name="T3" fmla="*/ 0 h 430"/>
                  <a:gd name="T4" fmla="*/ 0 w 501"/>
                  <a:gd name="T5" fmla="*/ 0 h 430"/>
                  <a:gd name="T6" fmla="*/ 0 w 501"/>
                  <a:gd name="T7" fmla="*/ 0 h 430"/>
                  <a:gd name="T8" fmla="*/ 0 w 501"/>
                  <a:gd name="T9" fmla="*/ 0 h 430"/>
                  <a:gd name="T10" fmla="*/ 0 w 501"/>
                  <a:gd name="T11" fmla="*/ 0 h 4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1" h="430">
                    <a:moveTo>
                      <a:pt x="69" y="0"/>
                    </a:moveTo>
                    <a:lnTo>
                      <a:pt x="14" y="52"/>
                    </a:lnTo>
                    <a:lnTo>
                      <a:pt x="0" y="131"/>
                    </a:lnTo>
                    <a:lnTo>
                      <a:pt x="436" y="430"/>
                    </a:lnTo>
                    <a:lnTo>
                      <a:pt x="501" y="297"/>
                    </a:lnTo>
                    <a:lnTo>
                      <a:pt x="69" y="0"/>
                    </a:lnTo>
                    <a:close/>
                  </a:path>
                </a:pathLst>
              </a:custGeom>
              <a:solidFill>
                <a:srgbClr val="8DC6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39" name="Freeform 54"/>
              <p:cNvSpPr>
                <a:spLocks/>
              </p:cNvSpPr>
              <p:nvPr/>
            </p:nvSpPr>
            <p:spPr bwMode="auto">
              <a:xfrm>
                <a:off x="1055" y="2630"/>
                <a:ext cx="97" cy="61"/>
              </a:xfrm>
              <a:custGeom>
                <a:avLst/>
                <a:gdLst>
                  <a:gd name="T0" fmla="*/ 0 w 487"/>
                  <a:gd name="T1" fmla="*/ 0 h 367"/>
                  <a:gd name="T2" fmla="*/ 0 w 487"/>
                  <a:gd name="T3" fmla="*/ 0 h 367"/>
                  <a:gd name="T4" fmla="*/ 0 w 487"/>
                  <a:gd name="T5" fmla="*/ 0 h 367"/>
                  <a:gd name="T6" fmla="*/ 0 w 487"/>
                  <a:gd name="T7" fmla="*/ 0 h 367"/>
                  <a:gd name="T8" fmla="*/ 0 w 487"/>
                  <a:gd name="T9" fmla="*/ 0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 h="367">
                    <a:moveTo>
                      <a:pt x="51" y="0"/>
                    </a:moveTo>
                    <a:lnTo>
                      <a:pt x="0" y="55"/>
                    </a:lnTo>
                    <a:lnTo>
                      <a:pt x="455" y="367"/>
                    </a:lnTo>
                    <a:lnTo>
                      <a:pt x="487" y="301"/>
                    </a:lnTo>
                    <a:lnTo>
                      <a:pt x="51" y="0"/>
                    </a:lnTo>
                    <a:close/>
                  </a:path>
                </a:pathLst>
              </a:custGeom>
              <a:solidFill>
                <a:srgbClr val="6EAE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40" name="Freeform 55"/>
              <p:cNvSpPr>
                <a:spLocks/>
              </p:cNvSpPr>
              <p:nvPr/>
            </p:nvSpPr>
            <p:spPr bwMode="auto">
              <a:xfrm>
                <a:off x="1143" y="2647"/>
                <a:ext cx="30" cy="45"/>
              </a:xfrm>
              <a:custGeom>
                <a:avLst/>
                <a:gdLst>
                  <a:gd name="T0" fmla="*/ 0 w 147"/>
                  <a:gd name="T1" fmla="*/ 0 h 276"/>
                  <a:gd name="T2" fmla="*/ 0 w 147"/>
                  <a:gd name="T3" fmla="*/ 0 h 276"/>
                  <a:gd name="T4" fmla="*/ 0 w 147"/>
                  <a:gd name="T5" fmla="*/ 0 h 276"/>
                  <a:gd name="T6" fmla="*/ 0 w 147"/>
                  <a:gd name="T7" fmla="*/ 0 h 276"/>
                  <a:gd name="T8" fmla="*/ 0 w 147"/>
                  <a:gd name="T9" fmla="*/ 0 h 2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276">
                    <a:moveTo>
                      <a:pt x="127" y="0"/>
                    </a:moveTo>
                    <a:lnTo>
                      <a:pt x="147" y="14"/>
                    </a:lnTo>
                    <a:lnTo>
                      <a:pt x="20" y="276"/>
                    </a:lnTo>
                    <a:lnTo>
                      <a:pt x="0" y="263"/>
                    </a:lnTo>
                    <a:lnTo>
                      <a:pt x="127" y="0"/>
                    </a:lnTo>
                    <a:close/>
                  </a:path>
                </a:pathLst>
              </a:custGeom>
              <a:solidFill>
                <a:srgbClr val="C2C1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41" name="Freeform 56"/>
              <p:cNvSpPr>
                <a:spLocks/>
              </p:cNvSpPr>
              <p:nvPr/>
            </p:nvSpPr>
            <p:spPr bwMode="auto">
              <a:xfrm>
                <a:off x="1150" y="2647"/>
                <a:ext cx="23" cy="34"/>
              </a:xfrm>
              <a:custGeom>
                <a:avLst/>
                <a:gdLst>
                  <a:gd name="T0" fmla="*/ 0 w 114"/>
                  <a:gd name="T1" fmla="*/ 0 h 209"/>
                  <a:gd name="T2" fmla="*/ 0 w 114"/>
                  <a:gd name="T3" fmla="*/ 0 h 209"/>
                  <a:gd name="T4" fmla="*/ 0 w 114"/>
                  <a:gd name="T5" fmla="*/ 0 h 209"/>
                  <a:gd name="T6" fmla="*/ 0 w 114"/>
                  <a:gd name="T7" fmla="*/ 0 h 209"/>
                  <a:gd name="T8" fmla="*/ 0 w 114"/>
                  <a:gd name="T9" fmla="*/ 0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209">
                    <a:moveTo>
                      <a:pt x="94" y="0"/>
                    </a:moveTo>
                    <a:lnTo>
                      <a:pt x="114" y="14"/>
                    </a:lnTo>
                    <a:lnTo>
                      <a:pt x="20" y="209"/>
                    </a:lnTo>
                    <a:lnTo>
                      <a:pt x="0" y="195"/>
                    </a:lnTo>
                    <a:lnTo>
                      <a:pt x="94" y="0"/>
                    </a:lnTo>
                    <a:close/>
                  </a:path>
                </a:pathLst>
              </a:custGeom>
              <a:solidFill>
                <a:srgbClr val="FDFC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sp>
            <p:nvSpPr>
              <p:cNvPr id="3142" name="Freeform 57"/>
              <p:cNvSpPr>
                <a:spLocks/>
              </p:cNvSpPr>
              <p:nvPr/>
            </p:nvSpPr>
            <p:spPr bwMode="auto">
              <a:xfrm>
                <a:off x="1162" y="2647"/>
                <a:ext cx="11" cy="13"/>
              </a:xfrm>
              <a:custGeom>
                <a:avLst/>
                <a:gdLst>
                  <a:gd name="T0" fmla="*/ 0 w 51"/>
                  <a:gd name="T1" fmla="*/ 0 h 78"/>
                  <a:gd name="T2" fmla="*/ 0 w 51"/>
                  <a:gd name="T3" fmla="*/ 0 h 78"/>
                  <a:gd name="T4" fmla="*/ 0 w 51"/>
                  <a:gd name="T5" fmla="*/ 0 h 78"/>
                  <a:gd name="T6" fmla="*/ 0 w 51"/>
                  <a:gd name="T7" fmla="*/ 0 h 78"/>
                  <a:gd name="T8" fmla="*/ 0 w 51"/>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78">
                    <a:moveTo>
                      <a:pt x="31" y="0"/>
                    </a:moveTo>
                    <a:lnTo>
                      <a:pt x="51" y="14"/>
                    </a:lnTo>
                    <a:lnTo>
                      <a:pt x="21" y="78"/>
                    </a:lnTo>
                    <a:lnTo>
                      <a:pt x="0" y="65"/>
                    </a:lnTo>
                    <a:lnTo>
                      <a:pt x="31" y="0"/>
                    </a:lnTo>
                    <a:close/>
                  </a:path>
                </a:pathLst>
              </a:custGeom>
              <a:solidFill>
                <a:srgbClr val="FEFE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dirty="0"/>
              </a:p>
            </p:txBody>
          </p:sp>
        </p:grpSp>
        <p:sp>
          <p:nvSpPr>
            <p:cNvPr id="3090" name="Line 58"/>
            <p:cNvSpPr>
              <a:spLocks noChangeShapeType="1"/>
            </p:cNvSpPr>
            <p:nvPr/>
          </p:nvSpPr>
          <p:spPr bwMode="auto">
            <a:xfrm flipV="1">
              <a:off x="1728" y="1818"/>
              <a:ext cx="4312" cy="6"/>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dirty="0"/>
            </a:p>
          </p:txBody>
        </p:sp>
      </p:grpSp>
      <p:sp>
        <p:nvSpPr>
          <p:cNvPr id="3086" name="Прямоугольник 401"/>
          <p:cNvSpPr>
            <a:spLocks noChangeArrowheads="1"/>
          </p:cNvSpPr>
          <p:nvPr/>
        </p:nvSpPr>
        <p:spPr bwMode="auto">
          <a:xfrm>
            <a:off x="1408051" y="4914277"/>
            <a:ext cx="9668933"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r>
              <a:rPr lang="en-US" altLang="ru-RU" sz="1300" b="1" i="1" dirty="0">
                <a:solidFill>
                  <a:srgbClr val="002060"/>
                </a:solidFill>
              </a:rPr>
              <a:t>Order No. 526 of The Federal Treasury, dated </a:t>
            </a:r>
            <a:r>
              <a:rPr lang="ru-RU" altLang="ru-RU" sz="1300" b="1" i="1" dirty="0">
                <a:solidFill>
                  <a:srgbClr val="002060"/>
                </a:solidFill>
              </a:rPr>
              <a:t>30.12.2016</a:t>
            </a:r>
            <a:r>
              <a:rPr lang="en-US" altLang="ru-RU" sz="1300" b="1" i="1" dirty="0">
                <a:solidFill>
                  <a:srgbClr val="002060"/>
                </a:solidFill>
              </a:rPr>
              <a:t>, “On the Approval of Procedures for Organizing the Federal Treasury’s Activity to Execute Order No. 117n of the </a:t>
            </a:r>
            <a:r>
              <a:rPr lang="en-US" altLang="ru-RU" sz="1300" b="1" i="1" dirty="0" err="1">
                <a:solidFill>
                  <a:srgbClr val="002060"/>
                </a:solidFill>
              </a:rPr>
              <a:t>MoF</a:t>
            </a:r>
            <a:r>
              <a:rPr lang="en-US" altLang="ru-RU" sz="1300" b="1" i="1" dirty="0">
                <a:solidFill>
                  <a:srgbClr val="002060"/>
                </a:solidFill>
              </a:rPr>
              <a:t> of Russia, dated </a:t>
            </a:r>
            <a:r>
              <a:rPr lang="ru-RU" altLang="ru-RU" sz="1300" b="1" i="1" dirty="0">
                <a:solidFill>
                  <a:srgbClr val="002060"/>
                </a:solidFill>
              </a:rPr>
              <a:t>09.12.2013</a:t>
            </a:r>
            <a:r>
              <a:rPr lang="en-US" altLang="ru-RU" sz="1300" b="1" i="1" dirty="0">
                <a:solidFill>
                  <a:srgbClr val="002060"/>
                </a:solidFill>
              </a:rPr>
              <a:t>”</a:t>
            </a:r>
            <a:endParaRPr lang="fr-FR" altLang="ru-RU" sz="1300" b="1" i="1" dirty="0">
              <a:solidFill>
                <a:srgbClr val="002060"/>
              </a:solidFill>
            </a:endParaRPr>
          </a:p>
        </p:txBody>
      </p:sp>
      <p:sp>
        <p:nvSpPr>
          <p:cNvPr id="3087" name="Прямоугольник 401"/>
          <p:cNvSpPr>
            <a:spLocks noChangeArrowheads="1"/>
          </p:cNvSpPr>
          <p:nvPr/>
        </p:nvSpPr>
        <p:spPr bwMode="auto">
          <a:xfrm>
            <a:off x="1414239" y="5712884"/>
            <a:ext cx="9563100"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r>
              <a:rPr lang="en-US" altLang="ru-RU" sz="1300" b="1" i="1" dirty="0">
                <a:solidFill>
                  <a:srgbClr val="002060"/>
                </a:solidFill>
              </a:rPr>
              <a:t>Order No. 525 of The Federal Treasury, dated </a:t>
            </a:r>
            <a:r>
              <a:rPr lang="ru-RU" altLang="ru-RU" sz="1300" b="1" i="1" dirty="0">
                <a:solidFill>
                  <a:srgbClr val="002060"/>
                </a:solidFill>
              </a:rPr>
              <a:t>30.12.2016</a:t>
            </a:r>
            <a:r>
              <a:rPr lang="en-US" altLang="ru-RU" sz="1300" b="1" i="1" dirty="0">
                <a:solidFill>
                  <a:srgbClr val="002060"/>
                </a:solidFill>
              </a:rPr>
              <a:t>, “On the Approval of Procedures for Organizing the Federal Treasury’s Activity to Execute Order No. 204n of the </a:t>
            </a:r>
            <a:r>
              <a:rPr lang="en-US" altLang="ru-RU" sz="1300" b="1" i="1" dirty="0" err="1">
                <a:solidFill>
                  <a:srgbClr val="002060"/>
                </a:solidFill>
              </a:rPr>
              <a:t>MoF</a:t>
            </a:r>
            <a:r>
              <a:rPr lang="en-US" altLang="ru-RU" sz="1300" b="1" i="1" dirty="0">
                <a:solidFill>
                  <a:srgbClr val="002060"/>
                </a:solidFill>
              </a:rPr>
              <a:t> of Russia, dated 21</a:t>
            </a:r>
            <a:r>
              <a:rPr lang="ru-RU" altLang="ru-RU" sz="1300" b="1" i="1" dirty="0">
                <a:solidFill>
                  <a:srgbClr val="002060"/>
                </a:solidFill>
              </a:rPr>
              <a:t>.12.201</a:t>
            </a:r>
            <a:r>
              <a:rPr lang="en-US" altLang="ru-RU" sz="1300" b="1" i="1" dirty="0">
                <a:solidFill>
                  <a:srgbClr val="002060"/>
                </a:solidFill>
              </a:rPr>
              <a:t>5”</a:t>
            </a:r>
            <a:endParaRPr lang="fr-FR" altLang="ru-RU" sz="1300" b="1" i="1" dirty="0">
              <a:solidFill>
                <a:srgbClr val="002060"/>
              </a:solidFill>
            </a:endParaRPr>
          </a:p>
        </p:txBody>
      </p:sp>
      <p:sp>
        <p:nvSpPr>
          <p:cNvPr id="341" name="Заголовок 1"/>
          <p:cNvSpPr txBox="1">
            <a:spLocks/>
          </p:cNvSpPr>
          <p:nvPr/>
        </p:nvSpPr>
        <p:spPr bwMode="auto">
          <a:xfrm>
            <a:off x="4329008" y="17780"/>
            <a:ext cx="7751233" cy="106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lst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itchFamily="34" charset="0"/>
              </a:defRPr>
            </a:lvl2pPr>
            <a:lvl3pPr algn="l" rtl="0" eaLnBrk="0" fontAlgn="base" hangingPunct="0">
              <a:lnSpc>
                <a:spcPct val="90000"/>
              </a:lnSpc>
              <a:spcBef>
                <a:spcPct val="0"/>
              </a:spcBef>
              <a:spcAft>
                <a:spcPct val="0"/>
              </a:spcAft>
              <a:defRPr sz="3300">
                <a:solidFill>
                  <a:schemeClr val="tx1"/>
                </a:solidFill>
                <a:latin typeface="Calibri Light" pitchFamily="34" charset="0"/>
              </a:defRPr>
            </a:lvl3pPr>
            <a:lvl4pPr algn="l" rtl="0" eaLnBrk="0" fontAlgn="base" hangingPunct="0">
              <a:lnSpc>
                <a:spcPct val="90000"/>
              </a:lnSpc>
              <a:spcBef>
                <a:spcPct val="0"/>
              </a:spcBef>
              <a:spcAft>
                <a:spcPct val="0"/>
              </a:spcAft>
              <a:defRPr sz="3300">
                <a:solidFill>
                  <a:schemeClr val="tx1"/>
                </a:solidFill>
                <a:latin typeface="Calibri Light" pitchFamily="34" charset="0"/>
              </a:defRPr>
            </a:lvl4pPr>
            <a:lvl5pPr algn="l" rtl="0" eaLnBrk="0" fontAlgn="base" hangingPunct="0">
              <a:lnSpc>
                <a:spcPct val="90000"/>
              </a:lnSpc>
              <a:spcBef>
                <a:spcPct val="0"/>
              </a:spcBef>
              <a:spcAft>
                <a:spcPct val="0"/>
              </a:spcAft>
              <a:defRPr sz="3300">
                <a:solidFill>
                  <a:schemeClr val="tx1"/>
                </a:solidFill>
                <a:latin typeface="Calibri Light" pitchFamily="34" charset="0"/>
              </a:defRPr>
            </a:lvl5pPr>
            <a:lvl6pPr marL="342900" algn="l" rtl="0" fontAlgn="base">
              <a:lnSpc>
                <a:spcPct val="90000"/>
              </a:lnSpc>
              <a:spcBef>
                <a:spcPct val="0"/>
              </a:spcBef>
              <a:spcAft>
                <a:spcPct val="0"/>
              </a:spcAft>
              <a:defRPr sz="3300">
                <a:solidFill>
                  <a:schemeClr val="tx1"/>
                </a:solidFill>
                <a:latin typeface="Calibri Light" pitchFamily="34" charset="0"/>
              </a:defRPr>
            </a:lvl6pPr>
            <a:lvl7pPr marL="685800" algn="l" rtl="0" fontAlgn="base">
              <a:lnSpc>
                <a:spcPct val="90000"/>
              </a:lnSpc>
              <a:spcBef>
                <a:spcPct val="0"/>
              </a:spcBef>
              <a:spcAft>
                <a:spcPct val="0"/>
              </a:spcAft>
              <a:defRPr sz="3300">
                <a:solidFill>
                  <a:schemeClr val="tx1"/>
                </a:solidFill>
                <a:latin typeface="Calibri Light" pitchFamily="34" charset="0"/>
              </a:defRPr>
            </a:lvl7pPr>
            <a:lvl8pPr marL="1028700" algn="l" rtl="0" fontAlgn="base">
              <a:lnSpc>
                <a:spcPct val="90000"/>
              </a:lnSpc>
              <a:spcBef>
                <a:spcPct val="0"/>
              </a:spcBef>
              <a:spcAft>
                <a:spcPct val="0"/>
              </a:spcAft>
              <a:defRPr sz="3300">
                <a:solidFill>
                  <a:schemeClr val="tx1"/>
                </a:solidFill>
                <a:latin typeface="Calibri Light" pitchFamily="34" charset="0"/>
              </a:defRPr>
            </a:lvl8pPr>
            <a:lvl9pPr marL="1371600" algn="l" rtl="0" fontAlgn="base">
              <a:lnSpc>
                <a:spcPct val="90000"/>
              </a:lnSpc>
              <a:spcBef>
                <a:spcPct val="0"/>
              </a:spcBef>
              <a:spcAft>
                <a:spcPct val="0"/>
              </a:spcAft>
              <a:defRPr sz="3300">
                <a:solidFill>
                  <a:schemeClr val="tx1"/>
                </a:solidFill>
                <a:latin typeface="Calibri Light" pitchFamily="34" charset="0"/>
              </a:defRPr>
            </a:lvl9pPr>
          </a:lstStyle>
          <a:p>
            <a:pPr algn="ctr">
              <a:defRPr/>
            </a:pPr>
            <a:r>
              <a:rPr lang="en-US"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Legal and REGULATORY BASIS OF THE CURRENT CASH PLANNING PROCEDURES FOR THE FEDERAL BUDGET EXECUTION</a:t>
            </a:r>
            <a:endParaRPr 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
        <p:nvSpPr>
          <p:cNvPr id="3" name="Прямоугольник 2"/>
          <p:cNvSpPr/>
          <p:nvPr/>
        </p:nvSpPr>
        <p:spPr>
          <a:xfrm>
            <a:off x="345056" y="1801152"/>
            <a:ext cx="1092680" cy="4621563"/>
          </a:xfrm>
          <a:prstGeom prst="rect">
            <a:avLst/>
          </a:prstGeom>
          <a:ln>
            <a:noFill/>
          </a:ln>
        </p:spPr>
        <p:style>
          <a:lnRef idx="2">
            <a:schemeClr val="accent6"/>
          </a:lnRef>
          <a:fillRef idx="1">
            <a:schemeClr val="lt1"/>
          </a:fillRef>
          <a:effectRef idx="0">
            <a:schemeClr val="accent6"/>
          </a:effectRef>
          <a:fontRef idx="minor">
            <a:schemeClr val="dk1"/>
          </a:fontRef>
        </p:style>
        <p:txBody>
          <a:bodyPr lIns="121917" tIns="60958" rIns="121917" bIns="60958" rtlCol="0" anchor="ctr"/>
          <a:lstStyle/>
          <a:p>
            <a:pPr algn="ctr"/>
            <a:endParaRPr lang="ru-RU" dirty="0"/>
          </a:p>
        </p:txBody>
      </p:sp>
      <p:pic>
        <p:nvPicPr>
          <p:cNvPr id="344" name="Рисунок 3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450" y="1680087"/>
            <a:ext cx="913525" cy="688495"/>
          </a:xfrm>
          <a:prstGeom prst="rect">
            <a:avLst/>
          </a:prstGeom>
        </p:spPr>
      </p:pic>
      <p:pic>
        <p:nvPicPr>
          <p:cNvPr id="346" name="Рисунок 3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019" y="2436100"/>
            <a:ext cx="903384" cy="680851"/>
          </a:xfrm>
          <a:prstGeom prst="rect">
            <a:avLst/>
          </a:prstGeom>
        </p:spPr>
      </p:pic>
      <p:pic>
        <p:nvPicPr>
          <p:cNvPr id="347" name="Рисунок 3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451" y="3191469"/>
            <a:ext cx="903384" cy="680851"/>
          </a:xfrm>
          <a:prstGeom prst="rect">
            <a:avLst/>
          </a:prstGeom>
        </p:spPr>
      </p:pic>
      <p:pic>
        <p:nvPicPr>
          <p:cNvPr id="348" name="Рисунок 3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632" y="3992739"/>
            <a:ext cx="903384" cy="680851"/>
          </a:xfrm>
          <a:prstGeom prst="rect">
            <a:avLst/>
          </a:prstGeom>
        </p:spPr>
      </p:pic>
      <p:pic>
        <p:nvPicPr>
          <p:cNvPr id="349" name="Рисунок 3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811" y="4782507"/>
            <a:ext cx="903384" cy="680851"/>
          </a:xfrm>
          <a:prstGeom prst="rect">
            <a:avLst/>
          </a:prstGeom>
        </p:spPr>
      </p:pic>
      <p:pic>
        <p:nvPicPr>
          <p:cNvPr id="350" name="Рисунок 3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491" y="5664285"/>
            <a:ext cx="903384" cy="680851"/>
          </a:xfrm>
          <a:prstGeom prst="rect">
            <a:avLst/>
          </a:prstGeom>
        </p:spPr>
      </p:pic>
      <p:sp>
        <p:nvSpPr>
          <p:cNvPr id="2" name="Номер слайда 1"/>
          <p:cNvSpPr>
            <a:spLocks noGrp="1"/>
          </p:cNvSpPr>
          <p:nvPr>
            <p:ph type="sldNum" sz="quarter" idx="12"/>
          </p:nvPr>
        </p:nvSpPr>
        <p:spPr>
          <a:xfrm>
            <a:off x="9203725" y="6354950"/>
            <a:ext cx="2743200" cy="365125"/>
          </a:xfrm>
        </p:spPr>
        <p:txBody>
          <a:bodyPr/>
          <a:lstStyle/>
          <a:p>
            <a:pPr>
              <a:defRPr/>
            </a:pPr>
            <a:fld id="{B71FCD68-0AFD-4048-852E-53B764BC6EED}" type="slidenum">
              <a:rPr lang="ru-RU" smtClean="0"/>
              <a:pPr>
                <a:defRPr/>
              </a:pPr>
              <a:t>2</a:t>
            </a:fld>
            <a:endParaRPr lang="ru-RU" dirty="0"/>
          </a:p>
        </p:txBody>
      </p:sp>
    </p:spTree>
    <p:extLst>
      <p:ext uri="{BB962C8B-B14F-4D97-AF65-F5344CB8AC3E}">
        <p14:creationId xmlns:p14="http://schemas.microsoft.com/office/powerpoint/2010/main" val="481308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188752284"/>
              </p:ext>
            </p:extLst>
          </p:nvPr>
        </p:nvGraphicFramePr>
        <p:xfrm>
          <a:off x="561977" y="1095379"/>
          <a:ext cx="11160466" cy="533511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866785">
                  <a:extLst>
                    <a:ext uri="{9D8B030D-6E8A-4147-A177-3AD203B41FA5}">
                      <a16:colId xmlns:a16="http://schemas.microsoft.com/office/drawing/2014/main" val="20000"/>
                    </a:ext>
                  </a:extLst>
                </a:gridCol>
                <a:gridCol w="1814555">
                  <a:extLst>
                    <a:ext uri="{9D8B030D-6E8A-4147-A177-3AD203B41FA5}">
                      <a16:colId xmlns:a16="http://schemas.microsoft.com/office/drawing/2014/main" val="20001"/>
                    </a:ext>
                  </a:extLst>
                </a:gridCol>
                <a:gridCol w="1826375">
                  <a:extLst>
                    <a:ext uri="{9D8B030D-6E8A-4147-A177-3AD203B41FA5}">
                      <a16:colId xmlns:a16="http://schemas.microsoft.com/office/drawing/2014/main" val="20002"/>
                    </a:ext>
                  </a:extLst>
                </a:gridCol>
                <a:gridCol w="1826376">
                  <a:extLst>
                    <a:ext uri="{9D8B030D-6E8A-4147-A177-3AD203B41FA5}">
                      <a16:colId xmlns:a16="http://schemas.microsoft.com/office/drawing/2014/main" val="20003"/>
                    </a:ext>
                  </a:extLst>
                </a:gridCol>
                <a:gridCol w="1826375">
                  <a:extLst>
                    <a:ext uri="{9D8B030D-6E8A-4147-A177-3AD203B41FA5}">
                      <a16:colId xmlns:a16="http://schemas.microsoft.com/office/drawing/2014/main" val="20004"/>
                    </a:ext>
                  </a:extLst>
                </a:gridCol>
              </a:tblGrid>
              <a:tr h="633248">
                <a:tc rowSpan="2">
                  <a:txBody>
                    <a:bodyPr/>
                    <a:lstStyle/>
                    <a:p>
                      <a:pPr>
                        <a:spcAft>
                          <a:spcPts val="1200"/>
                        </a:spcAft>
                      </a:pPr>
                      <a:endParaRPr lang="ru-RU" dirty="0">
                        <a:latin typeface="Times New Roman" panose="02020603050405020304" pitchFamily="18" charset="0"/>
                        <a:cs typeface="Times New Roman" panose="02020603050405020304" pitchFamily="18" charset="0"/>
                      </a:endParaRPr>
                    </a:p>
                    <a:p>
                      <a:r>
                        <a:rPr lang="en-US" sz="2000" b="0" dirty="0">
                          <a:solidFill>
                            <a:schemeClr val="tx1"/>
                          </a:solidFill>
                          <a:latin typeface="Times New Roman" panose="02020603050405020304" pitchFamily="18" charset="0"/>
                          <a:cs typeface="Times New Roman" panose="02020603050405020304" pitchFamily="18" charset="0"/>
                        </a:rPr>
                        <a:t>Indicator</a:t>
                      </a:r>
                      <a:endParaRPr lang="ru-RU" sz="2000" b="0" dirty="0">
                        <a:solidFill>
                          <a:schemeClr val="tx1"/>
                        </a:solidFill>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gradFill flip="none" rotWithShape="1">
                      <a:gsLst>
                        <a:gs pos="0">
                          <a:schemeClr val="accent6">
                            <a:lumMod val="20000"/>
                            <a:lumOff val="80000"/>
                          </a:schemeClr>
                        </a:gs>
                        <a:gs pos="46000">
                          <a:schemeClr val="accent6">
                            <a:lumMod val="20000"/>
                            <a:lumOff val="80000"/>
                          </a:schemeClr>
                        </a:gs>
                        <a:gs pos="100000">
                          <a:schemeClr val="accent6">
                            <a:lumMod val="20000"/>
                            <a:lumOff val="80000"/>
                          </a:schemeClr>
                        </a:gs>
                      </a:gsLst>
                      <a:lin ang="5400000" scaled="1"/>
                      <a:tileRect/>
                    </a:gradFill>
                  </a:tcPr>
                </a:tc>
                <a:tc rowSpan="2">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Monthly cashflow plan</a:t>
                      </a:r>
                      <a:endParaRPr lang="ru-RU" sz="2000" b="0" dirty="0">
                        <a:solidFill>
                          <a:schemeClr val="tx1"/>
                        </a:solidFill>
                        <a:latin typeface="Times New Roman" panose="02020603050405020304" pitchFamily="18" charset="0"/>
                        <a:cs typeface="Times New Roman" panose="02020603050405020304" pitchFamily="18" charset="0"/>
                      </a:endParaRPr>
                    </a:p>
                    <a:p>
                      <a:pPr algn="ctr"/>
                      <a:r>
                        <a:rPr lang="ru-RU" sz="1400" b="1" i="1" dirty="0">
                          <a:solidFill>
                            <a:srgbClr val="920000"/>
                          </a:solidFill>
                          <a:latin typeface="Times New Roman" panose="02020603050405020304" pitchFamily="18" charset="0"/>
                          <a:cs typeface="Times New Roman" panose="02020603050405020304" pitchFamily="18" charset="0"/>
                        </a:rPr>
                        <a:t>(</a:t>
                      </a:r>
                      <a:r>
                        <a:rPr lang="en-US" sz="1400" b="1" i="1" dirty="0">
                          <a:solidFill>
                            <a:srgbClr val="920000"/>
                          </a:solidFill>
                          <a:latin typeface="Times New Roman" panose="02020603050405020304" pitchFamily="18" charset="0"/>
                          <a:cs typeface="Times New Roman" panose="02020603050405020304" pitchFamily="18" charset="0"/>
                        </a:rPr>
                        <a:t>updated monthly</a:t>
                      </a:r>
                      <a:r>
                        <a:rPr lang="ru-RU" sz="1400" b="1" i="1" baseline="0" dirty="0">
                          <a:solidFill>
                            <a:srgbClr val="920000"/>
                          </a:solidFill>
                          <a:latin typeface="Times New Roman" panose="02020603050405020304" pitchFamily="18" charset="0"/>
                          <a:cs typeface="Times New Roman" panose="02020603050405020304" pitchFamily="18" charset="0"/>
                        </a:rPr>
                        <a:t>)</a:t>
                      </a:r>
                      <a:endParaRPr lang="ru-RU" sz="1400" b="1" i="1" dirty="0">
                        <a:solidFill>
                          <a:srgbClr val="920000"/>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gradFill flip="none" rotWithShape="1">
                      <a:gsLst>
                        <a:gs pos="0">
                          <a:schemeClr val="accent6">
                            <a:lumMod val="20000"/>
                            <a:lumOff val="80000"/>
                          </a:schemeClr>
                        </a:gs>
                        <a:gs pos="46000">
                          <a:schemeClr val="accent6">
                            <a:lumMod val="20000"/>
                            <a:lumOff val="80000"/>
                          </a:schemeClr>
                        </a:gs>
                        <a:gs pos="100000">
                          <a:schemeClr val="accent6">
                            <a:lumMod val="20000"/>
                            <a:lumOff val="80000"/>
                          </a:schemeClr>
                        </a:gs>
                      </a:gsLst>
                      <a:lin ang="5400000" scaled="1"/>
                      <a:tileRect/>
                    </a:gradFill>
                  </a:tcPr>
                </a:tc>
                <a:tc gridSpan="3">
                  <a:txBody>
                    <a:bodyPr/>
                    <a:lstStyle/>
                    <a:p>
                      <a:pPr algn="ctr">
                        <a:spcAft>
                          <a:spcPts val="0"/>
                        </a:spcAft>
                      </a:pPr>
                      <a:r>
                        <a:rPr lang="en-US" sz="2000" b="0" dirty="0">
                          <a:solidFill>
                            <a:schemeClr val="tx1"/>
                          </a:solidFill>
                          <a:latin typeface="Times New Roman" panose="02020603050405020304" pitchFamily="18" charset="0"/>
                          <a:cs typeface="Times New Roman" panose="02020603050405020304" pitchFamily="18" charset="0"/>
                        </a:rPr>
                        <a:t>TSA cashflow forecast</a:t>
                      </a:r>
                      <a:endParaRPr lang="ru-RU" sz="2000" b="0" dirty="0">
                        <a:solidFill>
                          <a:schemeClr val="tx1"/>
                        </a:solidFill>
                        <a:latin typeface="Times New Roman" panose="02020603050405020304" pitchFamily="18" charset="0"/>
                        <a:cs typeface="Times New Roman" panose="02020603050405020304" pitchFamily="18" charset="0"/>
                      </a:endParaRPr>
                    </a:p>
                    <a:p>
                      <a:pPr marL="0" algn="ctr" defTabSz="914335" rtl="0" eaLnBrk="1" latinLnBrk="0" hangingPunct="1">
                        <a:spcAft>
                          <a:spcPts val="0"/>
                        </a:spcAft>
                      </a:pPr>
                      <a:r>
                        <a:rPr lang="ru-RU" sz="1400" b="1" i="1" kern="1200" dirty="0">
                          <a:solidFill>
                            <a:srgbClr val="920000"/>
                          </a:solidFill>
                          <a:latin typeface="Times New Roman" panose="02020603050405020304" pitchFamily="18" charset="0"/>
                          <a:ea typeface="+mn-ea"/>
                          <a:cs typeface="Times New Roman" panose="02020603050405020304" pitchFamily="18" charset="0"/>
                        </a:rPr>
                        <a:t>(</a:t>
                      </a:r>
                      <a:r>
                        <a:rPr lang="en-US" sz="1400" b="1" i="1" kern="1200" dirty="0">
                          <a:solidFill>
                            <a:srgbClr val="920000"/>
                          </a:solidFill>
                          <a:latin typeface="Times New Roman" panose="02020603050405020304" pitchFamily="18" charset="0"/>
                          <a:ea typeface="+mn-ea"/>
                          <a:cs typeface="Times New Roman" panose="02020603050405020304" pitchFamily="18" charset="0"/>
                        </a:rPr>
                        <a:t>updated twice a day</a:t>
                      </a:r>
                      <a:r>
                        <a:rPr lang="ru-RU" sz="1400" b="1" i="1" kern="1200" dirty="0">
                          <a:solidFill>
                            <a:srgbClr val="920000"/>
                          </a:solidFill>
                          <a:latin typeface="Times New Roman" panose="02020603050405020304" pitchFamily="18" charset="0"/>
                          <a:ea typeface="+mn-ea"/>
                          <a:cs typeface="Times New Roman" panose="02020603050405020304" pitchFamily="18"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gradFill flip="none" rotWithShape="1">
                      <a:gsLst>
                        <a:gs pos="0">
                          <a:schemeClr val="accent6">
                            <a:lumMod val="20000"/>
                            <a:lumOff val="80000"/>
                          </a:schemeClr>
                        </a:gs>
                        <a:gs pos="46000">
                          <a:schemeClr val="accent6">
                            <a:lumMod val="20000"/>
                            <a:lumOff val="80000"/>
                          </a:schemeClr>
                        </a:gs>
                        <a:gs pos="100000">
                          <a:schemeClr val="accent6">
                            <a:lumMod val="20000"/>
                            <a:lumOff val="80000"/>
                          </a:schemeClr>
                        </a:gs>
                      </a:gsLst>
                      <a:lin ang="5400000" scaled="1"/>
                      <a:tileRect/>
                    </a:gradFill>
                  </a:tcPr>
                </a:tc>
                <a:tc hMerge="1">
                  <a:txBody>
                    <a:bodyPr/>
                    <a:lstStyle/>
                    <a:p>
                      <a:pPr algn="ctr">
                        <a:spcAft>
                          <a:spcPts val="600"/>
                        </a:spcAft>
                      </a:pPr>
                      <a:endParaRPr lang="ru-RU" sz="1400" b="1" i="1" kern="1200" baseline="0" dirty="0">
                        <a:solidFill>
                          <a:srgbClr val="920000"/>
                        </a:solidFill>
                        <a:latin typeface="Times New Roman" panose="02020603050405020304" pitchFamily="18" charset="0"/>
                        <a:ea typeface="+mn-ea"/>
                        <a:cs typeface="Times New Roman" panose="02020603050405020304" pitchFamily="18" charset="0"/>
                      </a:endParaRPr>
                    </a:p>
                  </a:txBody>
                  <a:tcPr anchor="ctr"/>
                </a:tc>
                <a:tc hMerge="1">
                  <a:txBody>
                    <a:bodyPr/>
                    <a:lstStyle/>
                    <a:p>
                      <a:pPr algn="ctr">
                        <a:spcAft>
                          <a:spcPts val="600"/>
                        </a:spcAft>
                      </a:pPr>
                      <a:endParaRPr lang="ru-RU" sz="1400" b="1" i="1" kern="1200" baseline="0" dirty="0">
                        <a:solidFill>
                          <a:srgbClr val="920000"/>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0"/>
                  </a:ext>
                </a:extLst>
              </a:tr>
              <a:tr h="538261">
                <a:tc vMerge="1">
                  <a:txBody>
                    <a:bodyPr/>
                    <a:lstStyle/>
                    <a:p>
                      <a:endParaRPr lang="ru-RU"/>
                    </a:p>
                  </a:txBody>
                  <a:tcPr/>
                </a:tc>
                <a:tc vMerge="1">
                  <a:txBody>
                    <a:bodyPr/>
                    <a:lstStyle/>
                    <a:p>
                      <a:endParaRPr lang="ru-RU"/>
                    </a:p>
                  </a:txBody>
                  <a:tcPr/>
                </a:tc>
                <a:tc>
                  <a:txBody>
                    <a:bodyPr/>
                    <a:lstStyle/>
                    <a:p>
                      <a:pPr algn="ctr">
                        <a:spcAft>
                          <a:spcPts val="600"/>
                        </a:spcAft>
                      </a:pPr>
                      <a:r>
                        <a:rPr lang="en-US" sz="2000" kern="1200" dirty="0">
                          <a:latin typeface="Times New Roman" panose="02020603050405020304" pitchFamily="18" charset="0"/>
                          <a:cs typeface="Times New Roman" panose="02020603050405020304" pitchFamily="18" charset="0"/>
                        </a:rPr>
                        <a:t>for</a:t>
                      </a:r>
                      <a:r>
                        <a:rPr lang="ru-RU" sz="2000" kern="1200" baseline="0" dirty="0">
                          <a:latin typeface="Times New Roman" panose="02020603050405020304" pitchFamily="18" charset="0"/>
                          <a:cs typeface="Times New Roman" panose="02020603050405020304" pitchFamily="18" charset="0"/>
                        </a:rPr>
                        <a:t> </a:t>
                      </a:r>
                      <a:r>
                        <a:rPr lang="en-US" sz="2000" kern="1200" baseline="0" dirty="0">
                          <a:latin typeface="Times New Roman" panose="02020603050405020304" pitchFamily="18" charset="0"/>
                          <a:cs typeface="Times New Roman" panose="02020603050405020304" pitchFamily="18" charset="0"/>
                        </a:rPr>
                        <a:t>t+1</a:t>
                      </a:r>
                      <a:endParaRPr lang="ru-RU" sz="2000" b="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gradFill flip="none" rotWithShape="1">
                      <a:gsLst>
                        <a:gs pos="0">
                          <a:schemeClr val="accent6">
                            <a:lumMod val="20000"/>
                            <a:lumOff val="80000"/>
                          </a:schemeClr>
                        </a:gs>
                        <a:gs pos="50000">
                          <a:schemeClr val="accent6">
                            <a:lumMod val="20000"/>
                            <a:lumOff val="80000"/>
                          </a:schemeClr>
                        </a:gs>
                        <a:gs pos="100000">
                          <a:schemeClr val="accent6">
                            <a:lumMod val="20000"/>
                            <a:lumOff val="80000"/>
                          </a:schemeClr>
                        </a:gs>
                      </a:gsLst>
                      <a:lin ang="16200000" scaled="1"/>
                      <a:tileRect/>
                    </a:gradFill>
                  </a:tcPr>
                </a:tc>
                <a:tc>
                  <a:txBody>
                    <a:bodyPr/>
                    <a:lstStyle/>
                    <a:p>
                      <a:pPr marL="0" algn="ctr" defTabSz="914335" rtl="0" eaLnBrk="1" latinLnBrk="0" hangingPunct="1">
                        <a:spcAft>
                          <a:spcPts val="600"/>
                        </a:spcAft>
                      </a:pPr>
                      <a:r>
                        <a:rPr lang="en-US" sz="2000" kern="1200" dirty="0">
                          <a:latin typeface="Times New Roman" panose="02020603050405020304" pitchFamily="18" charset="0"/>
                          <a:cs typeface="Times New Roman" panose="02020603050405020304" pitchFamily="18" charset="0"/>
                        </a:rPr>
                        <a:t>Up to</a:t>
                      </a:r>
                      <a:r>
                        <a:rPr lang="ru-RU" sz="2000" kern="1200" dirty="0">
                          <a:latin typeface="Times New Roman" panose="02020603050405020304" pitchFamily="18" charset="0"/>
                          <a:cs typeface="Times New Roman" panose="02020603050405020304" pitchFamily="18" charset="0"/>
                        </a:rPr>
                        <a:t> 30 </a:t>
                      </a:r>
                      <a:r>
                        <a:rPr lang="en-US" sz="2000" kern="1200" dirty="0">
                          <a:latin typeface="Times New Roman" panose="02020603050405020304" pitchFamily="18" charset="0"/>
                          <a:cs typeface="Times New Roman" panose="02020603050405020304" pitchFamily="18" charset="0"/>
                        </a:rPr>
                        <a:t>days</a:t>
                      </a:r>
                      <a:endParaRPr lang="ru-RU" sz="2000" b="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gradFill flip="none" rotWithShape="1">
                      <a:gsLst>
                        <a:gs pos="0">
                          <a:schemeClr val="accent6">
                            <a:lumMod val="20000"/>
                            <a:lumOff val="80000"/>
                          </a:schemeClr>
                        </a:gs>
                        <a:gs pos="50000">
                          <a:schemeClr val="accent6">
                            <a:lumMod val="20000"/>
                            <a:lumOff val="80000"/>
                          </a:schemeClr>
                        </a:gs>
                        <a:gs pos="100000">
                          <a:schemeClr val="accent6">
                            <a:lumMod val="20000"/>
                            <a:lumOff val="80000"/>
                          </a:schemeClr>
                        </a:gs>
                      </a:gsLst>
                      <a:lin ang="16200000" scaled="1"/>
                      <a:tileRect/>
                    </a:gradFill>
                  </a:tcPr>
                </a:tc>
                <a:tc>
                  <a:txBody>
                    <a:bodyPr/>
                    <a:lstStyle/>
                    <a:p>
                      <a:pPr marL="0" marR="0" indent="0" algn="ctr" defTabSz="914335" rtl="0" eaLnBrk="1" fontAlgn="auto" latinLnBrk="0" hangingPunct="1">
                        <a:lnSpc>
                          <a:spcPct val="100000"/>
                        </a:lnSpc>
                        <a:spcBef>
                          <a:spcPts val="0"/>
                        </a:spcBef>
                        <a:spcAft>
                          <a:spcPts val="600"/>
                        </a:spcAft>
                        <a:buClrTx/>
                        <a:buSzTx/>
                        <a:buFontTx/>
                        <a:buNone/>
                        <a:tabLst/>
                        <a:defRPr/>
                      </a:pPr>
                      <a:r>
                        <a:rPr lang="en-US" sz="2000" kern="1200" dirty="0">
                          <a:latin typeface="Times New Roman" panose="02020603050405020304" pitchFamily="18" charset="0"/>
                          <a:cs typeface="Times New Roman" panose="02020603050405020304" pitchFamily="18" charset="0"/>
                        </a:rPr>
                        <a:t>Up to</a:t>
                      </a:r>
                      <a:r>
                        <a:rPr lang="ru-RU" sz="2000" kern="1200" dirty="0">
                          <a:latin typeface="Times New Roman" panose="02020603050405020304" pitchFamily="18" charset="0"/>
                          <a:cs typeface="Times New Roman" panose="02020603050405020304" pitchFamily="18" charset="0"/>
                        </a:rPr>
                        <a:t> 180 </a:t>
                      </a:r>
                      <a:r>
                        <a:rPr lang="en-US" sz="2000" kern="1200" dirty="0">
                          <a:latin typeface="Times New Roman" panose="02020603050405020304" pitchFamily="18" charset="0"/>
                          <a:cs typeface="Times New Roman" panose="02020603050405020304" pitchFamily="18" charset="0"/>
                        </a:rPr>
                        <a:t>days</a:t>
                      </a:r>
                      <a:endParaRPr lang="ru-RU" sz="2000" b="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gradFill flip="none" rotWithShape="1">
                      <a:gsLst>
                        <a:gs pos="0">
                          <a:schemeClr val="accent6">
                            <a:lumMod val="20000"/>
                            <a:lumOff val="80000"/>
                          </a:schemeClr>
                        </a:gs>
                        <a:gs pos="50000">
                          <a:schemeClr val="accent6">
                            <a:lumMod val="20000"/>
                            <a:lumOff val="80000"/>
                          </a:schemeClr>
                        </a:gs>
                        <a:gs pos="100000">
                          <a:schemeClr val="accent6">
                            <a:lumMod val="20000"/>
                            <a:lumOff val="80000"/>
                          </a:schemeClr>
                        </a:gs>
                      </a:gsLst>
                      <a:lin ang="16200000" scaled="1"/>
                      <a:tileRect/>
                    </a:gradFill>
                  </a:tcPr>
                </a:tc>
                <a:extLst>
                  <a:ext uri="{0D108BD9-81ED-4DB2-BD59-A6C34878D82A}">
                    <a16:rowId xmlns:a16="http://schemas.microsoft.com/office/drawing/2014/main" val="10001"/>
                  </a:ext>
                </a:extLst>
              </a:tr>
              <a:tr h="633248">
                <a:tc>
                  <a:txBody>
                    <a:bodyPr/>
                    <a:lstStyle/>
                    <a:p>
                      <a:pPr algn="l"/>
                      <a:r>
                        <a:rPr lang="en-US" sz="1700" dirty="0">
                          <a:latin typeface="Times New Roman" panose="02020603050405020304" pitchFamily="18" charset="0"/>
                          <a:cs typeface="Times New Roman" panose="02020603050405020304" pitchFamily="18" charset="0"/>
                        </a:rPr>
                        <a:t>Average percentage of the revenue execution</a:t>
                      </a:r>
                      <a:endParaRPr lang="ru-RU" sz="170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0000"/>
                      </a:schemeClr>
                    </a:solidFill>
                  </a:tcPr>
                </a:tc>
                <a:tc>
                  <a:txBody>
                    <a:bodyPr/>
                    <a:lstStyle/>
                    <a:p>
                      <a:pPr marL="0" marR="0" lvl="0" indent="0" algn="ctr" defTabSz="914335" rtl="0" eaLnBrk="1" fontAlgn="auto" latinLnBrk="0" hangingPunct="1">
                        <a:lnSpc>
                          <a:spcPct val="100000"/>
                        </a:lnSpc>
                        <a:spcBef>
                          <a:spcPts val="0"/>
                        </a:spcBef>
                        <a:spcAft>
                          <a:spcPts val="0"/>
                        </a:spcAft>
                        <a:buClrTx/>
                        <a:buSzTx/>
                        <a:buFontTx/>
                        <a:buNone/>
                        <a:tabLst/>
                        <a:defRPr/>
                      </a:pPr>
                      <a:r>
                        <a:rPr lang="ru-RU" sz="1700" kern="1200" dirty="0">
                          <a:solidFill>
                            <a:schemeClr val="dk1"/>
                          </a:solidFill>
                          <a:latin typeface="Times New Roman" panose="02020603050405020304" pitchFamily="18" charset="0"/>
                          <a:ea typeface="+mn-ea"/>
                          <a:cs typeface="Times New Roman" panose="02020603050405020304" pitchFamily="18" charset="0"/>
                          <a:sym typeface="Symbol" panose="05050102010706020507" pitchFamily="18" charset="2"/>
                        </a:rPr>
                        <a:t> 105 %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pct30">
                      <a:fgClr>
                        <a:schemeClr val="accent1">
                          <a:lumMod val="40000"/>
                          <a:lumOff val="60000"/>
                        </a:schemeClr>
                      </a:fgClr>
                      <a:bgClr>
                        <a:schemeClr val="bg1"/>
                      </a:bgClr>
                    </a:pattFill>
                  </a:tcPr>
                </a:tc>
                <a:tc>
                  <a:txBody>
                    <a:bodyPr/>
                    <a:lstStyle/>
                    <a:p>
                      <a:pPr marL="0" algn="ctr" defTabSz="914335" rtl="0" eaLnBrk="1" latinLnBrk="0" hangingPunct="1"/>
                      <a:r>
                        <a:rPr lang="ru-RU" sz="1700" dirty="0">
                          <a:latin typeface="Times New Roman" panose="02020603050405020304" pitchFamily="18" charset="0"/>
                          <a:cs typeface="Times New Roman" panose="02020603050405020304" pitchFamily="18" charset="0"/>
                          <a:sym typeface="Symbol" panose="05050102010706020507" pitchFamily="18" charset="2"/>
                        </a:rPr>
                        <a:t> </a:t>
                      </a:r>
                      <a:r>
                        <a:rPr lang="ru-RU" sz="1700" kern="1200" dirty="0">
                          <a:solidFill>
                            <a:schemeClr val="dk1"/>
                          </a:solidFill>
                          <a:latin typeface="Times New Roman" panose="02020603050405020304" pitchFamily="18" charset="0"/>
                          <a:ea typeface="+mn-ea"/>
                          <a:cs typeface="Times New Roman" panose="02020603050405020304" pitchFamily="18" charset="0"/>
                        </a:rPr>
                        <a:t>100 %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pct30">
                      <a:fgClr>
                        <a:schemeClr val="accent1">
                          <a:lumMod val="40000"/>
                          <a:lumOff val="60000"/>
                        </a:schemeClr>
                      </a:fgClr>
                      <a:bgClr>
                        <a:schemeClr val="bg1"/>
                      </a:bgClr>
                    </a:pattFill>
                  </a:tcPr>
                </a:tc>
                <a:tc>
                  <a:txBody>
                    <a:bodyPr/>
                    <a:lstStyle/>
                    <a:p>
                      <a:pPr marL="0" algn="ctr" defTabSz="914335" rtl="0" eaLnBrk="1" latinLnBrk="0" hangingPunct="1"/>
                      <a:r>
                        <a:rPr lang="ru-RU" sz="1700" dirty="0">
                          <a:latin typeface="Times New Roman" panose="02020603050405020304" pitchFamily="18" charset="0"/>
                          <a:cs typeface="Times New Roman" panose="02020603050405020304" pitchFamily="18" charset="0"/>
                          <a:sym typeface="Symbol" panose="05050102010706020507" pitchFamily="18" charset="2"/>
                        </a:rPr>
                        <a:t> </a:t>
                      </a:r>
                      <a:r>
                        <a:rPr lang="ru-RU" sz="1700" kern="1200" dirty="0">
                          <a:solidFill>
                            <a:schemeClr val="dk1"/>
                          </a:solidFill>
                          <a:latin typeface="Times New Roman" panose="02020603050405020304" pitchFamily="18" charset="0"/>
                          <a:ea typeface="+mn-ea"/>
                          <a:cs typeface="Times New Roman" panose="02020603050405020304" pitchFamily="18" charset="0"/>
                        </a:rPr>
                        <a:t>102 %</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pct30">
                      <a:fgClr>
                        <a:schemeClr val="accent1">
                          <a:lumMod val="40000"/>
                          <a:lumOff val="60000"/>
                        </a:schemeClr>
                      </a:fgClr>
                      <a:bgClr>
                        <a:schemeClr val="bg1"/>
                      </a:bgClr>
                    </a:pattFill>
                  </a:tcPr>
                </a:tc>
                <a:tc>
                  <a:txBody>
                    <a:bodyPr/>
                    <a:lstStyle/>
                    <a:p>
                      <a:pPr marL="0" algn="ctr" defTabSz="914335" rtl="0" eaLnBrk="1" latinLnBrk="0" hangingPunct="1"/>
                      <a:r>
                        <a:rPr lang="ru-RU" sz="1600" dirty="0">
                          <a:latin typeface="Times New Roman" panose="02020603050405020304" pitchFamily="18" charset="0"/>
                          <a:cs typeface="Times New Roman" panose="02020603050405020304" pitchFamily="18" charset="0"/>
                          <a:sym typeface="Symbol" panose="05050102010706020507" pitchFamily="18" charset="2"/>
                        </a:rPr>
                        <a:t> </a:t>
                      </a:r>
                      <a:r>
                        <a:rPr lang="ru-RU" sz="1600" kern="1200" dirty="0">
                          <a:solidFill>
                            <a:schemeClr val="dk1"/>
                          </a:solidFill>
                          <a:latin typeface="Times New Roman" panose="02020603050405020304" pitchFamily="18" charset="0"/>
                          <a:ea typeface="+mn-ea"/>
                          <a:cs typeface="Times New Roman" panose="02020603050405020304" pitchFamily="18" charset="0"/>
                        </a:rPr>
                        <a:t>105 %</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pct30">
                      <a:fgClr>
                        <a:schemeClr val="accent1">
                          <a:lumMod val="40000"/>
                          <a:lumOff val="60000"/>
                        </a:schemeClr>
                      </a:fgClr>
                      <a:bgClr>
                        <a:schemeClr val="bg1"/>
                      </a:bgClr>
                    </a:pattFill>
                  </a:tcPr>
                </a:tc>
                <a:extLst>
                  <a:ext uri="{0D108BD9-81ED-4DB2-BD59-A6C34878D82A}">
                    <a16:rowId xmlns:a16="http://schemas.microsoft.com/office/drawing/2014/main" val="10002"/>
                  </a:ext>
                </a:extLst>
              </a:tr>
              <a:tr h="633248">
                <a:tc>
                  <a:txBody>
                    <a:bodyPr/>
                    <a:lstStyle/>
                    <a:p>
                      <a:pPr marL="0" marR="0" lvl="0" indent="0" algn="l" defTabSz="914335" rtl="0" eaLnBrk="1" fontAlgn="auto" latinLnBrk="0" hangingPunct="1">
                        <a:lnSpc>
                          <a:spcPct val="100000"/>
                        </a:lnSpc>
                        <a:spcBef>
                          <a:spcPts val="0"/>
                        </a:spcBef>
                        <a:spcAft>
                          <a:spcPts val="0"/>
                        </a:spcAft>
                        <a:buClrTx/>
                        <a:buSzTx/>
                        <a:buFontTx/>
                        <a:buNone/>
                        <a:tabLst/>
                        <a:defRPr/>
                      </a:pPr>
                      <a:r>
                        <a:rPr lang="en-US" sz="1700" dirty="0">
                          <a:latin typeface="Times New Roman" panose="02020603050405020304" pitchFamily="18" charset="0"/>
                          <a:cs typeface="Times New Roman" panose="02020603050405020304" pitchFamily="18" charset="0"/>
                        </a:rPr>
                        <a:t>Average percentage of the expenditure execution</a:t>
                      </a:r>
                      <a:endParaRPr lang="ru-RU" sz="170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0000"/>
                      </a:schemeClr>
                    </a:solidFill>
                  </a:tcPr>
                </a:tc>
                <a:tc>
                  <a:txBody>
                    <a:bodyPr/>
                    <a:lstStyle/>
                    <a:p>
                      <a:pPr algn="ctr"/>
                      <a:r>
                        <a:rPr lang="ru-RU" sz="1700" dirty="0">
                          <a:latin typeface="Times New Roman" panose="02020603050405020304" pitchFamily="18" charset="0"/>
                          <a:cs typeface="Times New Roman" panose="02020603050405020304" pitchFamily="18" charset="0"/>
                          <a:sym typeface="Symbol" panose="05050102010706020507" pitchFamily="18" charset="2"/>
                        </a:rPr>
                        <a:t> 89 % </a:t>
                      </a:r>
                      <a:endParaRPr lang="ru-RU" sz="170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pct20">
                      <a:fgClr>
                        <a:schemeClr val="accent1">
                          <a:lumMod val="40000"/>
                          <a:lumOff val="60000"/>
                        </a:schemeClr>
                      </a:fgClr>
                      <a:bgClr>
                        <a:schemeClr val="bg1"/>
                      </a:bgClr>
                    </a:pattFill>
                  </a:tcPr>
                </a:tc>
                <a:tc>
                  <a:txBody>
                    <a:bodyPr/>
                    <a:lstStyle/>
                    <a:p>
                      <a:pPr algn="ctr"/>
                      <a:r>
                        <a:rPr lang="ru-RU" sz="1700" dirty="0">
                          <a:latin typeface="Times New Roman" panose="02020603050405020304" pitchFamily="18" charset="0"/>
                          <a:cs typeface="Times New Roman" panose="02020603050405020304" pitchFamily="18" charset="0"/>
                          <a:sym typeface="Symbol" panose="05050102010706020507" pitchFamily="18" charset="2"/>
                        </a:rPr>
                        <a:t> </a:t>
                      </a:r>
                      <a:r>
                        <a:rPr lang="ru-RU" sz="1700" dirty="0">
                          <a:latin typeface="Times New Roman" panose="02020603050405020304" pitchFamily="18" charset="0"/>
                          <a:cs typeface="Times New Roman" panose="02020603050405020304" pitchFamily="18" charset="0"/>
                        </a:rPr>
                        <a:t>100 %</a:t>
                      </a:r>
                      <a:endParaRPr lang="ru-RU" sz="170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pct20">
                      <a:fgClr>
                        <a:schemeClr val="accent1">
                          <a:lumMod val="40000"/>
                          <a:lumOff val="60000"/>
                        </a:schemeClr>
                      </a:fgClr>
                      <a:bgClr>
                        <a:schemeClr val="bg1"/>
                      </a:bgClr>
                    </a:pattFill>
                  </a:tcPr>
                </a:tc>
                <a:tc>
                  <a:txBody>
                    <a:bodyPr/>
                    <a:lstStyle/>
                    <a:p>
                      <a:pPr algn="ctr"/>
                      <a:r>
                        <a:rPr lang="ru-RU" sz="1700" dirty="0">
                          <a:latin typeface="Times New Roman" panose="02020603050405020304" pitchFamily="18" charset="0"/>
                          <a:cs typeface="Times New Roman" panose="02020603050405020304" pitchFamily="18" charset="0"/>
                          <a:sym typeface="Symbol" panose="05050102010706020507" pitchFamily="18" charset="2"/>
                        </a:rPr>
                        <a:t> </a:t>
                      </a:r>
                      <a:r>
                        <a:rPr lang="ru-RU" sz="1700" dirty="0">
                          <a:latin typeface="Times New Roman" panose="02020603050405020304" pitchFamily="18" charset="0"/>
                          <a:cs typeface="Times New Roman" panose="02020603050405020304" pitchFamily="18" charset="0"/>
                        </a:rPr>
                        <a:t>97 %</a:t>
                      </a:r>
                      <a:endParaRPr lang="ru-RU" sz="170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pct20">
                      <a:fgClr>
                        <a:schemeClr val="accent1">
                          <a:lumMod val="40000"/>
                          <a:lumOff val="60000"/>
                        </a:schemeClr>
                      </a:fgClr>
                      <a:bgClr>
                        <a:schemeClr val="bg1"/>
                      </a:bgClr>
                    </a:pattFill>
                  </a:tcPr>
                </a:tc>
                <a:tc>
                  <a:txBody>
                    <a:bodyPr/>
                    <a:lstStyle/>
                    <a:p>
                      <a:pPr algn="ctr"/>
                      <a:r>
                        <a:rPr lang="ru-RU" sz="1600" dirty="0">
                          <a:latin typeface="Times New Roman" panose="02020603050405020304" pitchFamily="18" charset="0"/>
                          <a:cs typeface="Times New Roman" panose="02020603050405020304" pitchFamily="18" charset="0"/>
                          <a:sym typeface="Symbol" panose="05050102010706020507" pitchFamily="18" charset="2"/>
                        </a:rPr>
                        <a:t> </a:t>
                      </a:r>
                      <a:r>
                        <a:rPr lang="ru-RU" sz="1600" dirty="0">
                          <a:latin typeface="Times New Roman" panose="02020603050405020304" pitchFamily="18" charset="0"/>
                          <a:cs typeface="Times New Roman" panose="02020603050405020304" pitchFamily="18" charset="0"/>
                        </a:rPr>
                        <a:t>95 %</a:t>
                      </a:r>
                      <a:endParaRPr lang="ru-RU" sz="160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pct20">
                      <a:fgClr>
                        <a:schemeClr val="accent1">
                          <a:lumMod val="40000"/>
                          <a:lumOff val="60000"/>
                        </a:schemeClr>
                      </a:fgClr>
                      <a:bgClr>
                        <a:schemeClr val="bg1"/>
                      </a:bgClr>
                    </a:pattFill>
                  </a:tcPr>
                </a:tc>
                <a:extLst>
                  <a:ext uri="{0D108BD9-81ED-4DB2-BD59-A6C34878D82A}">
                    <a16:rowId xmlns:a16="http://schemas.microsoft.com/office/drawing/2014/main" val="10003"/>
                  </a:ext>
                </a:extLst>
              </a:tr>
              <a:tr h="364118">
                <a:tc>
                  <a:txBody>
                    <a:bodyPr/>
                    <a:lstStyle/>
                    <a:p>
                      <a:pPr algn="l"/>
                      <a:r>
                        <a:rPr lang="en-US" sz="1700" dirty="0">
                          <a:latin typeface="Times New Roman" panose="02020603050405020304" pitchFamily="18" charset="0"/>
                          <a:cs typeface="Times New Roman" panose="02020603050405020304" pitchFamily="18" charset="0"/>
                        </a:rPr>
                        <a:t>Acceptable deviation from the forecast</a:t>
                      </a:r>
                      <a:endParaRPr lang="ru-RU" sz="170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0000"/>
                      </a:schemeClr>
                    </a:solidFill>
                  </a:tcPr>
                </a:tc>
                <a:tc>
                  <a:txBody>
                    <a:bodyPr/>
                    <a:lstStyle/>
                    <a:p>
                      <a:pPr algn="ctr"/>
                      <a:r>
                        <a:rPr lang="ru-RU" sz="1700" b="1" dirty="0">
                          <a:latin typeface="Times New Roman" panose="02020603050405020304" pitchFamily="18" charset="0"/>
                          <a:cs typeface="Times New Roman" panose="02020603050405020304" pitchFamily="18" charset="0"/>
                        </a:rPr>
                        <a:t>±</a:t>
                      </a:r>
                      <a:r>
                        <a:rPr lang="ru-RU" sz="1700" dirty="0">
                          <a:latin typeface="Times New Roman" panose="02020603050405020304" pitchFamily="18" charset="0"/>
                          <a:cs typeface="Times New Roman" panose="02020603050405020304" pitchFamily="18" charset="0"/>
                        </a:rPr>
                        <a:t> 15 %</a:t>
                      </a:r>
                      <a:endParaRPr lang="ru-RU" sz="170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pct30">
                      <a:fgClr>
                        <a:schemeClr val="accent1">
                          <a:lumMod val="40000"/>
                          <a:lumOff val="60000"/>
                        </a:schemeClr>
                      </a:fgClr>
                      <a:bgClr>
                        <a:schemeClr val="bg1"/>
                      </a:bgClr>
                    </a:pattFill>
                  </a:tcPr>
                </a:tc>
                <a:tc gridSpan="3">
                  <a:txBody>
                    <a:bodyPr/>
                    <a:lstStyle/>
                    <a:p>
                      <a:pPr algn="ctr"/>
                      <a:r>
                        <a:rPr lang="en-US" sz="1700" dirty="0">
                          <a:latin typeface="Times New Roman" panose="02020603050405020304" pitchFamily="18" charset="0"/>
                          <a:cs typeface="Times New Roman" panose="02020603050405020304" pitchFamily="18" charset="0"/>
                        </a:rPr>
                        <a:t>No requirements</a:t>
                      </a:r>
                      <a:endParaRPr lang="ru-RU" sz="170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pct30">
                      <a:fgClr>
                        <a:schemeClr val="accent1">
                          <a:lumMod val="40000"/>
                          <a:lumOff val="60000"/>
                        </a:schemeClr>
                      </a:fgClr>
                      <a:bgClr>
                        <a:schemeClr val="bg1"/>
                      </a:bgClr>
                    </a:patt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633248">
                <a:tc>
                  <a:txBody>
                    <a:bodyPr/>
                    <a:lstStyle/>
                    <a:p>
                      <a:pPr algn="l"/>
                      <a:r>
                        <a:rPr lang="en-US" sz="1700" dirty="0">
                          <a:latin typeface="Times New Roman" panose="02020603050405020304" pitchFamily="18" charset="0"/>
                          <a:cs typeface="Times New Roman" panose="02020603050405020304" pitchFamily="18" charset="0"/>
                        </a:rPr>
                        <a:t>Allowed number of</a:t>
                      </a:r>
                      <a:r>
                        <a:rPr lang="ru-RU" sz="17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cases of exceeding the  revenue deviation threshold</a:t>
                      </a:r>
                      <a:endParaRPr lang="ru-RU" sz="170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0000"/>
                      </a:schemeClr>
                    </a:solidFill>
                  </a:tcPr>
                </a:tc>
                <a:tc>
                  <a:txBody>
                    <a:bodyPr/>
                    <a:lstStyle/>
                    <a:p>
                      <a:pPr algn="ctr"/>
                      <a:r>
                        <a:rPr lang="ru-RU" sz="1700" dirty="0">
                          <a:latin typeface="Times New Roman" panose="02020603050405020304" pitchFamily="18" charset="0"/>
                          <a:cs typeface="Times New Roman" panose="02020603050405020304" pitchFamily="18" charset="0"/>
                        </a:rPr>
                        <a:t>0</a:t>
                      </a:r>
                      <a:endParaRPr lang="ru-RU" sz="170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pct20">
                      <a:fgClr>
                        <a:schemeClr val="accent1">
                          <a:lumMod val="40000"/>
                          <a:lumOff val="60000"/>
                        </a:schemeClr>
                      </a:fgClr>
                      <a:bgClr>
                        <a:schemeClr val="bg1"/>
                      </a:bgClr>
                    </a:pattFill>
                  </a:tcPr>
                </a:tc>
                <a:tc gridSpan="3">
                  <a:txBody>
                    <a:bodyPr/>
                    <a:lstStyle/>
                    <a:p>
                      <a:pPr algn="ctr"/>
                      <a:endParaRPr lang="ru-RU" sz="170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pct20">
                      <a:fgClr>
                        <a:schemeClr val="accent1">
                          <a:lumMod val="40000"/>
                          <a:lumOff val="60000"/>
                        </a:schemeClr>
                      </a:fgClr>
                      <a:bgClr>
                        <a:schemeClr val="bg1"/>
                      </a:bgClr>
                    </a:patt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r h="633248">
                <a:tc>
                  <a:txBody>
                    <a:bodyPr/>
                    <a:lstStyle/>
                    <a:p>
                      <a:pPr algn="l"/>
                      <a:r>
                        <a:rPr lang="en-US" sz="1700" dirty="0">
                          <a:latin typeface="Times New Roman" panose="02020603050405020304" pitchFamily="18" charset="0"/>
                          <a:cs typeface="Times New Roman" panose="02020603050405020304" pitchFamily="18" charset="0"/>
                        </a:rPr>
                        <a:t>Allowed number of</a:t>
                      </a:r>
                      <a:r>
                        <a:rPr lang="ru-RU" sz="17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cases of exceeding the  expenditure deviation threshold</a:t>
                      </a:r>
                      <a:endParaRPr lang="ru-RU" sz="170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0000"/>
                      </a:schemeClr>
                    </a:solidFill>
                  </a:tcPr>
                </a:tc>
                <a:tc>
                  <a:txBody>
                    <a:bodyPr/>
                    <a:lstStyle/>
                    <a:p>
                      <a:pPr algn="ctr"/>
                      <a:r>
                        <a:rPr lang="ru-RU" sz="1700" dirty="0">
                          <a:latin typeface="Times New Roman" panose="02020603050405020304" pitchFamily="18" charset="0"/>
                          <a:cs typeface="Times New Roman" panose="02020603050405020304" pitchFamily="18" charset="0"/>
                        </a:rPr>
                        <a:t>4</a:t>
                      </a:r>
                      <a:endParaRPr lang="ru-RU" sz="170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pct30">
                      <a:fgClr>
                        <a:schemeClr val="accent1">
                          <a:lumMod val="40000"/>
                          <a:lumOff val="60000"/>
                        </a:schemeClr>
                      </a:fgClr>
                      <a:bgClr>
                        <a:schemeClr val="bg1"/>
                      </a:bgClr>
                    </a:pattFill>
                  </a:tcPr>
                </a:tc>
                <a:tc gridSpan="3">
                  <a:txBody>
                    <a:bodyPr/>
                    <a:lstStyle/>
                    <a:p>
                      <a:pPr algn="ctr"/>
                      <a:endParaRPr lang="ru-RU" sz="170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pct30">
                      <a:fgClr>
                        <a:schemeClr val="accent1">
                          <a:lumMod val="40000"/>
                          <a:lumOff val="60000"/>
                        </a:schemeClr>
                      </a:fgClr>
                      <a:bgClr>
                        <a:schemeClr val="bg1"/>
                      </a:bgClr>
                    </a:patt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6"/>
                  </a:ext>
                </a:extLst>
              </a:tr>
              <a:tr h="633248">
                <a:tc>
                  <a:txBody>
                    <a:bodyPr/>
                    <a:lstStyle/>
                    <a:p>
                      <a:pPr algn="l"/>
                      <a:r>
                        <a:rPr lang="en-US" sz="1700" dirty="0">
                          <a:latin typeface="Times New Roman" panose="02020603050405020304" pitchFamily="18" charset="0"/>
                          <a:cs typeface="Times New Roman" panose="02020603050405020304" pitchFamily="18" charset="0"/>
                        </a:rPr>
                        <a:t>Expenditure cashflows leading to deviations</a:t>
                      </a:r>
                      <a:endParaRPr lang="ru-RU" sz="170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0000"/>
                      </a:schemeClr>
                    </a:solidFill>
                  </a:tcPr>
                </a:tc>
                <a:tc gridSpan="4">
                  <a:txBody>
                    <a:bodyPr/>
                    <a:lstStyle/>
                    <a:p>
                      <a:pPr marL="285750" indent="-285750" algn="ctr">
                        <a:buClr>
                          <a:srgbClr val="920000"/>
                        </a:buClr>
                        <a:buFont typeface="Wingdings" panose="05000000000000000000" pitchFamily="2" charset="2"/>
                        <a:buChar char="ü"/>
                      </a:pPr>
                      <a:r>
                        <a:rPr lang="en-US" sz="1700" dirty="0">
                          <a:latin typeface="Times New Roman" panose="02020603050405020304" pitchFamily="18" charset="0"/>
                          <a:cs typeface="Times New Roman" panose="02020603050405020304" pitchFamily="18" charset="0"/>
                        </a:rPr>
                        <a:t>Contracted expenditures</a:t>
                      </a:r>
                      <a:endParaRPr lang="ru-RU" sz="1700" baseline="0" dirty="0">
                        <a:latin typeface="Times New Roman" panose="02020603050405020304" pitchFamily="18" charset="0"/>
                        <a:cs typeface="Times New Roman" panose="02020603050405020304" pitchFamily="18" charset="0"/>
                      </a:endParaRPr>
                    </a:p>
                    <a:p>
                      <a:pPr marL="285750" indent="-285750" algn="ctr">
                        <a:buClr>
                          <a:srgbClr val="920000"/>
                        </a:buClr>
                        <a:buFont typeface="Wingdings" panose="05000000000000000000" pitchFamily="2" charset="2"/>
                        <a:buChar char="ü"/>
                      </a:pPr>
                      <a:r>
                        <a:rPr lang="en-US" sz="1700" baseline="0" dirty="0">
                          <a:latin typeface="Times New Roman" panose="02020603050405020304" pitchFamily="18" charset="0"/>
                          <a:cs typeface="Times New Roman" panose="02020603050405020304" pitchFamily="18" charset="0"/>
                        </a:rPr>
                        <a:t>Investment expenditures</a:t>
                      </a:r>
                      <a:endParaRPr lang="ru-RU" sz="170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pct20">
                      <a:fgClr>
                        <a:schemeClr val="accent1">
                          <a:lumMod val="40000"/>
                          <a:lumOff val="60000"/>
                        </a:schemeClr>
                      </a:fgClr>
                      <a:bgClr>
                        <a:schemeClr val="bg1"/>
                      </a:bgClr>
                    </a:pattFill>
                  </a:tcPr>
                </a:tc>
                <a:tc hMerge="1">
                  <a:txBody>
                    <a:bodyPr/>
                    <a:lstStyle/>
                    <a:p>
                      <a:pPr algn="ctr"/>
                      <a:endParaRPr lang="ru-RU"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7"/>
                  </a:ext>
                </a:extLst>
              </a:tr>
              <a:tr h="633248">
                <a:tc>
                  <a:txBody>
                    <a:bodyPr/>
                    <a:lstStyle/>
                    <a:p>
                      <a:pPr algn="l"/>
                      <a:r>
                        <a:rPr lang="en-US" sz="1700" dirty="0">
                          <a:solidFill>
                            <a:srgbClr val="920000"/>
                          </a:solidFill>
                          <a:latin typeface="Times New Roman" panose="02020603050405020304" pitchFamily="18" charset="0"/>
                          <a:cs typeface="Times New Roman" panose="02020603050405020304" pitchFamily="18" charset="0"/>
                        </a:rPr>
                        <a:t>For reference</a:t>
                      </a:r>
                      <a:r>
                        <a:rPr lang="ru-RU" sz="1700" dirty="0">
                          <a:solidFill>
                            <a:srgbClr val="920000"/>
                          </a:solidFill>
                          <a:latin typeface="Times New Roman" panose="02020603050405020304" pitchFamily="18" charset="0"/>
                          <a:cs typeface="Times New Roman" panose="02020603050405020304" pitchFamily="18" charset="0"/>
                        </a:rPr>
                        <a:t>:</a:t>
                      </a:r>
                      <a:r>
                        <a:rPr lang="en-US" sz="1700" dirty="0">
                          <a:solidFill>
                            <a:srgbClr val="920000"/>
                          </a:solidFill>
                          <a:latin typeface="Times New Roman" panose="02020603050405020304" pitchFamily="18" charset="0"/>
                          <a:cs typeface="Times New Roman" panose="02020603050405020304" pitchFamily="18" charset="0"/>
                        </a:rPr>
                        <a:t>the target benchmark for acceptable deviation level</a:t>
                      </a:r>
                      <a:endParaRPr lang="ru-RU" sz="1700" dirty="0">
                        <a:solidFill>
                          <a:srgbClr val="920000"/>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0000"/>
                      </a:schemeClr>
                    </a:solidFill>
                  </a:tcPr>
                </a:tc>
                <a:tc gridSpan="4">
                  <a:txBody>
                    <a:bodyPr/>
                    <a:lstStyle/>
                    <a:p>
                      <a:pPr algn="ctr"/>
                      <a:r>
                        <a:rPr lang="en-US" sz="1700" dirty="0">
                          <a:latin typeface="Times New Roman" panose="02020603050405020304" pitchFamily="18" charset="0"/>
                          <a:cs typeface="Times New Roman" panose="02020603050405020304" pitchFamily="18" charset="0"/>
                        </a:rPr>
                        <a:t>No more than </a:t>
                      </a:r>
                      <a:r>
                        <a:rPr lang="ru-RU" sz="1700" dirty="0">
                          <a:latin typeface="Times New Roman" panose="02020603050405020304" pitchFamily="18" charset="0"/>
                          <a:cs typeface="Times New Roman" panose="02020603050405020304" pitchFamily="18" charset="0"/>
                        </a:rPr>
                        <a:t>5 %</a:t>
                      </a:r>
                      <a:endParaRPr lang="ru-RU" sz="1700"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pct30">
                      <a:fgClr>
                        <a:schemeClr val="accent1">
                          <a:lumMod val="40000"/>
                          <a:lumOff val="60000"/>
                        </a:schemeClr>
                      </a:fgClr>
                      <a:bgClr>
                        <a:schemeClr val="bg1"/>
                      </a:bgClr>
                    </a:pattFill>
                  </a:tcPr>
                </a:tc>
                <a:tc hMerge="1">
                  <a:txBody>
                    <a:bodyPr/>
                    <a:lstStyle/>
                    <a:p>
                      <a:pPr algn="ctr"/>
                      <a:endParaRPr lang="ru-RU"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8"/>
                  </a:ext>
                </a:extLst>
              </a:tr>
            </a:tbl>
          </a:graphicData>
        </a:graphic>
      </p:graphicFrame>
      <p:sp>
        <p:nvSpPr>
          <p:cNvPr id="7" name="TextBox 6"/>
          <p:cNvSpPr txBox="1"/>
          <p:nvPr/>
        </p:nvSpPr>
        <p:spPr>
          <a:xfrm>
            <a:off x="2395666" y="1136564"/>
            <a:ext cx="1914525" cy="400110"/>
          </a:xfrm>
          <a:prstGeom prst="rect">
            <a:avLst/>
          </a:prstGeom>
          <a:noFill/>
        </p:spPr>
        <p:txBody>
          <a:bodyPr wrap="square" rtlCol="0">
            <a:spAutoFit/>
          </a:bodyPr>
          <a:lstStyle/>
          <a:p>
            <a:pPr algn="r"/>
            <a:r>
              <a:rPr lang="en-US" sz="2000" dirty="0">
                <a:latin typeface="Times New Roman" panose="02020603050405020304" pitchFamily="18" charset="0"/>
                <a:cs typeface="Times New Roman" panose="02020603050405020304" pitchFamily="18" charset="0"/>
              </a:rPr>
              <a:t>Type of forecast</a:t>
            </a:r>
            <a:endParaRPr lang="ru-RU" sz="2000" dirty="0">
              <a:latin typeface="Times New Roman" panose="02020603050405020304" pitchFamily="18" charset="0"/>
              <a:cs typeface="Times New Roman" panose="02020603050405020304" pitchFamily="18" charset="0"/>
            </a:endParaRPr>
          </a:p>
        </p:txBody>
      </p:sp>
      <p:cxnSp>
        <p:nvCxnSpPr>
          <p:cNvPr id="14" name="Прямая соединительная линия 13"/>
          <p:cNvCxnSpPr/>
          <p:nvPr/>
        </p:nvCxnSpPr>
        <p:spPr>
          <a:xfrm>
            <a:off x="8696204" y="4819373"/>
            <a:ext cx="577057" cy="792"/>
          </a:xfrm>
          <a:prstGeom prst="line">
            <a:avLst/>
          </a:prstGeom>
          <a:ln w="22225"/>
        </p:spPr>
        <p:style>
          <a:lnRef idx="1">
            <a:schemeClr val="dk1"/>
          </a:lnRef>
          <a:fillRef idx="0">
            <a:schemeClr val="dk1"/>
          </a:fillRef>
          <a:effectRef idx="0">
            <a:schemeClr val="dk1"/>
          </a:effectRef>
          <a:fontRef idx="minor">
            <a:schemeClr val="tx1"/>
          </a:fontRef>
        </p:style>
      </p:cxnSp>
      <p:sp>
        <p:nvSpPr>
          <p:cNvPr id="16" name="Прямоугольник 15"/>
          <p:cNvSpPr/>
          <p:nvPr/>
        </p:nvSpPr>
        <p:spPr>
          <a:xfrm>
            <a:off x="5620454" y="329684"/>
            <a:ext cx="6235874" cy="369332"/>
          </a:xfrm>
          <a:prstGeom prst="rect">
            <a:avLst/>
          </a:prstGeom>
        </p:spPr>
        <p:txBody>
          <a:bodyPr wrap="none">
            <a:spAutoFit/>
          </a:bodyPr>
          <a:lstStyle/>
          <a:p>
            <a:r>
              <a:rPr lang="en-US"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Current LEVEL OF THE forecast accuracy</a:t>
            </a:r>
            <a:endParaRPr lang="ru-RU" dirty="0"/>
          </a:p>
        </p:txBody>
      </p:sp>
      <p:cxnSp>
        <p:nvCxnSpPr>
          <p:cNvPr id="21" name="Прямая соединительная линия 20"/>
          <p:cNvCxnSpPr/>
          <p:nvPr/>
        </p:nvCxnSpPr>
        <p:spPr>
          <a:xfrm>
            <a:off x="8696204" y="4198370"/>
            <a:ext cx="577057" cy="792"/>
          </a:xfrm>
          <a:prstGeom prst="line">
            <a:avLst/>
          </a:prstGeom>
          <a:ln w="22225"/>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502508" y="6503230"/>
            <a:ext cx="10511481" cy="292388"/>
          </a:xfrm>
          <a:prstGeom prst="rect">
            <a:avLst/>
          </a:prstGeom>
          <a:noFill/>
        </p:spPr>
        <p:txBody>
          <a:bodyPr wrap="square" rtlCol="0">
            <a:spAutoFit/>
          </a:bodyPr>
          <a:lstStyle/>
          <a:p>
            <a:r>
              <a:rPr lang="en-US" sz="1300" i="1" dirty="0">
                <a:latin typeface="Times New Roman" panose="02020603050405020304" pitchFamily="18" charset="0"/>
                <a:cs typeface="Times New Roman" panose="02020603050405020304" pitchFamily="18" charset="0"/>
              </a:rPr>
              <a:t>Note</a:t>
            </a:r>
            <a:r>
              <a:rPr lang="ru-RU" sz="1300" i="1" dirty="0">
                <a:latin typeface="Times New Roman" panose="02020603050405020304" pitchFamily="18" charset="0"/>
                <a:cs typeface="Times New Roman" panose="02020603050405020304" pitchFamily="18" charset="0"/>
              </a:rPr>
              <a:t>: </a:t>
            </a:r>
            <a:r>
              <a:rPr lang="en-US" sz="1300" i="1" dirty="0">
                <a:latin typeface="Times New Roman" panose="02020603050405020304" pitchFamily="18" charset="0"/>
                <a:cs typeface="Times New Roman" panose="02020603050405020304" pitchFamily="18" charset="0"/>
              </a:rPr>
              <a:t>as calculated for January-September 2018</a:t>
            </a:r>
            <a:endParaRPr lang="ru-RU" sz="1300" i="1"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9273261" y="6430493"/>
            <a:ext cx="2743200" cy="365125"/>
          </a:xfrm>
        </p:spPr>
        <p:txBody>
          <a:bodyPr/>
          <a:lstStyle/>
          <a:p>
            <a:pPr>
              <a:defRPr/>
            </a:pPr>
            <a:fld id="{47EA9584-6FC9-446B-89E9-C9D48C4D1663}" type="slidenum">
              <a:rPr lang="ru-RU" smtClean="0"/>
              <a:pPr>
                <a:defRPr/>
              </a:pPr>
              <a:t>20</a:t>
            </a:fld>
            <a:endParaRPr lang="ru-RU" dirty="0"/>
          </a:p>
        </p:txBody>
      </p:sp>
    </p:spTree>
    <p:extLst>
      <p:ext uri="{BB962C8B-B14F-4D97-AF65-F5344CB8AC3E}">
        <p14:creationId xmlns:p14="http://schemas.microsoft.com/office/powerpoint/2010/main" val="2833783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48611" y="307190"/>
            <a:ext cx="7506484" cy="65997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algn="ctr"/>
            <a:r>
              <a:rPr lang="en-US"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goals for further improvements of the cashflow planning and forecasting process</a:t>
            </a:r>
            <a:endParaRPr 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cxnSp>
        <p:nvCxnSpPr>
          <p:cNvPr id="14" name="Прямая соединительная линия 13"/>
          <p:cNvCxnSpPr/>
          <p:nvPr/>
        </p:nvCxnSpPr>
        <p:spPr>
          <a:xfrm>
            <a:off x="6269626" y="1624462"/>
            <a:ext cx="0" cy="4946469"/>
          </a:xfrm>
          <a:prstGeom prst="line">
            <a:avLst/>
          </a:prstGeom>
          <a:ln>
            <a:solidFill>
              <a:schemeClr val="accent1">
                <a:lumMod val="40000"/>
                <a:lumOff val="60000"/>
              </a:schemeClr>
            </a:solidFill>
            <a:prstDash val="dashDot"/>
          </a:ln>
        </p:spPr>
        <p:style>
          <a:lnRef idx="1">
            <a:schemeClr val="accent5"/>
          </a:lnRef>
          <a:fillRef idx="0">
            <a:schemeClr val="accent5"/>
          </a:fillRef>
          <a:effectRef idx="0">
            <a:schemeClr val="accent5"/>
          </a:effectRef>
          <a:fontRef idx="minor">
            <a:schemeClr val="tx1"/>
          </a:fontRef>
        </p:style>
      </p:cxnSp>
      <p:sp>
        <p:nvSpPr>
          <p:cNvPr id="37" name="Скругленный прямоугольник 36"/>
          <p:cNvSpPr/>
          <p:nvPr/>
        </p:nvSpPr>
        <p:spPr>
          <a:xfrm>
            <a:off x="637720" y="2297575"/>
            <a:ext cx="5431426" cy="1334767"/>
          </a:xfrm>
          <a:prstGeom prst="roundRect">
            <a:avLst/>
          </a:prstGeom>
          <a:pattFill prst="pct20">
            <a:fgClr>
              <a:schemeClr val="accent5">
                <a:lumMod val="40000"/>
                <a:lumOff val="60000"/>
              </a:schemeClr>
            </a:fgClr>
            <a:bgClr>
              <a:schemeClr val="bg1"/>
            </a:bgClr>
          </a:pattFill>
          <a:ln w="19050">
            <a:solidFill>
              <a:srgbClr val="0070C0"/>
            </a:solidFill>
            <a:prstDash val="sysDash"/>
          </a:ln>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lIns="86393" tIns="43196" rIns="86393" bIns="43196" rtlCol="0" anchor="ctr"/>
          <a:lstStyle/>
          <a:p>
            <a:pPr algn="ctr"/>
            <a:endParaRPr lang="ru-RU"/>
          </a:p>
        </p:txBody>
      </p:sp>
      <p:sp>
        <p:nvSpPr>
          <p:cNvPr id="40" name="TextBox 39"/>
          <p:cNvSpPr txBox="1"/>
          <p:nvPr/>
        </p:nvSpPr>
        <p:spPr>
          <a:xfrm>
            <a:off x="869419" y="2470607"/>
            <a:ext cx="5013736" cy="702789"/>
          </a:xfrm>
          <a:prstGeom prst="rect">
            <a:avLst/>
          </a:prstGeom>
          <a:noFill/>
        </p:spPr>
        <p:txBody>
          <a:bodyPr wrap="square" lIns="86393" tIns="43196" rIns="86393" bIns="43196" rtlCol="0">
            <a:spAutoFit/>
          </a:bodyPr>
          <a:lstStyle/>
          <a:p>
            <a:pPr lvl="0" algn="ctr"/>
            <a:r>
              <a:rPr lang="en-US" sz="2000" b="1" dirty="0">
                <a:solidFill>
                  <a:srgbClr val="002060"/>
                </a:solidFill>
                <a:latin typeface="Times New Roman" panose="02020603050405020304" pitchFamily="18" charset="0"/>
                <a:cs typeface="Times New Roman" panose="02020603050405020304" pitchFamily="18" charset="0"/>
              </a:rPr>
              <a:t>Swift adaptation to changes in TSA architecture and functionality</a:t>
            </a:r>
            <a:r>
              <a:rPr lang="ru-RU" sz="2000" b="1" dirty="0">
                <a:solidFill>
                  <a:srgbClr val="002060"/>
                </a:solidFill>
                <a:latin typeface="Times New Roman" panose="02020603050405020304" pitchFamily="18" charset="0"/>
                <a:cs typeface="Times New Roman" panose="02020603050405020304" pitchFamily="18" charset="0"/>
              </a:rPr>
              <a:t>:</a:t>
            </a:r>
          </a:p>
        </p:txBody>
      </p:sp>
      <p:sp>
        <p:nvSpPr>
          <p:cNvPr id="41" name="Скругленный прямоугольник 40"/>
          <p:cNvSpPr/>
          <p:nvPr/>
        </p:nvSpPr>
        <p:spPr>
          <a:xfrm>
            <a:off x="644335" y="4822435"/>
            <a:ext cx="5418613" cy="1351727"/>
          </a:xfrm>
          <a:prstGeom prst="roundRect">
            <a:avLst/>
          </a:prstGeom>
          <a:pattFill prst="pct20">
            <a:fgClr>
              <a:schemeClr val="accent5">
                <a:lumMod val="40000"/>
                <a:lumOff val="60000"/>
              </a:schemeClr>
            </a:fgClr>
            <a:bgClr>
              <a:schemeClr val="bg1"/>
            </a:bgClr>
          </a:pattFill>
          <a:ln w="19050">
            <a:solidFill>
              <a:srgbClr val="0070C0"/>
            </a:solidFill>
            <a:prstDash val="sysDash"/>
          </a:ln>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lIns="86393" tIns="43196" rIns="86393" bIns="43196" rtlCol="0" anchor="ctr"/>
          <a:lstStyle/>
          <a:p>
            <a:pPr algn="ctr"/>
            <a:endParaRPr lang="ru-RU"/>
          </a:p>
        </p:txBody>
      </p:sp>
      <p:sp>
        <p:nvSpPr>
          <p:cNvPr id="43" name="TextBox 42"/>
          <p:cNvSpPr txBox="1"/>
          <p:nvPr/>
        </p:nvSpPr>
        <p:spPr>
          <a:xfrm>
            <a:off x="997603" y="5153888"/>
            <a:ext cx="4757368" cy="702789"/>
          </a:xfrm>
          <a:prstGeom prst="rect">
            <a:avLst/>
          </a:prstGeom>
          <a:noFill/>
        </p:spPr>
        <p:txBody>
          <a:bodyPr wrap="square" lIns="86393" tIns="43196" rIns="86393" bIns="43196" rtlCol="0">
            <a:spAutoFit/>
          </a:bodyPr>
          <a:lstStyle/>
          <a:p>
            <a:pPr lvl="0" algn="ctr"/>
            <a:r>
              <a:rPr lang="en-US" sz="2000" b="1" dirty="0">
                <a:solidFill>
                  <a:srgbClr val="002060"/>
                </a:solidFill>
                <a:latin typeface="Times New Roman" panose="02020603050405020304" pitchFamily="18" charset="0"/>
                <a:cs typeface="Times New Roman" panose="02020603050405020304" pitchFamily="18" charset="0"/>
              </a:rPr>
              <a:t>Improving the quality of the cashflow planning</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44" name="Скругленный прямоугольник 43"/>
          <p:cNvSpPr/>
          <p:nvPr/>
        </p:nvSpPr>
        <p:spPr>
          <a:xfrm>
            <a:off x="6512134" y="2051330"/>
            <a:ext cx="5431426" cy="1334767"/>
          </a:xfrm>
          <a:prstGeom prst="roundRect">
            <a:avLst/>
          </a:prstGeom>
          <a:pattFill prst="pct20">
            <a:fgClr>
              <a:schemeClr val="accent5">
                <a:lumMod val="40000"/>
                <a:lumOff val="60000"/>
              </a:schemeClr>
            </a:fgClr>
            <a:bgClr>
              <a:schemeClr val="bg1"/>
            </a:bgClr>
          </a:pattFill>
          <a:ln w="19050">
            <a:solidFill>
              <a:srgbClr val="0070C0"/>
            </a:solidFill>
            <a:prstDash val="sysDash"/>
          </a:ln>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lIns="86393" tIns="43196" rIns="86393" bIns="43196" rtlCol="0" anchor="ctr"/>
          <a:lstStyle/>
          <a:p>
            <a:pPr algn="ctr"/>
            <a:endParaRPr lang="ru-RU"/>
          </a:p>
        </p:txBody>
      </p:sp>
      <p:sp>
        <p:nvSpPr>
          <p:cNvPr id="46" name="TextBox 45"/>
          <p:cNvSpPr txBox="1"/>
          <p:nvPr/>
        </p:nvSpPr>
        <p:spPr>
          <a:xfrm>
            <a:off x="6676625" y="2530732"/>
            <a:ext cx="5102444" cy="395012"/>
          </a:xfrm>
          <a:prstGeom prst="rect">
            <a:avLst/>
          </a:prstGeom>
          <a:noFill/>
        </p:spPr>
        <p:txBody>
          <a:bodyPr wrap="square" lIns="86393" tIns="43196" rIns="86393" bIns="43196" rtlCol="0">
            <a:spAutoFit/>
          </a:bodyPr>
          <a:lstStyle/>
          <a:p>
            <a:pPr lvl="0" algn="ctr"/>
            <a:r>
              <a:rPr lang="en-US" sz="2000" b="1" dirty="0" err="1">
                <a:solidFill>
                  <a:srgbClr val="002060"/>
                </a:solidFill>
                <a:latin typeface="Times New Roman" panose="02020603050405020304" pitchFamily="18" charset="0"/>
                <a:cs typeface="Times New Roman" panose="02020603050405020304" pitchFamily="18" charset="0"/>
              </a:rPr>
              <a:t>Esteblishing</a:t>
            </a:r>
            <a:r>
              <a:rPr lang="en-US" sz="2000" b="1" dirty="0">
                <a:solidFill>
                  <a:srgbClr val="002060"/>
                </a:solidFill>
                <a:latin typeface="Times New Roman" panose="02020603050405020304" pitchFamily="18" charset="0"/>
                <a:cs typeface="Times New Roman" panose="02020603050405020304" pitchFamily="18" charset="0"/>
              </a:rPr>
              <a:t> the payment due dates</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57" name="Скругленный прямоугольник 56"/>
          <p:cNvSpPr/>
          <p:nvPr/>
        </p:nvSpPr>
        <p:spPr>
          <a:xfrm>
            <a:off x="1262669" y="3861507"/>
            <a:ext cx="4698487" cy="314421"/>
          </a:xfrm>
          <a:prstGeom prst="roundRect">
            <a:avLst/>
          </a:prstGeom>
          <a:pattFill prst="pct25">
            <a:fgClr>
              <a:srgbClr val="FF9B9B"/>
            </a:fgClr>
            <a:bgClr>
              <a:schemeClr val="bg1"/>
            </a:bgClr>
          </a:pattFill>
          <a:ln w="9525">
            <a:solidFill>
              <a:srgbClr val="0070C0">
                <a:alpha val="52000"/>
              </a:srgbClr>
            </a:solidFill>
            <a:prstDash val="sysDash"/>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lIns="86393" tIns="43196" rIns="86393" bIns="43196" rtlCol="0" anchor="ctr"/>
          <a:lstStyle/>
          <a:p>
            <a:pPr lvl="0"/>
            <a:r>
              <a:rPr lang="en-US" sz="1400" dirty="0">
                <a:solidFill>
                  <a:srgbClr val="002060"/>
                </a:solidFill>
                <a:latin typeface="Times New Roman" panose="02020603050405020304" pitchFamily="18" charset="0"/>
                <a:cs typeface="Times New Roman" panose="02020603050405020304" pitchFamily="18" charset="0"/>
              </a:rPr>
              <a:t>Cashflow planning perimeter changes</a:t>
            </a:r>
            <a:endParaRPr lang="ru-RU" sz="1400" dirty="0">
              <a:solidFill>
                <a:srgbClr val="002060"/>
              </a:solidFill>
              <a:latin typeface="Times New Roman" panose="02020603050405020304" pitchFamily="18" charset="0"/>
              <a:cs typeface="Times New Roman" panose="02020603050405020304" pitchFamily="18" charset="0"/>
            </a:endParaRPr>
          </a:p>
        </p:txBody>
      </p:sp>
      <p:sp>
        <p:nvSpPr>
          <p:cNvPr id="58" name="Скругленный прямоугольник 57"/>
          <p:cNvSpPr/>
          <p:nvPr/>
        </p:nvSpPr>
        <p:spPr>
          <a:xfrm>
            <a:off x="1262885" y="4237041"/>
            <a:ext cx="4715311" cy="314421"/>
          </a:xfrm>
          <a:prstGeom prst="roundRect">
            <a:avLst/>
          </a:prstGeom>
          <a:pattFill prst="pct25">
            <a:fgClr>
              <a:srgbClr val="FF9B9B"/>
            </a:fgClr>
            <a:bgClr>
              <a:schemeClr val="bg1"/>
            </a:bgClr>
          </a:pattFill>
          <a:ln w="9525">
            <a:solidFill>
              <a:srgbClr val="0070C0">
                <a:alpha val="52000"/>
              </a:srgbClr>
            </a:solidFill>
            <a:prstDash val="sysDash"/>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lIns="86393" tIns="43196" rIns="86393" bIns="43196" rtlCol="0" anchor="ctr"/>
          <a:lstStyle/>
          <a:p>
            <a:pPr lvl="0"/>
            <a:r>
              <a:rPr lang="en-US" sz="1400" dirty="0">
                <a:solidFill>
                  <a:srgbClr val="002060"/>
                </a:solidFill>
                <a:latin typeface="Times New Roman" panose="02020603050405020304" pitchFamily="18" charset="0"/>
                <a:cs typeface="Times New Roman" panose="02020603050405020304" pitchFamily="18" charset="0"/>
              </a:rPr>
              <a:t>Optimization of TSA balance targeting algorithms</a:t>
            </a:r>
            <a:endParaRPr lang="ru-RU" sz="1400" dirty="0">
              <a:solidFill>
                <a:srgbClr val="002060"/>
              </a:solidFill>
              <a:latin typeface="Times New Roman" panose="02020603050405020304" pitchFamily="18" charset="0"/>
              <a:cs typeface="Times New Roman" panose="02020603050405020304" pitchFamily="18" charset="0"/>
            </a:endParaRPr>
          </a:p>
        </p:txBody>
      </p:sp>
      <p:sp>
        <p:nvSpPr>
          <p:cNvPr id="71" name="TextBox 70"/>
          <p:cNvSpPr txBox="1"/>
          <p:nvPr/>
        </p:nvSpPr>
        <p:spPr>
          <a:xfrm>
            <a:off x="1669467" y="1147018"/>
            <a:ext cx="3225401" cy="58477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3200" b="1" dirty="0">
                <a:ln/>
                <a:solidFill>
                  <a:schemeClr val="accent2"/>
                </a:solidFill>
                <a:cs typeface="Arial" pitchFamily="34" charset="0"/>
              </a:rPr>
              <a:t>Permanent</a:t>
            </a:r>
            <a:endParaRPr lang="ru-RU" sz="3200" b="1" dirty="0">
              <a:ln/>
              <a:solidFill>
                <a:schemeClr val="accent2"/>
              </a:solidFill>
              <a:cs typeface="Arial" pitchFamily="34" charset="0"/>
            </a:endParaRPr>
          </a:p>
        </p:txBody>
      </p:sp>
      <p:sp>
        <p:nvSpPr>
          <p:cNvPr id="72" name="TextBox 71"/>
          <p:cNvSpPr txBox="1"/>
          <p:nvPr/>
        </p:nvSpPr>
        <p:spPr>
          <a:xfrm>
            <a:off x="7644385" y="1150904"/>
            <a:ext cx="3225401" cy="58477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3200" b="1" dirty="0">
                <a:ln/>
                <a:solidFill>
                  <a:schemeClr val="accent2"/>
                </a:solidFill>
                <a:cs typeface="Arial" pitchFamily="34" charset="0"/>
              </a:rPr>
              <a:t>Current</a:t>
            </a:r>
            <a:endParaRPr lang="ru-RU" sz="3200" b="1" dirty="0">
              <a:ln/>
              <a:solidFill>
                <a:schemeClr val="accent2"/>
              </a:solidFill>
              <a:cs typeface="Arial" pitchFamily="34" charset="0"/>
            </a:endParaRPr>
          </a:p>
        </p:txBody>
      </p:sp>
      <p:sp>
        <p:nvSpPr>
          <p:cNvPr id="79" name="TextBox 58"/>
          <p:cNvSpPr txBox="1">
            <a:spLocks noChangeArrowheads="1"/>
          </p:cNvSpPr>
          <p:nvPr/>
        </p:nvSpPr>
        <p:spPr bwMode="auto">
          <a:xfrm>
            <a:off x="869419" y="3861507"/>
            <a:ext cx="314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sz="2000">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eaLnBrk="1" hangingPunct="1">
              <a:lnSpc>
                <a:spcPct val="100000"/>
              </a:lnSpc>
              <a:spcBef>
                <a:spcPct val="0"/>
              </a:spcBef>
              <a:buFontTx/>
              <a:buNone/>
            </a:pPr>
            <a:r>
              <a:rPr lang="ru-RU" altLang="ru-RU" b="1" dirty="0">
                <a:solidFill>
                  <a:srgbClr val="FF9D9B"/>
                </a:solidFill>
              </a:rPr>
              <a:t>*</a:t>
            </a:r>
          </a:p>
        </p:txBody>
      </p:sp>
      <p:sp>
        <p:nvSpPr>
          <p:cNvPr id="80" name="TextBox 58"/>
          <p:cNvSpPr txBox="1">
            <a:spLocks noChangeArrowheads="1"/>
          </p:cNvSpPr>
          <p:nvPr/>
        </p:nvSpPr>
        <p:spPr bwMode="auto">
          <a:xfrm>
            <a:off x="869419" y="4195428"/>
            <a:ext cx="314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lnSpc>
                <a:spcPct val="100000"/>
              </a:lnSpc>
              <a:buFontTx/>
              <a:buNone/>
              <a:defRPr sz="2800" b="1">
                <a:solidFill>
                  <a:srgbClr val="FF9D9B"/>
                </a:solidFill>
              </a:defRPr>
            </a:lvl1pPr>
            <a:lvl2pPr marL="742950" indent="-285750" eaLnBrk="0" hangingPunct="0">
              <a:lnSpc>
                <a:spcPct val="90000"/>
              </a:lnSpc>
              <a:spcBef>
                <a:spcPts val="500"/>
              </a:spcBef>
              <a:buFont typeface="Arial" pitchFamily="34" charset="0"/>
              <a:buChar char="•"/>
              <a:defRPr sz="2400"/>
            </a:lvl2pPr>
            <a:lvl3pPr marL="1143000" indent="-228600" eaLnBrk="0" hangingPunct="0">
              <a:lnSpc>
                <a:spcPct val="90000"/>
              </a:lnSpc>
              <a:spcBef>
                <a:spcPts val="500"/>
              </a:spcBef>
              <a:buFont typeface="Arial" pitchFamily="34" charset="0"/>
              <a:buChar char="•"/>
              <a:defRPr sz="2000"/>
            </a:lvl3pPr>
            <a:lvl4pPr marL="1600200" indent="-228600" eaLnBrk="0" hangingPunct="0">
              <a:lnSpc>
                <a:spcPct val="90000"/>
              </a:lnSpc>
              <a:spcBef>
                <a:spcPts val="500"/>
              </a:spcBef>
              <a:buFont typeface="Arial" pitchFamily="34" charset="0"/>
              <a:buChar char="•"/>
              <a:defRPr sz="2000"/>
            </a:lvl4pPr>
            <a:lvl5pPr marL="2057400" indent="-228600" eaLnBrk="0" hangingPunct="0">
              <a:lnSpc>
                <a:spcPct val="90000"/>
              </a:lnSpc>
              <a:spcBef>
                <a:spcPts val="500"/>
              </a:spcBef>
              <a:buFont typeface="Arial" pitchFamily="34" charset="0"/>
              <a:buChar char="•"/>
              <a:defRPr sz="2000"/>
            </a:lvl5pPr>
            <a:lvl6pPr marL="2514600" indent="-228600" eaLnBrk="0" fontAlgn="base" hangingPunct="0">
              <a:lnSpc>
                <a:spcPct val="90000"/>
              </a:lnSpc>
              <a:spcBef>
                <a:spcPts val="500"/>
              </a:spcBef>
              <a:spcAft>
                <a:spcPct val="0"/>
              </a:spcAft>
              <a:buFont typeface="Arial" pitchFamily="34" charset="0"/>
              <a:buChar char="•"/>
              <a:defRPr sz="2000"/>
            </a:lvl6pPr>
            <a:lvl7pPr marL="2971800" indent="-228600" eaLnBrk="0" fontAlgn="base" hangingPunct="0">
              <a:lnSpc>
                <a:spcPct val="90000"/>
              </a:lnSpc>
              <a:spcBef>
                <a:spcPts val="500"/>
              </a:spcBef>
              <a:spcAft>
                <a:spcPct val="0"/>
              </a:spcAft>
              <a:buFont typeface="Arial" pitchFamily="34" charset="0"/>
              <a:buChar char="•"/>
              <a:defRPr sz="2000"/>
            </a:lvl7pPr>
            <a:lvl8pPr marL="3429000" indent="-228600" eaLnBrk="0" fontAlgn="base" hangingPunct="0">
              <a:lnSpc>
                <a:spcPct val="90000"/>
              </a:lnSpc>
              <a:spcBef>
                <a:spcPts val="500"/>
              </a:spcBef>
              <a:spcAft>
                <a:spcPct val="0"/>
              </a:spcAft>
              <a:buFont typeface="Arial" pitchFamily="34" charset="0"/>
              <a:buChar char="•"/>
              <a:defRPr sz="2000"/>
            </a:lvl8pPr>
            <a:lvl9pPr marL="3886200" indent="-228600" eaLnBrk="0" fontAlgn="base" hangingPunct="0">
              <a:lnSpc>
                <a:spcPct val="90000"/>
              </a:lnSpc>
              <a:spcBef>
                <a:spcPts val="500"/>
              </a:spcBef>
              <a:spcAft>
                <a:spcPct val="0"/>
              </a:spcAft>
              <a:buFont typeface="Arial" pitchFamily="34" charset="0"/>
              <a:buChar char="•"/>
              <a:defRPr sz="2000"/>
            </a:lvl9pPr>
          </a:lstStyle>
          <a:p>
            <a:r>
              <a:rPr lang="ru-RU" altLang="ru-RU" dirty="0"/>
              <a:t>*</a:t>
            </a:r>
          </a:p>
        </p:txBody>
      </p:sp>
      <p:sp>
        <p:nvSpPr>
          <p:cNvPr id="53" name="Скругленный прямоугольник 52"/>
          <p:cNvSpPr/>
          <p:nvPr/>
        </p:nvSpPr>
        <p:spPr>
          <a:xfrm>
            <a:off x="6512134" y="3547113"/>
            <a:ext cx="5431426" cy="1334767"/>
          </a:xfrm>
          <a:prstGeom prst="roundRect">
            <a:avLst/>
          </a:prstGeom>
          <a:pattFill prst="pct20">
            <a:fgClr>
              <a:schemeClr val="accent5">
                <a:lumMod val="40000"/>
                <a:lumOff val="60000"/>
              </a:schemeClr>
            </a:fgClr>
            <a:bgClr>
              <a:schemeClr val="bg1"/>
            </a:bgClr>
          </a:pattFill>
          <a:ln w="19050">
            <a:solidFill>
              <a:srgbClr val="0070C0"/>
            </a:solidFill>
            <a:prstDash val="sysDash"/>
          </a:ln>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lIns="86393" tIns="43196" rIns="86393" bIns="43196" rtlCol="0" anchor="ctr"/>
          <a:lstStyle/>
          <a:p>
            <a:pPr algn="ctr"/>
            <a:endParaRPr lang="ru-RU"/>
          </a:p>
        </p:txBody>
      </p:sp>
      <p:sp>
        <p:nvSpPr>
          <p:cNvPr id="52" name="TextBox 51"/>
          <p:cNvSpPr txBox="1"/>
          <p:nvPr/>
        </p:nvSpPr>
        <p:spPr>
          <a:xfrm>
            <a:off x="6696673" y="3922106"/>
            <a:ext cx="5102444" cy="395012"/>
          </a:xfrm>
          <a:prstGeom prst="rect">
            <a:avLst/>
          </a:prstGeom>
          <a:noFill/>
        </p:spPr>
        <p:txBody>
          <a:bodyPr wrap="square" lIns="86393" tIns="43196" rIns="86393" bIns="43196" rtlCol="0">
            <a:spAutoFit/>
          </a:bodyPr>
          <a:lstStyle/>
          <a:p>
            <a:pPr lvl="0" algn="ctr"/>
            <a:r>
              <a:rPr lang="en-US" sz="2000" b="1" dirty="0">
                <a:solidFill>
                  <a:srgbClr val="002060"/>
                </a:solidFill>
                <a:latin typeface="Times New Roman" panose="02020603050405020304" pitchFamily="18" charset="0"/>
                <a:cs typeface="Times New Roman" panose="02020603050405020304" pitchFamily="18" charset="0"/>
              </a:rPr>
              <a:t>Creating an expenditure payment calendar </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54" name="Скругленный прямоугольник 53"/>
          <p:cNvSpPr/>
          <p:nvPr/>
        </p:nvSpPr>
        <p:spPr>
          <a:xfrm>
            <a:off x="6512134" y="5042896"/>
            <a:ext cx="5431426" cy="1334767"/>
          </a:xfrm>
          <a:prstGeom prst="roundRect">
            <a:avLst/>
          </a:prstGeom>
          <a:pattFill prst="pct20">
            <a:fgClr>
              <a:schemeClr val="accent5">
                <a:lumMod val="40000"/>
                <a:lumOff val="60000"/>
              </a:schemeClr>
            </a:fgClr>
            <a:bgClr>
              <a:schemeClr val="bg1"/>
            </a:bgClr>
          </a:pattFill>
          <a:ln w="19050">
            <a:solidFill>
              <a:srgbClr val="0070C0"/>
            </a:solidFill>
            <a:prstDash val="sysDash"/>
          </a:ln>
          <a:effectLst>
            <a:outerShdw blurRad="63500" sx="102000" sy="102000" algn="ct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lIns="86393" tIns="43196" rIns="86393" bIns="43196" rtlCol="0" anchor="ctr"/>
          <a:lstStyle/>
          <a:p>
            <a:pPr algn="ctr"/>
            <a:endParaRPr lang="ru-RU"/>
          </a:p>
        </p:txBody>
      </p:sp>
      <p:sp>
        <p:nvSpPr>
          <p:cNvPr id="56" name="TextBox 55"/>
          <p:cNvSpPr txBox="1"/>
          <p:nvPr/>
        </p:nvSpPr>
        <p:spPr>
          <a:xfrm>
            <a:off x="6696673" y="5066329"/>
            <a:ext cx="5180294" cy="1010565"/>
          </a:xfrm>
          <a:prstGeom prst="rect">
            <a:avLst/>
          </a:prstGeom>
          <a:noFill/>
        </p:spPr>
        <p:txBody>
          <a:bodyPr wrap="square" lIns="86393" tIns="43196" rIns="86393" bIns="43196" rtlCol="0">
            <a:spAutoFit/>
          </a:bodyPr>
          <a:lstStyle>
            <a:defPPr>
              <a:defRPr lang="ru-RU"/>
            </a:defPPr>
            <a:lvl1pPr lvl="0" algn="ctr">
              <a:defRPr sz="1500" b="1">
                <a:latin typeface="Times New Roman" panose="02020603050405020304" pitchFamily="18" charset="0"/>
                <a:cs typeface="Times New Roman" panose="02020603050405020304" pitchFamily="18" charset="0"/>
              </a:defRPr>
            </a:lvl1pPr>
          </a:lstStyle>
          <a:p>
            <a:r>
              <a:rPr lang="en-US" sz="2000" dirty="0">
                <a:solidFill>
                  <a:srgbClr val="002060"/>
                </a:solidFill>
              </a:rPr>
              <a:t>E-platform development </a:t>
            </a:r>
            <a:r>
              <a:rPr lang="ru-RU" sz="2000" dirty="0">
                <a:solidFill>
                  <a:srgbClr val="002060"/>
                </a:solidFill>
              </a:rPr>
              <a:t>(</a:t>
            </a:r>
            <a:r>
              <a:rPr lang="en-US" sz="2000" dirty="0">
                <a:solidFill>
                  <a:srgbClr val="002060"/>
                </a:solidFill>
              </a:rPr>
              <a:t>establish and develop an E-Budget subsystem of the Public Integrated Information System</a:t>
            </a:r>
            <a:r>
              <a:rPr lang="ru-RU" sz="2000" dirty="0">
                <a:solidFill>
                  <a:srgbClr val="002060"/>
                </a:solidFill>
              </a:rPr>
              <a:t>)</a:t>
            </a:r>
          </a:p>
        </p:txBody>
      </p:sp>
      <p:pic>
        <p:nvPicPr>
          <p:cNvPr id="29" name="Рисунок 28"/>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7661533">
            <a:off x="6278647" y="1747949"/>
            <a:ext cx="601681" cy="601681"/>
          </a:xfrm>
          <a:prstGeom prst="rect">
            <a:avLst/>
          </a:prstGeom>
        </p:spPr>
      </p:pic>
      <p:pic>
        <p:nvPicPr>
          <p:cNvPr id="31" name="Рисунок 30"/>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7661533">
            <a:off x="6274579" y="3315434"/>
            <a:ext cx="601681" cy="601681"/>
          </a:xfrm>
          <a:prstGeom prst="rect">
            <a:avLst/>
          </a:prstGeom>
        </p:spPr>
      </p:pic>
      <p:pic>
        <p:nvPicPr>
          <p:cNvPr id="32" name="Рисунок 31"/>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7661533">
            <a:off x="6274580" y="4864345"/>
            <a:ext cx="601681" cy="601681"/>
          </a:xfrm>
          <a:prstGeom prst="rect">
            <a:avLst/>
          </a:prstGeom>
        </p:spPr>
      </p:pic>
      <p:pic>
        <p:nvPicPr>
          <p:cNvPr id="33" name="Рисунок 32"/>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7661533">
            <a:off x="405179" y="1929521"/>
            <a:ext cx="601681" cy="601681"/>
          </a:xfrm>
          <a:prstGeom prst="rect">
            <a:avLst/>
          </a:prstGeom>
        </p:spPr>
      </p:pic>
      <p:pic>
        <p:nvPicPr>
          <p:cNvPr id="34" name="Рисунок 3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7661533">
            <a:off x="409672" y="4521595"/>
            <a:ext cx="601681" cy="601681"/>
          </a:xfrm>
          <a:prstGeom prst="rect">
            <a:avLst/>
          </a:prstGeom>
        </p:spPr>
      </p:pic>
      <p:sp>
        <p:nvSpPr>
          <p:cNvPr id="2" name="Номер слайда 1"/>
          <p:cNvSpPr>
            <a:spLocks noGrp="1"/>
          </p:cNvSpPr>
          <p:nvPr>
            <p:ph type="sldNum" sz="quarter" idx="12"/>
          </p:nvPr>
        </p:nvSpPr>
        <p:spPr>
          <a:xfrm>
            <a:off x="9286820" y="6403953"/>
            <a:ext cx="2743200" cy="365125"/>
          </a:xfrm>
        </p:spPr>
        <p:txBody>
          <a:bodyPr/>
          <a:lstStyle/>
          <a:p>
            <a:pPr>
              <a:defRPr/>
            </a:pPr>
            <a:fld id="{B71FCD68-0AFD-4048-852E-53B764BC6EED}" type="slidenum">
              <a:rPr lang="ru-RU" smtClean="0"/>
              <a:pPr>
                <a:defRPr/>
              </a:pPr>
              <a:t>21</a:t>
            </a:fld>
            <a:endParaRPr lang="ru-RU" dirty="0"/>
          </a:p>
        </p:txBody>
      </p:sp>
    </p:spTree>
    <p:extLst>
      <p:ext uri="{BB962C8B-B14F-4D97-AF65-F5344CB8AC3E}">
        <p14:creationId xmlns:p14="http://schemas.microsoft.com/office/powerpoint/2010/main" val="3562581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bwMode="auto">
          <a:xfrm>
            <a:off x="2667972" y="2639165"/>
            <a:ext cx="7272809" cy="978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THANK YOU FOR YOUR ATTENTION</a:t>
            </a:r>
            <a:r>
              <a:rPr lang="ru-RU" sz="32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a:t>
            </a:r>
            <a:endParaRPr lang="fr-FR" sz="32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03463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596900" y="1299714"/>
            <a:ext cx="10974917" cy="5281004"/>
          </a:xfrm>
          <a:prstGeom prst="rect">
            <a:avLst/>
          </a:prstGeom>
        </p:spPr>
        <p:txBody>
          <a:bodyPr lIns="121909" tIns="60954" rIns="121909" bIns="60954"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ru-RU" sz="1800" b="1" dirty="0">
                <a:solidFill>
                  <a:srgbClr val="002060"/>
                </a:solidFill>
              </a:rPr>
              <a:t>1. </a:t>
            </a:r>
            <a:r>
              <a:rPr lang="en-US" sz="1800" b="1" dirty="0">
                <a:solidFill>
                  <a:srgbClr val="C00000"/>
                </a:solidFill>
              </a:rPr>
              <a:t>The Cashflow Plan is understood as a forecast of cash receipts to and cash payments from the budget in the current fiscal year</a:t>
            </a:r>
            <a:r>
              <a:rPr lang="ru-RU" sz="1800" b="1" dirty="0">
                <a:solidFill>
                  <a:srgbClr val="C00000"/>
                </a:solidFill>
              </a:rPr>
              <a:t>.</a:t>
            </a:r>
          </a:p>
          <a:p>
            <a:pPr algn="l">
              <a:defRPr/>
            </a:pPr>
            <a:endParaRPr lang="ru-RU" sz="1800" b="1" dirty="0">
              <a:solidFill>
                <a:srgbClr val="002060"/>
              </a:solidFill>
            </a:endParaRPr>
          </a:p>
          <a:p>
            <a:pPr algn="l">
              <a:defRPr/>
            </a:pPr>
            <a:r>
              <a:rPr lang="ru-RU" sz="1800" dirty="0">
                <a:solidFill>
                  <a:srgbClr val="002060"/>
                </a:solidFill>
              </a:rPr>
              <a:t> </a:t>
            </a:r>
            <a:r>
              <a:rPr lang="en-US" sz="1800" dirty="0">
                <a:solidFill>
                  <a:srgbClr val="002060"/>
                </a:solidFill>
              </a:rPr>
              <a:t>The Cashflow plan sets the ceilings for the cash funds used to manage balances of the single budget account</a:t>
            </a:r>
            <a:r>
              <a:rPr lang="ru-RU" sz="1800" dirty="0">
                <a:solidFill>
                  <a:srgbClr val="002060"/>
                </a:solidFill>
              </a:rPr>
              <a:t>.</a:t>
            </a:r>
          </a:p>
          <a:p>
            <a:pPr algn="l">
              <a:defRPr/>
            </a:pPr>
            <a:endParaRPr lang="ru-RU" sz="1800" dirty="0">
              <a:solidFill>
                <a:srgbClr val="002060"/>
              </a:solidFill>
            </a:endParaRPr>
          </a:p>
          <a:p>
            <a:pPr algn="l">
              <a:defRPr/>
            </a:pPr>
            <a:r>
              <a:rPr lang="ru-RU" sz="1800" b="1" dirty="0">
                <a:solidFill>
                  <a:srgbClr val="002060"/>
                </a:solidFill>
              </a:rPr>
              <a:t>2.</a:t>
            </a:r>
            <a:r>
              <a:rPr lang="ru-RU" sz="1800" dirty="0">
                <a:solidFill>
                  <a:srgbClr val="002060"/>
                </a:solidFill>
              </a:rPr>
              <a:t> </a:t>
            </a:r>
            <a:r>
              <a:rPr lang="en-US" sz="1800" b="1" dirty="0">
                <a:solidFill>
                  <a:srgbClr val="C00000"/>
                </a:solidFill>
              </a:rPr>
              <a:t>The Financial Authority </a:t>
            </a:r>
            <a:r>
              <a:rPr lang="ru-RU" sz="1800" dirty="0">
                <a:solidFill>
                  <a:srgbClr val="002060"/>
                </a:solidFill>
              </a:rPr>
              <a:t>(</a:t>
            </a:r>
            <a:r>
              <a:rPr lang="en-US" sz="1800" dirty="0">
                <a:solidFill>
                  <a:srgbClr val="002060"/>
                </a:solidFill>
              </a:rPr>
              <a:t>managing authority of the state extrabudgetary)</a:t>
            </a:r>
            <a:r>
              <a:rPr lang="ru-RU" sz="1800" dirty="0">
                <a:solidFill>
                  <a:srgbClr val="002060"/>
                </a:solidFill>
              </a:rPr>
              <a:t> </a:t>
            </a:r>
            <a:r>
              <a:rPr lang="en-US" sz="1800" b="1" dirty="0">
                <a:solidFill>
                  <a:srgbClr val="C00000"/>
                </a:solidFill>
              </a:rPr>
              <a:t>establishes procedures for drafting and managing the cashflow plan</a:t>
            </a:r>
            <a:r>
              <a:rPr lang="ru-RU" sz="1800" b="1" dirty="0">
                <a:solidFill>
                  <a:srgbClr val="C00000"/>
                </a:solidFill>
              </a:rPr>
              <a:t>, </a:t>
            </a:r>
            <a:r>
              <a:rPr lang="en-US" sz="1800" dirty="0">
                <a:solidFill>
                  <a:srgbClr val="002060"/>
                </a:solidFill>
              </a:rPr>
              <a:t>as well as the composition of the data needed for cashflow plan drafting and managing and timelines for the submission thereof by Chief Holders of Budgetary Funds, Chief Budgetary Revenue Administrators and Chief Administrators of the Federal Budget Deficit Funding Sources</a:t>
            </a:r>
            <a:r>
              <a:rPr lang="ru-RU" sz="1800" dirty="0">
                <a:solidFill>
                  <a:srgbClr val="002060"/>
                </a:solidFill>
              </a:rPr>
              <a:t>.</a:t>
            </a:r>
          </a:p>
          <a:p>
            <a:pPr algn="l">
              <a:defRPr/>
            </a:pPr>
            <a:endParaRPr lang="ru-RU" sz="1800" dirty="0">
              <a:solidFill>
                <a:srgbClr val="002060"/>
              </a:solidFill>
            </a:endParaRPr>
          </a:p>
          <a:p>
            <a:pPr algn="l">
              <a:defRPr/>
            </a:pPr>
            <a:r>
              <a:rPr lang="en-US" sz="1800" dirty="0">
                <a:solidFill>
                  <a:srgbClr val="002060"/>
                </a:solidFill>
              </a:rPr>
              <a:t>The budgetary cash forecast for payments against public (municipal) contracts and other agreements is formulated based on the timing and amounts of payables against public (municipal) contracts and other agreements as identified in the course of planning the procurement of goods, works and services for the public (municipal) needs</a:t>
            </a:r>
            <a:r>
              <a:rPr lang="ru-RU" sz="1800" dirty="0">
                <a:solidFill>
                  <a:srgbClr val="002060"/>
                </a:solidFill>
              </a:rPr>
              <a:t>.</a:t>
            </a:r>
          </a:p>
          <a:p>
            <a:pPr algn="l">
              <a:defRPr/>
            </a:pPr>
            <a:endParaRPr lang="ru-RU" sz="1800" dirty="0">
              <a:solidFill>
                <a:srgbClr val="002060"/>
              </a:solidFill>
            </a:endParaRPr>
          </a:p>
          <a:p>
            <a:pPr algn="l">
              <a:defRPr/>
            </a:pPr>
            <a:r>
              <a:rPr lang="en-US" sz="1800" b="1" dirty="0">
                <a:solidFill>
                  <a:srgbClr val="C00000"/>
                </a:solidFill>
              </a:rPr>
              <a:t>The Cashflow plan is drafted and managed by financial authorities </a:t>
            </a:r>
            <a:r>
              <a:rPr lang="ru-RU" sz="1800" dirty="0">
                <a:solidFill>
                  <a:srgbClr val="002060"/>
                </a:solidFill>
              </a:rPr>
              <a:t>(</a:t>
            </a:r>
            <a:r>
              <a:rPr lang="en-US" sz="1800" dirty="0">
                <a:solidFill>
                  <a:srgbClr val="002060"/>
                </a:solidFill>
              </a:rPr>
              <a:t>managing authority of the state extrabudgetary fund</a:t>
            </a:r>
            <a:r>
              <a:rPr lang="ru-RU" sz="1800" dirty="0">
                <a:solidFill>
                  <a:srgbClr val="002060"/>
                </a:solidFill>
              </a:rPr>
              <a:t>) </a:t>
            </a:r>
            <a:r>
              <a:rPr lang="en-US" sz="1800" b="1" dirty="0">
                <a:solidFill>
                  <a:srgbClr val="C00000"/>
                </a:solidFill>
              </a:rPr>
              <a:t>or authorized </a:t>
            </a:r>
            <a:r>
              <a:rPr lang="en-US" sz="1800" dirty="0">
                <a:solidFill>
                  <a:srgbClr val="002060"/>
                </a:solidFill>
              </a:rPr>
              <a:t>executive (local administration) </a:t>
            </a:r>
            <a:r>
              <a:rPr lang="en-US" sz="1800" b="1" dirty="0">
                <a:solidFill>
                  <a:srgbClr val="C00000"/>
                </a:solidFill>
              </a:rPr>
              <a:t>bodies</a:t>
            </a:r>
            <a:r>
              <a:rPr lang="ru-RU" sz="1800" dirty="0">
                <a:solidFill>
                  <a:srgbClr val="002060"/>
                </a:solidFill>
              </a:rPr>
              <a:t>.</a:t>
            </a:r>
          </a:p>
        </p:txBody>
      </p:sp>
      <p:sp>
        <p:nvSpPr>
          <p:cNvPr id="6" name="Заголовок 1"/>
          <p:cNvSpPr>
            <a:spLocks noGrp="1"/>
          </p:cNvSpPr>
          <p:nvPr>
            <p:ph type="title"/>
          </p:nvPr>
        </p:nvSpPr>
        <p:spPr>
          <a:xfrm>
            <a:off x="4381222" y="207701"/>
            <a:ext cx="7190595" cy="764116"/>
          </a:xfrm>
        </p:spPr>
        <p:txBody>
          <a:bodyPr>
            <a:normAutofit/>
          </a:bodyPr>
          <a:lstStyle/>
          <a:p>
            <a:pPr algn="ctr">
              <a:defRPr/>
            </a:pPr>
            <a:r>
              <a:rPr lang="en-US"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ARTICLE</a:t>
            </a:r>
            <a:r>
              <a:rPr lang="ru-RU"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 217.1.  </a:t>
            </a:r>
            <a:r>
              <a:rPr lang="en-US"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OF THE BUDGETARY CODE OF THE RUSSIAN FEDERATION “CASHFLOW PLAN”</a:t>
            </a:r>
            <a:endParaRPr lang="ru-RU"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
        <p:nvSpPr>
          <p:cNvPr id="2" name="Номер слайда 1"/>
          <p:cNvSpPr>
            <a:spLocks noGrp="1"/>
          </p:cNvSpPr>
          <p:nvPr>
            <p:ph type="sldNum" sz="quarter" idx="12"/>
          </p:nvPr>
        </p:nvSpPr>
        <p:spPr>
          <a:xfrm>
            <a:off x="9213850" y="6398155"/>
            <a:ext cx="2743200" cy="365125"/>
          </a:xfrm>
        </p:spPr>
        <p:txBody>
          <a:bodyPr/>
          <a:lstStyle/>
          <a:p>
            <a:pPr>
              <a:defRPr/>
            </a:pPr>
            <a:fld id="{B71FCD68-0AFD-4048-852E-53B764BC6EED}" type="slidenum">
              <a:rPr lang="ru-RU" smtClean="0"/>
              <a:pPr>
                <a:defRPr/>
              </a:pPr>
              <a:t>3</a:t>
            </a:fld>
            <a:endParaRPr lang="ru-RU" dirty="0"/>
          </a:p>
        </p:txBody>
      </p:sp>
    </p:spTree>
    <p:extLst>
      <p:ext uri="{BB962C8B-B14F-4D97-AF65-F5344CB8AC3E}">
        <p14:creationId xmlns:p14="http://schemas.microsoft.com/office/powerpoint/2010/main" val="3060404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17"/>
          <p:cNvSpPr/>
          <p:nvPr/>
        </p:nvSpPr>
        <p:spPr>
          <a:xfrm>
            <a:off x="682084" y="4992121"/>
            <a:ext cx="5021307" cy="1708861"/>
          </a:xfrm>
          <a:prstGeom prst="roundRect">
            <a:avLst/>
          </a:prstGeom>
          <a:pattFill prst="ltDnDiag">
            <a:fgClr>
              <a:schemeClr val="bg1">
                <a:lumMod val="95000"/>
              </a:schemeClr>
            </a:fgClr>
            <a:bgClr>
              <a:schemeClr val="bg1"/>
            </a:bgClr>
          </a:pattFill>
          <a:ln w="12700">
            <a:solidFill>
              <a:schemeClr val="accent1">
                <a:lumMod val="75000"/>
              </a:schemeClr>
            </a:solidFill>
            <a:prstDash val="solid"/>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wrap="square" lIns="91440" tIns="45720" rIns="91440" bIns="45720" anchor="ctr">
            <a:spAutoFit/>
          </a:bodyPr>
          <a:lstStyle/>
          <a:p>
            <a:pPr algn="ctr"/>
            <a:endParaRPr lang="ru-RU" sz="1400" dirty="0">
              <a:solidFill>
                <a:schemeClr val="dk1">
                  <a:hueOff val="0"/>
                  <a:satOff val="0"/>
                  <a:lumOff val="0"/>
                  <a:alphaOff val="0"/>
                </a:schemeClr>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755580" y="3078544"/>
            <a:ext cx="4947811" cy="1708861"/>
          </a:xfrm>
          <a:prstGeom prst="roundRect">
            <a:avLst/>
          </a:prstGeom>
          <a:pattFill prst="ltDnDiag">
            <a:fgClr>
              <a:schemeClr val="bg1">
                <a:lumMod val="95000"/>
              </a:schemeClr>
            </a:fgClr>
            <a:bgClr>
              <a:schemeClr val="bg1"/>
            </a:bgClr>
          </a:pattFill>
          <a:ln w="12700">
            <a:solidFill>
              <a:schemeClr val="accent1">
                <a:lumMod val="75000"/>
              </a:schemeClr>
            </a:solidFill>
            <a:prstDash val="solid"/>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wrap="square" lIns="91440" tIns="45720" rIns="91440" bIns="45720" anchor="ctr">
            <a:spAutoFit/>
          </a:bodyPr>
          <a:lstStyle/>
          <a:p>
            <a:pPr algn="ctr"/>
            <a:endParaRPr lang="ru-RU" sz="1400" dirty="0">
              <a:solidFill>
                <a:schemeClr val="dk1">
                  <a:hueOff val="0"/>
                  <a:satOff val="0"/>
                  <a:lumOff val="0"/>
                  <a:alphaOff val="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684294" y="167324"/>
            <a:ext cx="7507706" cy="535531"/>
          </a:xfrm>
          <a:prstGeom prst="rect">
            <a:avLst/>
          </a:prstGeom>
        </p:spPr>
        <p:txBody>
          <a:bodyPr wrap="square">
            <a:spAutoFit/>
          </a:bodyPr>
          <a:lstStyle/>
          <a:p>
            <a:pPr algn="ctr" eaLnBrk="0" fontAlgn="base" hangingPunct="0">
              <a:lnSpc>
                <a:spcPct val="90000"/>
              </a:lnSpc>
              <a:spcBef>
                <a:spcPct val="0"/>
              </a:spcBef>
              <a:spcAft>
                <a:spcPct val="0"/>
              </a:spcAft>
              <a:defRPr/>
            </a:pPr>
            <a:r>
              <a:rPr lang="en-US"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CURRENT AND FUTURE functions OF THE FEDERAL TREASURY IN THE AREA OF </a:t>
            </a:r>
            <a:r>
              <a:rPr lang="en-US" altLang="ru-RU" sz="1600" b="1" cap="all" spc="100" dirty="0" err="1">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CASHflow</a:t>
            </a:r>
            <a:r>
              <a:rPr lang="en-US"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 planning AND FORECASTING</a:t>
            </a:r>
            <a:endParaRPr 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
        <p:nvSpPr>
          <p:cNvPr id="20" name="Прямоугольник 19"/>
          <p:cNvSpPr/>
          <p:nvPr/>
        </p:nvSpPr>
        <p:spPr>
          <a:xfrm>
            <a:off x="1146445" y="669223"/>
            <a:ext cx="1438275" cy="368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TextBox 20"/>
          <p:cNvSpPr txBox="1"/>
          <p:nvPr/>
        </p:nvSpPr>
        <p:spPr>
          <a:xfrm>
            <a:off x="1614614" y="3733848"/>
            <a:ext cx="3681663" cy="338554"/>
          </a:xfrm>
          <a:prstGeom prst="rect">
            <a:avLst/>
          </a:prstGeom>
          <a:solidFill>
            <a:schemeClr val="accent2">
              <a:lumMod val="20000"/>
              <a:lumOff val="80000"/>
            </a:schemeClr>
          </a:solidFill>
          <a:ln w="3175">
            <a:solidFill>
              <a:schemeClr val="accent1">
                <a:lumMod val="60000"/>
                <a:lumOff val="40000"/>
              </a:schemeClr>
            </a:solidFill>
            <a:prstDash val="sysDash"/>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wrap="square" lIns="91440" tIns="45720" rIns="91440" bIns="45720" anchor="ctr">
            <a:spAutoFit/>
          </a:bodyPr>
          <a:lstStyle/>
          <a:p>
            <a:pPr marL="0" lvl="1" algn="ctr" fontAlgn="auto">
              <a:spcBef>
                <a:spcPts val="0"/>
              </a:spcBef>
              <a:spcAft>
                <a:spcPts val="0"/>
              </a:spcAft>
              <a:defRPr/>
            </a:pPr>
            <a:r>
              <a:rPr lang="en-US" sz="1600" dirty="0">
                <a:latin typeface="Times New Roman" panose="02020603050405020304" pitchFamily="18" charset="0"/>
                <a:cs typeface="Times New Roman" panose="02020603050405020304" pitchFamily="18" charset="0"/>
              </a:rPr>
              <a:t>Federal Budget</a:t>
            </a:r>
            <a:endParaRPr lang="ru-RU" sz="16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247456" y="3077314"/>
            <a:ext cx="5657232" cy="1691896"/>
          </a:xfrm>
          <a:prstGeom prst="roundRect">
            <a:avLst/>
          </a:prstGeom>
          <a:solidFill>
            <a:schemeClr val="accent2">
              <a:lumMod val="20000"/>
              <a:lumOff val="80000"/>
            </a:schemeClr>
          </a:solidFill>
          <a:ln w="12700">
            <a:solidFill>
              <a:schemeClr val="accent1">
                <a:lumMod val="75000"/>
              </a:schemeClr>
            </a:solidFill>
            <a:prstDash val="solid"/>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wrap="square" lIns="91440" tIns="45720" rIns="91440" bIns="45720" anchor="ctr">
            <a:spAutoFit/>
          </a:bodyPr>
          <a:lstStyle/>
          <a:p>
            <a:pPr marL="457168" lvl="2" indent="-144000" algn="just" fontAlgn="auto">
              <a:spcBef>
                <a:spcPts val="0"/>
              </a:spcBef>
              <a:spcAft>
                <a:spcPts val="0"/>
              </a:spcAft>
              <a:buFont typeface="Arial" panose="020B0604020202020204" pitchFamily="34" charset="0"/>
              <a:buChar char="•"/>
              <a:defRPr/>
            </a:pPr>
            <a:endParaRPr lang="ru-RU" sz="15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614615" y="5325851"/>
            <a:ext cx="3681662" cy="323165"/>
          </a:xfrm>
          <a:prstGeom prst="rect">
            <a:avLst/>
          </a:prstGeom>
          <a:solidFill>
            <a:schemeClr val="accent2">
              <a:lumMod val="20000"/>
              <a:lumOff val="80000"/>
            </a:schemeClr>
          </a:solidFill>
          <a:ln w="3175">
            <a:solidFill>
              <a:schemeClr val="accent1">
                <a:lumMod val="60000"/>
                <a:lumOff val="40000"/>
              </a:schemeClr>
            </a:solidFill>
            <a:prstDash val="sysDash"/>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wrap="square" lIns="91440" tIns="45720" rIns="91440" bIns="45720" anchor="ctr">
            <a:spAutoFit/>
          </a:bodyPr>
          <a:lstStyle/>
          <a:p>
            <a:pPr marL="0" lvl="1" algn="ctr" fontAlgn="auto">
              <a:spcBef>
                <a:spcPts val="0"/>
              </a:spcBef>
              <a:spcAft>
                <a:spcPts val="0"/>
              </a:spcAft>
              <a:defRPr/>
            </a:pPr>
            <a:r>
              <a:rPr lang="en-US" sz="1500" b="1" dirty="0">
                <a:solidFill>
                  <a:srgbClr val="C00000"/>
                </a:solidFill>
                <a:latin typeface="Times New Roman" panose="02020603050405020304" pitchFamily="18" charset="0"/>
                <a:cs typeface="Times New Roman" panose="02020603050405020304" pitchFamily="18" charset="0"/>
              </a:rPr>
              <a:t>Methodologist</a:t>
            </a:r>
            <a:r>
              <a:rPr lang="ru-RU" sz="1500" dirty="0">
                <a:latin typeface="Times New Roman" panose="02020603050405020304" pitchFamily="18" charset="0"/>
                <a:cs typeface="Times New Roman" panose="02020603050405020304" pitchFamily="18" charset="0"/>
              </a:rPr>
              <a:t> – </a:t>
            </a:r>
            <a:r>
              <a:rPr lang="en-US" sz="1500" dirty="0" err="1">
                <a:latin typeface="Times New Roman" panose="02020603050405020304" pitchFamily="18" charset="0"/>
                <a:cs typeface="Times New Roman" panose="02020603050405020304" pitchFamily="18" charset="0"/>
              </a:rPr>
              <a:t>MoF</a:t>
            </a:r>
            <a:r>
              <a:rPr lang="en-US" sz="1500" dirty="0">
                <a:latin typeface="Times New Roman" panose="02020603050405020304" pitchFamily="18" charset="0"/>
                <a:cs typeface="Times New Roman" panose="02020603050405020304" pitchFamily="18" charset="0"/>
              </a:rPr>
              <a:t> of Russia</a:t>
            </a:r>
            <a:endParaRPr lang="ru-RU" sz="15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614614" y="5865853"/>
            <a:ext cx="3681663" cy="323165"/>
          </a:xfrm>
          <a:prstGeom prst="rect">
            <a:avLst/>
          </a:prstGeom>
          <a:solidFill>
            <a:schemeClr val="accent2">
              <a:lumMod val="20000"/>
              <a:lumOff val="80000"/>
            </a:schemeClr>
          </a:solidFill>
          <a:ln w="3175">
            <a:solidFill>
              <a:schemeClr val="accent1">
                <a:lumMod val="60000"/>
                <a:lumOff val="40000"/>
              </a:schemeClr>
            </a:solidFill>
            <a:prstDash val="sysDash"/>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wrap="square" lIns="91440" tIns="45720" rIns="91440" bIns="45720" anchor="ctr">
            <a:spAutoFit/>
          </a:bodyPr>
          <a:lstStyle/>
          <a:p>
            <a:pPr marL="0" lvl="1" algn="ctr" fontAlgn="auto">
              <a:spcBef>
                <a:spcPts val="0"/>
              </a:spcBef>
              <a:spcAft>
                <a:spcPts val="0"/>
              </a:spcAft>
              <a:defRPr/>
            </a:pPr>
            <a:r>
              <a:rPr lang="en-US" sz="1500" b="1" dirty="0">
                <a:solidFill>
                  <a:srgbClr val="C00000"/>
                </a:solidFill>
                <a:latin typeface="Times New Roman" panose="02020603050405020304" pitchFamily="18" charset="0"/>
                <a:cs typeface="Times New Roman" panose="02020603050405020304" pitchFamily="18" charset="0"/>
              </a:rPr>
              <a:t>Performer</a:t>
            </a:r>
            <a:r>
              <a:rPr lang="ru-RU" sz="1500" dirty="0">
                <a:latin typeface="Times New Roman" panose="02020603050405020304" pitchFamily="18" charset="0"/>
                <a:cs typeface="Times New Roman" panose="02020603050405020304" pitchFamily="18" charset="0"/>
              </a:rPr>
              <a:t> – </a:t>
            </a:r>
            <a:r>
              <a:rPr lang="en-US" sz="1500" dirty="0">
                <a:latin typeface="Times New Roman" panose="02020603050405020304" pitchFamily="18" charset="0"/>
                <a:cs typeface="Times New Roman" panose="02020603050405020304" pitchFamily="18" charset="0"/>
              </a:rPr>
              <a:t>Federal Treasury</a:t>
            </a:r>
            <a:endParaRPr lang="ru-RU" sz="1500" dirty="0">
              <a:latin typeface="Times New Roman" panose="02020603050405020304" pitchFamily="18" charset="0"/>
              <a:cs typeface="Times New Roman" panose="02020603050405020304" pitchFamily="18" charset="0"/>
            </a:endParaRPr>
          </a:p>
        </p:txBody>
      </p:sp>
      <p:sp>
        <p:nvSpPr>
          <p:cNvPr id="33" name="Прямоугольник 32"/>
          <p:cNvSpPr/>
          <p:nvPr/>
        </p:nvSpPr>
        <p:spPr>
          <a:xfrm>
            <a:off x="498745" y="1010954"/>
            <a:ext cx="5204646" cy="525780"/>
          </a:xfrm>
          <a:prstGeom prst="rect">
            <a:avLst/>
          </a:prstGeom>
          <a:gradFill flip="none" rotWithShape="1">
            <a:gsLst>
              <a:gs pos="100000">
                <a:schemeClr val="accent6">
                  <a:lumMod val="75000"/>
                </a:schemeClr>
              </a:gs>
              <a:gs pos="75000">
                <a:schemeClr val="accent6">
                  <a:lumMod val="100000"/>
                </a:schemeClr>
              </a:gs>
              <a:gs pos="0">
                <a:schemeClr val="accent6">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lnSpc>
                <a:spcPct val="95000"/>
              </a:lnSpc>
            </a:pPr>
            <a:r>
              <a:rPr lang="en-US" b="1" dirty="0">
                <a:solidFill>
                  <a:schemeClr val="tx1"/>
                </a:solidFill>
                <a:latin typeface="Calibri" pitchFamily="34" charset="0"/>
                <a:cs typeface="Arial" charset="0"/>
              </a:rPr>
              <a:t>Current status</a:t>
            </a:r>
            <a:endParaRPr lang="ru-RU" b="1" dirty="0">
              <a:solidFill>
                <a:schemeClr val="tx1"/>
              </a:solidFill>
              <a:latin typeface="Calibri" pitchFamily="34" charset="0"/>
              <a:cs typeface="Arial" charset="0"/>
            </a:endParaRPr>
          </a:p>
        </p:txBody>
      </p:sp>
      <p:sp>
        <p:nvSpPr>
          <p:cNvPr id="34" name="Прямоугольник 33"/>
          <p:cNvSpPr/>
          <p:nvPr/>
        </p:nvSpPr>
        <p:spPr>
          <a:xfrm>
            <a:off x="5890381" y="1011426"/>
            <a:ext cx="6014307" cy="525780"/>
          </a:xfrm>
          <a:prstGeom prst="rect">
            <a:avLst/>
          </a:prstGeom>
          <a:gradFill flip="none" rotWithShape="1">
            <a:gsLst>
              <a:gs pos="100000">
                <a:schemeClr val="accent6">
                  <a:lumMod val="75000"/>
                </a:schemeClr>
              </a:gs>
              <a:gs pos="75000">
                <a:schemeClr val="accent6">
                  <a:lumMod val="60000"/>
                  <a:lumOff val="40000"/>
                </a:schemeClr>
              </a:gs>
              <a:gs pos="0">
                <a:schemeClr val="accent6">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lnSpc>
                <a:spcPct val="95000"/>
              </a:lnSpc>
            </a:pPr>
            <a:r>
              <a:rPr lang="en-US" b="1" dirty="0">
                <a:solidFill>
                  <a:schemeClr val="tx1"/>
                </a:solidFill>
                <a:latin typeface="Calibri" pitchFamily="34" charset="0"/>
                <a:cs typeface="Arial" charset="0"/>
              </a:rPr>
              <a:t>Way Forward</a:t>
            </a:r>
            <a:endParaRPr lang="ru-RU" b="1" dirty="0">
              <a:solidFill>
                <a:schemeClr val="tx1"/>
              </a:solidFill>
              <a:latin typeface="Calibri" pitchFamily="34" charset="0"/>
              <a:cs typeface="Arial" charset="0"/>
            </a:endParaRPr>
          </a:p>
        </p:txBody>
      </p:sp>
      <p:sp>
        <p:nvSpPr>
          <p:cNvPr id="30" name="TextBox 29"/>
          <p:cNvSpPr txBox="1"/>
          <p:nvPr/>
        </p:nvSpPr>
        <p:spPr>
          <a:xfrm>
            <a:off x="10657530" y="3577446"/>
            <a:ext cx="1200151" cy="661720"/>
          </a:xfrm>
          <a:prstGeom prst="rect">
            <a:avLst/>
          </a:prstGeom>
          <a:solidFill>
            <a:schemeClr val="accent2">
              <a:lumMod val="20000"/>
              <a:lumOff val="80000"/>
            </a:schemeClr>
          </a:solidFill>
          <a:ln w="3175">
            <a:noFill/>
            <a:prstDash val="sysDash"/>
          </a:ln>
        </p:spPr>
        <p:style>
          <a:lnRef idx="2">
            <a:schemeClr val="accent6"/>
          </a:lnRef>
          <a:fillRef idx="1">
            <a:schemeClr val="lt1"/>
          </a:fillRef>
          <a:effectRef idx="0">
            <a:schemeClr val="accent6"/>
          </a:effectRef>
          <a:fontRef idx="minor">
            <a:schemeClr val="dk1">
              <a:hueOff val="0"/>
              <a:satOff val="0"/>
              <a:lumOff val="0"/>
              <a:alphaOff val="0"/>
            </a:schemeClr>
          </a:fontRef>
        </p:style>
        <p:txBody>
          <a:bodyPr wrap="square" lIns="91440" tIns="45720" rIns="91440" bIns="45720" anchor="ctr">
            <a:spAutoFit/>
          </a:bodyPr>
          <a:lstStyle/>
          <a:p>
            <a:pPr marL="0" lvl="1" algn="ctr" fontAlgn="auto">
              <a:spcBef>
                <a:spcPts val="0"/>
              </a:spcBef>
              <a:spcAft>
                <a:spcPts val="600"/>
              </a:spcAft>
              <a:defRPr/>
            </a:pPr>
            <a:r>
              <a:rPr lang="en-US" sz="1600" b="1" dirty="0">
                <a:latin typeface="Times New Roman" panose="02020603050405020304" pitchFamily="18" charset="0"/>
                <a:cs typeface="Times New Roman" panose="02020603050405020304" pitchFamily="18" charset="0"/>
              </a:rPr>
              <a:t>“Big”</a:t>
            </a:r>
          </a:p>
          <a:p>
            <a:pPr marL="0" lvl="1" algn="ctr" fontAlgn="auto">
              <a:spcBef>
                <a:spcPts val="0"/>
              </a:spcBef>
              <a:spcAft>
                <a:spcPts val="600"/>
              </a:spcAft>
              <a:defRPr/>
            </a:pPr>
            <a:r>
              <a:rPr lang="en-US" sz="1600" b="1" dirty="0">
                <a:latin typeface="Times New Roman" panose="02020603050405020304" pitchFamily="18" charset="0"/>
                <a:cs typeface="Times New Roman" panose="02020603050405020304" pitchFamily="18" charset="0"/>
              </a:rPr>
              <a:t>TSA</a:t>
            </a:r>
            <a:endParaRPr lang="ru-RU" sz="1600" b="1" dirty="0">
              <a:latin typeface="Times New Roman" panose="02020603050405020304" pitchFamily="18" charset="0"/>
              <a:cs typeface="Times New Roman" panose="02020603050405020304" pitchFamily="18" charset="0"/>
            </a:endParaRPr>
          </a:p>
        </p:txBody>
      </p:sp>
      <p:sp>
        <p:nvSpPr>
          <p:cNvPr id="3" name="Правая фигурная скобка 2"/>
          <p:cNvSpPr/>
          <p:nvPr/>
        </p:nvSpPr>
        <p:spPr>
          <a:xfrm>
            <a:off x="10193266" y="3304517"/>
            <a:ext cx="371475" cy="1307944"/>
          </a:xfrm>
          <a:prstGeom prst="rightBrace">
            <a:avLst>
              <a:gd name="adj1" fmla="val 39919"/>
              <a:gd name="adj2" fmla="val 48556"/>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4" name="Скругленный прямоугольник 23"/>
          <p:cNvSpPr/>
          <p:nvPr/>
        </p:nvSpPr>
        <p:spPr>
          <a:xfrm>
            <a:off x="6247456" y="4992120"/>
            <a:ext cx="5657232" cy="170886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Times New Roman" panose="02020603050405020304" pitchFamily="18" charset="0"/>
              <a:cs typeface="Times New Roman" panose="02020603050405020304" pitchFamily="18" charset="0"/>
            </a:endParaRPr>
          </a:p>
        </p:txBody>
      </p:sp>
      <p:cxnSp>
        <p:nvCxnSpPr>
          <p:cNvPr id="40" name="Прямая соединительная линия 39"/>
          <p:cNvCxnSpPr/>
          <p:nvPr/>
        </p:nvCxnSpPr>
        <p:spPr>
          <a:xfrm>
            <a:off x="6511206" y="5401268"/>
            <a:ext cx="5418602" cy="2211"/>
          </a:xfrm>
          <a:prstGeom prst="line">
            <a:avLst/>
          </a:prstGeom>
          <a:ln w="38100">
            <a:solidFill>
              <a:schemeClr val="accent1">
                <a:lumMod val="75000"/>
                <a:alpha val="99000"/>
              </a:schemeClr>
            </a:solidFill>
            <a:prstDash val="soli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486086" y="5400414"/>
            <a:ext cx="2980521" cy="1154162"/>
          </a:xfrm>
          <a:prstGeom prst="rect">
            <a:avLst/>
          </a:prstGeom>
          <a:noFill/>
          <a:ln w="38100">
            <a:noFill/>
          </a:ln>
        </p:spPr>
        <p:txBody>
          <a:bodyPr wrap="square" rtlCol="0" anchor="ctr">
            <a:spAutoFit/>
          </a:bodyPr>
          <a:lstStyle/>
          <a:p>
            <a:pPr algn="ctr"/>
            <a:r>
              <a:rPr lang="en-US" sz="1600" b="1" dirty="0">
                <a:solidFill>
                  <a:srgbClr val="C00000"/>
                </a:solidFill>
                <a:latin typeface="Times New Roman" panose="02020603050405020304" pitchFamily="18" charset="0"/>
                <a:cs typeface="Times New Roman" panose="02020603050405020304" pitchFamily="18" charset="0"/>
              </a:rPr>
              <a:t>Methodologist</a:t>
            </a:r>
            <a:r>
              <a:rPr lang="ru-RU" sz="1600" dirty="0">
                <a:latin typeface="Times New Roman" panose="02020603050405020304" pitchFamily="18" charset="0"/>
                <a:cs typeface="Times New Roman" panose="02020603050405020304" pitchFamily="18" charset="0"/>
              </a:rPr>
              <a:t> </a:t>
            </a:r>
          </a:p>
          <a:p>
            <a:pPr algn="ctr">
              <a:spcAft>
                <a:spcPts val="600"/>
              </a:spcAft>
            </a:pPr>
            <a:r>
              <a:rPr lang="en-US" sz="1600" dirty="0" err="1">
                <a:latin typeface="Times New Roman" panose="02020603050405020304" pitchFamily="18" charset="0"/>
                <a:cs typeface="Times New Roman" panose="02020603050405020304" pitchFamily="18" charset="0"/>
              </a:rPr>
              <a:t>MoF</a:t>
            </a:r>
            <a:r>
              <a:rPr lang="en-US" sz="1600" dirty="0">
                <a:latin typeface="Times New Roman" panose="02020603050405020304" pitchFamily="18" charset="0"/>
                <a:cs typeface="Times New Roman" panose="02020603050405020304" pitchFamily="18" charset="0"/>
              </a:rPr>
              <a:t> of Russia</a:t>
            </a:r>
            <a:endParaRPr lang="ru-RU" sz="1600" dirty="0">
              <a:latin typeface="Times New Roman" panose="02020603050405020304" pitchFamily="18" charset="0"/>
              <a:cs typeface="Times New Roman" panose="02020603050405020304" pitchFamily="18" charset="0"/>
            </a:endParaRPr>
          </a:p>
          <a:p>
            <a:pPr algn="ctr">
              <a:spcAft>
                <a:spcPts val="0"/>
              </a:spcAft>
            </a:pPr>
            <a:r>
              <a:rPr lang="en-US" sz="1600" b="1" dirty="0">
                <a:solidFill>
                  <a:srgbClr val="C00000"/>
                </a:solidFill>
                <a:latin typeface="Times New Roman" panose="02020603050405020304" pitchFamily="18" charset="0"/>
                <a:cs typeface="Times New Roman" panose="02020603050405020304" pitchFamily="18" charset="0"/>
              </a:rPr>
              <a:t>Performer</a:t>
            </a:r>
            <a:endParaRPr lang="ru-RU" sz="1600" b="1" dirty="0">
              <a:solidFill>
                <a:srgbClr val="C00000"/>
              </a:solidFill>
              <a:latin typeface="Times New Roman" panose="02020603050405020304" pitchFamily="18" charset="0"/>
              <a:cs typeface="Times New Roman" panose="02020603050405020304" pitchFamily="18" charset="0"/>
            </a:endParaRPr>
          </a:p>
          <a:p>
            <a:pPr algn="ctr">
              <a:spcAft>
                <a:spcPts val="0"/>
              </a:spcAft>
            </a:pPr>
            <a:r>
              <a:rPr lang="en-US" sz="1600" dirty="0">
                <a:latin typeface="Times New Roman" panose="02020603050405020304" pitchFamily="18" charset="0"/>
                <a:cs typeface="Times New Roman" panose="02020603050405020304" pitchFamily="18" charset="0"/>
              </a:rPr>
              <a:t>Federal Treasury</a:t>
            </a:r>
            <a:endParaRPr lang="ru-RU" sz="1600"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9313047" y="5397603"/>
            <a:ext cx="2591641" cy="1231106"/>
          </a:xfrm>
          <a:prstGeom prst="rect">
            <a:avLst/>
          </a:prstGeom>
          <a:noFill/>
          <a:ln w="38100">
            <a:noFill/>
          </a:ln>
        </p:spPr>
        <p:txBody>
          <a:bodyPr wrap="square" rtlCol="0">
            <a:spAutoFit/>
          </a:bodyPr>
          <a:lstStyle/>
          <a:p>
            <a:pPr algn="ctr">
              <a:spcAft>
                <a:spcPts val="0"/>
              </a:spcAft>
            </a:pPr>
            <a:r>
              <a:rPr lang="en-US" sz="1600" b="1" dirty="0">
                <a:solidFill>
                  <a:srgbClr val="C00000"/>
                </a:solidFill>
                <a:latin typeface="Times New Roman" panose="02020603050405020304" pitchFamily="18" charset="0"/>
                <a:cs typeface="Times New Roman" panose="02020603050405020304" pitchFamily="18" charset="0"/>
              </a:rPr>
              <a:t>Methodologist</a:t>
            </a:r>
            <a:r>
              <a:rPr lang="ru-RU" sz="1600" dirty="0">
                <a:latin typeface="Times New Roman" panose="02020603050405020304" pitchFamily="18" charset="0"/>
                <a:cs typeface="Times New Roman" panose="02020603050405020304" pitchFamily="18" charset="0"/>
              </a:rPr>
              <a:t> </a:t>
            </a:r>
          </a:p>
          <a:p>
            <a:pPr algn="ctr">
              <a:spcAft>
                <a:spcPts val="600"/>
              </a:spcAft>
            </a:pPr>
            <a:r>
              <a:rPr lang="en-US" sz="1600" dirty="0">
                <a:latin typeface="Times New Roman" panose="02020603050405020304" pitchFamily="18" charset="0"/>
                <a:cs typeface="Times New Roman" panose="02020603050405020304" pitchFamily="18" charset="0"/>
              </a:rPr>
              <a:t>Federal Treasury</a:t>
            </a:r>
            <a:endParaRPr lang="ru-RU" sz="1600" dirty="0">
              <a:latin typeface="Times New Roman" panose="02020603050405020304" pitchFamily="18" charset="0"/>
              <a:cs typeface="Times New Roman" panose="02020603050405020304" pitchFamily="18" charset="0"/>
            </a:endParaRPr>
          </a:p>
          <a:p>
            <a:pPr algn="ctr">
              <a:spcAft>
                <a:spcPts val="600"/>
              </a:spcAft>
            </a:pPr>
            <a:r>
              <a:rPr lang="en-US" sz="1600" b="1" dirty="0">
                <a:solidFill>
                  <a:srgbClr val="C00000"/>
                </a:solidFill>
                <a:latin typeface="Times New Roman" panose="02020603050405020304" pitchFamily="18" charset="0"/>
                <a:cs typeface="Times New Roman" panose="02020603050405020304" pitchFamily="18" charset="0"/>
              </a:rPr>
              <a:t>Performer</a:t>
            </a:r>
          </a:p>
          <a:p>
            <a:pPr algn="ctr">
              <a:spcAft>
                <a:spcPts val="600"/>
              </a:spcAft>
            </a:pPr>
            <a:r>
              <a:rPr lang="en-US" sz="1600" b="1" dirty="0">
                <a:solidFill>
                  <a:schemeClr val="accent6">
                    <a:lumMod val="75000"/>
                  </a:schemeClr>
                </a:solidFill>
                <a:latin typeface="Times New Roman" panose="02020603050405020304" pitchFamily="18" charset="0"/>
                <a:cs typeface="Times New Roman" panose="02020603050405020304" pitchFamily="18" charset="0"/>
              </a:rPr>
              <a:t>Federal Treasury</a:t>
            </a:r>
            <a:endParaRPr lang="ru-RU" sz="1600"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429663" y="1588811"/>
            <a:ext cx="4694788" cy="1169551"/>
          </a:xfrm>
          <a:prstGeom prst="rect">
            <a:avLst/>
          </a:prstGeom>
          <a:noFill/>
        </p:spPr>
        <p:txBody>
          <a:bodyPr wrap="square" rtlCol="0">
            <a:spAutoFit/>
          </a:bodyPr>
          <a:lstStyle/>
          <a:p>
            <a:pPr marL="285750" lvl="1"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“drafts and manages the Federal Budget Execution Cashflow Plan”</a:t>
            </a:r>
            <a:r>
              <a:rPr lang="ru-RU"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article </a:t>
            </a:r>
            <a:r>
              <a:rPr lang="ru-RU" sz="1600" i="1" dirty="0">
                <a:latin typeface="Times New Roman" panose="02020603050405020304" pitchFamily="18" charset="0"/>
                <a:cs typeface="Times New Roman" panose="02020603050405020304" pitchFamily="18" charset="0"/>
              </a:rPr>
              <a:t>166.1 </a:t>
            </a:r>
            <a:r>
              <a:rPr lang="en-US" sz="1600" i="1" dirty="0">
                <a:latin typeface="Times New Roman" panose="02020603050405020304" pitchFamily="18" charset="0"/>
                <a:cs typeface="Times New Roman" panose="02020603050405020304" pitchFamily="18" charset="0"/>
              </a:rPr>
              <a:t>BC RF</a:t>
            </a:r>
            <a:r>
              <a:rPr lang="ru-RU" sz="1600" i="1" dirty="0">
                <a:latin typeface="Times New Roman" panose="02020603050405020304" pitchFamily="18" charset="0"/>
                <a:cs typeface="Times New Roman" panose="02020603050405020304" pitchFamily="18" charset="0"/>
              </a:rPr>
              <a:t>)</a:t>
            </a:r>
            <a:endParaRPr lang="ru-RU" sz="1600" i="1" dirty="0">
              <a:solidFill>
                <a:srgbClr val="002060"/>
              </a:solidFill>
              <a:latin typeface="Times New Roman" panose="02020603050405020304" pitchFamily="18" charset="0"/>
              <a:cs typeface="Times New Roman" panose="02020603050405020304" pitchFamily="18" charset="0"/>
              <a:hlinkClick r:id="rId3"/>
            </a:endParaRPr>
          </a:p>
          <a:p>
            <a:endParaRPr lang="ru-RU" dirty="0"/>
          </a:p>
        </p:txBody>
      </p:sp>
      <p:sp>
        <p:nvSpPr>
          <p:cNvPr id="48" name="TextBox 47"/>
          <p:cNvSpPr txBox="1"/>
          <p:nvPr/>
        </p:nvSpPr>
        <p:spPr>
          <a:xfrm>
            <a:off x="5883275" y="1531841"/>
            <a:ext cx="5969601" cy="2031325"/>
          </a:xfrm>
          <a:prstGeom prst="rect">
            <a:avLst/>
          </a:prstGeom>
          <a:noFill/>
        </p:spPr>
        <p:txBody>
          <a:bodyPr wrap="square" rtlCol="0">
            <a:spAutoFit/>
          </a:bodyPr>
          <a:lstStyle/>
          <a:p>
            <a:pPr marL="141750" lvl="1" indent="-285750" algn="just" fontAlgn="auto">
              <a:spcBef>
                <a:spcPts val="0"/>
              </a:spcBef>
              <a:spcAft>
                <a:spcPts val="0"/>
              </a:spcAft>
              <a:buFont typeface="Wingdings" panose="05000000000000000000" pitchFamily="2" charset="2"/>
              <a:buChar char="Ø"/>
              <a:defRPr/>
            </a:pPr>
            <a:r>
              <a:rPr lang="en-US" dirty="0">
                <a:latin typeface="Times New Roman" panose="02020603050405020304" pitchFamily="18" charset="0"/>
                <a:cs typeface="Times New Roman" panose="02020603050405020304" pitchFamily="18" charset="0"/>
              </a:rPr>
              <a:t>“drafts and manages the Federal Budget Execution Cashflow Plan”</a:t>
            </a:r>
          </a:p>
          <a:p>
            <a:pPr marL="285750" lvl="1" indent="-285750" algn="just" fontAlgn="auto">
              <a:spcBef>
                <a:spcPts val="0"/>
              </a:spcBef>
              <a:spcAft>
                <a:spcPts val="0"/>
              </a:spcAft>
              <a:buFont typeface="Wingdings" panose="05000000000000000000" pitchFamily="2" charset="2"/>
              <a:buChar char="Ø"/>
              <a:defRPr/>
            </a:pPr>
            <a:r>
              <a:rPr lang="en-US" dirty="0">
                <a:solidFill>
                  <a:schemeClr val="dk1"/>
                </a:solidFill>
                <a:latin typeface="Times New Roman" panose="02020603050405020304" pitchFamily="18" charset="0"/>
                <a:cs typeface="Times New Roman" panose="02020603050405020304" pitchFamily="18" charset="0"/>
              </a:rPr>
              <a:t>“establishes the procedures for and carries out the forecasting of cashflows within the Treasury Single Account” </a:t>
            </a:r>
            <a:r>
              <a:rPr lang="en-US" sz="1600" i="1" dirty="0">
                <a:solidFill>
                  <a:schemeClr val="dk1"/>
                </a:solidFill>
                <a:latin typeface="Times New Roman" panose="02020603050405020304" pitchFamily="18" charset="0"/>
                <a:cs typeface="Times New Roman" panose="02020603050405020304" pitchFamily="18" charset="0"/>
              </a:rPr>
              <a:t>(new revision of BC RF</a:t>
            </a:r>
            <a:r>
              <a:rPr lang="ru-RU" sz="1600" i="1" dirty="0">
                <a:solidFill>
                  <a:schemeClr val="dk1"/>
                </a:solidFill>
                <a:latin typeface="Times New Roman" panose="02020603050405020304" pitchFamily="18" charset="0"/>
                <a:cs typeface="Times New Roman" panose="02020603050405020304" pitchFamily="18" charset="0"/>
              </a:rPr>
              <a:t>)</a:t>
            </a:r>
          </a:p>
          <a:p>
            <a:pPr marL="141750" lvl="1" indent="-285750" algn="just" fontAlgn="auto">
              <a:spcBef>
                <a:spcPts val="0"/>
              </a:spcBef>
              <a:spcAft>
                <a:spcPts val="0"/>
              </a:spcAft>
              <a:buFont typeface="Wingdings" panose="05000000000000000000" pitchFamily="2" charset="2"/>
              <a:buChar char="ü"/>
              <a:defRPr/>
            </a:pPr>
            <a:endParaRPr lang="ru-RU" dirty="0">
              <a:solidFill>
                <a:schemeClr val="dk1"/>
              </a:solidFill>
              <a:latin typeface="Times New Roman" panose="02020603050405020304" pitchFamily="18" charset="0"/>
              <a:cs typeface="Times New Roman" panose="02020603050405020304" pitchFamily="18" charset="0"/>
            </a:endParaRPr>
          </a:p>
          <a:p>
            <a:endParaRPr lang="ru-RU" dirty="0"/>
          </a:p>
        </p:txBody>
      </p:sp>
      <p:sp>
        <p:nvSpPr>
          <p:cNvPr id="4" name="TextBox 3"/>
          <p:cNvSpPr txBox="1"/>
          <p:nvPr/>
        </p:nvSpPr>
        <p:spPr>
          <a:xfrm>
            <a:off x="6151226" y="3203463"/>
            <a:ext cx="4304585" cy="1477328"/>
          </a:xfrm>
          <a:prstGeom prst="rect">
            <a:avLst/>
          </a:prstGeom>
          <a:noFill/>
        </p:spPr>
        <p:txBody>
          <a:bodyPr wrap="square" rtlCol="0">
            <a:spAutoFit/>
          </a:bodyPr>
          <a:lstStyle/>
          <a:p>
            <a:pPr marL="457168" lvl="2" indent="-144000" algn="just" fontAlgn="auto">
              <a:spcBef>
                <a:spcPts val="0"/>
              </a:spcBef>
              <a:spcAft>
                <a:spcPts val="0"/>
              </a:spcAft>
              <a:buFont typeface="Arial" panose="020B0604020202020204" pitchFamily="34" charset="0"/>
              <a:buChar char="•"/>
              <a:defRPr/>
            </a:pPr>
            <a:r>
              <a:rPr lang="en-US" sz="1500" dirty="0">
                <a:latin typeface="Times New Roman" panose="02020603050405020304" pitchFamily="18" charset="0"/>
                <a:cs typeface="Times New Roman" panose="02020603050405020304" pitchFamily="18" charset="0"/>
              </a:rPr>
              <a:t>Federal Budget</a:t>
            </a:r>
            <a:endParaRPr lang="ru-RU" sz="1500" dirty="0">
              <a:latin typeface="Times New Roman" panose="02020603050405020304" pitchFamily="18" charset="0"/>
              <a:cs typeface="Times New Roman" panose="02020603050405020304" pitchFamily="18" charset="0"/>
            </a:endParaRPr>
          </a:p>
          <a:p>
            <a:pPr marL="457168" lvl="2" indent="-144000" algn="just" fontAlgn="auto">
              <a:spcBef>
                <a:spcPts val="0"/>
              </a:spcBef>
              <a:spcAft>
                <a:spcPts val="0"/>
              </a:spcAft>
              <a:buFont typeface="Arial" panose="020B0604020202020204" pitchFamily="34" charset="0"/>
              <a:buChar char="•"/>
              <a:defRPr/>
            </a:pPr>
            <a:r>
              <a:rPr lang="en-US" sz="1500" dirty="0">
                <a:latin typeface="Times New Roman" panose="02020603050405020304" pitchFamily="18" charset="0"/>
                <a:cs typeface="Times New Roman" panose="02020603050405020304" pitchFamily="18" charset="0"/>
              </a:rPr>
              <a:t>Budgets of the RF Regions</a:t>
            </a:r>
            <a:endParaRPr lang="ru-RU" sz="1500" dirty="0">
              <a:latin typeface="Times New Roman" panose="02020603050405020304" pitchFamily="18" charset="0"/>
              <a:cs typeface="Times New Roman" panose="02020603050405020304" pitchFamily="18" charset="0"/>
            </a:endParaRPr>
          </a:p>
          <a:p>
            <a:pPr marL="457168" lvl="2" indent="-144000" algn="just" fontAlgn="auto">
              <a:spcBef>
                <a:spcPts val="0"/>
              </a:spcBef>
              <a:spcAft>
                <a:spcPts val="0"/>
              </a:spcAft>
              <a:buFont typeface="Arial" panose="020B0604020202020204" pitchFamily="34" charset="0"/>
              <a:buChar char="•"/>
              <a:defRPr/>
            </a:pPr>
            <a:r>
              <a:rPr lang="en-US" sz="1500" dirty="0">
                <a:latin typeface="Times New Roman" panose="02020603050405020304" pitchFamily="18" charset="0"/>
                <a:cs typeface="Times New Roman" panose="02020603050405020304" pitchFamily="18" charset="0"/>
              </a:rPr>
              <a:t>Municipal budgets</a:t>
            </a:r>
            <a:endParaRPr lang="ru-RU" sz="1500" dirty="0">
              <a:latin typeface="Times New Roman" panose="02020603050405020304" pitchFamily="18" charset="0"/>
              <a:cs typeface="Times New Roman" panose="02020603050405020304" pitchFamily="18" charset="0"/>
            </a:endParaRPr>
          </a:p>
          <a:p>
            <a:pPr marL="457168" lvl="2" indent="-144000" algn="just" fontAlgn="auto">
              <a:spcBef>
                <a:spcPts val="0"/>
              </a:spcBef>
              <a:spcAft>
                <a:spcPts val="0"/>
              </a:spcAft>
              <a:buFont typeface="Arial" panose="020B0604020202020204" pitchFamily="34" charset="0"/>
              <a:buChar char="•"/>
              <a:defRPr/>
            </a:pPr>
            <a:r>
              <a:rPr lang="en-US" sz="1500" dirty="0">
                <a:latin typeface="Times New Roman" panose="02020603050405020304" pitchFamily="18" charset="0"/>
                <a:cs typeface="Times New Roman" panose="02020603050405020304" pitchFamily="18" charset="0"/>
              </a:rPr>
              <a:t>Budgets of state extrabudgetary funds</a:t>
            </a:r>
            <a:endParaRPr lang="ru-RU" sz="1500" dirty="0">
              <a:latin typeface="Times New Roman" panose="02020603050405020304" pitchFamily="18" charset="0"/>
              <a:cs typeface="Times New Roman" panose="02020603050405020304" pitchFamily="18" charset="0"/>
            </a:endParaRPr>
          </a:p>
          <a:p>
            <a:pPr marL="457168" lvl="2" indent="-144000" algn="just" fontAlgn="auto">
              <a:spcBef>
                <a:spcPts val="0"/>
              </a:spcBef>
              <a:spcAft>
                <a:spcPts val="0"/>
              </a:spcAft>
              <a:buFont typeface="Arial" panose="020B0604020202020204" pitchFamily="34" charset="0"/>
              <a:buChar char="•"/>
              <a:defRPr/>
            </a:pPr>
            <a:r>
              <a:rPr lang="en-US" sz="1500" dirty="0">
                <a:latin typeface="Times New Roman" panose="02020603050405020304" pitchFamily="18" charset="0"/>
                <a:cs typeface="Times New Roman" panose="02020603050405020304" pitchFamily="18" charset="0"/>
              </a:rPr>
              <a:t>Funds of legal entities and</a:t>
            </a:r>
            <a:r>
              <a:rPr lang="ru-RU" sz="150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individuals</a:t>
            </a:r>
            <a:endParaRPr lang="ru-RU" sz="1500" dirty="0">
              <a:latin typeface="Times New Roman" panose="02020603050405020304" pitchFamily="18" charset="0"/>
              <a:cs typeface="Times New Roman" panose="02020603050405020304" pitchFamily="18" charset="0"/>
            </a:endParaRPr>
          </a:p>
          <a:p>
            <a:pPr marL="457168" lvl="2" indent="-144000" algn="just" fontAlgn="auto">
              <a:spcBef>
                <a:spcPts val="0"/>
              </a:spcBef>
              <a:spcAft>
                <a:spcPts val="0"/>
              </a:spcAft>
              <a:buFont typeface="Arial" panose="020B0604020202020204" pitchFamily="34" charset="0"/>
              <a:buChar char="•"/>
              <a:defRPr/>
            </a:pPr>
            <a:r>
              <a:rPr lang="en-US" sz="1500" dirty="0">
                <a:latin typeface="Times New Roman" panose="02020603050405020304" pitchFamily="18" charset="0"/>
                <a:cs typeface="Times New Roman" panose="02020603050405020304" pitchFamily="18" charset="0"/>
              </a:rPr>
              <a:t>Temporarily administered funds</a:t>
            </a:r>
            <a:endParaRPr lang="ru-RU" sz="1500" dirty="0">
              <a:latin typeface="Times New Roman" panose="02020603050405020304" pitchFamily="18" charset="0"/>
              <a:cs typeface="Times New Roman" panose="02020603050405020304" pitchFamily="18" charset="0"/>
            </a:endParaRPr>
          </a:p>
        </p:txBody>
      </p:sp>
      <p:sp>
        <p:nvSpPr>
          <p:cNvPr id="6" name="Прямоугольник с двумя скругленными соседними углами 5"/>
          <p:cNvSpPr/>
          <p:nvPr/>
        </p:nvSpPr>
        <p:spPr>
          <a:xfrm>
            <a:off x="6247456" y="4992159"/>
            <a:ext cx="5660105" cy="399893"/>
          </a:xfrm>
          <a:prstGeom prst="round2SameRect">
            <a:avLst>
              <a:gd name="adj1" fmla="val 50000"/>
              <a:gd name="adj2" fmla="val 4003"/>
            </a:avLst>
          </a:prstGeom>
          <a:pattFill prst="pct50">
            <a:fgClr>
              <a:schemeClr val="bg1">
                <a:lumMod val="9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32" name="Прямая соединительная линия 31"/>
          <p:cNvCxnSpPr/>
          <p:nvPr/>
        </p:nvCxnSpPr>
        <p:spPr>
          <a:xfrm>
            <a:off x="9313047" y="5011423"/>
            <a:ext cx="0" cy="1708861"/>
          </a:xfrm>
          <a:prstGeom prst="line">
            <a:avLst/>
          </a:prstGeom>
          <a:ln w="38100">
            <a:solidFill>
              <a:schemeClr val="accent1">
                <a:lumMod val="75000"/>
                <a:alpha val="99000"/>
              </a:schemeClr>
            </a:solidFill>
            <a:prstDash val="soli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785375" y="5011423"/>
            <a:ext cx="2489844" cy="338554"/>
          </a:xfrm>
          <a:prstGeom prst="rect">
            <a:avLst/>
          </a:prstGeom>
          <a:noFill/>
          <a:ln w="38100">
            <a:noFill/>
          </a:ln>
        </p:spPr>
        <p:txBody>
          <a:bodyPr wrap="square" rtlCol="0" anchor="ctr">
            <a:spAutoFit/>
          </a:bodyPr>
          <a:lstStyle/>
          <a:p>
            <a:pPr algn="ctr"/>
            <a:r>
              <a:rPr lang="en-US" sz="1600" dirty="0">
                <a:latin typeface="Times New Roman" panose="02020603050405020304" pitchFamily="18" charset="0"/>
                <a:cs typeface="Times New Roman" panose="02020603050405020304" pitchFamily="18" charset="0"/>
              </a:rPr>
              <a:t>Federal Budget</a:t>
            </a:r>
            <a:endParaRPr lang="ru-RU" sz="16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9508892" y="5014231"/>
            <a:ext cx="2187752" cy="338554"/>
          </a:xfrm>
          <a:prstGeom prst="rect">
            <a:avLst/>
          </a:prstGeom>
          <a:noFill/>
          <a:ln w="38100">
            <a:noFill/>
          </a:ln>
        </p:spPr>
        <p:txBody>
          <a:bodyPr wrap="square" rtlCol="0" anchor="ctr">
            <a:spAutoFit/>
          </a:bodyPr>
          <a:lstStyle/>
          <a:p>
            <a:pPr algn="ctr"/>
            <a:r>
              <a:rPr lang="en-US" sz="1600" dirty="0">
                <a:latin typeface="Times New Roman" panose="02020603050405020304" pitchFamily="18" charset="0"/>
                <a:cs typeface="Times New Roman" panose="02020603050405020304" pitchFamily="18" charset="0"/>
              </a:rPr>
              <a:t>“Greater” STA</a:t>
            </a:r>
            <a:endParaRPr lang="ru-RU" sz="1600" dirty="0">
              <a:latin typeface="Times New Roman" panose="02020603050405020304" pitchFamily="18" charset="0"/>
              <a:cs typeface="Times New Roman" panose="02020603050405020304" pitchFamily="18" charset="0"/>
            </a:endParaRPr>
          </a:p>
        </p:txBody>
      </p:sp>
      <p:sp>
        <p:nvSpPr>
          <p:cNvPr id="36" name="Прямоугольник 35"/>
          <p:cNvSpPr/>
          <p:nvPr/>
        </p:nvSpPr>
        <p:spPr>
          <a:xfrm rot="16200000">
            <a:off x="-71361" y="5588607"/>
            <a:ext cx="1735283" cy="508518"/>
          </a:xfrm>
          <a:prstGeom prst="rect">
            <a:avLst/>
          </a:prstGeom>
          <a:solidFill>
            <a:schemeClr val="accent6">
              <a:lumMod val="20000"/>
              <a:lumOff val="80000"/>
            </a:schemeClr>
          </a:solidFill>
          <a:ln w="53975" cmpd="dbl">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latin typeface="Times New Roman" panose="02020603050405020304" pitchFamily="18" charset="0"/>
                <a:cs typeface="Times New Roman" panose="02020603050405020304" pitchFamily="18" charset="0"/>
              </a:rPr>
              <a:t>Role distribution</a:t>
            </a:r>
            <a:endParaRPr lang="ru-RU" sz="1600" b="1" dirty="0">
              <a:solidFill>
                <a:srgbClr val="0070C0"/>
              </a:solidFill>
              <a:latin typeface="Times New Roman" panose="02020603050405020304" pitchFamily="18" charset="0"/>
              <a:cs typeface="Times New Roman" panose="02020603050405020304" pitchFamily="18" charset="0"/>
            </a:endParaRPr>
          </a:p>
        </p:txBody>
      </p:sp>
      <p:sp>
        <p:nvSpPr>
          <p:cNvPr id="37" name="Прямоугольник 36"/>
          <p:cNvSpPr/>
          <p:nvPr/>
        </p:nvSpPr>
        <p:spPr>
          <a:xfrm rot="16200000">
            <a:off x="-70413" y="3673161"/>
            <a:ext cx="1733441" cy="508518"/>
          </a:xfrm>
          <a:prstGeom prst="rect">
            <a:avLst/>
          </a:prstGeom>
          <a:solidFill>
            <a:schemeClr val="accent6">
              <a:lumMod val="20000"/>
              <a:lumOff val="80000"/>
            </a:schemeClr>
          </a:solidFill>
          <a:ln w="53975" cmpd="dbl">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latin typeface="Times New Roman" panose="02020603050405020304" pitchFamily="18" charset="0"/>
                <a:cs typeface="Times New Roman" panose="02020603050405020304" pitchFamily="18" charset="0"/>
              </a:rPr>
              <a:t>Perimeter</a:t>
            </a:r>
            <a:endParaRPr lang="ru-RU" sz="1600" b="1" dirty="0">
              <a:solidFill>
                <a:srgbClr val="0070C0"/>
              </a:solidFill>
              <a:latin typeface="Times New Roman" panose="02020603050405020304" pitchFamily="18" charset="0"/>
              <a:cs typeface="Times New Roman" panose="02020603050405020304" pitchFamily="18" charset="0"/>
            </a:endParaRPr>
          </a:p>
        </p:txBody>
      </p:sp>
      <p:sp>
        <p:nvSpPr>
          <p:cNvPr id="38" name="Прямоугольник 37"/>
          <p:cNvSpPr/>
          <p:nvPr/>
        </p:nvSpPr>
        <p:spPr>
          <a:xfrm rot="16200000">
            <a:off x="5394282" y="3686707"/>
            <a:ext cx="1706349" cy="508518"/>
          </a:xfrm>
          <a:prstGeom prst="rect">
            <a:avLst/>
          </a:prstGeom>
          <a:solidFill>
            <a:schemeClr val="accent6">
              <a:lumMod val="20000"/>
              <a:lumOff val="80000"/>
            </a:schemeClr>
          </a:solidFill>
          <a:ln w="53975" cmpd="dbl">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latin typeface="Times New Roman" panose="02020603050405020304" pitchFamily="18" charset="0"/>
                <a:cs typeface="Times New Roman" panose="02020603050405020304" pitchFamily="18" charset="0"/>
              </a:rPr>
              <a:t>Perimeter</a:t>
            </a:r>
            <a:endParaRPr lang="ru-RU" sz="1600" b="1" dirty="0">
              <a:solidFill>
                <a:srgbClr val="0070C0"/>
              </a:solidFill>
              <a:latin typeface="Times New Roman" panose="02020603050405020304" pitchFamily="18" charset="0"/>
              <a:cs typeface="Times New Roman" panose="02020603050405020304" pitchFamily="18" charset="0"/>
            </a:endParaRPr>
          </a:p>
        </p:txBody>
      </p:sp>
      <p:sp>
        <p:nvSpPr>
          <p:cNvPr id="43" name="Прямоугольник 42"/>
          <p:cNvSpPr/>
          <p:nvPr/>
        </p:nvSpPr>
        <p:spPr>
          <a:xfrm rot="16200000">
            <a:off x="5356496" y="5578685"/>
            <a:ext cx="1755126" cy="508518"/>
          </a:xfrm>
          <a:prstGeom prst="rect">
            <a:avLst/>
          </a:prstGeom>
          <a:solidFill>
            <a:schemeClr val="accent6">
              <a:lumMod val="20000"/>
              <a:lumOff val="80000"/>
            </a:schemeClr>
          </a:solidFill>
          <a:ln w="53975" cmpd="dbl">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latin typeface="Times New Roman" panose="02020603050405020304" pitchFamily="18" charset="0"/>
                <a:cs typeface="Times New Roman" panose="02020603050405020304" pitchFamily="18" charset="0"/>
              </a:rPr>
              <a:t>Role distribution</a:t>
            </a:r>
            <a:endParaRPr lang="ru-RU" sz="1600" b="1" dirty="0">
              <a:solidFill>
                <a:srgbClr val="0070C0"/>
              </a:solidFill>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a:xfrm>
            <a:off x="9350876" y="6492875"/>
            <a:ext cx="2743200" cy="365125"/>
          </a:xfrm>
        </p:spPr>
        <p:txBody>
          <a:bodyPr/>
          <a:lstStyle/>
          <a:p>
            <a:pPr>
              <a:defRPr/>
            </a:pPr>
            <a:fld id="{47EA9584-6FC9-446B-89E9-C9D48C4D1663}" type="slidenum">
              <a:rPr lang="ru-RU" smtClean="0"/>
              <a:pPr>
                <a:defRPr/>
              </a:pPr>
              <a:t>4</a:t>
            </a:fld>
            <a:endParaRPr lang="ru-RU" dirty="0"/>
          </a:p>
        </p:txBody>
      </p:sp>
    </p:spTree>
    <p:extLst>
      <p:ext uri="{BB962C8B-B14F-4D97-AF65-F5344CB8AC3E}">
        <p14:creationId xmlns:p14="http://schemas.microsoft.com/office/powerpoint/2010/main" val="164628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Прямая со стрелкой 90"/>
          <p:cNvCxnSpPr/>
          <p:nvPr/>
        </p:nvCxnSpPr>
        <p:spPr>
          <a:xfrm flipH="1">
            <a:off x="5810950" y="3985294"/>
            <a:ext cx="1" cy="716651"/>
          </a:xfrm>
          <a:prstGeom prst="straightConnector1">
            <a:avLst/>
          </a:prstGeom>
          <a:ln w="15240">
            <a:solidFill>
              <a:schemeClr val="bg1">
                <a:lumMod val="50000"/>
              </a:schemeClr>
            </a:solidFill>
            <a:prstDash val="dash"/>
            <a:tailEnd type="none"/>
          </a:ln>
        </p:spPr>
        <p:style>
          <a:lnRef idx="2">
            <a:schemeClr val="accent5"/>
          </a:lnRef>
          <a:fillRef idx="0">
            <a:schemeClr val="accent5"/>
          </a:fillRef>
          <a:effectRef idx="1">
            <a:schemeClr val="accent5"/>
          </a:effectRef>
          <a:fontRef idx="minor">
            <a:schemeClr val="tx1"/>
          </a:fontRef>
        </p:style>
      </p:cxnSp>
      <p:cxnSp>
        <p:nvCxnSpPr>
          <p:cNvPr id="106" name="Прямая со стрелкой 105"/>
          <p:cNvCxnSpPr/>
          <p:nvPr/>
        </p:nvCxnSpPr>
        <p:spPr>
          <a:xfrm>
            <a:off x="4456774" y="2188334"/>
            <a:ext cx="0" cy="524538"/>
          </a:xfrm>
          <a:prstGeom prst="straightConnector1">
            <a:avLst/>
          </a:prstGeom>
          <a:ln w="15240">
            <a:solidFill>
              <a:schemeClr val="bg1">
                <a:lumMod val="50000"/>
              </a:schemeClr>
            </a:solidFill>
            <a:prstDash val="dash"/>
            <a:tailEnd type="none"/>
          </a:ln>
        </p:spPr>
        <p:style>
          <a:lnRef idx="2">
            <a:schemeClr val="accent5"/>
          </a:lnRef>
          <a:fillRef idx="0">
            <a:schemeClr val="accent5"/>
          </a:fillRef>
          <a:effectRef idx="1">
            <a:schemeClr val="accent5"/>
          </a:effectRef>
          <a:fontRef idx="minor">
            <a:schemeClr val="tx1"/>
          </a:fontRef>
        </p:style>
      </p:cxnSp>
      <p:sp>
        <p:nvSpPr>
          <p:cNvPr id="49" name="TextBox 48"/>
          <p:cNvSpPr txBox="1"/>
          <p:nvPr/>
        </p:nvSpPr>
        <p:spPr>
          <a:xfrm>
            <a:off x="4067950" y="84621"/>
            <a:ext cx="8132762" cy="53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lvl1pPr algn="ctr" eaLnBrk="0" hangingPunct="0">
              <a:lnSpc>
                <a:spcPct val="90000"/>
              </a:lnSpc>
              <a:defRPr sz="1600" b="1" cap="all" spc="10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defRPr>
            </a:lvl1pPr>
            <a:lvl2pPr eaLnBrk="0" hangingPunct="0">
              <a:lnSpc>
                <a:spcPct val="90000"/>
              </a:lnSpc>
              <a:defRPr sz="4400">
                <a:latin typeface="Calibri Light" pitchFamily="34" charset="0"/>
              </a:defRPr>
            </a:lvl2pPr>
            <a:lvl3pPr eaLnBrk="0" hangingPunct="0">
              <a:lnSpc>
                <a:spcPct val="90000"/>
              </a:lnSpc>
              <a:defRPr sz="4400">
                <a:latin typeface="Calibri Light" pitchFamily="34" charset="0"/>
              </a:defRPr>
            </a:lvl3pPr>
            <a:lvl4pPr eaLnBrk="0" hangingPunct="0">
              <a:lnSpc>
                <a:spcPct val="90000"/>
              </a:lnSpc>
              <a:defRPr sz="4400">
                <a:latin typeface="Calibri Light" pitchFamily="34" charset="0"/>
              </a:defRPr>
            </a:lvl4pPr>
            <a:lvl5pPr eaLnBrk="0" hangingPunct="0">
              <a:lnSpc>
                <a:spcPct val="90000"/>
              </a:lnSpc>
              <a:defRPr sz="4400">
                <a:latin typeface="Calibri Light" pitchFamily="34" charset="0"/>
              </a:defRPr>
            </a:lvl5pPr>
            <a:lvl6pPr marL="457167" fontAlgn="base">
              <a:lnSpc>
                <a:spcPct val="90000"/>
              </a:lnSpc>
              <a:spcBef>
                <a:spcPct val="0"/>
              </a:spcBef>
              <a:spcAft>
                <a:spcPct val="0"/>
              </a:spcAft>
              <a:defRPr sz="4400">
                <a:latin typeface="Calibri Light" pitchFamily="34" charset="0"/>
              </a:defRPr>
            </a:lvl6pPr>
            <a:lvl7pPr marL="914335" fontAlgn="base">
              <a:lnSpc>
                <a:spcPct val="90000"/>
              </a:lnSpc>
              <a:spcBef>
                <a:spcPct val="0"/>
              </a:spcBef>
              <a:spcAft>
                <a:spcPct val="0"/>
              </a:spcAft>
              <a:defRPr sz="4400">
                <a:latin typeface="Calibri Light" pitchFamily="34" charset="0"/>
              </a:defRPr>
            </a:lvl7pPr>
            <a:lvl8pPr marL="1371503" fontAlgn="base">
              <a:lnSpc>
                <a:spcPct val="90000"/>
              </a:lnSpc>
              <a:spcBef>
                <a:spcPct val="0"/>
              </a:spcBef>
              <a:spcAft>
                <a:spcPct val="0"/>
              </a:spcAft>
              <a:defRPr sz="4400">
                <a:latin typeface="Calibri Light" pitchFamily="34" charset="0"/>
              </a:defRPr>
            </a:lvl8pPr>
            <a:lvl9pPr marL="1828670" fontAlgn="base">
              <a:lnSpc>
                <a:spcPct val="90000"/>
              </a:lnSpc>
              <a:spcBef>
                <a:spcPct val="0"/>
              </a:spcBef>
              <a:spcAft>
                <a:spcPct val="0"/>
              </a:spcAft>
              <a:defRPr sz="4400">
                <a:latin typeface="Calibri Light" pitchFamily="34" charset="0"/>
              </a:defRPr>
            </a:lvl9pPr>
          </a:lstStyle>
          <a:p>
            <a:r>
              <a:rPr lang="en-US" dirty="0"/>
              <a:t>Position of the cashflow planning and forecasting function within the federal treasury structure</a:t>
            </a:r>
            <a:endParaRPr lang="ru-RU" dirty="0"/>
          </a:p>
        </p:txBody>
      </p:sp>
      <p:sp>
        <p:nvSpPr>
          <p:cNvPr id="67" name="TextBox 66"/>
          <p:cNvSpPr txBox="1"/>
          <p:nvPr/>
        </p:nvSpPr>
        <p:spPr>
          <a:xfrm>
            <a:off x="6452777" y="1891019"/>
            <a:ext cx="441146" cy="400110"/>
          </a:xfrm>
          <a:prstGeom prst="rect">
            <a:avLst/>
          </a:prstGeom>
          <a:noFill/>
        </p:spPr>
        <p:txBody>
          <a:bodyPr wrap="none" rtlCol="0">
            <a:spAutoFit/>
          </a:bodyPr>
          <a:lstStyle/>
          <a:p>
            <a:r>
              <a:rPr lang="ru-RU" sz="2000" b="1" dirty="0">
                <a:latin typeface="Times New Roman" panose="02020603050405020304" pitchFamily="18" charset="0"/>
                <a:cs typeface="Times New Roman" panose="02020603050405020304" pitchFamily="18" charset="0"/>
              </a:rPr>
              <a:t>…</a:t>
            </a:r>
          </a:p>
        </p:txBody>
      </p:sp>
      <p:cxnSp>
        <p:nvCxnSpPr>
          <p:cNvPr id="60" name="Прямая со стрелкой 59"/>
          <p:cNvCxnSpPr/>
          <p:nvPr/>
        </p:nvCxnSpPr>
        <p:spPr>
          <a:xfrm>
            <a:off x="4456774" y="1199496"/>
            <a:ext cx="0" cy="524538"/>
          </a:xfrm>
          <a:prstGeom prst="straightConnector1">
            <a:avLst/>
          </a:prstGeom>
          <a:ln w="15240">
            <a:solidFill>
              <a:schemeClr val="bg1">
                <a:lumMod val="50000"/>
              </a:schemeClr>
            </a:solidFill>
            <a:prstDash val="dash"/>
            <a:tailEnd type="none"/>
          </a:ln>
        </p:spPr>
        <p:style>
          <a:lnRef idx="2">
            <a:schemeClr val="accent5"/>
          </a:lnRef>
          <a:fillRef idx="0">
            <a:schemeClr val="accent5"/>
          </a:fillRef>
          <a:effectRef idx="1">
            <a:schemeClr val="accent5"/>
          </a:effectRef>
          <a:fontRef idx="minor">
            <a:schemeClr val="tx1"/>
          </a:fontRef>
        </p:style>
      </p:cxnSp>
      <p:cxnSp>
        <p:nvCxnSpPr>
          <p:cNvPr id="61" name="Прямая со стрелкой 60"/>
          <p:cNvCxnSpPr/>
          <p:nvPr/>
        </p:nvCxnSpPr>
        <p:spPr>
          <a:xfrm>
            <a:off x="11624310" y="1103440"/>
            <a:ext cx="0" cy="1695145"/>
          </a:xfrm>
          <a:prstGeom prst="straightConnector1">
            <a:avLst/>
          </a:prstGeom>
          <a:ln w="15240">
            <a:solidFill>
              <a:schemeClr val="bg1">
                <a:lumMod val="50000"/>
              </a:schemeClr>
            </a:solidFill>
            <a:prstDash val="dash"/>
            <a:tailEnd type="none"/>
          </a:ln>
        </p:spPr>
        <p:style>
          <a:lnRef idx="2">
            <a:schemeClr val="accent5"/>
          </a:lnRef>
          <a:fillRef idx="0">
            <a:schemeClr val="accent5"/>
          </a:fillRef>
          <a:effectRef idx="1">
            <a:schemeClr val="accent5"/>
          </a:effectRef>
          <a:fontRef idx="minor">
            <a:schemeClr val="tx1"/>
          </a:fontRef>
        </p:style>
      </p:cxnSp>
      <p:cxnSp>
        <p:nvCxnSpPr>
          <p:cNvPr id="65" name="Прямая со стрелкой 64"/>
          <p:cNvCxnSpPr/>
          <p:nvPr/>
        </p:nvCxnSpPr>
        <p:spPr>
          <a:xfrm>
            <a:off x="8152606" y="1290468"/>
            <a:ext cx="0" cy="524538"/>
          </a:xfrm>
          <a:prstGeom prst="straightConnector1">
            <a:avLst/>
          </a:prstGeom>
          <a:ln w="15240">
            <a:solidFill>
              <a:schemeClr val="bg1">
                <a:lumMod val="50000"/>
              </a:schemeClr>
            </a:solidFill>
            <a:prstDash val="dash"/>
            <a:tailEnd type="none"/>
          </a:ln>
        </p:spPr>
        <p:style>
          <a:lnRef idx="2">
            <a:schemeClr val="accent5"/>
          </a:lnRef>
          <a:fillRef idx="0">
            <a:schemeClr val="accent5"/>
          </a:fillRef>
          <a:effectRef idx="1">
            <a:schemeClr val="accent5"/>
          </a:effectRef>
          <a:fontRef idx="minor">
            <a:schemeClr val="tx1"/>
          </a:fontRef>
        </p:style>
      </p:cxnSp>
      <p:cxnSp>
        <p:nvCxnSpPr>
          <p:cNvPr id="68" name="Прямая со стрелкой 67"/>
          <p:cNvCxnSpPr/>
          <p:nvPr/>
        </p:nvCxnSpPr>
        <p:spPr>
          <a:xfrm flipH="1">
            <a:off x="4456775" y="2475828"/>
            <a:ext cx="4783388" cy="0"/>
          </a:xfrm>
          <a:prstGeom prst="straightConnector1">
            <a:avLst/>
          </a:prstGeom>
          <a:ln w="15240">
            <a:solidFill>
              <a:schemeClr val="bg1">
                <a:lumMod val="50000"/>
              </a:schemeClr>
            </a:solidFill>
            <a:prstDash val="dash"/>
            <a:tailEnd type="none"/>
          </a:ln>
        </p:spPr>
        <p:style>
          <a:lnRef idx="2">
            <a:schemeClr val="accent5"/>
          </a:lnRef>
          <a:fillRef idx="0">
            <a:schemeClr val="accent5"/>
          </a:fillRef>
          <a:effectRef idx="1">
            <a:schemeClr val="accent5"/>
          </a:effectRef>
          <a:fontRef idx="minor">
            <a:schemeClr val="tx1"/>
          </a:fontRef>
        </p:style>
      </p:cxnSp>
      <p:cxnSp>
        <p:nvCxnSpPr>
          <p:cNvPr id="69" name="Прямая со стрелкой 68"/>
          <p:cNvCxnSpPr/>
          <p:nvPr/>
        </p:nvCxnSpPr>
        <p:spPr>
          <a:xfrm flipH="1">
            <a:off x="2016900" y="1103440"/>
            <a:ext cx="1" cy="716651"/>
          </a:xfrm>
          <a:prstGeom prst="straightConnector1">
            <a:avLst/>
          </a:prstGeom>
          <a:ln w="15240">
            <a:solidFill>
              <a:schemeClr val="bg1">
                <a:lumMod val="50000"/>
              </a:schemeClr>
            </a:solidFill>
            <a:prstDash val="dash"/>
            <a:tailEnd type="none"/>
          </a:ln>
        </p:spPr>
        <p:style>
          <a:lnRef idx="2">
            <a:schemeClr val="accent5"/>
          </a:lnRef>
          <a:fillRef idx="0">
            <a:schemeClr val="accent5"/>
          </a:fillRef>
          <a:effectRef idx="1">
            <a:schemeClr val="accent5"/>
          </a:effectRef>
          <a:fontRef idx="minor">
            <a:schemeClr val="tx1"/>
          </a:fontRef>
        </p:style>
      </p:cxnSp>
      <p:cxnSp>
        <p:nvCxnSpPr>
          <p:cNvPr id="70" name="Прямая со стрелкой 69"/>
          <p:cNvCxnSpPr/>
          <p:nvPr/>
        </p:nvCxnSpPr>
        <p:spPr>
          <a:xfrm flipH="1">
            <a:off x="8252776" y="1096537"/>
            <a:ext cx="3381059" cy="0"/>
          </a:xfrm>
          <a:prstGeom prst="straightConnector1">
            <a:avLst/>
          </a:prstGeom>
          <a:ln w="15240">
            <a:solidFill>
              <a:schemeClr val="bg1">
                <a:lumMod val="50000"/>
              </a:schemeClr>
            </a:solidFill>
            <a:prstDash val="dash"/>
            <a:tailEnd type="none"/>
          </a:ln>
        </p:spPr>
        <p:style>
          <a:lnRef idx="2">
            <a:schemeClr val="accent5"/>
          </a:lnRef>
          <a:fillRef idx="0">
            <a:schemeClr val="accent5"/>
          </a:fillRef>
          <a:effectRef idx="1">
            <a:schemeClr val="accent5"/>
          </a:effectRef>
          <a:fontRef idx="minor">
            <a:schemeClr val="tx1"/>
          </a:fontRef>
        </p:style>
      </p:cxnSp>
      <p:cxnSp>
        <p:nvCxnSpPr>
          <p:cNvPr id="71" name="Прямая со стрелкой 70"/>
          <p:cNvCxnSpPr/>
          <p:nvPr/>
        </p:nvCxnSpPr>
        <p:spPr>
          <a:xfrm flipH="1">
            <a:off x="10570847" y="1135861"/>
            <a:ext cx="1" cy="716651"/>
          </a:xfrm>
          <a:prstGeom prst="straightConnector1">
            <a:avLst/>
          </a:prstGeom>
          <a:ln w="15240">
            <a:solidFill>
              <a:schemeClr val="bg1">
                <a:lumMod val="50000"/>
              </a:schemeClr>
            </a:solidFill>
            <a:prstDash val="dash"/>
            <a:tailEnd type="none"/>
          </a:ln>
        </p:spPr>
        <p:style>
          <a:lnRef idx="2">
            <a:schemeClr val="accent5"/>
          </a:lnRef>
          <a:fillRef idx="0">
            <a:schemeClr val="accent5"/>
          </a:fillRef>
          <a:effectRef idx="1">
            <a:schemeClr val="accent5"/>
          </a:effectRef>
          <a:fontRef idx="minor">
            <a:schemeClr val="tx1"/>
          </a:fontRef>
        </p:style>
      </p:cxnSp>
      <p:cxnSp>
        <p:nvCxnSpPr>
          <p:cNvPr id="79" name="Прямая со стрелкой 78"/>
          <p:cNvCxnSpPr/>
          <p:nvPr/>
        </p:nvCxnSpPr>
        <p:spPr>
          <a:xfrm flipH="1">
            <a:off x="1217257" y="2001342"/>
            <a:ext cx="1" cy="716651"/>
          </a:xfrm>
          <a:prstGeom prst="straightConnector1">
            <a:avLst/>
          </a:prstGeom>
          <a:ln w="15240">
            <a:solidFill>
              <a:schemeClr val="bg1">
                <a:lumMod val="50000"/>
              </a:schemeClr>
            </a:solidFill>
            <a:prstDash val="dash"/>
            <a:tailEnd type="none"/>
          </a:ln>
        </p:spPr>
        <p:style>
          <a:lnRef idx="2">
            <a:schemeClr val="accent5"/>
          </a:lnRef>
          <a:fillRef idx="0">
            <a:schemeClr val="accent5"/>
          </a:fillRef>
          <a:effectRef idx="1">
            <a:schemeClr val="accent5"/>
          </a:effectRef>
          <a:fontRef idx="minor">
            <a:schemeClr val="tx1"/>
          </a:fontRef>
        </p:style>
      </p:cxnSp>
      <p:sp>
        <p:nvSpPr>
          <p:cNvPr id="57" name="Блок-схема: процесс 56"/>
          <p:cNvSpPr/>
          <p:nvPr/>
        </p:nvSpPr>
        <p:spPr>
          <a:xfrm>
            <a:off x="672211" y="2746970"/>
            <a:ext cx="927094" cy="976749"/>
          </a:xfrm>
          <a:prstGeom prst="flowChartProcess">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r>
              <a:rPr lang="en-US" sz="1050" dirty="0">
                <a:solidFill>
                  <a:schemeClr val="tx1"/>
                </a:solidFill>
                <a:latin typeface="Times New Roman" panose="02020603050405020304" pitchFamily="18" charset="0"/>
                <a:cs typeface="Times New Roman" panose="02020603050405020304" pitchFamily="18" charset="0"/>
              </a:rPr>
              <a:t>Department</a:t>
            </a:r>
            <a:r>
              <a:rPr lang="ru-RU" sz="1050" dirty="0">
                <a:solidFill>
                  <a:schemeClr val="tx1"/>
                </a:solidFill>
                <a:latin typeface="Times New Roman" panose="02020603050405020304" pitchFamily="18" charset="0"/>
                <a:cs typeface="Times New Roman" panose="02020603050405020304" pitchFamily="18" charset="0"/>
              </a:rPr>
              <a:t> </a:t>
            </a:r>
            <a:endParaRPr lang="ru-RU" sz="1200" dirty="0">
              <a:solidFill>
                <a:schemeClr val="tx1"/>
              </a:solidFill>
              <a:latin typeface="Times New Roman" panose="02020603050405020304" pitchFamily="18" charset="0"/>
              <a:cs typeface="Times New Roman" panose="02020603050405020304" pitchFamily="18" charset="0"/>
            </a:endParaRPr>
          </a:p>
        </p:txBody>
      </p:sp>
      <p:cxnSp>
        <p:nvCxnSpPr>
          <p:cNvPr id="81" name="Прямая со стрелкой 80"/>
          <p:cNvCxnSpPr/>
          <p:nvPr/>
        </p:nvCxnSpPr>
        <p:spPr>
          <a:xfrm flipH="1">
            <a:off x="2345926" y="2066646"/>
            <a:ext cx="1" cy="716651"/>
          </a:xfrm>
          <a:prstGeom prst="straightConnector1">
            <a:avLst/>
          </a:prstGeom>
          <a:ln w="15240">
            <a:solidFill>
              <a:schemeClr val="bg1">
                <a:lumMod val="50000"/>
              </a:schemeClr>
            </a:solidFill>
            <a:prstDash val="dash"/>
            <a:tailEnd type="none"/>
          </a:ln>
        </p:spPr>
        <p:style>
          <a:lnRef idx="2">
            <a:schemeClr val="accent5"/>
          </a:lnRef>
          <a:fillRef idx="0">
            <a:schemeClr val="accent5"/>
          </a:fillRef>
          <a:effectRef idx="1">
            <a:schemeClr val="accent5"/>
          </a:effectRef>
          <a:fontRef idx="minor">
            <a:schemeClr val="tx1"/>
          </a:fontRef>
        </p:style>
      </p:cxnSp>
      <p:sp>
        <p:nvSpPr>
          <p:cNvPr id="45" name="Блок-схема: процесс 44"/>
          <p:cNvSpPr/>
          <p:nvPr/>
        </p:nvSpPr>
        <p:spPr>
          <a:xfrm>
            <a:off x="817704" y="1554797"/>
            <a:ext cx="2325546" cy="661068"/>
          </a:xfrm>
          <a:prstGeom prst="flowChartProcess">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r>
              <a:rPr lang="en-US" sz="1100" dirty="0">
                <a:solidFill>
                  <a:schemeClr val="tx1"/>
                </a:solidFill>
                <a:latin typeface="Times New Roman" panose="02020603050405020304" pitchFamily="18" charset="0"/>
                <a:cs typeface="Times New Roman" panose="02020603050405020304" pitchFamily="18" charset="0"/>
              </a:rPr>
              <a:t>Deputy Head</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62" name="Блок-схема: процесс 61"/>
          <p:cNvSpPr/>
          <p:nvPr/>
        </p:nvSpPr>
        <p:spPr>
          <a:xfrm>
            <a:off x="1752867" y="2742251"/>
            <a:ext cx="937904" cy="982560"/>
          </a:xfrm>
          <a:prstGeom prst="flowChartProcess">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r>
              <a:rPr lang="en-US" sz="1050" dirty="0">
                <a:solidFill>
                  <a:schemeClr val="tx1"/>
                </a:solidFill>
                <a:latin typeface="Times New Roman" panose="02020603050405020304" pitchFamily="18" charset="0"/>
                <a:cs typeface="Times New Roman" panose="02020603050405020304" pitchFamily="18" charset="0"/>
              </a:rPr>
              <a:t>Department</a:t>
            </a:r>
            <a:r>
              <a:rPr lang="ru-RU" sz="1050" dirty="0">
                <a:solidFill>
                  <a:schemeClr val="tx1"/>
                </a:solidFill>
                <a:latin typeface="Times New Roman" panose="02020603050405020304" pitchFamily="18" charset="0"/>
                <a:cs typeface="Times New Roman" panose="02020603050405020304" pitchFamily="18" charset="0"/>
              </a:rPr>
              <a:t> </a:t>
            </a:r>
          </a:p>
        </p:txBody>
      </p:sp>
      <p:cxnSp>
        <p:nvCxnSpPr>
          <p:cNvPr id="14" name="Прямая соединительная линия 13"/>
          <p:cNvCxnSpPr/>
          <p:nvPr/>
        </p:nvCxnSpPr>
        <p:spPr>
          <a:xfrm>
            <a:off x="4456774" y="3730231"/>
            <a:ext cx="0" cy="216855"/>
          </a:xfrm>
          <a:prstGeom prst="line">
            <a:avLst/>
          </a:prstGeom>
          <a:ln w="1524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2280521" y="3970098"/>
            <a:ext cx="9059110" cy="0"/>
          </a:xfrm>
          <a:prstGeom prst="line">
            <a:avLst/>
          </a:prstGeom>
          <a:ln w="1524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Прямая со стрелкой 88"/>
          <p:cNvCxnSpPr/>
          <p:nvPr/>
        </p:nvCxnSpPr>
        <p:spPr>
          <a:xfrm flipH="1">
            <a:off x="2280521" y="3985294"/>
            <a:ext cx="1" cy="716651"/>
          </a:xfrm>
          <a:prstGeom prst="straightConnector1">
            <a:avLst/>
          </a:prstGeom>
          <a:ln w="15240">
            <a:solidFill>
              <a:schemeClr val="bg1">
                <a:lumMod val="50000"/>
              </a:schemeClr>
            </a:solidFill>
            <a:prstDash val="dash"/>
            <a:tailEnd type="none"/>
          </a:ln>
        </p:spPr>
        <p:style>
          <a:lnRef idx="2">
            <a:schemeClr val="accent5"/>
          </a:lnRef>
          <a:fillRef idx="0">
            <a:schemeClr val="accent5"/>
          </a:fillRef>
          <a:effectRef idx="1">
            <a:schemeClr val="accent5"/>
          </a:effectRef>
          <a:fontRef idx="minor">
            <a:schemeClr val="tx1"/>
          </a:fontRef>
        </p:style>
      </p:cxnSp>
      <p:sp>
        <p:nvSpPr>
          <p:cNvPr id="38" name="Блок-схема: процесс 37"/>
          <p:cNvSpPr/>
          <p:nvPr/>
        </p:nvSpPr>
        <p:spPr>
          <a:xfrm>
            <a:off x="672211" y="4259262"/>
            <a:ext cx="3217496" cy="1232945"/>
          </a:xfrm>
          <a:prstGeom prst="flowChartProcess">
            <a:avLst/>
          </a:prstGeom>
          <a:solidFill>
            <a:srgbClr val="FFE1E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r>
              <a:rPr lang="en-US" sz="1400" b="1" i="1" dirty="0">
                <a:solidFill>
                  <a:schemeClr val="tx1"/>
                </a:solidFill>
                <a:latin typeface="Times New Roman" panose="02020603050405020304" pitchFamily="18" charset="0"/>
                <a:cs typeface="Times New Roman" panose="02020603050405020304" pitchFamily="18" charset="0"/>
              </a:rPr>
              <a:t>Federal Budget Execution Cashflow Planning Unit</a:t>
            </a:r>
            <a:endParaRPr lang="ru-RU" sz="1400" b="1" i="1" dirty="0">
              <a:solidFill>
                <a:schemeClr val="tx1"/>
              </a:solidFill>
              <a:latin typeface="Times New Roman" panose="02020603050405020304" pitchFamily="18" charset="0"/>
              <a:cs typeface="Times New Roman" panose="02020603050405020304" pitchFamily="18" charset="0"/>
            </a:endParaRPr>
          </a:p>
        </p:txBody>
      </p:sp>
      <p:sp>
        <p:nvSpPr>
          <p:cNvPr id="39" name="Блок-схема: процесс 38"/>
          <p:cNvSpPr/>
          <p:nvPr/>
        </p:nvSpPr>
        <p:spPr>
          <a:xfrm>
            <a:off x="4218586" y="4256980"/>
            <a:ext cx="3214826" cy="1214496"/>
          </a:xfrm>
          <a:prstGeom prst="flowChartProcess">
            <a:avLst/>
          </a:prstGeom>
          <a:solidFill>
            <a:srgbClr val="FFE1E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r>
              <a:rPr lang="en-US" sz="1400" b="1" i="1" dirty="0">
                <a:solidFill>
                  <a:schemeClr val="tx1"/>
                </a:solidFill>
                <a:latin typeface="Times New Roman" panose="02020603050405020304" pitchFamily="18" charset="0"/>
                <a:cs typeface="Times New Roman" panose="02020603050405020304" pitchFamily="18" charset="0"/>
              </a:rPr>
              <a:t>General TSA Monitoring and Forecasting Unit</a:t>
            </a:r>
            <a:endParaRPr lang="ru-RU" sz="1400" b="1" i="1" dirty="0">
              <a:solidFill>
                <a:schemeClr val="tx1"/>
              </a:solidFill>
              <a:latin typeface="Times New Roman" panose="02020603050405020304" pitchFamily="18" charset="0"/>
              <a:cs typeface="Times New Roman" panose="02020603050405020304" pitchFamily="18" charset="0"/>
            </a:endParaRPr>
          </a:p>
        </p:txBody>
      </p:sp>
      <p:cxnSp>
        <p:nvCxnSpPr>
          <p:cNvPr id="92" name="Прямая со стрелкой 91"/>
          <p:cNvCxnSpPr/>
          <p:nvPr/>
        </p:nvCxnSpPr>
        <p:spPr>
          <a:xfrm flipH="1">
            <a:off x="8136471" y="3985294"/>
            <a:ext cx="1" cy="716651"/>
          </a:xfrm>
          <a:prstGeom prst="straightConnector1">
            <a:avLst/>
          </a:prstGeom>
          <a:ln w="15240">
            <a:solidFill>
              <a:schemeClr val="bg1">
                <a:lumMod val="50000"/>
              </a:schemeClr>
            </a:solidFill>
            <a:prstDash val="dash"/>
            <a:tailEnd type="none"/>
          </a:ln>
        </p:spPr>
        <p:style>
          <a:lnRef idx="2">
            <a:schemeClr val="accent5"/>
          </a:lnRef>
          <a:fillRef idx="0">
            <a:schemeClr val="accent5"/>
          </a:fillRef>
          <a:effectRef idx="1">
            <a:schemeClr val="accent5"/>
          </a:effectRef>
          <a:fontRef idx="minor">
            <a:schemeClr val="tx1"/>
          </a:fontRef>
        </p:style>
      </p:cxnSp>
      <p:cxnSp>
        <p:nvCxnSpPr>
          <p:cNvPr id="93" name="Прямая со стрелкой 92"/>
          <p:cNvCxnSpPr/>
          <p:nvPr/>
        </p:nvCxnSpPr>
        <p:spPr>
          <a:xfrm flipH="1">
            <a:off x="9261813" y="3985295"/>
            <a:ext cx="1" cy="716651"/>
          </a:xfrm>
          <a:prstGeom prst="straightConnector1">
            <a:avLst/>
          </a:prstGeom>
          <a:ln w="15240">
            <a:solidFill>
              <a:schemeClr val="bg1">
                <a:lumMod val="50000"/>
              </a:schemeClr>
            </a:solidFill>
            <a:prstDash val="dash"/>
            <a:tailEnd type="none"/>
          </a:ln>
        </p:spPr>
        <p:style>
          <a:lnRef idx="2">
            <a:schemeClr val="accent5"/>
          </a:lnRef>
          <a:fillRef idx="0">
            <a:schemeClr val="accent5"/>
          </a:fillRef>
          <a:effectRef idx="1">
            <a:schemeClr val="accent5"/>
          </a:effectRef>
          <a:fontRef idx="minor">
            <a:schemeClr val="tx1"/>
          </a:fontRef>
        </p:style>
      </p:cxnSp>
      <p:cxnSp>
        <p:nvCxnSpPr>
          <p:cNvPr id="94" name="Прямая со стрелкой 93"/>
          <p:cNvCxnSpPr/>
          <p:nvPr/>
        </p:nvCxnSpPr>
        <p:spPr>
          <a:xfrm flipH="1">
            <a:off x="10338822" y="3987366"/>
            <a:ext cx="1" cy="716651"/>
          </a:xfrm>
          <a:prstGeom prst="straightConnector1">
            <a:avLst/>
          </a:prstGeom>
          <a:ln w="15240">
            <a:solidFill>
              <a:schemeClr val="bg1">
                <a:lumMod val="50000"/>
              </a:schemeClr>
            </a:solidFill>
            <a:prstDash val="dash"/>
            <a:tailEnd type="none"/>
          </a:ln>
        </p:spPr>
        <p:style>
          <a:lnRef idx="2">
            <a:schemeClr val="accent5"/>
          </a:lnRef>
          <a:fillRef idx="0">
            <a:schemeClr val="accent5"/>
          </a:fillRef>
          <a:effectRef idx="1">
            <a:schemeClr val="accent5"/>
          </a:effectRef>
          <a:fontRef idx="minor">
            <a:schemeClr val="tx1"/>
          </a:fontRef>
        </p:style>
      </p:cxnSp>
      <p:sp>
        <p:nvSpPr>
          <p:cNvPr id="40" name="Блок-схема: процесс 39"/>
          <p:cNvSpPr/>
          <p:nvPr/>
        </p:nvSpPr>
        <p:spPr>
          <a:xfrm>
            <a:off x="7765836" y="4259262"/>
            <a:ext cx="759296" cy="1236200"/>
          </a:xfrm>
          <a:prstGeom prst="flowChartProcess">
            <a:avLst/>
          </a:prstGeom>
          <a:solidFill>
            <a:srgbClr val="F1FFE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r>
              <a:rPr lang="en-US" sz="1200" dirty="0">
                <a:solidFill>
                  <a:schemeClr val="tx1"/>
                </a:solidFill>
                <a:latin typeface="Times New Roman" panose="02020603050405020304" pitchFamily="18" charset="0"/>
                <a:cs typeface="Times New Roman" panose="02020603050405020304" pitchFamily="18" charset="0"/>
              </a:rPr>
              <a:t>Unit</a:t>
            </a:r>
            <a:r>
              <a:rPr lang="ru-RU" sz="1200" dirty="0">
                <a:solidFill>
                  <a:schemeClr val="tx1"/>
                </a:solidFill>
                <a:latin typeface="Times New Roman" panose="02020603050405020304" pitchFamily="18" charset="0"/>
                <a:cs typeface="Times New Roman" panose="02020603050405020304" pitchFamily="18" charset="0"/>
              </a:rPr>
              <a:t> 3</a:t>
            </a:r>
          </a:p>
        </p:txBody>
      </p:sp>
      <p:sp>
        <p:nvSpPr>
          <p:cNvPr id="47" name="Блок-схема: процесс 46"/>
          <p:cNvSpPr/>
          <p:nvPr/>
        </p:nvSpPr>
        <p:spPr>
          <a:xfrm>
            <a:off x="3686646" y="1552996"/>
            <a:ext cx="2321904" cy="666540"/>
          </a:xfrm>
          <a:prstGeom prst="flowChartProcess">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r>
              <a:rPr lang="en-US" sz="1100" dirty="0">
                <a:solidFill>
                  <a:schemeClr val="tx1"/>
                </a:solidFill>
                <a:latin typeface="Times New Roman" panose="02020603050405020304" pitchFamily="18" charset="0"/>
                <a:cs typeface="Times New Roman" panose="02020603050405020304" pitchFamily="18" charset="0"/>
              </a:rPr>
              <a:t>Deputy Head</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689749" y="5157701"/>
            <a:ext cx="1171154" cy="276999"/>
          </a:xfrm>
          <a:prstGeom prst="rect">
            <a:avLst/>
          </a:prstGeom>
          <a:noFill/>
        </p:spPr>
        <p:txBody>
          <a:bodyPr wrap="square" rtlCol="0">
            <a:spAutoFit/>
          </a:bodyPr>
          <a:lstStyle>
            <a:defPPr>
              <a:defRPr lang="ru-RU"/>
            </a:defPPr>
            <a:lvl1pPr>
              <a:defRPr sz="1200" b="1" i="1">
                <a:solidFill>
                  <a:schemeClr val="accent6">
                    <a:lumMod val="75000"/>
                  </a:schemeClr>
                </a:solidFill>
                <a:latin typeface="Times New Roman" panose="02020603050405020304" pitchFamily="18" charset="0"/>
                <a:cs typeface="Times New Roman" panose="02020603050405020304" pitchFamily="18" charset="0"/>
              </a:defRPr>
            </a:lvl1pPr>
          </a:lstStyle>
          <a:p>
            <a:r>
              <a:rPr lang="ru-RU" b="0" dirty="0">
                <a:solidFill>
                  <a:schemeClr val="tx1"/>
                </a:solidFill>
              </a:rPr>
              <a:t>9 </a:t>
            </a:r>
            <a:r>
              <a:rPr lang="en-US" b="0" dirty="0">
                <a:solidFill>
                  <a:schemeClr val="tx1"/>
                </a:solidFill>
              </a:rPr>
              <a:t>staff</a:t>
            </a:r>
            <a:endParaRPr lang="ru-RU" b="0" dirty="0">
              <a:solidFill>
                <a:schemeClr val="tx1"/>
              </a:solidFill>
            </a:endParaRPr>
          </a:p>
        </p:txBody>
      </p:sp>
      <p:sp>
        <p:nvSpPr>
          <p:cNvPr id="37" name="TextBox 36"/>
          <p:cNvSpPr txBox="1"/>
          <p:nvPr/>
        </p:nvSpPr>
        <p:spPr>
          <a:xfrm>
            <a:off x="5240422" y="5144004"/>
            <a:ext cx="1171154" cy="276999"/>
          </a:xfrm>
          <a:prstGeom prst="rect">
            <a:avLst/>
          </a:prstGeom>
          <a:noFill/>
        </p:spPr>
        <p:txBody>
          <a:bodyPr wrap="square" rtlCol="0">
            <a:spAutoFit/>
          </a:bodyPr>
          <a:lstStyle>
            <a:defPPr>
              <a:defRPr lang="ru-RU"/>
            </a:defPPr>
            <a:lvl1pPr>
              <a:defRPr sz="1200" b="0" i="1">
                <a:latin typeface="Times New Roman" panose="02020603050405020304" pitchFamily="18" charset="0"/>
                <a:cs typeface="Times New Roman" panose="02020603050405020304" pitchFamily="18" charset="0"/>
              </a:defRPr>
            </a:lvl1pPr>
          </a:lstStyle>
          <a:p>
            <a:r>
              <a:rPr lang="ru-RU" dirty="0"/>
              <a:t>5 </a:t>
            </a:r>
            <a:r>
              <a:rPr lang="en-US" dirty="0"/>
              <a:t>staff</a:t>
            </a:r>
            <a:endParaRPr lang="ru-RU" dirty="0"/>
          </a:p>
        </p:txBody>
      </p:sp>
      <p:sp>
        <p:nvSpPr>
          <p:cNvPr id="56" name="Блок-схема: процесс 55"/>
          <p:cNvSpPr/>
          <p:nvPr/>
        </p:nvSpPr>
        <p:spPr>
          <a:xfrm>
            <a:off x="9637277" y="1555121"/>
            <a:ext cx="1867140" cy="680344"/>
          </a:xfrm>
          <a:prstGeom prst="flowChartProcess">
            <a:avLst/>
          </a:prstGeom>
          <a:solidFill>
            <a:srgbClr val="DDF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r>
              <a:rPr lang="en-US" sz="1100" dirty="0">
                <a:solidFill>
                  <a:schemeClr val="tx1"/>
                </a:solidFill>
                <a:latin typeface="Times New Roman" panose="02020603050405020304" pitchFamily="18" charset="0"/>
                <a:cs typeface="Times New Roman" panose="02020603050405020304" pitchFamily="18" charset="0"/>
              </a:rPr>
              <a:t>Head’s Assistant</a:t>
            </a:r>
            <a:endParaRPr lang="ru-RU" sz="1100" dirty="0">
              <a:solidFill>
                <a:schemeClr val="tx1"/>
              </a:solidFill>
              <a:latin typeface="Times New Roman" panose="02020603050405020304" pitchFamily="18" charset="0"/>
              <a:cs typeface="Times New Roman" panose="02020603050405020304" pitchFamily="18" charset="0"/>
            </a:endParaRPr>
          </a:p>
        </p:txBody>
      </p:sp>
      <p:cxnSp>
        <p:nvCxnSpPr>
          <p:cNvPr id="63" name="Прямая со стрелкой 62"/>
          <p:cNvCxnSpPr/>
          <p:nvPr/>
        </p:nvCxnSpPr>
        <p:spPr>
          <a:xfrm flipH="1">
            <a:off x="11334731" y="3964707"/>
            <a:ext cx="1" cy="716651"/>
          </a:xfrm>
          <a:prstGeom prst="straightConnector1">
            <a:avLst/>
          </a:prstGeom>
          <a:ln w="15240">
            <a:solidFill>
              <a:schemeClr val="bg1">
                <a:lumMod val="50000"/>
              </a:schemeClr>
            </a:solidFill>
            <a:prstDash val="dash"/>
            <a:tailEnd type="none"/>
          </a:ln>
        </p:spPr>
        <p:style>
          <a:lnRef idx="2">
            <a:schemeClr val="accent5"/>
          </a:lnRef>
          <a:fillRef idx="0">
            <a:schemeClr val="accent5"/>
          </a:fillRef>
          <a:effectRef idx="1">
            <a:schemeClr val="accent5"/>
          </a:effectRef>
          <a:fontRef idx="minor">
            <a:schemeClr val="tx1"/>
          </a:fontRef>
        </p:style>
      </p:cxnSp>
      <p:sp>
        <p:nvSpPr>
          <p:cNvPr id="78" name="TextBox 77"/>
          <p:cNvSpPr txBox="1"/>
          <p:nvPr/>
        </p:nvSpPr>
        <p:spPr>
          <a:xfrm>
            <a:off x="10155767" y="3367238"/>
            <a:ext cx="441146" cy="400110"/>
          </a:xfrm>
          <a:prstGeom prst="rect">
            <a:avLst/>
          </a:prstGeom>
          <a:noFill/>
        </p:spPr>
        <p:txBody>
          <a:bodyPr wrap="none" rtlCol="0">
            <a:spAutoFit/>
          </a:bodyPr>
          <a:lstStyle/>
          <a:p>
            <a:r>
              <a:rPr lang="ru-RU" sz="2000" b="1" dirty="0">
                <a:latin typeface="Times New Roman" panose="02020603050405020304" pitchFamily="18" charset="0"/>
                <a:cs typeface="Times New Roman" panose="02020603050405020304" pitchFamily="18" charset="0"/>
              </a:rPr>
              <a:t>…</a:t>
            </a:r>
          </a:p>
        </p:txBody>
      </p:sp>
      <p:cxnSp>
        <p:nvCxnSpPr>
          <p:cNvPr id="83" name="Прямая со стрелкой 82"/>
          <p:cNvCxnSpPr/>
          <p:nvPr/>
        </p:nvCxnSpPr>
        <p:spPr>
          <a:xfrm>
            <a:off x="7024987" y="2476756"/>
            <a:ext cx="0" cy="524538"/>
          </a:xfrm>
          <a:prstGeom prst="straightConnector1">
            <a:avLst/>
          </a:prstGeom>
          <a:ln w="15240">
            <a:solidFill>
              <a:schemeClr val="bg1">
                <a:lumMod val="50000"/>
              </a:schemeClr>
            </a:solidFill>
            <a:prstDash val="dash"/>
            <a:tailEnd type="none"/>
          </a:ln>
        </p:spPr>
        <p:style>
          <a:lnRef idx="2">
            <a:schemeClr val="accent5"/>
          </a:lnRef>
          <a:fillRef idx="0">
            <a:schemeClr val="accent5"/>
          </a:fillRef>
          <a:effectRef idx="1">
            <a:schemeClr val="accent5"/>
          </a:effectRef>
          <a:fontRef idx="minor">
            <a:schemeClr val="tx1"/>
          </a:fontRef>
        </p:style>
      </p:cxnSp>
      <p:sp>
        <p:nvSpPr>
          <p:cNvPr id="73" name="Блок-схема: процесс 72"/>
          <p:cNvSpPr/>
          <p:nvPr/>
        </p:nvSpPr>
        <p:spPr>
          <a:xfrm>
            <a:off x="6775110" y="2738841"/>
            <a:ext cx="937904" cy="984877"/>
          </a:xfrm>
          <a:prstGeom prst="flowChartProcess">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r>
              <a:rPr lang="en-US" sz="1050" dirty="0">
                <a:solidFill>
                  <a:schemeClr val="tx1"/>
                </a:solidFill>
                <a:latin typeface="Times New Roman" panose="02020603050405020304" pitchFamily="18" charset="0"/>
                <a:cs typeface="Times New Roman" panose="02020603050405020304" pitchFamily="18" charset="0"/>
              </a:rPr>
              <a:t>Department</a:t>
            </a:r>
            <a:r>
              <a:rPr lang="ru-RU" sz="1050" dirty="0">
                <a:solidFill>
                  <a:schemeClr val="tx1"/>
                </a:solidFill>
                <a:latin typeface="Times New Roman" panose="02020603050405020304" pitchFamily="18" charset="0"/>
                <a:cs typeface="Times New Roman" panose="02020603050405020304" pitchFamily="18" charset="0"/>
              </a:rPr>
              <a:t> </a:t>
            </a:r>
          </a:p>
        </p:txBody>
      </p:sp>
      <p:cxnSp>
        <p:nvCxnSpPr>
          <p:cNvPr id="84" name="Прямая со стрелкой 83"/>
          <p:cNvCxnSpPr/>
          <p:nvPr/>
        </p:nvCxnSpPr>
        <p:spPr>
          <a:xfrm>
            <a:off x="9240420" y="2472325"/>
            <a:ext cx="0" cy="524538"/>
          </a:xfrm>
          <a:prstGeom prst="straightConnector1">
            <a:avLst/>
          </a:prstGeom>
          <a:ln w="15240">
            <a:solidFill>
              <a:schemeClr val="bg1">
                <a:lumMod val="50000"/>
              </a:schemeClr>
            </a:solidFill>
            <a:prstDash val="dash"/>
            <a:tailEnd type="none"/>
          </a:ln>
        </p:spPr>
        <p:style>
          <a:lnRef idx="2">
            <a:schemeClr val="accent5"/>
          </a:lnRef>
          <a:fillRef idx="0">
            <a:schemeClr val="accent5"/>
          </a:fillRef>
          <a:effectRef idx="1">
            <a:schemeClr val="accent5"/>
          </a:effectRef>
          <a:fontRef idx="minor">
            <a:schemeClr val="tx1"/>
          </a:fontRef>
        </p:style>
      </p:cxnSp>
      <p:cxnSp>
        <p:nvCxnSpPr>
          <p:cNvPr id="86" name="Прямая со стрелкой 85"/>
          <p:cNvCxnSpPr/>
          <p:nvPr/>
        </p:nvCxnSpPr>
        <p:spPr>
          <a:xfrm>
            <a:off x="8152606" y="2477284"/>
            <a:ext cx="0" cy="524538"/>
          </a:xfrm>
          <a:prstGeom prst="straightConnector1">
            <a:avLst/>
          </a:prstGeom>
          <a:ln w="15240">
            <a:solidFill>
              <a:schemeClr val="bg1">
                <a:lumMod val="50000"/>
              </a:schemeClr>
            </a:solidFill>
            <a:prstDash val="dash"/>
            <a:tailEnd type="none"/>
          </a:ln>
        </p:spPr>
        <p:style>
          <a:lnRef idx="2">
            <a:schemeClr val="accent5"/>
          </a:lnRef>
          <a:fillRef idx="0">
            <a:schemeClr val="accent5"/>
          </a:fillRef>
          <a:effectRef idx="1">
            <a:schemeClr val="accent5"/>
          </a:effectRef>
          <a:fontRef idx="minor">
            <a:schemeClr val="tx1"/>
          </a:fontRef>
        </p:style>
      </p:cxnSp>
      <p:sp>
        <p:nvSpPr>
          <p:cNvPr id="77" name="Блок-схема: процесс 76"/>
          <p:cNvSpPr/>
          <p:nvPr/>
        </p:nvSpPr>
        <p:spPr>
          <a:xfrm>
            <a:off x="8990286" y="2730028"/>
            <a:ext cx="937904" cy="990678"/>
          </a:xfrm>
          <a:prstGeom prst="flowChartProcess">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r>
              <a:rPr lang="en-US" sz="1050" dirty="0">
                <a:solidFill>
                  <a:schemeClr val="tx1"/>
                </a:solidFill>
                <a:latin typeface="Times New Roman" panose="02020603050405020304" pitchFamily="18" charset="0"/>
                <a:cs typeface="Times New Roman" panose="02020603050405020304" pitchFamily="18" charset="0"/>
              </a:rPr>
              <a:t>Department</a:t>
            </a:r>
            <a:r>
              <a:rPr lang="ru-RU" sz="1050" dirty="0">
                <a:solidFill>
                  <a:schemeClr val="tx1"/>
                </a:solidFill>
                <a:latin typeface="Times New Roman" panose="02020603050405020304" pitchFamily="18" charset="0"/>
                <a:cs typeface="Times New Roman" panose="02020603050405020304" pitchFamily="18" charset="0"/>
              </a:rPr>
              <a:t> </a:t>
            </a:r>
          </a:p>
        </p:txBody>
      </p:sp>
      <p:cxnSp>
        <p:nvCxnSpPr>
          <p:cNvPr id="103" name="Прямая со стрелкой 102"/>
          <p:cNvCxnSpPr/>
          <p:nvPr/>
        </p:nvCxnSpPr>
        <p:spPr>
          <a:xfrm flipH="1">
            <a:off x="2016900" y="1103440"/>
            <a:ext cx="2565755" cy="0"/>
          </a:xfrm>
          <a:prstGeom prst="straightConnector1">
            <a:avLst/>
          </a:prstGeom>
          <a:ln w="15240">
            <a:solidFill>
              <a:schemeClr val="bg1">
                <a:lumMod val="50000"/>
              </a:schemeClr>
            </a:solidFill>
            <a:prstDash val="dash"/>
            <a:tailEnd type="none"/>
          </a:ln>
        </p:spPr>
        <p:style>
          <a:lnRef idx="2">
            <a:schemeClr val="accent5"/>
          </a:lnRef>
          <a:fillRef idx="0">
            <a:schemeClr val="accent5"/>
          </a:fillRef>
          <a:effectRef idx="1">
            <a:schemeClr val="accent5"/>
          </a:effectRef>
          <a:fontRef idx="minor">
            <a:schemeClr val="tx1"/>
          </a:fontRef>
        </p:style>
      </p:cxnSp>
      <p:sp>
        <p:nvSpPr>
          <p:cNvPr id="55" name="Блок-схема: процесс 54"/>
          <p:cNvSpPr/>
          <p:nvPr/>
        </p:nvSpPr>
        <p:spPr>
          <a:xfrm>
            <a:off x="4054681" y="899275"/>
            <a:ext cx="4446968" cy="429801"/>
          </a:xfrm>
          <a:prstGeom prst="flowChartProcess">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r>
              <a:rPr lang="en-US" sz="1600" b="1" i="1" dirty="0">
                <a:solidFill>
                  <a:schemeClr val="tx1"/>
                </a:solidFill>
                <a:latin typeface="Times New Roman" panose="02020603050405020304" pitchFamily="18" charset="0"/>
                <a:cs typeface="Times New Roman" panose="02020603050405020304" pitchFamily="18" charset="0"/>
              </a:rPr>
              <a:t>Head</a:t>
            </a:r>
            <a:endParaRPr lang="ru-RU" sz="1600" b="1" i="1" dirty="0">
              <a:solidFill>
                <a:schemeClr val="tx1"/>
              </a:solidFill>
              <a:latin typeface="Times New Roman" panose="02020603050405020304" pitchFamily="18" charset="0"/>
              <a:cs typeface="Times New Roman" panose="02020603050405020304" pitchFamily="18" charset="0"/>
            </a:endParaRPr>
          </a:p>
        </p:txBody>
      </p:sp>
      <p:sp>
        <p:nvSpPr>
          <p:cNvPr id="64" name="Блок-схема: процесс 63"/>
          <p:cNvSpPr/>
          <p:nvPr/>
        </p:nvSpPr>
        <p:spPr>
          <a:xfrm>
            <a:off x="2860902" y="2740237"/>
            <a:ext cx="3735969" cy="983483"/>
          </a:xfrm>
          <a:prstGeom prst="flowChartProcess">
            <a:avLst/>
          </a:prstGeom>
          <a:solidFill>
            <a:srgbClr val="F1FFE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r>
              <a:rPr lang="en-US" sz="1400" b="1" i="1" dirty="0">
                <a:solidFill>
                  <a:schemeClr val="tx1"/>
                </a:solidFill>
                <a:latin typeface="Times New Roman" panose="02020603050405020304" pitchFamily="18" charset="0"/>
                <a:cs typeface="Times New Roman" panose="02020603050405020304" pitchFamily="18" charset="0"/>
              </a:rPr>
              <a:t>Federal Budget Execution Department</a:t>
            </a:r>
            <a:endParaRPr lang="ru-RU" sz="1400" b="1" i="1" dirty="0">
              <a:solidFill>
                <a:schemeClr val="tx1"/>
              </a:solidFill>
              <a:latin typeface="Times New Roman" panose="02020603050405020304" pitchFamily="18" charset="0"/>
              <a:cs typeface="Times New Roman" panose="02020603050405020304" pitchFamily="18" charset="0"/>
            </a:endParaRPr>
          </a:p>
        </p:txBody>
      </p:sp>
      <p:sp>
        <p:nvSpPr>
          <p:cNvPr id="66" name="Блок-схема: процесс 65"/>
          <p:cNvSpPr/>
          <p:nvPr/>
        </p:nvSpPr>
        <p:spPr>
          <a:xfrm>
            <a:off x="10800425" y="2739553"/>
            <a:ext cx="937904" cy="990678"/>
          </a:xfrm>
          <a:prstGeom prst="flowChartProcess">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r>
              <a:rPr lang="en-US" sz="1050" dirty="0">
                <a:solidFill>
                  <a:schemeClr val="tx1"/>
                </a:solidFill>
                <a:latin typeface="Times New Roman" panose="02020603050405020304" pitchFamily="18" charset="0"/>
                <a:cs typeface="Times New Roman" panose="02020603050405020304" pitchFamily="18" charset="0"/>
              </a:rPr>
              <a:t>Department</a:t>
            </a:r>
            <a:r>
              <a:rPr lang="ru-RU" sz="1050" dirty="0">
                <a:solidFill>
                  <a:schemeClr val="tx1"/>
                </a:solidFill>
                <a:latin typeface="Times New Roman" panose="02020603050405020304" pitchFamily="18" charset="0"/>
                <a:cs typeface="Times New Roman" panose="02020603050405020304" pitchFamily="18" charset="0"/>
              </a:rPr>
              <a:t> </a:t>
            </a:r>
          </a:p>
        </p:txBody>
      </p:sp>
      <p:sp>
        <p:nvSpPr>
          <p:cNvPr id="14358" name="TextBox 14357"/>
          <p:cNvSpPr txBox="1"/>
          <p:nvPr/>
        </p:nvSpPr>
        <p:spPr>
          <a:xfrm>
            <a:off x="4160479" y="3413959"/>
            <a:ext cx="1144922" cy="261610"/>
          </a:xfrm>
          <a:prstGeom prst="rect">
            <a:avLst/>
          </a:prstGeom>
          <a:noFill/>
        </p:spPr>
        <p:txBody>
          <a:bodyPr wrap="square" rtlCol="0">
            <a:spAutoFit/>
          </a:bodyPr>
          <a:lstStyle/>
          <a:p>
            <a:pPr algn="ctr"/>
            <a:r>
              <a:rPr lang="ru-RU" sz="1100" i="1" dirty="0">
                <a:solidFill>
                  <a:schemeClr val="bg2">
                    <a:lumMod val="10000"/>
                  </a:schemeClr>
                </a:solidFill>
                <a:latin typeface="Times New Roman" panose="02020603050405020304" pitchFamily="18" charset="0"/>
                <a:cs typeface="Times New Roman" panose="02020603050405020304" pitchFamily="18" charset="0"/>
              </a:rPr>
              <a:t>45 </a:t>
            </a:r>
            <a:r>
              <a:rPr lang="en-US" sz="1100" i="1" dirty="0">
                <a:solidFill>
                  <a:schemeClr val="bg2">
                    <a:lumMod val="10000"/>
                  </a:schemeClr>
                </a:solidFill>
                <a:latin typeface="Times New Roman" panose="02020603050405020304" pitchFamily="18" charset="0"/>
                <a:cs typeface="Times New Roman" panose="02020603050405020304" pitchFamily="18" charset="0"/>
              </a:rPr>
              <a:t>staff</a:t>
            </a:r>
            <a:r>
              <a:rPr lang="ru-RU" sz="1100" i="1" dirty="0">
                <a:solidFill>
                  <a:schemeClr val="bg2">
                    <a:lumMod val="10000"/>
                  </a:schemeClr>
                </a:solidFill>
                <a:latin typeface="Times New Roman" panose="02020603050405020304" pitchFamily="18" charset="0"/>
                <a:cs typeface="Times New Roman" panose="02020603050405020304" pitchFamily="18" charset="0"/>
              </a:rPr>
              <a:t> </a:t>
            </a:r>
          </a:p>
        </p:txBody>
      </p:sp>
      <p:sp>
        <p:nvSpPr>
          <p:cNvPr id="90" name="Блок-схема: процесс 89"/>
          <p:cNvSpPr/>
          <p:nvPr/>
        </p:nvSpPr>
        <p:spPr>
          <a:xfrm>
            <a:off x="8882166" y="4252883"/>
            <a:ext cx="759296" cy="1236200"/>
          </a:xfrm>
          <a:prstGeom prst="flowChartProcess">
            <a:avLst/>
          </a:prstGeom>
          <a:solidFill>
            <a:srgbClr val="F1FFE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r>
              <a:rPr lang="en-US" sz="1200" dirty="0">
                <a:solidFill>
                  <a:schemeClr val="tx1"/>
                </a:solidFill>
                <a:latin typeface="Times New Roman" panose="02020603050405020304" pitchFamily="18" charset="0"/>
                <a:cs typeface="Times New Roman" panose="02020603050405020304" pitchFamily="18" charset="0"/>
              </a:rPr>
              <a:t>Unit</a:t>
            </a:r>
            <a:r>
              <a:rPr lang="ru-RU" sz="1200" dirty="0">
                <a:solidFill>
                  <a:schemeClr val="tx1"/>
                </a:solidFill>
                <a:latin typeface="Times New Roman" panose="02020603050405020304" pitchFamily="18" charset="0"/>
                <a:cs typeface="Times New Roman" panose="02020603050405020304" pitchFamily="18" charset="0"/>
              </a:rPr>
              <a:t> 4</a:t>
            </a:r>
          </a:p>
        </p:txBody>
      </p:sp>
      <p:sp>
        <p:nvSpPr>
          <p:cNvPr id="104" name="Блок-схема: процесс 103"/>
          <p:cNvSpPr/>
          <p:nvPr/>
        </p:nvSpPr>
        <p:spPr>
          <a:xfrm>
            <a:off x="9970341" y="4250221"/>
            <a:ext cx="759296" cy="1236200"/>
          </a:xfrm>
          <a:prstGeom prst="flowChartProcess">
            <a:avLst/>
          </a:prstGeom>
          <a:solidFill>
            <a:srgbClr val="F1FFE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r>
              <a:rPr lang="en-US" sz="1200" dirty="0">
                <a:solidFill>
                  <a:schemeClr val="tx1"/>
                </a:solidFill>
                <a:latin typeface="Times New Roman" panose="02020603050405020304" pitchFamily="18" charset="0"/>
                <a:cs typeface="Times New Roman" panose="02020603050405020304" pitchFamily="18" charset="0"/>
              </a:rPr>
              <a:t>Unit</a:t>
            </a:r>
            <a:r>
              <a:rPr lang="ru-RU" sz="1200" dirty="0">
                <a:solidFill>
                  <a:schemeClr val="tx1"/>
                </a:solidFill>
                <a:latin typeface="Times New Roman" panose="02020603050405020304" pitchFamily="18" charset="0"/>
                <a:cs typeface="Times New Roman" panose="02020603050405020304" pitchFamily="18" charset="0"/>
              </a:rPr>
              <a:t> 5</a:t>
            </a:r>
          </a:p>
        </p:txBody>
      </p:sp>
      <p:sp>
        <p:nvSpPr>
          <p:cNvPr id="105" name="Блок-схема: процесс 104"/>
          <p:cNvSpPr/>
          <p:nvPr/>
        </p:nvSpPr>
        <p:spPr>
          <a:xfrm>
            <a:off x="10979033" y="4253274"/>
            <a:ext cx="759296" cy="1236200"/>
          </a:xfrm>
          <a:prstGeom prst="flowChartProcess">
            <a:avLst/>
          </a:prstGeom>
          <a:solidFill>
            <a:srgbClr val="F1FFE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r>
              <a:rPr lang="en-US" sz="1200" dirty="0">
                <a:solidFill>
                  <a:schemeClr val="tx1"/>
                </a:solidFill>
                <a:latin typeface="Times New Roman" panose="02020603050405020304" pitchFamily="18" charset="0"/>
                <a:cs typeface="Times New Roman" panose="02020603050405020304" pitchFamily="18" charset="0"/>
              </a:rPr>
              <a:t>Unit</a:t>
            </a:r>
            <a:r>
              <a:rPr lang="ru-RU" sz="1200" dirty="0">
                <a:solidFill>
                  <a:schemeClr val="tx1"/>
                </a:solidFill>
                <a:latin typeface="Times New Roman" panose="02020603050405020304" pitchFamily="18" charset="0"/>
                <a:cs typeface="Times New Roman" panose="02020603050405020304" pitchFamily="18" charset="0"/>
              </a:rPr>
              <a:t> 6</a:t>
            </a:r>
          </a:p>
        </p:txBody>
      </p:sp>
      <p:sp>
        <p:nvSpPr>
          <p:cNvPr id="74" name="Блок-схема: процесс 73"/>
          <p:cNvSpPr/>
          <p:nvPr/>
        </p:nvSpPr>
        <p:spPr>
          <a:xfrm>
            <a:off x="7882698" y="2731828"/>
            <a:ext cx="937904" cy="991889"/>
          </a:xfrm>
          <a:prstGeom prst="flowChartProcess">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r>
              <a:rPr lang="en-US" sz="1050" dirty="0">
                <a:solidFill>
                  <a:schemeClr val="tx1"/>
                </a:solidFill>
                <a:latin typeface="Times New Roman" panose="02020603050405020304" pitchFamily="18" charset="0"/>
                <a:cs typeface="Times New Roman" panose="02020603050405020304" pitchFamily="18" charset="0"/>
              </a:rPr>
              <a:t>Department</a:t>
            </a:r>
            <a:r>
              <a:rPr lang="ru-RU" sz="1050" dirty="0">
                <a:solidFill>
                  <a:schemeClr val="tx1"/>
                </a:solidFill>
                <a:latin typeface="Times New Roman" panose="02020603050405020304" pitchFamily="18" charset="0"/>
                <a:cs typeface="Times New Roman" panose="02020603050405020304" pitchFamily="18" charset="0"/>
              </a:rPr>
              <a:t> </a:t>
            </a:r>
          </a:p>
        </p:txBody>
      </p:sp>
      <p:sp>
        <p:nvSpPr>
          <p:cNvPr id="10" name="TextBox 9"/>
          <p:cNvSpPr txBox="1"/>
          <p:nvPr/>
        </p:nvSpPr>
        <p:spPr>
          <a:xfrm>
            <a:off x="1285876" y="6040040"/>
            <a:ext cx="4510654" cy="523220"/>
          </a:xfrm>
          <a:prstGeom prst="rect">
            <a:avLst/>
          </a:prstGeom>
          <a:noFill/>
        </p:spPr>
        <p:txBody>
          <a:bodyPr wrap="square" rtlCol="0">
            <a:spAutoFit/>
          </a:bodyPr>
          <a:lstStyle/>
          <a:p>
            <a:pPr marL="285750" indent="-285750" algn="just">
              <a:buClr>
                <a:srgbClr val="0070C0"/>
              </a:buClr>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Number of Deputy Heads </a:t>
            </a:r>
            <a:r>
              <a:rPr lang="ru-RU" sz="1400" dirty="0">
                <a:latin typeface="Times New Roman" panose="02020603050405020304" pitchFamily="18" charset="0"/>
                <a:cs typeface="Times New Roman" panose="02020603050405020304" pitchFamily="18" charset="0"/>
              </a:rPr>
              <a:t>– 8 </a:t>
            </a:r>
            <a:r>
              <a:rPr lang="en-US" sz="1400" dirty="0">
                <a:latin typeface="Times New Roman" panose="02020603050405020304" pitchFamily="18" charset="0"/>
                <a:cs typeface="Times New Roman" panose="02020603050405020304" pitchFamily="18" charset="0"/>
              </a:rPr>
              <a:t>people</a:t>
            </a:r>
            <a:endParaRPr lang="ru-RU" sz="1400" dirty="0">
              <a:latin typeface="Times New Roman" panose="02020603050405020304" pitchFamily="18" charset="0"/>
              <a:cs typeface="Times New Roman" panose="02020603050405020304" pitchFamily="18" charset="0"/>
            </a:endParaRPr>
          </a:p>
          <a:p>
            <a:pPr marL="285750" indent="-285750" algn="just">
              <a:buClr>
                <a:srgbClr val="0070C0"/>
              </a:buClr>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Number of Advisors to the Head </a:t>
            </a:r>
            <a:r>
              <a:rPr lang="ru-RU" sz="1400" dirty="0">
                <a:latin typeface="Times New Roman" panose="02020603050405020304" pitchFamily="18" charset="0"/>
                <a:cs typeface="Times New Roman" panose="02020603050405020304" pitchFamily="18" charset="0"/>
              </a:rPr>
              <a:t>– 3 </a:t>
            </a:r>
            <a:r>
              <a:rPr lang="en-US" sz="1400" dirty="0">
                <a:latin typeface="Times New Roman" panose="02020603050405020304" pitchFamily="18" charset="0"/>
                <a:cs typeface="Times New Roman" panose="02020603050405020304" pitchFamily="18" charset="0"/>
              </a:rPr>
              <a:t>people</a:t>
            </a:r>
            <a:endParaRPr lang="ru-RU" sz="1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0800597" y="2720006"/>
            <a:ext cx="933450" cy="990678"/>
          </a:xfrm>
          <a:prstGeom prst="rect">
            <a:avLst/>
          </a:prstGeom>
          <a:noFill/>
          <a:ln w="222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sp>
        <p:nvSpPr>
          <p:cNvPr id="58" name="Блок-схема: процесс 57"/>
          <p:cNvSpPr/>
          <p:nvPr/>
        </p:nvSpPr>
        <p:spPr>
          <a:xfrm>
            <a:off x="7353185" y="1553633"/>
            <a:ext cx="1799182" cy="675346"/>
          </a:xfrm>
          <a:prstGeom prst="flowChartProcess">
            <a:avLst/>
          </a:prstGeom>
          <a:solidFill>
            <a:srgbClr val="DDF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r>
              <a:rPr lang="en-US" sz="1100" dirty="0">
                <a:solidFill>
                  <a:schemeClr val="tx1"/>
                </a:solidFill>
                <a:latin typeface="Times New Roman" panose="02020603050405020304" pitchFamily="18" charset="0"/>
                <a:cs typeface="Times New Roman" panose="02020603050405020304" pitchFamily="18" charset="0"/>
              </a:rPr>
              <a:t>Head’s Advisors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59" name="TextBox 58"/>
          <p:cNvSpPr txBox="1"/>
          <p:nvPr/>
        </p:nvSpPr>
        <p:spPr>
          <a:xfrm>
            <a:off x="6647331" y="6052887"/>
            <a:ext cx="4597972" cy="523220"/>
          </a:xfrm>
          <a:prstGeom prst="rect">
            <a:avLst/>
          </a:prstGeom>
          <a:noFill/>
        </p:spPr>
        <p:txBody>
          <a:bodyPr wrap="square" rtlCol="0">
            <a:spAutoFit/>
          </a:bodyPr>
          <a:lstStyle/>
          <a:p>
            <a:pPr marL="285750" indent="-285750" algn="just">
              <a:buClr>
                <a:srgbClr val="0070C0"/>
              </a:buClr>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Number of departments</a:t>
            </a:r>
            <a:r>
              <a:rPr lang="ru-RU" sz="1400" dirty="0">
                <a:latin typeface="Times New Roman" panose="02020603050405020304" pitchFamily="18" charset="0"/>
                <a:cs typeface="Times New Roman" panose="02020603050405020304" pitchFamily="18" charset="0"/>
              </a:rPr>
              <a:t> – 23</a:t>
            </a:r>
          </a:p>
          <a:p>
            <a:pPr marL="285750" indent="-285750" algn="just">
              <a:buClr>
                <a:srgbClr val="0070C0"/>
              </a:buClr>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Federal Treasury Headquarters' (FTHQ) total staff</a:t>
            </a:r>
            <a:r>
              <a:rPr lang="ru-RU" sz="1400" dirty="0">
                <a:latin typeface="Times New Roman" panose="02020603050405020304" pitchFamily="18" charset="0"/>
                <a:cs typeface="Times New Roman" panose="02020603050405020304" pitchFamily="18" charset="0"/>
              </a:rPr>
              <a:t> – 873 </a:t>
            </a:r>
          </a:p>
        </p:txBody>
      </p:sp>
      <p:sp>
        <p:nvSpPr>
          <p:cNvPr id="82" name="TextBox 81"/>
          <p:cNvSpPr txBox="1"/>
          <p:nvPr/>
        </p:nvSpPr>
        <p:spPr>
          <a:xfrm>
            <a:off x="5111332" y="5758357"/>
            <a:ext cx="2221198" cy="307777"/>
          </a:xfrm>
          <a:prstGeom prst="rect">
            <a:avLst/>
          </a:prstGeom>
          <a:noFill/>
        </p:spPr>
        <p:txBody>
          <a:bodyPr wrap="square" rtlCol="0">
            <a:spAutoFit/>
          </a:bodyPr>
          <a:lstStyle/>
          <a:p>
            <a:pPr algn="ctr"/>
            <a:r>
              <a:rPr lang="en-US" sz="1400" b="1" i="1" dirty="0">
                <a:solidFill>
                  <a:srgbClr val="00B0F0"/>
                </a:solidFill>
                <a:latin typeface="Times New Roman" panose="02020603050405020304" pitchFamily="18" charset="0"/>
                <a:cs typeface="Times New Roman" panose="02020603050405020304" pitchFamily="18" charset="0"/>
              </a:rPr>
              <a:t>Reference Info</a:t>
            </a:r>
            <a:r>
              <a:rPr lang="ru-RU" sz="1400" b="1" i="1" dirty="0">
                <a:solidFill>
                  <a:srgbClr val="00B0F0"/>
                </a:solidFill>
                <a:latin typeface="Times New Roman" panose="02020603050405020304" pitchFamily="18" charset="0"/>
                <a:cs typeface="Times New Roman" panose="02020603050405020304" pitchFamily="18" charset="0"/>
              </a:rPr>
              <a:t>:</a:t>
            </a:r>
          </a:p>
        </p:txBody>
      </p:sp>
      <p:sp>
        <p:nvSpPr>
          <p:cNvPr id="5" name="Номер слайда 4"/>
          <p:cNvSpPr>
            <a:spLocks noGrp="1"/>
          </p:cNvSpPr>
          <p:nvPr>
            <p:ph type="sldNum" sz="quarter" idx="12"/>
          </p:nvPr>
        </p:nvSpPr>
        <p:spPr>
          <a:xfrm>
            <a:off x="9240163" y="6380697"/>
            <a:ext cx="2743200" cy="365125"/>
          </a:xfrm>
        </p:spPr>
        <p:txBody>
          <a:bodyPr/>
          <a:lstStyle/>
          <a:p>
            <a:pPr>
              <a:defRPr/>
            </a:pPr>
            <a:fld id="{47EA9584-6FC9-446B-89E9-C9D48C4D1663}" type="slidenum">
              <a:rPr lang="ru-RU" smtClean="0"/>
              <a:pPr>
                <a:defRPr/>
              </a:pPr>
              <a:t>5</a:t>
            </a:fld>
            <a:endParaRPr lang="ru-RU" dirty="0"/>
          </a:p>
        </p:txBody>
      </p:sp>
    </p:spTree>
    <p:extLst>
      <p:ext uri="{BB962C8B-B14F-4D97-AF65-F5344CB8AC3E}">
        <p14:creationId xmlns:p14="http://schemas.microsoft.com/office/powerpoint/2010/main" val="325038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Прямая соединительная линия 25"/>
          <p:cNvCxnSpPr/>
          <p:nvPr/>
        </p:nvCxnSpPr>
        <p:spPr>
          <a:xfrm>
            <a:off x="3157202" y="2000783"/>
            <a:ext cx="8851945" cy="377"/>
          </a:xfrm>
          <a:prstGeom prst="line">
            <a:avLst/>
          </a:prstGeom>
          <a:ln w="19050">
            <a:solidFill>
              <a:srgbClr val="E27E7E"/>
            </a:solidFill>
            <a:prstDash val="solid"/>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3157203" y="3813355"/>
            <a:ext cx="8851945" cy="377"/>
          </a:xfrm>
          <a:prstGeom prst="line">
            <a:avLst/>
          </a:prstGeom>
          <a:ln w="19050">
            <a:solidFill>
              <a:srgbClr val="E27E7E"/>
            </a:solidFill>
            <a:prstDash val="solid"/>
          </a:ln>
        </p:spPr>
        <p:style>
          <a:lnRef idx="1">
            <a:schemeClr val="accent1"/>
          </a:lnRef>
          <a:fillRef idx="0">
            <a:schemeClr val="accent1"/>
          </a:fillRef>
          <a:effectRef idx="0">
            <a:schemeClr val="accent1"/>
          </a:effectRef>
          <a:fontRef idx="minor">
            <a:schemeClr val="tx1"/>
          </a:fontRef>
        </p:style>
      </p:cxnSp>
      <p:sp>
        <p:nvSpPr>
          <p:cNvPr id="15" name="Скругленный прямоугольник 14"/>
          <p:cNvSpPr/>
          <p:nvPr/>
        </p:nvSpPr>
        <p:spPr>
          <a:xfrm>
            <a:off x="361458" y="3144701"/>
            <a:ext cx="2796410" cy="1338066"/>
          </a:xfrm>
          <a:prstGeom prst="roundRect">
            <a:avLst/>
          </a:prstGeom>
          <a:solidFill>
            <a:srgbClr val="FFE1E1">
              <a:alpha val="67000"/>
            </a:srgbClr>
          </a:solidFill>
          <a:ln w="19050">
            <a:solidFill>
              <a:srgbClr val="E27E7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Скругленный прямоугольник 13"/>
          <p:cNvSpPr/>
          <p:nvPr/>
        </p:nvSpPr>
        <p:spPr>
          <a:xfrm>
            <a:off x="361458" y="1335712"/>
            <a:ext cx="2796410" cy="1309939"/>
          </a:xfrm>
          <a:prstGeom prst="roundRect">
            <a:avLst/>
          </a:prstGeom>
          <a:solidFill>
            <a:srgbClr val="FFE1E1">
              <a:alpha val="67000"/>
            </a:srgbClr>
          </a:solidFill>
          <a:ln w="19050">
            <a:solidFill>
              <a:srgbClr val="E27E7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p:cNvSpPr txBox="1"/>
          <p:nvPr/>
        </p:nvSpPr>
        <p:spPr>
          <a:xfrm>
            <a:off x="4077475" y="303696"/>
            <a:ext cx="8132762" cy="53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lvl1pPr algn="ctr" eaLnBrk="0" hangingPunct="0">
              <a:lnSpc>
                <a:spcPct val="90000"/>
              </a:lnSpc>
              <a:defRPr sz="1600" b="1" cap="all" spc="10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defRPr>
            </a:lvl1pPr>
            <a:lvl2pPr eaLnBrk="0" hangingPunct="0">
              <a:lnSpc>
                <a:spcPct val="90000"/>
              </a:lnSpc>
              <a:defRPr sz="4400">
                <a:latin typeface="Calibri Light" pitchFamily="34" charset="0"/>
              </a:defRPr>
            </a:lvl2pPr>
            <a:lvl3pPr eaLnBrk="0" hangingPunct="0">
              <a:lnSpc>
                <a:spcPct val="90000"/>
              </a:lnSpc>
              <a:defRPr sz="4400">
                <a:latin typeface="Calibri Light" pitchFamily="34" charset="0"/>
              </a:defRPr>
            </a:lvl3pPr>
            <a:lvl4pPr eaLnBrk="0" hangingPunct="0">
              <a:lnSpc>
                <a:spcPct val="90000"/>
              </a:lnSpc>
              <a:defRPr sz="4400">
                <a:latin typeface="Calibri Light" pitchFamily="34" charset="0"/>
              </a:defRPr>
            </a:lvl4pPr>
            <a:lvl5pPr eaLnBrk="0" hangingPunct="0">
              <a:lnSpc>
                <a:spcPct val="90000"/>
              </a:lnSpc>
              <a:defRPr sz="4400">
                <a:latin typeface="Calibri Light" pitchFamily="34" charset="0"/>
              </a:defRPr>
            </a:lvl5pPr>
            <a:lvl6pPr marL="457167" fontAlgn="base">
              <a:lnSpc>
                <a:spcPct val="90000"/>
              </a:lnSpc>
              <a:spcBef>
                <a:spcPct val="0"/>
              </a:spcBef>
              <a:spcAft>
                <a:spcPct val="0"/>
              </a:spcAft>
              <a:defRPr sz="4400">
                <a:latin typeface="Calibri Light" pitchFamily="34" charset="0"/>
              </a:defRPr>
            </a:lvl6pPr>
            <a:lvl7pPr marL="914335" fontAlgn="base">
              <a:lnSpc>
                <a:spcPct val="90000"/>
              </a:lnSpc>
              <a:spcBef>
                <a:spcPct val="0"/>
              </a:spcBef>
              <a:spcAft>
                <a:spcPct val="0"/>
              </a:spcAft>
              <a:defRPr sz="4400">
                <a:latin typeface="Calibri Light" pitchFamily="34" charset="0"/>
              </a:defRPr>
            </a:lvl7pPr>
            <a:lvl8pPr marL="1371503" fontAlgn="base">
              <a:lnSpc>
                <a:spcPct val="90000"/>
              </a:lnSpc>
              <a:spcBef>
                <a:spcPct val="0"/>
              </a:spcBef>
              <a:spcAft>
                <a:spcPct val="0"/>
              </a:spcAft>
              <a:defRPr sz="4400">
                <a:latin typeface="Calibri Light" pitchFamily="34" charset="0"/>
              </a:defRPr>
            </a:lvl8pPr>
            <a:lvl9pPr marL="1828670" fontAlgn="base">
              <a:lnSpc>
                <a:spcPct val="90000"/>
              </a:lnSpc>
              <a:spcBef>
                <a:spcPct val="0"/>
              </a:spcBef>
              <a:spcAft>
                <a:spcPct val="0"/>
              </a:spcAft>
              <a:defRPr sz="4400">
                <a:latin typeface="Calibri Light" pitchFamily="34" charset="0"/>
              </a:defRPr>
            </a:lvl9pPr>
          </a:lstStyle>
          <a:p>
            <a:r>
              <a:rPr lang="en-US" dirty="0"/>
              <a:t>Main Functions of the cashflow planning Unit and requirements for the staff</a:t>
            </a:r>
            <a:endParaRPr lang="ru-RU" dirty="0"/>
          </a:p>
        </p:txBody>
      </p:sp>
      <p:sp>
        <p:nvSpPr>
          <p:cNvPr id="8" name="TextBox 7"/>
          <p:cNvSpPr txBox="1"/>
          <p:nvPr/>
        </p:nvSpPr>
        <p:spPr>
          <a:xfrm>
            <a:off x="320014" y="4736327"/>
            <a:ext cx="7823842" cy="1954381"/>
          </a:xfrm>
          <a:prstGeom prst="rect">
            <a:avLst/>
          </a:prstGeom>
          <a:noFill/>
        </p:spPr>
        <p:txBody>
          <a:bodyPr wrap="square" rtlCol="0">
            <a:spAutoFit/>
          </a:bodyPr>
          <a:lstStyle/>
          <a:p>
            <a:pPr algn="ctr"/>
            <a:r>
              <a:rPr lang="en-US" sz="1600" b="1" i="1"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Requirements for staff positions</a:t>
            </a:r>
            <a:r>
              <a:rPr lang="ru-RU" sz="1600" b="1" i="1"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p>
          <a:p>
            <a:pPr algn="ctr"/>
            <a:endParaRPr lang="ru-RU" sz="1400" b="1" i="1" dirty="0">
              <a:solidFill>
                <a:srgbClr val="00B0F0"/>
              </a:solidFill>
              <a:latin typeface="Times New Roman" panose="02020603050405020304" pitchFamily="18" charset="0"/>
              <a:cs typeface="Times New Roman" panose="02020603050405020304" pitchFamily="18" charset="0"/>
            </a:endParaRPr>
          </a:p>
          <a:p>
            <a:pPr algn="just"/>
            <a:r>
              <a:rPr lang="en-US" sz="1300" b="1" i="1" dirty="0">
                <a:solidFill>
                  <a:srgbClr val="00B0F0"/>
                </a:solidFill>
                <a:latin typeface="Times New Roman" panose="02020603050405020304" pitchFamily="18" charset="0"/>
                <a:cs typeface="Times New Roman" panose="02020603050405020304" pitchFamily="18" charset="0"/>
              </a:rPr>
              <a:t>junior</a:t>
            </a:r>
            <a:endParaRPr lang="ru-RU" sz="1300" b="1" i="1" dirty="0">
              <a:solidFill>
                <a:srgbClr val="00B0F0"/>
              </a:solidFill>
              <a:latin typeface="Times New Roman" panose="02020603050405020304" pitchFamily="18" charset="0"/>
              <a:cs typeface="Times New Roman" panose="02020603050405020304" pitchFamily="18" charset="0"/>
            </a:endParaRPr>
          </a:p>
          <a:p>
            <a:pPr algn="just"/>
            <a:endParaRPr lang="ru-RU" sz="1300" dirty="0">
              <a:latin typeface="Times New Roman" panose="02020603050405020304" pitchFamily="18" charset="0"/>
              <a:cs typeface="Times New Roman" panose="02020603050405020304" pitchFamily="18" charset="0"/>
            </a:endParaRPr>
          </a:p>
          <a:p>
            <a:pPr algn="just"/>
            <a:endParaRPr lang="ru-RU" sz="1300" dirty="0">
              <a:latin typeface="Times New Roman" panose="02020603050405020304" pitchFamily="18" charset="0"/>
              <a:cs typeface="Times New Roman" panose="02020603050405020304" pitchFamily="18" charset="0"/>
            </a:endParaRPr>
          </a:p>
          <a:p>
            <a:pPr algn="just"/>
            <a:r>
              <a:rPr lang="en-US" sz="1300" b="1" i="1" dirty="0">
                <a:solidFill>
                  <a:srgbClr val="00B0F0"/>
                </a:solidFill>
                <a:latin typeface="Times New Roman" panose="02020603050405020304" pitchFamily="18" charset="0"/>
                <a:cs typeface="Times New Roman" panose="02020603050405020304" pitchFamily="18" charset="0"/>
              </a:rPr>
              <a:t>senior</a:t>
            </a:r>
            <a:endParaRPr lang="ru-RU" sz="1300" b="1" i="1" dirty="0">
              <a:solidFill>
                <a:srgbClr val="00B0F0"/>
              </a:solidFill>
              <a:latin typeface="Times New Roman" panose="02020603050405020304" pitchFamily="18" charset="0"/>
              <a:cs typeface="Times New Roman" panose="02020603050405020304" pitchFamily="18" charset="0"/>
            </a:endParaRPr>
          </a:p>
          <a:p>
            <a:pPr algn="just"/>
            <a:endParaRPr lang="ru-RU" sz="1300" b="1" i="1" dirty="0">
              <a:solidFill>
                <a:srgbClr val="00B0F0"/>
              </a:solidFill>
              <a:latin typeface="Times New Roman" panose="02020603050405020304" pitchFamily="18" charset="0"/>
              <a:cs typeface="Times New Roman" panose="02020603050405020304" pitchFamily="18" charset="0"/>
            </a:endParaRPr>
          </a:p>
          <a:p>
            <a:pPr algn="just"/>
            <a:endParaRPr lang="ru-RU" sz="1300" b="1" i="1" dirty="0">
              <a:solidFill>
                <a:srgbClr val="00B0F0"/>
              </a:solidFill>
              <a:latin typeface="Times New Roman" panose="02020603050405020304" pitchFamily="18" charset="0"/>
              <a:cs typeface="Times New Roman" panose="02020603050405020304" pitchFamily="18" charset="0"/>
            </a:endParaRPr>
          </a:p>
          <a:p>
            <a:pPr algn="just"/>
            <a:r>
              <a:rPr lang="en-US" sz="1300" b="1" i="1" dirty="0">
                <a:solidFill>
                  <a:srgbClr val="00B0F0"/>
                </a:solidFill>
                <a:latin typeface="Times New Roman" panose="02020603050405020304" pitchFamily="18" charset="0"/>
                <a:cs typeface="Times New Roman" panose="02020603050405020304" pitchFamily="18" charset="0"/>
              </a:rPr>
              <a:t>lead</a:t>
            </a:r>
            <a:endParaRPr lang="ru-RU" sz="13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20014" y="1382910"/>
            <a:ext cx="2796409" cy="646331"/>
          </a:xfrm>
          <a:prstGeom prst="rect">
            <a:avLst/>
          </a:prstGeom>
          <a:noFill/>
        </p:spPr>
        <p:txBody>
          <a:bodyPr wrap="square" rtlCol="0">
            <a:spAutoFit/>
          </a:bodyPr>
          <a:lstStyle>
            <a:defPPr>
              <a:defRPr lang="ru-RU"/>
            </a:defPPr>
            <a:lvl1pPr algn="ctr">
              <a:defRPr b="1">
                <a:latin typeface="Sylfaen" panose="010A0502050306030303" pitchFamily="18" charset="0"/>
                <a:cs typeface="Times New Roman" panose="02020603050405020304" pitchFamily="18" charset="0"/>
              </a:defRPr>
            </a:lvl1pPr>
          </a:lstStyle>
          <a:p>
            <a:r>
              <a:rPr lang="en-US" i="1" dirty="0">
                <a:latin typeface="Times New Roman" panose="02020603050405020304" pitchFamily="18" charset="0"/>
              </a:rPr>
              <a:t>Federal Budget Execution Cashflow Planning Unit</a:t>
            </a:r>
            <a:endParaRPr lang="ru-RU" i="1" dirty="0">
              <a:latin typeface="Times New Roman" panose="02020603050405020304" pitchFamily="18" charset="0"/>
            </a:endParaRPr>
          </a:p>
        </p:txBody>
      </p:sp>
      <p:sp>
        <p:nvSpPr>
          <p:cNvPr id="13" name="TextBox 12"/>
          <p:cNvSpPr txBox="1"/>
          <p:nvPr/>
        </p:nvSpPr>
        <p:spPr>
          <a:xfrm>
            <a:off x="329559" y="3213190"/>
            <a:ext cx="2913369" cy="646331"/>
          </a:xfrm>
          <a:prstGeom prst="rect">
            <a:avLst/>
          </a:prstGeom>
          <a:noFill/>
        </p:spPr>
        <p:txBody>
          <a:bodyPr wrap="square" rtlCol="0">
            <a:spAutoFit/>
          </a:bodyPr>
          <a:lstStyle>
            <a:defPPr>
              <a:defRPr lang="ru-RU"/>
            </a:defPPr>
            <a:lvl1pPr algn="ctr">
              <a:defRPr b="1">
                <a:latin typeface="Sylfaen" panose="010A0502050306030303" pitchFamily="18" charset="0"/>
                <a:cs typeface="Times New Roman" panose="02020603050405020304" pitchFamily="18" charset="0"/>
              </a:defRPr>
            </a:lvl1pPr>
          </a:lstStyle>
          <a:p>
            <a:r>
              <a:rPr lang="en-US" i="1" dirty="0">
                <a:latin typeface="Times New Roman" panose="02020603050405020304" pitchFamily="18" charset="0"/>
              </a:rPr>
              <a:t>TSA Monitoring and Forecasting Unit</a:t>
            </a:r>
            <a:endParaRPr lang="ru-RU" i="1" dirty="0">
              <a:latin typeface="Times New Roman" panose="02020603050405020304" pitchFamily="18" charset="0"/>
            </a:endParaRPr>
          </a:p>
        </p:txBody>
      </p:sp>
      <p:sp>
        <p:nvSpPr>
          <p:cNvPr id="16" name="AutoShape 8"/>
          <p:cNvSpPr>
            <a:spLocks noChangeArrowheads="1"/>
          </p:cNvSpPr>
          <p:nvPr/>
        </p:nvSpPr>
        <p:spPr bwMode="gray">
          <a:xfrm>
            <a:off x="3438525" y="1360293"/>
            <a:ext cx="2777971" cy="1341821"/>
          </a:xfrm>
          <a:prstGeom prst="roundRect">
            <a:avLst>
              <a:gd name="adj" fmla="val 50000"/>
            </a:avLst>
          </a:prstGeom>
          <a:pattFill prst="pct5">
            <a:fgClr>
              <a:srgbClr val="FED1B0"/>
            </a:fgClr>
            <a:bgClr>
              <a:schemeClr val="bg1"/>
            </a:bgClr>
          </a:pattFill>
          <a:ln w="19050" algn="ctr">
            <a:solidFill>
              <a:srgbClr val="E27E7E">
                <a:alpha val="95000"/>
              </a:srgbClr>
            </a:solidFill>
            <a:prstDash val="sysDot"/>
            <a:round/>
            <a:headEnd/>
            <a:tailEnd/>
          </a:ln>
          <a:effectLst/>
          <a:extLst/>
        </p:spPr>
        <p:txBody>
          <a:bodyPr wrap="none" anchor="ctr"/>
          <a:lstStyle/>
          <a:p>
            <a:pPr algn="ctr">
              <a:defRPr/>
            </a:pPr>
            <a:r>
              <a:rPr lang="en-US" sz="1300" dirty="0">
                <a:latin typeface="Times New Roman" panose="02020603050405020304" pitchFamily="18" charset="0"/>
                <a:cs typeface="Times New Roman" panose="02020603050405020304" pitchFamily="18" charset="0"/>
              </a:rPr>
              <a:t>Formulating and maintaining</a:t>
            </a:r>
            <a:endParaRPr lang="ru-RU" sz="1300" dirty="0">
              <a:latin typeface="Times New Roman" panose="02020603050405020304" pitchFamily="18" charset="0"/>
              <a:cs typeface="Times New Roman" panose="02020603050405020304" pitchFamily="18" charset="0"/>
            </a:endParaRPr>
          </a:p>
          <a:p>
            <a:pPr algn="ctr">
              <a:defRPr/>
            </a:pPr>
            <a:r>
              <a:rPr lang="en-US" sz="1300" dirty="0">
                <a:latin typeface="Times New Roman" panose="02020603050405020304" pitchFamily="18" charset="0"/>
                <a:cs typeface="Times New Roman" panose="02020603050405020304" pitchFamily="18" charset="0"/>
              </a:rPr>
              <a:t>the cashflow plan </a:t>
            </a:r>
          </a:p>
          <a:p>
            <a:pPr algn="ctr">
              <a:defRPr/>
            </a:pPr>
            <a:r>
              <a:rPr lang="en-US" sz="1300" dirty="0">
                <a:latin typeface="Times New Roman" panose="02020603050405020304" pitchFamily="18" charset="0"/>
                <a:cs typeface="Times New Roman" panose="02020603050405020304" pitchFamily="18" charset="0"/>
              </a:rPr>
              <a:t>for the Federal Budget </a:t>
            </a:r>
          </a:p>
          <a:p>
            <a:pPr algn="ctr">
              <a:defRPr/>
            </a:pPr>
            <a:r>
              <a:rPr lang="en-US" sz="1300" dirty="0">
                <a:latin typeface="Times New Roman" panose="02020603050405020304" pitchFamily="18" charset="0"/>
                <a:cs typeface="Times New Roman" panose="02020603050405020304" pitchFamily="18" charset="0"/>
              </a:rPr>
              <a:t>execution</a:t>
            </a:r>
            <a:endParaRPr lang="ru-RU" sz="1300" dirty="0">
              <a:latin typeface="Times New Roman" panose="02020603050405020304" pitchFamily="18" charset="0"/>
              <a:cs typeface="Times New Roman" panose="02020603050405020304" pitchFamily="18" charset="0"/>
            </a:endParaRPr>
          </a:p>
        </p:txBody>
      </p:sp>
      <p:sp>
        <p:nvSpPr>
          <p:cNvPr id="17" name="AutoShape 8"/>
          <p:cNvSpPr>
            <a:spLocks noChangeArrowheads="1"/>
          </p:cNvSpPr>
          <p:nvPr/>
        </p:nvSpPr>
        <p:spPr bwMode="gray">
          <a:xfrm>
            <a:off x="6333465" y="1329872"/>
            <a:ext cx="2824729" cy="1341821"/>
          </a:xfrm>
          <a:prstGeom prst="roundRect">
            <a:avLst>
              <a:gd name="adj" fmla="val 50000"/>
            </a:avLst>
          </a:prstGeom>
          <a:pattFill prst="pct5">
            <a:fgClr>
              <a:srgbClr val="FED1B0"/>
            </a:fgClr>
            <a:bgClr>
              <a:schemeClr val="bg1"/>
            </a:bgClr>
          </a:pattFill>
          <a:ln w="19050" algn="ctr">
            <a:solidFill>
              <a:srgbClr val="E27E7E">
                <a:alpha val="95000"/>
              </a:srgbClr>
            </a:solidFill>
            <a:prstDash val="sysDot"/>
            <a:round/>
            <a:headEnd/>
            <a:tailEnd/>
          </a:ln>
          <a:effectLst/>
          <a:extLst/>
        </p:spPr>
        <p:txBody>
          <a:bodyPr wrap="none" anchor="ctr"/>
          <a:lstStyle/>
          <a:p>
            <a:pPr algn="ctr"/>
            <a:r>
              <a:rPr lang="en-US" sz="1300" dirty="0">
                <a:latin typeface="Times New Roman" panose="02020603050405020304" pitchFamily="18" charset="0"/>
                <a:cs typeface="Times New Roman" panose="02020603050405020304" pitchFamily="18" charset="0"/>
              </a:rPr>
              <a:t>TSA cashflow forecasting</a:t>
            </a:r>
            <a:endParaRPr lang="ru-RU" sz="1300" dirty="0">
              <a:latin typeface="Times New Roman" panose="02020603050405020304" pitchFamily="18" charset="0"/>
              <a:cs typeface="Times New Roman" panose="02020603050405020304" pitchFamily="18" charset="0"/>
            </a:endParaRPr>
          </a:p>
        </p:txBody>
      </p:sp>
      <p:sp>
        <p:nvSpPr>
          <p:cNvPr id="19" name="AutoShape 8"/>
          <p:cNvSpPr>
            <a:spLocks noChangeArrowheads="1"/>
          </p:cNvSpPr>
          <p:nvPr/>
        </p:nvSpPr>
        <p:spPr bwMode="gray">
          <a:xfrm>
            <a:off x="3438525" y="3144701"/>
            <a:ext cx="2777971" cy="1338065"/>
          </a:xfrm>
          <a:prstGeom prst="roundRect">
            <a:avLst>
              <a:gd name="adj" fmla="val 50000"/>
            </a:avLst>
          </a:prstGeom>
          <a:pattFill prst="pct5">
            <a:fgClr>
              <a:srgbClr val="FED1B0"/>
            </a:fgClr>
            <a:bgClr>
              <a:schemeClr val="bg1"/>
            </a:bgClr>
          </a:pattFill>
          <a:ln w="19050" algn="ctr">
            <a:solidFill>
              <a:srgbClr val="E27E7E">
                <a:alpha val="95000"/>
              </a:srgbClr>
            </a:solidFill>
            <a:prstDash val="sysDot"/>
            <a:round/>
            <a:headEnd/>
            <a:tailEnd/>
          </a:ln>
          <a:effectLst/>
          <a:extLst/>
        </p:spPr>
        <p:txBody>
          <a:bodyPr wrap="none" anchor="ctr"/>
          <a:lstStyle/>
          <a:p>
            <a:pPr algn="ctr"/>
            <a:r>
              <a:rPr lang="en-US" sz="1300" dirty="0">
                <a:latin typeface="Times New Roman" panose="02020603050405020304" pitchFamily="18" charset="0"/>
                <a:cs typeface="Times New Roman" panose="02020603050405020304" pitchFamily="18" charset="0"/>
              </a:rPr>
              <a:t>Improving procedures for cashflow </a:t>
            </a:r>
          </a:p>
          <a:p>
            <a:pPr algn="ctr"/>
            <a:r>
              <a:rPr lang="en-US" sz="1300" dirty="0">
                <a:latin typeface="Times New Roman" panose="02020603050405020304" pitchFamily="18" charset="0"/>
                <a:cs typeface="Times New Roman" panose="02020603050405020304" pitchFamily="18" charset="0"/>
              </a:rPr>
              <a:t>planning and forecasting</a:t>
            </a:r>
          </a:p>
          <a:p>
            <a:pPr algn="ctr"/>
            <a:r>
              <a:rPr lang="en-US" sz="1300" dirty="0">
                <a:latin typeface="Times New Roman" panose="02020603050405020304" pitchFamily="18" charset="0"/>
                <a:cs typeface="Times New Roman" panose="02020603050405020304" pitchFamily="18" charset="0"/>
              </a:rPr>
              <a:t> in the Federal Treasury</a:t>
            </a:r>
            <a:r>
              <a:rPr lang="ru-RU" sz="1300" dirty="0">
                <a:latin typeface="Times New Roman" panose="02020603050405020304" pitchFamily="18" charset="0"/>
                <a:cs typeface="Times New Roman" panose="02020603050405020304" pitchFamily="18" charset="0"/>
              </a:rPr>
              <a:t> </a:t>
            </a:r>
            <a:endParaRPr lang="en-US" sz="1300" dirty="0">
              <a:latin typeface="Times New Roman" panose="02020603050405020304" pitchFamily="18" charset="0"/>
              <a:cs typeface="Times New Roman" panose="02020603050405020304" pitchFamily="18" charset="0"/>
            </a:endParaRPr>
          </a:p>
          <a:p>
            <a:pPr algn="ctr"/>
            <a:r>
              <a:rPr lang="ru-RU" sz="1300" dirty="0">
                <a:latin typeface="Times New Roman" panose="02020603050405020304" pitchFamily="18" charset="0"/>
                <a:cs typeface="Times New Roman" panose="02020603050405020304" pitchFamily="18" charset="0"/>
              </a:rPr>
              <a:t>(</a:t>
            </a:r>
            <a:r>
              <a:rPr lang="en-US" sz="1300" dirty="0">
                <a:latin typeface="Times New Roman" panose="02020603050405020304" pitchFamily="18" charset="0"/>
                <a:cs typeface="Times New Roman" panose="02020603050405020304" pitchFamily="18" charset="0"/>
              </a:rPr>
              <a:t>including future</a:t>
            </a:r>
            <a:r>
              <a:rPr lang="ru-RU" sz="1300" dirty="0">
                <a:latin typeface="Times New Roman" panose="02020603050405020304" pitchFamily="18" charset="0"/>
                <a:cs typeface="Times New Roman" panose="02020603050405020304" pitchFamily="18" charset="0"/>
              </a:rPr>
              <a:t>)</a:t>
            </a:r>
          </a:p>
        </p:txBody>
      </p:sp>
      <p:sp>
        <p:nvSpPr>
          <p:cNvPr id="20" name="AutoShape 8"/>
          <p:cNvSpPr>
            <a:spLocks noChangeArrowheads="1"/>
          </p:cNvSpPr>
          <p:nvPr/>
        </p:nvSpPr>
        <p:spPr bwMode="gray">
          <a:xfrm>
            <a:off x="6333465" y="3144700"/>
            <a:ext cx="2822220" cy="1338065"/>
          </a:xfrm>
          <a:prstGeom prst="roundRect">
            <a:avLst>
              <a:gd name="adj" fmla="val 50000"/>
            </a:avLst>
          </a:prstGeom>
          <a:pattFill prst="pct5">
            <a:fgClr>
              <a:srgbClr val="FED1B0"/>
            </a:fgClr>
            <a:bgClr>
              <a:schemeClr val="bg1"/>
            </a:bgClr>
          </a:pattFill>
          <a:ln w="19050" algn="ctr">
            <a:solidFill>
              <a:srgbClr val="E27E7E">
                <a:alpha val="95000"/>
              </a:srgbClr>
            </a:solidFill>
            <a:prstDash val="sysDot"/>
            <a:round/>
            <a:headEnd/>
            <a:tailEnd/>
          </a:ln>
          <a:effectLst/>
          <a:extLst/>
        </p:spPr>
        <p:txBody>
          <a:bodyPr wrap="none" anchor="ctr"/>
          <a:lstStyle/>
          <a:p>
            <a:pPr algn="ctr"/>
            <a:r>
              <a:rPr lang="en-US" sz="1300" dirty="0">
                <a:latin typeface="Times New Roman" panose="02020603050405020304" pitchFamily="18" charset="0"/>
                <a:cs typeface="Times New Roman" panose="02020603050405020304" pitchFamily="18" charset="0"/>
              </a:rPr>
              <a:t>Formulating the architecture</a:t>
            </a:r>
          </a:p>
          <a:p>
            <a:pPr algn="ctr"/>
            <a:r>
              <a:rPr lang="en-US" sz="1300" dirty="0">
                <a:latin typeface="Times New Roman" panose="02020603050405020304" pitchFamily="18" charset="0"/>
                <a:cs typeface="Times New Roman" panose="02020603050405020304" pitchFamily="18" charset="0"/>
              </a:rPr>
              <a:t> and functional perimeter of</a:t>
            </a:r>
          </a:p>
          <a:p>
            <a:pPr algn="ctr"/>
            <a:r>
              <a:rPr lang="en-US" sz="1300" dirty="0">
                <a:latin typeface="Times New Roman" panose="02020603050405020304" pitchFamily="18" charset="0"/>
                <a:cs typeface="Times New Roman" panose="02020603050405020304" pitchFamily="18" charset="0"/>
              </a:rPr>
              <a:t>the future TSA</a:t>
            </a:r>
            <a:endParaRPr lang="ru-RU" sz="1300" dirty="0">
              <a:latin typeface="Times New Roman" panose="02020603050405020304" pitchFamily="18" charset="0"/>
              <a:cs typeface="Times New Roman" panose="02020603050405020304" pitchFamily="18" charset="0"/>
            </a:endParaRPr>
          </a:p>
        </p:txBody>
      </p:sp>
      <p:sp>
        <p:nvSpPr>
          <p:cNvPr id="21" name="AutoShape 8"/>
          <p:cNvSpPr>
            <a:spLocks noChangeArrowheads="1"/>
          </p:cNvSpPr>
          <p:nvPr/>
        </p:nvSpPr>
        <p:spPr bwMode="gray">
          <a:xfrm>
            <a:off x="9270144" y="3164657"/>
            <a:ext cx="2824729" cy="1298150"/>
          </a:xfrm>
          <a:prstGeom prst="roundRect">
            <a:avLst>
              <a:gd name="adj" fmla="val 50000"/>
            </a:avLst>
          </a:prstGeom>
          <a:pattFill prst="pct5">
            <a:fgClr>
              <a:srgbClr val="FED1B0"/>
            </a:fgClr>
            <a:bgClr>
              <a:schemeClr val="bg1"/>
            </a:bgClr>
          </a:pattFill>
          <a:ln w="19050" algn="ctr">
            <a:solidFill>
              <a:srgbClr val="E27E7E">
                <a:alpha val="95000"/>
              </a:srgbClr>
            </a:solidFill>
            <a:prstDash val="sysDot"/>
            <a:round/>
            <a:headEnd/>
            <a:tailEnd/>
          </a:ln>
          <a:effectLst/>
          <a:extLst/>
        </p:spPr>
        <p:txBody>
          <a:bodyPr wrap="none" anchor="ctr"/>
          <a:lstStyle/>
          <a:p>
            <a:pPr algn="ctr"/>
            <a:r>
              <a:rPr lang="en-US" sz="1300" dirty="0">
                <a:latin typeface="Times New Roman" panose="02020603050405020304" pitchFamily="18" charset="0"/>
                <a:cs typeface="Times New Roman" panose="02020603050405020304" pitchFamily="18" charset="0"/>
              </a:rPr>
              <a:t>Piloting preparation of the </a:t>
            </a:r>
          </a:p>
          <a:p>
            <a:pPr algn="ctr"/>
            <a:r>
              <a:rPr lang="en-US" sz="1300" dirty="0">
                <a:latin typeface="Times New Roman" panose="02020603050405020304" pitchFamily="18" charset="0"/>
                <a:cs typeface="Times New Roman" panose="02020603050405020304" pitchFamily="18" charset="0"/>
              </a:rPr>
              <a:t>expanded TSA cashflow forecast</a:t>
            </a:r>
            <a:endParaRPr lang="ru-RU" sz="1300" dirty="0">
              <a:latin typeface="Times New Roman" panose="02020603050405020304" pitchFamily="18" charset="0"/>
              <a:cs typeface="Times New Roman" panose="02020603050405020304" pitchFamily="18" charset="0"/>
            </a:endParaRPr>
          </a:p>
        </p:txBody>
      </p:sp>
      <p:pic>
        <p:nvPicPr>
          <p:cNvPr id="22" name="Рисунок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5388" y="5356609"/>
            <a:ext cx="657527" cy="844059"/>
          </a:xfrm>
          <a:prstGeom prst="rect">
            <a:avLst/>
          </a:prstGeom>
        </p:spPr>
      </p:pic>
      <p:sp>
        <p:nvSpPr>
          <p:cNvPr id="23" name="TextBox 22"/>
          <p:cNvSpPr txBox="1"/>
          <p:nvPr/>
        </p:nvSpPr>
        <p:spPr>
          <a:xfrm>
            <a:off x="9698304" y="5132308"/>
            <a:ext cx="1968407" cy="1438855"/>
          </a:xfrm>
          <a:prstGeom prst="rect">
            <a:avLst/>
          </a:prstGeom>
          <a:noFill/>
        </p:spPr>
        <p:txBody>
          <a:bodyPr wrap="square" rtlCol="0">
            <a:spAutoFit/>
          </a:bodyPr>
          <a:lstStyle/>
          <a:p>
            <a:pPr marL="285750" indent="-285750" algn="just">
              <a:buClr>
                <a:srgbClr val="920000"/>
              </a:buClr>
              <a:buFont typeface="Wingdings" panose="05000000000000000000" pitchFamily="2" charset="2"/>
              <a:buChar char="§"/>
            </a:pPr>
            <a:r>
              <a:rPr lang="en-US" sz="1250" dirty="0">
                <a:latin typeface="Times New Roman" panose="02020603050405020304" pitchFamily="18" charset="0"/>
                <a:cs typeface="Times New Roman" panose="02020603050405020304" pitchFamily="18" charset="0"/>
              </a:rPr>
              <a:t>Staff education level not lower than university graduate degree</a:t>
            </a:r>
            <a:endParaRPr lang="ru-RU" sz="1250" dirty="0">
              <a:latin typeface="Times New Roman" panose="02020603050405020304" pitchFamily="18" charset="0"/>
              <a:cs typeface="Times New Roman" panose="02020603050405020304" pitchFamily="18" charset="0"/>
            </a:endParaRPr>
          </a:p>
          <a:p>
            <a:pPr marL="285750" indent="-285750" algn="just">
              <a:buClr>
                <a:srgbClr val="920000"/>
              </a:buClr>
              <a:buFont typeface="Wingdings" panose="05000000000000000000" pitchFamily="2" charset="2"/>
              <a:buChar char="§"/>
            </a:pPr>
            <a:endParaRPr lang="ru-RU" sz="1250" dirty="0">
              <a:latin typeface="Times New Roman" panose="02020603050405020304" pitchFamily="18" charset="0"/>
              <a:cs typeface="Times New Roman" panose="02020603050405020304" pitchFamily="18" charset="0"/>
            </a:endParaRPr>
          </a:p>
          <a:p>
            <a:pPr marL="285750" indent="-285750" algn="just">
              <a:buClr>
                <a:srgbClr val="920000"/>
              </a:buClr>
              <a:buFont typeface="Wingdings" panose="05000000000000000000" pitchFamily="2" charset="2"/>
              <a:buChar char="§"/>
            </a:pPr>
            <a:r>
              <a:rPr lang="en-US" sz="1250" dirty="0">
                <a:latin typeface="Times New Roman" panose="02020603050405020304" pitchFamily="18" charset="0"/>
                <a:cs typeface="Times New Roman" panose="02020603050405020304" pitchFamily="18" charset="0"/>
              </a:rPr>
              <a:t>Some staff have academic degrees</a:t>
            </a:r>
            <a:endParaRPr lang="ru-RU" sz="1250" dirty="0">
              <a:latin typeface="Times New Roman" panose="02020603050405020304" pitchFamily="18" charset="0"/>
              <a:cs typeface="Times New Roman" panose="02020603050405020304" pitchFamily="18" charset="0"/>
            </a:endParaRPr>
          </a:p>
        </p:txBody>
      </p:sp>
      <p:sp>
        <p:nvSpPr>
          <p:cNvPr id="18" name="AutoShape 8"/>
          <p:cNvSpPr>
            <a:spLocks noChangeArrowheads="1"/>
          </p:cNvSpPr>
          <p:nvPr/>
        </p:nvSpPr>
        <p:spPr bwMode="gray">
          <a:xfrm>
            <a:off x="9270145" y="1373385"/>
            <a:ext cx="2824729" cy="1341821"/>
          </a:xfrm>
          <a:prstGeom prst="roundRect">
            <a:avLst>
              <a:gd name="adj" fmla="val 50000"/>
            </a:avLst>
          </a:prstGeom>
          <a:pattFill prst="pct5">
            <a:fgClr>
              <a:srgbClr val="FED1B0"/>
            </a:fgClr>
            <a:bgClr>
              <a:schemeClr val="bg1"/>
            </a:bgClr>
          </a:pattFill>
          <a:ln w="19050" algn="ctr">
            <a:solidFill>
              <a:srgbClr val="E27E7E">
                <a:alpha val="95000"/>
              </a:srgbClr>
            </a:solidFill>
            <a:prstDash val="sysDot"/>
            <a:round/>
            <a:headEnd/>
            <a:tailEnd/>
          </a:ln>
          <a:effectLst/>
          <a:extLst/>
        </p:spPr>
        <p:txBody>
          <a:bodyPr wrap="none" anchor="ctr"/>
          <a:lstStyle/>
          <a:p>
            <a:pPr algn="ctr">
              <a:defRPr/>
            </a:pPr>
            <a:r>
              <a:rPr lang="en-US" sz="1300" dirty="0">
                <a:latin typeface="Times New Roman" panose="02020603050405020304" pitchFamily="18" charset="0"/>
                <a:cs typeface="Times New Roman" panose="02020603050405020304" pitchFamily="18" charset="0"/>
              </a:rPr>
              <a:t>Improving procedures for </a:t>
            </a:r>
          </a:p>
          <a:p>
            <a:pPr algn="ctr">
              <a:defRPr/>
            </a:pPr>
            <a:r>
              <a:rPr lang="en-US" sz="1300" dirty="0">
                <a:latin typeface="Times New Roman" panose="02020603050405020304" pitchFamily="18" charset="0"/>
                <a:cs typeface="Times New Roman" panose="02020603050405020304" pitchFamily="18" charset="0"/>
              </a:rPr>
              <a:t>formulating and maintaining</a:t>
            </a:r>
            <a:endParaRPr lang="ru-RU" sz="1300" dirty="0">
              <a:latin typeface="Times New Roman" panose="02020603050405020304" pitchFamily="18" charset="0"/>
              <a:cs typeface="Times New Roman" panose="02020603050405020304" pitchFamily="18" charset="0"/>
            </a:endParaRPr>
          </a:p>
          <a:p>
            <a:pPr algn="ctr">
              <a:defRPr/>
            </a:pPr>
            <a:r>
              <a:rPr lang="en-US" sz="1300" dirty="0">
                <a:latin typeface="Times New Roman" panose="02020603050405020304" pitchFamily="18" charset="0"/>
                <a:cs typeface="Times New Roman" panose="02020603050405020304" pitchFamily="18" charset="0"/>
              </a:rPr>
              <a:t>the cashflow plan </a:t>
            </a:r>
          </a:p>
          <a:p>
            <a:pPr algn="ctr">
              <a:defRPr/>
            </a:pPr>
            <a:r>
              <a:rPr lang="en-US" sz="1300" dirty="0">
                <a:latin typeface="Times New Roman" panose="02020603050405020304" pitchFamily="18" charset="0"/>
                <a:cs typeface="Times New Roman" panose="02020603050405020304" pitchFamily="18" charset="0"/>
              </a:rPr>
              <a:t>for the Federal Budget </a:t>
            </a:r>
          </a:p>
          <a:p>
            <a:pPr algn="ctr">
              <a:defRPr/>
            </a:pPr>
            <a:r>
              <a:rPr lang="en-US" sz="1300" dirty="0">
                <a:latin typeface="Times New Roman" panose="02020603050405020304" pitchFamily="18" charset="0"/>
                <a:cs typeface="Times New Roman" panose="02020603050405020304" pitchFamily="18" charset="0"/>
              </a:rPr>
              <a:t>execution</a:t>
            </a:r>
            <a:endParaRPr lang="ru-RU" sz="1300" dirty="0">
              <a:latin typeface="Times New Roman" panose="02020603050405020304" pitchFamily="18" charset="0"/>
              <a:cs typeface="Times New Roman" panose="02020603050405020304" pitchFamily="18" charset="0"/>
            </a:endParaRPr>
          </a:p>
          <a:p>
            <a:pPr algn="ctr"/>
            <a:endParaRPr lang="ru-RU" sz="13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179598" y="5128404"/>
            <a:ext cx="7162474" cy="1631216"/>
          </a:xfrm>
          <a:prstGeom prst="rect">
            <a:avLst/>
          </a:prstGeom>
          <a:noFill/>
        </p:spPr>
        <p:txBody>
          <a:bodyPr wrap="square" rtlCol="0">
            <a:spAutoFit/>
          </a:bodyPr>
          <a:lstStyle/>
          <a:p>
            <a:pPr marL="285750" indent="-285750" algn="just">
              <a:buClr>
                <a:srgbClr val="920000"/>
              </a:buClr>
              <a:buFont typeface="Wingdings" panose="05000000000000000000" pitchFamily="2" charset="2"/>
              <a:buChar char="§"/>
            </a:pPr>
            <a:r>
              <a:rPr lang="en-US" sz="1250" dirty="0">
                <a:latin typeface="Times New Roman" panose="02020603050405020304" pitchFamily="18" charset="0"/>
                <a:cs typeface="Times New Roman" panose="02020603050405020304" pitchFamily="18" charset="0"/>
              </a:rPr>
              <a:t>Specialized vocational training</a:t>
            </a:r>
            <a:endParaRPr lang="ru-RU" sz="1250" dirty="0">
              <a:latin typeface="Times New Roman" panose="02020603050405020304" pitchFamily="18" charset="0"/>
              <a:cs typeface="Times New Roman" panose="02020603050405020304" pitchFamily="18" charset="0"/>
            </a:endParaRPr>
          </a:p>
          <a:p>
            <a:pPr marL="285750" indent="-285750" algn="just">
              <a:buClr>
                <a:srgbClr val="920000"/>
              </a:buClr>
              <a:buFont typeface="Wingdings" panose="05000000000000000000" pitchFamily="2" charset="2"/>
              <a:buChar char="§"/>
            </a:pPr>
            <a:r>
              <a:rPr lang="en-US" sz="1250" dirty="0">
                <a:latin typeface="Times New Roman" panose="02020603050405020304" pitchFamily="18" charset="0"/>
                <a:cs typeface="Times New Roman" panose="02020603050405020304" pitchFamily="18" charset="0"/>
              </a:rPr>
              <a:t>Vacancies filled without tendering</a:t>
            </a:r>
            <a:endParaRPr lang="ru-RU" sz="1250" dirty="0">
              <a:latin typeface="Times New Roman" panose="02020603050405020304" pitchFamily="18" charset="0"/>
              <a:cs typeface="Times New Roman" panose="02020603050405020304" pitchFamily="18" charset="0"/>
            </a:endParaRPr>
          </a:p>
          <a:p>
            <a:pPr marL="285750" indent="-285750" algn="just">
              <a:buClr>
                <a:srgbClr val="920000"/>
              </a:buClr>
              <a:buFont typeface="Wingdings" panose="05000000000000000000" pitchFamily="2" charset="2"/>
              <a:buChar char="§"/>
            </a:pPr>
            <a:endParaRPr lang="ru-RU" sz="1250" dirty="0">
              <a:latin typeface="Times New Roman" panose="02020603050405020304" pitchFamily="18" charset="0"/>
              <a:cs typeface="Times New Roman" panose="02020603050405020304" pitchFamily="18" charset="0"/>
            </a:endParaRPr>
          </a:p>
          <a:p>
            <a:pPr marL="285750" indent="-285750" algn="just">
              <a:buClr>
                <a:srgbClr val="920000"/>
              </a:buClr>
              <a:buFont typeface="Wingdings" panose="05000000000000000000" pitchFamily="2" charset="2"/>
              <a:buChar char="§"/>
            </a:pPr>
            <a:r>
              <a:rPr lang="en-US" sz="1250" dirty="0">
                <a:latin typeface="Times New Roman" panose="02020603050405020304" pitchFamily="18" charset="0"/>
                <a:cs typeface="Times New Roman" panose="02020603050405020304" pitchFamily="18" charset="0"/>
              </a:rPr>
              <a:t>University graduates</a:t>
            </a:r>
            <a:endParaRPr lang="ru-RU" sz="1250" dirty="0">
              <a:latin typeface="Times New Roman" panose="02020603050405020304" pitchFamily="18" charset="0"/>
              <a:cs typeface="Times New Roman" panose="02020603050405020304" pitchFamily="18" charset="0"/>
            </a:endParaRPr>
          </a:p>
          <a:p>
            <a:pPr marL="285750" indent="-285750" algn="just">
              <a:buClr>
                <a:srgbClr val="920000"/>
              </a:buClr>
              <a:buFont typeface="Wingdings" panose="05000000000000000000" pitchFamily="2" charset="2"/>
              <a:buChar char="§"/>
            </a:pPr>
            <a:r>
              <a:rPr lang="en-US" sz="1250" dirty="0">
                <a:latin typeface="Times New Roman" panose="02020603050405020304" pitchFamily="18" charset="0"/>
                <a:cs typeface="Times New Roman" panose="02020603050405020304" pitchFamily="18" charset="0"/>
              </a:rPr>
              <a:t>Vacancies filled on a competitive basis</a:t>
            </a:r>
            <a:endParaRPr lang="ru-RU" sz="1250" dirty="0">
              <a:latin typeface="Times New Roman" panose="02020603050405020304" pitchFamily="18" charset="0"/>
              <a:cs typeface="Times New Roman" panose="02020603050405020304" pitchFamily="18" charset="0"/>
            </a:endParaRPr>
          </a:p>
          <a:p>
            <a:pPr marL="285750" indent="-285750" algn="just">
              <a:buClr>
                <a:srgbClr val="920000"/>
              </a:buClr>
              <a:buFont typeface="Wingdings" panose="05000000000000000000" pitchFamily="2" charset="2"/>
              <a:buChar char="§"/>
            </a:pPr>
            <a:endParaRPr lang="ru-RU" sz="1250" dirty="0">
              <a:latin typeface="Times New Roman" panose="02020603050405020304" pitchFamily="18" charset="0"/>
              <a:cs typeface="Times New Roman" panose="02020603050405020304" pitchFamily="18" charset="0"/>
            </a:endParaRPr>
          </a:p>
          <a:p>
            <a:pPr marL="285750" indent="-285750" algn="just">
              <a:buClr>
                <a:srgbClr val="920000"/>
              </a:buClr>
              <a:buFont typeface="Wingdings" panose="05000000000000000000" pitchFamily="2" charset="2"/>
              <a:buChar char="§"/>
            </a:pPr>
            <a:r>
              <a:rPr lang="en-US" sz="1250" dirty="0">
                <a:latin typeface="Times New Roman" panose="02020603050405020304" pitchFamily="18" charset="0"/>
                <a:cs typeface="Times New Roman" panose="02020603050405020304" pitchFamily="18" charset="0"/>
              </a:rPr>
              <a:t>University graduates</a:t>
            </a:r>
            <a:endParaRPr lang="ru-RU" sz="1250" dirty="0">
              <a:latin typeface="Times New Roman" panose="02020603050405020304" pitchFamily="18" charset="0"/>
              <a:cs typeface="Times New Roman" panose="02020603050405020304" pitchFamily="18" charset="0"/>
            </a:endParaRPr>
          </a:p>
          <a:p>
            <a:pPr marL="285750" indent="-285750" algn="just">
              <a:buClr>
                <a:srgbClr val="920000"/>
              </a:buClr>
              <a:buFont typeface="Wingdings" panose="05000000000000000000" pitchFamily="2" charset="2"/>
              <a:buChar char="§"/>
            </a:pPr>
            <a:r>
              <a:rPr lang="en-US" sz="1250" dirty="0">
                <a:latin typeface="Times New Roman" panose="02020603050405020304" pitchFamily="18" charset="0"/>
                <a:cs typeface="Times New Roman" panose="02020603050405020304" pitchFamily="18" charset="0"/>
              </a:rPr>
              <a:t>Vacancies filled on a competitive basis</a:t>
            </a:r>
            <a:endParaRPr lang="ru-RU" sz="125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0175025" y="4736325"/>
            <a:ext cx="1178969" cy="338554"/>
          </a:xfrm>
          <a:prstGeom prst="rect">
            <a:avLst/>
          </a:prstGeom>
          <a:noFill/>
        </p:spPr>
        <p:txBody>
          <a:bodyPr wrap="square" lIns="91440" tIns="45720" rIns="91440" bIns="45720">
            <a:spAutoFit/>
          </a:bodyPr>
          <a:lstStyle/>
          <a:p>
            <a:pPr algn="ctr"/>
            <a:r>
              <a:rPr lang="en-US" sz="1600" b="1" i="1"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Actually</a:t>
            </a:r>
            <a:r>
              <a:rPr lang="ru-RU" sz="1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endParaRPr lang="ru-RU"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Номер слайда 3"/>
          <p:cNvSpPr>
            <a:spLocks noGrp="1"/>
          </p:cNvSpPr>
          <p:nvPr>
            <p:ph type="sldNum" sz="quarter" idx="12"/>
          </p:nvPr>
        </p:nvSpPr>
        <p:spPr>
          <a:xfrm>
            <a:off x="9265947" y="6354559"/>
            <a:ext cx="2743200" cy="365125"/>
          </a:xfrm>
        </p:spPr>
        <p:txBody>
          <a:bodyPr/>
          <a:lstStyle/>
          <a:p>
            <a:pPr>
              <a:defRPr/>
            </a:pPr>
            <a:fld id="{47EA9584-6FC9-446B-89E9-C9D48C4D1663}" type="slidenum">
              <a:rPr lang="ru-RU" smtClean="0"/>
              <a:pPr>
                <a:defRPr/>
              </a:pPr>
              <a:t>6</a:t>
            </a:fld>
            <a:endParaRPr lang="ru-RU" dirty="0"/>
          </a:p>
        </p:txBody>
      </p:sp>
    </p:spTree>
    <p:extLst>
      <p:ext uri="{BB962C8B-B14F-4D97-AF65-F5344CB8AC3E}">
        <p14:creationId xmlns:p14="http://schemas.microsoft.com/office/powerpoint/2010/main" val="18546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Рисунок 62"/>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2688" t="12836" r="54839" b="62970"/>
          <a:stretch/>
        </p:blipFill>
        <p:spPr>
          <a:xfrm>
            <a:off x="7881527" y="5404044"/>
            <a:ext cx="4119413" cy="1524717"/>
          </a:xfrm>
          <a:prstGeom prst="rect">
            <a:avLst/>
          </a:prstGeom>
        </p:spPr>
      </p:pic>
      <p:pic>
        <p:nvPicPr>
          <p:cNvPr id="67" name="Рисунок 66"/>
          <p:cNvPicPr>
            <a:picLocks noChangeAspect="1"/>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l="2688" t="12836" r="54839" b="62970"/>
          <a:stretch/>
        </p:blipFill>
        <p:spPr>
          <a:xfrm>
            <a:off x="101600" y="4083206"/>
            <a:ext cx="4119413" cy="1524717"/>
          </a:xfrm>
          <a:prstGeom prst="rect">
            <a:avLst/>
          </a:prstGeom>
        </p:spPr>
      </p:pic>
      <p:pic>
        <p:nvPicPr>
          <p:cNvPr id="66" name="Рисунок 65"/>
          <p:cNvPicPr>
            <a:picLocks noChangeAspect="1"/>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l="2688" t="12836" r="54839" b="62970"/>
          <a:stretch/>
        </p:blipFill>
        <p:spPr>
          <a:xfrm>
            <a:off x="152400" y="5404006"/>
            <a:ext cx="4119413" cy="1524717"/>
          </a:xfrm>
          <a:prstGeom prst="rect">
            <a:avLst/>
          </a:prstGeom>
        </p:spPr>
      </p:pic>
      <p:pic>
        <p:nvPicPr>
          <p:cNvPr id="58" name="Рисунок 57"/>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688" t="12836" r="54839" b="62970"/>
          <a:stretch/>
        </p:blipFill>
        <p:spPr>
          <a:xfrm>
            <a:off x="3919687" y="4082084"/>
            <a:ext cx="4119413" cy="1524717"/>
          </a:xfrm>
          <a:prstGeom prst="rect">
            <a:avLst/>
          </a:prstGeom>
        </p:spPr>
      </p:pic>
      <p:pic>
        <p:nvPicPr>
          <p:cNvPr id="32" name="Рисунок 33"/>
          <p:cNvPicPr>
            <a:picLocks noChangeAspect="1"/>
          </p:cNvPicPr>
          <p:nvPr/>
        </p:nvPicPr>
        <p:blipFill rotWithShape="1">
          <a:blip r:embed="rId5">
            <a:extLst>
              <a:ext uri="{28A0092B-C50C-407E-A947-70E740481C1C}">
                <a14:useLocalDpi xmlns:a14="http://schemas.microsoft.com/office/drawing/2010/main" val="0"/>
              </a:ext>
            </a:extLst>
          </a:blip>
          <a:srcRect l="66670" t="25734" r="-3" b="2124"/>
          <a:stretch/>
        </p:blipFill>
        <p:spPr bwMode="auto">
          <a:xfrm>
            <a:off x="8069318" y="953187"/>
            <a:ext cx="3000308" cy="401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Рисунок 33"/>
          <p:cNvPicPr>
            <a:picLocks noChangeAspect="1"/>
          </p:cNvPicPr>
          <p:nvPr/>
        </p:nvPicPr>
        <p:blipFill rotWithShape="1">
          <a:blip r:embed="rId5">
            <a:extLst>
              <a:ext uri="{28A0092B-C50C-407E-A947-70E740481C1C}">
                <a14:useLocalDpi xmlns:a14="http://schemas.microsoft.com/office/drawing/2010/main" val="0"/>
              </a:ext>
            </a:extLst>
          </a:blip>
          <a:srcRect l="32949" t="25734" r="32179" b="2"/>
          <a:stretch/>
        </p:blipFill>
        <p:spPr bwMode="auto">
          <a:xfrm>
            <a:off x="4464352" y="939343"/>
            <a:ext cx="3166011" cy="410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Рисунок 33"/>
          <p:cNvPicPr>
            <a:picLocks noChangeAspect="1"/>
          </p:cNvPicPr>
          <p:nvPr/>
        </p:nvPicPr>
        <p:blipFill rotWithShape="1">
          <a:blip r:embed="rId5">
            <a:extLst>
              <a:ext uri="{28A0092B-C50C-407E-A947-70E740481C1C}">
                <a14:useLocalDpi xmlns:a14="http://schemas.microsoft.com/office/drawing/2010/main" val="0"/>
              </a:ext>
            </a:extLst>
          </a:blip>
          <a:srcRect l="-1922" t="25734" r="66693" b="2"/>
          <a:stretch/>
        </p:blipFill>
        <p:spPr bwMode="auto">
          <a:xfrm>
            <a:off x="819718" y="1026076"/>
            <a:ext cx="3002983" cy="39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Заголовок 1"/>
          <p:cNvSpPr>
            <a:spLocks noGrp="1"/>
          </p:cNvSpPr>
          <p:nvPr>
            <p:ph type="title"/>
          </p:nvPr>
        </p:nvSpPr>
        <p:spPr>
          <a:xfrm>
            <a:off x="4166273" y="170994"/>
            <a:ext cx="7804431" cy="76834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normAutofit/>
          </a:bodyPr>
          <a:lstStyle/>
          <a:p>
            <a:pPr algn="ctr"/>
            <a:r>
              <a:rPr lang="en-US"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goals of the Cashflow plan formulation and maintenance</a:t>
            </a:r>
            <a:endParaRPr lang="ru-RU"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
        <p:nvSpPr>
          <p:cNvPr id="5130" name="Прямоугольник 4"/>
          <p:cNvSpPr>
            <a:spLocks noChangeArrowheads="1"/>
          </p:cNvSpPr>
          <p:nvPr/>
        </p:nvSpPr>
        <p:spPr bwMode="auto">
          <a:xfrm>
            <a:off x="8463387" y="1744797"/>
            <a:ext cx="2557797" cy="8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ru-RU" altLang="ru-RU" sz="1500" b="1" dirty="0"/>
              <a:t>3.</a:t>
            </a:r>
            <a:r>
              <a:rPr lang="en-US" altLang="ru-RU" sz="1500" b="1" dirty="0"/>
              <a:t>  Informing (creating an information basis)</a:t>
            </a:r>
            <a:r>
              <a:rPr lang="ru-RU" altLang="ru-RU" sz="1500" b="1" dirty="0"/>
              <a:t> </a:t>
            </a:r>
            <a:br>
              <a:rPr lang="ru-RU" altLang="ru-RU" sz="1500" b="1" dirty="0"/>
            </a:br>
            <a:r>
              <a:rPr lang="en-US" altLang="ru-RU" sz="1500" b="1" dirty="0"/>
              <a:t>TSA liquidity management</a:t>
            </a:r>
            <a:endParaRPr lang="ru-RU" altLang="ru-RU" sz="1500" b="1" dirty="0"/>
          </a:p>
        </p:txBody>
      </p:sp>
      <p:sp>
        <p:nvSpPr>
          <p:cNvPr id="5132" name="Прямоугольник 1"/>
          <p:cNvSpPr>
            <a:spLocks noChangeArrowheads="1"/>
          </p:cNvSpPr>
          <p:nvPr/>
        </p:nvSpPr>
        <p:spPr bwMode="auto">
          <a:xfrm>
            <a:off x="1151035" y="1732718"/>
            <a:ext cx="2324100" cy="8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ru-RU" altLang="ru-RU" sz="1500" b="1" dirty="0"/>
              <a:t>1.</a:t>
            </a:r>
            <a:r>
              <a:rPr lang="en-US" altLang="ru-RU" sz="1500" b="1" dirty="0"/>
              <a:t> Ensuring timely and full execution of budgetary commitments</a:t>
            </a:r>
            <a:endParaRPr lang="ru-RU" altLang="ru-RU" sz="1500" b="1" dirty="0"/>
          </a:p>
        </p:txBody>
      </p:sp>
      <p:sp>
        <p:nvSpPr>
          <p:cNvPr id="5133" name="Прямоугольник 5"/>
          <p:cNvSpPr>
            <a:spLocks noChangeArrowheads="1"/>
          </p:cNvSpPr>
          <p:nvPr/>
        </p:nvSpPr>
        <p:spPr bwMode="auto">
          <a:xfrm>
            <a:off x="4888483" y="1852381"/>
            <a:ext cx="224154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gn="ctr"/>
            <a:r>
              <a:rPr lang="ru-RU" altLang="ru-RU" sz="1500" b="1" dirty="0"/>
              <a:t>2.</a:t>
            </a:r>
            <a:r>
              <a:rPr lang="en-US" altLang="ru-RU" sz="1500" b="1" dirty="0"/>
              <a:t> Making various management decisions</a:t>
            </a:r>
            <a:endParaRPr lang="ru-RU" altLang="ru-RU" sz="1500" b="1" dirty="0"/>
          </a:p>
        </p:txBody>
      </p:sp>
      <p:sp>
        <p:nvSpPr>
          <p:cNvPr id="38" name="Прямоугольник 1"/>
          <p:cNvSpPr>
            <a:spLocks noChangeArrowheads="1"/>
          </p:cNvSpPr>
          <p:nvPr/>
        </p:nvSpPr>
        <p:spPr bwMode="auto">
          <a:xfrm>
            <a:off x="896303" y="4116621"/>
            <a:ext cx="3002979" cy="8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500" i="1" dirty="0">
                <a:effectLst>
                  <a:outerShdw blurRad="38100" dist="38100" dir="2700000" algn="tl">
                    <a:srgbClr val="000000">
                      <a:alpha val="43137"/>
                    </a:srgbClr>
                  </a:outerShdw>
                </a:effectLst>
              </a:rPr>
              <a:t>Monitoring compliance with </a:t>
            </a:r>
          </a:p>
          <a:p>
            <a:pPr algn="ctr"/>
            <a:r>
              <a:rPr lang="en-US" altLang="ru-RU" sz="1500" i="1" dirty="0">
                <a:effectLst>
                  <a:outerShdw blurRad="38100" dist="38100" dir="2700000" algn="tl">
                    <a:srgbClr val="000000">
                      <a:alpha val="43137"/>
                    </a:srgbClr>
                  </a:outerShdw>
                </a:effectLst>
              </a:rPr>
              <a:t>main requirements of the Federal Law on the Federal Budget</a:t>
            </a:r>
            <a:endParaRPr lang="ru-RU" altLang="ru-RU" sz="1500" i="1" dirty="0">
              <a:effectLst>
                <a:outerShdw blurRad="38100" dist="38100" dir="2700000" algn="tl">
                  <a:srgbClr val="000000">
                    <a:alpha val="43137"/>
                  </a:srgbClr>
                </a:outerShdw>
              </a:effectLst>
            </a:endParaRPr>
          </a:p>
        </p:txBody>
      </p:sp>
      <p:sp>
        <p:nvSpPr>
          <p:cNvPr id="45" name="Прямоугольник 1"/>
          <p:cNvSpPr>
            <a:spLocks noChangeArrowheads="1"/>
          </p:cNvSpPr>
          <p:nvPr/>
        </p:nvSpPr>
        <p:spPr bwMode="auto">
          <a:xfrm>
            <a:off x="4895821" y="4222632"/>
            <a:ext cx="2658343" cy="8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500" i="1" dirty="0">
                <a:effectLst>
                  <a:outerShdw blurRad="38100" dist="38100" dir="2700000" algn="tl">
                    <a:srgbClr val="000000">
                      <a:alpha val="43137"/>
                    </a:srgbClr>
                  </a:outerShdw>
                </a:effectLst>
              </a:rPr>
              <a:t>Introducing amendments to the Federal Law on the Federal Budget</a:t>
            </a:r>
            <a:endParaRPr lang="ru-RU" altLang="ru-RU" sz="1500" i="1" dirty="0">
              <a:effectLst>
                <a:outerShdw blurRad="38100" dist="38100" dir="2700000" algn="tl">
                  <a:srgbClr val="000000">
                    <a:alpha val="43137"/>
                  </a:srgbClr>
                </a:outerShdw>
              </a:effectLst>
            </a:endParaRPr>
          </a:p>
        </p:txBody>
      </p:sp>
      <p:sp>
        <p:nvSpPr>
          <p:cNvPr id="57" name="Прямоугольник 1"/>
          <p:cNvSpPr>
            <a:spLocks noChangeArrowheads="1"/>
          </p:cNvSpPr>
          <p:nvPr/>
        </p:nvSpPr>
        <p:spPr bwMode="auto">
          <a:xfrm>
            <a:off x="755447" y="5484170"/>
            <a:ext cx="3284689" cy="104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sz="1500" i="1" dirty="0">
                <a:effectLst>
                  <a:outerShdw blurRad="38100" dist="38100" dir="2700000" algn="tl">
                    <a:srgbClr val="000000">
                      <a:alpha val="43137"/>
                    </a:srgbClr>
                  </a:outerShdw>
                </a:effectLst>
              </a:rPr>
              <a:t>Assessing possible deviations </a:t>
            </a:r>
          </a:p>
          <a:p>
            <a:pPr algn="ctr"/>
            <a:r>
              <a:rPr lang="en-US" sz="1500" i="1" dirty="0">
                <a:effectLst>
                  <a:outerShdw blurRad="38100" dist="38100" dir="2700000" algn="tl">
                    <a:srgbClr val="000000">
                      <a:alpha val="43137"/>
                    </a:srgbClr>
                  </a:outerShdw>
                </a:effectLst>
              </a:rPr>
              <a:t>of actual data from </a:t>
            </a:r>
          </a:p>
          <a:p>
            <a:pPr algn="ctr"/>
            <a:r>
              <a:rPr lang="en-US" sz="1500" i="1" dirty="0">
                <a:effectLst>
                  <a:outerShdw blurRad="38100" dist="38100" dir="2700000" algn="tl">
                    <a:srgbClr val="000000">
                      <a:alpha val="43137"/>
                    </a:srgbClr>
                  </a:outerShdw>
                </a:effectLst>
              </a:rPr>
              <a:t>the planned values,</a:t>
            </a:r>
            <a:endParaRPr lang="ru-RU" sz="1500" i="1" dirty="0">
              <a:effectLst>
                <a:outerShdw blurRad="38100" dist="38100" dir="2700000" algn="tl">
                  <a:srgbClr val="000000">
                    <a:alpha val="43137"/>
                  </a:srgbClr>
                </a:outerShdw>
              </a:effectLst>
            </a:endParaRPr>
          </a:p>
          <a:p>
            <a:pPr algn="ctr"/>
            <a:r>
              <a:rPr lang="en-US" sz="1500" i="1" dirty="0">
                <a:effectLst>
                  <a:outerShdw blurRad="38100" dist="38100" dir="2700000" algn="tl">
                    <a:srgbClr val="000000">
                      <a:alpha val="43137"/>
                    </a:srgbClr>
                  </a:outerShdw>
                </a:effectLst>
              </a:rPr>
              <a:t>etc. </a:t>
            </a:r>
          </a:p>
        </p:txBody>
      </p:sp>
      <p:pic>
        <p:nvPicPr>
          <p:cNvPr id="59" name="Рисунок 58"/>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688" t="12836" r="54839" b="62970"/>
          <a:stretch/>
        </p:blipFill>
        <p:spPr>
          <a:xfrm>
            <a:off x="4033987" y="5403747"/>
            <a:ext cx="4119413" cy="1524717"/>
          </a:xfrm>
          <a:prstGeom prst="rect">
            <a:avLst/>
          </a:prstGeom>
        </p:spPr>
      </p:pic>
      <p:sp>
        <p:nvSpPr>
          <p:cNvPr id="60" name="Прямоугольник 1"/>
          <p:cNvSpPr>
            <a:spLocks noChangeArrowheads="1"/>
          </p:cNvSpPr>
          <p:nvPr/>
        </p:nvSpPr>
        <p:spPr bwMode="auto">
          <a:xfrm>
            <a:off x="4959319" y="5645546"/>
            <a:ext cx="2658343"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sz="1500" i="1" dirty="0">
                <a:effectLst>
                  <a:outerShdw blurRad="38100" dist="38100" dir="2700000" algn="tl">
                    <a:srgbClr val="000000">
                      <a:alpha val="43137"/>
                    </a:srgbClr>
                  </a:outerShdw>
                </a:effectLst>
              </a:rPr>
              <a:t>Setting the ceilings for payables, etc.</a:t>
            </a:r>
          </a:p>
        </p:txBody>
      </p:sp>
      <p:pic>
        <p:nvPicPr>
          <p:cNvPr id="62" name="Рисунок 61"/>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2688" t="12836" r="54839" b="62970"/>
          <a:stretch/>
        </p:blipFill>
        <p:spPr>
          <a:xfrm>
            <a:off x="7790848" y="4108347"/>
            <a:ext cx="4119413" cy="1524717"/>
          </a:xfrm>
          <a:prstGeom prst="rect">
            <a:avLst/>
          </a:prstGeom>
        </p:spPr>
      </p:pic>
      <p:sp>
        <p:nvSpPr>
          <p:cNvPr id="64" name="Прямоугольник 1"/>
          <p:cNvSpPr>
            <a:spLocks noChangeArrowheads="1"/>
          </p:cNvSpPr>
          <p:nvPr/>
        </p:nvSpPr>
        <p:spPr bwMode="auto">
          <a:xfrm>
            <a:off x="8891843" y="4355070"/>
            <a:ext cx="2380984" cy="35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sz="1500" i="1" dirty="0">
                <a:effectLst>
                  <a:outerShdw blurRad="38100" dist="38100" dir="2700000" algn="tl">
                    <a:srgbClr val="000000">
                      <a:alpha val="43137"/>
                    </a:srgbClr>
                  </a:outerShdw>
                </a:effectLst>
              </a:rPr>
              <a:t>Monitoring the TSA status</a:t>
            </a:r>
          </a:p>
        </p:txBody>
      </p:sp>
      <p:sp>
        <p:nvSpPr>
          <p:cNvPr id="65" name="Прямоугольник 1"/>
          <p:cNvSpPr>
            <a:spLocks noChangeArrowheads="1"/>
          </p:cNvSpPr>
          <p:nvPr/>
        </p:nvSpPr>
        <p:spPr bwMode="auto">
          <a:xfrm>
            <a:off x="8826500" y="5502690"/>
            <a:ext cx="2844800" cy="76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sz="1400" i="1" dirty="0">
                <a:effectLst>
                  <a:outerShdw blurRad="38100" dist="38100" dir="2700000" algn="tl">
                    <a:srgbClr val="000000">
                      <a:alpha val="43137"/>
                    </a:srgbClr>
                  </a:outerShdw>
                </a:effectLst>
              </a:rPr>
              <a:t>Assessing amounts of </a:t>
            </a:r>
          </a:p>
          <a:p>
            <a:pPr algn="ctr"/>
            <a:r>
              <a:rPr lang="en-US" sz="1400" i="1" dirty="0">
                <a:effectLst>
                  <a:outerShdw blurRad="38100" dist="38100" dir="2700000" algn="tl">
                    <a:srgbClr val="000000">
                      <a:alpha val="43137"/>
                    </a:srgbClr>
                  </a:outerShdw>
                </a:effectLst>
              </a:rPr>
              <a:t>temporarily free funds and </a:t>
            </a:r>
          </a:p>
          <a:p>
            <a:pPr algn="ctr"/>
            <a:r>
              <a:rPr lang="en-US" sz="1400" i="1" dirty="0">
                <a:effectLst>
                  <a:outerShdw blurRad="38100" dist="38100" dir="2700000" algn="tl">
                    <a:srgbClr val="000000">
                      <a:alpha val="43137"/>
                    </a:srgbClr>
                  </a:outerShdw>
                </a:effectLst>
              </a:rPr>
              <a:t>possible cash shortages, etc.</a:t>
            </a:r>
          </a:p>
        </p:txBody>
      </p:sp>
      <p:sp>
        <p:nvSpPr>
          <p:cNvPr id="2" name="Номер слайда 1"/>
          <p:cNvSpPr>
            <a:spLocks noGrp="1"/>
          </p:cNvSpPr>
          <p:nvPr>
            <p:ph type="sldNum" sz="quarter" idx="12"/>
          </p:nvPr>
        </p:nvSpPr>
        <p:spPr>
          <a:xfrm>
            <a:off x="9167061" y="6343042"/>
            <a:ext cx="2743200" cy="365125"/>
          </a:xfrm>
        </p:spPr>
        <p:txBody>
          <a:bodyPr/>
          <a:lstStyle/>
          <a:p>
            <a:fld id="{1BCC3406-CD8C-49DF-A5F2-679D2D5F6A61}" type="slidenum">
              <a:rPr lang="ru-RU" smtClean="0">
                <a:solidFill>
                  <a:prstClr val="black">
                    <a:tint val="75000"/>
                  </a:prstClr>
                </a:solidFill>
              </a:rPr>
              <a:pPr/>
              <a:t>7</a:t>
            </a:fld>
            <a:endParaRPr lang="ru-RU" dirty="0">
              <a:solidFill>
                <a:prstClr val="black">
                  <a:tint val="75000"/>
                </a:prstClr>
              </a:solidFill>
            </a:endParaRPr>
          </a:p>
        </p:txBody>
      </p:sp>
    </p:spTree>
    <p:extLst>
      <p:ext uri="{BB962C8B-B14F-4D97-AF65-F5344CB8AC3E}">
        <p14:creationId xmlns:p14="http://schemas.microsoft.com/office/powerpoint/2010/main" val="1111355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800178" y="142240"/>
            <a:ext cx="7128933" cy="7112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normAutofit/>
          </a:bodyPr>
          <a:lstStyle/>
          <a:p>
            <a:pPr algn="ctr"/>
            <a:r>
              <a:rPr lang="en-US"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Timeline for drafting and maintaining the federal budget execution cashflow plan</a:t>
            </a:r>
            <a:endParaRPr lang="ru-RU"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pic>
        <p:nvPicPr>
          <p:cNvPr id="5" name="Picture 3" descr="E:\ПРЕЗЕНТАЦИИ и ДИЗАЙН\ФОТО Иконки\Разные иконки\arrow-right-310628_960_720.png"/>
          <p:cNvPicPr>
            <a:picLocks noChangeAspect="1" noChangeArrowheads="1"/>
          </p:cNvPicPr>
          <p:nvPr/>
        </p:nvPicPr>
        <p:blipFill>
          <a:blip r:embed="rId2" cstate="print">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rot="16200000">
            <a:off x="4620915" y="3350284"/>
            <a:ext cx="5463959" cy="101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E:\ПРЕЗЕНТАЦИИ и ДИЗАЙН\ФОТО Иконки\Разные иконки\arrow-right-310628_960_720.png"/>
          <p:cNvPicPr>
            <a:picLocks noChangeAspect="1" noChangeArrowheads="1"/>
          </p:cNvPicPr>
          <p:nvPr/>
        </p:nvPicPr>
        <p:blipFill>
          <a:blip r:embed="rId2" cstate="print">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rot="16200000">
            <a:off x="-1117270" y="3340122"/>
            <a:ext cx="5463964" cy="101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1"/>
          <p:cNvSpPr txBox="1">
            <a:spLocks noChangeArrowheads="1"/>
          </p:cNvSpPr>
          <p:nvPr/>
        </p:nvSpPr>
        <p:spPr bwMode="auto">
          <a:xfrm>
            <a:off x="1846127" y="1372319"/>
            <a:ext cx="3602567"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ru-RU" sz="1600" b="1" cap="all" dirty="0">
                <a:ln w="0"/>
                <a:solidFill>
                  <a:schemeClr val="accent1">
                    <a:lumMod val="50000"/>
                  </a:schemeClr>
                </a:solidFill>
                <a:effectLst>
                  <a:reflection blurRad="12700" stA="50000" endPos="50000" dist="5000" dir="5400000" sy="-100000" rotWithShape="0"/>
                </a:effectLst>
              </a:rPr>
              <a:t>Formulating the cashflow plan</a:t>
            </a:r>
            <a:endParaRPr lang="ru-RU" altLang="ru-RU" sz="1600" b="1" cap="all" dirty="0">
              <a:ln w="0"/>
              <a:solidFill>
                <a:schemeClr val="accent1">
                  <a:lumMod val="50000"/>
                </a:schemeClr>
              </a:solidFill>
              <a:effectLst>
                <a:reflection blurRad="12700" stA="50000" endPos="50000" dist="5000" dir="5400000" sy="-100000" rotWithShape="0"/>
              </a:effectLst>
            </a:endParaRPr>
          </a:p>
        </p:txBody>
      </p:sp>
      <p:pic>
        <p:nvPicPr>
          <p:cNvPr id="9" name="Picture 3" descr="E:\ПРЕЗЕНТАЦИИ и ДИЗАЙН\ФОТО Иконки\Разные иконки\arrow-right-310628_960_720.png"/>
          <p:cNvPicPr>
            <a:picLocks noChangeAspect="1" noChangeArrowheads="1"/>
          </p:cNvPicPr>
          <p:nvPr/>
        </p:nvPicPr>
        <p:blipFill rotWithShape="1">
          <a:blip r:embed="rId3" cstate="print">
            <a:duotone>
              <a:prstClr val="black"/>
              <a:srgbClr val="C00000">
                <a:tint val="45000"/>
                <a:satMod val="400000"/>
              </a:srgbClr>
            </a:duotone>
            <a:extLst>
              <a:ext uri="{28A0092B-C50C-407E-A947-70E740481C1C}">
                <a14:useLocalDpi xmlns:a14="http://schemas.microsoft.com/office/drawing/2010/main" val="0"/>
              </a:ext>
            </a:extLst>
          </a:blip>
          <a:srcRect r="19158"/>
          <a:stretch/>
        </p:blipFill>
        <p:spPr bwMode="auto">
          <a:xfrm>
            <a:off x="1377009" y="5885309"/>
            <a:ext cx="475395" cy="101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E:\ПРЕЗЕНТАЦИИ и ДИЗАЙН\ФОТО Иконки\Разные иконки\arrow-right-310628_960_720.png"/>
          <p:cNvPicPr>
            <a:picLocks noChangeAspect="1" noChangeArrowheads="1"/>
          </p:cNvPicPr>
          <p:nvPr/>
        </p:nvPicPr>
        <p:blipFill rotWithShape="1">
          <a:blip r:embed="rId4" cstate="print">
            <a:duotone>
              <a:prstClr val="black"/>
              <a:srgbClr val="C00000">
                <a:tint val="45000"/>
                <a:satMod val="400000"/>
              </a:srgbClr>
            </a:duotone>
            <a:extLst>
              <a:ext uri="{28A0092B-C50C-407E-A947-70E740481C1C}">
                <a14:useLocalDpi xmlns:a14="http://schemas.microsoft.com/office/drawing/2010/main" val="0"/>
              </a:ext>
            </a:extLst>
          </a:blip>
          <a:srcRect r="19158"/>
          <a:stretch/>
        </p:blipFill>
        <p:spPr bwMode="auto">
          <a:xfrm rot="10800000">
            <a:off x="1376275" y="5499867"/>
            <a:ext cx="475395" cy="8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971041" y="6224189"/>
            <a:ext cx="3881967" cy="307773"/>
          </a:xfrm>
          <a:prstGeom prst="rect">
            <a:avLst/>
          </a:prstGeom>
          <a:noFill/>
        </p:spPr>
        <p:txBody>
          <a:bodyPr wrap="square" lIns="121917" tIns="60958" rIns="121917" bIns="60958">
            <a:spAutoFit/>
          </a:bodyPr>
          <a:lstStyle/>
          <a:p>
            <a:pPr>
              <a:defRPr/>
            </a:pPr>
            <a:r>
              <a:rPr lang="en-US" sz="1200" b="1" i="1" dirty="0">
                <a:solidFill>
                  <a:schemeClr val="accent1">
                    <a:lumMod val="50000"/>
                  </a:schemeClr>
                </a:solidFill>
                <a:effectLst>
                  <a:outerShdw blurRad="38100" dist="38100" dir="2700000" algn="tl">
                    <a:srgbClr val="000000">
                      <a:alpha val="43137"/>
                    </a:srgbClr>
                  </a:outerShdw>
                </a:effectLst>
              </a:rPr>
              <a:t>Adoption of the Law on FB by the State Duma</a:t>
            </a:r>
            <a:endParaRPr lang="ru-RU" sz="1200" b="1" i="1" dirty="0">
              <a:solidFill>
                <a:schemeClr val="accent1">
                  <a:lumMod val="50000"/>
                </a:schemeClr>
              </a:solidFill>
              <a:effectLst>
                <a:outerShdw blurRad="38100" dist="38100" dir="2700000" algn="tl">
                  <a:srgbClr val="000000">
                    <a:alpha val="43137"/>
                  </a:srgbClr>
                </a:outerShdw>
              </a:effectLst>
            </a:endParaRPr>
          </a:p>
        </p:txBody>
      </p:sp>
      <p:sp>
        <p:nvSpPr>
          <p:cNvPr id="9227" name="TextBox 11"/>
          <p:cNvSpPr txBox="1">
            <a:spLocks noChangeArrowheads="1"/>
          </p:cNvSpPr>
          <p:nvPr/>
        </p:nvSpPr>
        <p:spPr bwMode="auto">
          <a:xfrm>
            <a:off x="866996" y="5700434"/>
            <a:ext cx="7048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r>
              <a:rPr lang="en-US" altLang="ru-RU" sz="1600" i="1" dirty="0"/>
              <a:t>t+1</a:t>
            </a:r>
            <a:endParaRPr lang="ru-RU" altLang="ru-RU" sz="1600" i="1" dirty="0"/>
          </a:p>
        </p:txBody>
      </p:sp>
      <p:sp>
        <p:nvSpPr>
          <p:cNvPr id="9228" name="TextBox 12"/>
          <p:cNvSpPr txBox="1">
            <a:spLocks noChangeArrowheads="1"/>
          </p:cNvSpPr>
          <p:nvPr/>
        </p:nvSpPr>
        <p:spPr bwMode="auto">
          <a:xfrm>
            <a:off x="955040" y="6156034"/>
            <a:ext cx="372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r>
              <a:rPr lang="en-US" altLang="ru-RU" sz="1600" i="1" dirty="0"/>
              <a:t>t</a:t>
            </a:r>
            <a:endParaRPr lang="ru-RU" altLang="ru-RU" sz="1600" i="1" dirty="0"/>
          </a:p>
        </p:txBody>
      </p:sp>
      <p:sp>
        <p:nvSpPr>
          <p:cNvPr id="14" name="TextBox 13"/>
          <p:cNvSpPr txBox="1"/>
          <p:nvPr/>
        </p:nvSpPr>
        <p:spPr>
          <a:xfrm>
            <a:off x="1979507" y="5725503"/>
            <a:ext cx="3790951" cy="492438"/>
          </a:xfrm>
          <a:prstGeom prst="rect">
            <a:avLst/>
          </a:prstGeom>
          <a:noFill/>
        </p:spPr>
        <p:txBody>
          <a:bodyPr lIns="121917" tIns="60958" rIns="121917" bIns="60958">
            <a:spAutoFit/>
          </a:bodyPr>
          <a:lstStyle/>
          <a:p>
            <a:pPr>
              <a:defRPr/>
            </a:pPr>
            <a:r>
              <a:rPr lang="en-US" sz="1200" b="1" i="1" dirty="0" err="1">
                <a:solidFill>
                  <a:schemeClr val="accent1">
                    <a:lumMod val="50000"/>
                  </a:schemeClr>
                </a:solidFill>
                <a:effectLst>
                  <a:outerShdw blurRad="38100" dist="38100" dir="2700000" algn="tl">
                    <a:srgbClr val="000000">
                      <a:alpha val="43137"/>
                    </a:srgbClr>
                  </a:outerShdw>
                </a:effectLst>
              </a:rPr>
              <a:t>MoF</a:t>
            </a:r>
            <a:r>
              <a:rPr lang="en-US" sz="1200" b="1" i="1" dirty="0">
                <a:solidFill>
                  <a:schemeClr val="accent1">
                    <a:lumMod val="50000"/>
                  </a:schemeClr>
                </a:solidFill>
                <a:effectLst>
                  <a:outerShdw blurRad="38100" dist="38100" dir="2700000" algn="tl">
                    <a:srgbClr val="000000">
                      <a:alpha val="43137"/>
                    </a:srgbClr>
                  </a:outerShdw>
                </a:effectLst>
              </a:rPr>
              <a:t> of Russia shares the parameters stipulated for in the law on the federal budget (FB)</a:t>
            </a:r>
            <a:endParaRPr lang="ru-RU" sz="1200" b="1" i="1" dirty="0">
              <a:solidFill>
                <a:schemeClr val="accent1">
                  <a:lumMod val="50000"/>
                </a:schemeClr>
              </a:solidFill>
              <a:effectLst>
                <a:outerShdw blurRad="38100" dist="38100" dir="2700000" algn="tl">
                  <a:srgbClr val="000000">
                    <a:alpha val="43137"/>
                  </a:srgbClr>
                </a:outerShdw>
              </a:effectLst>
            </a:endParaRPr>
          </a:p>
        </p:txBody>
      </p:sp>
      <p:pic>
        <p:nvPicPr>
          <p:cNvPr id="15" name="Picture 3" descr="E:\ПРЕЗЕНТАЦИИ и ДИЗАЙН\ФОТО Иконки\Разные иконки\arrow-right-310628_960_720.png"/>
          <p:cNvPicPr>
            <a:picLocks noChangeAspect="1" noChangeArrowheads="1"/>
          </p:cNvPicPr>
          <p:nvPr/>
        </p:nvPicPr>
        <p:blipFill rotWithShape="1">
          <a:blip r:embed="rId3" cstate="print">
            <a:duotone>
              <a:prstClr val="black"/>
              <a:srgbClr val="C00000">
                <a:tint val="45000"/>
                <a:satMod val="400000"/>
              </a:srgbClr>
            </a:duotone>
            <a:extLst>
              <a:ext uri="{28A0092B-C50C-407E-A947-70E740481C1C}">
                <a14:useLocalDpi xmlns:a14="http://schemas.microsoft.com/office/drawing/2010/main" val="0"/>
              </a:ext>
            </a:extLst>
          </a:blip>
          <a:srcRect r="19158"/>
          <a:stretch/>
        </p:blipFill>
        <p:spPr bwMode="auto">
          <a:xfrm rot="10800000">
            <a:off x="1379559" y="4393478"/>
            <a:ext cx="475395" cy="101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TextBox 15"/>
          <p:cNvSpPr txBox="1">
            <a:spLocks noChangeArrowheads="1"/>
          </p:cNvSpPr>
          <p:nvPr/>
        </p:nvSpPr>
        <p:spPr bwMode="auto">
          <a:xfrm>
            <a:off x="866997" y="4686309"/>
            <a:ext cx="7048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r>
              <a:rPr lang="en-US" altLang="ru-RU" sz="1600" i="1" dirty="0"/>
              <a:t>t+</a:t>
            </a:r>
            <a:r>
              <a:rPr lang="ru-RU" altLang="ru-RU" sz="1600" i="1" dirty="0"/>
              <a:t>5</a:t>
            </a:r>
          </a:p>
        </p:txBody>
      </p:sp>
      <p:sp>
        <p:nvSpPr>
          <p:cNvPr id="17" name="TextBox 16"/>
          <p:cNvSpPr txBox="1"/>
          <p:nvPr/>
        </p:nvSpPr>
        <p:spPr>
          <a:xfrm>
            <a:off x="1996448" y="5191203"/>
            <a:ext cx="3790949" cy="492438"/>
          </a:xfrm>
          <a:prstGeom prst="rect">
            <a:avLst/>
          </a:prstGeom>
          <a:noFill/>
        </p:spPr>
        <p:txBody>
          <a:bodyPr lIns="121917" tIns="60958" rIns="121917" bIns="60958">
            <a:spAutoFit/>
          </a:bodyPr>
          <a:lstStyle/>
          <a:p>
            <a:pPr>
              <a:defRPr/>
            </a:pPr>
            <a:r>
              <a:rPr lang="en-US" sz="1200" b="1" i="1" dirty="0">
                <a:solidFill>
                  <a:schemeClr val="accent1">
                    <a:lumMod val="50000"/>
                  </a:schemeClr>
                </a:solidFill>
                <a:effectLst>
                  <a:outerShdw blurRad="38100" dist="38100" dir="2700000" algn="tl">
                    <a:srgbClr val="000000">
                      <a:alpha val="43137"/>
                    </a:srgbClr>
                  </a:outerShdw>
                </a:effectLst>
              </a:rPr>
              <a:t>Submission of forecasts by the forecasting process participants</a:t>
            </a:r>
            <a:endParaRPr lang="ru-RU" sz="1200" b="1" i="1" dirty="0">
              <a:solidFill>
                <a:schemeClr val="accent1">
                  <a:lumMod val="50000"/>
                </a:schemeClr>
              </a:solidFill>
              <a:effectLst>
                <a:outerShdw blurRad="38100" dist="38100" dir="2700000" algn="tl">
                  <a:srgbClr val="000000">
                    <a:alpha val="43137"/>
                  </a:srgbClr>
                </a:outerShdw>
              </a:effectLst>
            </a:endParaRPr>
          </a:p>
        </p:txBody>
      </p:sp>
      <p:pic>
        <p:nvPicPr>
          <p:cNvPr id="18" name="Picture 3" descr="E:\ПРЕЗЕНТАЦИИ и ДИЗАЙН\ФОТО Иконки\Разные иконки\arrow-right-310628_960_720.png"/>
          <p:cNvPicPr>
            <a:picLocks noChangeAspect="1" noChangeArrowheads="1"/>
          </p:cNvPicPr>
          <p:nvPr/>
        </p:nvPicPr>
        <p:blipFill rotWithShape="1">
          <a:blip r:embed="rId3" cstate="print">
            <a:duotone>
              <a:prstClr val="black"/>
              <a:srgbClr val="C00000">
                <a:tint val="45000"/>
                <a:satMod val="400000"/>
              </a:srgbClr>
            </a:duotone>
            <a:extLst>
              <a:ext uri="{28A0092B-C50C-407E-A947-70E740481C1C}">
                <a14:useLocalDpi xmlns:a14="http://schemas.microsoft.com/office/drawing/2010/main" val="0"/>
              </a:ext>
            </a:extLst>
          </a:blip>
          <a:srcRect r="19158"/>
          <a:stretch/>
        </p:blipFill>
        <p:spPr bwMode="auto">
          <a:xfrm>
            <a:off x="1379559" y="2570137"/>
            <a:ext cx="475395" cy="101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4" name="TextBox 18"/>
          <p:cNvSpPr txBox="1">
            <a:spLocks noChangeArrowheads="1"/>
          </p:cNvSpPr>
          <p:nvPr/>
        </p:nvSpPr>
        <p:spPr bwMode="auto">
          <a:xfrm>
            <a:off x="808485" y="2888022"/>
            <a:ext cx="6656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en-US" altLang="ru-RU" sz="1600" i="1" dirty="0"/>
              <a:t>t+</a:t>
            </a:r>
            <a:r>
              <a:rPr lang="ru-RU" altLang="ru-RU" sz="1600" i="1" dirty="0"/>
              <a:t>16</a:t>
            </a:r>
          </a:p>
        </p:txBody>
      </p:sp>
      <p:sp>
        <p:nvSpPr>
          <p:cNvPr id="20" name="TextBox 19"/>
          <p:cNvSpPr txBox="1"/>
          <p:nvPr/>
        </p:nvSpPr>
        <p:spPr>
          <a:xfrm>
            <a:off x="1998439" y="3209184"/>
            <a:ext cx="3790949" cy="492438"/>
          </a:xfrm>
          <a:prstGeom prst="rect">
            <a:avLst/>
          </a:prstGeom>
          <a:noFill/>
        </p:spPr>
        <p:txBody>
          <a:bodyPr lIns="121917" tIns="60958" rIns="121917" bIns="60958">
            <a:spAutoFit/>
          </a:bodyPr>
          <a:lstStyle/>
          <a:p>
            <a:pPr>
              <a:defRPr/>
            </a:pPr>
            <a:r>
              <a:rPr lang="en-US" sz="1200" b="1" i="1" dirty="0">
                <a:solidFill>
                  <a:schemeClr val="accent1">
                    <a:lumMod val="50000"/>
                  </a:schemeClr>
                </a:solidFill>
                <a:effectLst>
                  <a:outerShdw blurRad="38100" dist="38100" dir="2700000" algn="tl">
                    <a:srgbClr val="000000">
                      <a:alpha val="43137"/>
                    </a:srgbClr>
                  </a:outerShdw>
                </a:effectLst>
              </a:rPr>
              <a:t>Updating cash expenditure forecasts </a:t>
            </a:r>
            <a:r>
              <a:rPr lang="ru-RU" sz="1200" b="1" i="1" dirty="0">
                <a:solidFill>
                  <a:schemeClr val="accent1">
                    <a:lumMod val="50000"/>
                  </a:schemeClr>
                </a:solidFill>
                <a:effectLst>
                  <a:outerShdw blurRad="38100" dist="38100" dir="2700000" algn="tl">
                    <a:srgbClr val="000000">
                      <a:alpha val="43137"/>
                    </a:srgbClr>
                  </a:outerShdw>
                </a:effectLst>
              </a:rPr>
              <a:t>( </a:t>
            </a:r>
            <a:r>
              <a:rPr lang="en-US" sz="1200" b="1" i="1" dirty="0">
                <a:solidFill>
                  <a:schemeClr val="accent1">
                    <a:lumMod val="50000"/>
                  </a:schemeClr>
                </a:solidFill>
                <a:effectLst>
                  <a:outerShdw blurRad="38100" dist="38100" dir="2700000" algn="tl">
                    <a:srgbClr val="000000">
                      <a:alpha val="43137"/>
                    </a:srgbClr>
                  </a:outerShdw>
                </a:effectLst>
              </a:rPr>
              <a:t>in case payables ceilings have been set)</a:t>
            </a:r>
            <a:endParaRPr lang="ru-RU" sz="1200" b="1" i="1" dirty="0">
              <a:solidFill>
                <a:schemeClr val="accent1">
                  <a:lumMod val="50000"/>
                </a:schemeClr>
              </a:solidFill>
              <a:effectLst>
                <a:outerShdw blurRad="38100" dist="38100" dir="2700000" algn="tl">
                  <a:srgbClr val="000000">
                    <a:alpha val="43137"/>
                  </a:srgbClr>
                </a:outerShdw>
              </a:effectLst>
            </a:endParaRPr>
          </a:p>
        </p:txBody>
      </p:sp>
      <p:sp>
        <p:nvSpPr>
          <p:cNvPr id="9236" name="TextBox 20"/>
          <p:cNvSpPr txBox="1">
            <a:spLocks noChangeArrowheads="1"/>
          </p:cNvSpPr>
          <p:nvPr/>
        </p:nvSpPr>
        <p:spPr bwMode="auto">
          <a:xfrm>
            <a:off x="839267" y="2146035"/>
            <a:ext cx="922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r>
              <a:rPr lang="en-US" altLang="ru-RU" sz="1600" i="1" dirty="0"/>
              <a:t>t+</a:t>
            </a:r>
            <a:r>
              <a:rPr lang="ru-RU" altLang="ru-RU" sz="1600" i="1" dirty="0"/>
              <a:t>20</a:t>
            </a:r>
          </a:p>
        </p:txBody>
      </p:sp>
      <p:sp>
        <p:nvSpPr>
          <p:cNvPr id="26" name="TextBox 25"/>
          <p:cNvSpPr txBox="1"/>
          <p:nvPr/>
        </p:nvSpPr>
        <p:spPr>
          <a:xfrm>
            <a:off x="7879470" y="5839423"/>
            <a:ext cx="3788833" cy="492438"/>
          </a:xfrm>
          <a:prstGeom prst="rect">
            <a:avLst/>
          </a:prstGeom>
          <a:noFill/>
        </p:spPr>
        <p:txBody>
          <a:bodyPr lIns="121917" tIns="60958" rIns="121917" bIns="60958">
            <a:spAutoFit/>
          </a:bodyPr>
          <a:lstStyle/>
          <a:p>
            <a:pPr>
              <a:defRPr/>
            </a:pPr>
            <a:r>
              <a:rPr lang="en-US" sz="1200" b="1" i="1" dirty="0">
                <a:solidFill>
                  <a:schemeClr val="accent1">
                    <a:lumMod val="50000"/>
                  </a:schemeClr>
                </a:solidFill>
                <a:effectLst>
                  <a:outerShdw blurRad="38100" dist="38100" dir="2700000" algn="tl">
                    <a:srgbClr val="000000">
                      <a:alpha val="43137"/>
                    </a:srgbClr>
                  </a:outerShdw>
                </a:effectLst>
              </a:rPr>
              <a:t>Territorial Bodies of the Federal Treasury (FTTB) formulate General Ledgers</a:t>
            </a:r>
            <a:endParaRPr lang="ru-RU" sz="1200" b="1" i="1" dirty="0">
              <a:solidFill>
                <a:schemeClr val="accent1">
                  <a:lumMod val="50000"/>
                </a:schemeClr>
              </a:solidFill>
              <a:effectLst>
                <a:outerShdw blurRad="38100" dist="38100" dir="2700000" algn="tl">
                  <a:srgbClr val="000000">
                    <a:alpha val="43137"/>
                  </a:srgbClr>
                </a:outerShdw>
              </a:effectLst>
            </a:endParaRPr>
          </a:p>
        </p:txBody>
      </p:sp>
      <p:sp>
        <p:nvSpPr>
          <p:cNvPr id="27" name="TextBox 26"/>
          <p:cNvSpPr txBox="1"/>
          <p:nvPr/>
        </p:nvSpPr>
        <p:spPr>
          <a:xfrm>
            <a:off x="7867922" y="4870811"/>
            <a:ext cx="4039599" cy="492438"/>
          </a:xfrm>
          <a:prstGeom prst="rect">
            <a:avLst/>
          </a:prstGeom>
          <a:noFill/>
        </p:spPr>
        <p:txBody>
          <a:bodyPr wrap="square" lIns="121917" tIns="60958" rIns="121917" bIns="60958">
            <a:spAutoFit/>
          </a:bodyPr>
          <a:lstStyle/>
          <a:p>
            <a:pPr>
              <a:defRPr/>
            </a:pPr>
            <a:r>
              <a:rPr lang="en-US" sz="1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Interregional Department of the Federal Treasury (FTID) prepares information on the FB execution</a:t>
            </a:r>
            <a:endParaRPr lang="ru-RU" sz="1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244" name="TextBox 28"/>
          <p:cNvSpPr txBox="1">
            <a:spLocks noChangeArrowheads="1"/>
          </p:cNvSpPr>
          <p:nvPr/>
        </p:nvSpPr>
        <p:spPr bwMode="auto">
          <a:xfrm>
            <a:off x="5851930" y="4139770"/>
            <a:ext cx="1329285" cy="32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en-US" altLang="ru-RU" sz="13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working day 4</a:t>
            </a:r>
            <a:endParaRPr lang="ru-RU" altLang="ru-RU" sz="13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245" name="TextBox 29"/>
          <p:cNvSpPr txBox="1">
            <a:spLocks noChangeArrowheads="1"/>
          </p:cNvSpPr>
          <p:nvPr/>
        </p:nvSpPr>
        <p:spPr bwMode="auto">
          <a:xfrm>
            <a:off x="5851931" y="3512164"/>
            <a:ext cx="1321122"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ru-RU" altLang="ru-RU"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altLang="ru-RU" sz="13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working day 5</a:t>
            </a:r>
            <a:endParaRPr lang="ru-RU" altLang="ru-RU" sz="13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246" name="TextBox 30"/>
          <p:cNvSpPr txBox="1">
            <a:spLocks noChangeArrowheads="1"/>
          </p:cNvSpPr>
          <p:nvPr/>
        </p:nvSpPr>
        <p:spPr bwMode="auto">
          <a:xfrm>
            <a:off x="5853008" y="1798663"/>
            <a:ext cx="1330113" cy="32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en-US" altLang="ru-RU" sz="13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working day 8</a:t>
            </a:r>
            <a:endParaRPr lang="ru-RU" altLang="ru-RU" sz="13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221" name="Picture 5" descr="http://vignette4.wikia.nocookie.net/uncyclopedia/images/1/10/Right_wiki_bracket.png/revision/latest?cb=20110111192238"/>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71770" y="4353394"/>
            <a:ext cx="327719" cy="1205231"/>
          </a:xfrm>
          <a:prstGeom prst="rect">
            <a:avLst/>
          </a:prstGeom>
          <a:noFill/>
          <a:extLst>
            <a:ext uri="{909E8E84-426E-40DD-AFC4-6F175D3DCCD1}">
              <a14:hiddenFill xmlns:a14="http://schemas.microsoft.com/office/drawing/2010/main">
                <a:solidFill>
                  <a:srgbClr val="FFFFFF"/>
                </a:solidFill>
              </a14:hiddenFill>
            </a:ext>
          </a:extLst>
        </p:spPr>
      </p:pic>
      <p:pic>
        <p:nvPicPr>
          <p:cNvPr id="9251" name="Picture 7" descr="http://www.fasterway.it/wp-content/uploads/2013/07/bersagli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5970" y="893511"/>
            <a:ext cx="751417" cy="72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2" name="Picture 7" descr="http://www.fasterway.it/wp-content/uploads/2013/07/bersagli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1686" y="929604"/>
            <a:ext cx="751417" cy="72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18"/>
          <p:cNvSpPr txBox="1">
            <a:spLocks noChangeArrowheads="1"/>
          </p:cNvSpPr>
          <p:nvPr/>
        </p:nvSpPr>
        <p:spPr bwMode="auto">
          <a:xfrm>
            <a:off x="886199" y="3589250"/>
            <a:ext cx="920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r>
              <a:rPr lang="en-US" altLang="ru-RU" sz="1600" i="1" dirty="0"/>
              <a:t>t+</a:t>
            </a:r>
            <a:r>
              <a:rPr lang="ru-RU" altLang="ru-RU" sz="1600" i="1" dirty="0"/>
              <a:t>8</a:t>
            </a:r>
          </a:p>
        </p:txBody>
      </p:sp>
      <p:sp>
        <p:nvSpPr>
          <p:cNvPr id="38" name="TextBox 37"/>
          <p:cNvSpPr txBox="1"/>
          <p:nvPr/>
        </p:nvSpPr>
        <p:spPr>
          <a:xfrm>
            <a:off x="1984587" y="3961956"/>
            <a:ext cx="3790949" cy="307773"/>
          </a:xfrm>
          <a:prstGeom prst="rect">
            <a:avLst/>
          </a:prstGeom>
          <a:noFill/>
        </p:spPr>
        <p:txBody>
          <a:bodyPr lIns="121917" tIns="60958" rIns="121917" bIns="60958">
            <a:spAutoFit/>
          </a:bodyPr>
          <a:lstStyle/>
          <a:p>
            <a:pPr>
              <a:defRPr/>
            </a:pPr>
            <a:r>
              <a:rPr lang="en-US" sz="1200" b="1" i="1" dirty="0">
                <a:solidFill>
                  <a:schemeClr val="accent1">
                    <a:lumMod val="50000"/>
                  </a:schemeClr>
                </a:solidFill>
                <a:effectLst>
                  <a:outerShdw blurRad="38100" dist="38100" dir="2700000" algn="tl">
                    <a:srgbClr val="000000">
                      <a:alpha val="43137"/>
                    </a:srgbClr>
                  </a:outerShdw>
                </a:effectLst>
              </a:rPr>
              <a:t>Formulating information on the TSA status</a:t>
            </a:r>
            <a:endParaRPr lang="ru-RU" sz="1200" b="1" i="1" dirty="0">
              <a:solidFill>
                <a:schemeClr val="accent1">
                  <a:lumMod val="50000"/>
                </a:schemeClr>
              </a:solidFill>
              <a:effectLst>
                <a:outerShdw blurRad="38100" dist="38100" dir="2700000" algn="tl">
                  <a:srgbClr val="000000">
                    <a:alpha val="43137"/>
                  </a:srgbClr>
                </a:outerShdw>
              </a:effectLst>
            </a:endParaRPr>
          </a:p>
        </p:txBody>
      </p:sp>
      <p:pic>
        <p:nvPicPr>
          <p:cNvPr id="39" name="Picture 3" descr="E:\ПРЕЗЕНТАЦИИ и ДИЗАЙН\ФОТО Иконки\Разные иконки\arrow-right-310628_960_720.png"/>
          <p:cNvPicPr>
            <a:picLocks noChangeAspect="1" noChangeArrowheads="1"/>
          </p:cNvPicPr>
          <p:nvPr/>
        </p:nvPicPr>
        <p:blipFill rotWithShape="1">
          <a:blip r:embed="rId3" cstate="print">
            <a:duotone>
              <a:prstClr val="black"/>
              <a:srgbClr val="C00000">
                <a:tint val="45000"/>
                <a:satMod val="400000"/>
              </a:srgbClr>
            </a:duotone>
            <a:extLst>
              <a:ext uri="{28A0092B-C50C-407E-A947-70E740481C1C}">
                <a14:useLocalDpi xmlns:a14="http://schemas.microsoft.com/office/drawing/2010/main" val="0"/>
              </a:ext>
            </a:extLst>
          </a:blip>
          <a:srcRect r="19158"/>
          <a:stretch/>
        </p:blipFill>
        <p:spPr bwMode="auto">
          <a:xfrm>
            <a:off x="1370732" y="3303404"/>
            <a:ext cx="475395" cy="101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 descr="http://vignette4.wikia.nocookie.net/uncyclopedia/images/1/10/Right_wiki_bracket.png/revision/latest?cb=20110111192238"/>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4025" y="3749525"/>
            <a:ext cx="327719" cy="658041"/>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15"/>
          <p:cNvSpPr txBox="1">
            <a:spLocks noChangeArrowheads="1"/>
          </p:cNvSpPr>
          <p:nvPr/>
        </p:nvSpPr>
        <p:spPr bwMode="auto">
          <a:xfrm>
            <a:off x="886200" y="4099367"/>
            <a:ext cx="7048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r>
              <a:rPr lang="en-US" altLang="ru-RU" sz="1600" i="1" dirty="0"/>
              <a:t>t+</a:t>
            </a:r>
            <a:r>
              <a:rPr lang="ru-RU" altLang="ru-RU" sz="1600" i="1" dirty="0"/>
              <a:t>7</a:t>
            </a:r>
          </a:p>
        </p:txBody>
      </p:sp>
      <p:sp>
        <p:nvSpPr>
          <p:cNvPr id="44" name="TextBox 33"/>
          <p:cNvSpPr txBox="1">
            <a:spLocks noChangeArrowheads="1"/>
          </p:cNvSpPr>
          <p:nvPr/>
        </p:nvSpPr>
        <p:spPr bwMode="auto">
          <a:xfrm>
            <a:off x="1691944" y="2541716"/>
            <a:ext cx="2722609" cy="3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200" b="1" i="1" dirty="0">
                <a:solidFill>
                  <a:schemeClr val="accent1">
                    <a:lumMod val="50000"/>
                  </a:schemeClr>
                </a:solidFill>
                <a:effectLst>
                  <a:outerShdw blurRad="38100" dist="38100" dir="2700000" algn="tl">
                    <a:srgbClr val="000000">
                      <a:alpha val="43137"/>
                    </a:srgbClr>
                  </a:outerShdw>
                </a:effectLst>
              </a:rPr>
              <a:t>Formulating the cash flow plan</a:t>
            </a:r>
            <a:endParaRPr lang="ru-RU" altLang="ru-RU" sz="1200" b="1" i="1" dirty="0">
              <a:solidFill>
                <a:schemeClr val="accent1">
                  <a:lumMod val="50000"/>
                </a:schemeClr>
              </a:solidFill>
              <a:effectLst>
                <a:outerShdw blurRad="38100" dist="38100" dir="2700000" algn="tl">
                  <a:srgbClr val="000000">
                    <a:alpha val="43137"/>
                  </a:srgbClr>
                </a:outerShdw>
              </a:effectLst>
            </a:endParaRPr>
          </a:p>
        </p:txBody>
      </p:sp>
      <p:pic>
        <p:nvPicPr>
          <p:cNvPr id="45" name="Picture 3" descr="E:\ПРЕЗЕНТАЦИИ и ДИЗАЙН\ФОТО Иконки\Разные иконки\arrow-right-310628_960_720.png"/>
          <p:cNvPicPr>
            <a:picLocks noChangeAspect="1" noChangeArrowheads="1"/>
          </p:cNvPicPr>
          <p:nvPr/>
        </p:nvPicPr>
        <p:blipFill rotWithShape="1">
          <a:blip r:embed="rId3" cstate="print">
            <a:duotone>
              <a:prstClr val="black"/>
              <a:srgbClr val="C00000">
                <a:tint val="45000"/>
                <a:satMod val="400000"/>
              </a:srgbClr>
            </a:duotone>
            <a:extLst>
              <a:ext uri="{28A0092B-C50C-407E-A947-70E740481C1C}">
                <a14:useLocalDpi xmlns:a14="http://schemas.microsoft.com/office/drawing/2010/main" val="0"/>
              </a:ext>
            </a:extLst>
          </a:blip>
          <a:srcRect r="19158"/>
          <a:stretch/>
        </p:blipFill>
        <p:spPr bwMode="auto">
          <a:xfrm rot="10800000">
            <a:off x="1400396" y="3793093"/>
            <a:ext cx="475395" cy="101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5" descr="http://vignette4.wikia.nocookie.net/uncyclopedia/images/1/10/Right_wiki_bracket.png/revision/latest?cb=20110111192238"/>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5579" y="4301400"/>
            <a:ext cx="225468" cy="578097"/>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33"/>
          <p:cNvSpPr txBox="1">
            <a:spLocks noChangeArrowheads="1"/>
          </p:cNvSpPr>
          <p:nvPr/>
        </p:nvSpPr>
        <p:spPr bwMode="auto">
          <a:xfrm>
            <a:off x="1738880" y="4518740"/>
            <a:ext cx="2734179" cy="3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r>
              <a:rPr lang="en-US" altLang="ru-RU" sz="1200" b="1" i="1" dirty="0">
                <a:solidFill>
                  <a:schemeClr val="accent1">
                    <a:lumMod val="50000"/>
                  </a:schemeClr>
                </a:solidFill>
                <a:effectLst>
                  <a:outerShdw blurRad="38100" dist="38100" dir="2700000" algn="tl">
                    <a:srgbClr val="000000">
                      <a:alpha val="43137"/>
                    </a:srgbClr>
                  </a:outerShdw>
                </a:effectLst>
              </a:rPr>
              <a:t>Forecast verification and review</a:t>
            </a:r>
            <a:endParaRPr lang="ru-RU" altLang="ru-RU" sz="1200" b="1" i="1" dirty="0">
              <a:solidFill>
                <a:schemeClr val="accent1">
                  <a:lumMod val="50000"/>
                </a:schemeClr>
              </a:solidFill>
              <a:effectLst>
                <a:outerShdw blurRad="38100" dist="38100" dir="2700000" algn="tl">
                  <a:srgbClr val="000000">
                    <a:alpha val="43137"/>
                  </a:srgbClr>
                </a:outerShdw>
              </a:effectLst>
            </a:endParaRPr>
          </a:p>
        </p:txBody>
      </p:sp>
      <p:pic>
        <p:nvPicPr>
          <p:cNvPr id="54" name="Picture 5" descr="http://vignette4.wikia.nocookie.net/uncyclopedia/images/1/10/Right_wiki_bracket.png/revision/latest?cb=20110111192238"/>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39355" y="3756739"/>
            <a:ext cx="240152" cy="57809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 descr="http://vignette4.wikia.nocookie.net/uncyclopedia/images/1/10/Right_wiki_bracket.png/revision/latest?cb=20110111192238"/>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59500" y="3053476"/>
            <a:ext cx="238939" cy="71421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 descr="http://vignette4.wikia.nocookie.net/uncyclopedia/images/1/10/Right_wiki_bracket.png/revision/latest?cb=20110111192238"/>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22421" y="4887907"/>
            <a:ext cx="248680" cy="980468"/>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28"/>
          <p:cNvSpPr txBox="1">
            <a:spLocks noChangeArrowheads="1"/>
          </p:cNvSpPr>
          <p:nvPr/>
        </p:nvSpPr>
        <p:spPr bwMode="auto">
          <a:xfrm>
            <a:off x="5850395" y="5752190"/>
            <a:ext cx="1326831" cy="3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en-US" altLang="ru-RU" sz="1200" b="1" i="1" dirty="0">
                <a:solidFill>
                  <a:schemeClr val="accent1">
                    <a:lumMod val="50000"/>
                  </a:schemeClr>
                </a:solidFill>
                <a:effectLst>
                  <a:outerShdw blurRad="38100" dist="38100" dir="2700000" algn="tl">
                    <a:srgbClr val="000000">
                      <a:alpha val="43137"/>
                    </a:srgbClr>
                  </a:outerShdw>
                </a:effectLst>
              </a:rPr>
              <a:t>working day 1</a:t>
            </a:r>
            <a:endParaRPr lang="ru-RU" altLang="ru-RU" sz="1200" b="1" i="1" dirty="0">
              <a:solidFill>
                <a:schemeClr val="accent1">
                  <a:lumMod val="50000"/>
                </a:schemeClr>
              </a:solidFill>
              <a:effectLst>
                <a:outerShdw blurRad="38100" dist="38100" dir="2700000" algn="tl">
                  <a:srgbClr val="000000">
                    <a:alpha val="43137"/>
                  </a:srgbClr>
                </a:outerShdw>
              </a:effectLst>
            </a:endParaRPr>
          </a:p>
        </p:txBody>
      </p:sp>
      <p:sp>
        <p:nvSpPr>
          <p:cNvPr id="59" name="TextBox 28"/>
          <p:cNvSpPr txBox="1">
            <a:spLocks noChangeArrowheads="1"/>
          </p:cNvSpPr>
          <p:nvPr/>
        </p:nvSpPr>
        <p:spPr bwMode="auto">
          <a:xfrm>
            <a:off x="5850395" y="5267034"/>
            <a:ext cx="1322658"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ru-RU" altLang="ru-RU" i="1" dirty="0"/>
              <a:t> </a:t>
            </a:r>
            <a:r>
              <a:rPr lang="en-US" altLang="ru-RU" sz="1200" b="1" i="1" dirty="0">
                <a:solidFill>
                  <a:schemeClr val="accent1">
                    <a:lumMod val="50000"/>
                  </a:schemeClr>
                </a:solidFill>
                <a:effectLst>
                  <a:outerShdw blurRad="38100" dist="38100" dir="2700000" algn="tl">
                    <a:srgbClr val="000000">
                      <a:alpha val="43137"/>
                    </a:srgbClr>
                  </a:outerShdw>
                </a:effectLst>
              </a:rPr>
              <a:t>working day 2</a:t>
            </a:r>
            <a:endParaRPr lang="ru-RU" altLang="ru-RU" sz="1200" b="1" i="1" dirty="0">
              <a:solidFill>
                <a:schemeClr val="accent1">
                  <a:lumMod val="50000"/>
                </a:schemeClr>
              </a:solidFill>
              <a:effectLst>
                <a:outerShdw blurRad="38100" dist="38100" dir="2700000" algn="tl">
                  <a:srgbClr val="000000">
                    <a:alpha val="43137"/>
                  </a:srgbClr>
                </a:outerShdw>
              </a:effectLst>
            </a:endParaRPr>
          </a:p>
        </p:txBody>
      </p:sp>
      <p:sp>
        <p:nvSpPr>
          <p:cNvPr id="60" name="TextBox 28"/>
          <p:cNvSpPr txBox="1">
            <a:spLocks noChangeArrowheads="1"/>
          </p:cNvSpPr>
          <p:nvPr/>
        </p:nvSpPr>
        <p:spPr bwMode="auto">
          <a:xfrm>
            <a:off x="5853008" y="4691651"/>
            <a:ext cx="1322658" cy="32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en-US" altLang="ru-RU" sz="13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working day 3</a:t>
            </a:r>
            <a:endParaRPr lang="ru-RU" altLang="ru-RU" sz="13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1" name="TextBox 29"/>
          <p:cNvSpPr txBox="1">
            <a:spLocks noChangeArrowheads="1"/>
          </p:cNvSpPr>
          <p:nvPr/>
        </p:nvSpPr>
        <p:spPr bwMode="auto">
          <a:xfrm>
            <a:off x="5853008" y="2412972"/>
            <a:ext cx="1319953" cy="32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en-US" altLang="ru-RU" sz="13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working day 7</a:t>
            </a:r>
            <a:endParaRPr lang="ru-RU" altLang="ru-RU" sz="13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2" name="TextBox 29"/>
          <p:cNvSpPr txBox="1">
            <a:spLocks noChangeArrowheads="1"/>
          </p:cNvSpPr>
          <p:nvPr/>
        </p:nvSpPr>
        <p:spPr bwMode="auto">
          <a:xfrm>
            <a:off x="5851930" y="2928064"/>
            <a:ext cx="1319952" cy="3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en-US" altLang="ru-RU" sz="1200" b="1" i="1" dirty="0">
                <a:solidFill>
                  <a:schemeClr val="accent1">
                    <a:lumMod val="50000"/>
                  </a:schemeClr>
                </a:solidFill>
                <a:effectLst>
                  <a:outerShdw blurRad="38100" dist="38100" dir="2700000" algn="tl">
                    <a:srgbClr val="000000">
                      <a:alpha val="43137"/>
                    </a:srgbClr>
                  </a:outerShdw>
                </a:effectLst>
              </a:rPr>
              <a:t>working day</a:t>
            </a:r>
            <a:r>
              <a:rPr lang="ru-RU" altLang="ru-RU" sz="1200" b="1" i="1" dirty="0">
                <a:solidFill>
                  <a:schemeClr val="accent1">
                    <a:lumMod val="50000"/>
                  </a:schemeClr>
                </a:solidFill>
                <a:effectLst>
                  <a:outerShdw blurRad="38100" dist="38100" dir="2700000" algn="tl">
                    <a:srgbClr val="000000">
                      <a:alpha val="43137"/>
                    </a:srgbClr>
                  </a:outerShdw>
                </a:effectLst>
              </a:rPr>
              <a:t> 6 </a:t>
            </a:r>
          </a:p>
        </p:txBody>
      </p:sp>
      <p:pic>
        <p:nvPicPr>
          <p:cNvPr id="65" name="Picture 3" descr="E:\ПРЕЗЕНТАЦИИ и ДИЗАЙН\ФОТО Иконки\Разные иконки\arrow-right-310628_960_720.png"/>
          <p:cNvPicPr>
            <a:picLocks noChangeAspect="1" noChangeArrowheads="1"/>
          </p:cNvPicPr>
          <p:nvPr/>
        </p:nvPicPr>
        <p:blipFill rotWithShape="1">
          <a:blip r:embed="rId11" cstate="print">
            <a:duotone>
              <a:prstClr val="black"/>
              <a:srgbClr val="C00000">
                <a:tint val="45000"/>
                <a:satMod val="400000"/>
              </a:srgbClr>
            </a:duotone>
            <a:extLst>
              <a:ext uri="{28A0092B-C50C-407E-A947-70E740481C1C}">
                <a14:useLocalDpi xmlns:a14="http://schemas.microsoft.com/office/drawing/2010/main" val="0"/>
              </a:ext>
            </a:extLst>
          </a:blip>
          <a:srcRect r="19158"/>
          <a:stretch/>
        </p:blipFill>
        <p:spPr bwMode="auto">
          <a:xfrm>
            <a:off x="7177227" y="2209056"/>
            <a:ext cx="341173" cy="101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 descr="E:\ПРЕЗЕНТАЦИИ и ДИЗАЙН\ФОТО Иконки\Разные иконки\arrow-right-310628_960_720.png"/>
          <p:cNvPicPr>
            <a:picLocks noChangeAspect="1" noChangeArrowheads="1"/>
          </p:cNvPicPr>
          <p:nvPr/>
        </p:nvPicPr>
        <p:blipFill rotWithShape="1">
          <a:blip r:embed="rId11" cstate="print">
            <a:duotone>
              <a:prstClr val="black"/>
              <a:srgbClr val="C00000">
                <a:tint val="45000"/>
                <a:satMod val="400000"/>
              </a:srgbClr>
            </a:duotone>
            <a:extLst>
              <a:ext uri="{28A0092B-C50C-407E-A947-70E740481C1C}">
                <a14:useLocalDpi xmlns:a14="http://schemas.microsoft.com/office/drawing/2010/main" val="0"/>
              </a:ext>
            </a:extLst>
          </a:blip>
          <a:srcRect r="19158"/>
          <a:stretch/>
        </p:blipFill>
        <p:spPr bwMode="auto">
          <a:xfrm>
            <a:off x="7154866" y="2721884"/>
            <a:ext cx="341173" cy="101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 descr="E:\ПРЕЗЕНТАЦИИ и ДИЗАЙН\ФОТО Иконки\Разные иконки\arrow-right-310628_960_720.png"/>
          <p:cNvPicPr>
            <a:picLocks noChangeAspect="1" noChangeArrowheads="1"/>
          </p:cNvPicPr>
          <p:nvPr/>
        </p:nvPicPr>
        <p:blipFill rotWithShape="1">
          <a:blip r:embed="rId11" cstate="print">
            <a:duotone>
              <a:prstClr val="black"/>
              <a:srgbClr val="C00000">
                <a:tint val="45000"/>
                <a:satMod val="400000"/>
              </a:srgbClr>
            </a:duotone>
            <a:extLst>
              <a:ext uri="{28A0092B-C50C-407E-A947-70E740481C1C}">
                <a14:useLocalDpi xmlns:a14="http://schemas.microsoft.com/office/drawing/2010/main" val="0"/>
              </a:ext>
            </a:extLst>
          </a:blip>
          <a:srcRect r="19158"/>
          <a:stretch/>
        </p:blipFill>
        <p:spPr bwMode="auto">
          <a:xfrm>
            <a:off x="7167067" y="3286420"/>
            <a:ext cx="341173" cy="101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 descr="E:\ПРЕЗЕНТАЦИИ и ДИЗАЙН\ФОТО Иконки\Разные иконки\arrow-right-310628_960_720.png"/>
          <p:cNvPicPr>
            <a:picLocks noChangeAspect="1" noChangeArrowheads="1"/>
          </p:cNvPicPr>
          <p:nvPr/>
        </p:nvPicPr>
        <p:blipFill rotWithShape="1">
          <a:blip r:embed="rId11" cstate="print">
            <a:duotone>
              <a:prstClr val="black"/>
              <a:srgbClr val="C00000">
                <a:tint val="45000"/>
                <a:satMod val="400000"/>
              </a:srgbClr>
            </a:duotone>
            <a:extLst>
              <a:ext uri="{28A0092B-C50C-407E-A947-70E740481C1C}">
                <a14:useLocalDpi xmlns:a14="http://schemas.microsoft.com/office/drawing/2010/main" val="0"/>
              </a:ext>
            </a:extLst>
          </a:blip>
          <a:srcRect r="19158"/>
          <a:stretch/>
        </p:blipFill>
        <p:spPr bwMode="auto">
          <a:xfrm>
            <a:off x="7154866" y="3936385"/>
            <a:ext cx="341173" cy="101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 descr="E:\ПРЕЗЕНТАЦИИ и ДИЗАЙН\ФОТО Иконки\Разные иконки\arrow-right-310628_960_720.png"/>
          <p:cNvPicPr>
            <a:picLocks noChangeAspect="1" noChangeArrowheads="1"/>
          </p:cNvPicPr>
          <p:nvPr/>
        </p:nvPicPr>
        <p:blipFill rotWithShape="1">
          <a:blip r:embed="rId11" cstate="print">
            <a:duotone>
              <a:prstClr val="black"/>
              <a:srgbClr val="C00000">
                <a:tint val="45000"/>
                <a:satMod val="400000"/>
              </a:srgbClr>
            </a:duotone>
            <a:extLst>
              <a:ext uri="{28A0092B-C50C-407E-A947-70E740481C1C}">
                <a14:useLocalDpi xmlns:a14="http://schemas.microsoft.com/office/drawing/2010/main" val="0"/>
              </a:ext>
            </a:extLst>
          </a:blip>
          <a:srcRect r="19158"/>
          <a:stretch/>
        </p:blipFill>
        <p:spPr bwMode="auto">
          <a:xfrm>
            <a:off x="7171334" y="4495293"/>
            <a:ext cx="341173" cy="101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3" descr="E:\ПРЕЗЕНТАЦИИ и ДИЗАЙН\ФОТО Иконки\Разные иконки\arrow-right-310628_960_720.png"/>
          <p:cNvPicPr>
            <a:picLocks noChangeAspect="1" noChangeArrowheads="1"/>
          </p:cNvPicPr>
          <p:nvPr/>
        </p:nvPicPr>
        <p:blipFill rotWithShape="1">
          <a:blip r:embed="rId11" cstate="print">
            <a:duotone>
              <a:prstClr val="black"/>
              <a:srgbClr val="C00000">
                <a:tint val="45000"/>
                <a:satMod val="400000"/>
              </a:srgbClr>
            </a:duotone>
            <a:extLst>
              <a:ext uri="{28A0092B-C50C-407E-A947-70E740481C1C}">
                <a14:useLocalDpi xmlns:a14="http://schemas.microsoft.com/office/drawing/2010/main" val="0"/>
              </a:ext>
            </a:extLst>
          </a:blip>
          <a:srcRect r="19158"/>
          <a:stretch/>
        </p:blipFill>
        <p:spPr bwMode="auto">
          <a:xfrm>
            <a:off x="7145184" y="5044674"/>
            <a:ext cx="341173" cy="101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3" descr="E:\ПРЕЗЕНТАЦИИ и ДИЗАЙН\ФОТО Иконки\Разные иконки\arrow-right-310628_960_720.png"/>
          <p:cNvPicPr>
            <a:picLocks noChangeAspect="1" noChangeArrowheads="1"/>
          </p:cNvPicPr>
          <p:nvPr/>
        </p:nvPicPr>
        <p:blipFill rotWithShape="1">
          <a:blip r:embed="rId11" cstate="print">
            <a:duotone>
              <a:prstClr val="black"/>
              <a:srgbClr val="C00000">
                <a:tint val="45000"/>
                <a:satMod val="400000"/>
              </a:srgbClr>
            </a:duotone>
            <a:extLst>
              <a:ext uri="{28A0092B-C50C-407E-A947-70E740481C1C}">
                <a14:useLocalDpi xmlns:a14="http://schemas.microsoft.com/office/drawing/2010/main" val="0"/>
              </a:ext>
            </a:extLst>
          </a:blip>
          <a:srcRect r="19158"/>
          <a:stretch/>
        </p:blipFill>
        <p:spPr bwMode="auto">
          <a:xfrm>
            <a:off x="7177227" y="5537318"/>
            <a:ext cx="341173" cy="101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Box 73"/>
          <p:cNvSpPr txBox="1"/>
          <p:nvPr/>
        </p:nvSpPr>
        <p:spPr>
          <a:xfrm>
            <a:off x="7868074" y="5381332"/>
            <a:ext cx="3788833" cy="307773"/>
          </a:xfrm>
          <a:prstGeom prst="rect">
            <a:avLst/>
          </a:prstGeom>
          <a:noFill/>
        </p:spPr>
        <p:txBody>
          <a:bodyPr lIns="121917" tIns="60958" rIns="121917" bIns="60958">
            <a:spAutoFit/>
          </a:bodyPr>
          <a:lstStyle/>
          <a:p>
            <a:pPr>
              <a:defRPr/>
            </a:pPr>
            <a:r>
              <a:rPr lang="en-US" sz="1200" b="1" i="1" dirty="0">
                <a:solidFill>
                  <a:schemeClr val="accent1">
                    <a:lumMod val="50000"/>
                  </a:schemeClr>
                </a:solidFill>
                <a:effectLst>
                  <a:outerShdw blurRad="38100" dist="38100" dir="2700000" algn="tl">
                    <a:srgbClr val="000000">
                      <a:alpha val="43137"/>
                    </a:srgbClr>
                  </a:outerShdw>
                </a:effectLst>
              </a:rPr>
              <a:t>FTID formulates the Consolidated General Ledger</a:t>
            </a:r>
            <a:endParaRPr lang="ru-RU" sz="1200" b="1" i="1" dirty="0">
              <a:solidFill>
                <a:schemeClr val="accent1">
                  <a:lumMod val="50000"/>
                </a:schemeClr>
              </a:solidFill>
              <a:effectLst>
                <a:outerShdw blurRad="38100" dist="38100" dir="2700000" algn="tl">
                  <a:srgbClr val="000000">
                    <a:alpha val="43137"/>
                  </a:srgbClr>
                </a:outerShdw>
              </a:effectLst>
            </a:endParaRPr>
          </a:p>
        </p:txBody>
      </p:sp>
      <p:sp>
        <p:nvSpPr>
          <p:cNvPr id="75" name="TextBox 74"/>
          <p:cNvSpPr txBox="1"/>
          <p:nvPr/>
        </p:nvSpPr>
        <p:spPr>
          <a:xfrm>
            <a:off x="7881586" y="3885216"/>
            <a:ext cx="3790951" cy="492438"/>
          </a:xfrm>
          <a:prstGeom prst="rect">
            <a:avLst/>
          </a:prstGeom>
          <a:noFill/>
        </p:spPr>
        <p:txBody>
          <a:bodyPr lIns="121917" tIns="60958" rIns="121917" bIns="60958">
            <a:spAutoFit/>
          </a:bodyPr>
          <a:lstStyle/>
          <a:p>
            <a:pPr>
              <a:defRPr/>
            </a:pPr>
            <a:r>
              <a:rPr lang="en-US" sz="1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Submission of forecasts by the forecasting process participants</a:t>
            </a:r>
            <a:endParaRPr lang="ru-RU" sz="1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6" name="Picture 5" descr="http://vignette4.wikia.nocookie.net/uncyclopedia/images/1/10/Right_wiki_bracket.png/revision/latest?cb=20110111192238"/>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80694" y="2659565"/>
            <a:ext cx="327719" cy="1116137"/>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881586" y="3066745"/>
            <a:ext cx="3790951" cy="307773"/>
          </a:xfrm>
          <a:prstGeom prst="rect">
            <a:avLst/>
          </a:prstGeom>
          <a:noFill/>
        </p:spPr>
        <p:txBody>
          <a:bodyPr lIns="121917" tIns="60958" rIns="121917" bIns="60958">
            <a:spAutoFit/>
          </a:bodyPr>
          <a:lstStyle/>
          <a:p>
            <a:pPr>
              <a:defRPr/>
            </a:pPr>
            <a:r>
              <a:rPr lang="en-US" sz="1200" b="1" i="1" dirty="0">
                <a:solidFill>
                  <a:schemeClr val="accent1">
                    <a:lumMod val="50000"/>
                  </a:schemeClr>
                </a:solidFill>
                <a:effectLst>
                  <a:outerShdw blurRad="38100" dist="38100" dir="2700000" algn="tl">
                    <a:srgbClr val="000000">
                      <a:alpha val="43137"/>
                    </a:srgbClr>
                  </a:outerShdw>
                </a:effectLst>
              </a:rPr>
              <a:t>Forecast verification and review</a:t>
            </a:r>
            <a:endParaRPr lang="ru-RU" sz="1200" b="1" i="1" dirty="0">
              <a:solidFill>
                <a:schemeClr val="accent1">
                  <a:lumMod val="50000"/>
                </a:schemeClr>
              </a:solidFill>
              <a:effectLst>
                <a:outerShdw blurRad="38100" dist="38100" dir="2700000" algn="tl">
                  <a:srgbClr val="000000">
                    <a:alpha val="43137"/>
                  </a:srgbClr>
                </a:outerShdw>
              </a:effectLst>
            </a:endParaRPr>
          </a:p>
        </p:txBody>
      </p:sp>
      <p:pic>
        <p:nvPicPr>
          <p:cNvPr id="78" name="Picture 5" descr="http://vignette4.wikia.nocookie.net/uncyclopedia/images/1/10/Right_wiki_bracket.png/revision/latest?cb=20110111192238"/>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93365" y="2118355"/>
            <a:ext cx="327719" cy="583595"/>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7881586" y="2290305"/>
            <a:ext cx="3790951" cy="492438"/>
          </a:xfrm>
          <a:prstGeom prst="rect">
            <a:avLst/>
          </a:prstGeom>
          <a:noFill/>
        </p:spPr>
        <p:txBody>
          <a:bodyPr lIns="121917" tIns="60958" rIns="121917" bIns="60958">
            <a:spAutoFit/>
          </a:bodyPr>
          <a:lstStyle/>
          <a:p>
            <a:pPr>
              <a:defRPr/>
            </a:pPr>
            <a:r>
              <a:rPr lang="en-US" sz="1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Formulating the cash flow plan and TSA status information</a:t>
            </a:r>
            <a:endParaRPr lang="ru-RU" sz="1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3" name="Picture 3" descr="E:\ПРЕЗЕНТАЦИИ и ДИЗАЙН\ФОТО Иконки\Разные иконки\arrow-right-310628_960_720.png"/>
          <p:cNvPicPr>
            <a:picLocks noChangeAspect="1" noChangeArrowheads="1"/>
          </p:cNvPicPr>
          <p:nvPr/>
        </p:nvPicPr>
        <p:blipFill rotWithShape="1">
          <a:blip r:embed="rId3" cstate="print">
            <a:duotone>
              <a:prstClr val="black"/>
              <a:srgbClr val="C00000">
                <a:tint val="45000"/>
                <a:satMod val="400000"/>
              </a:srgbClr>
            </a:duotone>
            <a:extLst>
              <a:ext uri="{28A0092B-C50C-407E-A947-70E740481C1C}">
                <a14:useLocalDpi xmlns:a14="http://schemas.microsoft.com/office/drawing/2010/main" val="0"/>
              </a:ext>
            </a:extLst>
          </a:blip>
          <a:srcRect r="19158"/>
          <a:stretch/>
        </p:blipFill>
        <p:spPr bwMode="auto">
          <a:xfrm>
            <a:off x="1389719" y="1818297"/>
            <a:ext cx="475395" cy="101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5" descr="http://vignette4.wikia.nocookie.net/uncyclopedia/images/1/10/Right_wiki_bracket.png/revision/latest?cb=20110111192238"/>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55983" y="2312167"/>
            <a:ext cx="238939" cy="714216"/>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7889630" y="6245223"/>
            <a:ext cx="3788833" cy="492438"/>
          </a:xfrm>
          <a:prstGeom prst="rect">
            <a:avLst/>
          </a:prstGeom>
          <a:noFill/>
        </p:spPr>
        <p:txBody>
          <a:bodyPr lIns="121917" tIns="60958" rIns="121917" bIns="60958">
            <a:spAutoFit/>
          </a:bodyPr>
          <a:lstStyle/>
          <a:p>
            <a:pPr>
              <a:defRPr/>
            </a:pPr>
            <a:r>
              <a:rPr lang="en-US" sz="1200" b="1" i="1" dirty="0">
                <a:solidFill>
                  <a:schemeClr val="accent1">
                    <a:lumMod val="50000"/>
                  </a:schemeClr>
                </a:solidFill>
                <a:effectLst>
                  <a:outerShdw blurRad="38100" dist="38100" dir="2700000" algn="tl">
                    <a:srgbClr val="000000">
                      <a:alpha val="43137"/>
                    </a:srgbClr>
                  </a:outerShdw>
                </a:effectLst>
              </a:rPr>
              <a:t>Verification and review of the forecasts submitted by public extrabudgetary funds</a:t>
            </a:r>
            <a:endParaRPr lang="ru-RU" sz="1200" b="1" i="1" dirty="0">
              <a:solidFill>
                <a:schemeClr val="accent1">
                  <a:lumMod val="50000"/>
                </a:schemeClr>
              </a:solidFill>
              <a:effectLst>
                <a:outerShdw blurRad="38100" dist="38100" dir="2700000" algn="tl">
                  <a:srgbClr val="000000">
                    <a:alpha val="43137"/>
                  </a:srgbClr>
                </a:outerShdw>
              </a:effectLst>
            </a:endParaRPr>
          </a:p>
        </p:txBody>
      </p:sp>
      <p:pic>
        <p:nvPicPr>
          <p:cNvPr id="67" name="Picture 5" descr="http://vignette4.wikia.nocookie.net/uncyclopedia/images/1/10/Right_wiki_bracket.png/revision/latest?cb=20110111192238"/>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49396" y="6006176"/>
            <a:ext cx="327719" cy="574669"/>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3" descr="E:\ПРЕЗЕНТАЦИИ и ДИЗАЙН\ФОТО Иконки\Разные иконки\arrow-right-310628_960_720.png"/>
          <p:cNvPicPr>
            <a:picLocks noChangeAspect="1" noChangeArrowheads="1"/>
          </p:cNvPicPr>
          <p:nvPr/>
        </p:nvPicPr>
        <p:blipFill rotWithShape="1">
          <a:blip r:embed="rId11" cstate="print">
            <a:duotone>
              <a:prstClr val="black"/>
              <a:srgbClr val="C00000">
                <a:tint val="45000"/>
                <a:satMod val="400000"/>
              </a:srgbClr>
            </a:duotone>
            <a:extLst>
              <a:ext uri="{28A0092B-C50C-407E-A947-70E740481C1C}">
                <a14:useLocalDpi xmlns:a14="http://schemas.microsoft.com/office/drawing/2010/main" val="0"/>
              </a:ext>
            </a:extLst>
          </a:blip>
          <a:srcRect r="19158"/>
          <a:stretch/>
        </p:blipFill>
        <p:spPr bwMode="auto">
          <a:xfrm>
            <a:off x="7197547" y="1609616"/>
            <a:ext cx="341173" cy="101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Box 1"/>
          <p:cNvSpPr txBox="1">
            <a:spLocks noChangeArrowheads="1"/>
          </p:cNvSpPr>
          <p:nvPr/>
        </p:nvSpPr>
        <p:spPr bwMode="auto">
          <a:xfrm>
            <a:off x="7961207" y="1284260"/>
            <a:ext cx="3946315" cy="60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ru-RU" sz="1600" b="1" cap="all" dirty="0">
                <a:ln w="0"/>
                <a:solidFill>
                  <a:schemeClr val="accent1">
                    <a:lumMod val="50000"/>
                  </a:schemeClr>
                </a:solidFill>
                <a:effectLst>
                  <a:reflection blurRad="12700" stA="50000" endPos="50000" dist="5000" dir="5400000" sy="-100000" rotWithShape="0"/>
                </a:effectLst>
              </a:rPr>
              <a:t>Updating the cashflow plan </a:t>
            </a:r>
            <a:r>
              <a:rPr lang="ru-RU" altLang="ru-RU" sz="1300" dirty="0"/>
              <a:t>(</a:t>
            </a:r>
            <a:r>
              <a:rPr lang="en-US" altLang="ru-RU" sz="1300" dirty="0"/>
              <a:t>monthly, from February thru December</a:t>
            </a:r>
            <a:r>
              <a:rPr lang="ru-RU" altLang="ru-RU" sz="1300" dirty="0"/>
              <a:t>)</a:t>
            </a:r>
            <a:r>
              <a:rPr lang="ru-RU" altLang="ru-RU" sz="1500" dirty="0"/>
              <a:t> </a:t>
            </a:r>
            <a:endParaRPr lang="ru-RU" altLang="ru-RU" sz="1600" dirty="0"/>
          </a:p>
        </p:txBody>
      </p:sp>
      <p:sp>
        <p:nvSpPr>
          <p:cNvPr id="2" name="Номер слайда 1"/>
          <p:cNvSpPr>
            <a:spLocks noGrp="1"/>
          </p:cNvSpPr>
          <p:nvPr>
            <p:ph type="sldNum" sz="quarter" idx="12"/>
          </p:nvPr>
        </p:nvSpPr>
        <p:spPr>
          <a:xfrm>
            <a:off x="9202109" y="6398282"/>
            <a:ext cx="2743200" cy="365125"/>
          </a:xfrm>
        </p:spPr>
        <p:txBody>
          <a:bodyPr/>
          <a:lstStyle/>
          <a:p>
            <a:fld id="{1BCC3406-CD8C-49DF-A5F2-679D2D5F6A61}" type="slidenum">
              <a:rPr lang="ru-RU" smtClean="0">
                <a:solidFill>
                  <a:prstClr val="black">
                    <a:tint val="75000"/>
                  </a:prstClr>
                </a:solidFill>
              </a:rPr>
              <a:pPr/>
              <a:t>8</a:t>
            </a:fld>
            <a:endParaRPr lang="ru-RU" dirty="0">
              <a:solidFill>
                <a:prstClr val="black">
                  <a:tint val="75000"/>
                </a:prstClr>
              </a:solidFill>
            </a:endParaRPr>
          </a:p>
        </p:txBody>
      </p:sp>
    </p:spTree>
    <p:extLst>
      <p:ext uri="{BB962C8B-B14F-4D97-AF65-F5344CB8AC3E}">
        <p14:creationId xmlns:p14="http://schemas.microsoft.com/office/powerpoint/2010/main" val="1792109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Прямоугольник 106"/>
          <p:cNvSpPr/>
          <p:nvPr/>
        </p:nvSpPr>
        <p:spPr>
          <a:xfrm>
            <a:off x="414354" y="5531774"/>
            <a:ext cx="11300127" cy="1129007"/>
          </a:xfrm>
          <a:prstGeom prst="rect">
            <a:avLst/>
          </a:prstGeom>
          <a:pattFill prst="pct20">
            <a:fgClr>
              <a:srgbClr val="FF0000"/>
            </a:fgClr>
            <a:bgClr>
              <a:schemeClr val="bg1"/>
            </a:bgClr>
          </a:patt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dirty="0"/>
          </a:p>
        </p:txBody>
      </p:sp>
      <p:sp>
        <p:nvSpPr>
          <p:cNvPr id="104" name="Прямоугольник 103"/>
          <p:cNvSpPr/>
          <p:nvPr/>
        </p:nvSpPr>
        <p:spPr>
          <a:xfrm>
            <a:off x="414354" y="3517586"/>
            <a:ext cx="11300127" cy="1917868"/>
          </a:xfrm>
          <a:prstGeom prst="rect">
            <a:avLst/>
          </a:prstGeom>
          <a:pattFill prst="pct20">
            <a:fgClr>
              <a:schemeClr val="accent6"/>
            </a:fgClr>
            <a:bgClr>
              <a:schemeClr val="bg1"/>
            </a:bgClr>
          </a:pattFill>
          <a:ln>
            <a:solidFill>
              <a:schemeClr val="accent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dirty="0"/>
          </a:p>
        </p:txBody>
      </p:sp>
      <p:sp>
        <p:nvSpPr>
          <p:cNvPr id="103" name="Прямоугольник 102"/>
          <p:cNvSpPr/>
          <p:nvPr/>
        </p:nvSpPr>
        <p:spPr>
          <a:xfrm>
            <a:off x="414354" y="1540934"/>
            <a:ext cx="11300127" cy="1892348"/>
          </a:xfrm>
          <a:prstGeom prst="rect">
            <a:avLst/>
          </a:prstGeom>
          <a:pattFill prst="pct20">
            <a:fgClr>
              <a:schemeClr val="accent1"/>
            </a:fgClr>
            <a:bgClr>
              <a:schemeClr val="bg1"/>
            </a:bgClr>
          </a:pattFill>
          <a:ln>
            <a:prstDash val="lgDash"/>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dirty="0"/>
          </a:p>
        </p:txBody>
      </p:sp>
      <p:sp>
        <p:nvSpPr>
          <p:cNvPr id="10" name="Заголовок 1"/>
          <p:cNvSpPr>
            <a:spLocks noGrp="1"/>
          </p:cNvSpPr>
          <p:nvPr>
            <p:ph type="title"/>
          </p:nvPr>
        </p:nvSpPr>
        <p:spPr>
          <a:xfrm>
            <a:off x="3613069" y="0"/>
            <a:ext cx="8784167" cy="5355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normAutofit/>
          </a:bodyPr>
          <a:lstStyle/>
          <a:p>
            <a:pPr algn="ctr"/>
            <a:r>
              <a:rPr lang="en-US"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rPr>
              <a:t>Procedures for the federal budget execution cashflow planning and forecasting</a:t>
            </a:r>
            <a:endParaRPr lang="ru-RU" altLang="ru-RU" sz="1600" b="1" cap="all" spc="100" dirty="0">
              <a:solidFill>
                <a:srgbClr val="0070C0"/>
              </a:solidFill>
              <a:latin typeface="Times New Roman" panose="02020603050405020304" pitchFamily="18" charset="0"/>
              <a:ea typeface="Open Sans Condensed" panose="020B0604020202020204" pitchFamily="34" charset="0"/>
              <a:cs typeface="Times New Roman" panose="02020603050405020304" pitchFamily="18" charset="0"/>
            </a:endParaRPr>
          </a:p>
        </p:txBody>
      </p:sp>
      <p:sp>
        <p:nvSpPr>
          <p:cNvPr id="14" name="TextBox 13"/>
          <p:cNvSpPr txBox="1"/>
          <p:nvPr/>
        </p:nvSpPr>
        <p:spPr>
          <a:xfrm>
            <a:off x="1054786" y="1143680"/>
            <a:ext cx="4832835" cy="369328"/>
          </a:xfrm>
          <a:prstGeom prst="rect">
            <a:avLst/>
          </a:prstGeom>
          <a:noFill/>
        </p:spPr>
        <p:txBody>
          <a:bodyPr wrap="square" lIns="121917" tIns="60958" rIns="121917" bIns="60958" rtlCol="0">
            <a:spAutoFit/>
          </a:bodyPr>
          <a:lstStyle/>
          <a:p>
            <a:r>
              <a:rPr lang="en-US" sz="1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Information System of the Treasury of Russia</a:t>
            </a: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TextBox 14"/>
          <p:cNvSpPr txBox="1"/>
          <p:nvPr/>
        </p:nvSpPr>
        <p:spPr>
          <a:xfrm>
            <a:off x="6853130" y="1135156"/>
            <a:ext cx="4393013" cy="369328"/>
          </a:xfrm>
          <a:prstGeom prst="rect">
            <a:avLst/>
          </a:prstGeom>
          <a:noFill/>
        </p:spPr>
        <p:txBody>
          <a:bodyPr wrap="square" lIns="121917" tIns="60958" rIns="121917" bIns="60958" rtlCol="0">
            <a:spAutoFit/>
          </a:bodyPr>
          <a:lstStyle/>
          <a:p>
            <a:pPr algn="ctr"/>
            <a:r>
              <a:rPr lang="en-US" sz="1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Information System of the </a:t>
            </a:r>
            <a:r>
              <a:rPr lang="en-US" sz="16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MoF</a:t>
            </a:r>
            <a:r>
              <a:rPr lang="en-US" sz="1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of Russia</a:t>
            </a:r>
            <a:endParaRPr lang="ru-RU" sz="16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 name="Прямоугольник 15"/>
          <p:cNvSpPr/>
          <p:nvPr/>
        </p:nvSpPr>
        <p:spPr>
          <a:xfrm>
            <a:off x="496737" y="1593635"/>
            <a:ext cx="582763" cy="176882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vert270" lIns="121917" tIns="60958" rIns="121917" bIns="60958" rtlCol="0" anchor="ctr"/>
          <a:lstStyle/>
          <a:p>
            <a:pPr algn="ctr"/>
            <a:r>
              <a:rPr lang="en-US" sz="2100" dirty="0"/>
              <a:t>Stage I</a:t>
            </a:r>
            <a:endParaRPr lang="ru-RU" sz="2100" dirty="0"/>
          </a:p>
        </p:txBody>
      </p:sp>
      <p:sp>
        <p:nvSpPr>
          <p:cNvPr id="17" name="Прямоугольник 16"/>
          <p:cNvSpPr/>
          <p:nvPr/>
        </p:nvSpPr>
        <p:spPr>
          <a:xfrm>
            <a:off x="495633" y="3558226"/>
            <a:ext cx="583867" cy="180948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vert270" lIns="121917" tIns="60958" rIns="121917" bIns="60958" rtlCol="0" anchor="ctr"/>
          <a:lstStyle/>
          <a:p>
            <a:pPr algn="ctr"/>
            <a:r>
              <a:rPr lang="en-US" sz="2100" dirty="0"/>
              <a:t>Stage II</a:t>
            </a:r>
            <a:endParaRPr lang="ru-RU" sz="2100" dirty="0"/>
          </a:p>
        </p:txBody>
      </p:sp>
      <p:sp>
        <p:nvSpPr>
          <p:cNvPr id="18" name="Прямоугольник 17"/>
          <p:cNvSpPr/>
          <p:nvPr/>
        </p:nvSpPr>
        <p:spPr>
          <a:xfrm>
            <a:off x="484894" y="5594427"/>
            <a:ext cx="577673" cy="98676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vert270" lIns="121917" tIns="60958" rIns="121917" bIns="60958" rtlCol="0" anchor="ctr"/>
          <a:lstStyle/>
          <a:p>
            <a:pPr algn="ctr"/>
            <a:r>
              <a:rPr lang="en-US" sz="2100" dirty="0"/>
              <a:t>Stage III</a:t>
            </a:r>
            <a:endParaRPr lang="ru-RU" sz="2100" dirty="0"/>
          </a:p>
        </p:txBody>
      </p:sp>
      <p:sp>
        <p:nvSpPr>
          <p:cNvPr id="22" name="Прямоугольник 21"/>
          <p:cNvSpPr/>
          <p:nvPr/>
        </p:nvSpPr>
        <p:spPr>
          <a:xfrm>
            <a:off x="3613069" y="2017165"/>
            <a:ext cx="857332" cy="680513"/>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1003">
            <a:schemeClr val="lt2"/>
          </a:fillRef>
          <a:effectRef idx="3">
            <a:schemeClr val="accent4"/>
          </a:effectRef>
          <a:fontRef idx="minor">
            <a:schemeClr val="lt1"/>
          </a:fontRef>
        </p:style>
        <p:txBody>
          <a:bodyPr lIns="121917" tIns="60958" rIns="121917" bIns="60958" rtlCol="0" anchor="ctr"/>
          <a:lstStyle/>
          <a:p>
            <a:pPr algn="ctr"/>
            <a:r>
              <a:rPr lang="en-US" sz="1600" b="1" i="1" dirty="0">
                <a:solidFill>
                  <a:schemeClr val="tx1"/>
                </a:solidFill>
              </a:rPr>
              <a:t>FTID</a:t>
            </a:r>
            <a:endParaRPr lang="ru-RU" sz="1600" b="1" i="1" dirty="0">
              <a:solidFill>
                <a:schemeClr val="tx1"/>
              </a:solidFill>
            </a:endParaRPr>
          </a:p>
        </p:txBody>
      </p:sp>
      <p:sp>
        <p:nvSpPr>
          <p:cNvPr id="29" name="TextBox 28"/>
          <p:cNvSpPr txBox="1"/>
          <p:nvPr/>
        </p:nvSpPr>
        <p:spPr>
          <a:xfrm>
            <a:off x="2751351" y="1576494"/>
            <a:ext cx="266684" cy="1723549"/>
          </a:xfrm>
          <a:prstGeom prst="rect">
            <a:avLst/>
          </a:prstGeom>
          <a:solidFill>
            <a:srgbClr val="FF5050">
              <a:alpha val="68000"/>
            </a:srgbClr>
          </a:solidFill>
          <a:ln>
            <a:noFill/>
          </a:ln>
        </p:spPr>
        <p:style>
          <a:lnRef idx="2">
            <a:schemeClr val="accent5"/>
          </a:lnRef>
          <a:fillRef idx="1">
            <a:schemeClr val="lt1"/>
          </a:fillRef>
          <a:effectRef idx="0">
            <a:schemeClr val="accent5"/>
          </a:effectRef>
          <a:fontRef idx="minor">
            <a:schemeClr val="dk1"/>
          </a:fontRef>
        </p:style>
        <p:txBody>
          <a:bodyPr wrap="square" lIns="121917" tIns="60958" rIns="121917" bIns="60958" rtlCol="0">
            <a:spAutoFit/>
          </a:bodyPr>
          <a:lstStyle/>
          <a:p>
            <a:r>
              <a:rPr lang="ru-RU" sz="800" b="1" i="1" dirty="0"/>
              <a:t>Главная</a:t>
            </a:r>
          </a:p>
          <a:p>
            <a:endParaRPr lang="ru-RU" sz="800" b="1" i="1" dirty="0"/>
          </a:p>
          <a:p>
            <a:r>
              <a:rPr lang="ru-RU" sz="800" b="1" i="1" dirty="0"/>
              <a:t>кни</a:t>
            </a:r>
          </a:p>
          <a:p>
            <a:r>
              <a:rPr lang="ru-RU" sz="800" b="1" i="1" dirty="0"/>
              <a:t>г</a:t>
            </a:r>
          </a:p>
          <a:p>
            <a:r>
              <a:rPr lang="ru-RU" sz="800" b="1" i="1" dirty="0"/>
              <a:t>а</a:t>
            </a:r>
            <a:endParaRPr lang="ru-RU" sz="900" b="1" i="1" dirty="0"/>
          </a:p>
        </p:txBody>
      </p:sp>
      <p:sp>
        <p:nvSpPr>
          <p:cNvPr id="36" name="TextBox 35"/>
          <p:cNvSpPr txBox="1"/>
          <p:nvPr/>
        </p:nvSpPr>
        <p:spPr>
          <a:xfrm>
            <a:off x="4648200" y="1846316"/>
            <a:ext cx="1568616" cy="984881"/>
          </a:xfrm>
          <a:prstGeom prst="rect">
            <a:avLst/>
          </a:prstGeom>
          <a:noFill/>
        </p:spPr>
        <p:txBody>
          <a:bodyPr wrap="square" lIns="121917" tIns="60958" rIns="121917" bIns="60958" rtlCol="0">
            <a:spAutoFit/>
          </a:bodyPr>
          <a:lstStyle/>
          <a:p>
            <a:pPr algn="ctr"/>
            <a:r>
              <a:rPr lang="en-US" sz="1400" b="1" i="1" dirty="0"/>
              <a:t>Formulating information on the federal budget execution</a:t>
            </a:r>
            <a:endParaRPr lang="ru-RU" sz="1400" b="1" i="1" dirty="0"/>
          </a:p>
        </p:txBody>
      </p:sp>
      <p:sp>
        <p:nvSpPr>
          <p:cNvPr id="49" name="TextBox 48"/>
          <p:cNvSpPr txBox="1"/>
          <p:nvPr/>
        </p:nvSpPr>
        <p:spPr>
          <a:xfrm>
            <a:off x="10534613" y="3753931"/>
            <a:ext cx="907152" cy="461661"/>
          </a:xfrm>
          <a:prstGeom prst="rect">
            <a:avLst/>
          </a:prstGeom>
          <a:noFill/>
        </p:spPr>
        <p:txBody>
          <a:bodyPr wrap="square" lIns="121917" tIns="60958" rIns="121917" bIns="60958" rtlCol="0">
            <a:spAutoFit/>
          </a:bodyPr>
          <a:lstStyle/>
          <a:p>
            <a:r>
              <a:rPr lang="en-US" sz="1100" b="1" i="1" dirty="0"/>
              <a:t>Budget holders</a:t>
            </a:r>
            <a:endParaRPr lang="ru-RU" sz="1100" b="1" i="1" dirty="0"/>
          </a:p>
        </p:txBody>
      </p:sp>
      <p:sp>
        <p:nvSpPr>
          <p:cNvPr id="51" name="Titre 1"/>
          <p:cNvSpPr txBox="1">
            <a:spLocks/>
          </p:cNvSpPr>
          <p:nvPr/>
        </p:nvSpPr>
        <p:spPr>
          <a:xfrm rot="16200000">
            <a:off x="10182674" y="4230443"/>
            <a:ext cx="2486124" cy="455683"/>
          </a:xfrm>
          <a:prstGeom prst="rect">
            <a:avLst/>
          </a:prstGeom>
        </p:spPr>
        <p:txBody>
          <a:bodyPr vert="horz" lIns="153615" tIns="76807" rIns="153615" bIns="76807"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ru-RU" sz="1200" b="1" i="1" dirty="0">
                <a:solidFill>
                  <a:srgbClr val="002060"/>
                </a:solidFill>
              </a:rPr>
              <a:t>98</a:t>
            </a:r>
            <a:r>
              <a:rPr lang="fr-FR" sz="1200" b="1" i="1" dirty="0">
                <a:solidFill>
                  <a:srgbClr val="002060"/>
                </a:solidFill>
              </a:rPr>
              <a:t> participants of </a:t>
            </a:r>
          </a:p>
          <a:p>
            <a:pPr lvl="0"/>
            <a:r>
              <a:rPr lang="fr-FR" sz="1200" b="1" i="1" dirty="0">
                <a:solidFill>
                  <a:srgbClr val="002060"/>
                </a:solidFill>
              </a:rPr>
              <a:t>the </a:t>
            </a:r>
            <a:r>
              <a:rPr lang="fr-FR" sz="1200" b="1" i="1" dirty="0" err="1">
                <a:solidFill>
                  <a:srgbClr val="002060"/>
                </a:solidFill>
              </a:rPr>
              <a:t>forecasting</a:t>
            </a:r>
            <a:r>
              <a:rPr lang="fr-FR" sz="1200" b="1" i="1" dirty="0">
                <a:solidFill>
                  <a:srgbClr val="002060"/>
                </a:solidFill>
              </a:rPr>
              <a:t> process</a:t>
            </a:r>
            <a:endParaRPr lang="ru-RU" sz="1200" b="1" i="1" dirty="0">
              <a:solidFill>
                <a:srgbClr val="002060"/>
              </a:solidFill>
            </a:endParaRPr>
          </a:p>
          <a:p>
            <a:pPr lvl="0"/>
            <a:r>
              <a:rPr lang="ru-RU" sz="1200" b="1" i="1" dirty="0">
                <a:solidFill>
                  <a:srgbClr val="002060"/>
                </a:solidFill>
              </a:rPr>
              <a:t> </a:t>
            </a:r>
            <a:endParaRPr lang="fr-FR" sz="1200" b="1" i="1" dirty="0">
              <a:solidFill>
                <a:srgbClr val="002060"/>
              </a:solidFill>
            </a:endParaRPr>
          </a:p>
        </p:txBody>
      </p:sp>
      <p:sp>
        <p:nvSpPr>
          <p:cNvPr id="54" name="TextBox 53"/>
          <p:cNvSpPr txBox="1"/>
          <p:nvPr/>
        </p:nvSpPr>
        <p:spPr>
          <a:xfrm>
            <a:off x="6592576" y="2029164"/>
            <a:ext cx="2418080" cy="723271"/>
          </a:xfrm>
          <a:prstGeom prst="rect">
            <a:avLst/>
          </a:prstGeom>
          <a:noFill/>
        </p:spPr>
        <p:txBody>
          <a:bodyPr wrap="square" lIns="121917" tIns="60958" rIns="121917" bIns="60958" rtlCol="0">
            <a:spAutoFit/>
          </a:bodyPr>
          <a:lstStyle/>
          <a:p>
            <a:pPr algn="ctr"/>
            <a:r>
              <a:rPr lang="en-US" sz="1400" b="1" i="1" dirty="0"/>
              <a:t>Posting information on the Federal Budget execution</a:t>
            </a:r>
            <a:endParaRPr lang="ru-RU" sz="1400" b="1" i="1" dirty="0"/>
          </a:p>
          <a:p>
            <a:pPr algn="ctr"/>
            <a:r>
              <a:rPr lang="ru-RU" sz="1100" i="1" dirty="0"/>
              <a:t>(98 </a:t>
            </a:r>
            <a:r>
              <a:rPr lang="en-US" sz="1100" i="1" dirty="0"/>
              <a:t>forms</a:t>
            </a:r>
            <a:r>
              <a:rPr lang="ru-RU" sz="1100" i="1" dirty="0"/>
              <a:t>)</a:t>
            </a:r>
          </a:p>
        </p:txBody>
      </p:sp>
      <p:pic>
        <p:nvPicPr>
          <p:cNvPr id="55" name="Picture 2" descr="http://www.miankoutu.com/uploadfiles/2015-9-24/2015924725284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0370" y="4748687"/>
            <a:ext cx="695156" cy="69515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067" r="626" b="3889"/>
          <a:stretch/>
        </p:blipFill>
        <p:spPr bwMode="auto">
          <a:xfrm>
            <a:off x="9806984" y="4851173"/>
            <a:ext cx="612797" cy="397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Блок-схема: процесс 60"/>
          <p:cNvSpPr/>
          <p:nvPr/>
        </p:nvSpPr>
        <p:spPr>
          <a:xfrm>
            <a:off x="6800353" y="3834209"/>
            <a:ext cx="2809883" cy="312164"/>
          </a:xfrm>
          <a:prstGeom prst="flowChartProcess">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121917" tIns="60958" rIns="121917" bIns="60958" rtlCol="0" anchor="ctr"/>
          <a:lstStyle/>
          <a:p>
            <a:pPr algn="ctr"/>
            <a:r>
              <a:rPr lang="en-US" sz="1100" dirty="0"/>
              <a:t>Expenditure forecasts </a:t>
            </a:r>
            <a:r>
              <a:rPr lang="ru-RU" sz="1100" dirty="0"/>
              <a:t>(291 </a:t>
            </a:r>
            <a:r>
              <a:rPr lang="en-US" sz="1100" dirty="0"/>
              <a:t>forms</a:t>
            </a:r>
            <a:r>
              <a:rPr lang="ru-RU" sz="1100" dirty="0"/>
              <a:t>)</a:t>
            </a:r>
          </a:p>
        </p:txBody>
      </p:sp>
      <p:sp>
        <p:nvSpPr>
          <p:cNvPr id="62" name="Блок-схема: процесс 61"/>
          <p:cNvSpPr/>
          <p:nvPr/>
        </p:nvSpPr>
        <p:spPr>
          <a:xfrm>
            <a:off x="6800353" y="4367512"/>
            <a:ext cx="2820043" cy="246221"/>
          </a:xfrm>
          <a:prstGeom prst="flowChartProcess">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121917" tIns="60958" rIns="121917" bIns="60958" rtlCol="0" anchor="ctr"/>
          <a:lstStyle/>
          <a:p>
            <a:pPr algn="ctr"/>
            <a:r>
              <a:rPr lang="en-US" sz="1100" dirty="0"/>
              <a:t>Revenue forecasts</a:t>
            </a:r>
            <a:r>
              <a:rPr lang="ru-RU" sz="1100" dirty="0"/>
              <a:t> (255 </a:t>
            </a:r>
            <a:r>
              <a:rPr lang="en-US" sz="1100" dirty="0"/>
              <a:t>forms</a:t>
            </a:r>
            <a:r>
              <a:rPr lang="ru-RU" sz="1100" dirty="0"/>
              <a:t>)</a:t>
            </a:r>
          </a:p>
        </p:txBody>
      </p:sp>
      <p:sp>
        <p:nvSpPr>
          <p:cNvPr id="63" name="TextBox 62"/>
          <p:cNvSpPr txBox="1"/>
          <p:nvPr/>
        </p:nvSpPr>
        <p:spPr>
          <a:xfrm>
            <a:off x="10490727" y="4242571"/>
            <a:ext cx="1017413" cy="630938"/>
          </a:xfrm>
          <a:prstGeom prst="rect">
            <a:avLst/>
          </a:prstGeom>
          <a:noFill/>
        </p:spPr>
        <p:txBody>
          <a:bodyPr wrap="square" lIns="121917" tIns="60958" rIns="121917" bIns="60958" rtlCol="0">
            <a:spAutoFit/>
          </a:bodyPr>
          <a:lstStyle/>
          <a:p>
            <a:r>
              <a:rPr lang="en-US" sz="1100" b="1" i="1" dirty="0"/>
              <a:t>Revenue </a:t>
            </a:r>
            <a:r>
              <a:rPr lang="en-US" sz="1100" b="1" i="1" dirty="0" err="1"/>
              <a:t>administra</a:t>
            </a:r>
            <a:r>
              <a:rPr lang="en-US" sz="1100" b="1" i="1" dirty="0"/>
              <a:t>-tors</a:t>
            </a:r>
            <a:r>
              <a:rPr lang="ru-RU" sz="1100" b="1" i="1" dirty="0"/>
              <a:t>  </a:t>
            </a:r>
          </a:p>
        </p:txBody>
      </p:sp>
      <p:sp>
        <p:nvSpPr>
          <p:cNvPr id="64" name="TextBox 63"/>
          <p:cNvSpPr txBox="1"/>
          <p:nvPr/>
        </p:nvSpPr>
        <p:spPr>
          <a:xfrm>
            <a:off x="10540647" y="4881918"/>
            <a:ext cx="1109305" cy="607855"/>
          </a:xfrm>
          <a:prstGeom prst="rect">
            <a:avLst/>
          </a:prstGeom>
          <a:noFill/>
        </p:spPr>
        <p:txBody>
          <a:bodyPr wrap="square" lIns="121917" tIns="60958" rIns="121917" bIns="60958" rtlCol="0">
            <a:spAutoFit/>
          </a:bodyPr>
          <a:lstStyle/>
          <a:p>
            <a:r>
              <a:rPr lang="en-US" sz="1050" b="1" i="1" dirty="0"/>
              <a:t>Administrator of the sources of financing </a:t>
            </a:r>
            <a:endParaRPr lang="ru-RU" sz="1050" b="1" i="1" dirty="0"/>
          </a:p>
        </p:txBody>
      </p:sp>
      <p:sp>
        <p:nvSpPr>
          <p:cNvPr id="65" name="Блок-схема: процесс 64"/>
          <p:cNvSpPr/>
          <p:nvPr/>
        </p:nvSpPr>
        <p:spPr>
          <a:xfrm>
            <a:off x="6800353" y="4852662"/>
            <a:ext cx="2797043" cy="391799"/>
          </a:xfrm>
          <a:prstGeom prst="flowChartProcess">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lIns="121917" tIns="60958" rIns="121917" bIns="60958" rtlCol="0" anchor="ctr"/>
          <a:lstStyle/>
          <a:p>
            <a:pPr algn="ctr"/>
            <a:r>
              <a:rPr lang="en-US" sz="1100" dirty="0"/>
              <a:t>FB deficit funding sources forecasts</a:t>
            </a:r>
            <a:r>
              <a:rPr lang="ru-RU" sz="1100" dirty="0"/>
              <a:t> (9 </a:t>
            </a:r>
            <a:r>
              <a:rPr lang="en-US" sz="1100" dirty="0"/>
              <a:t>forms</a:t>
            </a:r>
            <a:r>
              <a:rPr lang="ru-RU" sz="1100" dirty="0"/>
              <a:t>)</a:t>
            </a:r>
          </a:p>
        </p:txBody>
      </p:sp>
      <p:pic>
        <p:nvPicPr>
          <p:cNvPr id="70" name="Рисунок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853" y="1602961"/>
            <a:ext cx="440696" cy="53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76"/>
          <p:cNvSpPr txBox="1"/>
          <p:nvPr/>
        </p:nvSpPr>
        <p:spPr>
          <a:xfrm>
            <a:off x="1298870" y="2373898"/>
            <a:ext cx="821061" cy="647561"/>
          </a:xfrm>
          <a:prstGeom prst="rect">
            <a:avLst/>
          </a:prstGeom>
          <a:noFill/>
        </p:spPr>
        <p:txBody>
          <a:bodyPr wrap="none" lIns="153615" tIns="76807" rIns="153615" bIns="76807" rtlCol="0">
            <a:spAutoFit/>
          </a:bodyPr>
          <a:lstStyle/>
          <a:p>
            <a:r>
              <a:rPr lang="ru-RU" sz="3200" b="1" dirty="0">
                <a:solidFill>
                  <a:srgbClr val="FFC000"/>
                </a:solidFill>
              </a:rPr>
              <a:t>. . .</a:t>
            </a:r>
          </a:p>
        </p:txBody>
      </p:sp>
      <p:sp>
        <p:nvSpPr>
          <p:cNvPr id="78" name="Прямоугольник 77"/>
          <p:cNvSpPr/>
          <p:nvPr/>
        </p:nvSpPr>
        <p:spPr>
          <a:xfrm>
            <a:off x="1275224" y="1625601"/>
            <a:ext cx="876941" cy="3915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ctr"/>
            <a:r>
              <a:rPr lang="en-US" sz="1300" b="1" i="1" dirty="0"/>
              <a:t>FTTB</a:t>
            </a:r>
            <a:r>
              <a:rPr lang="ru-RU" sz="1300" b="1" i="1" dirty="0"/>
              <a:t> 1</a:t>
            </a:r>
          </a:p>
        </p:txBody>
      </p:sp>
      <p:sp>
        <p:nvSpPr>
          <p:cNvPr id="84" name="Прямоугольник 83"/>
          <p:cNvSpPr/>
          <p:nvPr/>
        </p:nvSpPr>
        <p:spPr>
          <a:xfrm>
            <a:off x="1270930" y="2230887"/>
            <a:ext cx="876941" cy="3915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ctr"/>
            <a:r>
              <a:rPr lang="en-US" sz="1300" b="1" i="1" dirty="0"/>
              <a:t>FTTB</a:t>
            </a:r>
            <a:r>
              <a:rPr lang="ru-RU" sz="1300" b="1" i="1" dirty="0"/>
              <a:t> 2</a:t>
            </a:r>
          </a:p>
        </p:txBody>
      </p:sp>
      <p:sp>
        <p:nvSpPr>
          <p:cNvPr id="85" name="Прямоугольник 84"/>
          <p:cNvSpPr/>
          <p:nvPr/>
        </p:nvSpPr>
        <p:spPr>
          <a:xfrm>
            <a:off x="1275224" y="2909934"/>
            <a:ext cx="876941" cy="3915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ctr"/>
            <a:r>
              <a:rPr lang="en-US" sz="1300" b="1" i="1" dirty="0"/>
              <a:t>FTTB</a:t>
            </a:r>
            <a:r>
              <a:rPr lang="ru-RU" sz="1300" b="1" i="1" dirty="0"/>
              <a:t> 85</a:t>
            </a:r>
          </a:p>
        </p:txBody>
      </p:sp>
      <p:sp>
        <p:nvSpPr>
          <p:cNvPr id="92" name="Нашивка 91"/>
          <p:cNvSpPr/>
          <p:nvPr/>
        </p:nvSpPr>
        <p:spPr>
          <a:xfrm rot="1045056">
            <a:off x="2309365" y="1735705"/>
            <a:ext cx="270528" cy="246624"/>
          </a:xfrm>
          <a:prstGeom prst="chevron">
            <a:avLst/>
          </a:prstGeom>
          <a:solidFill>
            <a:srgbClr val="FFDB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dirty="0">
              <a:solidFill>
                <a:schemeClr val="tx1"/>
              </a:solidFill>
            </a:endParaRPr>
          </a:p>
        </p:txBody>
      </p:sp>
      <p:sp>
        <p:nvSpPr>
          <p:cNvPr id="93" name="Нашивка 92"/>
          <p:cNvSpPr/>
          <p:nvPr/>
        </p:nvSpPr>
        <p:spPr>
          <a:xfrm rot="1045056">
            <a:off x="3217020" y="1948804"/>
            <a:ext cx="270528" cy="246624"/>
          </a:xfrm>
          <a:prstGeom prst="chevron">
            <a:avLst/>
          </a:prstGeom>
          <a:solidFill>
            <a:srgbClr val="FFDB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dirty="0">
              <a:solidFill>
                <a:schemeClr val="tx1"/>
              </a:solidFill>
            </a:endParaRPr>
          </a:p>
        </p:txBody>
      </p:sp>
      <p:sp>
        <p:nvSpPr>
          <p:cNvPr id="94" name="Нашивка 93"/>
          <p:cNvSpPr/>
          <p:nvPr/>
        </p:nvSpPr>
        <p:spPr>
          <a:xfrm>
            <a:off x="2329685" y="2324985"/>
            <a:ext cx="270528" cy="246624"/>
          </a:xfrm>
          <a:prstGeom prst="chevron">
            <a:avLst/>
          </a:prstGeom>
          <a:solidFill>
            <a:srgbClr val="FFDB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dirty="0">
              <a:solidFill>
                <a:schemeClr val="tx1"/>
              </a:solidFill>
            </a:endParaRPr>
          </a:p>
        </p:txBody>
      </p:sp>
      <p:sp>
        <p:nvSpPr>
          <p:cNvPr id="95" name="Нашивка 94"/>
          <p:cNvSpPr/>
          <p:nvPr/>
        </p:nvSpPr>
        <p:spPr>
          <a:xfrm>
            <a:off x="3203445" y="2335145"/>
            <a:ext cx="270528" cy="246624"/>
          </a:xfrm>
          <a:prstGeom prst="chevron">
            <a:avLst/>
          </a:prstGeom>
          <a:solidFill>
            <a:srgbClr val="FFDB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dirty="0">
              <a:solidFill>
                <a:schemeClr val="tx1"/>
              </a:solidFill>
            </a:endParaRPr>
          </a:p>
        </p:txBody>
      </p:sp>
      <p:sp>
        <p:nvSpPr>
          <p:cNvPr id="96" name="Нашивка 95"/>
          <p:cNvSpPr/>
          <p:nvPr/>
        </p:nvSpPr>
        <p:spPr>
          <a:xfrm rot="20122464">
            <a:off x="2309364" y="2985560"/>
            <a:ext cx="270528" cy="246624"/>
          </a:xfrm>
          <a:prstGeom prst="chevron">
            <a:avLst/>
          </a:prstGeom>
          <a:solidFill>
            <a:srgbClr val="FFDB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dirty="0">
              <a:solidFill>
                <a:schemeClr val="tx1"/>
              </a:solidFill>
            </a:endParaRPr>
          </a:p>
        </p:txBody>
      </p:sp>
      <p:sp>
        <p:nvSpPr>
          <p:cNvPr id="97" name="Нашивка 96"/>
          <p:cNvSpPr/>
          <p:nvPr/>
        </p:nvSpPr>
        <p:spPr>
          <a:xfrm rot="20122464">
            <a:off x="3217020" y="2719231"/>
            <a:ext cx="270528" cy="246624"/>
          </a:xfrm>
          <a:prstGeom prst="chevron">
            <a:avLst/>
          </a:prstGeom>
          <a:solidFill>
            <a:srgbClr val="FFDB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dirty="0">
              <a:solidFill>
                <a:schemeClr val="tx1"/>
              </a:solidFill>
            </a:endParaRPr>
          </a:p>
        </p:txBody>
      </p:sp>
      <p:pic>
        <p:nvPicPr>
          <p:cNvPr id="99" name="Picture 2" descr="http://www.miankoutu.com/uploadfiles/2015-9-24/2015924725284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5571" y="4170461"/>
            <a:ext cx="695156" cy="69515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http://www.miankoutu.com/uploadfiles/2015-9-24/2015924725284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1081" y="3562970"/>
            <a:ext cx="695156" cy="69515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067" r="626" b="3889"/>
          <a:stretch/>
        </p:blipFill>
        <p:spPr bwMode="auto">
          <a:xfrm>
            <a:off x="9822781" y="4277512"/>
            <a:ext cx="634000" cy="397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067" r="626" b="3889"/>
          <a:stretch/>
        </p:blipFill>
        <p:spPr bwMode="auto">
          <a:xfrm>
            <a:off x="9795571" y="3669030"/>
            <a:ext cx="624211" cy="397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5" name="TextBox 104"/>
          <p:cNvSpPr txBox="1"/>
          <p:nvPr/>
        </p:nvSpPr>
        <p:spPr>
          <a:xfrm>
            <a:off x="1482726" y="3946838"/>
            <a:ext cx="3955148" cy="923326"/>
          </a:xfrm>
          <a:prstGeom prst="rect">
            <a:avLst/>
          </a:prstGeom>
          <a:noFill/>
        </p:spPr>
        <p:txBody>
          <a:bodyPr wrap="square" lIns="121917" tIns="60958" rIns="121917" bIns="60958" rtlCol="0">
            <a:spAutoFit/>
          </a:bodyPr>
          <a:lstStyle/>
          <a:p>
            <a:pPr algn="ctr"/>
            <a:r>
              <a:rPr lang="en-US" sz="1400" b="1" i="1" dirty="0"/>
              <a:t>Uploading the forecast into the IT system of the </a:t>
            </a:r>
            <a:r>
              <a:rPr lang="en-US" sz="1400" b="1" i="1" dirty="0" err="1"/>
              <a:t>FTHQfor</a:t>
            </a:r>
            <a:r>
              <a:rPr lang="en-US" sz="1400" b="1" i="1" dirty="0"/>
              <a:t> processing and analysis</a:t>
            </a:r>
            <a:br>
              <a:rPr lang="ru-RU" sz="1400" b="1" i="1" dirty="0"/>
            </a:br>
            <a:r>
              <a:rPr lang="ru-RU" sz="1200" i="1" dirty="0"/>
              <a:t>(</a:t>
            </a:r>
            <a:r>
              <a:rPr lang="en-US" sz="1200" i="1" dirty="0"/>
              <a:t>including the forecasts of the state extrabudgetary funds and other funds forecasts</a:t>
            </a:r>
            <a:r>
              <a:rPr lang="ru-RU" sz="1200" i="1" dirty="0"/>
              <a:t>)</a:t>
            </a:r>
          </a:p>
        </p:txBody>
      </p:sp>
      <p:sp>
        <p:nvSpPr>
          <p:cNvPr id="108" name="TextBox 107"/>
          <p:cNvSpPr txBox="1"/>
          <p:nvPr/>
        </p:nvSpPr>
        <p:spPr>
          <a:xfrm>
            <a:off x="1788160" y="5826926"/>
            <a:ext cx="3223640" cy="553994"/>
          </a:xfrm>
          <a:prstGeom prst="rect">
            <a:avLst/>
          </a:prstGeom>
          <a:noFill/>
        </p:spPr>
        <p:txBody>
          <a:bodyPr wrap="square" lIns="121917" tIns="60958" rIns="121917" bIns="60958" rtlCol="0">
            <a:spAutoFit/>
          </a:bodyPr>
          <a:lstStyle/>
          <a:p>
            <a:pPr algn="ctr"/>
            <a:r>
              <a:rPr lang="en-US" sz="1400" b="1" i="1" dirty="0"/>
              <a:t>Formulating the cashflow plan and information on TSA status</a:t>
            </a:r>
            <a:endParaRPr lang="ru-RU" sz="1400" b="1" i="1" dirty="0"/>
          </a:p>
        </p:txBody>
      </p:sp>
      <p:sp>
        <p:nvSpPr>
          <p:cNvPr id="109" name="TextBox 108"/>
          <p:cNvSpPr txBox="1"/>
          <p:nvPr/>
        </p:nvSpPr>
        <p:spPr>
          <a:xfrm>
            <a:off x="7549428" y="5856996"/>
            <a:ext cx="3223640" cy="553994"/>
          </a:xfrm>
          <a:prstGeom prst="rect">
            <a:avLst/>
          </a:prstGeom>
          <a:noFill/>
        </p:spPr>
        <p:txBody>
          <a:bodyPr wrap="square" lIns="121917" tIns="60958" rIns="121917" bIns="60958" rtlCol="0">
            <a:spAutoFit/>
          </a:bodyPr>
          <a:lstStyle/>
          <a:p>
            <a:pPr algn="ctr"/>
            <a:r>
              <a:rPr lang="en-US" sz="1400" b="1" i="1" dirty="0"/>
              <a:t>Posting the cashflow plan and information on the TSA status</a:t>
            </a:r>
            <a:endParaRPr lang="ru-RU" sz="1400" b="1" i="1" dirty="0"/>
          </a:p>
        </p:txBody>
      </p:sp>
      <p:sp>
        <p:nvSpPr>
          <p:cNvPr id="58" name="Нашивка 57"/>
          <p:cNvSpPr/>
          <p:nvPr/>
        </p:nvSpPr>
        <p:spPr>
          <a:xfrm>
            <a:off x="4533597" y="2291721"/>
            <a:ext cx="270528" cy="246624"/>
          </a:xfrm>
          <a:prstGeom prst="chevron">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dirty="0">
              <a:solidFill>
                <a:schemeClr val="tx1"/>
              </a:solidFill>
            </a:endParaRPr>
          </a:p>
        </p:txBody>
      </p:sp>
      <p:sp>
        <p:nvSpPr>
          <p:cNvPr id="69" name="TextBox 68"/>
          <p:cNvSpPr txBox="1"/>
          <p:nvPr/>
        </p:nvSpPr>
        <p:spPr>
          <a:xfrm>
            <a:off x="8921758" y="2038179"/>
            <a:ext cx="2937501" cy="723271"/>
          </a:xfrm>
          <a:prstGeom prst="rect">
            <a:avLst/>
          </a:prstGeom>
          <a:noFill/>
        </p:spPr>
        <p:txBody>
          <a:bodyPr wrap="square" lIns="121917" tIns="60958" rIns="121917" bIns="60958" rtlCol="0">
            <a:spAutoFit/>
          </a:bodyPr>
          <a:lstStyle/>
          <a:p>
            <a:pPr algn="ctr">
              <a:defRPr/>
            </a:pPr>
            <a:r>
              <a:rPr lang="en-US" sz="1400" b="1" i="1" dirty="0"/>
              <a:t>Formulating and posting indicators stipulated for in the Law on the FB</a:t>
            </a:r>
            <a:endParaRPr lang="ru-RU" sz="1100" i="1" dirty="0"/>
          </a:p>
          <a:p>
            <a:pPr algn="ctr">
              <a:defRPr/>
            </a:pPr>
            <a:r>
              <a:rPr lang="ru-RU" sz="1100" i="1" dirty="0"/>
              <a:t>(97 </a:t>
            </a:r>
            <a:r>
              <a:rPr lang="en-US" sz="1100" i="1" dirty="0"/>
              <a:t>forms</a:t>
            </a:r>
            <a:r>
              <a:rPr lang="ru-RU" sz="1100" i="1" dirty="0"/>
              <a:t>)</a:t>
            </a:r>
          </a:p>
        </p:txBody>
      </p:sp>
      <p:sp>
        <p:nvSpPr>
          <p:cNvPr id="2" name="Выноска 2 (граница и черта) 1"/>
          <p:cNvSpPr/>
          <p:nvPr/>
        </p:nvSpPr>
        <p:spPr>
          <a:xfrm>
            <a:off x="8401279" y="3345314"/>
            <a:ext cx="1114615" cy="303129"/>
          </a:xfrm>
          <a:prstGeom prst="accentBorderCallout2">
            <a:avLst>
              <a:gd name="adj1" fmla="val 54514"/>
              <a:gd name="adj2" fmla="val -8333"/>
              <a:gd name="adj3" fmla="val 53360"/>
              <a:gd name="adj4" fmla="val -19115"/>
              <a:gd name="adj5" fmla="val 163261"/>
              <a:gd name="adj6" fmla="val -49115"/>
            </a:avLst>
          </a:prstGeom>
          <a:solidFill>
            <a:schemeClr val="bg1"/>
          </a:solidFill>
          <a:ln>
            <a:solidFill>
              <a:srgbClr val="C00000"/>
            </a:solidFill>
          </a:ln>
        </p:spPr>
        <p:style>
          <a:lnRef idx="2">
            <a:schemeClr val="accent2"/>
          </a:lnRef>
          <a:fillRef idx="1">
            <a:schemeClr val="lt1"/>
          </a:fillRef>
          <a:effectRef idx="0">
            <a:schemeClr val="accent2"/>
          </a:effectRef>
          <a:fontRef idx="minor">
            <a:schemeClr val="dk1"/>
          </a:fontRef>
        </p:style>
        <p:txBody>
          <a:bodyPr lIns="121917" tIns="60958" rIns="121917" bIns="60958" rtlCol="0" anchor="ctr"/>
          <a:lstStyle/>
          <a:p>
            <a:pPr algn="ctr"/>
            <a:r>
              <a:rPr lang="en-US" sz="800" dirty="0"/>
              <a:t>Forecasting within the payables ceilings</a:t>
            </a:r>
            <a:endParaRPr lang="ru-RU" sz="800" dirty="0"/>
          </a:p>
        </p:txBody>
      </p:sp>
      <p:sp>
        <p:nvSpPr>
          <p:cNvPr id="6" name="Двойные круглые скобки 5"/>
          <p:cNvSpPr/>
          <p:nvPr/>
        </p:nvSpPr>
        <p:spPr>
          <a:xfrm rot="5400000">
            <a:off x="406483" y="881634"/>
            <a:ext cx="5650359" cy="6135405"/>
          </a:xfrm>
          <a:prstGeom prst="bracketPair">
            <a:avLst/>
          </a:prstGeom>
          <a:ln w="19050" cmpd="tri">
            <a:solidFill>
              <a:schemeClr val="accent2"/>
            </a:solidFill>
            <a:prstDash val="solid"/>
            <a:roun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ru-RU" dirty="0"/>
          </a:p>
        </p:txBody>
      </p:sp>
      <p:cxnSp>
        <p:nvCxnSpPr>
          <p:cNvPr id="8" name="Прямая соединительная линия 7"/>
          <p:cNvCxnSpPr/>
          <p:nvPr/>
        </p:nvCxnSpPr>
        <p:spPr>
          <a:xfrm>
            <a:off x="163959" y="2050879"/>
            <a:ext cx="0" cy="3833087"/>
          </a:xfrm>
          <a:prstGeom prst="line">
            <a:avLst/>
          </a:prstGeom>
          <a:ln w="19050" cmpd="tri">
            <a:round/>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74" name="Прямая соединительная линия 73"/>
          <p:cNvCxnSpPr/>
          <p:nvPr/>
        </p:nvCxnSpPr>
        <p:spPr>
          <a:xfrm>
            <a:off x="6299365" y="2050879"/>
            <a:ext cx="0" cy="3833087"/>
          </a:xfrm>
          <a:prstGeom prst="line">
            <a:avLst/>
          </a:prstGeom>
          <a:ln w="19050" cmpd="tri">
            <a:round/>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75" name="Двойные круглые скобки 74"/>
          <p:cNvSpPr/>
          <p:nvPr/>
        </p:nvSpPr>
        <p:spPr>
          <a:xfrm rot="5400000">
            <a:off x="6181107" y="998638"/>
            <a:ext cx="5650359" cy="5883745"/>
          </a:xfrm>
          <a:prstGeom prst="bracketPair">
            <a:avLst/>
          </a:prstGeom>
          <a:ln w="19050" cmpd="tri">
            <a:solidFill>
              <a:schemeClr val="accent4"/>
            </a:solidFill>
            <a:prstDash val="solid"/>
            <a:round/>
          </a:ln>
          <a:effectLst>
            <a:outerShdw blurRad="50800" dist="38100" dir="2700000" algn="tl" rotWithShape="0">
              <a:schemeClr val="accent2">
                <a:lumMod val="50000"/>
                <a:alpha val="40000"/>
              </a:schemeClr>
            </a:outerShdw>
          </a:effectLst>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ru-RU" dirty="0"/>
          </a:p>
        </p:txBody>
      </p:sp>
      <p:cxnSp>
        <p:nvCxnSpPr>
          <p:cNvPr id="76" name="Прямая соединительная линия 75"/>
          <p:cNvCxnSpPr/>
          <p:nvPr/>
        </p:nvCxnSpPr>
        <p:spPr>
          <a:xfrm>
            <a:off x="6069656" y="2017164"/>
            <a:ext cx="0" cy="3833087"/>
          </a:xfrm>
          <a:prstGeom prst="line">
            <a:avLst/>
          </a:prstGeom>
          <a:ln w="19050" cmpd="tri">
            <a:solidFill>
              <a:schemeClr val="accent4"/>
            </a:solidFill>
            <a:round/>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79" name="Прямая соединительная линия 78"/>
          <p:cNvCxnSpPr/>
          <p:nvPr/>
        </p:nvCxnSpPr>
        <p:spPr>
          <a:xfrm>
            <a:off x="11948159" y="2035522"/>
            <a:ext cx="0" cy="3833087"/>
          </a:xfrm>
          <a:prstGeom prst="line">
            <a:avLst/>
          </a:prstGeom>
          <a:ln w="19050" cmpd="tri">
            <a:solidFill>
              <a:schemeClr val="accent4"/>
            </a:solidFill>
            <a:round/>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pic>
        <p:nvPicPr>
          <p:cNvPr id="112" name="Picture 7"/>
          <p:cNvPicPr>
            <a:picLocks noChangeAspect="1" noChangeArrowheads="1"/>
          </p:cNvPicPr>
          <p:nvPr/>
        </p:nvPicPr>
        <p:blipFill>
          <a:blip r:embed="rId7">
            <a:duotone>
              <a:prstClr val="black"/>
              <a:schemeClr val="accent5">
                <a:tint val="45000"/>
                <a:satMod val="400000"/>
              </a:schemeClr>
            </a:duotone>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984872" y="2163882"/>
            <a:ext cx="579131"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7"/>
          <p:cNvPicPr>
            <a:picLocks noChangeAspect="1" noChangeArrowheads="1"/>
          </p:cNvPicPr>
          <p:nvPr/>
        </p:nvPicPr>
        <p:blipFill>
          <a:blip r:embed="rId9">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10800000">
            <a:off x="5877720" y="4156307"/>
            <a:ext cx="579131"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7"/>
          <p:cNvPicPr>
            <a:picLocks noChangeAspect="1" noChangeArrowheads="1"/>
          </p:cNvPicPr>
          <p:nvPr/>
        </p:nvPicPr>
        <p:blipFill>
          <a:blip r:embed="rId9">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7448470" y="3028449"/>
            <a:ext cx="579131"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7"/>
          <p:cNvPicPr>
            <a:picLocks noChangeAspect="1" noChangeArrowheads="1"/>
          </p:cNvPicPr>
          <p:nvPr/>
        </p:nvPicPr>
        <p:blipFill>
          <a:blip r:embed="rId9">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10136792" y="3055229"/>
            <a:ext cx="579131"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7"/>
          <p:cNvPicPr>
            <a:picLocks noChangeAspect="1" noChangeArrowheads="1"/>
          </p:cNvPicPr>
          <p:nvPr/>
        </p:nvPicPr>
        <p:blipFill>
          <a:blip r:embed="rId9">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3083644" y="5196755"/>
            <a:ext cx="579131"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 name="Picture 7"/>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932813" y="5795825"/>
            <a:ext cx="577849"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a:xfrm>
            <a:off x="9296949" y="6422465"/>
            <a:ext cx="2743200" cy="365125"/>
          </a:xfrm>
        </p:spPr>
        <p:txBody>
          <a:bodyPr/>
          <a:lstStyle/>
          <a:p>
            <a:fld id="{1BCC3406-CD8C-49DF-A5F2-679D2D5F6A61}" type="slidenum">
              <a:rPr lang="ru-RU" smtClean="0">
                <a:solidFill>
                  <a:prstClr val="black">
                    <a:tint val="75000"/>
                  </a:prstClr>
                </a:solidFill>
              </a:rPr>
              <a:pPr/>
              <a:t>9</a:t>
            </a:fld>
            <a:endParaRPr lang="ru-RU" dirty="0">
              <a:solidFill>
                <a:prstClr val="black">
                  <a:tint val="75000"/>
                </a:prstClr>
              </a:solidFill>
            </a:endParaRPr>
          </a:p>
        </p:txBody>
      </p:sp>
    </p:spTree>
    <p:extLst>
      <p:ext uri="{BB962C8B-B14F-4D97-AF65-F5344CB8AC3E}">
        <p14:creationId xmlns:p14="http://schemas.microsoft.com/office/powerpoint/2010/main" val="253349713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21834</TotalTime>
  <Words>3050</Words>
  <Application>Microsoft Office PowerPoint</Application>
  <PresentationFormat>Widescreen</PresentationFormat>
  <Paragraphs>671</Paragraphs>
  <Slides>22</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Arial</vt:lpstr>
      <vt:lpstr>Calibri</vt:lpstr>
      <vt:lpstr>Calibri Light</vt:lpstr>
      <vt:lpstr>Open Sans Condensed</vt:lpstr>
      <vt:lpstr>Symbol</vt:lpstr>
      <vt:lpstr>Times New Roman</vt:lpstr>
      <vt:lpstr>Wingdings</vt:lpstr>
      <vt:lpstr>Тема Office</vt:lpstr>
      <vt:lpstr>2_Тема Office</vt:lpstr>
      <vt:lpstr>1_Тема Office</vt:lpstr>
      <vt:lpstr>PowerPoint Presentation</vt:lpstr>
      <vt:lpstr>PowerPoint Presentation</vt:lpstr>
      <vt:lpstr>ARTICLE 217.1.  OF THE BUDGETARY CODE OF THE RUSSIAN FEDERATION “CASHFLOW PLAN”</vt:lpstr>
      <vt:lpstr>PowerPoint Presentation</vt:lpstr>
      <vt:lpstr>PowerPoint Presentation</vt:lpstr>
      <vt:lpstr>PowerPoint Presentation</vt:lpstr>
      <vt:lpstr>goals of the Cashflow plan formulation and maintenance</vt:lpstr>
      <vt:lpstr>Timeline for drafting and maintaining the federal budget execution cashflow plan</vt:lpstr>
      <vt:lpstr>Procedures for the federal budget execution cashflow planning and forecasting</vt:lpstr>
      <vt:lpstr>PowerPoint Presentation</vt:lpstr>
      <vt:lpstr>Federal budget revenue cash planning</vt:lpstr>
      <vt:lpstr>Federal budget expenditure cash planning</vt:lpstr>
      <vt:lpstr>Cash planning for the sources of financing federal budget deficit </vt:lpstr>
      <vt:lpstr>PowerPoint Presentation</vt:lpstr>
      <vt:lpstr>the algorithm of preparing the Final cashflow plan</vt:lpstr>
      <vt:lpstr>Comprehensive analysis and monitoring of the cashflows</vt:lpstr>
      <vt:lpstr>STRUCTURE OF THE FINANCIAL FORECAST, UPDATED DATA ON FB EXECUTION AND tsa BALANCE MANAGEMENT</vt:lpstr>
      <vt:lpstr>Structure of main tsa cashflow forecast indicators</vt:lpstr>
      <vt:lpstr>PowerPoint Presentation</vt:lpstr>
      <vt:lpstr>PowerPoint Presentation</vt:lpstr>
      <vt:lpstr>goals for further improvements of the cashflow planning and forecasting process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Mazur Nataliya</dc:creator>
  <cp:lastModifiedBy>Yelena Slizhevskaya</cp:lastModifiedBy>
  <cp:revision>1579</cp:revision>
  <cp:lastPrinted>2018-10-23T09:01:43Z</cp:lastPrinted>
  <dcterms:created xsi:type="dcterms:W3CDTF">2015-03-03T16:27:21Z</dcterms:created>
  <dcterms:modified xsi:type="dcterms:W3CDTF">2018-10-26T14:06:26Z</dcterms:modified>
</cp:coreProperties>
</file>