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10" r:id="rId2"/>
    <p:sldId id="280" r:id="rId3"/>
    <p:sldId id="282" r:id="rId4"/>
    <p:sldId id="283" r:id="rId5"/>
    <p:sldId id="311" r:id="rId6"/>
    <p:sldId id="286" r:id="rId7"/>
    <p:sldId id="287" r:id="rId8"/>
    <p:sldId id="291" r:id="rId9"/>
    <p:sldId id="267" r:id="rId10"/>
    <p:sldId id="295" r:id="rId11"/>
    <p:sldId id="312" r:id="rId12"/>
    <p:sldId id="313" r:id="rId13"/>
    <p:sldId id="317" r:id="rId14"/>
    <p:sldId id="318" r:id="rId15"/>
    <p:sldId id="296" r:id="rId16"/>
    <p:sldId id="297" r:id="rId17"/>
    <p:sldId id="299" r:id="rId18"/>
    <p:sldId id="305" r:id="rId19"/>
    <p:sldId id="304" r:id="rId20"/>
    <p:sldId id="307" r:id="rId21"/>
    <p:sldId id="308" r:id="rId22"/>
    <p:sldId id="309" r:id="rId23"/>
    <p:sldId id="270" r:id="rId24"/>
    <p:sldId id="315" r:id="rId25"/>
    <p:sldId id="31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E0BE"/>
    <a:srgbClr val="DDEDB1"/>
    <a:srgbClr val="E1F4AA"/>
    <a:srgbClr val="F469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47" d="100"/>
          <a:sy n="47" d="100"/>
        </p:scale>
        <p:origin x="588" y="54"/>
      </p:cViewPr>
      <p:guideLst/>
    </p:cSldViewPr>
  </p:slideViewPr>
  <p:notesTextViewPr>
    <p:cViewPr>
      <p:scale>
        <a:sx n="1" d="1"/>
        <a:sy n="1" d="1"/>
      </p:scale>
      <p:origin x="0" y="0"/>
    </p:cViewPr>
  </p:notesTextViewPr>
  <p:sorterViewPr>
    <p:cViewPr>
      <p:scale>
        <a:sx n="100" d="100"/>
        <a:sy n="100" d="100"/>
      </p:scale>
      <p:origin x="0" y="-778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wb154267\Documents\Documents\Documents\Albania\PEFA\pefa_scores_chart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b154267\Documents\Documents\Documents\Albania\PEFA\pefa_scores_chart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92D050"/>
            </a:solidFill>
            <a:ln>
              <a:noFill/>
            </a:ln>
            <a:effectLst/>
          </c:spPr>
          <c:invertIfNegative val="0"/>
          <c:dLbls>
            <c:dLbl>
              <c:idx val="0"/>
              <c:tx>
                <c:rich>
                  <a:bodyPr/>
                  <a:lstStyle/>
                  <a:p>
                    <a:r>
                      <a:rPr lang="en-US" dirty="0"/>
                      <a:t>C+</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96-4A8F-9712-E202ABF3B27B}"/>
                </c:ext>
              </c:extLst>
            </c:dLbl>
            <c:dLbl>
              <c:idx val="1"/>
              <c:tx>
                <c:rich>
                  <a:bodyPr/>
                  <a:lstStyle/>
                  <a:p>
                    <a:r>
                      <a:rPr lang="en-US" dirty="0"/>
                      <a:t>A</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96-4A8F-9712-E202ABF3B27B}"/>
                </c:ext>
              </c:extLst>
            </c:dLbl>
            <c:dLbl>
              <c:idx val="2"/>
              <c:tx>
                <c:rich>
                  <a:bodyPr/>
                  <a:lstStyle/>
                  <a:p>
                    <a:r>
                      <a:rPr lang="en-US" dirty="0"/>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96-4A8F-9712-E202ABF3B27B}"/>
                </c:ext>
              </c:extLst>
            </c:dLbl>
            <c:dLbl>
              <c:idx val="3"/>
              <c:tx>
                <c:rich>
                  <a:bodyPr/>
                  <a:lstStyle/>
                  <a:p>
                    <a:r>
                      <a:rPr lang="en-US" dirty="0"/>
                      <a:t>C+</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396-4A8F-9712-E202ABF3B27B}"/>
                </c:ext>
              </c:extLst>
            </c:dLbl>
            <c:dLbl>
              <c:idx val="4"/>
              <c:tx>
                <c:rich>
                  <a:bodyPr/>
                  <a:lstStyle/>
                  <a:p>
                    <a:r>
                      <a:rPr lang="en-US" dirty="0"/>
                      <a:t>C+</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396-4A8F-9712-E202ABF3B27B}"/>
                </c:ext>
              </c:extLst>
            </c:dLbl>
            <c:dLbl>
              <c:idx val="5"/>
              <c:tx>
                <c:rich>
                  <a:bodyPr/>
                  <a:lstStyle/>
                  <a:p>
                    <a:r>
                      <a:rPr lang="en-US" dirty="0"/>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396-4A8F-9712-E202ABF3B27B}"/>
                </c:ext>
              </c:extLst>
            </c:dLbl>
            <c:dLbl>
              <c:idx val="6"/>
              <c:tx>
                <c:rich>
                  <a:bodyPr/>
                  <a:lstStyle/>
                  <a:p>
                    <a:r>
                      <a:rPr lang="en-US" dirty="0"/>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396-4A8F-9712-E202ABF3B27B}"/>
                </c:ext>
              </c:extLst>
            </c:dLbl>
            <c:dLbl>
              <c:idx val="7"/>
              <c:tx>
                <c:rich>
                  <a:bodyPr/>
                  <a:lstStyle/>
                  <a:p>
                    <a:r>
                      <a:rPr lang="en-US" dirty="0"/>
                      <a:t>C+</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396-4A8F-9712-E202ABF3B27B}"/>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Sheet2!$B$28:$B$35</c:f>
              <c:strCache>
                <c:ptCount val="8"/>
                <c:pt idx="0">
                  <c:v>PI-19. Revenue administration</c:v>
                </c:pt>
                <c:pt idx="1">
                  <c:v>PI-20. Accounting for revenue</c:v>
                </c:pt>
                <c:pt idx="2">
                  <c:v>PI-21. Predictability of in-year resource allocation</c:v>
                </c:pt>
                <c:pt idx="3">
                  <c:v>PI-22. Expenditure arrears</c:v>
                </c:pt>
                <c:pt idx="4">
                  <c:v>PI-23. Payroll controls</c:v>
                </c:pt>
                <c:pt idx="5">
                  <c:v>PI-24. Procurement management</c:v>
                </c:pt>
                <c:pt idx="6">
                  <c:v>PI-25. Internal controls on non-salary expenditure</c:v>
                </c:pt>
                <c:pt idx="7">
                  <c:v>PI-26. Internal audit</c:v>
                </c:pt>
              </c:strCache>
            </c:strRef>
          </c:cat>
          <c:val>
            <c:numRef>
              <c:f>Sheet2!$C$28:$C$35</c:f>
              <c:numCache>
                <c:formatCode>General</c:formatCode>
                <c:ptCount val="8"/>
                <c:pt idx="0">
                  <c:v>4</c:v>
                </c:pt>
                <c:pt idx="1">
                  <c:v>7</c:v>
                </c:pt>
                <c:pt idx="2">
                  <c:v>5</c:v>
                </c:pt>
                <c:pt idx="3">
                  <c:v>4</c:v>
                </c:pt>
                <c:pt idx="4">
                  <c:v>4</c:v>
                </c:pt>
                <c:pt idx="5">
                  <c:v>6</c:v>
                </c:pt>
                <c:pt idx="6">
                  <c:v>5</c:v>
                </c:pt>
                <c:pt idx="7">
                  <c:v>4</c:v>
                </c:pt>
              </c:numCache>
            </c:numRef>
          </c:val>
          <c:extLst>
            <c:ext xmlns:c16="http://schemas.microsoft.com/office/drawing/2014/chart" uri="{C3380CC4-5D6E-409C-BE32-E72D297353CC}">
              <c16:uniqueId val="{00000008-1396-4A8F-9712-E202ABF3B27B}"/>
            </c:ext>
          </c:extLst>
        </c:ser>
        <c:dLbls>
          <c:dLblPos val="outEnd"/>
          <c:showLegendKey val="0"/>
          <c:showVal val="1"/>
          <c:showCatName val="0"/>
          <c:showSerName val="0"/>
          <c:showPercent val="0"/>
          <c:showBubbleSize val="0"/>
        </c:dLbls>
        <c:gapWidth val="182"/>
        <c:axId val="1884565424"/>
        <c:axId val="1735263120"/>
      </c:barChart>
      <c:catAx>
        <c:axId val="188456542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735263120"/>
        <c:crosses val="autoZero"/>
        <c:auto val="1"/>
        <c:lblAlgn val="ctr"/>
        <c:lblOffset val="100"/>
        <c:noMultiLvlLbl val="0"/>
      </c:catAx>
      <c:valAx>
        <c:axId val="1735263120"/>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88456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D9E0BE"/>
            </a:solidFill>
            <a:ln>
              <a:noFill/>
            </a:ln>
            <a:effectLst/>
          </c:spPr>
          <c:invertIfNegative val="0"/>
          <c:dPt>
            <c:idx val="0"/>
            <c:invertIfNegative val="0"/>
            <c:bubble3D val="0"/>
            <c:spPr>
              <a:solidFill>
                <a:srgbClr val="D9E0BE"/>
              </a:solidFill>
              <a:ln>
                <a:noFill/>
              </a:ln>
              <a:effectLst/>
            </c:spPr>
            <c:extLst>
              <c:ext xmlns:c16="http://schemas.microsoft.com/office/drawing/2014/chart" uri="{C3380CC4-5D6E-409C-BE32-E72D297353CC}">
                <c16:uniqueId val="{00000001-F71B-4862-9006-2C0A93851B4C}"/>
              </c:ext>
            </c:extLst>
          </c:dPt>
          <c:dPt>
            <c:idx val="1"/>
            <c:invertIfNegative val="0"/>
            <c:bubble3D val="0"/>
            <c:spPr>
              <a:solidFill>
                <a:srgbClr val="D9E0BE"/>
              </a:solidFill>
              <a:ln>
                <a:noFill/>
              </a:ln>
              <a:effectLst/>
            </c:spPr>
            <c:extLst>
              <c:ext xmlns:c16="http://schemas.microsoft.com/office/drawing/2014/chart" uri="{C3380CC4-5D6E-409C-BE32-E72D297353CC}">
                <c16:uniqueId val="{00000003-F71B-4862-9006-2C0A93851B4C}"/>
              </c:ext>
            </c:extLst>
          </c:dPt>
          <c:dPt>
            <c:idx val="2"/>
            <c:invertIfNegative val="0"/>
            <c:bubble3D val="0"/>
            <c:spPr>
              <a:solidFill>
                <a:srgbClr val="D9E0BE"/>
              </a:solidFill>
              <a:ln>
                <a:noFill/>
              </a:ln>
              <a:effectLst/>
            </c:spPr>
            <c:extLst>
              <c:ext xmlns:c16="http://schemas.microsoft.com/office/drawing/2014/chart" uri="{C3380CC4-5D6E-409C-BE32-E72D297353CC}">
                <c16:uniqueId val="{00000005-F71B-4862-9006-2C0A93851B4C}"/>
              </c:ext>
            </c:extLst>
          </c:dPt>
          <c:dLbls>
            <c:dLbl>
              <c:idx val="0"/>
              <c:tx>
                <c:rich>
                  <a:bodyPr/>
                  <a:lstStyle/>
                  <a:p>
                    <a:r>
                      <a:rPr lang="en-US" dirty="0"/>
                      <a:t>B+</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71B-4862-9006-2C0A93851B4C}"/>
                </c:ext>
              </c:extLst>
            </c:dLbl>
            <c:dLbl>
              <c:idx val="1"/>
              <c:tx>
                <c:rich>
                  <a:bodyPr/>
                  <a:lstStyle/>
                  <a:p>
                    <a:r>
                      <a:rPr lang="en-US" dirty="0"/>
                      <a:t>D+</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71B-4862-9006-2C0A93851B4C}"/>
                </c:ext>
              </c:extLst>
            </c:dLbl>
            <c:dLbl>
              <c:idx val="2"/>
              <c:tx>
                <c:rich>
                  <a:bodyPr/>
                  <a:lstStyle/>
                  <a:p>
                    <a:r>
                      <a:rPr lang="en-US" dirty="0"/>
                      <a:t>D+</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71B-4862-9006-2C0A93851B4C}"/>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Sheet2!$B$37:$B$39</c:f>
              <c:strCache>
                <c:ptCount val="3"/>
                <c:pt idx="0">
                  <c:v>PI-27. Financial data integrity</c:v>
                </c:pt>
                <c:pt idx="1">
                  <c:v>PI-28. In-year budget reports</c:v>
                </c:pt>
                <c:pt idx="2">
                  <c:v>PI-29. Annual financial reports</c:v>
                </c:pt>
              </c:strCache>
            </c:strRef>
          </c:cat>
          <c:val>
            <c:numRef>
              <c:f>Sheet2!$C$37:$C$39</c:f>
              <c:numCache>
                <c:formatCode>General</c:formatCode>
                <c:ptCount val="3"/>
                <c:pt idx="0">
                  <c:v>6</c:v>
                </c:pt>
                <c:pt idx="1">
                  <c:v>2</c:v>
                </c:pt>
                <c:pt idx="2">
                  <c:v>2</c:v>
                </c:pt>
              </c:numCache>
            </c:numRef>
          </c:val>
          <c:extLst>
            <c:ext xmlns:c16="http://schemas.microsoft.com/office/drawing/2014/chart" uri="{C3380CC4-5D6E-409C-BE32-E72D297353CC}">
              <c16:uniqueId val="{00000006-F71B-4862-9006-2C0A93851B4C}"/>
            </c:ext>
          </c:extLst>
        </c:ser>
        <c:dLbls>
          <c:showLegendKey val="0"/>
          <c:showVal val="0"/>
          <c:showCatName val="0"/>
          <c:showSerName val="0"/>
          <c:showPercent val="0"/>
          <c:showBubbleSize val="0"/>
        </c:dLbls>
        <c:gapWidth val="182"/>
        <c:axId val="1677844928"/>
        <c:axId val="1883778992"/>
      </c:barChart>
      <c:catAx>
        <c:axId val="1677844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1883778992"/>
        <c:crosses val="autoZero"/>
        <c:auto val="1"/>
        <c:lblAlgn val="ctr"/>
        <c:lblOffset val="100"/>
        <c:noMultiLvlLbl val="0"/>
      </c:catAx>
      <c:valAx>
        <c:axId val="188377899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7784492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image" Target="../media/image11.png"/></Relationships>
</file>

<file path=ppt/diagrams/_rels/data7.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8D91F8-2440-4F1A-95FE-A43B91D06F2B}"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1E5B6049-890E-4218-8FF4-D622BF714687}">
      <dgm:prSet phldrT="[Text]"/>
      <dgm:spPr/>
      <dgm:t>
        <a:bodyPr/>
        <a:lstStyle/>
        <a:p>
          <a:r>
            <a:rPr lang="en-US" dirty="0"/>
            <a:t>Public sector</a:t>
          </a:r>
        </a:p>
      </dgm:t>
    </dgm:pt>
    <dgm:pt modelId="{0DB0543F-0CCF-4992-838A-DDA23DFC4822}" type="parTrans" cxnId="{C0968AB0-6A13-49F1-BE16-0CF2429641B9}">
      <dgm:prSet/>
      <dgm:spPr/>
      <dgm:t>
        <a:bodyPr/>
        <a:lstStyle/>
        <a:p>
          <a:endParaRPr lang="en-US"/>
        </a:p>
      </dgm:t>
    </dgm:pt>
    <dgm:pt modelId="{40FA7ECA-3741-4E93-B805-4533F1D80A68}" type="sibTrans" cxnId="{C0968AB0-6A13-49F1-BE16-0CF2429641B9}">
      <dgm:prSet/>
      <dgm:spPr/>
      <dgm:t>
        <a:bodyPr/>
        <a:lstStyle/>
        <a:p>
          <a:endParaRPr lang="en-US"/>
        </a:p>
      </dgm:t>
    </dgm:pt>
    <dgm:pt modelId="{414E658E-E317-43AA-BA54-8AD9CA3CD698}">
      <dgm:prSet phldrT="[Text]"/>
      <dgm:spPr/>
      <dgm:t>
        <a:bodyPr/>
        <a:lstStyle/>
        <a:p>
          <a:r>
            <a:rPr lang="en-US" dirty="0"/>
            <a:t>General government</a:t>
          </a:r>
        </a:p>
      </dgm:t>
    </dgm:pt>
    <dgm:pt modelId="{005266B1-3418-42D4-A723-2089E484C668}" type="parTrans" cxnId="{C3A6BD91-5DEF-4FD2-BC17-FEFCBB2E0FBD}">
      <dgm:prSet/>
      <dgm:spPr/>
      <dgm:t>
        <a:bodyPr/>
        <a:lstStyle/>
        <a:p>
          <a:endParaRPr lang="en-US"/>
        </a:p>
      </dgm:t>
    </dgm:pt>
    <dgm:pt modelId="{DB165025-7001-4DB4-BEEE-BACF1E824DEB}" type="sibTrans" cxnId="{C3A6BD91-5DEF-4FD2-BC17-FEFCBB2E0FBD}">
      <dgm:prSet/>
      <dgm:spPr/>
      <dgm:t>
        <a:bodyPr/>
        <a:lstStyle/>
        <a:p>
          <a:endParaRPr lang="en-US"/>
        </a:p>
      </dgm:t>
    </dgm:pt>
    <dgm:pt modelId="{6337D601-8DBE-404C-8F49-5091E5DBD28F}">
      <dgm:prSet phldrT="[Text]"/>
      <dgm:spPr>
        <a:solidFill>
          <a:srgbClr val="FF0000"/>
        </a:solidFill>
      </dgm:spPr>
      <dgm:t>
        <a:bodyPr/>
        <a:lstStyle/>
        <a:p>
          <a:r>
            <a:rPr lang="en-US" dirty="0"/>
            <a:t>Central government</a:t>
          </a:r>
        </a:p>
      </dgm:t>
    </dgm:pt>
    <dgm:pt modelId="{76952E59-DED9-4A52-9ED3-D4BFD20F9217}" type="parTrans" cxnId="{B27150BF-9BA1-4837-A750-7EBA42A0B0DB}">
      <dgm:prSet/>
      <dgm:spPr/>
      <dgm:t>
        <a:bodyPr/>
        <a:lstStyle/>
        <a:p>
          <a:endParaRPr lang="en-US"/>
        </a:p>
      </dgm:t>
    </dgm:pt>
    <dgm:pt modelId="{A4D52457-5B38-4502-A743-435FC9A498CF}" type="sibTrans" cxnId="{B27150BF-9BA1-4837-A750-7EBA42A0B0DB}">
      <dgm:prSet/>
      <dgm:spPr/>
      <dgm:t>
        <a:bodyPr/>
        <a:lstStyle/>
        <a:p>
          <a:endParaRPr lang="en-US"/>
        </a:p>
      </dgm:t>
    </dgm:pt>
    <dgm:pt modelId="{74E5C76A-741D-40DE-B60E-834E2FD2F6D1}">
      <dgm:prSet phldrT="[Text]"/>
      <dgm:spPr>
        <a:gradFill rotWithShape="0">
          <a:gsLst>
            <a:gs pos="0">
              <a:srgbClr val="FF0000"/>
            </a:gs>
            <a:gs pos="0">
              <a:schemeClr val="accent1">
                <a:lumMod val="7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State governments</a:t>
          </a:r>
        </a:p>
      </dgm:t>
    </dgm:pt>
    <dgm:pt modelId="{46B5F43A-10C8-49B1-B18E-3445B72D09C2}" type="parTrans" cxnId="{827689C1-0A2D-4A66-8C04-2BE2B0B56ADF}">
      <dgm:prSet/>
      <dgm:spPr/>
      <dgm:t>
        <a:bodyPr/>
        <a:lstStyle/>
        <a:p>
          <a:endParaRPr lang="en-US"/>
        </a:p>
      </dgm:t>
    </dgm:pt>
    <dgm:pt modelId="{A9AC325A-CC5C-4F3A-B326-039A39BE3D7F}" type="sibTrans" cxnId="{827689C1-0A2D-4A66-8C04-2BE2B0B56ADF}">
      <dgm:prSet/>
      <dgm:spPr/>
      <dgm:t>
        <a:bodyPr/>
        <a:lstStyle/>
        <a:p>
          <a:endParaRPr lang="en-US"/>
        </a:p>
      </dgm:t>
    </dgm:pt>
    <dgm:pt modelId="{2A0A231F-E5AD-45D1-A9BC-52348EC15FDD}">
      <dgm:prSet phldrT="[Text]"/>
      <dgm:spPr>
        <a:gradFill rotWithShape="0">
          <a:gsLst>
            <a:gs pos="0">
              <a:srgbClr val="FF0000"/>
            </a:gs>
            <a:gs pos="99000">
              <a:schemeClr val="accent1">
                <a:lumMod val="45000"/>
                <a:lumOff val="55000"/>
              </a:schemeClr>
            </a:gs>
            <a:gs pos="100000">
              <a:schemeClr val="accent1">
                <a:lumMod val="45000"/>
                <a:lumOff val="55000"/>
              </a:schemeClr>
            </a:gs>
            <a:gs pos="0">
              <a:schemeClr val="accent1">
                <a:lumMod val="75000"/>
              </a:schemeClr>
            </a:gs>
          </a:gsLst>
          <a:lin ang="5400000" scaled="1"/>
        </a:gradFill>
      </dgm:spPr>
      <dgm:t>
        <a:bodyPr/>
        <a:lstStyle/>
        <a:p>
          <a:r>
            <a:rPr lang="en-US" dirty="0"/>
            <a:t>Public corporations</a:t>
          </a:r>
        </a:p>
      </dgm:t>
    </dgm:pt>
    <dgm:pt modelId="{139D8763-BDDC-4802-BCAF-41E8B8463AF0}" type="parTrans" cxnId="{42DFB830-CD60-4FCE-BBF9-B131A333B236}">
      <dgm:prSet/>
      <dgm:spPr/>
      <dgm:t>
        <a:bodyPr/>
        <a:lstStyle/>
        <a:p>
          <a:endParaRPr lang="en-US"/>
        </a:p>
      </dgm:t>
    </dgm:pt>
    <dgm:pt modelId="{01D1F004-AD60-47B6-B7DD-46119A2A3375}" type="sibTrans" cxnId="{42DFB830-CD60-4FCE-BBF9-B131A333B236}">
      <dgm:prSet/>
      <dgm:spPr/>
      <dgm:t>
        <a:bodyPr/>
        <a:lstStyle/>
        <a:p>
          <a:endParaRPr lang="en-US"/>
        </a:p>
      </dgm:t>
    </dgm:pt>
    <dgm:pt modelId="{E1E798D9-577A-4D36-A675-C241798F1401}">
      <dgm:prSet phldrT="[Text]"/>
      <dgm:spPr>
        <a:gradFill rotWithShape="0">
          <a:gsLst>
            <a:gs pos="0">
              <a:srgbClr val="FF0000"/>
            </a:gs>
            <a:gs pos="0">
              <a:schemeClr val="accent1">
                <a:lumMod val="75000"/>
              </a:schemeClr>
            </a:gs>
            <a:gs pos="83000">
              <a:schemeClr val="accent1">
                <a:lumMod val="45000"/>
                <a:lumOff val="55000"/>
              </a:schemeClr>
            </a:gs>
            <a:gs pos="100000">
              <a:schemeClr val="accent1">
                <a:lumMod val="30000"/>
                <a:lumOff val="70000"/>
              </a:schemeClr>
            </a:gs>
          </a:gsLst>
          <a:lin ang="5400000" scaled="1"/>
        </a:gradFill>
      </dgm:spPr>
      <dgm:t>
        <a:bodyPr/>
        <a:lstStyle/>
        <a:p>
          <a:r>
            <a:rPr lang="en-US" dirty="0"/>
            <a:t>Local governments</a:t>
          </a:r>
        </a:p>
      </dgm:t>
    </dgm:pt>
    <dgm:pt modelId="{9588252B-3004-4940-80E2-C617EBCED2F5}" type="parTrans" cxnId="{FF666CB6-81F0-4462-8CF0-3E20B3852DEE}">
      <dgm:prSet/>
      <dgm:spPr/>
      <dgm:t>
        <a:bodyPr/>
        <a:lstStyle/>
        <a:p>
          <a:endParaRPr lang="en-US"/>
        </a:p>
      </dgm:t>
    </dgm:pt>
    <dgm:pt modelId="{CD3BE4F7-9E06-484C-9002-68DB6D625101}" type="sibTrans" cxnId="{FF666CB6-81F0-4462-8CF0-3E20B3852DEE}">
      <dgm:prSet/>
      <dgm:spPr/>
      <dgm:t>
        <a:bodyPr/>
        <a:lstStyle/>
        <a:p>
          <a:endParaRPr lang="en-US"/>
        </a:p>
      </dgm:t>
    </dgm:pt>
    <dgm:pt modelId="{A6C955E7-A34B-44D6-9C2E-70A6A0E0B07C}">
      <dgm:prSet phldrT="[Text]"/>
      <dgm:spPr/>
      <dgm:t>
        <a:bodyPr/>
        <a:lstStyle/>
        <a:p>
          <a:r>
            <a:rPr lang="en-US" dirty="0"/>
            <a:t>Social security funds</a:t>
          </a:r>
        </a:p>
      </dgm:t>
    </dgm:pt>
    <dgm:pt modelId="{A1F2675D-96AB-4200-894A-5672A35680AC}" type="parTrans" cxnId="{673AEA5C-5DBF-40C9-85E5-94A668B07A34}">
      <dgm:prSet/>
      <dgm:spPr>
        <a:ln>
          <a:solidFill>
            <a:schemeClr val="accent1">
              <a:shade val="80000"/>
              <a:hueOff val="0"/>
              <a:satOff val="0"/>
              <a:lumOff val="0"/>
            </a:schemeClr>
          </a:solidFill>
          <a:prstDash val="dash"/>
        </a:ln>
      </dgm:spPr>
      <dgm:t>
        <a:bodyPr/>
        <a:lstStyle/>
        <a:p>
          <a:endParaRPr lang="en-US"/>
        </a:p>
      </dgm:t>
    </dgm:pt>
    <dgm:pt modelId="{EFF29FEC-791E-4785-AC11-255F882C44DB}" type="sibTrans" cxnId="{673AEA5C-5DBF-40C9-85E5-94A668B07A34}">
      <dgm:prSet/>
      <dgm:spPr/>
      <dgm:t>
        <a:bodyPr/>
        <a:lstStyle/>
        <a:p>
          <a:endParaRPr lang="en-US"/>
        </a:p>
      </dgm:t>
    </dgm:pt>
    <dgm:pt modelId="{6C595429-6A58-4CD5-A2E0-DD8B57600F9A}">
      <dgm:prSet/>
      <dgm:spPr>
        <a:solidFill>
          <a:srgbClr val="FF0000"/>
        </a:solidFill>
      </dgm:spPr>
      <dgm:t>
        <a:bodyPr/>
        <a:lstStyle/>
        <a:p>
          <a:r>
            <a:rPr lang="en-US" dirty="0"/>
            <a:t>Budgetary</a:t>
          </a:r>
        </a:p>
      </dgm:t>
    </dgm:pt>
    <dgm:pt modelId="{9054DAAC-75CC-45A6-B139-9E3E732C1AB7}" type="parTrans" cxnId="{DE80FFAE-DB62-475B-9FD4-8F4B84784098}">
      <dgm:prSet/>
      <dgm:spPr/>
      <dgm:t>
        <a:bodyPr/>
        <a:lstStyle/>
        <a:p>
          <a:endParaRPr lang="en-US"/>
        </a:p>
      </dgm:t>
    </dgm:pt>
    <dgm:pt modelId="{78087B05-FA74-455E-B851-AE691A0874B9}" type="sibTrans" cxnId="{DE80FFAE-DB62-475B-9FD4-8F4B84784098}">
      <dgm:prSet/>
      <dgm:spPr/>
      <dgm:t>
        <a:bodyPr/>
        <a:lstStyle/>
        <a:p>
          <a:endParaRPr lang="en-US"/>
        </a:p>
      </dgm:t>
    </dgm:pt>
    <dgm:pt modelId="{D60AD310-EBFF-4628-A02A-A3F631CD9074}">
      <dgm:prSet/>
      <dgm:spPr>
        <a:solidFill>
          <a:srgbClr val="FF0000"/>
        </a:solidFill>
      </dgm:spPr>
      <dgm:t>
        <a:bodyPr/>
        <a:lstStyle/>
        <a:p>
          <a:r>
            <a:rPr lang="en-US" dirty="0" err="1"/>
            <a:t>Extrabudgetary</a:t>
          </a:r>
          <a:endParaRPr lang="en-US" dirty="0"/>
        </a:p>
      </dgm:t>
    </dgm:pt>
    <dgm:pt modelId="{382D88E9-6144-4679-956D-88A28A78834F}" type="parTrans" cxnId="{DE1FC378-1C96-43F0-8A40-8FE80F4EB8CE}">
      <dgm:prSet/>
      <dgm:spPr/>
      <dgm:t>
        <a:bodyPr/>
        <a:lstStyle/>
        <a:p>
          <a:endParaRPr lang="en-US"/>
        </a:p>
      </dgm:t>
    </dgm:pt>
    <dgm:pt modelId="{855CD5AA-1FE7-4D0F-B0F9-53282D4AC87C}" type="sibTrans" cxnId="{DE1FC378-1C96-43F0-8A40-8FE80F4EB8CE}">
      <dgm:prSet/>
      <dgm:spPr/>
      <dgm:t>
        <a:bodyPr/>
        <a:lstStyle/>
        <a:p>
          <a:endParaRPr lang="en-US"/>
        </a:p>
      </dgm:t>
    </dgm:pt>
    <dgm:pt modelId="{6E488A65-F6D4-40E1-BE64-E898795B94E4}">
      <dgm:prSet/>
      <dgm:spPr>
        <a:solidFill>
          <a:srgbClr val="FF0000"/>
        </a:solidFill>
      </dgm:spPr>
      <dgm:t>
        <a:bodyPr/>
        <a:lstStyle/>
        <a:p>
          <a:r>
            <a:rPr lang="en-US" dirty="0"/>
            <a:t>Social security funds</a:t>
          </a:r>
        </a:p>
      </dgm:t>
    </dgm:pt>
    <dgm:pt modelId="{BA5CBB63-70D3-47F6-8861-4C11CCA35EE2}" type="parTrans" cxnId="{9E6B94CE-18BC-4391-AF8B-E07514F6F202}">
      <dgm:prSet/>
      <dgm:spPr/>
      <dgm:t>
        <a:bodyPr/>
        <a:lstStyle/>
        <a:p>
          <a:endParaRPr lang="en-US"/>
        </a:p>
      </dgm:t>
    </dgm:pt>
    <dgm:pt modelId="{F85BAB95-E26F-47F3-962E-297FC32BCE42}" type="sibTrans" cxnId="{9E6B94CE-18BC-4391-AF8B-E07514F6F202}">
      <dgm:prSet/>
      <dgm:spPr/>
      <dgm:t>
        <a:bodyPr/>
        <a:lstStyle/>
        <a:p>
          <a:endParaRPr lang="en-US"/>
        </a:p>
      </dgm:t>
    </dgm:pt>
    <dgm:pt modelId="{B22BFCE0-AFE0-4E3E-B8EE-95E49815ACAF}" type="pres">
      <dgm:prSet presAssocID="{6B8D91F8-2440-4F1A-95FE-A43B91D06F2B}" presName="diagram" presStyleCnt="0">
        <dgm:presLayoutVars>
          <dgm:chPref val="1"/>
          <dgm:dir/>
          <dgm:animOne val="branch"/>
          <dgm:animLvl val="lvl"/>
          <dgm:resizeHandles val="exact"/>
        </dgm:presLayoutVars>
      </dgm:prSet>
      <dgm:spPr/>
    </dgm:pt>
    <dgm:pt modelId="{33173289-55FD-4FAF-9D5A-EA61E672D8B6}" type="pres">
      <dgm:prSet presAssocID="{1E5B6049-890E-4218-8FF4-D622BF714687}" presName="root1" presStyleCnt="0"/>
      <dgm:spPr/>
    </dgm:pt>
    <dgm:pt modelId="{8602A82D-98F7-4438-AC44-2EF87A92BCE6}" type="pres">
      <dgm:prSet presAssocID="{1E5B6049-890E-4218-8FF4-D622BF714687}" presName="LevelOneTextNode" presStyleLbl="node0" presStyleIdx="0" presStyleCnt="1">
        <dgm:presLayoutVars>
          <dgm:chPref val="3"/>
        </dgm:presLayoutVars>
      </dgm:prSet>
      <dgm:spPr/>
    </dgm:pt>
    <dgm:pt modelId="{2B4AB7D4-45F3-4930-B368-EFDEC0440138}" type="pres">
      <dgm:prSet presAssocID="{1E5B6049-890E-4218-8FF4-D622BF714687}" presName="level2hierChild" presStyleCnt="0"/>
      <dgm:spPr/>
    </dgm:pt>
    <dgm:pt modelId="{183C5F17-A782-45DC-B76F-96000EB7D112}" type="pres">
      <dgm:prSet presAssocID="{005266B1-3418-42D4-A723-2089E484C668}" presName="conn2-1" presStyleLbl="parChTrans1D2" presStyleIdx="0" presStyleCnt="2"/>
      <dgm:spPr/>
    </dgm:pt>
    <dgm:pt modelId="{09CFCD7D-DFFE-450B-A721-8964DC4E05DA}" type="pres">
      <dgm:prSet presAssocID="{005266B1-3418-42D4-A723-2089E484C668}" presName="connTx" presStyleLbl="parChTrans1D2" presStyleIdx="0" presStyleCnt="2"/>
      <dgm:spPr/>
    </dgm:pt>
    <dgm:pt modelId="{7769B908-82BC-4AD1-951D-1B3F5AFA3CED}" type="pres">
      <dgm:prSet presAssocID="{414E658E-E317-43AA-BA54-8AD9CA3CD698}" presName="root2" presStyleCnt="0"/>
      <dgm:spPr/>
    </dgm:pt>
    <dgm:pt modelId="{00E1B9EB-2CE0-4874-82B7-ED0EBADB49D4}" type="pres">
      <dgm:prSet presAssocID="{414E658E-E317-43AA-BA54-8AD9CA3CD698}" presName="LevelTwoTextNode" presStyleLbl="node2" presStyleIdx="0" presStyleCnt="2">
        <dgm:presLayoutVars>
          <dgm:chPref val="3"/>
        </dgm:presLayoutVars>
      </dgm:prSet>
      <dgm:spPr/>
    </dgm:pt>
    <dgm:pt modelId="{6C151715-08DD-4F62-A64A-23D1F86820C7}" type="pres">
      <dgm:prSet presAssocID="{414E658E-E317-43AA-BA54-8AD9CA3CD698}" presName="level3hierChild" presStyleCnt="0"/>
      <dgm:spPr/>
    </dgm:pt>
    <dgm:pt modelId="{C39FEFF7-73A4-4F2D-AF19-3AB50B0BB729}" type="pres">
      <dgm:prSet presAssocID="{76952E59-DED9-4A52-9ED3-D4BFD20F9217}" presName="conn2-1" presStyleLbl="parChTrans1D3" presStyleIdx="0" presStyleCnt="4"/>
      <dgm:spPr/>
    </dgm:pt>
    <dgm:pt modelId="{D0483E68-6062-4E79-97C7-9BD2D537934E}" type="pres">
      <dgm:prSet presAssocID="{76952E59-DED9-4A52-9ED3-D4BFD20F9217}" presName="connTx" presStyleLbl="parChTrans1D3" presStyleIdx="0" presStyleCnt="4"/>
      <dgm:spPr/>
    </dgm:pt>
    <dgm:pt modelId="{400F2DD4-F173-468B-8D25-46CACB91ADBE}" type="pres">
      <dgm:prSet presAssocID="{6337D601-8DBE-404C-8F49-5091E5DBD28F}" presName="root2" presStyleCnt="0"/>
      <dgm:spPr/>
    </dgm:pt>
    <dgm:pt modelId="{4F6EFF18-FB96-49CB-B405-EC8F685536FF}" type="pres">
      <dgm:prSet presAssocID="{6337D601-8DBE-404C-8F49-5091E5DBD28F}" presName="LevelTwoTextNode" presStyleLbl="node3" presStyleIdx="0" presStyleCnt="4">
        <dgm:presLayoutVars>
          <dgm:chPref val="3"/>
        </dgm:presLayoutVars>
      </dgm:prSet>
      <dgm:spPr/>
    </dgm:pt>
    <dgm:pt modelId="{2C709AC3-5D59-49A7-A45E-3CC1B6CB7F69}" type="pres">
      <dgm:prSet presAssocID="{6337D601-8DBE-404C-8F49-5091E5DBD28F}" presName="level3hierChild" presStyleCnt="0"/>
      <dgm:spPr/>
    </dgm:pt>
    <dgm:pt modelId="{E46AE33B-8EF9-4EB2-99D3-76091E6DD1E8}" type="pres">
      <dgm:prSet presAssocID="{9054DAAC-75CC-45A6-B139-9E3E732C1AB7}" presName="conn2-1" presStyleLbl="parChTrans1D4" presStyleIdx="0" presStyleCnt="3"/>
      <dgm:spPr/>
    </dgm:pt>
    <dgm:pt modelId="{29CFE214-9A5F-48C2-9531-0E7F2560E9AB}" type="pres">
      <dgm:prSet presAssocID="{9054DAAC-75CC-45A6-B139-9E3E732C1AB7}" presName="connTx" presStyleLbl="parChTrans1D4" presStyleIdx="0" presStyleCnt="3"/>
      <dgm:spPr/>
    </dgm:pt>
    <dgm:pt modelId="{B13A78EF-33C3-49A4-A674-E93234C5FE9A}" type="pres">
      <dgm:prSet presAssocID="{6C595429-6A58-4CD5-A2E0-DD8B57600F9A}" presName="root2" presStyleCnt="0"/>
      <dgm:spPr/>
    </dgm:pt>
    <dgm:pt modelId="{AEBDE57E-5131-4A39-9C42-2E4B2DD6FBC4}" type="pres">
      <dgm:prSet presAssocID="{6C595429-6A58-4CD5-A2E0-DD8B57600F9A}" presName="LevelTwoTextNode" presStyleLbl="node4" presStyleIdx="0" presStyleCnt="3">
        <dgm:presLayoutVars>
          <dgm:chPref val="3"/>
        </dgm:presLayoutVars>
      </dgm:prSet>
      <dgm:spPr/>
    </dgm:pt>
    <dgm:pt modelId="{25923C9C-AA30-4341-909D-DAFF749699B3}" type="pres">
      <dgm:prSet presAssocID="{6C595429-6A58-4CD5-A2E0-DD8B57600F9A}" presName="level3hierChild" presStyleCnt="0"/>
      <dgm:spPr/>
    </dgm:pt>
    <dgm:pt modelId="{3C7A7FE9-2378-4B7B-9DF9-07432CC3576A}" type="pres">
      <dgm:prSet presAssocID="{382D88E9-6144-4679-956D-88A28A78834F}" presName="conn2-1" presStyleLbl="parChTrans1D4" presStyleIdx="1" presStyleCnt="3"/>
      <dgm:spPr/>
    </dgm:pt>
    <dgm:pt modelId="{A30045DD-0816-4369-9159-7E392C274CAD}" type="pres">
      <dgm:prSet presAssocID="{382D88E9-6144-4679-956D-88A28A78834F}" presName="connTx" presStyleLbl="parChTrans1D4" presStyleIdx="1" presStyleCnt="3"/>
      <dgm:spPr/>
    </dgm:pt>
    <dgm:pt modelId="{6BB4E609-27A0-425D-9D9A-D5AFB452D1CA}" type="pres">
      <dgm:prSet presAssocID="{D60AD310-EBFF-4628-A02A-A3F631CD9074}" presName="root2" presStyleCnt="0"/>
      <dgm:spPr/>
    </dgm:pt>
    <dgm:pt modelId="{432CC58E-C445-4D4A-99C7-47CF78231B0A}" type="pres">
      <dgm:prSet presAssocID="{D60AD310-EBFF-4628-A02A-A3F631CD9074}" presName="LevelTwoTextNode" presStyleLbl="node4" presStyleIdx="1" presStyleCnt="3">
        <dgm:presLayoutVars>
          <dgm:chPref val="3"/>
        </dgm:presLayoutVars>
      </dgm:prSet>
      <dgm:spPr/>
    </dgm:pt>
    <dgm:pt modelId="{F959BE1A-31F2-460C-9AE7-4D8168D4EA25}" type="pres">
      <dgm:prSet presAssocID="{D60AD310-EBFF-4628-A02A-A3F631CD9074}" presName="level3hierChild" presStyleCnt="0"/>
      <dgm:spPr/>
    </dgm:pt>
    <dgm:pt modelId="{C7A6F04B-F1B8-41FE-8770-07DD5D9B7951}" type="pres">
      <dgm:prSet presAssocID="{BA5CBB63-70D3-47F6-8861-4C11CCA35EE2}" presName="conn2-1" presStyleLbl="parChTrans1D4" presStyleIdx="2" presStyleCnt="3"/>
      <dgm:spPr/>
    </dgm:pt>
    <dgm:pt modelId="{098E98BA-F432-4971-A566-09F6E8CFE1B1}" type="pres">
      <dgm:prSet presAssocID="{BA5CBB63-70D3-47F6-8861-4C11CCA35EE2}" presName="connTx" presStyleLbl="parChTrans1D4" presStyleIdx="2" presStyleCnt="3"/>
      <dgm:spPr/>
    </dgm:pt>
    <dgm:pt modelId="{B28477B1-E4E2-4D56-81F9-0E775514454B}" type="pres">
      <dgm:prSet presAssocID="{6E488A65-F6D4-40E1-BE64-E898795B94E4}" presName="root2" presStyleCnt="0"/>
      <dgm:spPr/>
    </dgm:pt>
    <dgm:pt modelId="{F4490B47-A6A4-4DF8-B6B9-71F6A9A9E27F}" type="pres">
      <dgm:prSet presAssocID="{6E488A65-F6D4-40E1-BE64-E898795B94E4}" presName="LevelTwoTextNode" presStyleLbl="node4" presStyleIdx="2" presStyleCnt="3">
        <dgm:presLayoutVars>
          <dgm:chPref val="3"/>
        </dgm:presLayoutVars>
      </dgm:prSet>
      <dgm:spPr/>
    </dgm:pt>
    <dgm:pt modelId="{C6FD5249-E1AD-468F-81F7-F5546D8063E0}" type="pres">
      <dgm:prSet presAssocID="{6E488A65-F6D4-40E1-BE64-E898795B94E4}" presName="level3hierChild" presStyleCnt="0"/>
      <dgm:spPr/>
    </dgm:pt>
    <dgm:pt modelId="{B678531F-4FC9-4002-992E-57D30EDE91CA}" type="pres">
      <dgm:prSet presAssocID="{46B5F43A-10C8-49B1-B18E-3445B72D09C2}" presName="conn2-1" presStyleLbl="parChTrans1D3" presStyleIdx="1" presStyleCnt="4"/>
      <dgm:spPr/>
    </dgm:pt>
    <dgm:pt modelId="{D392E140-C13E-4761-86E7-F5367CD11C14}" type="pres">
      <dgm:prSet presAssocID="{46B5F43A-10C8-49B1-B18E-3445B72D09C2}" presName="connTx" presStyleLbl="parChTrans1D3" presStyleIdx="1" presStyleCnt="4"/>
      <dgm:spPr/>
    </dgm:pt>
    <dgm:pt modelId="{F8464307-E6BD-40DD-A020-8BBB7A1B9957}" type="pres">
      <dgm:prSet presAssocID="{74E5C76A-741D-40DE-B60E-834E2FD2F6D1}" presName="root2" presStyleCnt="0"/>
      <dgm:spPr/>
    </dgm:pt>
    <dgm:pt modelId="{D413FD57-CD1D-4418-A8B1-AA9FE829EBA7}" type="pres">
      <dgm:prSet presAssocID="{74E5C76A-741D-40DE-B60E-834E2FD2F6D1}" presName="LevelTwoTextNode" presStyleLbl="node3" presStyleIdx="1" presStyleCnt="4">
        <dgm:presLayoutVars>
          <dgm:chPref val="3"/>
        </dgm:presLayoutVars>
      </dgm:prSet>
      <dgm:spPr/>
    </dgm:pt>
    <dgm:pt modelId="{34CB0046-358F-4FAF-8227-7EC788350F73}" type="pres">
      <dgm:prSet presAssocID="{74E5C76A-741D-40DE-B60E-834E2FD2F6D1}" presName="level3hierChild" presStyleCnt="0"/>
      <dgm:spPr/>
    </dgm:pt>
    <dgm:pt modelId="{B29E2FC0-1F17-418F-AE74-79BA246410AB}" type="pres">
      <dgm:prSet presAssocID="{9588252B-3004-4940-80E2-C617EBCED2F5}" presName="conn2-1" presStyleLbl="parChTrans1D3" presStyleIdx="2" presStyleCnt="4"/>
      <dgm:spPr/>
    </dgm:pt>
    <dgm:pt modelId="{6FA4FCDD-4D4A-4E09-BC91-41E2AFE92D64}" type="pres">
      <dgm:prSet presAssocID="{9588252B-3004-4940-80E2-C617EBCED2F5}" presName="connTx" presStyleLbl="parChTrans1D3" presStyleIdx="2" presStyleCnt="4"/>
      <dgm:spPr/>
    </dgm:pt>
    <dgm:pt modelId="{7DBF5269-61FB-4728-85FC-12891C866FEA}" type="pres">
      <dgm:prSet presAssocID="{E1E798D9-577A-4D36-A675-C241798F1401}" presName="root2" presStyleCnt="0"/>
      <dgm:spPr/>
    </dgm:pt>
    <dgm:pt modelId="{F4B4B3ED-0B67-4C60-B6A3-A1F85D7638B7}" type="pres">
      <dgm:prSet presAssocID="{E1E798D9-577A-4D36-A675-C241798F1401}" presName="LevelTwoTextNode" presStyleLbl="node3" presStyleIdx="2" presStyleCnt="4">
        <dgm:presLayoutVars>
          <dgm:chPref val="3"/>
        </dgm:presLayoutVars>
      </dgm:prSet>
      <dgm:spPr/>
    </dgm:pt>
    <dgm:pt modelId="{C6916BDA-E7A5-456F-B2F3-EAE8D9A484E8}" type="pres">
      <dgm:prSet presAssocID="{E1E798D9-577A-4D36-A675-C241798F1401}" presName="level3hierChild" presStyleCnt="0"/>
      <dgm:spPr/>
    </dgm:pt>
    <dgm:pt modelId="{2BBB0B20-ED51-4D05-B476-9C3CCFC508AB}" type="pres">
      <dgm:prSet presAssocID="{A1F2675D-96AB-4200-894A-5672A35680AC}" presName="conn2-1" presStyleLbl="parChTrans1D3" presStyleIdx="3" presStyleCnt="4"/>
      <dgm:spPr/>
    </dgm:pt>
    <dgm:pt modelId="{B1C69FFA-4D5F-4712-A6D1-51744410470E}" type="pres">
      <dgm:prSet presAssocID="{A1F2675D-96AB-4200-894A-5672A35680AC}" presName="connTx" presStyleLbl="parChTrans1D3" presStyleIdx="3" presStyleCnt="4"/>
      <dgm:spPr/>
    </dgm:pt>
    <dgm:pt modelId="{7DDEFBDE-D084-457B-9F4C-0F82B7E4937E}" type="pres">
      <dgm:prSet presAssocID="{A6C955E7-A34B-44D6-9C2E-70A6A0E0B07C}" presName="root2" presStyleCnt="0"/>
      <dgm:spPr/>
    </dgm:pt>
    <dgm:pt modelId="{EE6FE08A-7CF2-411C-A733-5B817E0DA06A}" type="pres">
      <dgm:prSet presAssocID="{A6C955E7-A34B-44D6-9C2E-70A6A0E0B07C}" presName="LevelTwoTextNode" presStyleLbl="node3" presStyleIdx="3" presStyleCnt="4">
        <dgm:presLayoutVars>
          <dgm:chPref val="3"/>
        </dgm:presLayoutVars>
      </dgm:prSet>
      <dgm:spPr/>
    </dgm:pt>
    <dgm:pt modelId="{D7B35C3E-B249-443D-A77F-13E3171490D4}" type="pres">
      <dgm:prSet presAssocID="{A6C955E7-A34B-44D6-9C2E-70A6A0E0B07C}" presName="level3hierChild" presStyleCnt="0"/>
      <dgm:spPr/>
    </dgm:pt>
    <dgm:pt modelId="{533F9E79-886E-4343-AB6E-3D61F7B481AD}" type="pres">
      <dgm:prSet presAssocID="{139D8763-BDDC-4802-BCAF-41E8B8463AF0}" presName="conn2-1" presStyleLbl="parChTrans1D2" presStyleIdx="1" presStyleCnt="2"/>
      <dgm:spPr/>
    </dgm:pt>
    <dgm:pt modelId="{37B2A438-6A4D-412A-86C7-F5D933288856}" type="pres">
      <dgm:prSet presAssocID="{139D8763-BDDC-4802-BCAF-41E8B8463AF0}" presName="connTx" presStyleLbl="parChTrans1D2" presStyleIdx="1" presStyleCnt="2"/>
      <dgm:spPr/>
    </dgm:pt>
    <dgm:pt modelId="{5D5F719D-6ED2-4643-BB7C-236D499C35FF}" type="pres">
      <dgm:prSet presAssocID="{2A0A231F-E5AD-45D1-A9BC-52348EC15FDD}" presName="root2" presStyleCnt="0"/>
      <dgm:spPr/>
    </dgm:pt>
    <dgm:pt modelId="{31B3853B-69D7-4A90-9D45-1F6FB568C74C}" type="pres">
      <dgm:prSet presAssocID="{2A0A231F-E5AD-45D1-A9BC-52348EC15FDD}" presName="LevelTwoTextNode" presStyleLbl="node2" presStyleIdx="1" presStyleCnt="2">
        <dgm:presLayoutVars>
          <dgm:chPref val="3"/>
        </dgm:presLayoutVars>
      </dgm:prSet>
      <dgm:spPr/>
    </dgm:pt>
    <dgm:pt modelId="{340F6674-9860-40F1-9454-24ACED9EA7B0}" type="pres">
      <dgm:prSet presAssocID="{2A0A231F-E5AD-45D1-A9BC-52348EC15FDD}" presName="level3hierChild" presStyleCnt="0"/>
      <dgm:spPr/>
    </dgm:pt>
  </dgm:ptLst>
  <dgm:cxnLst>
    <dgm:cxn modelId="{EC00EB0B-99F0-4E59-A626-DA709245129B}" type="presOf" srcId="{414E658E-E317-43AA-BA54-8AD9CA3CD698}" destId="{00E1B9EB-2CE0-4874-82B7-ED0EBADB49D4}" srcOrd="0" destOrd="0" presId="urn:microsoft.com/office/officeart/2005/8/layout/hierarchy2"/>
    <dgm:cxn modelId="{22EA0811-71FA-4B2E-BA8A-2C0B7261BF48}" type="presOf" srcId="{BA5CBB63-70D3-47F6-8861-4C11CCA35EE2}" destId="{C7A6F04B-F1B8-41FE-8770-07DD5D9B7951}" srcOrd="0" destOrd="0" presId="urn:microsoft.com/office/officeart/2005/8/layout/hierarchy2"/>
    <dgm:cxn modelId="{064C5B27-6542-4F3B-9C0E-FD6F02DECD5D}" type="presOf" srcId="{005266B1-3418-42D4-A723-2089E484C668}" destId="{09CFCD7D-DFFE-450B-A721-8964DC4E05DA}" srcOrd="1" destOrd="0" presId="urn:microsoft.com/office/officeart/2005/8/layout/hierarchy2"/>
    <dgm:cxn modelId="{7BD32F28-3268-45E9-9589-913405FBB476}" type="presOf" srcId="{46B5F43A-10C8-49B1-B18E-3445B72D09C2}" destId="{B678531F-4FC9-4002-992E-57D30EDE91CA}" srcOrd="0" destOrd="0" presId="urn:microsoft.com/office/officeart/2005/8/layout/hierarchy2"/>
    <dgm:cxn modelId="{E1B8952A-7C0D-4140-A963-92CC7F857453}" type="presOf" srcId="{1E5B6049-890E-4218-8FF4-D622BF714687}" destId="{8602A82D-98F7-4438-AC44-2EF87A92BCE6}" srcOrd="0" destOrd="0" presId="urn:microsoft.com/office/officeart/2005/8/layout/hierarchy2"/>
    <dgm:cxn modelId="{B5E0212D-9C96-41CA-99C5-06D6B7689FEF}" type="presOf" srcId="{A6C955E7-A34B-44D6-9C2E-70A6A0E0B07C}" destId="{EE6FE08A-7CF2-411C-A733-5B817E0DA06A}" srcOrd="0" destOrd="0" presId="urn:microsoft.com/office/officeart/2005/8/layout/hierarchy2"/>
    <dgm:cxn modelId="{CEF4F02F-0392-4783-91F3-1A6581519176}" type="presOf" srcId="{139D8763-BDDC-4802-BCAF-41E8B8463AF0}" destId="{37B2A438-6A4D-412A-86C7-F5D933288856}" srcOrd="1" destOrd="0" presId="urn:microsoft.com/office/officeart/2005/8/layout/hierarchy2"/>
    <dgm:cxn modelId="{42DFB830-CD60-4FCE-BBF9-B131A333B236}" srcId="{1E5B6049-890E-4218-8FF4-D622BF714687}" destId="{2A0A231F-E5AD-45D1-A9BC-52348EC15FDD}" srcOrd="1" destOrd="0" parTransId="{139D8763-BDDC-4802-BCAF-41E8B8463AF0}" sibTransId="{01D1F004-AD60-47B6-B7DD-46119A2A3375}"/>
    <dgm:cxn modelId="{53A86A36-790F-492F-992A-BECFBFBDC390}" type="presOf" srcId="{382D88E9-6144-4679-956D-88A28A78834F}" destId="{A30045DD-0816-4369-9159-7E392C274CAD}" srcOrd="1" destOrd="0" presId="urn:microsoft.com/office/officeart/2005/8/layout/hierarchy2"/>
    <dgm:cxn modelId="{4F54C63A-C8DA-4BBA-A899-CBB6ECEB6616}" type="presOf" srcId="{6337D601-8DBE-404C-8F49-5091E5DBD28F}" destId="{4F6EFF18-FB96-49CB-B405-EC8F685536FF}" srcOrd="0" destOrd="0" presId="urn:microsoft.com/office/officeart/2005/8/layout/hierarchy2"/>
    <dgm:cxn modelId="{673AEA5C-5DBF-40C9-85E5-94A668B07A34}" srcId="{414E658E-E317-43AA-BA54-8AD9CA3CD698}" destId="{A6C955E7-A34B-44D6-9C2E-70A6A0E0B07C}" srcOrd="3" destOrd="0" parTransId="{A1F2675D-96AB-4200-894A-5672A35680AC}" sibTransId="{EFF29FEC-791E-4785-AC11-255F882C44DB}"/>
    <dgm:cxn modelId="{7C1C1D60-F750-4D85-A01E-78C9DB559B18}" type="presOf" srcId="{9588252B-3004-4940-80E2-C617EBCED2F5}" destId="{B29E2FC0-1F17-418F-AE74-79BA246410AB}" srcOrd="0" destOrd="0" presId="urn:microsoft.com/office/officeart/2005/8/layout/hierarchy2"/>
    <dgm:cxn modelId="{776B4743-379D-441A-87BA-E92B067EA962}" type="presOf" srcId="{6B8D91F8-2440-4F1A-95FE-A43B91D06F2B}" destId="{B22BFCE0-AFE0-4E3E-B8EE-95E49815ACAF}" srcOrd="0" destOrd="0" presId="urn:microsoft.com/office/officeart/2005/8/layout/hierarchy2"/>
    <dgm:cxn modelId="{F9F03049-7D8A-49F0-B4FA-0CC2AEFFAAD6}" type="presOf" srcId="{9054DAAC-75CC-45A6-B139-9E3E732C1AB7}" destId="{E46AE33B-8EF9-4EB2-99D3-76091E6DD1E8}" srcOrd="0" destOrd="0" presId="urn:microsoft.com/office/officeart/2005/8/layout/hierarchy2"/>
    <dgm:cxn modelId="{DBCEAE4E-CADB-42A8-A677-1D9A24A030A0}" type="presOf" srcId="{BA5CBB63-70D3-47F6-8861-4C11CCA35EE2}" destId="{098E98BA-F432-4971-A566-09F6E8CFE1B1}" srcOrd="1" destOrd="0" presId="urn:microsoft.com/office/officeart/2005/8/layout/hierarchy2"/>
    <dgm:cxn modelId="{06265174-BE46-4A65-8D00-B7740EF1E8B5}" type="presOf" srcId="{A1F2675D-96AB-4200-894A-5672A35680AC}" destId="{B1C69FFA-4D5F-4712-A6D1-51744410470E}" srcOrd="1" destOrd="0" presId="urn:microsoft.com/office/officeart/2005/8/layout/hierarchy2"/>
    <dgm:cxn modelId="{DE1FC378-1C96-43F0-8A40-8FE80F4EB8CE}" srcId="{6337D601-8DBE-404C-8F49-5091E5DBD28F}" destId="{D60AD310-EBFF-4628-A02A-A3F631CD9074}" srcOrd="1" destOrd="0" parTransId="{382D88E9-6144-4679-956D-88A28A78834F}" sibTransId="{855CD5AA-1FE7-4D0F-B0F9-53282D4AC87C}"/>
    <dgm:cxn modelId="{BE90857E-89BB-4510-BB02-24F5A0952A81}" type="presOf" srcId="{005266B1-3418-42D4-A723-2089E484C668}" destId="{183C5F17-A782-45DC-B76F-96000EB7D112}" srcOrd="0" destOrd="0" presId="urn:microsoft.com/office/officeart/2005/8/layout/hierarchy2"/>
    <dgm:cxn modelId="{65EFD486-074B-424A-BA90-C2A33DF41513}" type="presOf" srcId="{139D8763-BDDC-4802-BCAF-41E8B8463AF0}" destId="{533F9E79-886E-4343-AB6E-3D61F7B481AD}" srcOrd="0" destOrd="0" presId="urn:microsoft.com/office/officeart/2005/8/layout/hierarchy2"/>
    <dgm:cxn modelId="{C3A6BD91-5DEF-4FD2-BC17-FEFCBB2E0FBD}" srcId="{1E5B6049-890E-4218-8FF4-D622BF714687}" destId="{414E658E-E317-43AA-BA54-8AD9CA3CD698}" srcOrd="0" destOrd="0" parTransId="{005266B1-3418-42D4-A723-2089E484C668}" sibTransId="{DB165025-7001-4DB4-BEEE-BACF1E824DEB}"/>
    <dgm:cxn modelId="{9C475396-2F31-4FF2-9A1C-0C3880EEA6AB}" type="presOf" srcId="{9054DAAC-75CC-45A6-B139-9E3E732C1AB7}" destId="{29CFE214-9A5F-48C2-9531-0E7F2560E9AB}" srcOrd="1" destOrd="0" presId="urn:microsoft.com/office/officeart/2005/8/layout/hierarchy2"/>
    <dgm:cxn modelId="{5E1C15A4-4B4A-4F4A-AEBF-E3E36A063F45}" type="presOf" srcId="{A1F2675D-96AB-4200-894A-5672A35680AC}" destId="{2BBB0B20-ED51-4D05-B476-9C3CCFC508AB}" srcOrd="0" destOrd="0" presId="urn:microsoft.com/office/officeart/2005/8/layout/hierarchy2"/>
    <dgm:cxn modelId="{C4DE10A8-E738-4A04-ADC8-D1DE65C3E61D}" type="presOf" srcId="{6E488A65-F6D4-40E1-BE64-E898795B94E4}" destId="{F4490B47-A6A4-4DF8-B6B9-71F6A9A9E27F}" srcOrd="0" destOrd="0" presId="urn:microsoft.com/office/officeart/2005/8/layout/hierarchy2"/>
    <dgm:cxn modelId="{5B68C5AC-5851-453B-87B5-29EA95E892D7}" type="presOf" srcId="{76952E59-DED9-4A52-9ED3-D4BFD20F9217}" destId="{C39FEFF7-73A4-4F2D-AF19-3AB50B0BB729}" srcOrd="0" destOrd="0" presId="urn:microsoft.com/office/officeart/2005/8/layout/hierarchy2"/>
    <dgm:cxn modelId="{DE80FFAE-DB62-475B-9FD4-8F4B84784098}" srcId="{6337D601-8DBE-404C-8F49-5091E5DBD28F}" destId="{6C595429-6A58-4CD5-A2E0-DD8B57600F9A}" srcOrd="0" destOrd="0" parTransId="{9054DAAC-75CC-45A6-B139-9E3E732C1AB7}" sibTransId="{78087B05-FA74-455E-B851-AE691A0874B9}"/>
    <dgm:cxn modelId="{C0968AB0-6A13-49F1-BE16-0CF2429641B9}" srcId="{6B8D91F8-2440-4F1A-95FE-A43B91D06F2B}" destId="{1E5B6049-890E-4218-8FF4-D622BF714687}" srcOrd="0" destOrd="0" parTransId="{0DB0543F-0CCF-4992-838A-DDA23DFC4822}" sibTransId="{40FA7ECA-3741-4E93-B805-4533F1D80A68}"/>
    <dgm:cxn modelId="{FF666CB6-81F0-4462-8CF0-3E20B3852DEE}" srcId="{414E658E-E317-43AA-BA54-8AD9CA3CD698}" destId="{E1E798D9-577A-4D36-A675-C241798F1401}" srcOrd="2" destOrd="0" parTransId="{9588252B-3004-4940-80E2-C617EBCED2F5}" sibTransId="{CD3BE4F7-9E06-484C-9002-68DB6D625101}"/>
    <dgm:cxn modelId="{134AE4B9-364E-4A97-B1B0-F0DB6E756339}" type="presOf" srcId="{46B5F43A-10C8-49B1-B18E-3445B72D09C2}" destId="{D392E140-C13E-4761-86E7-F5367CD11C14}" srcOrd="1" destOrd="0" presId="urn:microsoft.com/office/officeart/2005/8/layout/hierarchy2"/>
    <dgm:cxn modelId="{1FFA56BB-EEC7-41AF-8D05-5458663F59C2}" type="presOf" srcId="{E1E798D9-577A-4D36-A675-C241798F1401}" destId="{F4B4B3ED-0B67-4C60-B6A3-A1F85D7638B7}" srcOrd="0" destOrd="0" presId="urn:microsoft.com/office/officeart/2005/8/layout/hierarchy2"/>
    <dgm:cxn modelId="{3A0E37BF-4D23-4604-A840-96F553E9B00C}" type="presOf" srcId="{74E5C76A-741D-40DE-B60E-834E2FD2F6D1}" destId="{D413FD57-CD1D-4418-A8B1-AA9FE829EBA7}" srcOrd="0" destOrd="0" presId="urn:microsoft.com/office/officeart/2005/8/layout/hierarchy2"/>
    <dgm:cxn modelId="{B27150BF-9BA1-4837-A750-7EBA42A0B0DB}" srcId="{414E658E-E317-43AA-BA54-8AD9CA3CD698}" destId="{6337D601-8DBE-404C-8F49-5091E5DBD28F}" srcOrd="0" destOrd="0" parTransId="{76952E59-DED9-4A52-9ED3-D4BFD20F9217}" sibTransId="{A4D52457-5B38-4502-A743-435FC9A498CF}"/>
    <dgm:cxn modelId="{827689C1-0A2D-4A66-8C04-2BE2B0B56ADF}" srcId="{414E658E-E317-43AA-BA54-8AD9CA3CD698}" destId="{74E5C76A-741D-40DE-B60E-834E2FD2F6D1}" srcOrd="1" destOrd="0" parTransId="{46B5F43A-10C8-49B1-B18E-3445B72D09C2}" sibTransId="{A9AC325A-CC5C-4F3A-B326-039A39BE3D7F}"/>
    <dgm:cxn modelId="{6B1552C5-9E3E-4695-A847-A9AE5A1E1DAA}" type="presOf" srcId="{2A0A231F-E5AD-45D1-A9BC-52348EC15FDD}" destId="{31B3853B-69D7-4A90-9D45-1F6FB568C74C}" srcOrd="0" destOrd="0" presId="urn:microsoft.com/office/officeart/2005/8/layout/hierarchy2"/>
    <dgm:cxn modelId="{9E6B94CE-18BC-4391-AF8B-E07514F6F202}" srcId="{6337D601-8DBE-404C-8F49-5091E5DBD28F}" destId="{6E488A65-F6D4-40E1-BE64-E898795B94E4}" srcOrd="2" destOrd="0" parTransId="{BA5CBB63-70D3-47F6-8861-4C11CCA35EE2}" sibTransId="{F85BAB95-E26F-47F3-962E-297FC32BCE42}"/>
    <dgm:cxn modelId="{51FC9ED7-2AEE-4F79-8111-406A69E22257}" type="presOf" srcId="{6C595429-6A58-4CD5-A2E0-DD8B57600F9A}" destId="{AEBDE57E-5131-4A39-9C42-2E4B2DD6FBC4}" srcOrd="0" destOrd="0" presId="urn:microsoft.com/office/officeart/2005/8/layout/hierarchy2"/>
    <dgm:cxn modelId="{2B38CDDF-15E2-4857-B816-A803E6316F6C}" type="presOf" srcId="{76952E59-DED9-4A52-9ED3-D4BFD20F9217}" destId="{D0483E68-6062-4E79-97C7-9BD2D537934E}" srcOrd="1" destOrd="0" presId="urn:microsoft.com/office/officeart/2005/8/layout/hierarchy2"/>
    <dgm:cxn modelId="{141ACCEB-F23E-489D-B9D0-312149871AE3}" type="presOf" srcId="{9588252B-3004-4940-80E2-C617EBCED2F5}" destId="{6FA4FCDD-4D4A-4E09-BC91-41E2AFE92D64}" srcOrd="1" destOrd="0" presId="urn:microsoft.com/office/officeart/2005/8/layout/hierarchy2"/>
    <dgm:cxn modelId="{202E74F7-0AEE-40E7-BEDF-24193E10E8C9}" type="presOf" srcId="{382D88E9-6144-4679-956D-88A28A78834F}" destId="{3C7A7FE9-2378-4B7B-9DF9-07432CC3576A}" srcOrd="0" destOrd="0" presId="urn:microsoft.com/office/officeart/2005/8/layout/hierarchy2"/>
    <dgm:cxn modelId="{93A65CFC-CD46-4A24-A4D3-B835D73FC634}" type="presOf" srcId="{D60AD310-EBFF-4628-A02A-A3F631CD9074}" destId="{432CC58E-C445-4D4A-99C7-47CF78231B0A}" srcOrd="0" destOrd="0" presId="urn:microsoft.com/office/officeart/2005/8/layout/hierarchy2"/>
    <dgm:cxn modelId="{08DDD803-0807-4D00-8EFA-BE6C3A46FC5E}" type="presParOf" srcId="{B22BFCE0-AFE0-4E3E-B8EE-95E49815ACAF}" destId="{33173289-55FD-4FAF-9D5A-EA61E672D8B6}" srcOrd="0" destOrd="0" presId="urn:microsoft.com/office/officeart/2005/8/layout/hierarchy2"/>
    <dgm:cxn modelId="{9DB8FE6F-ACC3-49A4-8C07-020CFA0E90D8}" type="presParOf" srcId="{33173289-55FD-4FAF-9D5A-EA61E672D8B6}" destId="{8602A82D-98F7-4438-AC44-2EF87A92BCE6}" srcOrd="0" destOrd="0" presId="urn:microsoft.com/office/officeart/2005/8/layout/hierarchy2"/>
    <dgm:cxn modelId="{50C0B806-3AC4-4D12-AEA3-27A8070DE32B}" type="presParOf" srcId="{33173289-55FD-4FAF-9D5A-EA61E672D8B6}" destId="{2B4AB7D4-45F3-4930-B368-EFDEC0440138}" srcOrd="1" destOrd="0" presId="urn:microsoft.com/office/officeart/2005/8/layout/hierarchy2"/>
    <dgm:cxn modelId="{6B3A3452-D4F2-4B25-BB7B-6A3904B4D304}" type="presParOf" srcId="{2B4AB7D4-45F3-4930-B368-EFDEC0440138}" destId="{183C5F17-A782-45DC-B76F-96000EB7D112}" srcOrd="0" destOrd="0" presId="urn:microsoft.com/office/officeart/2005/8/layout/hierarchy2"/>
    <dgm:cxn modelId="{62DA2E1D-0C51-4CB8-B792-C07A4AB2AD9E}" type="presParOf" srcId="{183C5F17-A782-45DC-B76F-96000EB7D112}" destId="{09CFCD7D-DFFE-450B-A721-8964DC4E05DA}" srcOrd="0" destOrd="0" presId="urn:microsoft.com/office/officeart/2005/8/layout/hierarchy2"/>
    <dgm:cxn modelId="{545FF342-0FAE-43F3-8A57-8CE6BE899025}" type="presParOf" srcId="{2B4AB7D4-45F3-4930-B368-EFDEC0440138}" destId="{7769B908-82BC-4AD1-951D-1B3F5AFA3CED}" srcOrd="1" destOrd="0" presId="urn:microsoft.com/office/officeart/2005/8/layout/hierarchy2"/>
    <dgm:cxn modelId="{C0D806B1-BF84-43C3-A55B-64B7F92E8E63}" type="presParOf" srcId="{7769B908-82BC-4AD1-951D-1B3F5AFA3CED}" destId="{00E1B9EB-2CE0-4874-82B7-ED0EBADB49D4}" srcOrd="0" destOrd="0" presId="urn:microsoft.com/office/officeart/2005/8/layout/hierarchy2"/>
    <dgm:cxn modelId="{8DE3AE0C-1C8F-438A-A9AE-D3281BAC0FCC}" type="presParOf" srcId="{7769B908-82BC-4AD1-951D-1B3F5AFA3CED}" destId="{6C151715-08DD-4F62-A64A-23D1F86820C7}" srcOrd="1" destOrd="0" presId="urn:microsoft.com/office/officeart/2005/8/layout/hierarchy2"/>
    <dgm:cxn modelId="{C8A0BF60-5494-4803-9C61-6641E34965D3}" type="presParOf" srcId="{6C151715-08DD-4F62-A64A-23D1F86820C7}" destId="{C39FEFF7-73A4-4F2D-AF19-3AB50B0BB729}" srcOrd="0" destOrd="0" presId="urn:microsoft.com/office/officeart/2005/8/layout/hierarchy2"/>
    <dgm:cxn modelId="{1706D613-DE94-4A3E-9DA4-54EE003B0787}" type="presParOf" srcId="{C39FEFF7-73A4-4F2D-AF19-3AB50B0BB729}" destId="{D0483E68-6062-4E79-97C7-9BD2D537934E}" srcOrd="0" destOrd="0" presId="urn:microsoft.com/office/officeart/2005/8/layout/hierarchy2"/>
    <dgm:cxn modelId="{5A174600-6B09-4B3E-8A7E-A416D13CC257}" type="presParOf" srcId="{6C151715-08DD-4F62-A64A-23D1F86820C7}" destId="{400F2DD4-F173-468B-8D25-46CACB91ADBE}" srcOrd="1" destOrd="0" presId="urn:microsoft.com/office/officeart/2005/8/layout/hierarchy2"/>
    <dgm:cxn modelId="{B621C5C2-65D4-4905-8417-921BD98563E9}" type="presParOf" srcId="{400F2DD4-F173-468B-8D25-46CACB91ADBE}" destId="{4F6EFF18-FB96-49CB-B405-EC8F685536FF}" srcOrd="0" destOrd="0" presId="urn:microsoft.com/office/officeart/2005/8/layout/hierarchy2"/>
    <dgm:cxn modelId="{E013B7BC-5369-4265-AC0D-9E817A6BC754}" type="presParOf" srcId="{400F2DD4-F173-468B-8D25-46CACB91ADBE}" destId="{2C709AC3-5D59-49A7-A45E-3CC1B6CB7F69}" srcOrd="1" destOrd="0" presId="urn:microsoft.com/office/officeart/2005/8/layout/hierarchy2"/>
    <dgm:cxn modelId="{64A1218B-2D92-44A9-BDB5-DCEC990C106E}" type="presParOf" srcId="{2C709AC3-5D59-49A7-A45E-3CC1B6CB7F69}" destId="{E46AE33B-8EF9-4EB2-99D3-76091E6DD1E8}" srcOrd="0" destOrd="0" presId="urn:microsoft.com/office/officeart/2005/8/layout/hierarchy2"/>
    <dgm:cxn modelId="{E4FFBE8A-F8E0-41AC-BA50-FE45787DC915}" type="presParOf" srcId="{E46AE33B-8EF9-4EB2-99D3-76091E6DD1E8}" destId="{29CFE214-9A5F-48C2-9531-0E7F2560E9AB}" srcOrd="0" destOrd="0" presId="urn:microsoft.com/office/officeart/2005/8/layout/hierarchy2"/>
    <dgm:cxn modelId="{F8420128-7F59-494F-8D7D-174084EBF877}" type="presParOf" srcId="{2C709AC3-5D59-49A7-A45E-3CC1B6CB7F69}" destId="{B13A78EF-33C3-49A4-A674-E93234C5FE9A}" srcOrd="1" destOrd="0" presId="urn:microsoft.com/office/officeart/2005/8/layout/hierarchy2"/>
    <dgm:cxn modelId="{31BE648E-43C1-4829-8089-206532B137C1}" type="presParOf" srcId="{B13A78EF-33C3-49A4-A674-E93234C5FE9A}" destId="{AEBDE57E-5131-4A39-9C42-2E4B2DD6FBC4}" srcOrd="0" destOrd="0" presId="urn:microsoft.com/office/officeart/2005/8/layout/hierarchy2"/>
    <dgm:cxn modelId="{044A0EA7-D50E-4EF3-9916-526F3CE7E455}" type="presParOf" srcId="{B13A78EF-33C3-49A4-A674-E93234C5FE9A}" destId="{25923C9C-AA30-4341-909D-DAFF749699B3}" srcOrd="1" destOrd="0" presId="urn:microsoft.com/office/officeart/2005/8/layout/hierarchy2"/>
    <dgm:cxn modelId="{0EBFF109-B16E-4303-820A-AA9F4F2D53B1}" type="presParOf" srcId="{2C709AC3-5D59-49A7-A45E-3CC1B6CB7F69}" destId="{3C7A7FE9-2378-4B7B-9DF9-07432CC3576A}" srcOrd="2" destOrd="0" presId="urn:microsoft.com/office/officeart/2005/8/layout/hierarchy2"/>
    <dgm:cxn modelId="{3B4466CB-A102-4313-AF38-6CC56BC2CF0A}" type="presParOf" srcId="{3C7A7FE9-2378-4B7B-9DF9-07432CC3576A}" destId="{A30045DD-0816-4369-9159-7E392C274CAD}" srcOrd="0" destOrd="0" presId="urn:microsoft.com/office/officeart/2005/8/layout/hierarchy2"/>
    <dgm:cxn modelId="{9E8E68A5-E25F-436A-8DFA-A22EACE27A0F}" type="presParOf" srcId="{2C709AC3-5D59-49A7-A45E-3CC1B6CB7F69}" destId="{6BB4E609-27A0-425D-9D9A-D5AFB452D1CA}" srcOrd="3" destOrd="0" presId="urn:microsoft.com/office/officeart/2005/8/layout/hierarchy2"/>
    <dgm:cxn modelId="{D1D35530-D761-4C48-B9FA-D64796C52F7B}" type="presParOf" srcId="{6BB4E609-27A0-425D-9D9A-D5AFB452D1CA}" destId="{432CC58E-C445-4D4A-99C7-47CF78231B0A}" srcOrd="0" destOrd="0" presId="urn:microsoft.com/office/officeart/2005/8/layout/hierarchy2"/>
    <dgm:cxn modelId="{F750EC8C-6F10-4441-B3FF-0607861C60C9}" type="presParOf" srcId="{6BB4E609-27A0-425D-9D9A-D5AFB452D1CA}" destId="{F959BE1A-31F2-460C-9AE7-4D8168D4EA25}" srcOrd="1" destOrd="0" presId="urn:microsoft.com/office/officeart/2005/8/layout/hierarchy2"/>
    <dgm:cxn modelId="{74DF0980-EBAD-419E-9A94-3D59C8C51365}" type="presParOf" srcId="{2C709AC3-5D59-49A7-A45E-3CC1B6CB7F69}" destId="{C7A6F04B-F1B8-41FE-8770-07DD5D9B7951}" srcOrd="4" destOrd="0" presId="urn:microsoft.com/office/officeart/2005/8/layout/hierarchy2"/>
    <dgm:cxn modelId="{D1003996-23FB-495B-8036-AFB0166F186A}" type="presParOf" srcId="{C7A6F04B-F1B8-41FE-8770-07DD5D9B7951}" destId="{098E98BA-F432-4971-A566-09F6E8CFE1B1}" srcOrd="0" destOrd="0" presId="urn:microsoft.com/office/officeart/2005/8/layout/hierarchy2"/>
    <dgm:cxn modelId="{DBF11F89-3E4D-4A04-8901-6433D09D0CCF}" type="presParOf" srcId="{2C709AC3-5D59-49A7-A45E-3CC1B6CB7F69}" destId="{B28477B1-E4E2-4D56-81F9-0E775514454B}" srcOrd="5" destOrd="0" presId="urn:microsoft.com/office/officeart/2005/8/layout/hierarchy2"/>
    <dgm:cxn modelId="{D4F6B41C-8C18-4A33-9CF5-63D36701E440}" type="presParOf" srcId="{B28477B1-E4E2-4D56-81F9-0E775514454B}" destId="{F4490B47-A6A4-4DF8-B6B9-71F6A9A9E27F}" srcOrd="0" destOrd="0" presId="urn:microsoft.com/office/officeart/2005/8/layout/hierarchy2"/>
    <dgm:cxn modelId="{A3062729-7BCD-4202-9359-742209269A35}" type="presParOf" srcId="{B28477B1-E4E2-4D56-81F9-0E775514454B}" destId="{C6FD5249-E1AD-468F-81F7-F5546D8063E0}" srcOrd="1" destOrd="0" presId="urn:microsoft.com/office/officeart/2005/8/layout/hierarchy2"/>
    <dgm:cxn modelId="{801A1797-7D07-4EEC-91AB-EA2BEC81841E}" type="presParOf" srcId="{6C151715-08DD-4F62-A64A-23D1F86820C7}" destId="{B678531F-4FC9-4002-992E-57D30EDE91CA}" srcOrd="2" destOrd="0" presId="urn:microsoft.com/office/officeart/2005/8/layout/hierarchy2"/>
    <dgm:cxn modelId="{2126FE56-86E1-4FE8-8308-484EC5D7AFD1}" type="presParOf" srcId="{B678531F-4FC9-4002-992E-57D30EDE91CA}" destId="{D392E140-C13E-4761-86E7-F5367CD11C14}" srcOrd="0" destOrd="0" presId="urn:microsoft.com/office/officeart/2005/8/layout/hierarchy2"/>
    <dgm:cxn modelId="{024692E9-C6ED-47B3-927C-22B8E7395417}" type="presParOf" srcId="{6C151715-08DD-4F62-A64A-23D1F86820C7}" destId="{F8464307-E6BD-40DD-A020-8BBB7A1B9957}" srcOrd="3" destOrd="0" presId="urn:microsoft.com/office/officeart/2005/8/layout/hierarchy2"/>
    <dgm:cxn modelId="{B507B28B-BEF6-4B55-AEE8-5200642F28E3}" type="presParOf" srcId="{F8464307-E6BD-40DD-A020-8BBB7A1B9957}" destId="{D413FD57-CD1D-4418-A8B1-AA9FE829EBA7}" srcOrd="0" destOrd="0" presId="urn:microsoft.com/office/officeart/2005/8/layout/hierarchy2"/>
    <dgm:cxn modelId="{EA7C29A7-43E8-445E-90CE-F2374F4A5552}" type="presParOf" srcId="{F8464307-E6BD-40DD-A020-8BBB7A1B9957}" destId="{34CB0046-358F-4FAF-8227-7EC788350F73}" srcOrd="1" destOrd="0" presId="urn:microsoft.com/office/officeart/2005/8/layout/hierarchy2"/>
    <dgm:cxn modelId="{B109B2C7-4756-4CF6-BB88-6CC851F8292F}" type="presParOf" srcId="{6C151715-08DD-4F62-A64A-23D1F86820C7}" destId="{B29E2FC0-1F17-418F-AE74-79BA246410AB}" srcOrd="4" destOrd="0" presId="urn:microsoft.com/office/officeart/2005/8/layout/hierarchy2"/>
    <dgm:cxn modelId="{CFD015FE-B563-4A7E-801B-B89EEDD39ED0}" type="presParOf" srcId="{B29E2FC0-1F17-418F-AE74-79BA246410AB}" destId="{6FA4FCDD-4D4A-4E09-BC91-41E2AFE92D64}" srcOrd="0" destOrd="0" presId="urn:microsoft.com/office/officeart/2005/8/layout/hierarchy2"/>
    <dgm:cxn modelId="{E19A9A4B-C61B-4B7B-B713-E26D41CEBA53}" type="presParOf" srcId="{6C151715-08DD-4F62-A64A-23D1F86820C7}" destId="{7DBF5269-61FB-4728-85FC-12891C866FEA}" srcOrd="5" destOrd="0" presId="urn:microsoft.com/office/officeart/2005/8/layout/hierarchy2"/>
    <dgm:cxn modelId="{2A3404AE-4E80-44F6-8AAB-E70B10BDC9EF}" type="presParOf" srcId="{7DBF5269-61FB-4728-85FC-12891C866FEA}" destId="{F4B4B3ED-0B67-4C60-B6A3-A1F85D7638B7}" srcOrd="0" destOrd="0" presId="urn:microsoft.com/office/officeart/2005/8/layout/hierarchy2"/>
    <dgm:cxn modelId="{3602AD3E-0D44-407A-8C3B-172BE9C8F7AE}" type="presParOf" srcId="{7DBF5269-61FB-4728-85FC-12891C866FEA}" destId="{C6916BDA-E7A5-456F-B2F3-EAE8D9A484E8}" srcOrd="1" destOrd="0" presId="urn:microsoft.com/office/officeart/2005/8/layout/hierarchy2"/>
    <dgm:cxn modelId="{ECD4CD97-600B-480C-8288-D404291BAEF3}" type="presParOf" srcId="{6C151715-08DD-4F62-A64A-23D1F86820C7}" destId="{2BBB0B20-ED51-4D05-B476-9C3CCFC508AB}" srcOrd="6" destOrd="0" presId="urn:microsoft.com/office/officeart/2005/8/layout/hierarchy2"/>
    <dgm:cxn modelId="{CD138312-FC22-4393-A511-33F744B79FB9}" type="presParOf" srcId="{2BBB0B20-ED51-4D05-B476-9C3CCFC508AB}" destId="{B1C69FFA-4D5F-4712-A6D1-51744410470E}" srcOrd="0" destOrd="0" presId="urn:microsoft.com/office/officeart/2005/8/layout/hierarchy2"/>
    <dgm:cxn modelId="{F43A12A7-FD25-4D12-A70C-2338081F129F}" type="presParOf" srcId="{6C151715-08DD-4F62-A64A-23D1F86820C7}" destId="{7DDEFBDE-D084-457B-9F4C-0F82B7E4937E}" srcOrd="7" destOrd="0" presId="urn:microsoft.com/office/officeart/2005/8/layout/hierarchy2"/>
    <dgm:cxn modelId="{4AF5E83F-7A20-4D35-A365-7FF60E67182D}" type="presParOf" srcId="{7DDEFBDE-D084-457B-9F4C-0F82B7E4937E}" destId="{EE6FE08A-7CF2-411C-A733-5B817E0DA06A}" srcOrd="0" destOrd="0" presId="urn:microsoft.com/office/officeart/2005/8/layout/hierarchy2"/>
    <dgm:cxn modelId="{FC4C31F6-A514-49D5-AED2-463DBD91B33F}" type="presParOf" srcId="{7DDEFBDE-D084-457B-9F4C-0F82B7E4937E}" destId="{D7B35C3E-B249-443D-A77F-13E3171490D4}" srcOrd="1" destOrd="0" presId="urn:microsoft.com/office/officeart/2005/8/layout/hierarchy2"/>
    <dgm:cxn modelId="{F3CE10E5-901C-42AD-919F-7815F44F9ED7}" type="presParOf" srcId="{2B4AB7D4-45F3-4930-B368-EFDEC0440138}" destId="{533F9E79-886E-4343-AB6E-3D61F7B481AD}" srcOrd="2" destOrd="0" presId="urn:microsoft.com/office/officeart/2005/8/layout/hierarchy2"/>
    <dgm:cxn modelId="{34E90E53-04B2-48FF-9993-ADD693563ABE}" type="presParOf" srcId="{533F9E79-886E-4343-AB6E-3D61F7B481AD}" destId="{37B2A438-6A4D-412A-86C7-F5D933288856}" srcOrd="0" destOrd="0" presId="urn:microsoft.com/office/officeart/2005/8/layout/hierarchy2"/>
    <dgm:cxn modelId="{4B8D96FD-928A-40FA-A011-620E9283A955}" type="presParOf" srcId="{2B4AB7D4-45F3-4930-B368-EFDEC0440138}" destId="{5D5F719D-6ED2-4643-BB7C-236D499C35FF}" srcOrd="3" destOrd="0" presId="urn:microsoft.com/office/officeart/2005/8/layout/hierarchy2"/>
    <dgm:cxn modelId="{CA83DAE4-E7DA-45D9-B113-04A62B7CB811}" type="presParOf" srcId="{5D5F719D-6ED2-4643-BB7C-236D499C35FF}" destId="{31B3853B-69D7-4A90-9D45-1F6FB568C74C}" srcOrd="0" destOrd="0" presId="urn:microsoft.com/office/officeart/2005/8/layout/hierarchy2"/>
    <dgm:cxn modelId="{66EB45EC-304E-4A4C-A08B-6E35821BE1F6}" type="presParOf" srcId="{5D5F719D-6ED2-4643-BB7C-236D499C35FF}" destId="{340F6674-9860-40F1-9454-24ACED9EA7B0}"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8AEF600-AF83-4A3C-8A98-5DA8921067D0}">
      <dgm:prSet phldrT="[Text]" custT="1"/>
      <dgm:spPr>
        <a:ln>
          <a:solidFill>
            <a:srgbClr val="C2D840"/>
          </a:solidFill>
        </a:ln>
      </dgm:spPr>
      <dgm:t>
        <a:bodyPr/>
        <a:lstStyle/>
        <a:p>
          <a:r>
            <a:rPr lang="en-US" sz="2000" dirty="0">
              <a:latin typeface="+mn-lt"/>
              <a:cs typeface="Arial" panose="020B0604020202020204" pitchFamily="34" charset="0"/>
            </a:rPr>
            <a:t>29.1 Completeness of annual financial reports  </a:t>
          </a:r>
          <a:endParaRPr lang="en-US" sz="2000" dirty="0"/>
        </a:p>
      </dgm:t>
    </dgm:pt>
    <dgm:pt modelId="{5AF0958C-604E-47FD-8354-1B65B505194D}" type="parTrans" cxnId="{B4562F6A-DF87-4A87-9BDA-571B176C484A}">
      <dgm:prSet/>
      <dgm:spPr>
        <a:ln>
          <a:solidFill>
            <a:srgbClr val="C2D840"/>
          </a:solidFill>
        </a:ln>
      </dgm:spPr>
      <dgm:t>
        <a:bodyPr/>
        <a:lstStyle/>
        <a:p>
          <a:endParaRPr lang="en-US" sz="2000"/>
        </a:p>
      </dgm:t>
    </dgm:pt>
    <dgm:pt modelId="{00809D21-BCF3-4408-9464-A076CF7328CC}" type="sibTrans" cxnId="{B4562F6A-DF87-4A87-9BDA-571B176C484A}">
      <dgm:prSet/>
      <dgm:spPr/>
      <dgm:t>
        <a:bodyPr/>
        <a:lstStyle/>
        <a:p>
          <a:endParaRPr lang="en-US" sz="2000"/>
        </a:p>
      </dgm:t>
    </dgm:pt>
    <dgm:pt modelId="{3B740741-EE8A-4ADF-8552-1BC6513128C9}">
      <dgm:prSet phldrT="[Text]" custT="1"/>
      <dgm:spPr>
        <a:ln>
          <a:solidFill>
            <a:srgbClr val="C2D840"/>
          </a:solidFill>
        </a:ln>
      </dgm:spPr>
      <dgm:t>
        <a:bodyPr/>
        <a:lstStyle/>
        <a:p>
          <a:r>
            <a:rPr lang="en-US" sz="2000" dirty="0">
              <a:latin typeface="+mn-lt"/>
              <a:cs typeface="Arial" panose="020B0604020202020204" pitchFamily="34" charset="0"/>
            </a:rPr>
            <a:t>29.2. Submission of reports for external audit</a:t>
          </a:r>
          <a:endParaRPr lang="en-US" sz="2000" dirty="0"/>
        </a:p>
      </dgm:t>
    </dgm:pt>
    <dgm:pt modelId="{DB7FE652-3167-4678-9208-FBE24649D676}" type="parTrans" cxnId="{4D854AFA-A62C-47C7-BC3D-E437A9B6F42D}">
      <dgm:prSet/>
      <dgm:spPr>
        <a:ln>
          <a:solidFill>
            <a:srgbClr val="C2D840"/>
          </a:solidFill>
        </a:ln>
      </dgm:spPr>
      <dgm:t>
        <a:bodyPr/>
        <a:lstStyle/>
        <a:p>
          <a:endParaRPr lang="en-US" sz="2000"/>
        </a:p>
      </dgm:t>
    </dgm:pt>
    <dgm:pt modelId="{22387BAD-C6F3-4289-BD95-17EE763D0CCB}" type="sibTrans" cxnId="{4D854AFA-A62C-47C7-BC3D-E437A9B6F42D}">
      <dgm:prSet/>
      <dgm:spPr/>
      <dgm:t>
        <a:bodyPr/>
        <a:lstStyle/>
        <a:p>
          <a:endParaRPr lang="en-US" sz="2000"/>
        </a:p>
      </dgm:t>
    </dgm:pt>
    <dgm:pt modelId="{3BF73400-6032-4995-B4E0-231593A6FB8E}">
      <dgm:prSet phldrT="[Text]" custT="1"/>
      <dgm:spPr>
        <a:solidFill>
          <a:srgbClr val="C2D840"/>
        </a:solidFill>
      </dgm:spPr>
      <dgm:t>
        <a:bodyPr/>
        <a:lstStyle/>
        <a:p>
          <a:r>
            <a:rPr lang="en-US" sz="2000" dirty="0"/>
            <a:t>PI-29 Annual financial report</a:t>
          </a:r>
        </a:p>
      </dgm:t>
    </dgm:pt>
    <dgm:pt modelId="{6F0E84F6-8576-4530-80C6-97EE12AC960C}" type="parTrans" cxnId="{D693DFEC-A1B7-42DC-A0AC-29C860E3FBA1}">
      <dgm:prSet/>
      <dgm:spPr/>
      <dgm:t>
        <a:bodyPr/>
        <a:lstStyle/>
        <a:p>
          <a:endParaRPr lang="en-US" sz="2000"/>
        </a:p>
      </dgm:t>
    </dgm:pt>
    <dgm:pt modelId="{5A88D552-281D-43E0-A8BF-5E5AD0CB302A}" type="sibTrans" cxnId="{D693DFEC-A1B7-42DC-A0AC-29C860E3FBA1}">
      <dgm:prSet/>
      <dgm:spPr/>
      <dgm:t>
        <a:bodyPr/>
        <a:lstStyle/>
        <a:p>
          <a:endParaRPr lang="en-US" sz="2000"/>
        </a:p>
      </dgm:t>
    </dgm:pt>
    <dgm:pt modelId="{14656188-443E-4319-A15F-60FA55D0AC04}">
      <dgm:prSet phldrT="[Text]" custT="1"/>
      <dgm:spPr>
        <a:ln>
          <a:solidFill>
            <a:srgbClr val="C2D840"/>
          </a:solidFill>
        </a:ln>
      </dgm:spPr>
      <dgm:t>
        <a:bodyPr/>
        <a:lstStyle/>
        <a:p>
          <a:r>
            <a:rPr lang="en-US" sz="2000">
              <a:latin typeface="+mn-lt"/>
              <a:cs typeface="Arial" panose="020B0604020202020204" pitchFamily="34" charset="0"/>
            </a:rPr>
            <a:t>29.3. Accounting standards</a:t>
          </a:r>
          <a:endParaRPr lang="en-US" sz="2000" dirty="0"/>
        </a:p>
      </dgm:t>
    </dgm:pt>
    <dgm:pt modelId="{E204065B-1B78-45B3-9C39-89D7AC3675F6}" type="parTrans" cxnId="{E11DB0E0-CA48-4F51-8E91-3EA1AF2B32BF}">
      <dgm:prSet/>
      <dgm:spPr>
        <a:ln>
          <a:solidFill>
            <a:srgbClr val="C2D840"/>
          </a:solidFill>
        </a:ln>
      </dgm:spPr>
      <dgm:t>
        <a:bodyPr/>
        <a:lstStyle/>
        <a:p>
          <a:endParaRPr lang="fr-FR" sz="2000"/>
        </a:p>
      </dgm:t>
    </dgm:pt>
    <dgm:pt modelId="{98723021-44E4-4FF4-8AE7-23498753E513}" type="sibTrans" cxnId="{E11DB0E0-CA48-4F51-8E91-3EA1AF2B32BF}">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C80602D6-E29F-491B-A03A-1290010D851E}" type="pres">
      <dgm:prSet presAssocID="{3BF73400-6032-4995-B4E0-231593A6FB8E}" presName="root" presStyleCnt="0"/>
      <dgm:spPr/>
    </dgm:pt>
    <dgm:pt modelId="{FF736940-1436-48E6-977F-0D281E722E74}" type="pres">
      <dgm:prSet presAssocID="{3BF73400-6032-4995-B4E0-231593A6FB8E}" presName="rootComposite" presStyleCnt="0"/>
      <dgm:spPr/>
    </dgm:pt>
    <dgm:pt modelId="{87B81227-0F2E-41A8-87EF-CC4513890A6A}" type="pres">
      <dgm:prSet presAssocID="{3BF73400-6032-4995-B4E0-231593A6FB8E}" presName="rootText" presStyleLbl="node1" presStyleIdx="0" presStyleCnt="1" custLinFactNeighborX="-843"/>
      <dgm:spPr/>
    </dgm:pt>
    <dgm:pt modelId="{F79AFEA6-5A6D-43E1-BAE0-B380B3E9E26F}" type="pres">
      <dgm:prSet presAssocID="{3BF73400-6032-4995-B4E0-231593A6FB8E}" presName="rootConnector" presStyleLbl="node1" presStyleIdx="0" presStyleCnt="1"/>
      <dgm:spPr/>
    </dgm:pt>
    <dgm:pt modelId="{75B17EA7-2427-424B-9914-B0F9FD7ECED5}" type="pres">
      <dgm:prSet presAssocID="{3BF73400-6032-4995-B4E0-231593A6FB8E}" presName="childShape" presStyleCnt="0"/>
      <dgm:spPr/>
    </dgm:pt>
    <dgm:pt modelId="{FF2C2DA0-1294-4880-8A77-4C8BC66928DD}" type="pres">
      <dgm:prSet presAssocID="{5AF0958C-604E-47FD-8354-1B65B505194D}" presName="Name13" presStyleLbl="parChTrans1D2" presStyleIdx="0" presStyleCnt="3"/>
      <dgm:spPr/>
    </dgm:pt>
    <dgm:pt modelId="{E3770A46-828B-40F7-A160-1D9FEF932B1E}" type="pres">
      <dgm:prSet presAssocID="{68AEF600-AF83-4A3C-8A98-5DA8921067D0}" presName="childText" presStyleLbl="bgAcc1" presStyleIdx="0" presStyleCnt="3" custScaleX="130291">
        <dgm:presLayoutVars>
          <dgm:bulletEnabled val="1"/>
        </dgm:presLayoutVars>
      </dgm:prSet>
      <dgm:spPr/>
    </dgm:pt>
    <dgm:pt modelId="{2D2A81B8-013B-4B26-90A1-FDC14854EBD1}" type="pres">
      <dgm:prSet presAssocID="{DB7FE652-3167-4678-9208-FBE24649D676}" presName="Name13" presStyleLbl="parChTrans1D2" presStyleIdx="1" presStyleCnt="3"/>
      <dgm:spPr/>
    </dgm:pt>
    <dgm:pt modelId="{1CC8843F-A68C-4991-8328-23BBC8A13755}" type="pres">
      <dgm:prSet presAssocID="{3B740741-EE8A-4ADF-8552-1BC6513128C9}" presName="childText" presStyleLbl="bgAcc1" presStyleIdx="1" presStyleCnt="3" custScaleX="130291">
        <dgm:presLayoutVars>
          <dgm:bulletEnabled val="1"/>
        </dgm:presLayoutVars>
      </dgm:prSet>
      <dgm:spPr/>
    </dgm:pt>
    <dgm:pt modelId="{1112F833-CFA9-43C0-9032-19F532A582EE}" type="pres">
      <dgm:prSet presAssocID="{E204065B-1B78-45B3-9C39-89D7AC3675F6}" presName="Name13" presStyleLbl="parChTrans1D2" presStyleIdx="2" presStyleCnt="3"/>
      <dgm:spPr/>
    </dgm:pt>
    <dgm:pt modelId="{455D343E-6CD8-4A7D-8C9D-B39DF804A7EF}" type="pres">
      <dgm:prSet presAssocID="{14656188-443E-4319-A15F-60FA55D0AC04}" presName="childText" presStyleLbl="bgAcc1" presStyleIdx="2" presStyleCnt="3" custScaleX="130291">
        <dgm:presLayoutVars>
          <dgm:bulletEnabled val="1"/>
        </dgm:presLayoutVars>
      </dgm:prSet>
      <dgm:spPr/>
    </dgm:pt>
  </dgm:ptLst>
  <dgm:cxnLst>
    <dgm:cxn modelId="{2711D103-0CA6-4D7D-B78A-D1A6B6D99DF0}" type="presOf" srcId="{E204065B-1B78-45B3-9C39-89D7AC3675F6}" destId="{1112F833-CFA9-43C0-9032-19F532A582EE}" srcOrd="0" destOrd="0" presId="urn:microsoft.com/office/officeart/2005/8/layout/hierarchy3"/>
    <dgm:cxn modelId="{2EC2F40D-01EA-49EE-88D5-C3E9857ABCDF}" type="presOf" srcId="{3BF73400-6032-4995-B4E0-231593A6FB8E}" destId="{F79AFEA6-5A6D-43E1-BAE0-B380B3E9E26F}" srcOrd="1" destOrd="0" presId="urn:microsoft.com/office/officeart/2005/8/layout/hierarchy3"/>
    <dgm:cxn modelId="{D73E3546-F4A5-4051-A4E3-64993D6DED36}" type="presOf" srcId="{DB7FE652-3167-4678-9208-FBE24649D676}" destId="{2D2A81B8-013B-4B26-90A1-FDC14854EBD1}" srcOrd="0" destOrd="0" presId="urn:microsoft.com/office/officeart/2005/8/layout/hierarchy3"/>
    <dgm:cxn modelId="{664AD948-B742-4CDB-AAC8-4EBA02D80F58}" type="presOf" srcId="{68AEF600-AF83-4A3C-8A98-5DA8921067D0}" destId="{E3770A46-828B-40F7-A160-1D9FEF932B1E}" srcOrd="0" destOrd="0" presId="urn:microsoft.com/office/officeart/2005/8/layout/hierarchy3"/>
    <dgm:cxn modelId="{B4562F6A-DF87-4A87-9BDA-571B176C484A}" srcId="{3BF73400-6032-4995-B4E0-231593A6FB8E}" destId="{68AEF600-AF83-4A3C-8A98-5DA8921067D0}" srcOrd="0" destOrd="0" parTransId="{5AF0958C-604E-47FD-8354-1B65B505194D}" sibTransId="{00809D21-BCF3-4408-9464-A076CF7328CC}"/>
    <dgm:cxn modelId="{A8B77A4B-1F44-4287-827F-9FABFA2C3C67}" type="presOf" srcId="{7A22C011-3D92-427A-9F4E-6EFED97C17FB}" destId="{FC36BBF4-13FF-4DDE-AB86-05E97391CC61}" srcOrd="0" destOrd="0" presId="urn:microsoft.com/office/officeart/2005/8/layout/hierarchy3"/>
    <dgm:cxn modelId="{44CE468C-93F7-4B67-9371-C45A4425F65F}" type="presOf" srcId="{3BF73400-6032-4995-B4E0-231593A6FB8E}" destId="{87B81227-0F2E-41A8-87EF-CC4513890A6A}" srcOrd="0" destOrd="0" presId="urn:microsoft.com/office/officeart/2005/8/layout/hierarchy3"/>
    <dgm:cxn modelId="{DCBC499A-1463-4326-A5D4-F403F568FF1E}" type="presOf" srcId="{14656188-443E-4319-A15F-60FA55D0AC04}" destId="{455D343E-6CD8-4A7D-8C9D-B39DF804A7EF}" srcOrd="0" destOrd="0" presId="urn:microsoft.com/office/officeart/2005/8/layout/hierarchy3"/>
    <dgm:cxn modelId="{62BF27AA-B530-42A2-B0B0-CE26BCD03FF0}" type="presOf" srcId="{5AF0958C-604E-47FD-8354-1B65B505194D}" destId="{FF2C2DA0-1294-4880-8A77-4C8BC66928DD}" srcOrd="0" destOrd="0" presId="urn:microsoft.com/office/officeart/2005/8/layout/hierarchy3"/>
    <dgm:cxn modelId="{014C67C6-10B3-4224-8073-652EA0FE58B0}" type="presOf" srcId="{3B740741-EE8A-4ADF-8552-1BC6513128C9}" destId="{1CC8843F-A68C-4991-8328-23BBC8A13755}" srcOrd="0" destOrd="0" presId="urn:microsoft.com/office/officeart/2005/8/layout/hierarchy3"/>
    <dgm:cxn modelId="{E11DB0E0-CA48-4F51-8E91-3EA1AF2B32BF}" srcId="{3BF73400-6032-4995-B4E0-231593A6FB8E}" destId="{14656188-443E-4319-A15F-60FA55D0AC04}" srcOrd="2" destOrd="0" parTransId="{E204065B-1B78-45B3-9C39-89D7AC3675F6}" sibTransId="{98723021-44E4-4FF4-8AE7-23498753E513}"/>
    <dgm:cxn modelId="{D693DFEC-A1B7-42DC-A0AC-29C860E3FBA1}" srcId="{7A22C011-3D92-427A-9F4E-6EFED97C17FB}" destId="{3BF73400-6032-4995-B4E0-231593A6FB8E}" srcOrd="0" destOrd="0" parTransId="{6F0E84F6-8576-4530-80C6-97EE12AC960C}" sibTransId="{5A88D552-281D-43E0-A8BF-5E5AD0CB302A}"/>
    <dgm:cxn modelId="{4D854AFA-A62C-47C7-BC3D-E437A9B6F42D}" srcId="{3BF73400-6032-4995-B4E0-231593A6FB8E}" destId="{3B740741-EE8A-4ADF-8552-1BC6513128C9}" srcOrd="1" destOrd="0" parTransId="{DB7FE652-3167-4678-9208-FBE24649D676}" sibTransId="{22387BAD-C6F3-4289-BD95-17EE763D0CCB}"/>
    <dgm:cxn modelId="{71CECB6C-494B-4FFA-9E37-8495B77EA492}" type="presParOf" srcId="{FC36BBF4-13FF-4DDE-AB86-05E97391CC61}" destId="{C80602D6-E29F-491B-A03A-1290010D851E}" srcOrd="0" destOrd="0" presId="urn:microsoft.com/office/officeart/2005/8/layout/hierarchy3"/>
    <dgm:cxn modelId="{9A5126BE-6CBC-4945-BDD7-AC30B7053559}" type="presParOf" srcId="{C80602D6-E29F-491B-A03A-1290010D851E}" destId="{FF736940-1436-48E6-977F-0D281E722E74}" srcOrd="0" destOrd="0" presId="urn:microsoft.com/office/officeart/2005/8/layout/hierarchy3"/>
    <dgm:cxn modelId="{320FD7D3-EED4-4EF4-8250-815648C4B49D}" type="presParOf" srcId="{FF736940-1436-48E6-977F-0D281E722E74}" destId="{87B81227-0F2E-41A8-87EF-CC4513890A6A}" srcOrd="0" destOrd="0" presId="urn:microsoft.com/office/officeart/2005/8/layout/hierarchy3"/>
    <dgm:cxn modelId="{4DDF0D39-F99D-4EB2-8828-823E14788A54}" type="presParOf" srcId="{FF736940-1436-48E6-977F-0D281E722E74}" destId="{F79AFEA6-5A6D-43E1-BAE0-B380B3E9E26F}" srcOrd="1" destOrd="0" presId="urn:microsoft.com/office/officeart/2005/8/layout/hierarchy3"/>
    <dgm:cxn modelId="{5A324181-3A24-4A74-9A37-82CF907CF323}" type="presParOf" srcId="{C80602D6-E29F-491B-A03A-1290010D851E}" destId="{75B17EA7-2427-424B-9914-B0F9FD7ECED5}" srcOrd="1" destOrd="0" presId="urn:microsoft.com/office/officeart/2005/8/layout/hierarchy3"/>
    <dgm:cxn modelId="{7F2508E3-D0A6-49A7-9829-15B54F95F854}" type="presParOf" srcId="{75B17EA7-2427-424B-9914-B0F9FD7ECED5}" destId="{FF2C2DA0-1294-4880-8A77-4C8BC66928DD}" srcOrd="0" destOrd="0" presId="urn:microsoft.com/office/officeart/2005/8/layout/hierarchy3"/>
    <dgm:cxn modelId="{CE96B4B9-4B47-4B87-9E43-70C0D7731EB7}" type="presParOf" srcId="{75B17EA7-2427-424B-9914-B0F9FD7ECED5}" destId="{E3770A46-828B-40F7-A160-1D9FEF932B1E}" srcOrd="1" destOrd="0" presId="urn:microsoft.com/office/officeart/2005/8/layout/hierarchy3"/>
    <dgm:cxn modelId="{07D7E552-6170-489C-AC0B-7C8F5C428A7A}" type="presParOf" srcId="{75B17EA7-2427-424B-9914-B0F9FD7ECED5}" destId="{2D2A81B8-013B-4B26-90A1-FDC14854EBD1}" srcOrd="2" destOrd="0" presId="urn:microsoft.com/office/officeart/2005/8/layout/hierarchy3"/>
    <dgm:cxn modelId="{059C2778-69FA-4F25-B8FC-8C9C132F100C}" type="presParOf" srcId="{75B17EA7-2427-424B-9914-B0F9FD7ECED5}" destId="{1CC8843F-A68C-4991-8328-23BBC8A13755}" srcOrd="3" destOrd="0" presId="urn:microsoft.com/office/officeart/2005/8/layout/hierarchy3"/>
    <dgm:cxn modelId="{64D6CA67-4247-4B89-B230-04484A034011}" type="presParOf" srcId="{75B17EA7-2427-424B-9914-B0F9FD7ECED5}" destId="{1112F833-CFA9-43C0-9032-19F532A582EE}" srcOrd="4" destOrd="0" presId="urn:microsoft.com/office/officeart/2005/8/layout/hierarchy3"/>
    <dgm:cxn modelId="{19CC3259-87E9-4D4E-B525-4123779E3E0F}" type="presParOf" srcId="{75B17EA7-2427-424B-9914-B0F9FD7ECED5}" destId="{455D343E-6CD8-4A7D-8C9D-B39DF804A7EF}"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56948E8-9529-41FA-BA49-FD1FE8E86EA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52FBD7F6-0A38-476F-8F89-5551BAE0CBD0}">
      <dgm:prSet phldrT="[Text]"/>
      <dgm:spPr/>
      <dgm:t>
        <a:bodyPr/>
        <a:lstStyle/>
        <a:p>
          <a:r>
            <a:rPr lang="en-US" dirty="0"/>
            <a:t>PEFA Assessment Process (Volume 1) </a:t>
          </a:r>
        </a:p>
      </dgm:t>
    </dgm:pt>
    <dgm:pt modelId="{C2B9E61D-A200-4E90-8236-064777F4373D}" type="parTrans" cxnId="{A105FC1F-4A16-499C-AD6E-BAA9E7E421FF}">
      <dgm:prSet/>
      <dgm:spPr/>
      <dgm:t>
        <a:bodyPr/>
        <a:lstStyle/>
        <a:p>
          <a:endParaRPr lang="en-US"/>
        </a:p>
      </dgm:t>
    </dgm:pt>
    <dgm:pt modelId="{6444DB09-E554-4C7B-97D7-5D60260436C2}" type="sibTrans" cxnId="{A105FC1F-4A16-499C-AD6E-BAA9E7E421FF}">
      <dgm:prSet/>
      <dgm:spPr/>
      <dgm:t>
        <a:bodyPr/>
        <a:lstStyle/>
        <a:p>
          <a:endParaRPr lang="en-US"/>
        </a:p>
      </dgm:t>
    </dgm:pt>
    <dgm:pt modelId="{215D0781-1A6B-4704-AEA5-FC71F0F21163}">
      <dgm:prSet/>
      <dgm:spPr/>
      <dgm:t>
        <a:bodyPr/>
        <a:lstStyle/>
        <a:p>
          <a:r>
            <a:rPr lang="en-US" dirty="0"/>
            <a:t>PEFA Assessment Fieldguide (Volume 2) </a:t>
          </a:r>
        </a:p>
      </dgm:t>
    </dgm:pt>
    <dgm:pt modelId="{6E4845BC-AC84-445E-81A0-7040D029A91E}" type="parTrans" cxnId="{C5A2A47A-6937-41C8-AAC0-B81B86628593}">
      <dgm:prSet/>
      <dgm:spPr/>
      <dgm:t>
        <a:bodyPr/>
        <a:lstStyle/>
        <a:p>
          <a:endParaRPr lang="en-US"/>
        </a:p>
      </dgm:t>
    </dgm:pt>
    <dgm:pt modelId="{65365D2E-56E2-4BBD-BE54-260B5F08B666}" type="sibTrans" cxnId="{C5A2A47A-6937-41C8-AAC0-B81B86628593}">
      <dgm:prSet/>
      <dgm:spPr/>
      <dgm:t>
        <a:bodyPr/>
        <a:lstStyle/>
        <a:p>
          <a:endParaRPr lang="en-US"/>
        </a:p>
      </dgm:t>
    </dgm:pt>
    <dgm:pt modelId="{E8C4E89F-8657-47F5-8F87-F51456383A7F}">
      <dgm:prSet/>
      <dgm:spPr/>
      <dgm:t>
        <a:bodyPr/>
        <a:lstStyle/>
        <a:p>
          <a:r>
            <a:rPr lang="en-US" dirty="0"/>
            <a:t>Preparing the PEFA Report (Volume 3) </a:t>
          </a:r>
        </a:p>
      </dgm:t>
    </dgm:pt>
    <dgm:pt modelId="{09E3A8A4-2FDC-4565-9BF5-0E86328065CF}" type="parTrans" cxnId="{042BD3B1-33EB-44F6-8667-59A89A039575}">
      <dgm:prSet/>
      <dgm:spPr/>
      <dgm:t>
        <a:bodyPr/>
        <a:lstStyle/>
        <a:p>
          <a:endParaRPr lang="en-US"/>
        </a:p>
      </dgm:t>
    </dgm:pt>
    <dgm:pt modelId="{9AE79A11-FE39-4B01-8F3F-0B517F3782B5}" type="sibTrans" cxnId="{042BD3B1-33EB-44F6-8667-59A89A039575}">
      <dgm:prSet/>
      <dgm:spPr/>
      <dgm:t>
        <a:bodyPr/>
        <a:lstStyle/>
        <a:p>
          <a:endParaRPr lang="en-US"/>
        </a:p>
      </dgm:t>
    </dgm:pt>
    <dgm:pt modelId="{92399320-9AE6-454F-82E3-A450B0EBC6DA}">
      <dgm:prSet/>
      <dgm:spPr/>
      <dgm:t>
        <a:bodyPr/>
        <a:lstStyle/>
        <a:p>
          <a:r>
            <a:rPr lang="en-US" dirty="0"/>
            <a:t>Supplementary Information for Assessing PFM Performance (Volume 4)</a:t>
          </a:r>
        </a:p>
      </dgm:t>
    </dgm:pt>
    <dgm:pt modelId="{D57EF384-A0A9-4E84-A283-9D7FB41BBB00}" type="parTrans" cxnId="{D6126D8E-835C-403E-894C-7F2EF2D305F8}">
      <dgm:prSet/>
      <dgm:spPr/>
      <dgm:t>
        <a:bodyPr/>
        <a:lstStyle/>
        <a:p>
          <a:endParaRPr lang="en-US"/>
        </a:p>
      </dgm:t>
    </dgm:pt>
    <dgm:pt modelId="{CB101A48-8152-438A-99E6-C1B7F400CED9}" type="sibTrans" cxnId="{D6126D8E-835C-403E-894C-7F2EF2D305F8}">
      <dgm:prSet/>
      <dgm:spPr/>
      <dgm:t>
        <a:bodyPr/>
        <a:lstStyle/>
        <a:p>
          <a:endParaRPr lang="en-US"/>
        </a:p>
      </dgm:t>
    </dgm:pt>
    <dgm:pt modelId="{E24015D9-2EEE-46D1-8C57-E7A74270C276}" type="pres">
      <dgm:prSet presAssocID="{356948E8-9529-41FA-BA49-FD1FE8E86EA1}" presName="Name0" presStyleCnt="0">
        <dgm:presLayoutVars>
          <dgm:chMax val="7"/>
          <dgm:chPref val="7"/>
          <dgm:dir/>
        </dgm:presLayoutVars>
      </dgm:prSet>
      <dgm:spPr/>
    </dgm:pt>
    <dgm:pt modelId="{55632879-2C60-403A-A47F-5FAD4CD05E73}" type="pres">
      <dgm:prSet presAssocID="{356948E8-9529-41FA-BA49-FD1FE8E86EA1}" presName="Name1" presStyleCnt="0"/>
      <dgm:spPr/>
    </dgm:pt>
    <dgm:pt modelId="{E2EFCD5E-F487-4C7D-BF59-3493A4BD3751}" type="pres">
      <dgm:prSet presAssocID="{356948E8-9529-41FA-BA49-FD1FE8E86EA1}" presName="cycle" presStyleCnt="0"/>
      <dgm:spPr/>
    </dgm:pt>
    <dgm:pt modelId="{CA84DF52-A52F-4490-A816-6624D11A3CFA}" type="pres">
      <dgm:prSet presAssocID="{356948E8-9529-41FA-BA49-FD1FE8E86EA1}" presName="srcNode" presStyleLbl="node1" presStyleIdx="0" presStyleCnt="4"/>
      <dgm:spPr/>
    </dgm:pt>
    <dgm:pt modelId="{3CA64E26-CFA1-475A-88FC-07276A6B2A04}" type="pres">
      <dgm:prSet presAssocID="{356948E8-9529-41FA-BA49-FD1FE8E86EA1}" presName="conn" presStyleLbl="parChTrans1D2" presStyleIdx="0" presStyleCnt="1"/>
      <dgm:spPr/>
    </dgm:pt>
    <dgm:pt modelId="{6D1095D4-C0BB-4BF6-9588-58ACD4A82612}" type="pres">
      <dgm:prSet presAssocID="{356948E8-9529-41FA-BA49-FD1FE8E86EA1}" presName="extraNode" presStyleLbl="node1" presStyleIdx="0" presStyleCnt="4"/>
      <dgm:spPr/>
    </dgm:pt>
    <dgm:pt modelId="{54EE2215-72CC-4B08-8800-0172005E90A3}" type="pres">
      <dgm:prSet presAssocID="{356948E8-9529-41FA-BA49-FD1FE8E86EA1}" presName="dstNode" presStyleLbl="node1" presStyleIdx="0" presStyleCnt="4"/>
      <dgm:spPr/>
    </dgm:pt>
    <dgm:pt modelId="{C0FE2231-603A-4F99-827C-D0F379FB1A53}" type="pres">
      <dgm:prSet presAssocID="{52FBD7F6-0A38-476F-8F89-5551BAE0CBD0}" presName="text_1" presStyleLbl="node1" presStyleIdx="0" presStyleCnt="4">
        <dgm:presLayoutVars>
          <dgm:bulletEnabled val="1"/>
        </dgm:presLayoutVars>
      </dgm:prSet>
      <dgm:spPr/>
    </dgm:pt>
    <dgm:pt modelId="{12AC94D6-91FA-40F8-B947-731EDBDBB5B3}" type="pres">
      <dgm:prSet presAssocID="{52FBD7F6-0A38-476F-8F89-5551BAE0CBD0}" presName="accent_1" presStyleCnt="0"/>
      <dgm:spPr/>
    </dgm:pt>
    <dgm:pt modelId="{2EDDCBEF-F333-4E58-A664-BBA1C14D48DD}" type="pres">
      <dgm:prSet presAssocID="{52FBD7F6-0A38-476F-8F89-5551BAE0CBD0}" presName="accentRepeatNode" presStyleLbl="solidFgAcc1" presStyleIdx="0" presStyleCnt="4"/>
      <dgm:spPr/>
    </dgm:pt>
    <dgm:pt modelId="{483C846D-7E24-46EE-BF7B-09D99AD5BD94}" type="pres">
      <dgm:prSet presAssocID="{215D0781-1A6B-4704-AEA5-FC71F0F21163}" presName="text_2" presStyleLbl="node1" presStyleIdx="1" presStyleCnt="4">
        <dgm:presLayoutVars>
          <dgm:bulletEnabled val="1"/>
        </dgm:presLayoutVars>
      </dgm:prSet>
      <dgm:spPr/>
    </dgm:pt>
    <dgm:pt modelId="{88C8C869-C90D-4340-B73B-8546F0A42E83}" type="pres">
      <dgm:prSet presAssocID="{215D0781-1A6B-4704-AEA5-FC71F0F21163}" presName="accent_2" presStyleCnt="0"/>
      <dgm:spPr/>
    </dgm:pt>
    <dgm:pt modelId="{EC65DB69-D791-4896-8586-8652DA8419A8}" type="pres">
      <dgm:prSet presAssocID="{215D0781-1A6B-4704-AEA5-FC71F0F21163}" presName="accentRepeatNode" presStyleLbl="solidFgAcc1" presStyleIdx="1" presStyleCnt="4"/>
      <dgm:spPr/>
    </dgm:pt>
    <dgm:pt modelId="{560CC718-5F6F-498E-9241-698EC2065556}" type="pres">
      <dgm:prSet presAssocID="{E8C4E89F-8657-47F5-8F87-F51456383A7F}" presName="text_3" presStyleLbl="node1" presStyleIdx="2" presStyleCnt="4">
        <dgm:presLayoutVars>
          <dgm:bulletEnabled val="1"/>
        </dgm:presLayoutVars>
      </dgm:prSet>
      <dgm:spPr/>
    </dgm:pt>
    <dgm:pt modelId="{3A0F7CED-12A3-4F46-81F4-2850073A073D}" type="pres">
      <dgm:prSet presAssocID="{E8C4E89F-8657-47F5-8F87-F51456383A7F}" presName="accent_3" presStyleCnt="0"/>
      <dgm:spPr/>
    </dgm:pt>
    <dgm:pt modelId="{40E3BD3A-7950-40ED-9A40-8F0402522AB6}" type="pres">
      <dgm:prSet presAssocID="{E8C4E89F-8657-47F5-8F87-F51456383A7F}" presName="accentRepeatNode" presStyleLbl="solidFgAcc1" presStyleIdx="2" presStyleCnt="4"/>
      <dgm:spPr/>
    </dgm:pt>
    <dgm:pt modelId="{B52CF3CF-B5AF-4CF9-A879-185E70B2ABE6}" type="pres">
      <dgm:prSet presAssocID="{92399320-9AE6-454F-82E3-A450B0EBC6DA}" presName="text_4" presStyleLbl="node1" presStyleIdx="3" presStyleCnt="4" custScaleY="130186">
        <dgm:presLayoutVars>
          <dgm:bulletEnabled val="1"/>
        </dgm:presLayoutVars>
      </dgm:prSet>
      <dgm:spPr/>
    </dgm:pt>
    <dgm:pt modelId="{5B9EC4E8-F249-4C79-9702-09064F28E1B4}" type="pres">
      <dgm:prSet presAssocID="{92399320-9AE6-454F-82E3-A450B0EBC6DA}" presName="accent_4" presStyleCnt="0"/>
      <dgm:spPr/>
    </dgm:pt>
    <dgm:pt modelId="{23DC08F8-BED7-4253-B745-E6D61F2AE138}" type="pres">
      <dgm:prSet presAssocID="{92399320-9AE6-454F-82E3-A450B0EBC6DA}" presName="accentRepeatNode" presStyleLbl="solidFgAcc1" presStyleIdx="3" presStyleCnt="4"/>
      <dgm:spPr/>
    </dgm:pt>
  </dgm:ptLst>
  <dgm:cxnLst>
    <dgm:cxn modelId="{A105FC1F-4A16-499C-AD6E-BAA9E7E421FF}" srcId="{356948E8-9529-41FA-BA49-FD1FE8E86EA1}" destId="{52FBD7F6-0A38-476F-8F89-5551BAE0CBD0}" srcOrd="0" destOrd="0" parTransId="{C2B9E61D-A200-4E90-8236-064777F4373D}" sibTransId="{6444DB09-E554-4C7B-97D7-5D60260436C2}"/>
    <dgm:cxn modelId="{156B7334-A99E-4509-AE2A-4E715AB0DA08}" type="presOf" srcId="{6444DB09-E554-4C7B-97D7-5D60260436C2}" destId="{3CA64E26-CFA1-475A-88FC-07276A6B2A04}" srcOrd="0" destOrd="0" presId="urn:microsoft.com/office/officeart/2008/layout/VerticalCurvedList"/>
    <dgm:cxn modelId="{56C1A45C-0521-4888-9117-92E3DA02B52B}" type="presOf" srcId="{215D0781-1A6B-4704-AEA5-FC71F0F21163}" destId="{483C846D-7E24-46EE-BF7B-09D99AD5BD94}" srcOrd="0" destOrd="0" presId="urn:microsoft.com/office/officeart/2008/layout/VerticalCurvedList"/>
    <dgm:cxn modelId="{8EA8B977-734E-4223-8042-01F2D52C45E2}" type="presOf" srcId="{52FBD7F6-0A38-476F-8F89-5551BAE0CBD0}" destId="{C0FE2231-603A-4F99-827C-D0F379FB1A53}" srcOrd="0" destOrd="0" presId="urn:microsoft.com/office/officeart/2008/layout/VerticalCurvedList"/>
    <dgm:cxn modelId="{C5A2A47A-6937-41C8-AAC0-B81B86628593}" srcId="{356948E8-9529-41FA-BA49-FD1FE8E86EA1}" destId="{215D0781-1A6B-4704-AEA5-FC71F0F21163}" srcOrd="1" destOrd="0" parTransId="{6E4845BC-AC84-445E-81A0-7040D029A91E}" sibTransId="{65365D2E-56E2-4BBD-BE54-260B5F08B666}"/>
    <dgm:cxn modelId="{D6126D8E-835C-403E-894C-7F2EF2D305F8}" srcId="{356948E8-9529-41FA-BA49-FD1FE8E86EA1}" destId="{92399320-9AE6-454F-82E3-A450B0EBC6DA}" srcOrd="3" destOrd="0" parTransId="{D57EF384-A0A9-4E84-A283-9D7FB41BBB00}" sibTransId="{CB101A48-8152-438A-99E6-C1B7F400CED9}"/>
    <dgm:cxn modelId="{8E9B4796-F0EF-42CB-8636-9C836B73562D}" type="presOf" srcId="{92399320-9AE6-454F-82E3-A450B0EBC6DA}" destId="{B52CF3CF-B5AF-4CF9-A879-185E70B2ABE6}" srcOrd="0" destOrd="0" presId="urn:microsoft.com/office/officeart/2008/layout/VerticalCurvedList"/>
    <dgm:cxn modelId="{042BD3B1-33EB-44F6-8667-59A89A039575}" srcId="{356948E8-9529-41FA-BA49-FD1FE8E86EA1}" destId="{E8C4E89F-8657-47F5-8F87-F51456383A7F}" srcOrd="2" destOrd="0" parTransId="{09E3A8A4-2FDC-4565-9BF5-0E86328065CF}" sibTransId="{9AE79A11-FE39-4B01-8F3F-0B517F3782B5}"/>
    <dgm:cxn modelId="{A90E30E0-CAC9-4B13-A165-D2C0766396AF}" type="presOf" srcId="{356948E8-9529-41FA-BA49-FD1FE8E86EA1}" destId="{E24015D9-2EEE-46D1-8C57-E7A74270C276}" srcOrd="0" destOrd="0" presId="urn:microsoft.com/office/officeart/2008/layout/VerticalCurvedList"/>
    <dgm:cxn modelId="{AAEEC0FC-135C-43EA-A00E-F9A429FC0B1D}" type="presOf" srcId="{E8C4E89F-8657-47F5-8F87-F51456383A7F}" destId="{560CC718-5F6F-498E-9241-698EC2065556}" srcOrd="0" destOrd="0" presId="urn:microsoft.com/office/officeart/2008/layout/VerticalCurvedList"/>
    <dgm:cxn modelId="{8D79D420-7616-4C1F-B99F-CE60866605AA}" type="presParOf" srcId="{E24015D9-2EEE-46D1-8C57-E7A74270C276}" destId="{55632879-2C60-403A-A47F-5FAD4CD05E73}" srcOrd="0" destOrd="0" presId="urn:microsoft.com/office/officeart/2008/layout/VerticalCurvedList"/>
    <dgm:cxn modelId="{ECA9D22A-AD25-490E-B5A9-83C4560BCEFF}" type="presParOf" srcId="{55632879-2C60-403A-A47F-5FAD4CD05E73}" destId="{E2EFCD5E-F487-4C7D-BF59-3493A4BD3751}" srcOrd="0" destOrd="0" presId="urn:microsoft.com/office/officeart/2008/layout/VerticalCurvedList"/>
    <dgm:cxn modelId="{297A1A8B-AC58-4B03-85CB-CDC226C8E96B}" type="presParOf" srcId="{E2EFCD5E-F487-4C7D-BF59-3493A4BD3751}" destId="{CA84DF52-A52F-4490-A816-6624D11A3CFA}" srcOrd="0" destOrd="0" presId="urn:microsoft.com/office/officeart/2008/layout/VerticalCurvedList"/>
    <dgm:cxn modelId="{568ADF8B-C33D-4813-A22A-10E9F37CD85E}" type="presParOf" srcId="{E2EFCD5E-F487-4C7D-BF59-3493A4BD3751}" destId="{3CA64E26-CFA1-475A-88FC-07276A6B2A04}" srcOrd="1" destOrd="0" presId="urn:microsoft.com/office/officeart/2008/layout/VerticalCurvedList"/>
    <dgm:cxn modelId="{D208D6E0-1FE1-42A0-B79C-288C05007093}" type="presParOf" srcId="{E2EFCD5E-F487-4C7D-BF59-3493A4BD3751}" destId="{6D1095D4-C0BB-4BF6-9588-58ACD4A82612}" srcOrd="2" destOrd="0" presId="urn:microsoft.com/office/officeart/2008/layout/VerticalCurvedList"/>
    <dgm:cxn modelId="{14C7DF11-A238-4DED-B4B0-28AE2E7401A8}" type="presParOf" srcId="{E2EFCD5E-F487-4C7D-BF59-3493A4BD3751}" destId="{54EE2215-72CC-4B08-8800-0172005E90A3}" srcOrd="3" destOrd="0" presId="urn:microsoft.com/office/officeart/2008/layout/VerticalCurvedList"/>
    <dgm:cxn modelId="{2AC19011-1AA5-44BB-89FD-AE51187034D4}" type="presParOf" srcId="{55632879-2C60-403A-A47F-5FAD4CD05E73}" destId="{C0FE2231-603A-4F99-827C-D0F379FB1A53}" srcOrd="1" destOrd="0" presId="urn:microsoft.com/office/officeart/2008/layout/VerticalCurvedList"/>
    <dgm:cxn modelId="{B6CD258F-5E70-4523-B97D-6483FC4D9AC5}" type="presParOf" srcId="{55632879-2C60-403A-A47F-5FAD4CD05E73}" destId="{12AC94D6-91FA-40F8-B947-731EDBDBB5B3}" srcOrd="2" destOrd="0" presId="urn:microsoft.com/office/officeart/2008/layout/VerticalCurvedList"/>
    <dgm:cxn modelId="{DCBE5371-17DF-4DCD-B367-CD16B70E325A}" type="presParOf" srcId="{12AC94D6-91FA-40F8-B947-731EDBDBB5B3}" destId="{2EDDCBEF-F333-4E58-A664-BBA1C14D48DD}" srcOrd="0" destOrd="0" presId="urn:microsoft.com/office/officeart/2008/layout/VerticalCurvedList"/>
    <dgm:cxn modelId="{77FBA1A1-20AC-48EA-A7FD-4548D693AE0C}" type="presParOf" srcId="{55632879-2C60-403A-A47F-5FAD4CD05E73}" destId="{483C846D-7E24-46EE-BF7B-09D99AD5BD94}" srcOrd="3" destOrd="0" presId="urn:microsoft.com/office/officeart/2008/layout/VerticalCurvedList"/>
    <dgm:cxn modelId="{A449CE0D-8CD1-41C2-A481-085419081194}" type="presParOf" srcId="{55632879-2C60-403A-A47F-5FAD4CD05E73}" destId="{88C8C869-C90D-4340-B73B-8546F0A42E83}" srcOrd="4" destOrd="0" presId="urn:microsoft.com/office/officeart/2008/layout/VerticalCurvedList"/>
    <dgm:cxn modelId="{6107ED01-0601-416E-A607-E2460F74F306}" type="presParOf" srcId="{88C8C869-C90D-4340-B73B-8546F0A42E83}" destId="{EC65DB69-D791-4896-8586-8652DA8419A8}" srcOrd="0" destOrd="0" presId="urn:microsoft.com/office/officeart/2008/layout/VerticalCurvedList"/>
    <dgm:cxn modelId="{FB968894-A6BB-4458-939B-B87F04E549DC}" type="presParOf" srcId="{55632879-2C60-403A-A47F-5FAD4CD05E73}" destId="{560CC718-5F6F-498E-9241-698EC2065556}" srcOrd="5" destOrd="0" presId="urn:microsoft.com/office/officeart/2008/layout/VerticalCurvedList"/>
    <dgm:cxn modelId="{62D3334F-9B7D-43AD-A4BA-F92DF5208520}" type="presParOf" srcId="{55632879-2C60-403A-A47F-5FAD4CD05E73}" destId="{3A0F7CED-12A3-4F46-81F4-2850073A073D}" srcOrd="6" destOrd="0" presId="urn:microsoft.com/office/officeart/2008/layout/VerticalCurvedList"/>
    <dgm:cxn modelId="{C3A9CA3B-1518-420F-8E57-5662EFB73787}" type="presParOf" srcId="{3A0F7CED-12A3-4F46-81F4-2850073A073D}" destId="{40E3BD3A-7950-40ED-9A40-8F0402522AB6}" srcOrd="0" destOrd="0" presId="urn:microsoft.com/office/officeart/2008/layout/VerticalCurvedList"/>
    <dgm:cxn modelId="{6CDA7F48-90DE-41E0-9932-013EFF40211A}" type="presParOf" srcId="{55632879-2C60-403A-A47F-5FAD4CD05E73}" destId="{B52CF3CF-B5AF-4CF9-A879-185E70B2ABE6}" srcOrd="7" destOrd="0" presId="urn:microsoft.com/office/officeart/2008/layout/VerticalCurvedList"/>
    <dgm:cxn modelId="{C6686BA4-7CAB-4CE4-9D58-157392D14F62}" type="presParOf" srcId="{55632879-2C60-403A-A47F-5FAD4CD05E73}" destId="{5B9EC4E8-F249-4C79-9702-09064F28E1B4}" srcOrd="8" destOrd="0" presId="urn:microsoft.com/office/officeart/2008/layout/VerticalCurvedList"/>
    <dgm:cxn modelId="{D4933E5D-787B-436F-9E96-5813DDF66074}" type="presParOf" srcId="{5B9EC4E8-F249-4C79-9702-09064F28E1B4}" destId="{23DC08F8-BED7-4253-B745-E6D61F2AE138}"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CC3AA3-AD32-40CC-BE64-636ED858F1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BA62492-345C-42E5-A5B5-B9227787B30E}">
      <dgm:prSet phldrT="[Text]"/>
      <dgm:spPr>
        <a:solidFill>
          <a:srgbClr val="92D050"/>
        </a:solidFill>
      </dgm:spPr>
      <dgm:t>
        <a:bodyPr/>
        <a:lstStyle/>
        <a:p>
          <a:r>
            <a:rPr lang="en-US" dirty="0"/>
            <a:t>PI-19 Revenue administration </a:t>
          </a:r>
        </a:p>
      </dgm:t>
    </dgm:pt>
    <dgm:pt modelId="{A9D287CC-51D2-4318-BB99-44978701E323}" type="parTrans" cxnId="{86529A15-EA09-46DD-BF71-E7A40CC21BE5}">
      <dgm:prSet/>
      <dgm:spPr/>
      <dgm:t>
        <a:bodyPr/>
        <a:lstStyle/>
        <a:p>
          <a:endParaRPr lang="en-US"/>
        </a:p>
      </dgm:t>
    </dgm:pt>
    <dgm:pt modelId="{1C0DBBA3-C9BF-4A56-8AAD-0F7BF5E3A64E}" type="sibTrans" cxnId="{86529A15-EA09-46DD-BF71-E7A40CC21BE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chemeClr val="accent5"/>
          </a:solidFill>
        </a:ln>
      </dgm:spPr>
      <dgm:t>
        <a:bodyPr/>
        <a:lstStyle/>
        <a:p>
          <a:endParaRPr lang="en-US"/>
        </a:p>
      </dgm:t>
    </dgm:pt>
    <dgm:pt modelId="{30FE14E4-9BD5-461C-9B62-7D0F883EBCDE}">
      <dgm:prSet phldrT="[Text]"/>
      <dgm:spPr>
        <a:solidFill>
          <a:srgbClr val="92D050"/>
        </a:solidFill>
      </dgm:spPr>
      <dgm:t>
        <a:bodyPr/>
        <a:lstStyle/>
        <a:p>
          <a:r>
            <a:rPr lang="en-US" dirty="0"/>
            <a:t>PI-20 Accounting for revenue</a:t>
          </a:r>
        </a:p>
      </dgm:t>
    </dgm:pt>
    <dgm:pt modelId="{D06AD47A-6311-4998-88D4-D9226D996729}" type="parTrans" cxnId="{FF3FEF3D-BC2E-40D1-BF21-32729A18C6B7}">
      <dgm:prSet/>
      <dgm:spPr/>
      <dgm:t>
        <a:bodyPr/>
        <a:lstStyle/>
        <a:p>
          <a:endParaRPr lang="en-US"/>
        </a:p>
      </dgm:t>
    </dgm:pt>
    <dgm:pt modelId="{711C0DFC-D50E-4586-B657-04AA72057AD1}" type="sibTrans" cxnId="{FF3FEF3D-BC2E-40D1-BF21-32729A18C6B7}">
      <dgm:prSet/>
      <dgm:spPr/>
      <dgm:t>
        <a:bodyPr/>
        <a:lstStyle/>
        <a:p>
          <a:endParaRPr lang="en-US"/>
        </a:p>
      </dgm:t>
    </dgm:pt>
    <dgm:pt modelId="{A5BD8738-C4E0-4F0D-BD29-3DB03041B699}">
      <dgm:prSet phldrT="[Text]"/>
      <dgm:spPr>
        <a:solidFill>
          <a:srgbClr val="92D050"/>
        </a:solidFill>
      </dgm:spPr>
      <dgm:t>
        <a:bodyPr/>
        <a:lstStyle/>
        <a:p>
          <a:r>
            <a:rPr lang="en-US" dirty="0"/>
            <a:t>PI-22 Expenditure arrears</a:t>
          </a:r>
        </a:p>
      </dgm:t>
    </dgm:pt>
    <dgm:pt modelId="{D62C1C95-7D10-419D-86A0-AFAE77035915}" type="parTrans" cxnId="{5D58BB0F-A004-4481-8C99-3A8FBE92807B}">
      <dgm:prSet/>
      <dgm:spPr/>
      <dgm:t>
        <a:bodyPr/>
        <a:lstStyle/>
        <a:p>
          <a:endParaRPr lang="en-US"/>
        </a:p>
      </dgm:t>
    </dgm:pt>
    <dgm:pt modelId="{5E57EBFC-038B-45BA-B61D-27DEB3D77126}" type="sibTrans" cxnId="{5D58BB0F-A004-4481-8C99-3A8FBE92807B}">
      <dgm:prSet/>
      <dgm:spPr/>
      <dgm:t>
        <a:bodyPr/>
        <a:lstStyle/>
        <a:p>
          <a:endParaRPr lang="en-US"/>
        </a:p>
      </dgm:t>
    </dgm:pt>
    <dgm:pt modelId="{66575237-3B45-40F8-AD64-860621824E5A}">
      <dgm:prSet phldrT="[Text]"/>
      <dgm:spPr>
        <a:solidFill>
          <a:srgbClr val="92D050"/>
        </a:solidFill>
      </dgm:spPr>
      <dgm:t>
        <a:bodyPr/>
        <a:lstStyle/>
        <a:p>
          <a:r>
            <a:rPr lang="en-US" dirty="0"/>
            <a:t>PI-23 Payroll controls</a:t>
          </a:r>
        </a:p>
      </dgm:t>
    </dgm:pt>
    <dgm:pt modelId="{F98844EC-53B1-4FC6-BA45-5CFDFCFBA4DB}" type="parTrans" cxnId="{8D963F39-6375-4D0A-BAB3-B528D478334B}">
      <dgm:prSet/>
      <dgm:spPr/>
      <dgm:t>
        <a:bodyPr/>
        <a:lstStyle/>
        <a:p>
          <a:endParaRPr lang="en-US"/>
        </a:p>
      </dgm:t>
    </dgm:pt>
    <dgm:pt modelId="{63172C00-6418-410D-A53D-C16EDE2A3EBB}" type="sibTrans" cxnId="{8D963F39-6375-4D0A-BAB3-B528D478334B}">
      <dgm:prSet/>
      <dgm:spPr/>
      <dgm:t>
        <a:bodyPr/>
        <a:lstStyle/>
        <a:p>
          <a:endParaRPr lang="en-US"/>
        </a:p>
      </dgm:t>
    </dgm:pt>
    <dgm:pt modelId="{400DEFDA-9847-4939-ACF7-D62915CAB242}">
      <dgm:prSet phldrT="[Text]"/>
      <dgm:spPr>
        <a:solidFill>
          <a:srgbClr val="92D050"/>
        </a:solidFill>
      </dgm:spPr>
      <dgm:t>
        <a:bodyPr/>
        <a:lstStyle/>
        <a:p>
          <a:r>
            <a:rPr lang="en-US" dirty="0"/>
            <a:t>PI-24 Procurement</a:t>
          </a:r>
        </a:p>
      </dgm:t>
    </dgm:pt>
    <dgm:pt modelId="{AA613039-1A82-4A64-8EE8-2566EFB4F96F}" type="parTrans" cxnId="{30E2DE64-07F2-4A8F-8B10-4A7750A75408}">
      <dgm:prSet/>
      <dgm:spPr/>
      <dgm:t>
        <a:bodyPr/>
        <a:lstStyle/>
        <a:p>
          <a:endParaRPr lang="en-US"/>
        </a:p>
      </dgm:t>
    </dgm:pt>
    <dgm:pt modelId="{E90ED6BC-C37A-4FB5-8A3A-333CBE7450C5}" type="sibTrans" cxnId="{30E2DE64-07F2-4A8F-8B10-4A7750A75408}">
      <dgm:prSet/>
      <dgm:spPr/>
      <dgm:t>
        <a:bodyPr/>
        <a:lstStyle/>
        <a:p>
          <a:endParaRPr lang="en-US"/>
        </a:p>
      </dgm:t>
    </dgm:pt>
    <dgm:pt modelId="{51A2F416-9322-4931-8405-AEDA34E9D379}">
      <dgm:prSet phldrT="[Text]"/>
      <dgm:spPr>
        <a:solidFill>
          <a:srgbClr val="92D050"/>
        </a:solidFill>
      </dgm:spPr>
      <dgm:t>
        <a:bodyPr/>
        <a:lstStyle/>
        <a:p>
          <a:r>
            <a:rPr lang="en-US" dirty="0"/>
            <a:t>PI-21 Predictability of in-year resource allocation</a:t>
          </a:r>
        </a:p>
      </dgm:t>
    </dgm:pt>
    <dgm:pt modelId="{8FEED878-7DE4-4914-BD51-BE6C39A3D4F2}" type="parTrans" cxnId="{52A68C20-946D-4C81-B190-ECAF8D64C466}">
      <dgm:prSet/>
      <dgm:spPr/>
      <dgm:t>
        <a:bodyPr/>
        <a:lstStyle/>
        <a:p>
          <a:endParaRPr lang="en-US"/>
        </a:p>
      </dgm:t>
    </dgm:pt>
    <dgm:pt modelId="{4E962551-A7DC-465E-AD00-7B0EA63F2E0C}" type="sibTrans" cxnId="{52A68C20-946D-4C81-B190-ECAF8D64C466}">
      <dgm:prSet/>
      <dgm:spPr/>
      <dgm:t>
        <a:bodyPr/>
        <a:lstStyle/>
        <a:p>
          <a:endParaRPr lang="en-US"/>
        </a:p>
      </dgm:t>
    </dgm:pt>
    <dgm:pt modelId="{475FFA9D-4360-4ACD-836C-4127EE424DA4}">
      <dgm:prSet phldrT="[Text]"/>
      <dgm:spPr>
        <a:solidFill>
          <a:srgbClr val="92D050"/>
        </a:solidFill>
      </dgm:spPr>
      <dgm:t>
        <a:bodyPr/>
        <a:lstStyle/>
        <a:p>
          <a:r>
            <a:rPr lang="en-US" dirty="0"/>
            <a:t>PI-25 Internal controls on nonsalary expenditure</a:t>
          </a:r>
        </a:p>
      </dgm:t>
    </dgm:pt>
    <dgm:pt modelId="{3E4D718A-4202-4318-BD34-F2AEE48064F8}" type="parTrans" cxnId="{23D04DE8-16F7-4D68-8EC8-56B4B10A76AA}">
      <dgm:prSet/>
      <dgm:spPr/>
      <dgm:t>
        <a:bodyPr/>
        <a:lstStyle/>
        <a:p>
          <a:endParaRPr lang="en-US"/>
        </a:p>
      </dgm:t>
    </dgm:pt>
    <dgm:pt modelId="{C9D0FA6A-7CC6-4A5A-9340-B001E60ED167}" type="sibTrans" cxnId="{23D04DE8-16F7-4D68-8EC8-56B4B10A76AA}">
      <dgm:prSet/>
      <dgm:spPr/>
      <dgm:t>
        <a:bodyPr/>
        <a:lstStyle/>
        <a:p>
          <a:endParaRPr lang="en-US"/>
        </a:p>
      </dgm:t>
    </dgm:pt>
    <dgm:pt modelId="{10F9EC6F-3948-4A1C-B8B4-1A495BB67DAC}">
      <dgm:prSet phldrT="[Text]"/>
      <dgm:spPr>
        <a:solidFill>
          <a:schemeClr val="accent2"/>
        </a:solidFill>
      </dgm:spPr>
      <dgm:t>
        <a:bodyPr/>
        <a:lstStyle/>
        <a:p>
          <a:endParaRPr lang="en-US"/>
        </a:p>
      </dgm:t>
    </dgm:pt>
    <dgm:pt modelId="{B968D52A-6482-4980-9201-F721F4BED223}" type="parTrans" cxnId="{332F7B39-D511-4F19-AA51-1AD5EBD6E4A9}">
      <dgm:prSet/>
      <dgm:spPr/>
      <dgm:t>
        <a:bodyPr/>
        <a:lstStyle/>
        <a:p>
          <a:endParaRPr lang="en-US"/>
        </a:p>
      </dgm:t>
    </dgm:pt>
    <dgm:pt modelId="{2C01F253-0D4E-41F0-827B-C018C73D348A}" type="sibTrans" cxnId="{332F7B39-D511-4F19-AA51-1AD5EBD6E4A9}">
      <dgm:prSet/>
      <dgm:spPr/>
      <dgm:t>
        <a:bodyPr/>
        <a:lstStyle/>
        <a:p>
          <a:endParaRPr lang="en-US"/>
        </a:p>
      </dgm:t>
    </dgm:pt>
    <dgm:pt modelId="{A16F592D-2CED-45F8-B14B-80D32E10DB3F}" type="pres">
      <dgm:prSet presAssocID="{52CC3AA3-AD32-40CC-BE64-636ED858F14A}" presName="Name0" presStyleCnt="0">
        <dgm:presLayoutVars>
          <dgm:chMax val="7"/>
          <dgm:chPref val="7"/>
          <dgm:dir/>
        </dgm:presLayoutVars>
      </dgm:prSet>
      <dgm:spPr/>
    </dgm:pt>
    <dgm:pt modelId="{CFC51479-87DB-426A-9B5D-47A5FE33E2E5}" type="pres">
      <dgm:prSet presAssocID="{52CC3AA3-AD32-40CC-BE64-636ED858F14A}" presName="Name1" presStyleCnt="0"/>
      <dgm:spPr/>
    </dgm:pt>
    <dgm:pt modelId="{41943A8C-0DEF-490F-976B-6A8F62D35255}" type="pres">
      <dgm:prSet presAssocID="{52CC3AA3-AD32-40CC-BE64-636ED858F14A}" presName="cycle" presStyleCnt="0"/>
      <dgm:spPr/>
    </dgm:pt>
    <dgm:pt modelId="{F6645DC6-CC6A-44BD-893A-D5A637C28EC6}" type="pres">
      <dgm:prSet presAssocID="{52CC3AA3-AD32-40CC-BE64-636ED858F14A}" presName="srcNode" presStyleLbl="node1" presStyleIdx="0" presStyleCnt="7"/>
      <dgm:spPr/>
    </dgm:pt>
    <dgm:pt modelId="{888A049B-3466-45E9-9BF0-8A3B2D0B1E4C}" type="pres">
      <dgm:prSet presAssocID="{52CC3AA3-AD32-40CC-BE64-636ED858F14A}" presName="conn" presStyleLbl="parChTrans1D2" presStyleIdx="0" presStyleCnt="1"/>
      <dgm:spPr/>
    </dgm:pt>
    <dgm:pt modelId="{9DC40793-A641-41F4-94F5-83DE888DC8C3}" type="pres">
      <dgm:prSet presAssocID="{52CC3AA3-AD32-40CC-BE64-636ED858F14A}" presName="extraNode" presStyleLbl="node1" presStyleIdx="0" presStyleCnt="7"/>
      <dgm:spPr/>
    </dgm:pt>
    <dgm:pt modelId="{0BA71B29-F4D1-47BD-8F23-6CFE8FC07B1B}" type="pres">
      <dgm:prSet presAssocID="{52CC3AA3-AD32-40CC-BE64-636ED858F14A}" presName="dstNode" presStyleLbl="node1" presStyleIdx="0" presStyleCnt="7"/>
      <dgm:spPr/>
    </dgm:pt>
    <dgm:pt modelId="{3976D4FA-F129-4E25-8E1A-44294B76B275}" type="pres">
      <dgm:prSet presAssocID="{EBA62492-345C-42E5-A5B5-B9227787B30E}" presName="text_1" presStyleLbl="node1" presStyleIdx="0" presStyleCnt="7" custScaleY="101217">
        <dgm:presLayoutVars>
          <dgm:bulletEnabled val="1"/>
        </dgm:presLayoutVars>
      </dgm:prSet>
      <dgm:spPr/>
    </dgm:pt>
    <dgm:pt modelId="{17BE9E46-6A2E-44ED-9711-E511013411F2}" type="pres">
      <dgm:prSet presAssocID="{EBA62492-345C-42E5-A5B5-B9227787B30E}" presName="accent_1" presStyleCnt="0"/>
      <dgm:spPr/>
    </dgm:pt>
    <dgm:pt modelId="{8EB3AB43-639D-460A-ADBA-46E0DA16D406}" type="pres">
      <dgm:prSet presAssocID="{EBA62492-345C-42E5-A5B5-B9227787B30E}" presName="accentRepeatNode" presStyleLbl="solidFgAcc1" presStyleIdx="0" presStyleCnt="7"/>
      <dgm:spPr>
        <a:ln>
          <a:solidFill>
            <a:schemeClr val="accent5"/>
          </a:solidFill>
        </a:ln>
      </dgm:spPr>
    </dgm:pt>
    <dgm:pt modelId="{4223B528-1827-4BC3-8D4C-073B05D37D95}" type="pres">
      <dgm:prSet presAssocID="{30FE14E4-9BD5-461C-9B62-7D0F883EBCDE}" presName="text_2" presStyleLbl="node1" presStyleIdx="1" presStyleCnt="7" custScaleY="101217">
        <dgm:presLayoutVars>
          <dgm:bulletEnabled val="1"/>
        </dgm:presLayoutVars>
      </dgm:prSet>
      <dgm:spPr/>
    </dgm:pt>
    <dgm:pt modelId="{19AB7FA7-8698-44F6-B00B-0F85CE146DF7}" type="pres">
      <dgm:prSet presAssocID="{30FE14E4-9BD5-461C-9B62-7D0F883EBCDE}" presName="accent_2" presStyleCnt="0"/>
      <dgm:spPr/>
    </dgm:pt>
    <dgm:pt modelId="{55AFA198-FEF9-44DD-A130-17346EB3FD3C}" type="pres">
      <dgm:prSet presAssocID="{30FE14E4-9BD5-461C-9B62-7D0F883EBCDE}" presName="accentRepeatNode" presStyleLbl="solidFgAcc1" presStyleIdx="1" presStyleCnt="7"/>
      <dgm:spPr>
        <a:ln>
          <a:solidFill>
            <a:schemeClr val="accent5"/>
          </a:solidFill>
        </a:ln>
      </dgm:spPr>
    </dgm:pt>
    <dgm:pt modelId="{02F84B37-3B94-4CFE-ACDF-E0159D391AA9}" type="pres">
      <dgm:prSet presAssocID="{51A2F416-9322-4931-8405-AEDA34E9D379}" presName="text_3" presStyleLbl="node1" presStyleIdx="2" presStyleCnt="7" custScaleY="101217">
        <dgm:presLayoutVars>
          <dgm:bulletEnabled val="1"/>
        </dgm:presLayoutVars>
      </dgm:prSet>
      <dgm:spPr/>
    </dgm:pt>
    <dgm:pt modelId="{EC2F6D82-9F8A-428C-B6E2-6978C56E6275}" type="pres">
      <dgm:prSet presAssocID="{51A2F416-9322-4931-8405-AEDA34E9D379}" presName="accent_3" presStyleCnt="0"/>
      <dgm:spPr/>
    </dgm:pt>
    <dgm:pt modelId="{F7DA8C1A-9D17-4D36-98D7-0A89BB921B0F}" type="pres">
      <dgm:prSet presAssocID="{51A2F416-9322-4931-8405-AEDA34E9D379}" presName="accentRepeatNode" presStyleLbl="solidFgAcc1" presStyleIdx="2" presStyleCnt="7"/>
      <dgm:spPr>
        <a:ln>
          <a:solidFill>
            <a:schemeClr val="accent5"/>
          </a:solidFill>
        </a:ln>
      </dgm:spPr>
    </dgm:pt>
    <dgm:pt modelId="{641BB08A-D978-45B2-B2EE-AAA2DD77A9D0}" type="pres">
      <dgm:prSet presAssocID="{A5BD8738-C4E0-4F0D-BD29-3DB03041B699}" presName="text_4" presStyleLbl="node1" presStyleIdx="3" presStyleCnt="7" custScaleY="101217">
        <dgm:presLayoutVars>
          <dgm:bulletEnabled val="1"/>
        </dgm:presLayoutVars>
      </dgm:prSet>
      <dgm:spPr/>
    </dgm:pt>
    <dgm:pt modelId="{56EAEBE3-315A-4429-B962-253BDC219F42}" type="pres">
      <dgm:prSet presAssocID="{A5BD8738-C4E0-4F0D-BD29-3DB03041B699}" presName="accent_4" presStyleCnt="0"/>
      <dgm:spPr/>
    </dgm:pt>
    <dgm:pt modelId="{6CE2F009-9CFD-4A8C-B4D8-12E33BCED126}" type="pres">
      <dgm:prSet presAssocID="{A5BD8738-C4E0-4F0D-BD29-3DB03041B699}" presName="accentRepeatNode" presStyleLbl="solidFgAcc1" presStyleIdx="3" presStyleCnt="7"/>
      <dgm:spPr>
        <a:ln>
          <a:solidFill>
            <a:schemeClr val="accent5"/>
          </a:solidFill>
        </a:ln>
      </dgm:spPr>
    </dgm:pt>
    <dgm:pt modelId="{46CAF7AA-651F-43DD-B679-D2BEB4FE9815}" type="pres">
      <dgm:prSet presAssocID="{66575237-3B45-40F8-AD64-860621824E5A}" presName="text_5" presStyleLbl="node1" presStyleIdx="4" presStyleCnt="7" custScaleY="101217">
        <dgm:presLayoutVars>
          <dgm:bulletEnabled val="1"/>
        </dgm:presLayoutVars>
      </dgm:prSet>
      <dgm:spPr/>
    </dgm:pt>
    <dgm:pt modelId="{5F66BE85-1417-40AB-B7C5-F001816C7073}" type="pres">
      <dgm:prSet presAssocID="{66575237-3B45-40F8-AD64-860621824E5A}" presName="accent_5" presStyleCnt="0"/>
      <dgm:spPr/>
    </dgm:pt>
    <dgm:pt modelId="{038FAA34-CCFC-43D2-A32B-100464519647}" type="pres">
      <dgm:prSet presAssocID="{66575237-3B45-40F8-AD64-860621824E5A}" presName="accentRepeatNode" presStyleLbl="solidFgAcc1" presStyleIdx="4" presStyleCnt="7"/>
      <dgm:spPr>
        <a:ln>
          <a:solidFill>
            <a:schemeClr val="accent5"/>
          </a:solidFill>
        </a:ln>
      </dgm:spPr>
    </dgm:pt>
    <dgm:pt modelId="{DBAF4AFB-A7A2-4E19-A4C9-12190FFAFDD3}" type="pres">
      <dgm:prSet presAssocID="{400DEFDA-9847-4939-ACF7-D62915CAB242}" presName="text_6" presStyleLbl="node1" presStyleIdx="5" presStyleCnt="7" custScaleY="101217">
        <dgm:presLayoutVars>
          <dgm:bulletEnabled val="1"/>
        </dgm:presLayoutVars>
      </dgm:prSet>
      <dgm:spPr/>
    </dgm:pt>
    <dgm:pt modelId="{184CFB67-A417-4C65-B85F-B1EF7154172B}" type="pres">
      <dgm:prSet presAssocID="{400DEFDA-9847-4939-ACF7-D62915CAB242}" presName="accent_6" presStyleCnt="0"/>
      <dgm:spPr/>
    </dgm:pt>
    <dgm:pt modelId="{623ECD58-EA3C-468B-ACA8-9BB6765F67D1}" type="pres">
      <dgm:prSet presAssocID="{400DEFDA-9847-4939-ACF7-D62915CAB242}" presName="accentRepeatNode" presStyleLbl="solidFgAcc1" presStyleIdx="5" presStyleCnt="7"/>
      <dgm:spPr>
        <a:ln>
          <a:solidFill>
            <a:schemeClr val="accent5"/>
          </a:solidFill>
        </a:ln>
      </dgm:spPr>
    </dgm:pt>
    <dgm:pt modelId="{EF600BB9-7626-48A9-9278-9303550F3953}" type="pres">
      <dgm:prSet presAssocID="{475FFA9D-4360-4ACD-836C-4127EE424DA4}" presName="text_7" presStyleLbl="node1" presStyleIdx="6" presStyleCnt="7" custScaleY="101217">
        <dgm:presLayoutVars>
          <dgm:bulletEnabled val="1"/>
        </dgm:presLayoutVars>
      </dgm:prSet>
      <dgm:spPr/>
    </dgm:pt>
    <dgm:pt modelId="{BA2645B7-BF9F-4834-AFF1-826EAAC194ED}" type="pres">
      <dgm:prSet presAssocID="{475FFA9D-4360-4ACD-836C-4127EE424DA4}" presName="accent_7" presStyleCnt="0"/>
      <dgm:spPr/>
    </dgm:pt>
    <dgm:pt modelId="{CAA89343-81F6-4D2A-902D-FF62F3FABDFF}" type="pres">
      <dgm:prSet presAssocID="{475FFA9D-4360-4ACD-836C-4127EE424DA4}" presName="accentRepeatNode" presStyleLbl="solidFgAcc1" presStyleIdx="6" presStyleCnt="7"/>
      <dgm:spPr>
        <a:ln>
          <a:solidFill>
            <a:schemeClr val="accent5"/>
          </a:solidFill>
        </a:ln>
      </dgm:spPr>
    </dgm:pt>
  </dgm:ptLst>
  <dgm:cxnLst>
    <dgm:cxn modelId="{AECF2D04-A98C-4931-B392-A4616827B699}" type="presOf" srcId="{30FE14E4-9BD5-461C-9B62-7D0F883EBCDE}" destId="{4223B528-1827-4BC3-8D4C-073B05D37D95}" srcOrd="0" destOrd="0" presId="urn:microsoft.com/office/officeart/2008/layout/VerticalCurvedList"/>
    <dgm:cxn modelId="{7337A705-F3E1-49B5-9FCA-7AB510BDE627}" type="presOf" srcId="{52CC3AA3-AD32-40CC-BE64-636ED858F14A}" destId="{A16F592D-2CED-45F8-B14B-80D32E10DB3F}" srcOrd="0" destOrd="0" presId="urn:microsoft.com/office/officeart/2008/layout/VerticalCurvedList"/>
    <dgm:cxn modelId="{5D58BB0F-A004-4481-8C99-3A8FBE92807B}" srcId="{52CC3AA3-AD32-40CC-BE64-636ED858F14A}" destId="{A5BD8738-C4E0-4F0D-BD29-3DB03041B699}" srcOrd="3" destOrd="0" parTransId="{D62C1C95-7D10-419D-86A0-AFAE77035915}" sibTransId="{5E57EBFC-038B-45BA-B61D-27DEB3D77126}"/>
    <dgm:cxn modelId="{1054F812-BCE8-412E-A6CD-F7BF2A2B480B}" type="presOf" srcId="{400DEFDA-9847-4939-ACF7-D62915CAB242}" destId="{DBAF4AFB-A7A2-4E19-A4C9-12190FFAFDD3}" srcOrd="0" destOrd="0" presId="urn:microsoft.com/office/officeart/2008/layout/VerticalCurvedList"/>
    <dgm:cxn modelId="{86529A15-EA09-46DD-BF71-E7A40CC21BE5}" srcId="{52CC3AA3-AD32-40CC-BE64-636ED858F14A}" destId="{EBA62492-345C-42E5-A5B5-B9227787B30E}" srcOrd="0" destOrd="0" parTransId="{A9D287CC-51D2-4318-BB99-44978701E323}" sibTransId="{1C0DBBA3-C9BF-4A56-8AAD-0F7BF5E3A64E}"/>
    <dgm:cxn modelId="{52A68C20-946D-4C81-B190-ECAF8D64C466}" srcId="{52CC3AA3-AD32-40CC-BE64-636ED858F14A}" destId="{51A2F416-9322-4931-8405-AEDA34E9D379}" srcOrd="2" destOrd="0" parTransId="{8FEED878-7DE4-4914-BD51-BE6C39A3D4F2}" sibTransId="{4E962551-A7DC-465E-AD00-7B0EA63F2E0C}"/>
    <dgm:cxn modelId="{C1E4FE24-4FD2-42EF-B823-3964B5492E6B}" type="presOf" srcId="{475FFA9D-4360-4ACD-836C-4127EE424DA4}" destId="{EF600BB9-7626-48A9-9278-9303550F3953}" srcOrd="0" destOrd="0" presId="urn:microsoft.com/office/officeart/2008/layout/VerticalCurvedList"/>
    <dgm:cxn modelId="{97188C2E-B0A3-4870-9581-28BD151D630E}" type="presOf" srcId="{66575237-3B45-40F8-AD64-860621824E5A}" destId="{46CAF7AA-651F-43DD-B679-D2BEB4FE9815}" srcOrd="0" destOrd="0" presId="urn:microsoft.com/office/officeart/2008/layout/VerticalCurvedList"/>
    <dgm:cxn modelId="{F92AAC38-456B-45DC-87C0-5AB92CFA8816}" type="presOf" srcId="{51A2F416-9322-4931-8405-AEDA34E9D379}" destId="{02F84B37-3B94-4CFE-ACDF-E0159D391AA9}" srcOrd="0" destOrd="0" presId="urn:microsoft.com/office/officeart/2008/layout/VerticalCurvedList"/>
    <dgm:cxn modelId="{8D963F39-6375-4D0A-BAB3-B528D478334B}" srcId="{52CC3AA3-AD32-40CC-BE64-636ED858F14A}" destId="{66575237-3B45-40F8-AD64-860621824E5A}" srcOrd="4" destOrd="0" parTransId="{F98844EC-53B1-4FC6-BA45-5CFDFCFBA4DB}" sibTransId="{63172C00-6418-410D-A53D-C16EDE2A3EBB}"/>
    <dgm:cxn modelId="{332F7B39-D511-4F19-AA51-1AD5EBD6E4A9}" srcId="{52CC3AA3-AD32-40CC-BE64-636ED858F14A}" destId="{10F9EC6F-3948-4A1C-B8B4-1A495BB67DAC}" srcOrd="7" destOrd="0" parTransId="{B968D52A-6482-4980-9201-F721F4BED223}" sibTransId="{2C01F253-0D4E-41F0-827B-C018C73D348A}"/>
    <dgm:cxn modelId="{FF3FEF3D-BC2E-40D1-BF21-32729A18C6B7}" srcId="{52CC3AA3-AD32-40CC-BE64-636ED858F14A}" destId="{30FE14E4-9BD5-461C-9B62-7D0F883EBCDE}" srcOrd="1" destOrd="0" parTransId="{D06AD47A-6311-4998-88D4-D9226D996729}" sibTransId="{711C0DFC-D50E-4586-B657-04AA72057AD1}"/>
    <dgm:cxn modelId="{30E2DE64-07F2-4A8F-8B10-4A7750A75408}" srcId="{52CC3AA3-AD32-40CC-BE64-636ED858F14A}" destId="{400DEFDA-9847-4939-ACF7-D62915CAB242}" srcOrd="5" destOrd="0" parTransId="{AA613039-1A82-4A64-8EE8-2566EFB4F96F}" sibTransId="{E90ED6BC-C37A-4FB5-8A3A-333CBE7450C5}"/>
    <dgm:cxn modelId="{A0F45575-3DDD-4EAD-81E3-2D5DE29B3098}" type="presOf" srcId="{EBA62492-345C-42E5-A5B5-B9227787B30E}" destId="{3976D4FA-F129-4E25-8E1A-44294B76B275}" srcOrd="0" destOrd="0" presId="urn:microsoft.com/office/officeart/2008/layout/VerticalCurvedList"/>
    <dgm:cxn modelId="{1274D1B6-FE6A-4099-B39A-8CDA3778A3AD}" type="presOf" srcId="{1C0DBBA3-C9BF-4A56-8AAD-0F7BF5E3A64E}" destId="{888A049B-3466-45E9-9BF0-8A3B2D0B1E4C}" srcOrd="0" destOrd="0" presId="urn:microsoft.com/office/officeart/2008/layout/VerticalCurvedList"/>
    <dgm:cxn modelId="{EC6043CB-3F00-4E20-ACE8-3B67D23AC1B1}" type="presOf" srcId="{A5BD8738-C4E0-4F0D-BD29-3DB03041B699}" destId="{641BB08A-D978-45B2-B2EE-AAA2DD77A9D0}" srcOrd="0" destOrd="0" presId="urn:microsoft.com/office/officeart/2008/layout/VerticalCurvedList"/>
    <dgm:cxn modelId="{23D04DE8-16F7-4D68-8EC8-56B4B10A76AA}" srcId="{52CC3AA3-AD32-40CC-BE64-636ED858F14A}" destId="{475FFA9D-4360-4ACD-836C-4127EE424DA4}" srcOrd="6" destOrd="0" parTransId="{3E4D718A-4202-4318-BD34-F2AEE48064F8}" sibTransId="{C9D0FA6A-7CC6-4A5A-9340-B001E60ED167}"/>
    <dgm:cxn modelId="{4E3E9A6E-FF08-473E-8015-A263C1853821}" type="presParOf" srcId="{A16F592D-2CED-45F8-B14B-80D32E10DB3F}" destId="{CFC51479-87DB-426A-9B5D-47A5FE33E2E5}" srcOrd="0" destOrd="0" presId="urn:microsoft.com/office/officeart/2008/layout/VerticalCurvedList"/>
    <dgm:cxn modelId="{9677C10F-4EFC-4614-A246-0BB9B62FE41F}" type="presParOf" srcId="{CFC51479-87DB-426A-9B5D-47A5FE33E2E5}" destId="{41943A8C-0DEF-490F-976B-6A8F62D35255}" srcOrd="0" destOrd="0" presId="urn:microsoft.com/office/officeart/2008/layout/VerticalCurvedList"/>
    <dgm:cxn modelId="{6D0E900F-92DB-4796-94D2-84E819E2FBA5}" type="presParOf" srcId="{41943A8C-0DEF-490F-976B-6A8F62D35255}" destId="{F6645DC6-CC6A-44BD-893A-D5A637C28EC6}" srcOrd="0" destOrd="0" presId="urn:microsoft.com/office/officeart/2008/layout/VerticalCurvedList"/>
    <dgm:cxn modelId="{6C9642D6-9C97-41AB-894D-70D028D601D9}" type="presParOf" srcId="{41943A8C-0DEF-490F-976B-6A8F62D35255}" destId="{888A049B-3466-45E9-9BF0-8A3B2D0B1E4C}" srcOrd="1" destOrd="0" presId="urn:microsoft.com/office/officeart/2008/layout/VerticalCurvedList"/>
    <dgm:cxn modelId="{5D79D9A0-0B8D-44A7-BCBF-1FE8C863D2D7}" type="presParOf" srcId="{41943A8C-0DEF-490F-976B-6A8F62D35255}" destId="{9DC40793-A641-41F4-94F5-83DE888DC8C3}" srcOrd="2" destOrd="0" presId="urn:microsoft.com/office/officeart/2008/layout/VerticalCurvedList"/>
    <dgm:cxn modelId="{D4219570-0408-4853-8335-0330DEB9569F}" type="presParOf" srcId="{41943A8C-0DEF-490F-976B-6A8F62D35255}" destId="{0BA71B29-F4D1-47BD-8F23-6CFE8FC07B1B}" srcOrd="3" destOrd="0" presId="urn:microsoft.com/office/officeart/2008/layout/VerticalCurvedList"/>
    <dgm:cxn modelId="{EBC4DE38-6A27-4540-953B-480018BAD77A}" type="presParOf" srcId="{CFC51479-87DB-426A-9B5D-47A5FE33E2E5}" destId="{3976D4FA-F129-4E25-8E1A-44294B76B275}" srcOrd="1" destOrd="0" presId="urn:microsoft.com/office/officeart/2008/layout/VerticalCurvedList"/>
    <dgm:cxn modelId="{3CFBDB94-B0CB-45F6-BBBF-7AB09ADD1FDD}" type="presParOf" srcId="{CFC51479-87DB-426A-9B5D-47A5FE33E2E5}" destId="{17BE9E46-6A2E-44ED-9711-E511013411F2}" srcOrd="2" destOrd="0" presId="urn:microsoft.com/office/officeart/2008/layout/VerticalCurvedList"/>
    <dgm:cxn modelId="{5CD2841F-489A-4B31-824C-66B5C4E200BB}" type="presParOf" srcId="{17BE9E46-6A2E-44ED-9711-E511013411F2}" destId="{8EB3AB43-639D-460A-ADBA-46E0DA16D406}" srcOrd="0" destOrd="0" presId="urn:microsoft.com/office/officeart/2008/layout/VerticalCurvedList"/>
    <dgm:cxn modelId="{1C3751DA-2832-4DAE-9025-E1E5BC59B704}" type="presParOf" srcId="{CFC51479-87DB-426A-9B5D-47A5FE33E2E5}" destId="{4223B528-1827-4BC3-8D4C-073B05D37D95}" srcOrd="3" destOrd="0" presId="urn:microsoft.com/office/officeart/2008/layout/VerticalCurvedList"/>
    <dgm:cxn modelId="{FA534467-3F5F-4F68-A09F-9221F2B5F273}" type="presParOf" srcId="{CFC51479-87DB-426A-9B5D-47A5FE33E2E5}" destId="{19AB7FA7-8698-44F6-B00B-0F85CE146DF7}" srcOrd="4" destOrd="0" presId="urn:microsoft.com/office/officeart/2008/layout/VerticalCurvedList"/>
    <dgm:cxn modelId="{2EDE47AB-26BA-4D27-884D-233A30EA69DE}" type="presParOf" srcId="{19AB7FA7-8698-44F6-B00B-0F85CE146DF7}" destId="{55AFA198-FEF9-44DD-A130-17346EB3FD3C}" srcOrd="0" destOrd="0" presId="urn:microsoft.com/office/officeart/2008/layout/VerticalCurvedList"/>
    <dgm:cxn modelId="{CA95CB57-32D8-4101-94AF-35D2BBCE48BC}" type="presParOf" srcId="{CFC51479-87DB-426A-9B5D-47A5FE33E2E5}" destId="{02F84B37-3B94-4CFE-ACDF-E0159D391AA9}" srcOrd="5" destOrd="0" presId="urn:microsoft.com/office/officeart/2008/layout/VerticalCurvedList"/>
    <dgm:cxn modelId="{5D854CB3-24B7-4662-A776-7257DB34F9AB}" type="presParOf" srcId="{CFC51479-87DB-426A-9B5D-47A5FE33E2E5}" destId="{EC2F6D82-9F8A-428C-B6E2-6978C56E6275}" srcOrd="6" destOrd="0" presId="urn:microsoft.com/office/officeart/2008/layout/VerticalCurvedList"/>
    <dgm:cxn modelId="{0B9F7828-D442-4D1E-A018-2600CF85ABCF}" type="presParOf" srcId="{EC2F6D82-9F8A-428C-B6E2-6978C56E6275}" destId="{F7DA8C1A-9D17-4D36-98D7-0A89BB921B0F}" srcOrd="0" destOrd="0" presId="urn:microsoft.com/office/officeart/2008/layout/VerticalCurvedList"/>
    <dgm:cxn modelId="{E1FB837E-EC31-45ED-80F7-2898CE0940D7}" type="presParOf" srcId="{CFC51479-87DB-426A-9B5D-47A5FE33E2E5}" destId="{641BB08A-D978-45B2-B2EE-AAA2DD77A9D0}" srcOrd="7" destOrd="0" presId="urn:microsoft.com/office/officeart/2008/layout/VerticalCurvedList"/>
    <dgm:cxn modelId="{C6B26B3F-67D2-4B6F-A0BC-DEE517069CEE}" type="presParOf" srcId="{CFC51479-87DB-426A-9B5D-47A5FE33E2E5}" destId="{56EAEBE3-315A-4429-B962-253BDC219F42}" srcOrd="8" destOrd="0" presId="urn:microsoft.com/office/officeart/2008/layout/VerticalCurvedList"/>
    <dgm:cxn modelId="{D72118C1-5008-4194-8428-8DAB25702ADD}" type="presParOf" srcId="{56EAEBE3-315A-4429-B962-253BDC219F42}" destId="{6CE2F009-9CFD-4A8C-B4D8-12E33BCED126}" srcOrd="0" destOrd="0" presId="urn:microsoft.com/office/officeart/2008/layout/VerticalCurvedList"/>
    <dgm:cxn modelId="{218DC2A0-2A7A-469C-8AFA-1265A3CA5D69}" type="presParOf" srcId="{CFC51479-87DB-426A-9B5D-47A5FE33E2E5}" destId="{46CAF7AA-651F-43DD-B679-D2BEB4FE9815}" srcOrd="9" destOrd="0" presId="urn:microsoft.com/office/officeart/2008/layout/VerticalCurvedList"/>
    <dgm:cxn modelId="{E5FDDB69-A2A7-465F-99A4-018377B14A97}" type="presParOf" srcId="{CFC51479-87DB-426A-9B5D-47A5FE33E2E5}" destId="{5F66BE85-1417-40AB-B7C5-F001816C7073}" srcOrd="10" destOrd="0" presId="urn:microsoft.com/office/officeart/2008/layout/VerticalCurvedList"/>
    <dgm:cxn modelId="{ABBCF692-7516-4E1F-B80F-64487726E3D9}" type="presParOf" srcId="{5F66BE85-1417-40AB-B7C5-F001816C7073}" destId="{038FAA34-CCFC-43D2-A32B-100464519647}" srcOrd="0" destOrd="0" presId="urn:microsoft.com/office/officeart/2008/layout/VerticalCurvedList"/>
    <dgm:cxn modelId="{82E58640-8A02-4C68-8356-07234A83860E}" type="presParOf" srcId="{CFC51479-87DB-426A-9B5D-47A5FE33E2E5}" destId="{DBAF4AFB-A7A2-4E19-A4C9-12190FFAFDD3}" srcOrd="11" destOrd="0" presId="urn:microsoft.com/office/officeart/2008/layout/VerticalCurvedList"/>
    <dgm:cxn modelId="{C3DDF0A0-3465-40D1-917B-BF68957EB290}" type="presParOf" srcId="{CFC51479-87DB-426A-9B5D-47A5FE33E2E5}" destId="{184CFB67-A417-4C65-B85F-B1EF7154172B}" srcOrd="12" destOrd="0" presId="urn:microsoft.com/office/officeart/2008/layout/VerticalCurvedList"/>
    <dgm:cxn modelId="{07530AE6-A8C3-4B80-A75A-CE525D73D7A8}" type="presParOf" srcId="{184CFB67-A417-4C65-B85F-B1EF7154172B}" destId="{623ECD58-EA3C-468B-ACA8-9BB6765F67D1}" srcOrd="0" destOrd="0" presId="urn:microsoft.com/office/officeart/2008/layout/VerticalCurvedList"/>
    <dgm:cxn modelId="{238C7C4A-544E-4564-BC0F-D618672BD699}" type="presParOf" srcId="{CFC51479-87DB-426A-9B5D-47A5FE33E2E5}" destId="{EF600BB9-7626-48A9-9278-9303550F3953}" srcOrd="13" destOrd="0" presId="urn:microsoft.com/office/officeart/2008/layout/VerticalCurvedList"/>
    <dgm:cxn modelId="{274AB903-C2D6-4C9D-9878-B2239742FF1D}" type="presParOf" srcId="{CFC51479-87DB-426A-9B5D-47A5FE33E2E5}" destId="{BA2645B7-BF9F-4834-AFF1-826EAAC194ED}" srcOrd="14" destOrd="0" presId="urn:microsoft.com/office/officeart/2008/layout/VerticalCurvedList"/>
    <dgm:cxn modelId="{240F2FF8-1D29-4932-8C04-3E7BA4BF1E60}" type="presParOf" srcId="{BA2645B7-BF9F-4834-AFF1-826EAAC194ED}" destId="{CAA89343-81F6-4D2A-902D-FF62F3FABDF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68AEF600-AF83-4A3C-8A98-5DA8921067D0}">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21.1 Consolidation of cash balances</a:t>
          </a:r>
          <a:endParaRPr lang="en-US" sz="2000" dirty="0"/>
        </a:p>
      </dgm:t>
    </dgm:pt>
    <dgm:pt modelId="{5AF0958C-604E-47FD-8354-1B65B505194D}" type="parTrans" cxnId="{B4562F6A-DF87-4A87-9BDA-571B176C484A}">
      <dgm:prSet/>
      <dgm:spPr>
        <a:ln>
          <a:solidFill>
            <a:srgbClr val="84C346"/>
          </a:solidFill>
        </a:ln>
      </dgm:spPr>
      <dgm:t>
        <a:bodyPr/>
        <a:lstStyle/>
        <a:p>
          <a:endParaRPr lang="en-US" sz="2000"/>
        </a:p>
      </dgm:t>
    </dgm:pt>
    <dgm:pt modelId="{00809D21-BCF3-4408-9464-A076CF7328CC}" type="sibTrans" cxnId="{B4562F6A-DF87-4A87-9BDA-571B176C484A}">
      <dgm:prSet/>
      <dgm:spPr/>
      <dgm:t>
        <a:bodyPr/>
        <a:lstStyle/>
        <a:p>
          <a:endParaRPr lang="en-US" sz="2000"/>
        </a:p>
      </dgm:t>
    </dgm:pt>
    <dgm:pt modelId="{3B740741-EE8A-4ADF-8552-1BC6513128C9}">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21.2 Cash forecasting and monitoring</a:t>
          </a:r>
          <a:endParaRPr lang="en-US" sz="2000" dirty="0"/>
        </a:p>
      </dgm:t>
    </dgm:pt>
    <dgm:pt modelId="{DB7FE652-3167-4678-9208-FBE24649D676}" type="parTrans" cxnId="{4D854AFA-A62C-47C7-BC3D-E437A9B6F42D}">
      <dgm:prSet/>
      <dgm:spPr>
        <a:ln>
          <a:solidFill>
            <a:srgbClr val="84C346"/>
          </a:solidFill>
        </a:ln>
      </dgm:spPr>
      <dgm:t>
        <a:bodyPr/>
        <a:lstStyle/>
        <a:p>
          <a:endParaRPr lang="en-US" sz="2000"/>
        </a:p>
      </dgm:t>
    </dgm:pt>
    <dgm:pt modelId="{22387BAD-C6F3-4289-BD95-17EE763D0CCB}" type="sibTrans" cxnId="{4D854AFA-A62C-47C7-BC3D-E437A9B6F42D}">
      <dgm:prSet/>
      <dgm:spPr/>
      <dgm:t>
        <a:bodyPr/>
        <a:lstStyle/>
        <a:p>
          <a:endParaRPr lang="en-US" sz="2000"/>
        </a:p>
      </dgm:t>
    </dgm:pt>
    <dgm:pt modelId="{3BF73400-6032-4995-B4E0-231593A6FB8E}">
      <dgm:prSet phldrT="[Text]" custT="1"/>
      <dgm:spPr>
        <a:solidFill>
          <a:srgbClr val="92D050"/>
        </a:solidFill>
      </dgm:spPr>
      <dgm:t>
        <a:bodyPr/>
        <a:lstStyle/>
        <a:p>
          <a:r>
            <a:rPr lang="en-US" sz="2000" dirty="0"/>
            <a:t>PI-21 Predictability of in-year resource allocation</a:t>
          </a:r>
        </a:p>
      </dgm:t>
    </dgm:pt>
    <dgm:pt modelId="{6F0E84F6-8576-4530-80C6-97EE12AC960C}" type="parTrans" cxnId="{D693DFEC-A1B7-42DC-A0AC-29C860E3FBA1}">
      <dgm:prSet/>
      <dgm:spPr/>
      <dgm:t>
        <a:bodyPr/>
        <a:lstStyle/>
        <a:p>
          <a:endParaRPr lang="en-US" sz="2000"/>
        </a:p>
      </dgm:t>
    </dgm:pt>
    <dgm:pt modelId="{5A88D552-281D-43E0-A8BF-5E5AD0CB302A}" type="sibTrans" cxnId="{D693DFEC-A1B7-42DC-A0AC-29C860E3FBA1}">
      <dgm:prSet/>
      <dgm:spPr/>
      <dgm:t>
        <a:bodyPr/>
        <a:lstStyle/>
        <a:p>
          <a:endParaRPr lang="en-US" sz="2000"/>
        </a:p>
      </dgm:t>
    </dgm:pt>
    <dgm:pt modelId="{F05E3053-42CC-45BB-B2EE-5DE3D72F6673}">
      <dgm:prSe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21.3 Information on commitment ceilings</a:t>
          </a:r>
          <a:endParaRPr lang="fr-FR" sz="2000" dirty="0"/>
        </a:p>
      </dgm:t>
    </dgm:pt>
    <dgm:pt modelId="{9EB15EE4-9514-4ED3-B942-BCB9191AF8D2}" type="parTrans" cxnId="{E863234E-758D-497A-9FBC-6402032F1F2D}">
      <dgm:prSet/>
      <dgm:spPr>
        <a:ln>
          <a:solidFill>
            <a:srgbClr val="84C346"/>
          </a:solidFill>
        </a:ln>
      </dgm:spPr>
      <dgm:t>
        <a:bodyPr/>
        <a:lstStyle/>
        <a:p>
          <a:endParaRPr lang="fr-FR" sz="2000"/>
        </a:p>
      </dgm:t>
    </dgm:pt>
    <dgm:pt modelId="{96B0533F-8E14-4C09-AC0B-940355EB710E}" type="sibTrans" cxnId="{E863234E-758D-497A-9FBC-6402032F1F2D}">
      <dgm:prSet/>
      <dgm:spPr/>
      <dgm:t>
        <a:bodyPr/>
        <a:lstStyle/>
        <a:p>
          <a:endParaRPr lang="fr-FR" sz="2000"/>
        </a:p>
      </dgm:t>
    </dgm:pt>
    <dgm:pt modelId="{DD8BFD31-6834-4C6B-BBB5-B4C80B6BFCB6}">
      <dgm:prSe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21.4 Significance of in-year budget adjustments </a:t>
          </a:r>
          <a:endParaRPr lang="fr-FR" sz="2000" dirty="0"/>
        </a:p>
      </dgm:t>
    </dgm:pt>
    <dgm:pt modelId="{A17B49D4-2B2B-4B5E-89F3-7F308D1EB835}" type="parTrans" cxnId="{21396976-523A-4E48-8000-55024DEDA925}">
      <dgm:prSet/>
      <dgm:spPr>
        <a:ln>
          <a:solidFill>
            <a:srgbClr val="84C346"/>
          </a:solidFill>
        </a:ln>
      </dgm:spPr>
      <dgm:t>
        <a:bodyPr/>
        <a:lstStyle/>
        <a:p>
          <a:endParaRPr lang="fr-FR" sz="2000"/>
        </a:p>
      </dgm:t>
    </dgm:pt>
    <dgm:pt modelId="{9DD0BB34-B126-447D-8351-7E9A8C1892C3}" type="sibTrans" cxnId="{21396976-523A-4E48-8000-55024DEDA925}">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C80602D6-E29F-491B-A03A-1290010D851E}" type="pres">
      <dgm:prSet presAssocID="{3BF73400-6032-4995-B4E0-231593A6FB8E}" presName="root" presStyleCnt="0"/>
      <dgm:spPr/>
    </dgm:pt>
    <dgm:pt modelId="{FF736940-1436-48E6-977F-0D281E722E74}" type="pres">
      <dgm:prSet presAssocID="{3BF73400-6032-4995-B4E0-231593A6FB8E}" presName="rootComposite" presStyleCnt="0"/>
      <dgm:spPr/>
    </dgm:pt>
    <dgm:pt modelId="{87B81227-0F2E-41A8-87EF-CC4513890A6A}" type="pres">
      <dgm:prSet presAssocID="{3BF73400-6032-4995-B4E0-231593A6FB8E}" presName="rootText" presStyleLbl="node1" presStyleIdx="0" presStyleCnt="1" custScaleX="120470"/>
      <dgm:spPr/>
    </dgm:pt>
    <dgm:pt modelId="{F79AFEA6-5A6D-43E1-BAE0-B380B3E9E26F}" type="pres">
      <dgm:prSet presAssocID="{3BF73400-6032-4995-B4E0-231593A6FB8E}" presName="rootConnector" presStyleLbl="node1" presStyleIdx="0" presStyleCnt="1"/>
      <dgm:spPr/>
    </dgm:pt>
    <dgm:pt modelId="{75B17EA7-2427-424B-9914-B0F9FD7ECED5}" type="pres">
      <dgm:prSet presAssocID="{3BF73400-6032-4995-B4E0-231593A6FB8E}" presName="childShape" presStyleCnt="0"/>
      <dgm:spPr/>
    </dgm:pt>
    <dgm:pt modelId="{FF2C2DA0-1294-4880-8A77-4C8BC66928DD}" type="pres">
      <dgm:prSet presAssocID="{5AF0958C-604E-47FD-8354-1B65B505194D}" presName="Name13" presStyleLbl="parChTrans1D2" presStyleIdx="0" presStyleCnt="4"/>
      <dgm:spPr/>
    </dgm:pt>
    <dgm:pt modelId="{E3770A46-828B-40F7-A160-1D9FEF932B1E}" type="pres">
      <dgm:prSet presAssocID="{68AEF600-AF83-4A3C-8A98-5DA8921067D0}" presName="childText" presStyleLbl="bgAcc1" presStyleIdx="0" presStyleCnt="4" custScaleX="135936">
        <dgm:presLayoutVars>
          <dgm:bulletEnabled val="1"/>
        </dgm:presLayoutVars>
      </dgm:prSet>
      <dgm:spPr/>
    </dgm:pt>
    <dgm:pt modelId="{2D2A81B8-013B-4B26-90A1-FDC14854EBD1}" type="pres">
      <dgm:prSet presAssocID="{DB7FE652-3167-4678-9208-FBE24649D676}" presName="Name13" presStyleLbl="parChTrans1D2" presStyleIdx="1" presStyleCnt="4"/>
      <dgm:spPr/>
    </dgm:pt>
    <dgm:pt modelId="{1CC8843F-A68C-4991-8328-23BBC8A13755}" type="pres">
      <dgm:prSet presAssocID="{3B740741-EE8A-4ADF-8552-1BC6513128C9}" presName="childText" presStyleLbl="bgAcc1" presStyleIdx="1" presStyleCnt="4" custScaleX="132525">
        <dgm:presLayoutVars>
          <dgm:bulletEnabled val="1"/>
        </dgm:presLayoutVars>
      </dgm:prSet>
      <dgm:spPr/>
    </dgm:pt>
    <dgm:pt modelId="{59FB7C2E-D70E-4066-BA0A-534594BC0C34}" type="pres">
      <dgm:prSet presAssocID="{9EB15EE4-9514-4ED3-B942-BCB9191AF8D2}" presName="Name13" presStyleLbl="parChTrans1D2" presStyleIdx="2" presStyleCnt="4"/>
      <dgm:spPr/>
    </dgm:pt>
    <dgm:pt modelId="{A24272CC-98BC-4948-82EE-00073E3D743C}" type="pres">
      <dgm:prSet presAssocID="{F05E3053-42CC-45BB-B2EE-5DE3D72F6673}" presName="childText" presStyleLbl="bgAcc1" presStyleIdx="2" presStyleCnt="4" custScaleX="135027">
        <dgm:presLayoutVars>
          <dgm:bulletEnabled val="1"/>
        </dgm:presLayoutVars>
      </dgm:prSet>
      <dgm:spPr/>
    </dgm:pt>
    <dgm:pt modelId="{13DCFF9A-5375-42EA-9F8E-F0021A3A058E}" type="pres">
      <dgm:prSet presAssocID="{A17B49D4-2B2B-4B5E-89F3-7F308D1EB835}" presName="Name13" presStyleLbl="parChTrans1D2" presStyleIdx="3" presStyleCnt="4"/>
      <dgm:spPr/>
    </dgm:pt>
    <dgm:pt modelId="{FB540DE2-9AE6-4539-B17F-11E073DC872F}" type="pres">
      <dgm:prSet presAssocID="{DD8BFD31-6834-4C6B-BBB5-B4C80B6BFCB6}" presName="childText" presStyleLbl="bgAcc1" presStyleIdx="3" presStyleCnt="4" custScaleX="140031">
        <dgm:presLayoutVars>
          <dgm:bulletEnabled val="1"/>
        </dgm:presLayoutVars>
      </dgm:prSet>
      <dgm:spPr/>
    </dgm:pt>
  </dgm:ptLst>
  <dgm:cxnLst>
    <dgm:cxn modelId="{EC25F50C-C992-4607-B6F1-CE80EA308C35}" type="presOf" srcId="{F05E3053-42CC-45BB-B2EE-5DE3D72F6673}" destId="{A24272CC-98BC-4948-82EE-00073E3D743C}" srcOrd="0" destOrd="0" presId="urn:microsoft.com/office/officeart/2005/8/layout/hierarchy3"/>
    <dgm:cxn modelId="{82F8E928-0298-4F2A-8F6B-DE58973D135A}" type="presOf" srcId="{DD8BFD31-6834-4C6B-BBB5-B4C80B6BFCB6}" destId="{FB540DE2-9AE6-4539-B17F-11E073DC872F}" srcOrd="0" destOrd="0" presId="urn:microsoft.com/office/officeart/2005/8/layout/hierarchy3"/>
    <dgm:cxn modelId="{8BC19D29-A5AE-4000-8CF5-DE1254C1FCB5}" type="presOf" srcId="{7A22C011-3D92-427A-9F4E-6EFED97C17FB}" destId="{FC36BBF4-13FF-4DDE-AB86-05E97391CC61}" srcOrd="0" destOrd="0" presId="urn:microsoft.com/office/officeart/2005/8/layout/hierarchy3"/>
    <dgm:cxn modelId="{C2D8A82B-635D-4D2C-9591-77D0749A506E}" type="presOf" srcId="{3BF73400-6032-4995-B4E0-231593A6FB8E}" destId="{F79AFEA6-5A6D-43E1-BAE0-B380B3E9E26F}" srcOrd="1" destOrd="0" presId="urn:microsoft.com/office/officeart/2005/8/layout/hierarchy3"/>
    <dgm:cxn modelId="{A2748243-D3A0-4556-BC3F-BA3DB41B7B10}" type="presOf" srcId="{9EB15EE4-9514-4ED3-B942-BCB9191AF8D2}" destId="{59FB7C2E-D70E-4066-BA0A-534594BC0C34}" srcOrd="0" destOrd="0" presId="urn:microsoft.com/office/officeart/2005/8/layout/hierarchy3"/>
    <dgm:cxn modelId="{B4562F6A-DF87-4A87-9BDA-571B176C484A}" srcId="{3BF73400-6032-4995-B4E0-231593A6FB8E}" destId="{68AEF600-AF83-4A3C-8A98-5DA8921067D0}" srcOrd="0" destOrd="0" parTransId="{5AF0958C-604E-47FD-8354-1B65B505194D}" sibTransId="{00809D21-BCF3-4408-9464-A076CF7328CC}"/>
    <dgm:cxn modelId="{E863234E-758D-497A-9FBC-6402032F1F2D}" srcId="{3BF73400-6032-4995-B4E0-231593A6FB8E}" destId="{F05E3053-42CC-45BB-B2EE-5DE3D72F6673}" srcOrd="2" destOrd="0" parTransId="{9EB15EE4-9514-4ED3-B942-BCB9191AF8D2}" sibTransId="{96B0533F-8E14-4C09-AC0B-940355EB710E}"/>
    <dgm:cxn modelId="{5DCC3850-8819-4561-8080-806715CE7CB0}" type="presOf" srcId="{3BF73400-6032-4995-B4E0-231593A6FB8E}" destId="{87B81227-0F2E-41A8-87EF-CC4513890A6A}" srcOrd="0" destOrd="0" presId="urn:microsoft.com/office/officeart/2005/8/layout/hierarchy3"/>
    <dgm:cxn modelId="{21396976-523A-4E48-8000-55024DEDA925}" srcId="{3BF73400-6032-4995-B4E0-231593A6FB8E}" destId="{DD8BFD31-6834-4C6B-BBB5-B4C80B6BFCB6}" srcOrd="3" destOrd="0" parTransId="{A17B49D4-2B2B-4B5E-89F3-7F308D1EB835}" sibTransId="{9DD0BB34-B126-447D-8351-7E9A8C1892C3}"/>
    <dgm:cxn modelId="{B107FF99-A13A-48FD-85D1-6640D9287958}" type="presOf" srcId="{DB7FE652-3167-4678-9208-FBE24649D676}" destId="{2D2A81B8-013B-4B26-90A1-FDC14854EBD1}" srcOrd="0" destOrd="0" presId="urn:microsoft.com/office/officeart/2005/8/layout/hierarchy3"/>
    <dgm:cxn modelId="{D056589E-A6D0-4830-92DE-D579EC333CF2}" type="presOf" srcId="{5AF0958C-604E-47FD-8354-1B65B505194D}" destId="{FF2C2DA0-1294-4880-8A77-4C8BC66928DD}" srcOrd="0" destOrd="0" presId="urn:microsoft.com/office/officeart/2005/8/layout/hierarchy3"/>
    <dgm:cxn modelId="{92D248AA-8770-42C6-A04A-DC3CEC1BA2FA}" type="presOf" srcId="{A17B49D4-2B2B-4B5E-89F3-7F308D1EB835}" destId="{13DCFF9A-5375-42EA-9F8E-F0021A3A058E}" srcOrd="0" destOrd="0" presId="urn:microsoft.com/office/officeart/2005/8/layout/hierarchy3"/>
    <dgm:cxn modelId="{048AEAD7-B77C-4FF2-BE90-848E4B50E355}" type="presOf" srcId="{68AEF600-AF83-4A3C-8A98-5DA8921067D0}" destId="{E3770A46-828B-40F7-A160-1D9FEF932B1E}" srcOrd="0" destOrd="0" presId="urn:microsoft.com/office/officeart/2005/8/layout/hierarchy3"/>
    <dgm:cxn modelId="{DCCE3CEA-9718-4FB1-B7B5-58BF68F14A4E}" type="presOf" srcId="{3B740741-EE8A-4ADF-8552-1BC6513128C9}" destId="{1CC8843F-A68C-4991-8328-23BBC8A13755}" srcOrd="0" destOrd="0" presId="urn:microsoft.com/office/officeart/2005/8/layout/hierarchy3"/>
    <dgm:cxn modelId="{D693DFEC-A1B7-42DC-A0AC-29C860E3FBA1}" srcId="{7A22C011-3D92-427A-9F4E-6EFED97C17FB}" destId="{3BF73400-6032-4995-B4E0-231593A6FB8E}" srcOrd="0" destOrd="0" parTransId="{6F0E84F6-8576-4530-80C6-97EE12AC960C}" sibTransId="{5A88D552-281D-43E0-A8BF-5E5AD0CB302A}"/>
    <dgm:cxn modelId="{4D854AFA-A62C-47C7-BC3D-E437A9B6F42D}" srcId="{3BF73400-6032-4995-B4E0-231593A6FB8E}" destId="{3B740741-EE8A-4ADF-8552-1BC6513128C9}" srcOrd="1" destOrd="0" parTransId="{DB7FE652-3167-4678-9208-FBE24649D676}" sibTransId="{22387BAD-C6F3-4289-BD95-17EE763D0CCB}"/>
    <dgm:cxn modelId="{0977B260-D794-4CDD-B9EA-12A788B92C55}" type="presParOf" srcId="{FC36BBF4-13FF-4DDE-AB86-05E97391CC61}" destId="{C80602D6-E29F-491B-A03A-1290010D851E}" srcOrd="0" destOrd="0" presId="urn:microsoft.com/office/officeart/2005/8/layout/hierarchy3"/>
    <dgm:cxn modelId="{9A42DEE5-7A59-41F1-9659-921D7F03BF7E}" type="presParOf" srcId="{C80602D6-E29F-491B-A03A-1290010D851E}" destId="{FF736940-1436-48E6-977F-0D281E722E74}" srcOrd="0" destOrd="0" presId="urn:microsoft.com/office/officeart/2005/8/layout/hierarchy3"/>
    <dgm:cxn modelId="{D077F21C-FD59-4D0B-93E8-41F7558FF1A1}" type="presParOf" srcId="{FF736940-1436-48E6-977F-0D281E722E74}" destId="{87B81227-0F2E-41A8-87EF-CC4513890A6A}" srcOrd="0" destOrd="0" presId="urn:microsoft.com/office/officeart/2005/8/layout/hierarchy3"/>
    <dgm:cxn modelId="{83AB4B3A-3617-4BB6-819D-FB66C86A465F}" type="presParOf" srcId="{FF736940-1436-48E6-977F-0D281E722E74}" destId="{F79AFEA6-5A6D-43E1-BAE0-B380B3E9E26F}" srcOrd="1" destOrd="0" presId="urn:microsoft.com/office/officeart/2005/8/layout/hierarchy3"/>
    <dgm:cxn modelId="{9B7E0855-8E38-4975-85D7-99651FAEDA2B}" type="presParOf" srcId="{C80602D6-E29F-491B-A03A-1290010D851E}" destId="{75B17EA7-2427-424B-9914-B0F9FD7ECED5}" srcOrd="1" destOrd="0" presId="urn:microsoft.com/office/officeart/2005/8/layout/hierarchy3"/>
    <dgm:cxn modelId="{E11D1B68-50DB-4649-BA88-B49BC317F602}" type="presParOf" srcId="{75B17EA7-2427-424B-9914-B0F9FD7ECED5}" destId="{FF2C2DA0-1294-4880-8A77-4C8BC66928DD}" srcOrd="0" destOrd="0" presId="urn:microsoft.com/office/officeart/2005/8/layout/hierarchy3"/>
    <dgm:cxn modelId="{29A6A39A-2DCD-4B2C-86A5-D948A1078F62}" type="presParOf" srcId="{75B17EA7-2427-424B-9914-B0F9FD7ECED5}" destId="{E3770A46-828B-40F7-A160-1D9FEF932B1E}" srcOrd="1" destOrd="0" presId="urn:microsoft.com/office/officeart/2005/8/layout/hierarchy3"/>
    <dgm:cxn modelId="{99A1378D-2E50-4969-B514-CFC0D0091648}" type="presParOf" srcId="{75B17EA7-2427-424B-9914-B0F9FD7ECED5}" destId="{2D2A81B8-013B-4B26-90A1-FDC14854EBD1}" srcOrd="2" destOrd="0" presId="urn:microsoft.com/office/officeart/2005/8/layout/hierarchy3"/>
    <dgm:cxn modelId="{68150BD6-E9BA-4350-9DFB-77CE011BD0FE}" type="presParOf" srcId="{75B17EA7-2427-424B-9914-B0F9FD7ECED5}" destId="{1CC8843F-A68C-4991-8328-23BBC8A13755}" srcOrd="3" destOrd="0" presId="urn:microsoft.com/office/officeart/2005/8/layout/hierarchy3"/>
    <dgm:cxn modelId="{75C911E8-FC4A-4D70-A5FF-9FAD5EF87372}" type="presParOf" srcId="{75B17EA7-2427-424B-9914-B0F9FD7ECED5}" destId="{59FB7C2E-D70E-4066-BA0A-534594BC0C34}" srcOrd="4" destOrd="0" presId="urn:microsoft.com/office/officeart/2005/8/layout/hierarchy3"/>
    <dgm:cxn modelId="{E3FDE8DF-6FA7-4186-9328-55060F04FB0A}" type="presParOf" srcId="{75B17EA7-2427-424B-9914-B0F9FD7ECED5}" destId="{A24272CC-98BC-4948-82EE-00073E3D743C}" srcOrd="5" destOrd="0" presId="urn:microsoft.com/office/officeart/2005/8/layout/hierarchy3"/>
    <dgm:cxn modelId="{787735A2-F474-43EA-9FD5-6A7800B37286}" type="presParOf" srcId="{75B17EA7-2427-424B-9914-B0F9FD7ECED5}" destId="{13DCFF9A-5375-42EA-9F8E-F0021A3A058E}" srcOrd="6" destOrd="0" presId="urn:microsoft.com/office/officeart/2005/8/layout/hierarchy3"/>
    <dgm:cxn modelId="{22611ABD-FFE8-43CB-AA27-E907E970D2A5}" type="presParOf" srcId="{75B17EA7-2427-424B-9914-B0F9FD7ECED5}" destId="{FB540DE2-9AE6-4539-B17F-11E073DC872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573CAB0-F338-498B-97A3-D844BC30A2CB}">
      <dgm:prSet phldrT="[Text]" custT="1"/>
      <dgm:spPr>
        <a:solidFill>
          <a:srgbClr val="84C346"/>
        </a:solidFill>
      </dgm:spPr>
      <dgm:t>
        <a:bodyPr/>
        <a:lstStyle/>
        <a:p>
          <a:r>
            <a:rPr lang="en-US" sz="2000" dirty="0"/>
            <a:t>PI-22 Expenditure arrears</a:t>
          </a:r>
        </a:p>
      </dgm:t>
    </dgm:pt>
    <dgm:pt modelId="{2D2A8255-800C-40A1-A3F1-396D43E09259}" type="parTrans" cxnId="{D670A5A6-AC04-4B2D-8593-D133A5ACD7EF}">
      <dgm:prSet/>
      <dgm:spPr/>
      <dgm:t>
        <a:bodyPr/>
        <a:lstStyle/>
        <a:p>
          <a:endParaRPr lang="en-US" sz="2000"/>
        </a:p>
      </dgm:t>
    </dgm:pt>
    <dgm:pt modelId="{4C4BD0ED-FDA0-4AE0-91D8-FCFB7A4861F8}" type="sibTrans" cxnId="{D670A5A6-AC04-4B2D-8593-D133A5ACD7EF}">
      <dgm:prSet/>
      <dgm:spPr/>
      <dgm:t>
        <a:bodyPr/>
        <a:lstStyle/>
        <a:p>
          <a:endParaRPr lang="en-US" sz="2000"/>
        </a:p>
      </dgm:t>
    </dgm:pt>
    <dgm:pt modelId="{670BD748-EC8B-42A4-8EDA-5F3E1A7BD928}">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22.1 Stock of expenditure arrears</a:t>
          </a:r>
          <a:endParaRPr lang="en-US" sz="2000" dirty="0"/>
        </a:p>
      </dgm:t>
    </dgm:pt>
    <dgm:pt modelId="{5C190834-16F3-4E68-87F2-0D52F4549232}" type="parTrans" cxnId="{5E618CFA-6231-4171-A06A-F90996965862}">
      <dgm:prSet/>
      <dgm:spPr>
        <a:ln>
          <a:solidFill>
            <a:srgbClr val="84C346"/>
          </a:solidFill>
        </a:ln>
      </dgm:spPr>
      <dgm:t>
        <a:bodyPr/>
        <a:lstStyle/>
        <a:p>
          <a:endParaRPr lang="en-US" sz="2000"/>
        </a:p>
      </dgm:t>
    </dgm:pt>
    <dgm:pt modelId="{ED76F48E-0E3D-4831-A7CE-B9C07B76CCA7}" type="sibTrans" cxnId="{5E618CFA-6231-4171-A06A-F90996965862}">
      <dgm:prSet/>
      <dgm:spPr/>
      <dgm:t>
        <a:bodyPr/>
        <a:lstStyle/>
        <a:p>
          <a:endParaRPr lang="en-US" sz="2000"/>
        </a:p>
      </dgm:t>
    </dgm:pt>
    <dgm:pt modelId="{5335DBCD-256D-4F91-9363-9AD8326DBB67}">
      <dgm:prSe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22.2 Expenditure arrears monitoring</a:t>
          </a:r>
          <a:endParaRPr lang="fr-FR" sz="2000" dirty="0"/>
        </a:p>
      </dgm:t>
    </dgm:pt>
    <dgm:pt modelId="{85D27CF9-A294-45BC-89B7-DD3D5883DA7D}" type="parTrans" cxnId="{19AB8FE0-6F46-48B5-8BA1-AAE5F9117460}">
      <dgm:prSet/>
      <dgm:spPr>
        <a:ln>
          <a:solidFill>
            <a:srgbClr val="84C346"/>
          </a:solidFill>
        </a:ln>
      </dgm:spPr>
      <dgm:t>
        <a:bodyPr/>
        <a:lstStyle/>
        <a:p>
          <a:endParaRPr lang="fr-FR" sz="2000"/>
        </a:p>
      </dgm:t>
    </dgm:pt>
    <dgm:pt modelId="{A362AF51-5626-4EFF-BDDE-A563402980FF}" type="sibTrans" cxnId="{19AB8FE0-6F46-48B5-8BA1-AAE5F9117460}">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BC3763DE-73D2-4E69-A7C6-E8C679D45FC1}" type="pres">
      <dgm:prSet presAssocID="{9573CAB0-F338-498B-97A3-D844BC30A2CB}" presName="root" presStyleCnt="0"/>
      <dgm:spPr/>
    </dgm:pt>
    <dgm:pt modelId="{2947CCA9-76B3-44BD-A26E-56D10819B6D7}" type="pres">
      <dgm:prSet presAssocID="{9573CAB0-F338-498B-97A3-D844BC30A2CB}" presName="rootComposite" presStyleCnt="0"/>
      <dgm:spPr/>
    </dgm:pt>
    <dgm:pt modelId="{DA4970A0-B2B5-4BB1-B017-D631F090C44B}" type="pres">
      <dgm:prSet presAssocID="{9573CAB0-F338-498B-97A3-D844BC30A2CB}" presName="rootText" presStyleLbl="node1" presStyleIdx="0" presStyleCnt="1"/>
      <dgm:spPr/>
    </dgm:pt>
    <dgm:pt modelId="{820E0244-FFEC-4006-8A95-14BF71548332}" type="pres">
      <dgm:prSet presAssocID="{9573CAB0-F338-498B-97A3-D844BC30A2CB}" presName="rootConnector" presStyleLbl="node1" presStyleIdx="0" presStyleCnt="1"/>
      <dgm:spPr/>
    </dgm:pt>
    <dgm:pt modelId="{1AE1D709-45DB-4E09-BD76-5ABCBFB554B2}" type="pres">
      <dgm:prSet presAssocID="{9573CAB0-F338-498B-97A3-D844BC30A2CB}" presName="childShape" presStyleCnt="0"/>
      <dgm:spPr/>
    </dgm:pt>
    <dgm:pt modelId="{BBFE95EF-5622-4FFD-A2D9-E5C562AA56B5}" type="pres">
      <dgm:prSet presAssocID="{5C190834-16F3-4E68-87F2-0D52F4549232}" presName="Name13" presStyleLbl="parChTrans1D2" presStyleIdx="0" presStyleCnt="2"/>
      <dgm:spPr/>
    </dgm:pt>
    <dgm:pt modelId="{65BE5AC9-ACF0-472D-BB37-6554B55956B6}" type="pres">
      <dgm:prSet presAssocID="{670BD748-EC8B-42A4-8EDA-5F3E1A7BD928}" presName="childText" presStyleLbl="bgAcc1" presStyleIdx="0" presStyleCnt="2" custScaleX="122750">
        <dgm:presLayoutVars>
          <dgm:bulletEnabled val="1"/>
        </dgm:presLayoutVars>
      </dgm:prSet>
      <dgm:spPr/>
    </dgm:pt>
    <dgm:pt modelId="{F4B42479-C961-4799-A88D-5EE30DC8296E}" type="pres">
      <dgm:prSet presAssocID="{85D27CF9-A294-45BC-89B7-DD3D5883DA7D}" presName="Name13" presStyleLbl="parChTrans1D2" presStyleIdx="1" presStyleCnt="2"/>
      <dgm:spPr/>
    </dgm:pt>
    <dgm:pt modelId="{A14E56E6-7421-4C3D-A949-CAEEB8F58754}" type="pres">
      <dgm:prSet presAssocID="{5335DBCD-256D-4F91-9363-9AD8326DBB67}" presName="childText" presStyleLbl="bgAcc1" presStyleIdx="1" presStyleCnt="2" custScaleX="124433">
        <dgm:presLayoutVars>
          <dgm:bulletEnabled val="1"/>
        </dgm:presLayoutVars>
      </dgm:prSet>
      <dgm:spPr/>
    </dgm:pt>
  </dgm:ptLst>
  <dgm:cxnLst>
    <dgm:cxn modelId="{BBA3BE16-5675-4CCC-B2E0-B956A6BA1290}" type="presOf" srcId="{5335DBCD-256D-4F91-9363-9AD8326DBB67}" destId="{A14E56E6-7421-4C3D-A949-CAEEB8F58754}" srcOrd="0" destOrd="0" presId="urn:microsoft.com/office/officeart/2005/8/layout/hierarchy3"/>
    <dgm:cxn modelId="{D2FA5649-5716-49BC-8BBC-26833851215E}" type="presOf" srcId="{5C190834-16F3-4E68-87F2-0D52F4549232}" destId="{BBFE95EF-5622-4FFD-A2D9-E5C562AA56B5}" srcOrd="0" destOrd="0" presId="urn:microsoft.com/office/officeart/2005/8/layout/hierarchy3"/>
    <dgm:cxn modelId="{19231E70-ACA1-4040-8200-4DA4C5E283CF}" type="presOf" srcId="{7A22C011-3D92-427A-9F4E-6EFED97C17FB}" destId="{FC36BBF4-13FF-4DDE-AB86-05E97391CC61}" srcOrd="0" destOrd="0" presId="urn:microsoft.com/office/officeart/2005/8/layout/hierarchy3"/>
    <dgm:cxn modelId="{9404017A-7C26-4186-A834-F9933A0F6EC6}" type="presOf" srcId="{85D27CF9-A294-45BC-89B7-DD3D5883DA7D}" destId="{F4B42479-C961-4799-A88D-5EE30DC8296E}" srcOrd="0" destOrd="0" presId="urn:microsoft.com/office/officeart/2005/8/layout/hierarchy3"/>
    <dgm:cxn modelId="{50022E8E-0C94-451F-AE11-9E634C2E52CF}" type="presOf" srcId="{9573CAB0-F338-498B-97A3-D844BC30A2CB}" destId="{DA4970A0-B2B5-4BB1-B017-D631F090C44B}" srcOrd="0" destOrd="0" presId="urn:microsoft.com/office/officeart/2005/8/layout/hierarchy3"/>
    <dgm:cxn modelId="{E39CB293-7DBA-42F8-BF8E-87BF92B6756E}" type="presOf" srcId="{670BD748-EC8B-42A4-8EDA-5F3E1A7BD928}" destId="{65BE5AC9-ACF0-472D-BB37-6554B55956B6}" srcOrd="0" destOrd="0" presId="urn:microsoft.com/office/officeart/2005/8/layout/hierarchy3"/>
    <dgm:cxn modelId="{598F0F98-230D-48A0-93A2-19A403EC39DC}" type="presOf" srcId="{9573CAB0-F338-498B-97A3-D844BC30A2CB}" destId="{820E0244-FFEC-4006-8A95-14BF71548332}" srcOrd="1" destOrd="0" presId="urn:microsoft.com/office/officeart/2005/8/layout/hierarchy3"/>
    <dgm:cxn modelId="{D670A5A6-AC04-4B2D-8593-D133A5ACD7EF}" srcId="{7A22C011-3D92-427A-9F4E-6EFED97C17FB}" destId="{9573CAB0-F338-498B-97A3-D844BC30A2CB}" srcOrd="0" destOrd="0" parTransId="{2D2A8255-800C-40A1-A3F1-396D43E09259}" sibTransId="{4C4BD0ED-FDA0-4AE0-91D8-FCFB7A4861F8}"/>
    <dgm:cxn modelId="{19AB8FE0-6F46-48B5-8BA1-AAE5F9117460}" srcId="{9573CAB0-F338-498B-97A3-D844BC30A2CB}" destId="{5335DBCD-256D-4F91-9363-9AD8326DBB67}" srcOrd="1" destOrd="0" parTransId="{85D27CF9-A294-45BC-89B7-DD3D5883DA7D}" sibTransId="{A362AF51-5626-4EFF-BDDE-A563402980FF}"/>
    <dgm:cxn modelId="{5E618CFA-6231-4171-A06A-F90996965862}" srcId="{9573CAB0-F338-498B-97A3-D844BC30A2CB}" destId="{670BD748-EC8B-42A4-8EDA-5F3E1A7BD928}" srcOrd="0" destOrd="0" parTransId="{5C190834-16F3-4E68-87F2-0D52F4549232}" sibTransId="{ED76F48E-0E3D-4831-A7CE-B9C07B76CCA7}"/>
    <dgm:cxn modelId="{FE8F6127-DC56-4E3B-A972-F1D182E521DD}" type="presParOf" srcId="{FC36BBF4-13FF-4DDE-AB86-05E97391CC61}" destId="{BC3763DE-73D2-4E69-A7C6-E8C679D45FC1}" srcOrd="0" destOrd="0" presId="urn:microsoft.com/office/officeart/2005/8/layout/hierarchy3"/>
    <dgm:cxn modelId="{871FF387-C650-4780-961C-FD53DDC7A7A9}" type="presParOf" srcId="{BC3763DE-73D2-4E69-A7C6-E8C679D45FC1}" destId="{2947CCA9-76B3-44BD-A26E-56D10819B6D7}" srcOrd="0" destOrd="0" presId="urn:microsoft.com/office/officeart/2005/8/layout/hierarchy3"/>
    <dgm:cxn modelId="{E96F2740-4B6B-486C-A9EC-4453513C5DDA}" type="presParOf" srcId="{2947CCA9-76B3-44BD-A26E-56D10819B6D7}" destId="{DA4970A0-B2B5-4BB1-B017-D631F090C44B}" srcOrd="0" destOrd="0" presId="urn:microsoft.com/office/officeart/2005/8/layout/hierarchy3"/>
    <dgm:cxn modelId="{09A97884-9518-448E-AC10-0FB493352CC8}" type="presParOf" srcId="{2947CCA9-76B3-44BD-A26E-56D10819B6D7}" destId="{820E0244-FFEC-4006-8A95-14BF71548332}" srcOrd="1" destOrd="0" presId="urn:microsoft.com/office/officeart/2005/8/layout/hierarchy3"/>
    <dgm:cxn modelId="{1ED5BABF-165E-4336-BCF8-82EACB804B2F}" type="presParOf" srcId="{BC3763DE-73D2-4E69-A7C6-E8C679D45FC1}" destId="{1AE1D709-45DB-4E09-BD76-5ABCBFB554B2}" srcOrd="1" destOrd="0" presId="urn:microsoft.com/office/officeart/2005/8/layout/hierarchy3"/>
    <dgm:cxn modelId="{CFB07830-9DC7-45C8-B164-58441BED9CB5}" type="presParOf" srcId="{1AE1D709-45DB-4E09-BD76-5ABCBFB554B2}" destId="{BBFE95EF-5622-4FFD-A2D9-E5C562AA56B5}" srcOrd="0" destOrd="0" presId="urn:microsoft.com/office/officeart/2005/8/layout/hierarchy3"/>
    <dgm:cxn modelId="{F5ADEF09-04CC-49DD-BBC7-DB33CDDC2587}" type="presParOf" srcId="{1AE1D709-45DB-4E09-BD76-5ABCBFB554B2}" destId="{65BE5AC9-ACF0-472D-BB37-6554B55956B6}" srcOrd="1" destOrd="0" presId="urn:microsoft.com/office/officeart/2005/8/layout/hierarchy3"/>
    <dgm:cxn modelId="{D39458DB-D6A3-4C89-B96C-1559DA0AE91E}" type="presParOf" srcId="{1AE1D709-45DB-4E09-BD76-5ABCBFB554B2}" destId="{F4B42479-C961-4799-A88D-5EE30DC8296E}" srcOrd="2" destOrd="0" presId="urn:microsoft.com/office/officeart/2005/8/layout/hierarchy3"/>
    <dgm:cxn modelId="{AB7FFAC8-9EE7-445E-85C1-1510372A0A3A}" type="presParOf" srcId="{1AE1D709-45DB-4E09-BD76-5ABCBFB554B2}" destId="{A14E56E6-7421-4C3D-A949-CAEEB8F58754}"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ED81FED-B81E-4203-B06E-10633326E95C}">
      <dgm:prSet phldrT="[Text]" custT="1"/>
      <dgm:spPr>
        <a:solidFill>
          <a:srgbClr val="84C346"/>
        </a:solidFill>
      </dgm:spPr>
      <dgm:t>
        <a:bodyPr/>
        <a:lstStyle/>
        <a:p>
          <a:r>
            <a:rPr lang="en-US" sz="2000" dirty="0"/>
            <a:t>PI-23 Payroll controls</a:t>
          </a:r>
        </a:p>
      </dgm:t>
    </dgm:pt>
    <dgm:pt modelId="{550B5A93-64B6-4CDF-B8BC-1F519CF700A5}" type="parTrans" cxnId="{9728A745-DD6E-4958-A044-14D8A9115514}">
      <dgm:prSet/>
      <dgm:spPr/>
      <dgm:t>
        <a:bodyPr/>
        <a:lstStyle/>
        <a:p>
          <a:endParaRPr lang="en-US" sz="2000"/>
        </a:p>
      </dgm:t>
    </dgm:pt>
    <dgm:pt modelId="{E99811DD-817A-4F3F-B525-4AAB3952B8E4}" type="sibTrans" cxnId="{9728A745-DD6E-4958-A044-14D8A9115514}">
      <dgm:prSet/>
      <dgm:spPr/>
      <dgm:t>
        <a:bodyPr/>
        <a:lstStyle/>
        <a:p>
          <a:endParaRPr lang="en-US" sz="2000"/>
        </a:p>
      </dgm:t>
    </dgm:pt>
    <dgm:pt modelId="{D69C455D-4566-44A5-9A0D-DDA8BEE222B2}">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23.1 Integration of payroll and personnel records</a:t>
          </a:r>
          <a:endParaRPr lang="en-US" sz="2000" dirty="0"/>
        </a:p>
      </dgm:t>
    </dgm:pt>
    <dgm:pt modelId="{FB8D699B-9509-42E3-90ED-08E784291068}" type="parTrans" cxnId="{FCB8FA5A-B81D-479B-A1B3-9E58CCB34DA3}">
      <dgm:prSet/>
      <dgm:spPr>
        <a:ln>
          <a:solidFill>
            <a:srgbClr val="84C346"/>
          </a:solidFill>
        </a:ln>
      </dgm:spPr>
      <dgm:t>
        <a:bodyPr/>
        <a:lstStyle/>
        <a:p>
          <a:endParaRPr lang="en-US" sz="2000"/>
        </a:p>
      </dgm:t>
    </dgm:pt>
    <dgm:pt modelId="{E420E7DF-E16A-4342-B43F-62C2A9F6974E}" type="sibTrans" cxnId="{FCB8FA5A-B81D-479B-A1B3-9E58CCB34DA3}">
      <dgm:prSet/>
      <dgm:spPr/>
      <dgm:t>
        <a:bodyPr/>
        <a:lstStyle/>
        <a:p>
          <a:endParaRPr lang="en-US" sz="2000"/>
        </a:p>
      </dgm:t>
    </dgm:pt>
    <dgm:pt modelId="{3323343E-D4EE-4FBE-AEDB-2EFC34DA143F}">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23.2 Management of payroll changes </a:t>
          </a:r>
          <a:endParaRPr lang="en-US" sz="2000" dirty="0"/>
        </a:p>
      </dgm:t>
    </dgm:pt>
    <dgm:pt modelId="{A5DE1977-FE02-4CE3-B125-DBC14AB5135F}" type="parTrans" cxnId="{25E69A19-B050-46B4-B449-04A0B56F96C0}">
      <dgm:prSet/>
      <dgm:spPr>
        <a:ln>
          <a:solidFill>
            <a:srgbClr val="84C346"/>
          </a:solidFill>
        </a:ln>
      </dgm:spPr>
      <dgm:t>
        <a:bodyPr/>
        <a:lstStyle/>
        <a:p>
          <a:endParaRPr lang="en-US" sz="2000"/>
        </a:p>
      </dgm:t>
    </dgm:pt>
    <dgm:pt modelId="{EB1944DF-11EA-4BF1-8DFF-4E770D4469EE}" type="sibTrans" cxnId="{25E69A19-B050-46B4-B449-04A0B56F96C0}">
      <dgm:prSet/>
      <dgm:spPr/>
      <dgm:t>
        <a:bodyPr/>
        <a:lstStyle/>
        <a:p>
          <a:endParaRPr lang="en-US" sz="2000"/>
        </a:p>
      </dgm:t>
    </dgm:pt>
    <dgm:pt modelId="{4FA38B7E-8DB9-488E-BC09-0EE8CAFE2315}">
      <dgm:prSet phldrT="[Tex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23.3 Internal control of payroll </a:t>
          </a:r>
          <a:endParaRPr lang="en-US" sz="2000" dirty="0"/>
        </a:p>
      </dgm:t>
    </dgm:pt>
    <dgm:pt modelId="{7AD1D9E6-12F3-470C-AD80-7FAFFBA6D3BF}" type="parTrans" cxnId="{3CBEA05F-8B8B-4F24-9EBA-F200B26AD9B5}">
      <dgm:prSet/>
      <dgm:spPr>
        <a:solidFill>
          <a:schemeClr val="accent1"/>
        </a:solidFill>
        <a:ln>
          <a:solidFill>
            <a:srgbClr val="84C346"/>
          </a:solidFill>
        </a:ln>
      </dgm:spPr>
      <dgm:t>
        <a:bodyPr/>
        <a:lstStyle/>
        <a:p>
          <a:endParaRPr lang="en-US" sz="2000"/>
        </a:p>
      </dgm:t>
    </dgm:pt>
    <dgm:pt modelId="{CC30682C-8851-4C1B-BE5B-ED89DD9440E2}" type="sibTrans" cxnId="{3CBEA05F-8B8B-4F24-9EBA-F200B26AD9B5}">
      <dgm:prSet/>
      <dgm:spPr/>
      <dgm:t>
        <a:bodyPr/>
        <a:lstStyle/>
        <a:p>
          <a:endParaRPr lang="en-US" sz="2000"/>
        </a:p>
      </dgm:t>
    </dgm:pt>
    <dgm:pt modelId="{7D75861E-1AEA-437C-A7EC-096EE24202DD}">
      <dgm:prSet custT="1"/>
      <dgm:spPr>
        <a:ln>
          <a:solidFill>
            <a:srgbClr val="84C346"/>
          </a:solidFill>
        </a:ln>
      </dgm:spPr>
      <dgm:t>
        <a:bodyPr/>
        <a:lstStyle/>
        <a:p>
          <a:r>
            <a:rPr lang="en-US" sz="2000" dirty="0">
              <a:effectLst/>
              <a:latin typeface="+mn-lt"/>
              <a:ea typeface="Times New Roman" panose="02020603050405020304" pitchFamily="18" charset="0"/>
              <a:cs typeface="Times New Roman" panose="02020603050405020304" pitchFamily="18" charset="0"/>
            </a:rPr>
            <a:t>23.4 Payroll audit</a:t>
          </a:r>
          <a:endParaRPr lang="fr-FR" sz="2000" dirty="0"/>
        </a:p>
      </dgm:t>
    </dgm:pt>
    <dgm:pt modelId="{24A4F30E-8483-4E65-9527-F8E41152897D}" type="parTrans" cxnId="{91D1976D-309F-4905-957C-9853FDAC91C2}">
      <dgm:prSet/>
      <dgm:spPr>
        <a:ln>
          <a:solidFill>
            <a:srgbClr val="84C346"/>
          </a:solidFill>
        </a:ln>
      </dgm:spPr>
      <dgm:t>
        <a:bodyPr/>
        <a:lstStyle/>
        <a:p>
          <a:endParaRPr lang="fr-FR" sz="2000"/>
        </a:p>
      </dgm:t>
    </dgm:pt>
    <dgm:pt modelId="{C2256E38-EF9A-437D-AB19-BA21004C3A4F}" type="sibTrans" cxnId="{91D1976D-309F-4905-957C-9853FDAC91C2}">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5F90667F-33FA-4A5F-86BA-5A6288FE8461}" type="pres">
      <dgm:prSet presAssocID="{FED81FED-B81E-4203-B06E-10633326E95C}" presName="root" presStyleCnt="0"/>
      <dgm:spPr/>
    </dgm:pt>
    <dgm:pt modelId="{C26A3D75-73DA-4D73-A94B-330FDB8FF758}" type="pres">
      <dgm:prSet presAssocID="{FED81FED-B81E-4203-B06E-10633326E95C}" presName="rootComposite" presStyleCnt="0"/>
      <dgm:spPr/>
    </dgm:pt>
    <dgm:pt modelId="{0CBFDD23-901A-4796-9B5E-F0E98D8AF4F8}" type="pres">
      <dgm:prSet presAssocID="{FED81FED-B81E-4203-B06E-10633326E95C}" presName="rootText" presStyleLbl="node1" presStyleIdx="0" presStyleCnt="1" custLinFactNeighborX="2865"/>
      <dgm:spPr/>
    </dgm:pt>
    <dgm:pt modelId="{91284FD4-D902-4F97-856C-E1C448EA4F0E}" type="pres">
      <dgm:prSet presAssocID="{FED81FED-B81E-4203-B06E-10633326E95C}" presName="rootConnector" presStyleLbl="node1" presStyleIdx="0" presStyleCnt="1"/>
      <dgm:spPr/>
    </dgm:pt>
    <dgm:pt modelId="{1478F190-5843-4B59-B021-C93D661A3DBB}" type="pres">
      <dgm:prSet presAssocID="{FED81FED-B81E-4203-B06E-10633326E95C}" presName="childShape" presStyleCnt="0"/>
      <dgm:spPr/>
    </dgm:pt>
    <dgm:pt modelId="{0A96D599-5FB3-4B87-903C-71143CE229B2}" type="pres">
      <dgm:prSet presAssocID="{FB8D699B-9509-42E3-90ED-08E784291068}" presName="Name13" presStyleLbl="parChTrans1D2" presStyleIdx="0" presStyleCnt="4"/>
      <dgm:spPr/>
    </dgm:pt>
    <dgm:pt modelId="{C20E481E-A5C2-4D86-9E81-401401F045A3}" type="pres">
      <dgm:prSet presAssocID="{D69C455D-4566-44A5-9A0D-DDA8BEE222B2}" presName="childText" presStyleLbl="bgAcc1" presStyleIdx="0" presStyleCnt="4" custScaleX="169768">
        <dgm:presLayoutVars>
          <dgm:bulletEnabled val="1"/>
        </dgm:presLayoutVars>
      </dgm:prSet>
      <dgm:spPr/>
    </dgm:pt>
    <dgm:pt modelId="{BAE76EBF-4644-4B97-869B-CB330B532FC8}" type="pres">
      <dgm:prSet presAssocID="{A5DE1977-FE02-4CE3-B125-DBC14AB5135F}" presName="Name13" presStyleLbl="parChTrans1D2" presStyleIdx="1" presStyleCnt="4"/>
      <dgm:spPr/>
    </dgm:pt>
    <dgm:pt modelId="{77CD5EDD-9589-4FB2-A439-B671FEAF9CA4}" type="pres">
      <dgm:prSet presAssocID="{3323343E-D4EE-4FBE-AEDB-2EFC34DA143F}" presName="childText" presStyleLbl="bgAcc1" presStyleIdx="1" presStyleCnt="4" custScaleX="160784" custScaleY="82432" custLinFactNeighborX="4447" custLinFactNeighborY="-3558">
        <dgm:presLayoutVars>
          <dgm:bulletEnabled val="1"/>
        </dgm:presLayoutVars>
      </dgm:prSet>
      <dgm:spPr/>
    </dgm:pt>
    <dgm:pt modelId="{7512AEB8-2EC1-435F-8057-EFB608F38457}" type="pres">
      <dgm:prSet presAssocID="{7AD1D9E6-12F3-470C-AD80-7FAFFBA6D3BF}" presName="Name13" presStyleLbl="parChTrans1D2" presStyleIdx="2" presStyleCnt="4"/>
      <dgm:spPr/>
    </dgm:pt>
    <dgm:pt modelId="{6AE351F6-7AB1-454E-BF1F-6A3563E76716}" type="pres">
      <dgm:prSet presAssocID="{4FA38B7E-8DB9-488E-BC09-0EE8CAFE2315}" presName="childText" presStyleLbl="bgAcc1" presStyleIdx="2" presStyleCnt="4" custScaleX="164654" custScaleY="80039" custLinFactNeighborX="3335" custLinFactNeighborY="-1779">
        <dgm:presLayoutVars>
          <dgm:bulletEnabled val="1"/>
        </dgm:presLayoutVars>
      </dgm:prSet>
      <dgm:spPr/>
    </dgm:pt>
    <dgm:pt modelId="{055183FE-D4F3-43C1-9A28-FA6B63A4A0FE}" type="pres">
      <dgm:prSet presAssocID="{24A4F30E-8483-4E65-9527-F8E41152897D}" presName="Name13" presStyleLbl="parChTrans1D2" presStyleIdx="3" presStyleCnt="4"/>
      <dgm:spPr/>
    </dgm:pt>
    <dgm:pt modelId="{9C8479AB-6C46-4436-A49D-7446ECF6B4BB}" type="pres">
      <dgm:prSet presAssocID="{7D75861E-1AEA-437C-A7EC-096EE24202DD}" presName="childText" presStyleLbl="bgAcc1" presStyleIdx="3" presStyleCnt="4" custScaleX="163655" custScaleY="72153">
        <dgm:presLayoutVars>
          <dgm:bulletEnabled val="1"/>
        </dgm:presLayoutVars>
      </dgm:prSet>
      <dgm:spPr/>
    </dgm:pt>
  </dgm:ptLst>
  <dgm:cxnLst>
    <dgm:cxn modelId="{25E69A19-B050-46B4-B449-04A0B56F96C0}" srcId="{FED81FED-B81E-4203-B06E-10633326E95C}" destId="{3323343E-D4EE-4FBE-AEDB-2EFC34DA143F}" srcOrd="1" destOrd="0" parTransId="{A5DE1977-FE02-4CE3-B125-DBC14AB5135F}" sibTransId="{EB1944DF-11EA-4BF1-8DFF-4E770D4469EE}"/>
    <dgm:cxn modelId="{5B04523C-880D-4DA7-8F00-537227BC39F7}" type="presOf" srcId="{3323343E-D4EE-4FBE-AEDB-2EFC34DA143F}" destId="{77CD5EDD-9589-4FB2-A439-B671FEAF9CA4}" srcOrd="0" destOrd="0" presId="urn:microsoft.com/office/officeart/2005/8/layout/hierarchy3"/>
    <dgm:cxn modelId="{E95F095D-E483-4AF6-B875-9DCD8A66FA42}" type="presOf" srcId="{A5DE1977-FE02-4CE3-B125-DBC14AB5135F}" destId="{BAE76EBF-4644-4B97-869B-CB330B532FC8}" srcOrd="0" destOrd="0" presId="urn:microsoft.com/office/officeart/2005/8/layout/hierarchy3"/>
    <dgm:cxn modelId="{3CBEA05F-8B8B-4F24-9EBA-F200B26AD9B5}" srcId="{FED81FED-B81E-4203-B06E-10633326E95C}" destId="{4FA38B7E-8DB9-488E-BC09-0EE8CAFE2315}" srcOrd="2" destOrd="0" parTransId="{7AD1D9E6-12F3-470C-AD80-7FAFFBA6D3BF}" sibTransId="{CC30682C-8851-4C1B-BE5B-ED89DD9440E2}"/>
    <dgm:cxn modelId="{CF858F43-43F4-4466-85C1-68ED5160262B}" type="presOf" srcId="{FED81FED-B81E-4203-B06E-10633326E95C}" destId="{0CBFDD23-901A-4796-9B5E-F0E98D8AF4F8}" srcOrd="0" destOrd="0" presId="urn:microsoft.com/office/officeart/2005/8/layout/hierarchy3"/>
    <dgm:cxn modelId="{9728A745-DD6E-4958-A044-14D8A9115514}" srcId="{7A22C011-3D92-427A-9F4E-6EFED97C17FB}" destId="{FED81FED-B81E-4203-B06E-10633326E95C}" srcOrd="0" destOrd="0" parTransId="{550B5A93-64B6-4CDF-B8BC-1F519CF700A5}" sibTransId="{E99811DD-817A-4F3F-B525-4AAB3952B8E4}"/>
    <dgm:cxn modelId="{5196886D-5B2E-4947-ADFB-8C48823084F9}" type="presOf" srcId="{7A22C011-3D92-427A-9F4E-6EFED97C17FB}" destId="{FC36BBF4-13FF-4DDE-AB86-05E97391CC61}" srcOrd="0" destOrd="0" presId="urn:microsoft.com/office/officeart/2005/8/layout/hierarchy3"/>
    <dgm:cxn modelId="{91D1976D-309F-4905-957C-9853FDAC91C2}" srcId="{FED81FED-B81E-4203-B06E-10633326E95C}" destId="{7D75861E-1AEA-437C-A7EC-096EE24202DD}" srcOrd="3" destOrd="0" parTransId="{24A4F30E-8483-4E65-9527-F8E41152897D}" sibTransId="{C2256E38-EF9A-437D-AB19-BA21004C3A4F}"/>
    <dgm:cxn modelId="{CBC2E072-2B3A-4CAF-A7AB-0D8177AB4B82}" type="presOf" srcId="{24A4F30E-8483-4E65-9527-F8E41152897D}" destId="{055183FE-D4F3-43C1-9A28-FA6B63A4A0FE}" srcOrd="0" destOrd="0" presId="urn:microsoft.com/office/officeart/2005/8/layout/hierarchy3"/>
    <dgm:cxn modelId="{4FCFF456-F655-4520-95D4-F6BE18C1B589}" type="presOf" srcId="{7AD1D9E6-12F3-470C-AD80-7FAFFBA6D3BF}" destId="{7512AEB8-2EC1-435F-8057-EFB608F38457}" srcOrd="0" destOrd="0" presId="urn:microsoft.com/office/officeart/2005/8/layout/hierarchy3"/>
    <dgm:cxn modelId="{FCB8FA5A-B81D-479B-A1B3-9E58CCB34DA3}" srcId="{FED81FED-B81E-4203-B06E-10633326E95C}" destId="{D69C455D-4566-44A5-9A0D-DDA8BEE222B2}" srcOrd="0" destOrd="0" parTransId="{FB8D699B-9509-42E3-90ED-08E784291068}" sibTransId="{E420E7DF-E16A-4342-B43F-62C2A9F6974E}"/>
    <dgm:cxn modelId="{D56FED85-F039-4186-A86F-7E7C30EEFEE0}" type="presOf" srcId="{D69C455D-4566-44A5-9A0D-DDA8BEE222B2}" destId="{C20E481E-A5C2-4D86-9E81-401401F045A3}" srcOrd="0" destOrd="0" presId="urn:microsoft.com/office/officeart/2005/8/layout/hierarchy3"/>
    <dgm:cxn modelId="{1B4DE68C-BE84-40EE-85BC-97C0C91BC093}" type="presOf" srcId="{7D75861E-1AEA-437C-A7EC-096EE24202DD}" destId="{9C8479AB-6C46-4436-A49D-7446ECF6B4BB}" srcOrd="0" destOrd="0" presId="urn:microsoft.com/office/officeart/2005/8/layout/hierarchy3"/>
    <dgm:cxn modelId="{1F1C0AAF-3696-417D-BEA6-605CEA2BF852}" type="presOf" srcId="{FB8D699B-9509-42E3-90ED-08E784291068}" destId="{0A96D599-5FB3-4B87-903C-71143CE229B2}" srcOrd="0" destOrd="0" presId="urn:microsoft.com/office/officeart/2005/8/layout/hierarchy3"/>
    <dgm:cxn modelId="{47C917CA-52D6-499A-94B0-0AE52B9BAE68}" type="presOf" srcId="{4FA38B7E-8DB9-488E-BC09-0EE8CAFE2315}" destId="{6AE351F6-7AB1-454E-BF1F-6A3563E76716}" srcOrd="0" destOrd="0" presId="urn:microsoft.com/office/officeart/2005/8/layout/hierarchy3"/>
    <dgm:cxn modelId="{2D3E00E6-977B-4716-A735-D52C2AB6A0CE}" type="presOf" srcId="{FED81FED-B81E-4203-B06E-10633326E95C}" destId="{91284FD4-D902-4F97-856C-E1C448EA4F0E}" srcOrd="1" destOrd="0" presId="urn:microsoft.com/office/officeart/2005/8/layout/hierarchy3"/>
    <dgm:cxn modelId="{0162B948-5A93-4B3C-8CD2-3B48303BB288}" type="presParOf" srcId="{FC36BBF4-13FF-4DDE-AB86-05E97391CC61}" destId="{5F90667F-33FA-4A5F-86BA-5A6288FE8461}" srcOrd="0" destOrd="0" presId="urn:microsoft.com/office/officeart/2005/8/layout/hierarchy3"/>
    <dgm:cxn modelId="{9B5C8841-8162-41B2-AC11-AE895A67F35D}" type="presParOf" srcId="{5F90667F-33FA-4A5F-86BA-5A6288FE8461}" destId="{C26A3D75-73DA-4D73-A94B-330FDB8FF758}" srcOrd="0" destOrd="0" presId="urn:microsoft.com/office/officeart/2005/8/layout/hierarchy3"/>
    <dgm:cxn modelId="{306CEAEE-5336-4EFE-8959-DAFEC438C26B}" type="presParOf" srcId="{C26A3D75-73DA-4D73-A94B-330FDB8FF758}" destId="{0CBFDD23-901A-4796-9B5E-F0E98D8AF4F8}" srcOrd="0" destOrd="0" presId="urn:microsoft.com/office/officeart/2005/8/layout/hierarchy3"/>
    <dgm:cxn modelId="{DF50E441-B59D-47BE-9244-25CB4D024576}" type="presParOf" srcId="{C26A3D75-73DA-4D73-A94B-330FDB8FF758}" destId="{91284FD4-D902-4F97-856C-E1C448EA4F0E}" srcOrd="1" destOrd="0" presId="urn:microsoft.com/office/officeart/2005/8/layout/hierarchy3"/>
    <dgm:cxn modelId="{A7AB5830-9950-4D75-98A6-44EC3DB2555B}" type="presParOf" srcId="{5F90667F-33FA-4A5F-86BA-5A6288FE8461}" destId="{1478F190-5843-4B59-B021-C93D661A3DBB}" srcOrd="1" destOrd="0" presId="urn:microsoft.com/office/officeart/2005/8/layout/hierarchy3"/>
    <dgm:cxn modelId="{CF620FD2-4D1F-4EE9-8BB8-97A4394A239C}" type="presParOf" srcId="{1478F190-5843-4B59-B021-C93D661A3DBB}" destId="{0A96D599-5FB3-4B87-903C-71143CE229B2}" srcOrd="0" destOrd="0" presId="urn:microsoft.com/office/officeart/2005/8/layout/hierarchy3"/>
    <dgm:cxn modelId="{79927364-D904-4885-8DEC-B6F589EAEE6B}" type="presParOf" srcId="{1478F190-5843-4B59-B021-C93D661A3DBB}" destId="{C20E481E-A5C2-4D86-9E81-401401F045A3}" srcOrd="1" destOrd="0" presId="urn:microsoft.com/office/officeart/2005/8/layout/hierarchy3"/>
    <dgm:cxn modelId="{883B82C8-1F33-4677-A657-FDF7A1C72B60}" type="presParOf" srcId="{1478F190-5843-4B59-B021-C93D661A3DBB}" destId="{BAE76EBF-4644-4B97-869B-CB330B532FC8}" srcOrd="2" destOrd="0" presId="urn:microsoft.com/office/officeart/2005/8/layout/hierarchy3"/>
    <dgm:cxn modelId="{15594161-2E70-4F25-BA54-7E750C6C76E1}" type="presParOf" srcId="{1478F190-5843-4B59-B021-C93D661A3DBB}" destId="{77CD5EDD-9589-4FB2-A439-B671FEAF9CA4}" srcOrd="3" destOrd="0" presId="urn:microsoft.com/office/officeart/2005/8/layout/hierarchy3"/>
    <dgm:cxn modelId="{254C6F57-AA6B-44BD-AF64-F8D151387C37}" type="presParOf" srcId="{1478F190-5843-4B59-B021-C93D661A3DBB}" destId="{7512AEB8-2EC1-435F-8057-EFB608F38457}" srcOrd="4" destOrd="0" presId="urn:microsoft.com/office/officeart/2005/8/layout/hierarchy3"/>
    <dgm:cxn modelId="{0425122A-8236-40EE-9346-B0D910D4F5A0}" type="presParOf" srcId="{1478F190-5843-4B59-B021-C93D661A3DBB}" destId="{6AE351F6-7AB1-454E-BF1F-6A3563E76716}" srcOrd="5" destOrd="0" presId="urn:microsoft.com/office/officeart/2005/8/layout/hierarchy3"/>
    <dgm:cxn modelId="{7AC10FEC-43E7-4568-A472-906F95B397E8}" type="presParOf" srcId="{1478F190-5843-4B59-B021-C93D661A3DBB}" destId="{055183FE-D4F3-43C1-9A28-FA6B63A4A0FE}" srcOrd="6" destOrd="0" presId="urn:microsoft.com/office/officeart/2005/8/layout/hierarchy3"/>
    <dgm:cxn modelId="{00BF7C7D-7FBB-48E9-9053-C6EE4069062F}" type="presParOf" srcId="{1478F190-5843-4B59-B021-C93D661A3DBB}" destId="{9C8479AB-6C46-4436-A49D-7446ECF6B4BB}"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573CAB0-F338-498B-97A3-D844BC30A2CB}">
      <dgm:prSet phldrT="[Text]" custT="1"/>
      <dgm:spPr>
        <a:solidFill>
          <a:srgbClr val="84C346"/>
        </a:solidFill>
      </dgm:spPr>
      <dgm:t>
        <a:bodyPr/>
        <a:lstStyle/>
        <a:p>
          <a:r>
            <a:rPr lang="en-US" sz="2000" dirty="0"/>
            <a:t>PI-25. Internal controls on </a:t>
          </a:r>
          <a:r>
            <a:rPr lang="en-US" sz="2000" dirty="0" err="1"/>
            <a:t>nonsalary</a:t>
          </a:r>
          <a:r>
            <a:rPr lang="en-US" sz="2000" dirty="0"/>
            <a:t> expenditure</a:t>
          </a:r>
        </a:p>
      </dgm:t>
    </dgm:pt>
    <dgm:pt modelId="{2D2A8255-800C-40A1-A3F1-396D43E09259}" type="parTrans" cxnId="{D670A5A6-AC04-4B2D-8593-D133A5ACD7EF}">
      <dgm:prSet/>
      <dgm:spPr/>
      <dgm:t>
        <a:bodyPr/>
        <a:lstStyle/>
        <a:p>
          <a:endParaRPr lang="en-US" sz="2000"/>
        </a:p>
      </dgm:t>
    </dgm:pt>
    <dgm:pt modelId="{4C4BD0ED-FDA0-4AE0-91D8-FCFB7A4861F8}" type="sibTrans" cxnId="{D670A5A6-AC04-4B2D-8593-D133A5ACD7EF}">
      <dgm:prSet/>
      <dgm:spPr/>
      <dgm:t>
        <a:bodyPr/>
        <a:lstStyle/>
        <a:p>
          <a:endParaRPr lang="en-US" sz="2000"/>
        </a:p>
      </dgm:t>
    </dgm:pt>
    <dgm:pt modelId="{670BD748-EC8B-42A4-8EDA-5F3E1A7BD928}">
      <dgm:prSet phldrT="[Text]" custT="1"/>
      <dgm:spPr>
        <a:ln>
          <a:solidFill>
            <a:srgbClr val="84C346"/>
          </a:solidFill>
        </a:ln>
      </dgm:spPr>
      <dgm:t>
        <a:bodyPr/>
        <a:lstStyle/>
        <a:p>
          <a:r>
            <a:rPr lang="en-US" sz="2000" dirty="0">
              <a:effectLst/>
              <a:latin typeface="+mn-lt"/>
              <a:ea typeface="Times New Roman" panose="02020603050405020304" pitchFamily="18" charset="0"/>
              <a:cs typeface="Arial" panose="020B0604020202020204" pitchFamily="34" charset="0"/>
            </a:rPr>
            <a:t>25.1 Segregation of duties</a:t>
          </a:r>
          <a:endParaRPr lang="en-US" sz="2000" dirty="0"/>
        </a:p>
      </dgm:t>
    </dgm:pt>
    <dgm:pt modelId="{5C190834-16F3-4E68-87F2-0D52F4549232}" type="parTrans" cxnId="{5E618CFA-6231-4171-A06A-F90996965862}">
      <dgm:prSet/>
      <dgm:spPr>
        <a:ln>
          <a:solidFill>
            <a:srgbClr val="84C346"/>
          </a:solidFill>
        </a:ln>
      </dgm:spPr>
      <dgm:t>
        <a:bodyPr/>
        <a:lstStyle/>
        <a:p>
          <a:endParaRPr lang="en-US" sz="2000"/>
        </a:p>
      </dgm:t>
    </dgm:pt>
    <dgm:pt modelId="{ED76F48E-0E3D-4831-A7CE-B9C07B76CCA7}" type="sibTrans" cxnId="{5E618CFA-6231-4171-A06A-F90996965862}">
      <dgm:prSet/>
      <dgm:spPr/>
      <dgm:t>
        <a:bodyPr/>
        <a:lstStyle/>
        <a:p>
          <a:endParaRPr lang="en-US" sz="2000"/>
        </a:p>
      </dgm:t>
    </dgm:pt>
    <dgm:pt modelId="{B50D5AD1-6325-4616-8706-D0BED6B36C14}">
      <dgm:prSet custT="1"/>
      <dgm:spPr>
        <a:ln>
          <a:solidFill>
            <a:srgbClr val="84C346"/>
          </a:solidFill>
        </a:ln>
      </dgm:spPr>
      <dgm:t>
        <a:bodyPr/>
        <a:lstStyle/>
        <a:p>
          <a:r>
            <a:rPr lang="en-US" sz="2000" dirty="0">
              <a:effectLst/>
              <a:latin typeface="+mn-lt"/>
              <a:ea typeface="Times New Roman" panose="02020603050405020304" pitchFamily="18" charset="0"/>
              <a:cs typeface="Arial" panose="020B0604020202020204" pitchFamily="34" charset="0"/>
            </a:rPr>
            <a:t>25.2 Effectiveness of expenditure commitment controls</a:t>
          </a:r>
          <a:endParaRPr lang="fr-FR" sz="2000" dirty="0"/>
        </a:p>
      </dgm:t>
    </dgm:pt>
    <dgm:pt modelId="{1AE2DEBA-F5D8-4227-BEBA-F776BD55CA87}" type="parTrans" cxnId="{27BC68DF-F124-4B58-BAF0-4AE63D75F235}">
      <dgm:prSet/>
      <dgm:spPr>
        <a:ln>
          <a:solidFill>
            <a:srgbClr val="84C346"/>
          </a:solidFill>
        </a:ln>
      </dgm:spPr>
      <dgm:t>
        <a:bodyPr/>
        <a:lstStyle/>
        <a:p>
          <a:endParaRPr lang="fr-FR" sz="2000"/>
        </a:p>
      </dgm:t>
    </dgm:pt>
    <dgm:pt modelId="{08B13E89-F3E0-46FB-8A83-F6E690DCA672}" type="sibTrans" cxnId="{27BC68DF-F124-4B58-BAF0-4AE63D75F235}">
      <dgm:prSet/>
      <dgm:spPr/>
      <dgm:t>
        <a:bodyPr/>
        <a:lstStyle/>
        <a:p>
          <a:endParaRPr lang="fr-FR" sz="2000"/>
        </a:p>
      </dgm:t>
    </dgm:pt>
    <dgm:pt modelId="{FAC8BFC3-3A06-4B54-95A1-15DE6ED33603}">
      <dgm:prSet custT="1"/>
      <dgm:spPr>
        <a:ln>
          <a:solidFill>
            <a:srgbClr val="84C346"/>
          </a:solidFill>
        </a:ln>
      </dgm:spPr>
      <dgm:t>
        <a:bodyPr/>
        <a:lstStyle/>
        <a:p>
          <a:r>
            <a:rPr lang="en-US" sz="2000" dirty="0">
              <a:effectLst/>
              <a:latin typeface="+mn-lt"/>
              <a:ea typeface="Times New Roman" panose="02020603050405020304" pitchFamily="18" charset="0"/>
              <a:cs typeface="Arial" panose="020B0604020202020204" pitchFamily="34" charset="0"/>
            </a:rPr>
            <a:t>25.3 Compliance with payment rules and procedures</a:t>
          </a:r>
          <a:endParaRPr lang="fr-FR" sz="2000" dirty="0"/>
        </a:p>
      </dgm:t>
    </dgm:pt>
    <dgm:pt modelId="{59CF796E-B236-479F-8042-FA5F57232B5C}" type="parTrans" cxnId="{14D58F36-02BA-48A1-A08B-5755FC71A127}">
      <dgm:prSet/>
      <dgm:spPr>
        <a:ln>
          <a:solidFill>
            <a:srgbClr val="84C346"/>
          </a:solidFill>
        </a:ln>
      </dgm:spPr>
      <dgm:t>
        <a:bodyPr/>
        <a:lstStyle/>
        <a:p>
          <a:endParaRPr lang="fr-FR" sz="2000"/>
        </a:p>
      </dgm:t>
    </dgm:pt>
    <dgm:pt modelId="{D8DC08A9-9BF1-423A-8CE7-E75978C3BADD}" type="sibTrans" cxnId="{14D58F36-02BA-48A1-A08B-5755FC71A127}">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BC3763DE-73D2-4E69-A7C6-E8C679D45FC1}" type="pres">
      <dgm:prSet presAssocID="{9573CAB0-F338-498B-97A3-D844BC30A2CB}" presName="root" presStyleCnt="0"/>
      <dgm:spPr/>
    </dgm:pt>
    <dgm:pt modelId="{2947CCA9-76B3-44BD-A26E-56D10819B6D7}" type="pres">
      <dgm:prSet presAssocID="{9573CAB0-F338-498B-97A3-D844BC30A2CB}" presName="rootComposite" presStyleCnt="0"/>
      <dgm:spPr/>
    </dgm:pt>
    <dgm:pt modelId="{DA4970A0-B2B5-4BB1-B017-D631F090C44B}" type="pres">
      <dgm:prSet presAssocID="{9573CAB0-F338-498B-97A3-D844BC30A2CB}" presName="rootText" presStyleLbl="node1" presStyleIdx="0" presStyleCnt="1" custScaleX="146951" custScaleY="128832" custLinFactNeighborY="-6111"/>
      <dgm:spPr/>
    </dgm:pt>
    <dgm:pt modelId="{820E0244-FFEC-4006-8A95-14BF71548332}" type="pres">
      <dgm:prSet presAssocID="{9573CAB0-F338-498B-97A3-D844BC30A2CB}" presName="rootConnector" presStyleLbl="node1" presStyleIdx="0" presStyleCnt="1"/>
      <dgm:spPr/>
    </dgm:pt>
    <dgm:pt modelId="{1AE1D709-45DB-4E09-BD76-5ABCBFB554B2}" type="pres">
      <dgm:prSet presAssocID="{9573CAB0-F338-498B-97A3-D844BC30A2CB}" presName="childShape" presStyleCnt="0"/>
      <dgm:spPr/>
    </dgm:pt>
    <dgm:pt modelId="{BBFE95EF-5622-4FFD-A2D9-E5C562AA56B5}" type="pres">
      <dgm:prSet presAssocID="{5C190834-16F3-4E68-87F2-0D52F4549232}" presName="Name13" presStyleLbl="parChTrans1D2" presStyleIdx="0" presStyleCnt="3"/>
      <dgm:spPr/>
    </dgm:pt>
    <dgm:pt modelId="{65BE5AC9-ACF0-472D-BB37-6554B55956B6}" type="pres">
      <dgm:prSet presAssocID="{670BD748-EC8B-42A4-8EDA-5F3E1A7BD928}" presName="childText" presStyleLbl="bgAcc1" presStyleIdx="0" presStyleCnt="3" custScaleX="165837">
        <dgm:presLayoutVars>
          <dgm:bulletEnabled val="1"/>
        </dgm:presLayoutVars>
      </dgm:prSet>
      <dgm:spPr/>
    </dgm:pt>
    <dgm:pt modelId="{168CD26D-18FE-41D6-A72A-DBC8215257E7}" type="pres">
      <dgm:prSet presAssocID="{1AE2DEBA-F5D8-4227-BEBA-F776BD55CA87}" presName="Name13" presStyleLbl="parChTrans1D2" presStyleIdx="1" presStyleCnt="3"/>
      <dgm:spPr/>
    </dgm:pt>
    <dgm:pt modelId="{59FB8F6C-4F3C-4F77-9B89-D66B0E384CF4}" type="pres">
      <dgm:prSet presAssocID="{B50D5AD1-6325-4616-8706-D0BED6B36C14}" presName="childText" presStyleLbl="bgAcc1" presStyleIdx="1" presStyleCnt="3" custScaleX="170800">
        <dgm:presLayoutVars>
          <dgm:bulletEnabled val="1"/>
        </dgm:presLayoutVars>
      </dgm:prSet>
      <dgm:spPr/>
    </dgm:pt>
    <dgm:pt modelId="{5AE73292-5A04-4707-A7F6-9710DA6A541D}" type="pres">
      <dgm:prSet presAssocID="{59CF796E-B236-479F-8042-FA5F57232B5C}" presName="Name13" presStyleLbl="parChTrans1D2" presStyleIdx="2" presStyleCnt="3"/>
      <dgm:spPr/>
    </dgm:pt>
    <dgm:pt modelId="{2FCB273A-411D-49D9-A2AA-57518D89F982}" type="pres">
      <dgm:prSet presAssocID="{FAC8BFC3-3A06-4B54-95A1-15DE6ED33603}" presName="childText" presStyleLbl="bgAcc1" presStyleIdx="2" presStyleCnt="3" custScaleX="166265">
        <dgm:presLayoutVars>
          <dgm:bulletEnabled val="1"/>
        </dgm:presLayoutVars>
      </dgm:prSet>
      <dgm:spPr/>
    </dgm:pt>
  </dgm:ptLst>
  <dgm:cxnLst>
    <dgm:cxn modelId="{15F9C50D-4649-4D67-BC46-B6B185C365DC}" type="presOf" srcId="{9573CAB0-F338-498B-97A3-D844BC30A2CB}" destId="{DA4970A0-B2B5-4BB1-B017-D631F090C44B}" srcOrd="0" destOrd="0" presId="urn:microsoft.com/office/officeart/2005/8/layout/hierarchy3"/>
    <dgm:cxn modelId="{6786D420-688D-4287-9640-05E0C6FD9D0D}" type="presOf" srcId="{9573CAB0-F338-498B-97A3-D844BC30A2CB}" destId="{820E0244-FFEC-4006-8A95-14BF71548332}" srcOrd="1" destOrd="0" presId="urn:microsoft.com/office/officeart/2005/8/layout/hierarchy3"/>
    <dgm:cxn modelId="{7C54BF29-B9DD-4041-83C5-11990F674FDD}" type="presOf" srcId="{670BD748-EC8B-42A4-8EDA-5F3E1A7BD928}" destId="{65BE5AC9-ACF0-472D-BB37-6554B55956B6}" srcOrd="0" destOrd="0" presId="urn:microsoft.com/office/officeart/2005/8/layout/hierarchy3"/>
    <dgm:cxn modelId="{E8A9E834-74C7-43C5-A1BD-53499784F169}" type="presOf" srcId="{59CF796E-B236-479F-8042-FA5F57232B5C}" destId="{5AE73292-5A04-4707-A7F6-9710DA6A541D}" srcOrd="0" destOrd="0" presId="urn:microsoft.com/office/officeart/2005/8/layout/hierarchy3"/>
    <dgm:cxn modelId="{14D58F36-02BA-48A1-A08B-5755FC71A127}" srcId="{9573CAB0-F338-498B-97A3-D844BC30A2CB}" destId="{FAC8BFC3-3A06-4B54-95A1-15DE6ED33603}" srcOrd="2" destOrd="0" parTransId="{59CF796E-B236-479F-8042-FA5F57232B5C}" sibTransId="{D8DC08A9-9BF1-423A-8CE7-E75978C3BADD}"/>
    <dgm:cxn modelId="{C49E0D37-D501-42DA-A399-F7134383E423}" type="presOf" srcId="{FAC8BFC3-3A06-4B54-95A1-15DE6ED33603}" destId="{2FCB273A-411D-49D9-A2AA-57518D89F982}" srcOrd="0" destOrd="0" presId="urn:microsoft.com/office/officeart/2005/8/layout/hierarchy3"/>
    <dgm:cxn modelId="{3851DA54-16C9-43B0-A3B3-AE8B0B6ABE0C}" type="presOf" srcId="{1AE2DEBA-F5D8-4227-BEBA-F776BD55CA87}" destId="{168CD26D-18FE-41D6-A72A-DBC8215257E7}" srcOrd="0" destOrd="0" presId="urn:microsoft.com/office/officeart/2005/8/layout/hierarchy3"/>
    <dgm:cxn modelId="{0EDB9E7F-5F11-4CAD-9A9F-564B66CF2126}" type="presOf" srcId="{5C190834-16F3-4E68-87F2-0D52F4549232}" destId="{BBFE95EF-5622-4FFD-A2D9-E5C562AA56B5}" srcOrd="0" destOrd="0" presId="urn:microsoft.com/office/officeart/2005/8/layout/hierarchy3"/>
    <dgm:cxn modelId="{D670A5A6-AC04-4B2D-8593-D133A5ACD7EF}" srcId="{7A22C011-3D92-427A-9F4E-6EFED97C17FB}" destId="{9573CAB0-F338-498B-97A3-D844BC30A2CB}" srcOrd="0" destOrd="0" parTransId="{2D2A8255-800C-40A1-A3F1-396D43E09259}" sibTransId="{4C4BD0ED-FDA0-4AE0-91D8-FCFB7A4861F8}"/>
    <dgm:cxn modelId="{36A96AC9-4AB1-4017-A852-B45355A7E35D}" type="presOf" srcId="{B50D5AD1-6325-4616-8706-D0BED6B36C14}" destId="{59FB8F6C-4F3C-4F77-9B89-D66B0E384CF4}" srcOrd="0" destOrd="0" presId="urn:microsoft.com/office/officeart/2005/8/layout/hierarchy3"/>
    <dgm:cxn modelId="{27BC68DF-F124-4B58-BAF0-4AE63D75F235}" srcId="{9573CAB0-F338-498B-97A3-D844BC30A2CB}" destId="{B50D5AD1-6325-4616-8706-D0BED6B36C14}" srcOrd="1" destOrd="0" parTransId="{1AE2DEBA-F5D8-4227-BEBA-F776BD55CA87}" sibTransId="{08B13E89-F3E0-46FB-8A83-F6E690DCA672}"/>
    <dgm:cxn modelId="{EDA9A1E4-3BAC-4F40-9FEE-EE39F26C1232}" type="presOf" srcId="{7A22C011-3D92-427A-9F4E-6EFED97C17FB}" destId="{FC36BBF4-13FF-4DDE-AB86-05E97391CC61}" srcOrd="0" destOrd="0" presId="urn:microsoft.com/office/officeart/2005/8/layout/hierarchy3"/>
    <dgm:cxn modelId="{5E618CFA-6231-4171-A06A-F90996965862}" srcId="{9573CAB0-F338-498B-97A3-D844BC30A2CB}" destId="{670BD748-EC8B-42A4-8EDA-5F3E1A7BD928}" srcOrd="0" destOrd="0" parTransId="{5C190834-16F3-4E68-87F2-0D52F4549232}" sibTransId="{ED76F48E-0E3D-4831-A7CE-B9C07B76CCA7}"/>
    <dgm:cxn modelId="{060E849F-0BB6-4C63-8FD8-AE9A2A80BED1}" type="presParOf" srcId="{FC36BBF4-13FF-4DDE-AB86-05E97391CC61}" destId="{BC3763DE-73D2-4E69-A7C6-E8C679D45FC1}" srcOrd="0" destOrd="0" presId="urn:microsoft.com/office/officeart/2005/8/layout/hierarchy3"/>
    <dgm:cxn modelId="{85385F0B-5A29-40D5-A92D-31CC83A6491C}" type="presParOf" srcId="{BC3763DE-73D2-4E69-A7C6-E8C679D45FC1}" destId="{2947CCA9-76B3-44BD-A26E-56D10819B6D7}" srcOrd="0" destOrd="0" presId="urn:microsoft.com/office/officeart/2005/8/layout/hierarchy3"/>
    <dgm:cxn modelId="{E82B91C7-57C0-496A-93F9-98C1BD6C0101}" type="presParOf" srcId="{2947CCA9-76B3-44BD-A26E-56D10819B6D7}" destId="{DA4970A0-B2B5-4BB1-B017-D631F090C44B}" srcOrd="0" destOrd="0" presId="urn:microsoft.com/office/officeart/2005/8/layout/hierarchy3"/>
    <dgm:cxn modelId="{20E601BB-09B5-4261-94BA-C13437886B15}" type="presParOf" srcId="{2947CCA9-76B3-44BD-A26E-56D10819B6D7}" destId="{820E0244-FFEC-4006-8A95-14BF71548332}" srcOrd="1" destOrd="0" presId="urn:microsoft.com/office/officeart/2005/8/layout/hierarchy3"/>
    <dgm:cxn modelId="{BB57856D-4DAE-4951-B1B0-CDCE7B7D5F3C}" type="presParOf" srcId="{BC3763DE-73D2-4E69-A7C6-E8C679D45FC1}" destId="{1AE1D709-45DB-4E09-BD76-5ABCBFB554B2}" srcOrd="1" destOrd="0" presId="urn:microsoft.com/office/officeart/2005/8/layout/hierarchy3"/>
    <dgm:cxn modelId="{2F1D5F41-886C-4E61-9C60-7F5F919BB131}" type="presParOf" srcId="{1AE1D709-45DB-4E09-BD76-5ABCBFB554B2}" destId="{BBFE95EF-5622-4FFD-A2D9-E5C562AA56B5}" srcOrd="0" destOrd="0" presId="urn:microsoft.com/office/officeart/2005/8/layout/hierarchy3"/>
    <dgm:cxn modelId="{831BA6D3-2D99-42C0-9B0E-D04F85333976}" type="presParOf" srcId="{1AE1D709-45DB-4E09-BD76-5ABCBFB554B2}" destId="{65BE5AC9-ACF0-472D-BB37-6554B55956B6}" srcOrd="1" destOrd="0" presId="urn:microsoft.com/office/officeart/2005/8/layout/hierarchy3"/>
    <dgm:cxn modelId="{E82B775B-EB47-46BA-ABF6-7B8F8F88E45E}" type="presParOf" srcId="{1AE1D709-45DB-4E09-BD76-5ABCBFB554B2}" destId="{168CD26D-18FE-41D6-A72A-DBC8215257E7}" srcOrd="2" destOrd="0" presId="urn:microsoft.com/office/officeart/2005/8/layout/hierarchy3"/>
    <dgm:cxn modelId="{C8A0080F-ECA6-40AF-BEC8-067104C81487}" type="presParOf" srcId="{1AE1D709-45DB-4E09-BD76-5ABCBFB554B2}" destId="{59FB8F6C-4F3C-4F77-9B89-D66B0E384CF4}" srcOrd="3" destOrd="0" presId="urn:microsoft.com/office/officeart/2005/8/layout/hierarchy3"/>
    <dgm:cxn modelId="{CF26F72C-4834-40F7-8837-2B666A62ABAA}" type="presParOf" srcId="{1AE1D709-45DB-4E09-BD76-5ABCBFB554B2}" destId="{5AE73292-5A04-4707-A7F6-9710DA6A541D}" srcOrd="4" destOrd="0" presId="urn:microsoft.com/office/officeart/2005/8/layout/hierarchy3"/>
    <dgm:cxn modelId="{DD5533EB-C53A-4130-AA83-AF17E79AD7B7}" type="presParOf" srcId="{1AE1D709-45DB-4E09-BD76-5ABCBFB554B2}" destId="{2FCB273A-411D-49D9-A2AA-57518D89F982}"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CC3AA3-AD32-40CC-BE64-636ED858F14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EBA62492-345C-42E5-A5B5-B9227787B30E}">
      <dgm:prSet phldrT="[Text]" custT="1"/>
      <dgm:spPr>
        <a:solidFill>
          <a:srgbClr val="C2D840"/>
        </a:solidFill>
      </dgm:spPr>
      <dgm:t>
        <a:bodyPr/>
        <a:lstStyle/>
        <a:p>
          <a:r>
            <a:rPr lang="en-US" sz="2000" dirty="0"/>
            <a:t>PI-27 Financial data integrity</a:t>
          </a:r>
        </a:p>
      </dgm:t>
    </dgm:pt>
    <dgm:pt modelId="{A9D287CC-51D2-4318-BB99-44978701E323}" type="parTrans" cxnId="{86529A15-EA09-46DD-BF71-E7A40CC21BE5}">
      <dgm:prSet/>
      <dgm:spPr/>
      <dgm:t>
        <a:bodyPr/>
        <a:lstStyle/>
        <a:p>
          <a:endParaRPr lang="en-US"/>
        </a:p>
      </dgm:t>
    </dgm:pt>
    <dgm:pt modelId="{1C0DBBA3-C9BF-4A56-8AAD-0F7BF5E3A64E}" type="sibTrans" cxnId="{86529A15-EA09-46DD-BF71-E7A40CC21BE5}">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a:solidFill>
            <a:srgbClr val="C2D840"/>
          </a:solidFill>
        </a:ln>
      </dgm:spPr>
      <dgm:t>
        <a:bodyPr/>
        <a:lstStyle/>
        <a:p>
          <a:endParaRPr lang="en-US"/>
        </a:p>
      </dgm:t>
    </dgm:pt>
    <dgm:pt modelId="{30FE14E4-9BD5-461C-9B62-7D0F883EBCDE}">
      <dgm:prSet phldrT="[Text]" custT="1"/>
      <dgm:spPr>
        <a:solidFill>
          <a:srgbClr val="C2D840"/>
        </a:solidFill>
      </dgm:spPr>
      <dgm:t>
        <a:bodyPr/>
        <a:lstStyle/>
        <a:p>
          <a:r>
            <a:rPr lang="en-US" sz="2000" dirty="0"/>
            <a:t>PI-28 In-year budget reports</a:t>
          </a:r>
        </a:p>
      </dgm:t>
    </dgm:pt>
    <dgm:pt modelId="{D06AD47A-6311-4998-88D4-D9226D996729}" type="parTrans" cxnId="{FF3FEF3D-BC2E-40D1-BF21-32729A18C6B7}">
      <dgm:prSet/>
      <dgm:spPr/>
      <dgm:t>
        <a:bodyPr/>
        <a:lstStyle/>
        <a:p>
          <a:endParaRPr lang="en-US"/>
        </a:p>
      </dgm:t>
    </dgm:pt>
    <dgm:pt modelId="{711C0DFC-D50E-4586-B657-04AA72057AD1}" type="sibTrans" cxnId="{FF3FEF3D-BC2E-40D1-BF21-32729A18C6B7}">
      <dgm:prSet/>
      <dgm:spPr/>
      <dgm:t>
        <a:bodyPr/>
        <a:lstStyle/>
        <a:p>
          <a:endParaRPr lang="en-US"/>
        </a:p>
      </dgm:t>
    </dgm:pt>
    <dgm:pt modelId="{10017311-6B7C-44CE-8444-832D469FDEC5}">
      <dgm:prSet phldrT="[Text]" custT="1"/>
      <dgm:spPr>
        <a:solidFill>
          <a:srgbClr val="C2D840"/>
        </a:solidFill>
      </dgm:spPr>
      <dgm:t>
        <a:bodyPr/>
        <a:lstStyle/>
        <a:p>
          <a:r>
            <a:rPr lang="en-US" sz="2000" dirty="0"/>
            <a:t>PI-29 Annual financial reports</a:t>
          </a:r>
        </a:p>
      </dgm:t>
    </dgm:pt>
    <dgm:pt modelId="{7DD47E0E-7DBC-4099-87D1-C5CBFBD2D899}" type="parTrans" cxnId="{50576209-3568-4EDE-9935-F0775427AC76}">
      <dgm:prSet/>
      <dgm:spPr/>
      <dgm:t>
        <a:bodyPr/>
        <a:lstStyle/>
        <a:p>
          <a:endParaRPr lang="en-US"/>
        </a:p>
      </dgm:t>
    </dgm:pt>
    <dgm:pt modelId="{78E6BB8C-2564-4995-9299-AD034D307F19}" type="sibTrans" cxnId="{50576209-3568-4EDE-9935-F0775427AC76}">
      <dgm:prSet/>
      <dgm:spPr/>
      <dgm:t>
        <a:bodyPr/>
        <a:lstStyle/>
        <a:p>
          <a:endParaRPr lang="en-US"/>
        </a:p>
      </dgm:t>
    </dgm:pt>
    <dgm:pt modelId="{A16F592D-2CED-45F8-B14B-80D32E10DB3F}" type="pres">
      <dgm:prSet presAssocID="{52CC3AA3-AD32-40CC-BE64-636ED858F14A}" presName="Name0" presStyleCnt="0">
        <dgm:presLayoutVars>
          <dgm:chMax val="7"/>
          <dgm:chPref val="7"/>
          <dgm:dir/>
        </dgm:presLayoutVars>
      </dgm:prSet>
      <dgm:spPr/>
    </dgm:pt>
    <dgm:pt modelId="{CFC51479-87DB-426A-9B5D-47A5FE33E2E5}" type="pres">
      <dgm:prSet presAssocID="{52CC3AA3-AD32-40CC-BE64-636ED858F14A}" presName="Name1" presStyleCnt="0"/>
      <dgm:spPr/>
    </dgm:pt>
    <dgm:pt modelId="{41943A8C-0DEF-490F-976B-6A8F62D35255}" type="pres">
      <dgm:prSet presAssocID="{52CC3AA3-AD32-40CC-BE64-636ED858F14A}" presName="cycle" presStyleCnt="0"/>
      <dgm:spPr/>
    </dgm:pt>
    <dgm:pt modelId="{F6645DC6-CC6A-44BD-893A-D5A637C28EC6}" type="pres">
      <dgm:prSet presAssocID="{52CC3AA3-AD32-40CC-BE64-636ED858F14A}" presName="srcNode" presStyleLbl="node1" presStyleIdx="0" presStyleCnt="3"/>
      <dgm:spPr/>
    </dgm:pt>
    <dgm:pt modelId="{888A049B-3466-45E9-9BF0-8A3B2D0B1E4C}" type="pres">
      <dgm:prSet presAssocID="{52CC3AA3-AD32-40CC-BE64-636ED858F14A}" presName="conn" presStyleLbl="parChTrans1D2" presStyleIdx="0" presStyleCnt="1"/>
      <dgm:spPr/>
    </dgm:pt>
    <dgm:pt modelId="{9DC40793-A641-41F4-94F5-83DE888DC8C3}" type="pres">
      <dgm:prSet presAssocID="{52CC3AA3-AD32-40CC-BE64-636ED858F14A}" presName="extraNode" presStyleLbl="node1" presStyleIdx="0" presStyleCnt="3"/>
      <dgm:spPr/>
    </dgm:pt>
    <dgm:pt modelId="{0BA71B29-F4D1-47BD-8F23-6CFE8FC07B1B}" type="pres">
      <dgm:prSet presAssocID="{52CC3AA3-AD32-40CC-BE64-636ED858F14A}" presName="dstNode" presStyleLbl="node1" presStyleIdx="0" presStyleCnt="3"/>
      <dgm:spPr/>
    </dgm:pt>
    <dgm:pt modelId="{3976D4FA-F129-4E25-8E1A-44294B76B275}" type="pres">
      <dgm:prSet presAssocID="{EBA62492-345C-42E5-A5B5-B9227787B30E}" presName="text_1" presStyleLbl="node1" presStyleIdx="0" presStyleCnt="3" custScaleY="62500">
        <dgm:presLayoutVars>
          <dgm:bulletEnabled val="1"/>
        </dgm:presLayoutVars>
      </dgm:prSet>
      <dgm:spPr/>
    </dgm:pt>
    <dgm:pt modelId="{17BE9E46-6A2E-44ED-9711-E511013411F2}" type="pres">
      <dgm:prSet presAssocID="{EBA62492-345C-42E5-A5B5-B9227787B30E}" presName="accent_1" presStyleCnt="0"/>
      <dgm:spPr/>
    </dgm:pt>
    <dgm:pt modelId="{8EB3AB43-639D-460A-ADBA-46E0DA16D406}" type="pres">
      <dgm:prSet presAssocID="{EBA62492-345C-42E5-A5B5-B9227787B30E}" presName="accentRepeatNode" presStyleLbl="solidFgAcc1" presStyleIdx="0" presStyleCnt="3" custScaleX="57143" custScaleY="57143"/>
      <dgm:spPr>
        <a:ln>
          <a:solidFill>
            <a:srgbClr val="C2D840"/>
          </a:solidFill>
        </a:ln>
      </dgm:spPr>
    </dgm:pt>
    <dgm:pt modelId="{4223B528-1827-4BC3-8D4C-073B05D37D95}" type="pres">
      <dgm:prSet presAssocID="{30FE14E4-9BD5-461C-9B62-7D0F883EBCDE}" presName="text_2" presStyleLbl="node1" presStyleIdx="1" presStyleCnt="3" custScaleY="62500">
        <dgm:presLayoutVars>
          <dgm:bulletEnabled val="1"/>
        </dgm:presLayoutVars>
      </dgm:prSet>
      <dgm:spPr/>
    </dgm:pt>
    <dgm:pt modelId="{19AB7FA7-8698-44F6-B00B-0F85CE146DF7}" type="pres">
      <dgm:prSet presAssocID="{30FE14E4-9BD5-461C-9B62-7D0F883EBCDE}" presName="accent_2" presStyleCnt="0"/>
      <dgm:spPr/>
    </dgm:pt>
    <dgm:pt modelId="{55AFA198-FEF9-44DD-A130-17346EB3FD3C}" type="pres">
      <dgm:prSet presAssocID="{30FE14E4-9BD5-461C-9B62-7D0F883EBCDE}" presName="accentRepeatNode" presStyleLbl="solidFgAcc1" presStyleIdx="1" presStyleCnt="3" custScaleX="57143" custScaleY="57143"/>
      <dgm:spPr>
        <a:ln>
          <a:solidFill>
            <a:srgbClr val="C2D840"/>
          </a:solidFill>
        </a:ln>
      </dgm:spPr>
    </dgm:pt>
    <dgm:pt modelId="{BA479D04-58AD-4838-A71B-E5C84DCE3756}" type="pres">
      <dgm:prSet presAssocID="{10017311-6B7C-44CE-8444-832D469FDEC5}" presName="text_3" presStyleLbl="node1" presStyleIdx="2" presStyleCnt="3" custScaleY="62500">
        <dgm:presLayoutVars>
          <dgm:bulletEnabled val="1"/>
        </dgm:presLayoutVars>
      </dgm:prSet>
      <dgm:spPr/>
    </dgm:pt>
    <dgm:pt modelId="{550966D2-6E92-4451-90C9-3E0BF816252B}" type="pres">
      <dgm:prSet presAssocID="{10017311-6B7C-44CE-8444-832D469FDEC5}" presName="accent_3" presStyleCnt="0"/>
      <dgm:spPr/>
    </dgm:pt>
    <dgm:pt modelId="{F3D5709A-8C1E-4E3E-873F-5369A0C51B2F}" type="pres">
      <dgm:prSet presAssocID="{10017311-6B7C-44CE-8444-832D469FDEC5}" presName="accentRepeatNode" presStyleLbl="solidFgAcc1" presStyleIdx="2" presStyleCnt="3" custScaleX="57143" custScaleY="57143"/>
      <dgm:spPr>
        <a:ln>
          <a:solidFill>
            <a:srgbClr val="C2D840"/>
          </a:solidFill>
        </a:ln>
      </dgm:spPr>
    </dgm:pt>
  </dgm:ptLst>
  <dgm:cxnLst>
    <dgm:cxn modelId="{50576209-3568-4EDE-9935-F0775427AC76}" srcId="{52CC3AA3-AD32-40CC-BE64-636ED858F14A}" destId="{10017311-6B7C-44CE-8444-832D469FDEC5}" srcOrd="2" destOrd="0" parTransId="{7DD47E0E-7DBC-4099-87D1-C5CBFBD2D899}" sibTransId="{78E6BB8C-2564-4995-9299-AD034D307F19}"/>
    <dgm:cxn modelId="{86529A15-EA09-46DD-BF71-E7A40CC21BE5}" srcId="{52CC3AA3-AD32-40CC-BE64-636ED858F14A}" destId="{EBA62492-345C-42E5-A5B5-B9227787B30E}" srcOrd="0" destOrd="0" parTransId="{A9D287CC-51D2-4318-BB99-44978701E323}" sibTransId="{1C0DBBA3-C9BF-4A56-8AAD-0F7BF5E3A64E}"/>
    <dgm:cxn modelId="{FF3FEF3D-BC2E-40D1-BF21-32729A18C6B7}" srcId="{52CC3AA3-AD32-40CC-BE64-636ED858F14A}" destId="{30FE14E4-9BD5-461C-9B62-7D0F883EBCDE}" srcOrd="1" destOrd="0" parTransId="{D06AD47A-6311-4998-88D4-D9226D996729}" sibTransId="{711C0DFC-D50E-4586-B657-04AA72057AD1}"/>
    <dgm:cxn modelId="{9967D74B-B233-4224-90E6-5C10A4EDA0DB}" type="presOf" srcId="{30FE14E4-9BD5-461C-9B62-7D0F883EBCDE}" destId="{4223B528-1827-4BC3-8D4C-073B05D37D95}" srcOrd="0" destOrd="0" presId="urn:microsoft.com/office/officeart/2008/layout/VerticalCurvedList"/>
    <dgm:cxn modelId="{D83050AA-DD00-44BB-93E8-A73D4A8A9487}" type="presOf" srcId="{EBA62492-345C-42E5-A5B5-B9227787B30E}" destId="{3976D4FA-F129-4E25-8E1A-44294B76B275}" srcOrd="0" destOrd="0" presId="urn:microsoft.com/office/officeart/2008/layout/VerticalCurvedList"/>
    <dgm:cxn modelId="{D97925D9-C2BA-46BC-81C4-F9ADC659B323}" type="presOf" srcId="{52CC3AA3-AD32-40CC-BE64-636ED858F14A}" destId="{A16F592D-2CED-45F8-B14B-80D32E10DB3F}" srcOrd="0" destOrd="0" presId="urn:microsoft.com/office/officeart/2008/layout/VerticalCurvedList"/>
    <dgm:cxn modelId="{C0D485EB-4CB3-41FB-9CE5-C0A8E56A9E4D}" type="presOf" srcId="{1C0DBBA3-C9BF-4A56-8AAD-0F7BF5E3A64E}" destId="{888A049B-3466-45E9-9BF0-8A3B2D0B1E4C}" srcOrd="0" destOrd="0" presId="urn:microsoft.com/office/officeart/2008/layout/VerticalCurvedList"/>
    <dgm:cxn modelId="{086A6CFF-524F-4098-8A76-BC653D10A867}" type="presOf" srcId="{10017311-6B7C-44CE-8444-832D469FDEC5}" destId="{BA479D04-58AD-4838-A71B-E5C84DCE3756}" srcOrd="0" destOrd="0" presId="urn:microsoft.com/office/officeart/2008/layout/VerticalCurvedList"/>
    <dgm:cxn modelId="{0F1E3640-FAD5-442C-8073-151EBD3ABE64}" type="presParOf" srcId="{A16F592D-2CED-45F8-B14B-80D32E10DB3F}" destId="{CFC51479-87DB-426A-9B5D-47A5FE33E2E5}" srcOrd="0" destOrd="0" presId="urn:microsoft.com/office/officeart/2008/layout/VerticalCurvedList"/>
    <dgm:cxn modelId="{C6075ED2-345E-45D5-8639-E436D0C9379A}" type="presParOf" srcId="{CFC51479-87DB-426A-9B5D-47A5FE33E2E5}" destId="{41943A8C-0DEF-490F-976B-6A8F62D35255}" srcOrd="0" destOrd="0" presId="urn:microsoft.com/office/officeart/2008/layout/VerticalCurvedList"/>
    <dgm:cxn modelId="{433AF807-8552-4088-95C3-46C4F1691DA7}" type="presParOf" srcId="{41943A8C-0DEF-490F-976B-6A8F62D35255}" destId="{F6645DC6-CC6A-44BD-893A-D5A637C28EC6}" srcOrd="0" destOrd="0" presId="urn:microsoft.com/office/officeart/2008/layout/VerticalCurvedList"/>
    <dgm:cxn modelId="{F58EBA07-64E9-4AF6-9FA4-B657EC6AE115}" type="presParOf" srcId="{41943A8C-0DEF-490F-976B-6A8F62D35255}" destId="{888A049B-3466-45E9-9BF0-8A3B2D0B1E4C}" srcOrd="1" destOrd="0" presId="urn:microsoft.com/office/officeart/2008/layout/VerticalCurvedList"/>
    <dgm:cxn modelId="{E40C3369-3627-4184-AB03-BAB5A170552A}" type="presParOf" srcId="{41943A8C-0DEF-490F-976B-6A8F62D35255}" destId="{9DC40793-A641-41F4-94F5-83DE888DC8C3}" srcOrd="2" destOrd="0" presId="urn:microsoft.com/office/officeart/2008/layout/VerticalCurvedList"/>
    <dgm:cxn modelId="{C6866D8A-F366-4FD3-822B-935E4539D475}" type="presParOf" srcId="{41943A8C-0DEF-490F-976B-6A8F62D35255}" destId="{0BA71B29-F4D1-47BD-8F23-6CFE8FC07B1B}" srcOrd="3" destOrd="0" presId="urn:microsoft.com/office/officeart/2008/layout/VerticalCurvedList"/>
    <dgm:cxn modelId="{D79F453F-23B1-4D8C-9A4E-9CB7DF6AA1B0}" type="presParOf" srcId="{CFC51479-87DB-426A-9B5D-47A5FE33E2E5}" destId="{3976D4FA-F129-4E25-8E1A-44294B76B275}" srcOrd="1" destOrd="0" presId="urn:microsoft.com/office/officeart/2008/layout/VerticalCurvedList"/>
    <dgm:cxn modelId="{79342A57-8BE1-424E-BA2B-33DF8641556B}" type="presParOf" srcId="{CFC51479-87DB-426A-9B5D-47A5FE33E2E5}" destId="{17BE9E46-6A2E-44ED-9711-E511013411F2}" srcOrd="2" destOrd="0" presId="urn:microsoft.com/office/officeart/2008/layout/VerticalCurvedList"/>
    <dgm:cxn modelId="{63529F36-A75B-4747-B794-EAD7BC682C54}" type="presParOf" srcId="{17BE9E46-6A2E-44ED-9711-E511013411F2}" destId="{8EB3AB43-639D-460A-ADBA-46E0DA16D406}" srcOrd="0" destOrd="0" presId="urn:microsoft.com/office/officeart/2008/layout/VerticalCurvedList"/>
    <dgm:cxn modelId="{406C6FCB-8013-48F8-81CD-9EA115DCE3FF}" type="presParOf" srcId="{CFC51479-87DB-426A-9B5D-47A5FE33E2E5}" destId="{4223B528-1827-4BC3-8D4C-073B05D37D95}" srcOrd="3" destOrd="0" presId="urn:microsoft.com/office/officeart/2008/layout/VerticalCurvedList"/>
    <dgm:cxn modelId="{4FD3D01E-6941-4E4E-861C-836A09268721}" type="presParOf" srcId="{CFC51479-87DB-426A-9B5D-47A5FE33E2E5}" destId="{19AB7FA7-8698-44F6-B00B-0F85CE146DF7}" srcOrd="4" destOrd="0" presId="urn:microsoft.com/office/officeart/2008/layout/VerticalCurvedList"/>
    <dgm:cxn modelId="{0C2D71D2-DB8E-4CB8-8406-7C92BF7F123B}" type="presParOf" srcId="{19AB7FA7-8698-44F6-B00B-0F85CE146DF7}" destId="{55AFA198-FEF9-44DD-A130-17346EB3FD3C}" srcOrd="0" destOrd="0" presId="urn:microsoft.com/office/officeart/2008/layout/VerticalCurvedList"/>
    <dgm:cxn modelId="{EE56BA3D-3B5A-499F-A6C7-E115359E1E4E}" type="presParOf" srcId="{CFC51479-87DB-426A-9B5D-47A5FE33E2E5}" destId="{BA479D04-58AD-4838-A71B-E5C84DCE3756}" srcOrd="5" destOrd="0" presId="urn:microsoft.com/office/officeart/2008/layout/VerticalCurvedList"/>
    <dgm:cxn modelId="{4075EFDE-96F9-48D4-9388-24BD473E5D5F}" type="presParOf" srcId="{CFC51479-87DB-426A-9B5D-47A5FE33E2E5}" destId="{550966D2-6E92-4451-90C9-3E0BF816252B}" srcOrd="6" destOrd="0" presId="urn:microsoft.com/office/officeart/2008/layout/VerticalCurvedList"/>
    <dgm:cxn modelId="{8956259D-9E8B-40E8-AAA8-91E978CCF8A6}" type="presParOf" srcId="{550966D2-6E92-4451-90C9-3E0BF816252B}" destId="{F3D5709A-8C1E-4E3E-873F-5369A0C51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573CAB0-F338-498B-97A3-D844BC30A2CB}">
      <dgm:prSet phldrT="[Text]" custT="1"/>
      <dgm:spPr>
        <a:solidFill>
          <a:srgbClr val="C2D840"/>
        </a:solidFill>
      </dgm:spPr>
      <dgm:t>
        <a:bodyPr/>
        <a:lstStyle/>
        <a:p>
          <a:r>
            <a:rPr lang="en-US" sz="2000" dirty="0"/>
            <a:t>PI-27 Financial data integrity</a:t>
          </a:r>
        </a:p>
      </dgm:t>
    </dgm:pt>
    <dgm:pt modelId="{2D2A8255-800C-40A1-A3F1-396D43E09259}" type="parTrans" cxnId="{D670A5A6-AC04-4B2D-8593-D133A5ACD7EF}">
      <dgm:prSet/>
      <dgm:spPr/>
      <dgm:t>
        <a:bodyPr/>
        <a:lstStyle/>
        <a:p>
          <a:endParaRPr lang="en-US" sz="2000"/>
        </a:p>
      </dgm:t>
    </dgm:pt>
    <dgm:pt modelId="{4C4BD0ED-FDA0-4AE0-91D8-FCFB7A4861F8}" type="sibTrans" cxnId="{D670A5A6-AC04-4B2D-8593-D133A5ACD7EF}">
      <dgm:prSet/>
      <dgm:spPr/>
      <dgm:t>
        <a:bodyPr/>
        <a:lstStyle/>
        <a:p>
          <a:endParaRPr lang="en-US" sz="2000"/>
        </a:p>
      </dgm:t>
    </dgm:pt>
    <dgm:pt modelId="{670BD748-EC8B-42A4-8EDA-5F3E1A7BD928}">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27.1 Bank</a:t>
          </a:r>
          <a:r>
            <a:rPr lang="en-US" sz="2000" baseline="0" dirty="0">
              <a:effectLst/>
              <a:latin typeface="+mn-lt"/>
              <a:ea typeface="Times New Roman" panose="02020603050405020304" pitchFamily="18" charset="0"/>
              <a:cs typeface="Arial" panose="020B0604020202020204" pitchFamily="34" charset="0"/>
            </a:rPr>
            <a:t> account reconciliation</a:t>
          </a:r>
          <a:endParaRPr lang="en-US" sz="2000" dirty="0"/>
        </a:p>
      </dgm:t>
    </dgm:pt>
    <dgm:pt modelId="{5C190834-16F3-4E68-87F2-0D52F4549232}" type="parTrans" cxnId="{5E618CFA-6231-4171-A06A-F90996965862}">
      <dgm:prSet/>
      <dgm:spPr>
        <a:ln>
          <a:solidFill>
            <a:srgbClr val="C2D840"/>
          </a:solidFill>
        </a:ln>
      </dgm:spPr>
      <dgm:t>
        <a:bodyPr/>
        <a:lstStyle/>
        <a:p>
          <a:endParaRPr lang="en-US" sz="2000"/>
        </a:p>
      </dgm:t>
    </dgm:pt>
    <dgm:pt modelId="{ED76F48E-0E3D-4831-A7CE-B9C07B76CCA7}" type="sibTrans" cxnId="{5E618CFA-6231-4171-A06A-F90996965862}">
      <dgm:prSet/>
      <dgm:spPr/>
      <dgm:t>
        <a:bodyPr/>
        <a:lstStyle/>
        <a:p>
          <a:endParaRPr lang="en-US" sz="2000"/>
        </a:p>
      </dgm:t>
    </dgm:pt>
    <dgm:pt modelId="{D852C4E6-AC52-4041-B53E-10825594AE9B}">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27.2 Suspense accounts</a:t>
          </a:r>
          <a:endParaRPr lang="en-US" sz="2000" dirty="0"/>
        </a:p>
      </dgm:t>
    </dgm:pt>
    <dgm:pt modelId="{5FD18F89-CAC7-44CD-AEFD-1A36E11B09F6}" type="parTrans" cxnId="{8E0A5945-26C7-423B-A517-11711B457F36}">
      <dgm:prSet/>
      <dgm:spPr>
        <a:ln>
          <a:solidFill>
            <a:srgbClr val="C2D840"/>
          </a:solidFill>
        </a:ln>
      </dgm:spPr>
      <dgm:t>
        <a:bodyPr/>
        <a:lstStyle/>
        <a:p>
          <a:endParaRPr lang="fr-FR" sz="2000"/>
        </a:p>
      </dgm:t>
    </dgm:pt>
    <dgm:pt modelId="{3119B027-35B3-4F1F-BE45-F141054661D7}" type="sibTrans" cxnId="{8E0A5945-26C7-423B-A517-11711B457F36}">
      <dgm:prSet/>
      <dgm:spPr/>
      <dgm:t>
        <a:bodyPr/>
        <a:lstStyle/>
        <a:p>
          <a:endParaRPr lang="fr-FR" sz="2000"/>
        </a:p>
      </dgm:t>
    </dgm:pt>
    <dgm:pt modelId="{2D87E155-C1F4-4F74-97E1-E2517FDE8C8D}">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27.3 Advance accounts</a:t>
          </a:r>
          <a:endParaRPr lang="en-US" sz="2000" dirty="0"/>
        </a:p>
      </dgm:t>
    </dgm:pt>
    <dgm:pt modelId="{15AAA50B-DA99-4E29-B279-D36A0A0FC578}" type="parTrans" cxnId="{8DD4C76C-2EBF-4496-9869-5325AB699F59}">
      <dgm:prSet/>
      <dgm:spPr>
        <a:ln>
          <a:solidFill>
            <a:srgbClr val="C2D840"/>
          </a:solidFill>
        </a:ln>
      </dgm:spPr>
      <dgm:t>
        <a:bodyPr/>
        <a:lstStyle/>
        <a:p>
          <a:endParaRPr lang="fr-FR" sz="2000"/>
        </a:p>
      </dgm:t>
    </dgm:pt>
    <dgm:pt modelId="{8634CC07-332D-4DFB-8CEF-E75D7FEF8596}" type="sibTrans" cxnId="{8DD4C76C-2EBF-4496-9869-5325AB699F59}">
      <dgm:prSet/>
      <dgm:spPr/>
      <dgm:t>
        <a:bodyPr/>
        <a:lstStyle/>
        <a:p>
          <a:endParaRPr lang="fr-FR" sz="2000"/>
        </a:p>
      </dgm:t>
    </dgm:pt>
    <dgm:pt modelId="{D8C9C81E-9C21-4CA0-8E3D-AF5A6ADF98CE}">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27.4 Financial data integrity processes</a:t>
          </a:r>
          <a:r>
            <a:rPr lang="en-US" sz="2000" dirty="0"/>
            <a:t> </a:t>
          </a:r>
        </a:p>
      </dgm:t>
    </dgm:pt>
    <dgm:pt modelId="{2DDE0B8B-F1FC-4FB5-9A53-2E09B1AD1062}" type="parTrans" cxnId="{122E312B-1F37-4913-8F03-A9BA17B02E76}">
      <dgm:prSet/>
      <dgm:spPr>
        <a:ln>
          <a:solidFill>
            <a:srgbClr val="C2D840"/>
          </a:solidFill>
        </a:ln>
      </dgm:spPr>
      <dgm:t>
        <a:bodyPr/>
        <a:lstStyle/>
        <a:p>
          <a:endParaRPr lang="fr-FR" sz="2000"/>
        </a:p>
      </dgm:t>
    </dgm:pt>
    <dgm:pt modelId="{E2F6D456-88D2-4638-AC60-ECB74623A687}" type="sibTrans" cxnId="{122E312B-1F37-4913-8F03-A9BA17B02E76}">
      <dgm:prSet/>
      <dgm:spPr/>
      <dgm:t>
        <a:bodyPr/>
        <a:lstStyle/>
        <a:p>
          <a:endParaRPr lang="fr-FR"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BC3763DE-73D2-4E69-A7C6-E8C679D45FC1}" type="pres">
      <dgm:prSet presAssocID="{9573CAB0-F338-498B-97A3-D844BC30A2CB}" presName="root" presStyleCnt="0"/>
      <dgm:spPr/>
    </dgm:pt>
    <dgm:pt modelId="{2947CCA9-76B3-44BD-A26E-56D10819B6D7}" type="pres">
      <dgm:prSet presAssocID="{9573CAB0-F338-498B-97A3-D844BC30A2CB}" presName="rootComposite" presStyleCnt="0"/>
      <dgm:spPr/>
    </dgm:pt>
    <dgm:pt modelId="{DA4970A0-B2B5-4BB1-B017-D631F090C44B}" type="pres">
      <dgm:prSet presAssocID="{9573CAB0-F338-498B-97A3-D844BC30A2CB}" presName="rootText" presStyleLbl="node1" presStyleIdx="0" presStyleCnt="1" custScaleX="135025" custLinFactNeighborX="6396"/>
      <dgm:spPr/>
    </dgm:pt>
    <dgm:pt modelId="{820E0244-FFEC-4006-8A95-14BF71548332}" type="pres">
      <dgm:prSet presAssocID="{9573CAB0-F338-498B-97A3-D844BC30A2CB}" presName="rootConnector" presStyleLbl="node1" presStyleIdx="0" presStyleCnt="1"/>
      <dgm:spPr/>
    </dgm:pt>
    <dgm:pt modelId="{1AE1D709-45DB-4E09-BD76-5ABCBFB554B2}" type="pres">
      <dgm:prSet presAssocID="{9573CAB0-F338-498B-97A3-D844BC30A2CB}" presName="childShape" presStyleCnt="0"/>
      <dgm:spPr/>
    </dgm:pt>
    <dgm:pt modelId="{BBFE95EF-5622-4FFD-A2D9-E5C562AA56B5}" type="pres">
      <dgm:prSet presAssocID="{5C190834-16F3-4E68-87F2-0D52F4549232}" presName="Name13" presStyleLbl="parChTrans1D2" presStyleIdx="0" presStyleCnt="4"/>
      <dgm:spPr/>
    </dgm:pt>
    <dgm:pt modelId="{65BE5AC9-ACF0-472D-BB37-6554B55956B6}" type="pres">
      <dgm:prSet presAssocID="{670BD748-EC8B-42A4-8EDA-5F3E1A7BD928}" presName="childText" presStyleLbl="bgAcc1" presStyleIdx="0" presStyleCnt="4" custScaleX="158012" custLinFactNeighborX="2814">
        <dgm:presLayoutVars>
          <dgm:bulletEnabled val="1"/>
        </dgm:presLayoutVars>
      </dgm:prSet>
      <dgm:spPr/>
    </dgm:pt>
    <dgm:pt modelId="{7421EF42-355D-4192-A6ED-B300CA111A93}" type="pres">
      <dgm:prSet presAssocID="{5FD18F89-CAC7-44CD-AEFD-1A36E11B09F6}" presName="Name13" presStyleLbl="parChTrans1D2" presStyleIdx="1" presStyleCnt="4"/>
      <dgm:spPr/>
    </dgm:pt>
    <dgm:pt modelId="{4E03A152-D202-4485-B98F-50E53281F398}" type="pres">
      <dgm:prSet presAssocID="{D852C4E6-AC52-4041-B53E-10825594AE9B}" presName="childText" presStyleLbl="bgAcc1" presStyleIdx="1" presStyleCnt="4" custScaleX="152081" custLinFactNeighborX="2814">
        <dgm:presLayoutVars>
          <dgm:bulletEnabled val="1"/>
        </dgm:presLayoutVars>
      </dgm:prSet>
      <dgm:spPr/>
    </dgm:pt>
    <dgm:pt modelId="{E0F28AC2-413B-4008-97F8-5FEA2BCC9532}" type="pres">
      <dgm:prSet presAssocID="{15AAA50B-DA99-4E29-B279-D36A0A0FC578}" presName="Name13" presStyleLbl="parChTrans1D2" presStyleIdx="2" presStyleCnt="4"/>
      <dgm:spPr/>
    </dgm:pt>
    <dgm:pt modelId="{0C3C98C9-6A15-4149-BE91-9C9D4AE2135B}" type="pres">
      <dgm:prSet presAssocID="{2D87E155-C1F4-4F74-97E1-E2517FDE8C8D}" presName="childText" presStyleLbl="bgAcc1" presStyleIdx="2" presStyleCnt="4" custScaleX="149417" custLinFactNeighborX="2814">
        <dgm:presLayoutVars>
          <dgm:bulletEnabled val="1"/>
        </dgm:presLayoutVars>
      </dgm:prSet>
      <dgm:spPr/>
    </dgm:pt>
    <dgm:pt modelId="{0CEE69C8-6453-48AD-839C-3A52FB0E4FBB}" type="pres">
      <dgm:prSet presAssocID="{2DDE0B8B-F1FC-4FB5-9A53-2E09B1AD1062}" presName="Name13" presStyleLbl="parChTrans1D2" presStyleIdx="3" presStyleCnt="4"/>
      <dgm:spPr/>
    </dgm:pt>
    <dgm:pt modelId="{B04B6346-5C2A-4D6C-8599-1600AA1B088E}" type="pres">
      <dgm:prSet presAssocID="{D8C9C81E-9C21-4CA0-8E3D-AF5A6ADF98CE}" presName="childText" presStyleLbl="bgAcc1" presStyleIdx="3" presStyleCnt="4" custScaleX="192045" custLinFactNeighborX="2814">
        <dgm:presLayoutVars>
          <dgm:bulletEnabled val="1"/>
        </dgm:presLayoutVars>
      </dgm:prSet>
      <dgm:spPr/>
    </dgm:pt>
  </dgm:ptLst>
  <dgm:cxnLst>
    <dgm:cxn modelId="{A7B35B20-37F2-4503-9697-EDFA19B9A078}" type="presOf" srcId="{9573CAB0-F338-498B-97A3-D844BC30A2CB}" destId="{DA4970A0-B2B5-4BB1-B017-D631F090C44B}" srcOrd="0" destOrd="0" presId="urn:microsoft.com/office/officeart/2005/8/layout/hierarchy3"/>
    <dgm:cxn modelId="{122E312B-1F37-4913-8F03-A9BA17B02E76}" srcId="{9573CAB0-F338-498B-97A3-D844BC30A2CB}" destId="{D8C9C81E-9C21-4CA0-8E3D-AF5A6ADF98CE}" srcOrd="3" destOrd="0" parTransId="{2DDE0B8B-F1FC-4FB5-9A53-2E09B1AD1062}" sibTransId="{E2F6D456-88D2-4638-AC60-ECB74623A687}"/>
    <dgm:cxn modelId="{F423FB60-ADD1-4314-8ACC-C518BA5EBCC7}" type="presOf" srcId="{7A22C011-3D92-427A-9F4E-6EFED97C17FB}" destId="{FC36BBF4-13FF-4DDE-AB86-05E97391CC61}" srcOrd="0" destOrd="0" presId="urn:microsoft.com/office/officeart/2005/8/layout/hierarchy3"/>
    <dgm:cxn modelId="{34048D62-23BC-4EED-ADC5-06B26306F1B0}" type="presOf" srcId="{670BD748-EC8B-42A4-8EDA-5F3E1A7BD928}" destId="{65BE5AC9-ACF0-472D-BB37-6554B55956B6}" srcOrd="0" destOrd="0" presId="urn:microsoft.com/office/officeart/2005/8/layout/hierarchy3"/>
    <dgm:cxn modelId="{8E0A5945-26C7-423B-A517-11711B457F36}" srcId="{9573CAB0-F338-498B-97A3-D844BC30A2CB}" destId="{D852C4E6-AC52-4041-B53E-10825594AE9B}" srcOrd="1" destOrd="0" parTransId="{5FD18F89-CAC7-44CD-AEFD-1A36E11B09F6}" sibTransId="{3119B027-35B3-4F1F-BE45-F141054661D7}"/>
    <dgm:cxn modelId="{8DD4C76C-2EBF-4496-9869-5325AB699F59}" srcId="{9573CAB0-F338-498B-97A3-D844BC30A2CB}" destId="{2D87E155-C1F4-4F74-97E1-E2517FDE8C8D}" srcOrd="2" destOrd="0" parTransId="{15AAA50B-DA99-4E29-B279-D36A0A0FC578}" sibTransId="{8634CC07-332D-4DFB-8CEF-E75D7FEF8596}"/>
    <dgm:cxn modelId="{0667DF6E-F0F6-494D-9319-CDFD75E9D982}" type="presOf" srcId="{2DDE0B8B-F1FC-4FB5-9A53-2E09B1AD1062}" destId="{0CEE69C8-6453-48AD-839C-3A52FB0E4FBB}" srcOrd="0" destOrd="0" presId="urn:microsoft.com/office/officeart/2005/8/layout/hierarchy3"/>
    <dgm:cxn modelId="{6315697C-B69A-4FB7-8714-1BF161D83AA2}" type="presOf" srcId="{9573CAB0-F338-498B-97A3-D844BC30A2CB}" destId="{820E0244-FFEC-4006-8A95-14BF71548332}" srcOrd="1" destOrd="0" presId="urn:microsoft.com/office/officeart/2005/8/layout/hierarchy3"/>
    <dgm:cxn modelId="{4E04FA7D-7CF1-4118-9F6C-1BF0F9D8ED5F}" type="presOf" srcId="{D8C9C81E-9C21-4CA0-8E3D-AF5A6ADF98CE}" destId="{B04B6346-5C2A-4D6C-8599-1600AA1B088E}" srcOrd="0" destOrd="0" presId="urn:microsoft.com/office/officeart/2005/8/layout/hierarchy3"/>
    <dgm:cxn modelId="{E174E77E-A8C7-461C-AE74-D6E8BC741550}" type="presOf" srcId="{5FD18F89-CAC7-44CD-AEFD-1A36E11B09F6}" destId="{7421EF42-355D-4192-A6ED-B300CA111A93}" srcOrd="0" destOrd="0" presId="urn:microsoft.com/office/officeart/2005/8/layout/hierarchy3"/>
    <dgm:cxn modelId="{F506B09D-60F6-40CE-A188-D7239CF9DD3E}" type="presOf" srcId="{15AAA50B-DA99-4E29-B279-D36A0A0FC578}" destId="{E0F28AC2-413B-4008-97F8-5FEA2BCC9532}" srcOrd="0" destOrd="0" presId="urn:microsoft.com/office/officeart/2005/8/layout/hierarchy3"/>
    <dgm:cxn modelId="{3E26A0A2-2E99-4E7E-9622-FEFC24133A88}" type="presOf" srcId="{2D87E155-C1F4-4F74-97E1-E2517FDE8C8D}" destId="{0C3C98C9-6A15-4149-BE91-9C9D4AE2135B}" srcOrd="0" destOrd="0" presId="urn:microsoft.com/office/officeart/2005/8/layout/hierarchy3"/>
    <dgm:cxn modelId="{D670A5A6-AC04-4B2D-8593-D133A5ACD7EF}" srcId="{7A22C011-3D92-427A-9F4E-6EFED97C17FB}" destId="{9573CAB0-F338-498B-97A3-D844BC30A2CB}" srcOrd="0" destOrd="0" parTransId="{2D2A8255-800C-40A1-A3F1-396D43E09259}" sibTransId="{4C4BD0ED-FDA0-4AE0-91D8-FCFB7A4861F8}"/>
    <dgm:cxn modelId="{95DA4DCD-7BDD-4CFA-B2D8-43F04032C420}" type="presOf" srcId="{D852C4E6-AC52-4041-B53E-10825594AE9B}" destId="{4E03A152-D202-4485-B98F-50E53281F398}" srcOrd="0" destOrd="0" presId="urn:microsoft.com/office/officeart/2005/8/layout/hierarchy3"/>
    <dgm:cxn modelId="{F4F17ECF-866D-423E-A9B2-B14667BD3735}" type="presOf" srcId="{5C190834-16F3-4E68-87F2-0D52F4549232}" destId="{BBFE95EF-5622-4FFD-A2D9-E5C562AA56B5}" srcOrd="0" destOrd="0" presId="urn:microsoft.com/office/officeart/2005/8/layout/hierarchy3"/>
    <dgm:cxn modelId="{5E618CFA-6231-4171-A06A-F90996965862}" srcId="{9573CAB0-F338-498B-97A3-D844BC30A2CB}" destId="{670BD748-EC8B-42A4-8EDA-5F3E1A7BD928}" srcOrd="0" destOrd="0" parTransId="{5C190834-16F3-4E68-87F2-0D52F4549232}" sibTransId="{ED76F48E-0E3D-4831-A7CE-B9C07B76CCA7}"/>
    <dgm:cxn modelId="{111FC514-75DD-480D-92F0-2CDBF11EFACD}" type="presParOf" srcId="{FC36BBF4-13FF-4DDE-AB86-05E97391CC61}" destId="{BC3763DE-73D2-4E69-A7C6-E8C679D45FC1}" srcOrd="0" destOrd="0" presId="urn:microsoft.com/office/officeart/2005/8/layout/hierarchy3"/>
    <dgm:cxn modelId="{3501EF34-5DED-48D4-8853-AC58E7281D2B}" type="presParOf" srcId="{BC3763DE-73D2-4E69-A7C6-E8C679D45FC1}" destId="{2947CCA9-76B3-44BD-A26E-56D10819B6D7}" srcOrd="0" destOrd="0" presId="urn:microsoft.com/office/officeart/2005/8/layout/hierarchy3"/>
    <dgm:cxn modelId="{BAF39C29-59D4-4613-A10B-387CFB818AA6}" type="presParOf" srcId="{2947CCA9-76B3-44BD-A26E-56D10819B6D7}" destId="{DA4970A0-B2B5-4BB1-B017-D631F090C44B}" srcOrd="0" destOrd="0" presId="urn:microsoft.com/office/officeart/2005/8/layout/hierarchy3"/>
    <dgm:cxn modelId="{C688F496-4502-4AFE-A894-6CF3646EA0A2}" type="presParOf" srcId="{2947CCA9-76B3-44BD-A26E-56D10819B6D7}" destId="{820E0244-FFEC-4006-8A95-14BF71548332}" srcOrd="1" destOrd="0" presId="urn:microsoft.com/office/officeart/2005/8/layout/hierarchy3"/>
    <dgm:cxn modelId="{1A5BE20F-81A1-45D1-940C-A2B35186E0D4}" type="presParOf" srcId="{BC3763DE-73D2-4E69-A7C6-E8C679D45FC1}" destId="{1AE1D709-45DB-4E09-BD76-5ABCBFB554B2}" srcOrd="1" destOrd="0" presId="urn:microsoft.com/office/officeart/2005/8/layout/hierarchy3"/>
    <dgm:cxn modelId="{B5187656-CA90-4717-9CF8-F2B2A2111DF9}" type="presParOf" srcId="{1AE1D709-45DB-4E09-BD76-5ABCBFB554B2}" destId="{BBFE95EF-5622-4FFD-A2D9-E5C562AA56B5}" srcOrd="0" destOrd="0" presId="urn:microsoft.com/office/officeart/2005/8/layout/hierarchy3"/>
    <dgm:cxn modelId="{952C7A07-4211-4215-B051-90B298A57C74}" type="presParOf" srcId="{1AE1D709-45DB-4E09-BD76-5ABCBFB554B2}" destId="{65BE5AC9-ACF0-472D-BB37-6554B55956B6}" srcOrd="1" destOrd="0" presId="urn:microsoft.com/office/officeart/2005/8/layout/hierarchy3"/>
    <dgm:cxn modelId="{2993F3E6-21E7-41CC-9DE5-3F229659DAE4}" type="presParOf" srcId="{1AE1D709-45DB-4E09-BD76-5ABCBFB554B2}" destId="{7421EF42-355D-4192-A6ED-B300CA111A93}" srcOrd="2" destOrd="0" presId="urn:microsoft.com/office/officeart/2005/8/layout/hierarchy3"/>
    <dgm:cxn modelId="{5402B4B4-4C15-4680-8E0A-B16A13FAB183}" type="presParOf" srcId="{1AE1D709-45DB-4E09-BD76-5ABCBFB554B2}" destId="{4E03A152-D202-4485-B98F-50E53281F398}" srcOrd="3" destOrd="0" presId="urn:microsoft.com/office/officeart/2005/8/layout/hierarchy3"/>
    <dgm:cxn modelId="{6591AC78-0FA6-4D97-934A-398713CE57C6}" type="presParOf" srcId="{1AE1D709-45DB-4E09-BD76-5ABCBFB554B2}" destId="{E0F28AC2-413B-4008-97F8-5FEA2BCC9532}" srcOrd="4" destOrd="0" presId="urn:microsoft.com/office/officeart/2005/8/layout/hierarchy3"/>
    <dgm:cxn modelId="{EC017E25-47C1-449E-9F1C-07F7B6D626DA}" type="presParOf" srcId="{1AE1D709-45DB-4E09-BD76-5ABCBFB554B2}" destId="{0C3C98C9-6A15-4149-BE91-9C9D4AE2135B}" srcOrd="5" destOrd="0" presId="urn:microsoft.com/office/officeart/2005/8/layout/hierarchy3"/>
    <dgm:cxn modelId="{6DF447BE-12E9-4D3E-BAAB-7A4AA54E2AFA}" type="presParOf" srcId="{1AE1D709-45DB-4E09-BD76-5ABCBFB554B2}" destId="{0CEE69C8-6453-48AD-839C-3A52FB0E4FBB}" srcOrd="6" destOrd="0" presId="urn:microsoft.com/office/officeart/2005/8/layout/hierarchy3"/>
    <dgm:cxn modelId="{1997CE56-97DC-4AFF-BB1B-E184E2ACE009}" type="presParOf" srcId="{1AE1D709-45DB-4E09-BD76-5ABCBFB554B2}" destId="{B04B6346-5C2A-4D6C-8599-1600AA1B088E}"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22C011-3D92-427A-9F4E-6EFED97C17F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ED81FED-B81E-4203-B06E-10633326E95C}">
      <dgm:prSet phldrT="[Text]" custT="1"/>
      <dgm:spPr>
        <a:solidFill>
          <a:srgbClr val="C2D840"/>
        </a:solidFill>
      </dgm:spPr>
      <dgm:t>
        <a:bodyPr/>
        <a:lstStyle/>
        <a:p>
          <a:r>
            <a:rPr lang="en-US" sz="2000" dirty="0"/>
            <a:t>PI-28 In-year budget reports</a:t>
          </a:r>
        </a:p>
      </dgm:t>
    </dgm:pt>
    <dgm:pt modelId="{550B5A93-64B6-4CDF-B8BC-1F519CF700A5}" type="parTrans" cxnId="{9728A745-DD6E-4958-A044-14D8A9115514}">
      <dgm:prSet/>
      <dgm:spPr/>
      <dgm:t>
        <a:bodyPr/>
        <a:lstStyle/>
        <a:p>
          <a:endParaRPr lang="en-US" sz="2000"/>
        </a:p>
      </dgm:t>
    </dgm:pt>
    <dgm:pt modelId="{E99811DD-817A-4F3F-B525-4AAB3952B8E4}" type="sibTrans" cxnId="{9728A745-DD6E-4958-A044-14D8A9115514}">
      <dgm:prSet/>
      <dgm:spPr/>
      <dgm:t>
        <a:bodyPr/>
        <a:lstStyle/>
        <a:p>
          <a:endParaRPr lang="en-US" sz="2000"/>
        </a:p>
      </dgm:t>
    </dgm:pt>
    <dgm:pt modelId="{D69C455D-4566-44A5-9A0D-DDA8BEE222B2}">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28.1Coverage and comparability of reports</a:t>
          </a:r>
          <a:endParaRPr lang="en-US" sz="2000" dirty="0"/>
        </a:p>
      </dgm:t>
    </dgm:pt>
    <dgm:pt modelId="{FB8D699B-9509-42E3-90ED-08E784291068}" type="parTrans" cxnId="{FCB8FA5A-B81D-479B-A1B3-9E58CCB34DA3}">
      <dgm:prSet/>
      <dgm:spPr>
        <a:ln>
          <a:solidFill>
            <a:srgbClr val="C2D840"/>
          </a:solidFill>
        </a:ln>
      </dgm:spPr>
      <dgm:t>
        <a:bodyPr/>
        <a:lstStyle/>
        <a:p>
          <a:endParaRPr lang="en-US" sz="2000"/>
        </a:p>
      </dgm:t>
    </dgm:pt>
    <dgm:pt modelId="{E420E7DF-E16A-4342-B43F-62C2A9F6974E}" type="sibTrans" cxnId="{FCB8FA5A-B81D-479B-A1B3-9E58CCB34DA3}">
      <dgm:prSet/>
      <dgm:spPr/>
      <dgm:t>
        <a:bodyPr/>
        <a:lstStyle/>
        <a:p>
          <a:endParaRPr lang="en-US" sz="2000"/>
        </a:p>
      </dgm:t>
    </dgm:pt>
    <dgm:pt modelId="{3323343E-D4EE-4FBE-AEDB-2EFC34DA143F}">
      <dgm:prSet phldrT="[Text]" custT="1"/>
      <dgm:spPr>
        <a:ln>
          <a:solidFill>
            <a:srgbClr val="C2D840"/>
          </a:solidFill>
        </a:ln>
      </dgm:spPr>
      <dgm:t>
        <a:bodyPr/>
        <a:lstStyle/>
        <a:p>
          <a:r>
            <a:rPr lang="en-US" sz="2000" dirty="0">
              <a:effectLst/>
              <a:latin typeface="+mn-lt"/>
              <a:ea typeface="Times New Roman" panose="02020603050405020304" pitchFamily="18" charset="0"/>
              <a:cs typeface="Arial" panose="020B0604020202020204" pitchFamily="34" charset="0"/>
            </a:rPr>
            <a:t>28.2 Timing of in-year budget reports</a:t>
          </a:r>
          <a:endParaRPr lang="en-US" sz="2000" dirty="0"/>
        </a:p>
      </dgm:t>
    </dgm:pt>
    <dgm:pt modelId="{A5DE1977-FE02-4CE3-B125-DBC14AB5135F}" type="parTrans" cxnId="{25E69A19-B050-46B4-B449-04A0B56F96C0}">
      <dgm:prSet/>
      <dgm:spPr>
        <a:ln>
          <a:solidFill>
            <a:srgbClr val="C2D840"/>
          </a:solidFill>
        </a:ln>
      </dgm:spPr>
      <dgm:t>
        <a:bodyPr/>
        <a:lstStyle/>
        <a:p>
          <a:endParaRPr lang="en-US" sz="2000"/>
        </a:p>
      </dgm:t>
    </dgm:pt>
    <dgm:pt modelId="{EB1944DF-11EA-4BF1-8DFF-4E770D4469EE}" type="sibTrans" cxnId="{25E69A19-B050-46B4-B449-04A0B56F96C0}">
      <dgm:prSet/>
      <dgm:spPr/>
      <dgm:t>
        <a:bodyPr/>
        <a:lstStyle/>
        <a:p>
          <a:endParaRPr lang="en-US" sz="2000"/>
        </a:p>
      </dgm:t>
    </dgm:pt>
    <dgm:pt modelId="{4FA38B7E-8DB9-488E-BC09-0EE8CAFE2315}">
      <dgm:prSet phldrT="[Text]" custT="1"/>
      <dgm:spPr>
        <a:ln>
          <a:solidFill>
            <a:srgbClr val="C2D840"/>
          </a:solidFill>
        </a:ln>
      </dgm:spPr>
      <dgm:t>
        <a:bodyPr/>
        <a:lstStyle/>
        <a:p>
          <a:r>
            <a:rPr lang="en-US" sz="2000" dirty="0">
              <a:solidFill>
                <a:schemeClr val="dk1"/>
              </a:solidFill>
              <a:effectLst/>
              <a:latin typeface="+mn-lt"/>
              <a:ea typeface="+mn-ea"/>
              <a:cs typeface="Arial" panose="020B0604020202020204" pitchFamily="34" charset="0"/>
            </a:rPr>
            <a:t>28.3. Accuracy of in-year budget reports</a:t>
          </a:r>
          <a:endParaRPr lang="en-US" sz="2000" dirty="0"/>
        </a:p>
      </dgm:t>
    </dgm:pt>
    <dgm:pt modelId="{7AD1D9E6-12F3-470C-AD80-7FAFFBA6D3BF}" type="parTrans" cxnId="{3CBEA05F-8B8B-4F24-9EBA-F200B26AD9B5}">
      <dgm:prSet/>
      <dgm:spPr>
        <a:solidFill>
          <a:schemeClr val="accent1"/>
        </a:solidFill>
        <a:ln>
          <a:solidFill>
            <a:srgbClr val="C2D840"/>
          </a:solidFill>
        </a:ln>
      </dgm:spPr>
      <dgm:t>
        <a:bodyPr/>
        <a:lstStyle/>
        <a:p>
          <a:endParaRPr lang="en-US" sz="2000"/>
        </a:p>
      </dgm:t>
    </dgm:pt>
    <dgm:pt modelId="{CC30682C-8851-4C1B-BE5B-ED89DD9440E2}" type="sibTrans" cxnId="{3CBEA05F-8B8B-4F24-9EBA-F200B26AD9B5}">
      <dgm:prSet/>
      <dgm:spPr/>
      <dgm:t>
        <a:bodyPr/>
        <a:lstStyle/>
        <a:p>
          <a:endParaRPr lang="en-US" sz="2000"/>
        </a:p>
      </dgm:t>
    </dgm:pt>
    <dgm:pt modelId="{FC36BBF4-13FF-4DDE-AB86-05E97391CC61}" type="pres">
      <dgm:prSet presAssocID="{7A22C011-3D92-427A-9F4E-6EFED97C17FB}" presName="diagram" presStyleCnt="0">
        <dgm:presLayoutVars>
          <dgm:chPref val="1"/>
          <dgm:dir/>
          <dgm:animOne val="branch"/>
          <dgm:animLvl val="lvl"/>
          <dgm:resizeHandles/>
        </dgm:presLayoutVars>
      </dgm:prSet>
      <dgm:spPr/>
    </dgm:pt>
    <dgm:pt modelId="{5F90667F-33FA-4A5F-86BA-5A6288FE8461}" type="pres">
      <dgm:prSet presAssocID="{FED81FED-B81E-4203-B06E-10633326E95C}" presName="root" presStyleCnt="0"/>
      <dgm:spPr/>
    </dgm:pt>
    <dgm:pt modelId="{C26A3D75-73DA-4D73-A94B-330FDB8FF758}" type="pres">
      <dgm:prSet presAssocID="{FED81FED-B81E-4203-B06E-10633326E95C}" presName="rootComposite" presStyleCnt="0"/>
      <dgm:spPr/>
    </dgm:pt>
    <dgm:pt modelId="{0CBFDD23-901A-4796-9B5E-F0E98D8AF4F8}" type="pres">
      <dgm:prSet presAssocID="{FED81FED-B81E-4203-B06E-10633326E95C}" presName="rootText" presStyleLbl="node1" presStyleIdx="0" presStyleCnt="1"/>
      <dgm:spPr/>
    </dgm:pt>
    <dgm:pt modelId="{91284FD4-D902-4F97-856C-E1C448EA4F0E}" type="pres">
      <dgm:prSet presAssocID="{FED81FED-B81E-4203-B06E-10633326E95C}" presName="rootConnector" presStyleLbl="node1" presStyleIdx="0" presStyleCnt="1"/>
      <dgm:spPr/>
    </dgm:pt>
    <dgm:pt modelId="{1478F190-5843-4B59-B021-C93D661A3DBB}" type="pres">
      <dgm:prSet presAssocID="{FED81FED-B81E-4203-B06E-10633326E95C}" presName="childShape" presStyleCnt="0"/>
      <dgm:spPr/>
    </dgm:pt>
    <dgm:pt modelId="{0A96D599-5FB3-4B87-903C-71143CE229B2}" type="pres">
      <dgm:prSet presAssocID="{FB8D699B-9509-42E3-90ED-08E784291068}" presName="Name13" presStyleLbl="parChTrans1D2" presStyleIdx="0" presStyleCnt="3"/>
      <dgm:spPr/>
    </dgm:pt>
    <dgm:pt modelId="{C20E481E-A5C2-4D86-9E81-401401F045A3}" type="pres">
      <dgm:prSet presAssocID="{D69C455D-4566-44A5-9A0D-DDA8BEE222B2}" presName="childText" presStyleLbl="bgAcc1" presStyleIdx="0" presStyleCnt="3">
        <dgm:presLayoutVars>
          <dgm:bulletEnabled val="1"/>
        </dgm:presLayoutVars>
      </dgm:prSet>
      <dgm:spPr/>
    </dgm:pt>
    <dgm:pt modelId="{BAE76EBF-4644-4B97-869B-CB330B532FC8}" type="pres">
      <dgm:prSet presAssocID="{A5DE1977-FE02-4CE3-B125-DBC14AB5135F}" presName="Name13" presStyleLbl="parChTrans1D2" presStyleIdx="1" presStyleCnt="3"/>
      <dgm:spPr/>
    </dgm:pt>
    <dgm:pt modelId="{77CD5EDD-9589-4FB2-A439-B671FEAF9CA4}" type="pres">
      <dgm:prSet presAssocID="{3323343E-D4EE-4FBE-AEDB-2EFC34DA143F}" presName="childText" presStyleLbl="bgAcc1" presStyleIdx="1" presStyleCnt="3">
        <dgm:presLayoutVars>
          <dgm:bulletEnabled val="1"/>
        </dgm:presLayoutVars>
      </dgm:prSet>
      <dgm:spPr/>
    </dgm:pt>
    <dgm:pt modelId="{7512AEB8-2EC1-435F-8057-EFB608F38457}" type="pres">
      <dgm:prSet presAssocID="{7AD1D9E6-12F3-470C-AD80-7FAFFBA6D3BF}" presName="Name13" presStyleLbl="parChTrans1D2" presStyleIdx="2" presStyleCnt="3"/>
      <dgm:spPr/>
    </dgm:pt>
    <dgm:pt modelId="{6AE351F6-7AB1-454E-BF1F-6A3563E76716}" type="pres">
      <dgm:prSet presAssocID="{4FA38B7E-8DB9-488E-BC09-0EE8CAFE2315}" presName="childText" presStyleLbl="bgAcc1" presStyleIdx="2" presStyleCnt="3">
        <dgm:presLayoutVars>
          <dgm:bulletEnabled val="1"/>
        </dgm:presLayoutVars>
      </dgm:prSet>
      <dgm:spPr/>
    </dgm:pt>
  </dgm:ptLst>
  <dgm:cxnLst>
    <dgm:cxn modelId="{25E69A19-B050-46B4-B449-04A0B56F96C0}" srcId="{FED81FED-B81E-4203-B06E-10633326E95C}" destId="{3323343E-D4EE-4FBE-AEDB-2EFC34DA143F}" srcOrd="1" destOrd="0" parTransId="{A5DE1977-FE02-4CE3-B125-DBC14AB5135F}" sibTransId="{EB1944DF-11EA-4BF1-8DFF-4E770D4469EE}"/>
    <dgm:cxn modelId="{56CFCB1E-AF84-48E8-BF92-B3378936FAD6}" type="presOf" srcId="{FED81FED-B81E-4203-B06E-10633326E95C}" destId="{0CBFDD23-901A-4796-9B5E-F0E98D8AF4F8}" srcOrd="0" destOrd="0" presId="urn:microsoft.com/office/officeart/2005/8/layout/hierarchy3"/>
    <dgm:cxn modelId="{0761CB3D-B5B3-4C2E-BF86-2838E58FDC37}" type="presOf" srcId="{D69C455D-4566-44A5-9A0D-DDA8BEE222B2}" destId="{C20E481E-A5C2-4D86-9E81-401401F045A3}" srcOrd="0" destOrd="0" presId="urn:microsoft.com/office/officeart/2005/8/layout/hierarchy3"/>
    <dgm:cxn modelId="{3CBEA05F-8B8B-4F24-9EBA-F200B26AD9B5}" srcId="{FED81FED-B81E-4203-B06E-10633326E95C}" destId="{4FA38B7E-8DB9-488E-BC09-0EE8CAFE2315}" srcOrd="2" destOrd="0" parTransId="{7AD1D9E6-12F3-470C-AD80-7FAFFBA6D3BF}" sibTransId="{CC30682C-8851-4C1B-BE5B-ED89DD9440E2}"/>
    <dgm:cxn modelId="{BC255A60-F260-4EAE-8D09-453B46C9880E}" type="presOf" srcId="{7AD1D9E6-12F3-470C-AD80-7FAFFBA6D3BF}" destId="{7512AEB8-2EC1-435F-8057-EFB608F38457}" srcOrd="0" destOrd="0" presId="urn:microsoft.com/office/officeart/2005/8/layout/hierarchy3"/>
    <dgm:cxn modelId="{B54A5F43-A76B-4837-84DF-5F3F4B7FBA02}" type="presOf" srcId="{4FA38B7E-8DB9-488E-BC09-0EE8CAFE2315}" destId="{6AE351F6-7AB1-454E-BF1F-6A3563E76716}" srcOrd="0" destOrd="0" presId="urn:microsoft.com/office/officeart/2005/8/layout/hierarchy3"/>
    <dgm:cxn modelId="{7A4FA564-40CC-46D2-849F-8F782BC572B6}" type="presOf" srcId="{FED81FED-B81E-4203-B06E-10633326E95C}" destId="{91284FD4-D902-4F97-856C-E1C448EA4F0E}" srcOrd="1" destOrd="0" presId="urn:microsoft.com/office/officeart/2005/8/layout/hierarchy3"/>
    <dgm:cxn modelId="{9728A745-DD6E-4958-A044-14D8A9115514}" srcId="{7A22C011-3D92-427A-9F4E-6EFED97C17FB}" destId="{FED81FED-B81E-4203-B06E-10633326E95C}" srcOrd="0" destOrd="0" parTransId="{550B5A93-64B6-4CDF-B8BC-1F519CF700A5}" sibTransId="{E99811DD-817A-4F3F-B525-4AAB3952B8E4}"/>
    <dgm:cxn modelId="{FCB8FA5A-B81D-479B-A1B3-9E58CCB34DA3}" srcId="{FED81FED-B81E-4203-B06E-10633326E95C}" destId="{D69C455D-4566-44A5-9A0D-DDA8BEE222B2}" srcOrd="0" destOrd="0" parTransId="{FB8D699B-9509-42E3-90ED-08E784291068}" sibTransId="{E420E7DF-E16A-4342-B43F-62C2A9F6974E}"/>
    <dgm:cxn modelId="{07C41AAD-1111-4C31-86C8-E31D1ED7F485}" type="presOf" srcId="{FB8D699B-9509-42E3-90ED-08E784291068}" destId="{0A96D599-5FB3-4B87-903C-71143CE229B2}" srcOrd="0" destOrd="0" presId="urn:microsoft.com/office/officeart/2005/8/layout/hierarchy3"/>
    <dgm:cxn modelId="{E054F0C5-D77B-4F1B-907C-3FF012308027}" type="presOf" srcId="{7A22C011-3D92-427A-9F4E-6EFED97C17FB}" destId="{FC36BBF4-13FF-4DDE-AB86-05E97391CC61}" srcOrd="0" destOrd="0" presId="urn:microsoft.com/office/officeart/2005/8/layout/hierarchy3"/>
    <dgm:cxn modelId="{F16BF8E6-5BBC-4BD4-B1B7-D0EB9AE1A445}" type="presOf" srcId="{3323343E-D4EE-4FBE-AEDB-2EFC34DA143F}" destId="{77CD5EDD-9589-4FB2-A439-B671FEAF9CA4}" srcOrd="0" destOrd="0" presId="urn:microsoft.com/office/officeart/2005/8/layout/hierarchy3"/>
    <dgm:cxn modelId="{072974FA-A85F-41EE-A5FF-FDFC54747930}" type="presOf" srcId="{A5DE1977-FE02-4CE3-B125-DBC14AB5135F}" destId="{BAE76EBF-4644-4B97-869B-CB330B532FC8}" srcOrd="0" destOrd="0" presId="urn:microsoft.com/office/officeart/2005/8/layout/hierarchy3"/>
    <dgm:cxn modelId="{79295DF8-24AC-49BF-8CC3-5519DA3206FD}" type="presParOf" srcId="{FC36BBF4-13FF-4DDE-AB86-05E97391CC61}" destId="{5F90667F-33FA-4A5F-86BA-5A6288FE8461}" srcOrd="0" destOrd="0" presId="urn:microsoft.com/office/officeart/2005/8/layout/hierarchy3"/>
    <dgm:cxn modelId="{D3103C69-DE0B-446A-964E-CF5FB8AE3667}" type="presParOf" srcId="{5F90667F-33FA-4A5F-86BA-5A6288FE8461}" destId="{C26A3D75-73DA-4D73-A94B-330FDB8FF758}" srcOrd="0" destOrd="0" presId="urn:microsoft.com/office/officeart/2005/8/layout/hierarchy3"/>
    <dgm:cxn modelId="{70CBF74D-30A0-4438-A2A5-565B750770E1}" type="presParOf" srcId="{C26A3D75-73DA-4D73-A94B-330FDB8FF758}" destId="{0CBFDD23-901A-4796-9B5E-F0E98D8AF4F8}" srcOrd="0" destOrd="0" presId="urn:microsoft.com/office/officeart/2005/8/layout/hierarchy3"/>
    <dgm:cxn modelId="{F533527F-8F9D-469D-BCB5-2042DAFC331B}" type="presParOf" srcId="{C26A3D75-73DA-4D73-A94B-330FDB8FF758}" destId="{91284FD4-D902-4F97-856C-E1C448EA4F0E}" srcOrd="1" destOrd="0" presId="urn:microsoft.com/office/officeart/2005/8/layout/hierarchy3"/>
    <dgm:cxn modelId="{338C9ADC-6634-459A-9EC8-9D711968815D}" type="presParOf" srcId="{5F90667F-33FA-4A5F-86BA-5A6288FE8461}" destId="{1478F190-5843-4B59-B021-C93D661A3DBB}" srcOrd="1" destOrd="0" presId="urn:microsoft.com/office/officeart/2005/8/layout/hierarchy3"/>
    <dgm:cxn modelId="{2DA5D1E7-7123-4BCE-89AE-EAE6D9799FDD}" type="presParOf" srcId="{1478F190-5843-4B59-B021-C93D661A3DBB}" destId="{0A96D599-5FB3-4B87-903C-71143CE229B2}" srcOrd="0" destOrd="0" presId="urn:microsoft.com/office/officeart/2005/8/layout/hierarchy3"/>
    <dgm:cxn modelId="{20A7710A-69A7-4556-8C6A-C25FF173FFD9}" type="presParOf" srcId="{1478F190-5843-4B59-B021-C93D661A3DBB}" destId="{C20E481E-A5C2-4D86-9E81-401401F045A3}" srcOrd="1" destOrd="0" presId="urn:microsoft.com/office/officeart/2005/8/layout/hierarchy3"/>
    <dgm:cxn modelId="{A420853C-C362-4F37-8DE4-7033AC87D351}" type="presParOf" srcId="{1478F190-5843-4B59-B021-C93D661A3DBB}" destId="{BAE76EBF-4644-4B97-869B-CB330B532FC8}" srcOrd="2" destOrd="0" presId="urn:microsoft.com/office/officeart/2005/8/layout/hierarchy3"/>
    <dgm:cxn modelId="{19EDFD09-343A-4780-8363-9138FD019D45}" type="presParOf" srcId="{1478F190-5843-4B59-B021-C93D661A3DBB}" destId="{77CD5EDD-9589-4FB2-A439-B671FEAF9CA4}" srcOrd="3" destOrd="0" presId="urn:microsoft.com/office/officeart/2005/8/layout/hierarchy3"/>
    <dgm:cxn modelId="{EE56CB06-1A29-4A08-A0C5-B99257309213}" type="presParOf" srcId="{1478F190-5843-4B59-B021-C93D661A3DBB}" destId="{7512AEB8-2EC1-435F-8057-EFB608F38457}" srcOrd="4" destOrd="0" presId="urn:microsoft.com/office/officeart/2005/8/layout/hierarchy3"/>
    <dgm:cxn modelId="{1350B2A3-C94A-4BB3-B2B5-119772C4B881}" type="presParOf" srcId="{1478F190-5843-4B59-B021-C93D661A3DBB}" destId="{6AE351F6-7AB1-454E-BF1F-6A3563E76716}"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2A82D-98F7-4438-AC44-2EF87A92BCE6}">
      <dsp:nvSpPr>
        <dsp:cNvPr id="0" name=""/>
        <dsp:cNvSpPr/>
      </dsp:nvSpPr>
      <dsp:spPr>
        <a:xfrm>
          <a:off x="3176" y="2833208"/>
          <a:ext cx="1259308" cy="629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Public sector</a:t>
          </a:r>
        </a:p>
      </dsp:txBody>
      <dsp:txXfrm>
        <a:off x="21618" y="2851650"/>
        <a:ext cx="1222424" cy="592770"/>
      </dsp:txXfrm>
    </dsp:sp>
    <dsp:sp modelId="{183C5F17-A782-45DC-B76F-96000EB7D112}">
      <dsp:nvSpPr>
        <dsp:cNvPr id="0" name=""/>
        <dsp:cNvSpPr/>
      </dsp:nvSpPr>
      <dsp:spPr>
        <a:xfrm rot="19457599">
          <a:off x="1204178" y="2955320"/>
          <a:ext cx="620337" cy="23378"/>
        </a:xfrm>
        <a:custGeom>
          <a:avLst/>
          <a:gdLst/>
          <a:ahLst/>
          <a:cxnLst/>
          <a:rect l="0" t="0" r="0" b="0"/>
          <a:pathLst>
            <a:path>
              <a:moveTo>
                <a:pt x="0" y="11689"/>
              </a:moveTo>
              <a:lnTo>
                <a:pt x="620337" y="11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8838" y="2951501"/>
        <a:ext cx="31016" cy="31016"/>
      </dsp:txXfrm>
    </dsp:sp>
    <dsp:sp modelId="{00E1B9EB-2CE0-4874-82B7-ED0EBADB49D4}">
      <dsp:nvSpPr>
        <dsp:cNvPr id="0" name=""/>
        <dsp:cNvSpPr/>
      </dsp:nvSpPr>
      <dsp:spPr>
        <a:xfrm>
          <a:off x="1766208" y="2471157"/>
          <a:ext cx="1259308" cy="629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General government</a:t>
          </a:r>
        </a:p>
      </dsp:txBody>
      <dsp:txXfrm>
        <a:off x="1784650" y="2489599"/>
        <a:ext cx="1222424" cy="592770"/>
      </dsp:txXfrm>
    </dsp:sp>
    <dsp:sp modelId="{C39FEFF7-73A4-4F2D-AF19-3AB50B0BB729}">
      <dsp:nvSpPr>
        <dsp:cNvPr id="0" name=""/>
        <dsp:cNvSpPr/>
      </dsp:nvSpPr>
      <dsp:spPr>
        <a:xfrm rot="17692822">
          <a:off x="2678741" y="2231217"/>
          <a:ext cx="1197275" cy="23378"/>
        </a:xfrm>
        <a:custGeom>
          <a:avLst/>
          <a:gdLst/>
          <a:ahLst/>
          <a:cxnLst/>
          <a:rect l="0" t="0" r="0" b="0"/>
          <a:pathLst>
            <a:path>
              <a:moveTo>
                <a:pt x="0" y="11689"/>
              </a:moveTo>
              <a:lnTo>
                <a:pt x="1197275"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7447" y="2212975"/>
        <a:ext cx="59863" cy="59863"/>
      </dsp:txXfrm>
    </dsp:sp>
    <dsp:sp modelId="{4F6EFF18-FB96-49CB-B405-EC8F685536FF}">
      <dsp:nvSpPr>
        <dsp:cNvPr id="0" name=""/>
        <dsp:cNvSpPr/>
      </dsp:nvSpPr>
      <dsp:spPr>
        <a:xfrm>
          <a:off x="3529241" y="1385003"/>
          <a:ext cx="1259308" cy="62965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Central government</a:t>
          </a:r>
        </a:p>
      </dsp:txBody>
      <dsp:txXfrm>
        <a:off x="3547683" y="1403445"/>
        <a:ext cx="1222424" cy="592770"/>
      </dsp:txXfrm>
    </dsp:sp>
    <dsp:sp modelId="{E46AE33B-8EF9-4EB2-99D3-76091E6DD1E8}">
      <dsp:nvSpPr>
        <dsp:cNvPr id="0" name=""/>
        <dsp:cNvSpPr/>
      </dsp:nvSpPr>
      <dsp:spPr>
        <a:xfrm rot="18289469">
          <a:off x="4599372" y="1326089"/>
          <a:ext cx="882078" cy="23378"/>
        </a:xfrm>
        <a:custGeom>
          <a:avLst/>
          <a:gdLst/>
          <a:ahLst/>
          <a:cxnLst/>
          <a:rect l="0" t="0" r="0" b="0"/>
          <a:pathLst>
            <a:path>
              <a:moveTo>
                <a:pt x="0" y="11689"/>
              </a:moveTo>
              <a:lnTo>
                <a:pt x="882078"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8360" y="1315727"/>
        <a:ext cx="44103" cy="44103"/>
      </dsp:txXfrm>
    </dsp:sp>
    <dsp:sp modelId="{AEBDE57E-5131-4A39-9C42-2E4B2DD6FBC4}">
      <dsp:nvSpPr>
        <dsp:cNvPr id="0" name=""/>
        <dsp:cNvSpPr/>
      </dsp:nvSpPr>
      <dsp:spPr>
        <a:xfrm>
          <a:off x="5292273" y="660900"/>
          <a:ext cx="1259308" cy="62965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Budgetary</a:t>
          </a:r>
        </a:p>
      </dsp:txBody>
      <dsp:txXfrm>
        <a:off x="5310715" y="679342"/>
        <a:ext cx="1222424" cy="592770"/>
      </dsp:txXfrm>
    </dsp:sp>
    <dsp:sp modelId="{3C7A7FE9-2378-4B7B-9DF9-07432CC3576A}">
      <dsp:nvSpPr>
        <dsp:cNvPr id="0" name=""/>
        <dsp:cNvSpPr/>
      </dsp:nvSpPr>
      <dsp:spPr>
        <a:xfrm>
          <a:off x="4788550" y="1688140"/>
          <a:ext cx="503723" cy="23378"/>
        </a:xfrm>
        <a:custGeom>
          <a:avLst/>
          <a:gdLst/>
          <a:ahLst/>
          <a:cxnLst/>
          <a:rect l="0" t="0" r="0" b="0"/>
          <a:pathLst>
            <a:path>
              <a:moveTo>
                <a:pt x="0" y="11689"/>
              </a:moveTo>
              <a:lnTo>
                <a:pt x="503723"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27818" y="1687237"/>
        <a:ext cx="25186" cy="25186"/>
      </dsp:txXfrm>
    </dsp:sp>
    <dsp:sp modelId="{432CC58E-C445-4D4A-99C7-47CF78231B0A}">
      <dsp:nvSpPr>
        <dsp:cNvPr id="0" name=""/>
        <dsp:cNvSpPr/>
      </dsp:nvSpPr>
      <dsp:spPr>
        <a:xfrm>
          <a:off x="5292273" y="1385003"/>
          <a:ext cx="1259308" cy="62965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err="1"/>
            <a:t>Extrabudgetary</a:t>
          </a:r>
          <a:endParaRPr lang="en-US" sz="1500" kern="1200" dirty="0"/>
        </a:p>
      </dsp:txBody>
      <dsp:txXfrm>
        <a:off x="5310715" y="1403445"/>
        <a:ext cx="1222424" cy="592770"/>
      </dsp:txXfrm>
    </dsp:sp>
    <dsp:sp modelId="{C7A6F04B-F1B8-41FE-8770-07DD5D9B7951}">
      <dsp:nvSpPr>
        <dsp:cNvPr id="0" name=""/>
        <dsp:cNvSpPr/>
      </dsp:nvSpPr>
      <dsp:spPr>
        <a:xfrm rot="3310531">
          <a:off x="4599372" y="2050192"/>
          <a:ext cx="882078" cy="23378"/>
        </a:xfrm>
        <a:custGeom>
          <a:avLst/>
          <a:gdLst/>
          <a:ahLst/>
          <a:cxnLst/>
          <a:rect l="0" t="0" r="0" b="0"/>
          <a:pathLst>
            <a:path>
              <a:moveTo>
                <a:pt x="0" y="11689"/>
              </a:moveTo>
              <a:lnTo>
                <a:pt x="882078"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18360" y="2039829"/>
        <a:ext cx="44103" cy="44103"/>
      </dsp:txXfrm>
    </dsp:sp>
    <dsp:sp modelId="{F4490B47-A6A4-4DF8-B6B9-71F6A9A9E27F}">
      <dsp:nvSpPr>
        <dsp:cNvPr id="0" name=""/>
        <dsp:cNvSpPr/>
      </dsp:nvSpPr>
      <dsp:spPr>
        <a:xfrm>
          <a:off x="5292273" y="2109105"/>
          <a:ext cx="1259308" cy="629654"/>
        </a:xfrm>
        <a:prstGeom prst="roundRect">
          <a:avLst>
            <a:gd name="adj" fmla="val 1000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Social security funds</a:t>
          </a:r>
        </a:p>
      </dsp:txBody>
      <dsp:txXfrm>
        <a:off x="5310715" y="2127547"/>
        <a:ext cx="1222424" cy="592770"/>
      </dsp:txXfrm>
    </dsp:sp>
    <dsp:sp modelId="{B678531F-4FC9-4002-992E-57D30EDE91CA}">
      <dsp:nvSpPr>
        <dsp:cNvPr id="0" name=""/>
        <dsp:cNvSpPr/>
      </dsp:nvSpPr>
      <dsp:spPr>
        <a:xfrm rot="19457599">
          <a:off x="2967210" y="2593269"/>
          <a:ext cx="620337" cy="23378"/>
        </a:xfrm>
        <a:custGeom>
          <a:avLst/>
          <a:gdLst/>
          <a:ahLst/>
          <a:cxnLst/>
          <a:rect l="0" t="0" r="0" b="0"/>
          <a:pathLst>
            <a:path>
              <a:moveTo>
                <a:pt x="0" y="11689"/>
              </a:moveTo>
              <a:lnTo>
                <a:pt x="620337"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1871" y="2589450"/>
        <a:ext cx="31016" cy="31016"/>
      </dsp:txXfrm>
    </dsp:sp>
    <dsp:sp modelId="{D413FD57-CD1D-4418-A8B1-AA9FE829EBA7}">
      <dsp:nvSpPr>
        <dsp:cNvPr id="0" name=""/>
        <dsp:cNvSpPr/>
      </dsp:nvSpPr>
      <dsp:spPr>
        <a:xfrm>
          <a:off x="3529241" y="2109105"/>
          <a:ext cx="1259308" cy="629654"/>
        </a:xfrm>
        <a:prstGeom prst="roundRect">
          <a:avLst>
            <a:gd name="adj" fmla="val 10000"/>
          </a:avLst>
        </a:prstGeom>
        <a:gradFill rotWithShape="0">
          <a:gsLst>
            <a:gs pos="0">
              <a:srgbClr val="FF0000"/>
            </a:gs>
            <a:gs pos="0">
              <a:schemeClr val="accent1">
                <a:lumMod val="7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State governments</a:t>
          </a:r>
        </a:p>
      </dsp:txBody>
      <dsp:txXfrm>
        <a:off x="3547683" y="2127547"/>
        <a:ext cx="1222424" cy="592770"/>
      </dsp:txXfrm>
    </dsp:sp>
    <dsp:sp modelId="{B29E2FC0-1F17-418F-AE74-79BA246410AB}">
      <dsp:nvSpPr>
        <dsp:cNvPr id="0" name=""/>
        <dsp:cNvSpPr/>
      </dsp:nvSpPr>
      <dsp:spPr>
        <a:xfrm rot="2142401">
          <a:off x="2967210" y="2955320"/>
          <a:ext cx="620337" cy="23378"/>
        </a:xfrm>
        <a:custGeom>
          <a:avLst/>
          <a:gdLst/>
          <a:ahLst/>
          <a:cxnLst/>
          <a:rect l="0" t="0" r="0" b="0"/>
          <a:pathLst>
            <a:path>
              <a:moveTo>
                <a:pt x="0" y="11689"/>
              </a:moveTo>
              <a:lnTo>
                <a:pt x="620337" y="1168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61871" y="2951501"/>
        <a:ext cx="31016" cy="31016"/>
      </dsp:txXfrm>
    </dsp:sp>
    <dsp:sp modelId="{F4B4B3ED-0B67-4C60-B6A3-A1F85D7638B7}">
      <dsp:nvSpPr>
        <dsp:cNvPr id="0" name=""/>
        <dsp:cNvSpPr/>
      </dsp:nvSpPr>
      <dsp:spPr>
        <a:xfrm>
          <a:off x="3529241" y="2833208"/>
          <a:ext cx="1259308" cy="629654"/>
        </a:xfrm>
        <a:prstGeom prst="roundRect">
          <a:avLst>
            <a:gd name="adj" fmla="val 10000"/>
          </a:avLst>
        </a:prstGeom>
        <a:gradFill rotWithShape="0">
          <a:gsLst>
            <a:gs pos="0">
              <a:srgbClr val="FF0000"/>
            </a:gs>
            <a:gs pos="0">
              <a:schemeClr val="accent1">
                <a:lumMod val="75000"/>
              </a:schemeClr>
            </a:gs>
            <a:gs pos="83000">
              <a:schemeClr val="accent1">
                <a:lumMod val="45000"/>
                <a:lumOff val="55000"/>
              </a:schemeClr>
            </a:gs>
            <a:gs pos="100000">
              <a:schemeClr val="accent1">
                <a:lumMod val="30000"/>
                <a:lumOff val="70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Local governments</a:t>
          </a:r>
        </a:p>
      </dsp:txBody>
      <dsp:txXfrm>
        <a:off x="3547683" y="2851650"/>
        <a:ext cx="1222424" cy="592770"/>
      </dsp:txXfrm>
    </dsp:sp>
    <dsp:sp modelId="{2BBB0B20-ED51-4D05-B476-9C3CCFC508AB}">
      <dsp:nvSpPr>
        <dsp:cNvPr id="0" name=""/>
        <dsp:cNvSpPr/>
      </dsp:nvSpPr>
      <dsp:spPr>
        <a:xfrm rot="3907178">
          <a:off x="2678741" y="3317371"/>
          <a:ext cx="1197275" cy="23378"/>
        </a:xfrm>
        <a:custGeom>
          <a:avLst/>
          <a:gdLst/>
          <a:ahLst/>
          <a:cxnLst/>
          <a:rect l="0" t="0" r="0" b="0"/>
          <a:pathLst>
            <a:path>
              <a:moveTo>
                <a:pt x="0" y="11689"/>
              </a:moveTo>
              <a:lnTo>
                <a:pt x="1197275" y="11689"/>
              </a:lnTo>
            </a:path>
          </a:pathLst>
        </a:custGeom>
        <a:noFill/>
        <a:ln w="12700" cap="flat" cmpd="sng" algn="ctr">
          <a:solidFill>
            <a:schemeClr val="accent1">
              <a:shade val="80000"/>
              <a:hueOff val="0"/>
              <a:satOff val="0"/>
              <a:lumOff val="0"/>
            </a:schemeClr>
          </a:solidFill>
          <a:prstDash val="dash"/>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47447" y="3299129"/>
        <a:ext cx="59863" cy="59863"/>
      </dsp:txXfrm>
    </dsp:sp>
    <dsp:sp modelId="{EE6FE08A-7CF2-411C-A733-5B817E0DA06A}">
      <dsp:nvSpPr>
        <dsp:cNvPr id="0" name=""/>
        <dsp:cNvSpPr/>
      </dsp:nvSpPr>
      <dsp:spPr>
        <a:xfrm>
          <a:off x="3529241" y="3557311"/>
          <a:ext cx="1259308" cy="62965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Social security funds</a:t>
          </a:r>
        </a:p>
      </dsp:txBody>
      <dsp:txXfrm>
        <a:off x="3547683" y="3575753"/>
        <a:ext cx="1222424" cy="592770"/>
      </dsp:txXfrm>
    </dsp:sp>
    <dsp:sp modelId="{533F9E79-886E-4343-AB6E-3D61F7B481AD}">
      <dsp:nvSpPr>
        <dsp:cNvPr id="0" name=""/>
        <dsp:cNvSpPr/>
      </dsp:nvSpPr>
      <dsp:spPr>
        <a:xfrm rot="2142401">
          <a:off x="1204178" y="3317371"/>
          <a:ext cx="620337" cy="23378"/>
        </a:xfrm>
        <a:custGeom>
          <a:avLst/>
          <a:gdLst/>
          <a:ahLst/>
          <a:cxnLst/>
          <a:rect l="0" t="0" r="0" b="0"/>
          <a:pathLst>
            <a:path>
              <a:moveTo>
                <a:pt x="0" y="11689"/>
              </a:moveTo>
              <a:lnTo>
                <a:pt x="620337" y="1168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498838" y="3313552"/>
        <a:ext cx="31016" cy="31016"/>
      </dsp:txXfrm>
    </dsp:sp>
    <dsp:sp modelId="{31B3853B-69D7-4A90-9D45-1F6FB568C74C}">
      <dsp:nvSpPr>
        <dsp:cNvPr id="0" name=""/>
        <dsp:cNvSpPr/>
      </dsp:nvSpPr>
      <dsp:spPr>
        <a:xfrm>
          <a:off x="1766208" y="3195259"/>
          <a:ext cx="1259308" cy="629654"/>
        </a:xfrm>
        <a:prstGeom prst="roundRect">
          <a:avLst>
            <a:gd name="adj" fmla="val 10000"/>
          </a:avLst>
        </a:prstGeom>
        <a:gradFill rotWithShape="0">
          <a:gsLst>
            <a:gs pos="0">
              <a:srgbClr val="FF0000"/>
            </a:gs>
            <a:gs pos="99000">
              <a:schemeClr val="accent1">
                <a:lumMod val="45000"/>
                <a:lumOff val="55000"/>
              </a:schemeClr>
            </a:gs>
            <a:gs pos="100000">
              <a:schemeClr val="accent1">
                <a:lumMod val="45000"/>
                <a:lumOff val="55000"/>
              </a:schemeClr>
            </a:gs>
            <a:gs pos="0">
              <a:schemeClr val="accent1">
                <a:lumMod val="75000"/>
              </a:schemeClr>
            </a:gs>
          </a:gsLst>
          <a:lin ang="5400000" scaled="1"/>
        </a:gra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r>
            <a:rPr lang="en-US" sz="1500" kern="1200" dirty="0"/>
            <a:t>Public corporations</a:t>
          </a:r>
        </a:p>
      </dsp:txBody>
      <dsp:txXfrm>
        <a:off x="1784650" y="3213701"/>
        <a:ext cx="1222424" cy="5927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81227-0F2E-41A8-87EF-CC4513890A6A}">
      <dsp:nvSpPr>
        <dsp:cNvPr id="0" name=""/>
        <dsp:cNvSpPr/>
      </dsp:nvSpPr>
      <dsp:spPr>
        <a:xfrm>
          <a:off x="209048" y="1559"/>
          <a:ext cx="2258768" cy="1129384"/>
        </a:xfrm>
        <a:prstGeom prst="roundRect">
          <a:avLst>
            <a:gd name="adj" fmla="val 10000"/>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PI-29 Annual financial report</a:t>
          </a:r>
        </a:p>
      </dsp:txBody>
      <dsp:txXfrm>
        <a:off x="242127" y="34638"/>
        <a:ext cx="2192610" cy="1063226"/>
      </dsp:txXfrm>
    </dsp:sp>
    <dsp:sp modelId="{FF2C2DA0-1294-4880-8A77-4C8BC66928DD}">
      <dsp:nvSpPr>
        <dsp:cNvPr id="0" name=""/>
        <dsp:cNvSpPr/>
      </dsp:nvSpPr>
      <dsp:spPr>
        <a:xfrm>
          <a:off x="434925" y="1130943"/>
          <a:ext cx="244918" cy="847038"/>
        </a:xfrm>
        <a:custGeom>
          <a:avLst/>
          <a:gdLst/>
          <a:ahLst/>
          <a:cxnLst/>
          <a:rect l="0" t="0" r="0" b="0"/>
          <a:pathLst>
            <a:path>
              <a:moveTo>
                <a:pt x="0" y="0"/>
              </a:moveTo>
              <a:lnTo>
                <a:pt x="0" y="847038"/>
              </a:lnTo>
              <a:lnTo>
                <a:pt x="244918" y="847038"/>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E3770A46-828B-40F7-A160-1D9FEF932B1E}">
      <dsp:nvSpPr>
        <dsp:cNvPr id="0" name=""/>
        <dsp:cNvSpPr/>
      </dsp:nvSpPr>
      <dsp:spPr>
        <a:xfrm>
          <a:off x="679843" y="1413290"/>
          <a:ext cx="2354377" cy="112938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29.1 Completeness of annual financial reports  </a:t>
          </a:r>
          <a:endParaRPr lang="en-US" sz="2000" kern="1200" dirty="0"/>
        </a:p>
      </dsp:txBody>
      <dsp:txXfrm>
        <a:off x="712922" y="1446369"/>
        <a:ext cx="2288219" cy="1063226"/>
      </dsp:txXfrm>
    </dsp:sp>
    <dsp:sp modelId="{2D2A81B8-013B-4B26-90A1-FDC14854EBD1}">
      <dsp:nvSpPr>
        <dsp:cNvPr id="0" name=""/>
        <dsp:cNvSpPr/>
      </dsp:nvSpPr>
      <dsp:spPr>
        <a:xfrm>
          <a:off x="434925" y="1130943"/>
          <a:ext cx="244918" cy="2258768"/>
        </a:xfrm>
        <a:custGeom>
          <a:avLst/>
          <a:gdLst/>
          <a:ahLst/>
          <a:cxnLst/>
          <a:rect l="0" t="0" r="0" b="0"/>
          <a:pathLst>
            <a:path>
              <a:moveTo>
                <a:pt x="0" y="0"/>
              </a:moveTo>
              <a:lnTo>
                <a:pt x="0" y="2258768"/>
              </a:lnTo>
              <a:lnTo>
                <a:pt x="244918" y="2258768"/>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1CC8843F-A68C-4991-8328-23BBC8A13755}">
      <dsp:nvSpPr>
        <dsp:cNvPr id="0" name=""/>
        <dsp:cNvSpPr/>
      </dsp:nvSpPr>
      <dsp:spPr>
        <a:xfrm>
          <a:off x="679843" y="2825020"/>
          <a:ext cx="2354377" cy="112938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mn-lt"/>
              <a:cs typeface="Arial" panose="020B0604020202020204" pitchFamily="34" charset="0"/>
            </a:rPr>
            <a:t>29.2. Submission of reports for external audit</a:t>
          </a:r>
          <a:endParaRPr lang="en-US" sz="2000" kern="1200" dirty="0"/>
        </a:p>
      </dsp:txBody>
      <dsp:txXfrm>
        <a:off x="712922" y="2858099"/>
        <a:ext cx="2288219" cy="1063226"/>
      </dsp:txXfrm>
    </dsp:sp>
    <dsp:sp modelId="{1112F833-CFA9-43C0-9032-19F532A582EE}">
      <dsp:nvSpPr>
        <dsp:cNvPr id="0" name=""/>
        <dsp:cNvSpPr/>
      </dsp:nvSpPr>
      <dsp:spPr>
        <a:xfrm>
          <a:off x="434925" y="1130943"/>
          <a:ext cx="244918" cy="3670499"/>
        </a:xfrm>
        <a:custGeom>
          <a:avLst/>
          <a:gdLst/>
          <a:ahLst/>
          <a:cxnLst/>
          <a:rect l="0" t="0" r="0" b="0"/>
          <a:pathLst>
            <a:path>
              <a:moveTo>
                <a:pt x="0" y="0"/>
              </a:moveTo>
              <a:lnTo>
                <a:pt x="0" y="3670499"/>
              </a:lnTo>
              <a:lnTo>
                <a:pt x="244918" y="3670499"/>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455D343E-6CD8-4A7D-8C9D-B39DF804A7EF}">
      <dsp:nvSpPr>
        <dsp:cNvPr id="0" name=""/>
        <dsp:cNvSpPr/>
      </dsp:nvSpPr>
      <dsp:spPr>
        <a:xfrm>
          <a:off x="679843" y="4236751"/>
          <a:ext cx="2354377" cy="112938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mn-lt"/>
              <a:cs typeface="Arial" panose="020B0604020202020204" pitchFamily="34" charset="0"/>
            </a:rPr>
            <a:t>29.3. Accounting standards</a:t>
          </a:r>
          <a:endParaRPr lang="en-US" sz="2000" kern="1200" dirty="0"/>
        </a:p>
      </dsp:txBody>
      <dsp:txXfrm>
        <a:off x="712922" y="4269830"/>
        <a:ext cx="2288219" cy="10632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64E26-CFA1-475A-88FC-07276A6B2A04}">
      <dsp:nvSpPr>
        <dsp:cNvPr id="0" name=""/>
        <dsp:cNvSpPr/>
      </dsp:nvSpPr>
      <dsp:spPr>
        <a:xfrm>
          <a:off x="-5583973" y="-854859"/>
          <a:ext cx="6648434" cy="6648434"/>
        </a:xfrm>
        <a:prstGeom prst="blockArc">
          <a:avLst>
            <a:gd name="adj1" fmla="val 18900000"/>
            <a:gd name="adj2" fmla="val 2700000"/>
            <a:gd name="adj3" fmla="val 325"/>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0FE2231-603A-4F99-827C-D0F379FB1A53}">
      <dsp:nvSpPr>
        <dsp:cNvPr id="0" name=""/>
        <dsp:cNvSpPr/>
      </dsp:nvSpPr>
      <dsp:spPr>
        <a:xfrm>
          <a:off x="557227" y="379688"/>
          <a:ext cx="4326312" cy="759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69"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PEFA Assessment Process (Volume 1) </a:t>
          </a:r>
        </a:p>
      </dsp:txBody>
      <dsp:txXfrm>
        <a:off x="557227" y="379688"/>
        <a:ext cx="4326312" cy="759772"/>
      </dsp:txXfrm>
    </dsp:sp>
    <dsp:sp modelId="{2EDDCBEF-F333-4E58-A664-BBA1C14D48DD}">
      <dsp:nvSpPr>
        <dsp:cNvPr id="0" name=""/>
        <dsp:cNvSpPr/>
      </dsp:nvSpPr>
      <dsp:spPr>
        <a:xfrm>
          <a:off x="82369" y="284716"/>
          <a:ext cx="949715" cy="949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83C846D-7E24-46EE-BF7B-09D99AD5BD94}">
      <dsp:nvSpPr>
        <dsp:cNvPr id="0" name=""/>
        <dsp:cNvSpPr/>
      </dsp:nvSpPr>
      <dsp:spPr>
        <a:xfrm>
          <a:off x="992822" y="1519544"/>
          <a:ext cx="3890718" cy="759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69"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PEFA Assessment Fieldguide (Volume 2) </a:t>
          </a:r>
        </a:p>
      </dsp:txBody>
      <dsp:txXfrm>
        <a:off x="992822" y="1519544"/>
        <a:ext cx="3890718" cy="759772"/>
      </dsp:txXfrm>
    </dsp:sp>
    <dsp:sp modelId="{EC65DB69-D791-4896-8586-8652DA8419A8}">
      <dsp:nvSpPr>
        <dsp:cNvPr id="0" name=""/>
        <dsp:cNvSpPr/>
      </dsp:nvSpPr>
      <dsp:spPr>
        <a:xfrm>
          <a:off x="517964" y="1424572"/>
          <a:ext cx="949715" cy="949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0CC718-5F6F-498E-9241-698EC2065556}">
      <dsp:nvSpPr>
        <dsp:cNvPr id="0" name=""/>
        <dsp:cNvSpPr/>
      </dsp:nvSpPr>
      <dsp:spPr>
        <a:xfrm>
          <a:off x="992822" y="2659399"/>
          <a:ext cx="3890718" cy="75977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69"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Preparing the PEFA Report (Volume 3) </a:t>
          </a:r>
        </a:p>
      </dsp:txBody>
      <dsp:txXfrm>
        <a:off x="992822" y="2659399"/>
        <a:ext cx="3890718" cy="759772"/>
      </dsp:txXfrm>
    </dsp:sp>
    <dsp:sp modelId="{40E3BD3A-7950-40ED-9A40-8F0402522AB6}">
      <dsp:nvSpPr>
        <dsp:cNvPr id="0" name=""/>
        <dsp:cNvSpPr/>
      </dsp:nvSpPr>
      <dsp:spPr>
        <a:xfrm>
          <a:off x="517964" y="2564428"/>
          <a:ext cx="949715" cy="949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2CF3CF-B5AF-4CF9-A879-185E70B2ABE6}">
      <dsp:nvSpPr>
        <dsp:cNvPr id="0" name=""/>
        <dsp:cNvSpPr/>
      </dsp:nvSpPr>
      <dsp:spPr>
        <a:xfrm>
          <a:off x="557227" y="3684583"/>
          <a:ext cx="4326312" cy="98911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3069" tIns="53340" rIns="53340" bIns="53340" numCol="1" spcCol="1270" anchor="ctr" anchorCtr="0">
          <a:noAutofit/>
        </a:bodyPr>
        <a:lstStyle/>
        <a:p>
          <a:pPr marL="0" lvl="0" indent="0" algn="l" defTabSz="933450">
            <a:lnSpc>
              <a:spcPct val="90000"/>
            </a:lnSpc>
            <a:spcBef>
              <a:spcPct val="0"/>
            </a:spcBef>
            <a:spcAft>
              <a:spcPct val="35000"/>
            </a:spcAft>
            <a:buNone/>
          </a:pPr>
          <a:r>
            <a:rPr lang="en-US" sz="2100" kern="1200" dirty="0"/>
            <a:t>Supplementary Information for Assessing PFM Performance (Volume 4)</a:t>
          </a:r>
        </a:p>
      </dsp:txBody>
      <dsp:txXfrm>
        <a:off x="557227" y="3684583"/>
        <a:ext cx="4326312" cy="989116"/>
      </dsp:txXfrm>
    </dsp:sp>
    <dsp:sp modelId="{23DC08F8-BED7-4253-B745-E6D61F2AE138}">
      <dsp:nvSpPr>
        <dsp:cNvPr id="0" name=""/>
        <dsp:cNvSpPr/>
      </dsp:nvSpPr>
      <dsp:spPr>
        <a:xfrm>
          <a:off x="82369" y="3704283"/>
          <a:ext cx="949715" cy="94971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049B-3466-45E9-9BF0-8A3B2D0B1E4C}">
      <dsp:nvSpPr>
        <dsp:cNvPr id="0" name=""/>
        <dsp:cNvSpPr/>
      </dsp:nvSpPr>
      <dsp:spPr>
        <a:xfrm>
          <a:off x="-4301635" y="-659955"/>
          <a:ext cx="5125465" cy="5125465"/>
        </a:xfrm>
        <a:prstGeom prst="blockArc">
          <a:avLst>
            <a:gd name="adj1" fmla="val 18900000"/>
            <a:gd name="adj2" fmla="val 2700000"/>
            <a:gd name="adj3" fmla="val 421"/>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976D4FA-F129-4E25-8E1A-44294B76B275}">
      <dsp:nvSpPr>
        <dsp:cNvPr id="0" name=""/>
        <dsp:cNvSpPr/>
      </dsp:nvSpPr>
      <dsp:spPr>
        <a:xfrm>
          <a:off x="266959" y="170896"/>
          <a:ext cx="4612376"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PI-19 Revenue administration </a:t>
          </a:r>
        </a:p>
      </dsp:txBody>
      <dsp:txXfrm>
        <a:off x="266959" y="170896"/>
        <a:ext cx="4612376" cy="350057"/>
      </dsp:txXfrm>
    </dsp:sp>
    <dsp:sp modelId="{8EB3AB43-639D-460A-ADBA-46E0DA16D406}">
      <dsp:nvSpPr>
        <dsp:cNvPr id="0" name=""/>
        <dsp:cNvSpPr/>
      </dsp:nvSpPr>
      <dsp:spPr>
        <a:xfrm>
          <a:off x="50804" y="129769"/>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4223B528-1827-4BC3-8D4C-073B05D37D95}">
      <dsp:nvSpPr>
        <dsp:cNvPr id="0" name=""/>
        <dsp:cNvSpPr/>
      </dsp:nvSpPr>
      <dsp:spPr>
        <a:xfrm>
          <a:off x="580156" y="689973"/>
          <a:ext cx="4299178"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PI-20 Accounting for revenue</a:t>
          </a:r>
        </a:p>
      </dsp:txBody>
      <dsp:txXfrm>
        <a:off x="580156" y="689973"/>
        <a:ext cx="4299178" cy="350057"/>
      </dsp:txXfrm>
    </dsp:sp>
    <dsp:sp modelId="{55AFA198-FEF9-44DD-A130-17346EB3FD3C}">
      <dsp:nvSpPr>
        <dsp:cNvPr id="0" name=""/>
        <dsp:cNvSpPr/>
      </dsp:nvSpPr>
      <dsp:spPr>
        <a:xfrm>
          <a:off x="364001" y="648847"/>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02F84B37-3B94-4CFE-ACDF-E0159D391AA9}">
      <dsp:nvSpPr>
        <dsp:cNvPr id="0" name=""/>
        <dsp:cNvSpPr/>
      </dsp:nvSpPr>
      <dsp:spPr>
        <a:xfrm>
          <a:off x="751787" y="1208670"/>
          <a:ext cx="4127548"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PI-21 Predictability of in-year resource allocation</a:t>
          </a:r>
        </a:p>
      </dsp:txBody>
      <dsp:txXfrm>
        <a:off x="751787" y="1208670"/>
        <a:ext cx="4127548" cy="350057"/>
      </dsp:txXfrm>
    </dsp:sp>
    <dsp:sp modelId="{F7DA8C1A-9D17-4D36-98D7-0A89BB921B0F}">
      <dsp:nvSpPr>
        <dsp:cNvPr id="0" name=""/>
        <dsp:cNvSpPr/>
      </dsp:nvSpPr>
      <dsp:spPr>
        <a:xfrm>
          <a:off x="535631" y="1167544"/>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641BB08A-D978-45B2-B2EE-AAA2DD77A9D0}">
      <dsp:nvSpPr>
        <dsp:cNvPr id="0" name=""/>
        <dsp:cNvSpPr/>
      </dsp:nvSpPr>
      <dsp:spPr>
        <a:xfrm>
          <a:off x="806587" y="1727748"/>
          <a:ext cx="4072748"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PI-22 Expenditure arrears</a:t>
          </a:r>
        </a:p>
      </dsp:txBody>
      <dsp:txXfrm>
        <a:off x="806587" y="1727748"/>
        <a:ext cx="4072748" cy="350057"/>
      </dsp:txXfrm>
    </dsp:sp>
    <dsp:sp modelId="{6CE2F009-9CFD-4A8C-B4D8-12E33BCED126}">
      <dsp:nvSpPr>
        <dsp:cNvPr id="0" name=""/>
        <dsp:cNvSpPr/>
      </dsp:nvSpPr>
      <dsp:spPr>
        <a:xfrm>
          <a:off x="590431" y="1686621"/>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46CAF7AA-651F-43DD-B679-D2BEB4FE9815}">
      <dsp:nvSpPr>
        <dsp:cNvPr id="0" name=""/>
        <dsp:cNvSpPr/>
      </dsp:nvSpPr>
      <dsp:spPr>
        <a:xfrm>
          <a:off x="751787" y="2246826"/>
          <a:ext cx="4127548"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PI-23 Payroll controls</a:t>
          </a:r>
        </a:p>
      </dsp:txBody>
      <dsp:txXfrm>
        <a:off x="751787" y="2246826"/>
        <a:ext cx="4127548" cy="350057"/>
      </dsp:txXfrm>
    </dsp:sp>
    <dsp:sp modelId="{038FAA34-CCFC-43D2-A32B-100464519647}">
      <dsp:nvSpPr>
        <dsp:cNvPr id="0" name=""/>
        <dsp:cNvSpPr/>
      </dsp:nvSpPr>
      <dsp:spPr>
        <a:xfrm>
          <a:off x="535631" y="2205699"/>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DBAF4AFB-A7A2-4E19-A4C9-12190FFAFDD3}">
      <dsp:nvSpPr>
        <dsp:cNvPr id="0" name=""/>
        <dsp:cNvSpPr/>
      </dsp:nvSpPr>
      <dsp:spPr>
        <a:xfrm>
          <a:off x="580156" y="2765523"/>
          <a:ext cx="4299178"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PI-24 Procurement</a:t>
          </a:r>
        </a:p>
      </dsp:txBody>
      <dsp:txXfrm>
        <a:off x="580156" y="2765523"/>
        <a:ext cx="4299178" cy="350057"/>
      </dsp:txXfrm>
    </dsp:sp>
    <dsp:sp modelId="{623ECD58-EA3C-468B-ACA8-9BB6765F67D1}">
      <dsp:nvSpPr>
        <dsp:cNvPr id="0" name=""/>
        <dsp:cNvSpPr/>
      </dsp:nvSpPr>
      <dsp:spPr>
        <a:xfrm>
          <a:off x="364001" y="2724396"/>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 modelId="{EF600BB9-7626-48A9-9278-9303550F3953}">
      <dsp:nvSpPr>
        <dsp:cNvPr id="0" name=""/>
        <dsp:cNvSpPr/>
      </dsp:nvSpPr>
      <dsp:spPr>
        <a:xfrm>
          <a:off x="266959" y="3284601"/>
          <a:ext cx="4612376" cy="350057"/>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4518"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t>PI-25 Internal controls on nonsalary expenditure</a:t>
          </a:r>
        </a:p>
      </dsp:txBody>
      <dsp:txXfrm>
        <a:off x="266959" y="3284601"/>
        <a:ext cx="4612376" cy="350057"/>
      </dsp:txXfrm>
    </dsp:sp>
    <dsp:sp modelId="{CAA89343-81F6-4D2A-902D-FF62F3FABDFF}">
      <dsp:nvSpPr>
        <dsp:cNvPr id="0" name=""/>
        <dsp:cNvSpPr/>
      </dsp:nvSpPr>
      <dsp:spPr>
        <a:xfrm>
          <a:off x="50804" y="3243474"/>
          <a:ext cx="432311" cy="432311"/>
        </a:xfrm>
        <a:prstGeom prst="ellipse">
          <a:avLst/>
        </a:prstGeom>
        <a:solidFill>
          <a:schemeClr val="lt1">
            <a:hueOff val="0"/>
            <a:satOff val="0"/>
            <a:lumOff val="0"/>
            <a:alphaOff val="0"/>
          </a:schemeClr>
        </a:solidFill>
        <a:ln w="12700" cap="flat" cmpd="sng" algn="ctr">
          <a:solidFill>
            <a:schemeClr val="accent5"/>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B81227-0F2E-41A8-87EF-CC4513890A6A}">
      <dsp:nvSpPr>
        <dsp:cNvPr id="0" name=""/>
        <dsp:cNvSpPr/>
      </dsp:nvSpPr>
      <dsp:spPr>
        <a:xfrm>
          <a:off x="232062" y="2253"/>
          <a:ext cx="2293143" cy="95174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PI-21 Predictability of in-year resource allocation</a:t>
          </a:r>
        </a:p>
      </dsp:txBody>
      <dsp:txXfrm>
        <a:off x="259938" y="30129"/>
        <a:ext cx="2237391" cy="895996"/>
      </dsp:txXfrm>
    </dsp:sp>
    <dsp:sp modelId="{FF2C2DA0-1294-4880-8A77-4C8BC66928DD}">
      <dsp:nvSpPr>
        <dsp:cNvPr id="0" name=""/>
        <dsp:cNvSpPr/>
      </dsp:nvSpPr>
      <dsp:spPr>
        <a:xfrm>
          <a:off x="461377" y="954002"/>
          <a:ext cx="229314" cy="713811"/>
        </a:xfrm>
        <a:custGeom>
          <a:avLst/>
          <a:gdLst/>
          <a:ahLst/>
          <a:cxnLst/>
          <a:rect l="0" t="0" r="0" b="0"/>
          <a:pathLst>
            <a:path>
              <a:moveTo>
                <a:pt x="0" y="0"/>
              </a:moveTo>
              <a:lnTo>
                <a:pt x="0" y="713811"/>
              </a:lnTo>
              <a:lnTo>
                <a:pt x="229314" y="713811"/>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E3770A46-828B-40F7-A160-1D9FEF932B1E}">
      <dsp:nvSpPr>
        <dsp:cNvPr id="0" name=""/>
        <dsp:cNvSpPr/>
      </dsp:nvSpPr>
      <dsp:spPr>
        <a:xfrm>
          <a:off x="690691" y="1191939"/>
          <a:ext cx="2070031" cy="95174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21.1 Consolidation of cash balances</a:t>
          </a:r>
          <a:endParaRPr lang="en-US" sz="2000" kern="1200" dirty="0"/>
        </a:p>
      </dsp:txBody>
      <dsp:txXfrm>
        <a:off x="718567" y="1219815"/>
        <a:ext cx="2014279" cy="895996"/>
      </dsp:txXfrm>
    </dsp:sp>
    <dsp:sp modelId="{2D2A81B8-013B-4B26-90A1-FDC14854EBD1}">
      <dsp:nvSpPr>
        <dsp:cNvPr id="0" name=""/>
        <dsp:cNvSpPr/>
      </dsp:nvSpPr>
      <dsp:spPr>
        <a:xfrm>
          <a:off x="461377" y="954002"/>
          <a:ext cx="229314" cy="1903497"/>
        </a:xfrm>
        <a:custGeom>
          <a:avLst/>
          <a:gdLst/>
          <a:ahLst/>
          <a:cxnLst/>
          <a:rect l="0" t="0" r="0" b="0"/>
          <a:pathLst>
            <a:path>
              <a:moveTo>
                <a:pt x="0" y="0"/>
              </a:moveTo>
              <a:lnTo>
                <a:pt x="0" y="1903497"/>
              </a:lnTo>
              <a:lnTo>
                <a:pt x="229314" y="1903497"/>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1CC8843F-A68C-4991-8328-23BBC8A13755}">
      <dsp:nvSpPr>
        <dsp:cNvPr id="0" name=""/>
        <dsp:cNvSpPr/>
      </dsp:nvSpPr>
      <dsp:spPr>
        <a:xfrm>
          <a:off x="690691" y="2381625"/>
          <a:ext cx="2018088" cy="95174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21.2 Cash forecasting and monitoring</a:t>
          </a:r>
          <a:endParaRPr lang="en-US" sz="2000" kern="1200" dirty="0"/>
        </a:p>
      </dsp:txBody>
      <dsp:txXfrm>
        <a:off x="718567" y="2409501"/>
        <a:ext cx="1962336" cy="895996"/>
      </dsp:txXfrm>
    </dsp:sp>
    <dsp:sp modelId="{59FB7C2E-D70E-4066-BA0A-534594BC0C34}">
      <dsp:nvSpPr>
        <dsp:cNvPr id="0" name=""/>
        <dsp:cNvSpPr/>
      </dsp:nvSpPr>
      <dsp:spPr>
        <a:xfrm>
          <a:off x="461377" y="954002"/>
          <a:ext cx="229314" cy="3093184"/>
        </a:xfrm>
        <a:custGeom>
          <a:avLst/>
          <a:gdLst/>
          <a:ahLst/>
          <a:cxnLst/>
          <a:rect l="0" t="0" r="0" b="0"/>
          <a:pathLst>
            <a:path>
              <a:moveTo>
                <a:pt x="0" y="0"/>
              </a:moveTo>
              <a:lnTo>
                <a:pt x="0" y="3093184"/>
              </a:lnTo>
              <a:lnTo>
                <a:pt x="229314" y="3093184"/>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A24272CC-98BC-4948-82EE-00073E3D743C}">
      <dsp:nvSpPr>
        <dsp:cNvPr id="0" name=""/>
        <dsp:cNvSpPr/>
      </dsp:nvSpPr>
      <dsp:spPr>
        <a:xfrm>
          <a:off x="690691" y="3571311"/>
          <a:ext cx="2056188" cy="95174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21.3 Information on commitment ceilings</a:t>
          </a:r>
          <a:endParaRPr lang="fr-FR" sz="2000" kern="1200" dirty="0"/>
        </a:p>
      </dsp:txBody>
      <dsp:txXfrm>
        <a:off x="718567" y="3599187"/>
        <a:ext cx="2000436" cy="895996"/>
      </dsp:txXfrm>
    </dsp:sp>
    <dsp:sp modelId="{13DCFF9A-5375-42EA-9F8E-F0021A3A058E}">
      <dsp:nvSpPr>
        <dsp:cNvPr id="0" name=""/>
        <dsp:cNvSpPr/>
      </dsp:nvSpPr>
      <dsp:spPr>
        <a:xfrm>
          <a:off x="461377" y="954002"/>
          <a:ext cx="229314" cy="4282870"/>
        </a:xfrm>
        <a:custGeom>
          <a:avLst/>
          <a:gdLst/>
          <a:ahLst/>
          <a:cxnLst/>
          <a:rect l="0" t="0" r="0" b="0"/>
          <a:pathLst>
            <a:path>
              <a:moveTo>
                <a:pt x="0" y="0"/>
              </a:moveTo>
              <a:lnTo>
                <a:pt x="0" y="4282870"/>
              </a:lnTo>
              <a:lnTo>
                <a:pt x="229314" y="4282870"/>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FB540DE2-9AE6-4539-B17F-11E073DC872F}">
      <dsp:nvSpPr>
        <dsp:cNvPr id="0" name=""/>
        <dsp:cNvSpPr/>
      </dsp:nvSpPr>
      <dsp:spPr>
        <a:xfrm>
          <a:off x="690691" y="4760997"/>
          <a:ext cx="2132389" cy="95174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21.4 Significance of in-year budget adjustments </a:t>
          </a:r>
          <a:endParaRPr lang="fr-FR" sz="2000" kern="1200" dirty="0"/>
        </a:p>
      </dsp:txBody>
      <dsp:txXfrm>
        <a:off x="718567" y="4788873"/>
        <a:ext cx="2076637" cy="895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970A0-B2B5-4BB1-B017-D631F090C44B}">
      <dsp:nvSpPr>
        <dsp:cNvPr id="0" name=""/>
        <dsp:cNvSpPr/>
      </dsp:nvSpPr>
      <dsp:spPr>
        <a:xfrm>
          <a:off x="941" y="502241"/>
          <a:ext cx="2360822" cy="1180411"/>
        </a:xfrm>
        <a:prstGeom prst="roundRect">
          <a:avLst>
            <a:gd name="adj" fmla="val 10000"/>
          </a:avLst>
        </a:prstGeom>
        <a:solidFill>
          <a:srgbClr val="84C3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PI-22 Expenditure arrears</a:t>
          </a:r>
        </a:p>
      </dsp:txBody>
      <dsp:txXfrm>
        <a:off x="35514" y="536814"/>
        <a:ext cx="2291676" cy="1111265"/>
      </dsp:txXfrm>
    </dsp:sp>
    <dsp:sp modelId="{BBFE95EF-5622-4FFD-A2D9-E5C562AA56B5}">
      <dsp:nvSpPr>
        <dsp:cNvPr id="0" name=""/>
        <dsp:cNvSpPr/>
      </dsp:nvSpPr>
      <dsp:spPr>
        <a:xfrm>
          <a:off x="237023" y="1682652"/>
          <a:ext cx="236082" cy="885308"/>
        </a:xfrm>
        <a:custGeom>
          <a:avLst/>
          <a:gdLst/>
          <a:ahLst/>
          <a:cxnLst/>
          <a:rect l="0" t="0" r="0" b="0"/>
          <a:pathLst>
            <a:path>
              <a:moveTo>
                <a:pt x="0" y="0"/>
              </a:moveTo>
              <a:lnTo>
                <a:pt x="0" y="885308"/>
              </a:lnTo>
              <a:lnTo>
                <a:pt x="236082" y="885308"/>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65BE5AC9-ACF0-472D-BB37-6554B55956B6}">
      <dsp:nvSpPr>
        <dsp:cNvPr id="0" name=""/>
        <dsp:cNvSpPr/>
      </dsp:nvSpPr>
      <dsp:spPr>
        <a:xfrm>
          <a:off x="473106" y="1977755"/>
          <a:ext cx="2318328" cy="1180411"/>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22.1 Stock of expenditure arrears</a:t>
          </a:r>
          <a:endParaRPr lang="en-US" sz="2000" kern="1200" dirty="0"/>
        </a:p>
      </dsp:txBody>
      <dsp:txXfrm>
        <a:off x="507679" y="2012328"/>
        <a:ext cx="2249182" cy="1111265"/>
      </dsp:txXfrm>
    </dsp:sp>
    <dsp:sp modelId="{F4B42479-C961-4799-A88D-5EE30DC8296E}">
      <dsp:nvSpPr>
        <dsp:cNvPr id="0" name=""/>
        <dsp:cNvSpPr/>
      </dsp:nvSpPr>
      <dsp:spPr>
        <a:xfrm>
          <a:off x="237023" y="1682652"/>
          <a:ext cx="236082" cy="2360822"/>
        </a:xfrm>
        <a:custGeom>
          <a:avLst/>
          <a:gdLst/>
          <a:ahLst/>
          <a:cxnLst/>
          <a:rect l="0" t="0" r="0" b="0"/>
          <a:pathLst>
            <a:path>
              <a:moveTo>
                <a:pt x="0" y="0"/>
              </a:moveTo>
              <a:lnTo>
                <a:pt x="0" y="2360822"/>
              </a:lnTo>
              <a:lnTo>
                <a:pt x="236082" y="2360822"/>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A14E56E6-7421-4C3D-A949-CAEEB8F58754}">
      <dsp:nvSpPr>
        <dsp:cNvPr id="0" name=""/>
        <dsp:cNvSpPr/>
      </dsp:nvSpPr>
      <dsp:spPr>
        <a:xfrm>
          <a:off x="473106" y="3453270"/>
          <a:ext cx="2350114" cy="1180411"/>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22.2 Expenditure arrears monitoring</a:t>
          </a:r>
          <a:endParaRPr lang="fr-FR" sz="2000" kern="1200" dirty="0"/>
        </a:p>
      </dsp:txBody>
      <dsp:txXfrm>
        <a:off x="507679" y="3487843"/>
        <a:ext cx="2280968" cy="1111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FDD23-901A-4796-9B5E-F0E98D8AF4F8}">
      <dsp:nvSpPr>
        <dsp:cNvPr id="0" name=""/>
        <dsp:cNvSpPr/>
      </dsp:nvSpPr>
      <dsp:spPr>
        <a:xfrm>
          <a:off x="56811" y="228066"/>
          <a:ext cx="1967313" cy="983656"/>
        </a:xfrm>
        <a:prstGeom prst="roundRect">
          <a:avLst>
            <a:gd name="adj" fmla="val 10000"/>
          </a:avLst>
        </a:prstGeom>
        <a:solidFill>
          <a:srgbClr val="84C3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PI-23 Payroll controls</a:t>
          </a:r>
        </a:p>
      </dsp:txBody>
      <dsp:txXfrm>
        <a:off x="85621" y="256876"/>
        <a:ext cx="1909693" cy="926036"/>
      </dsp:txXfrm>
    </dsp:sp>
    <dsp:sp modelId="{0A96D599-5FB3-4B87-903C-71143CE229B2}">
      <dsp:nvSpPr>
        <dsp:cNvPr id="0" name=""/>
        <dsp:cNvSpPr/>
      </dsp:nvSpPr>
      <dsp:spPr>
        <a:xfrm>
          <a:off x="253543" y="1211723"/>
          <a:ext cx="140367" cy="737742"/>
        </a:xfrm>
        <a:custGeom>
          <a:avLst/>
          <a:gdLst/>
          <a:ahLst/>
          <a:cxnLst/>
          <a:rect l="0" t="0" r="0" b="0"/>
          <a:pathLst>
            <a:path>
              <a:moveTo>
                <a:pt x="0" y="0"/>
              </a:moveTo>
              <a:lnTo>
                <a:pt x="0" y="737742"/>
              </a:lnTo>
              <a:lnTo>
                <a:pt x="140367" y="737742"/>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C20E481E-A5C2-4D86-9E81-401401F045A3}">
      <dsp:nvSpPr>
        <dsp:cNvPr id="0" name=""/>
        <dsp:cNvSpPr/>
      </dsp:nvSpPr>
      <dsp:spPr>
        <a:xfrm>
          <a:off x="393911" y="1457638"/>
          <a:ext cx="2671895" cy="983656"/>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23.1 Integration of payroll and personnel records</a:t>
          </a:r>
          <a:endParaRPr lang="en-US" sz="2000" kern="1200" dirty="0"/>
        </a:p>
      </dsp:txBody>
      <dsp:txXfrm>
        <a:off x="422721" y="1486448"/>
        <a:ext cx="2614275" cy="926036"/>
      </dsp:txXfrm>
    </dsp:sp>
    <dsp:sp modelId="{BAE76EBF-4644-4B97-869B-CB330B532FC8}">
      <dsp:nvSpPr>
        <dsp:cNvPr id="0" name=""/>
        <dsp:cNvSpPr/>
      </dsp:nvSpPr>
      <dsp:spPr>
        <a:xfrm>
          <a:off x="253543" y="1211723"/>
          <a:ext cx="210357" cy="1845911"/>
        </a:xfrm>
        <a:custGeom>
          <a:avLst/>
          <a:gdLst/>
          <a:ahLst/>
          <a:cxnLst/>
          <a:rect l="0" t="0" r="0" b="0"/>
          <a:pathLst>
            <a:path>
              <a:moveTo>
                <a:pt x="0" y="0"/>
              </a:moveTo>
              <a:lnTo>
                <a:pt x="0" y="1845911"/>
              </a:lnTo>
              <a:lnTo>
                <a:pt x="210357" y="1845911"/>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77CD5EDD-9589-4FB2-A439-B671FEAF9CA4}">
      <dsp:nvSpPr>
        <dsp:cNvPr id="0" name=""/>
        <dsp:cNvSpPr/>
      </dsp:nvSpPr>
      <dsp:spPr>
        <a:xfrm>
          <a:off x="463900" y="2652210"/>
          <a:ext cx="2530500" cy="81084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23.2 Management of payroll changes </a:t>
          </a:r>
          <a:endParaRPr lang="en-US" sz="2000" kern="1200" dirty="0"/>
        </a:p>
      </dsp:txBody>
      <dsp:txXfrm>
        <a:off x="487649" y="2675959"/>
        <a:ext cx="2483002" cy="763350"/>
      </dsp:txXfrm>
    </dsp:sp>
    <dsp:sp modelId="{7512AEB8-2EC1-435F-8057-EFB608F38457}">
      <dsp:nvSpPr>
        <dsp:cNvPr id="0" name=""/>
        <dsp:cNvSpPr/>
      </dsp:nvSpPr>
      <dsp:spPr>
        <a:xfrm>
          <a:off x="253543" y="1211723"/>
          <a:ext cx="192855" cy="2908403"/>
        </a:xfrm>
        <a:custGeom>
          <a:avLst/>
          <a:gdLst/>
          <a:ahLst/>
          <a:cxnLst/>
          <a:rect l="0" t="0" r="0" b="0"/>
          <a:pathLst>
            <a:path>
              <a:moveTo>
                <a:pt x="0" y="0"/>
              </a:moveTo>
              <a:lnTo>
                <a:pt x="0" y="2908403"/>
              </a:lnTo>
              <a:lnTo>
                <a:pt x="192855" y="2908403"/>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6AE351F6-7AB1-454E-BF1F-6A3563E76716}">
      <dsp:nvSpPr>
        <dsp:cNvPr id="0" name=""/>
        <dsp:cNvSpPr/>
      </dsp:nvSpPr>
      <dsp:spPr>
        <a:xfrm>
          <a:off x="446398" y="3726472"/>
          <a:ext cx="2591408" cy="787309"/>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23.3 Internal control of payroll </a:t>
          </a:r>
          <a:endParaRPr lang="en-US" sz="2000" kern="1200" dirty="0"/>
        </a:p>
      </dsp:txBody>
      <dsp:txXfrm>
        <a:off x="469457" y="3749531"/>
        <a:ext cx="2545290" cy="741191"/>
      </dsp:txXfrm>
    </dsp:sp>
    <dsp:sp modelId="{055183FE-D4F3-43C1-9A28-FA6B63A4A0FE}">
      <dsp:nvSpPr>
        <dsp:cNvPr id="0" name=""/>
        <dsp:cNvSpPr/>
      </dsp:nvSpPr>
      <dsp:spPr>
        <a:xfrm>
          <a:off x="253543" y="1211723"/>
          <a:ext cx="140367" cy="3920340"/>
        </a:xfrm>
        <a:custGeom>
          <a:avLst/>
          <a:gdLst/>
          <a:ahLst/>
          <a:cxnLst/>
          <a:rect l="0" t="0" r="0" b="0"/>
          <a:pathLst>
            <a:path>
              <a:moveTo>
                <a:pt x="0" y="0"/>
              </a:moveTo>
              <a:lnTo>
                <a:pt x="0" y="3920340"/>
              </a:lnTo>
              <a:lnTo>
                <a:pt x="140367" y="3920340"/>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9C8479AB-6C46-4436-A49D-7446ECF6B4BB}">
      <dsp:nvSpPr>
        <dsp:cNvPr id="0" name=""/>
        <dsp:cNvSpPr/>
      </dsp:nvSpPr>
      <dsp:spPr>
        <a:xfrm>
          <a:off x="393911" y="4777195"/>
          <a:ext cx="2575686" cy="709738"/>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Times New Roman" panose="02020603050405020304" pitchFamily="18" charset="0"/>
            </a:rPr>
            <a:t>23.4 Payroll audit</a:t>
          </a:r>
          <a:endParaRPr lang="fr-FR" sz="2000" kern="1200" dirty="0"/>
        </a:p>
      </dsp:txBody>
      <dsp:txXfrm>
        <a:off x="414699" y="4797983"/>
        <a:ext cx="2534110" cy="6681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970A0-B2B5-4BB1-B017-D631F090C44B}">
      <dsp:nvSpPr>
        <dsp:cNvPr id="0" name=""/>
        <dsp:cNvSpPr/>
      </dsp:nvSpPr>
      <dsp:spPr>
        <a:xfrm>
          <a:off x="1904" y="566147"/>
          <a:ext cx="2749168" cy="1205098"/>
        </a:xfrm>
        <a:prstGeom prst="roundRect">
          <a:avLst>
            <a:gd name="adj" fmla="val 10000"/>
          </a:avLst>
        </a:prstGeom>
        <a:solidFill>
          <a:srgbClr val="84C34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PI-25. Internal controls on </a:t>
          </a:r>
          <a:r>
            <a:rPr lang="en-US" sz="2000" kern="1200" dirty="0" err="1"/>
            <a:t>nonsalary</a:t>
          </a:r>
          <a:r>
            <a:rPr lang="en-US" sz="2000" kern="1200" dirty="0"/>
            <a:t> expenditure</a:t>
          </a:r>
        </a:p>
      </dsp:txBody>
      <dsp:txXfrm>
        <a:off x="37200" y="601443"/>
        <a:ext cx="2678576" cy="1134506"/>
      </dsp:txXfrm>
    </dsp:sp>
    <dsp:sp modelId="{BBFE95EF-5622-4FFD-A2D9-E5C562AA56B5}">
      <dsp:nvSpPr>
        <dsp:cNvPr id="0" name=""/>
        <dsp:cNvSpPr/>
      </dsp:nvSpPr>
      <dsp:spPr>
        <a:xfrm>
          <a:off x="276821" y="1771245"/>
          <a:ext cx="274916" cy="758714"/>
        </a:xfrm>
        <a:custGeom>
          <a:avLst/>
          <a:gdLst/>
          <a:ahLst/>
          <a:cxnLst/>
          <a:rect l="0" t="0" r="0" b="0"/>
          <a:pathLst>
            <a:path>
              <a:moveTo>
                <a:pt x="0" y="0"/>
              </a:moveTo>
              <a:lnTo>
                <a:pt x="0" y="758714"/>
              </a:lnTo>
              <a:lnTo>
                <a:pt x="274916" y="758714"/>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65BE5AC9-ACF0-472D-BB37-6554B55956B6}">
      <dsp:nvSpPr>
        <dsp:cNvPr id="0" name=""/>
        <dsp:cNvSpPr/>
      </dsp:nvSpPr>
      <dsp:spPr>
        <a:xfrm>
          <a:off x="551737" y="2062259"/>
          <a:ext cx="2481991" cy="935403"/>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25.1 Segregation of duties</a:t>
          </a:r>
          <a:endParaRPr lang="en-US" sz="2000" kern="1200" dirty="0"/>
        </a:p>
      </dsp:txBody>
      <dsp:txXfrm>
        <a:off x="579134" y="2089656"/>
        <a:ext cx="2427197" cy="880609"/>
      </dsp:txXfrm>
    </dsp:sp>
    <dsp:sp modelId="{168CD26D-18FE-41D6-A72A-DBC8215257E7}">
      <dsp:nvSpPr>
        <dsp:cNvPr id="0" name=""/>
        <dsp:cNvSpPr/>
      </dsp:nvSpPr>
      <dsp:spPr>
        <a:xfrm>
          <a:off x="276821" y="1771245"/>
          <a:ext cx="274916" cy="1927968"/>
        </a:xfrm>
        <a:custGeom>
          <a:avLst/>
          <a:gdLst/>
          <a:ahLst/>
          <a:cxnLst/>
          <a:rect l="0" t="0" r="0" b="0"/>
          <a:pathLst>
            <a:path>
              <a:moveTo>
                <a:pt x="0" y="0"/>
              </a:moveTo>
              <a:lnTo>
                <a:pt x="0" y="1927968"/>
              </a:lnTo>
              <a:lnTo>
                <a:pt x="274916" y="1927968"/>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59FB8F6C-4F3C-4F77-9B89-D66B0E384CF4}">
      <dsp:nvSpPr>
        <dsp:cNvPr id="0" name=""/>
        <dsp:cNvSpPr/>
      </dsp:nvSpPr>
      <dsp:spPr>
        <a:xfrm>
          <a:off x="551737" y="3231513"/>
          <a:ext cx="2556269" cy="935403"/>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25.2 Effectiveness of expenditure commitment controls</a:t>
          </a:r>
          <a:endParaRPr lang="fr-FR" sz="2000" kern="1200" dirty="0"/>
        </a:p>
      </dsp:txBody>
      <dsp:txXfrm>
        <a:off x="579134" y="3258910"/>
        <a:ext cx="2501475" cy="880609"/>
      </dsp:txXfrm>
    </dsp:sp>
    <dsp:sp modelId="{5AE73292-5A04-4707-A7F6-9710DA6A541D}">
      <dsp:nvSpPr>
        <dsp:cNvPr id="0" name=""/>
        <dsp:cNvSpPr/>
      </dsp:nvSpPr>
      <dsp:spPr>
        <a:xfrm>
          <a:off x="276821" y="1771245"/>
          <a:ext cx="274916" cy="3097222"/>
        </a:xfrm>
        <a:custGeom>
          <a:avLst/>
          <a:gdLst/>
          <a:ahLst/>
          <a:cxnLst/>
          <a:rect l="0" t="0" r="0" b="0"/>
          <a:pathLst>
            <a:path>
              <a:moveTo>
                <a:pt x="0" y="0"/>
              </a:moveTo>
              <a:lnTo>
                <a:pt x="0" y="3097222"/>
              </a:lnTo>
              <a:lnTo>
                <a:pt x="274916" y="3097222"/>
              </a:lnTo>
            </a:path>
          </a:pathLst>
        </a:custGeom>
        <a:noFill/>
        <a:ln w="12700" cap="flat" cmpd="sng" algn="ctr">
          <a:solidFill>
            <a:srgbClr val="84C346"/>
          </a:solidFill>
          <a:prstDash val="solid"/>
          <a:miter lim="800000"/>
        </a:ln>
        <a:effectLst/>
      </dsp:spPr>
      <dsp:style>
        <a:lnRef idx="2">
          <a:scrgbClr r="0" g="0" b="0"/>
        </a:lnRef>
        <a:fillRef idx="0">
          <a:scrgbClr r="0" g="0" b="0"/>
        </a:fillRef>
        <a:effectRef idx="0">
          <a:scrgbClr r="0" g="0" b="0"/>
        </a:effectRef>
        <a:fontRef idx="minor"/>
      </dsp:style>
    </dsp:sp>
    <dsp:sp modelId="{2FCB273A-411D-49D9-A2AA-57518D89F982}">
      <dsp:nvSpPr>
        <dsp:cNvPr id="0" name=""/>
        <dsp:cNvSpPr/>
      </dsp:nvSpPr>
      <dsp:spPr>
        <a:xfrm>
          <a:off x="551737" y="4400767"/>
          <a:ext cx="2488397" cy="935403"/>
        </a:xfrm>
        <a:prstGeom prst="roundRect">
          <a:avLst>
            <a:gd name="adj" fmla="val 10000"/>
          </a:avLst>
        </a:prstGeom>
        <a:solidFill>
          <a:schemeClr val="lt1">
            <a:alpha val="90000"/>
            <a:hueOff val="0"/>
            <a:satOff val="0"/>
            <a:lumOff val="0"/>
            <a:alphaOff val="0"/>
          </a:schemeClr>
        </a:solidFill>
        <a:ln w="12700" cap="flat" cmpd="sng" algn="ctr">
          <a:solidFill>
            <a:srgbClr val="84C34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25.3 Compliance with payment rules and procedures</a:t>
          </a:r>
          <a:endParaRPr lang="fr-FR" sz="2000" kern="1200" dirty="0"/>
        </a:p>
      </dsp:txBody>
      <dsp:txXfrm>
        <a:off x="579134" y="4428164"/>
        <a:ext cx="2433603" cy="88060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A049B-3466-45E9-9BF0-8A3B2D0B1E4C}">
      <dsp:nvSpPr>
        <dsp:cNvPr id="0" name=""/>
        <dsp:cNvSpPr/>
      </dsp:nvSpPr>
      <dsp:spPr>
        <a:xfrm>
          <a:off x="-5060595" y="-775291"/>
          <a:ext cx="6026698" cy="6026698"/>
        </a:xfrm>
        <a:prstGeom prst="blockArc">
          <a:avLst>
            <a:gd name="adj1" fmla="val 18900000"/>
            <a:gd name="adj2" fmla="val 2700000"/>
            <a:gd name="adj3" fmla="val 358"/>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3976D4FA-F129-4E25-8E1A-44294B76B275}">
      <dsp:nvSpPr>
        <dsp:cNvPr id="0" name=""/>
        <dsp:cNvSpPr/>
      </dsp:nvSpPr>
      <dsp:spPr>
        <a:xfrm>
          <a:off x="621359" y="615465"/>
          <a:ext cx="4704284" cy="559514"/>
        </a:xfrm>
        <a:prstGeom prst="rect">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5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PI-27 Financial data integrity</a:t>
          </a:r>
        </a:p>
      </dsp:txBody>
      <dsp:txXfrm>
        <a:off x="621359" y="615465"/>
        <a:ext cx="4704284" cy="559514"/>
      </dsp:txXfrm>
    </dsp:sp>
    <dsp:sp modelId="{8EB3AB43-639D-460A-ADBA-46E0DA16D406}">
      <dsp:nvSpPr>
        <dsp:cNvPr id="0" name=""/>
        <dsp:cNvSpPr/>
      </dsp:nvSpPr>
      <dsp:spPr>
        <a:xfrm>
          <a:off x="301636" y="575499"/>
          <a:ext cx="639446" cy="639446"/>
        </a:xfrm>
        <a:prstGeom prst="ellipse">
          <a:avLst/>
        </a:prstGeom>
        <a:solidFill>
          <a:schemeClr val="lt1">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sp>
    <dsp:sp modelId="{4223B528-1827-4BC3-8D4C-073B05D37D95}">
      <dsp:nvSpPr>
        <dsp:cNvPr id="0" name=""/>
        <dsp:cNvSpPr/>
      </dsp:nvSpPr>
      <dsp:spPr>
        <a:xfrm>
          <a:off x="946773" y="1958300"/>
          <a:ext cx="4378871" cy="559514"/>
        </a:xfrm>
        <a:prstGeom prst="rect">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5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PI-28 In-year budget reports</a:t>
          </a:r>
        </a:p>
      </dsp:txBody>
      <dsp:txXfrm>
        <a:off x="946773" y="1958300"/>
        <a:ext cx="4378871" cy="559514"/>
      </dsp:txXfrm>
    </dsp:sp>
    <dsp:sp modelId="{55AFA198-FEF9-44DD-A130-17346EB3FD3C}">
      <dsp:nvSpPr>
        <dsp:cNvPr id="0" name=""/>
        <dsp:cNvSpPr/>
      </dsp:nvSpPr>
      <dsp:spPr>
        <a:xfrm>
          <a:off x="627049" y="1918334"/>
          <a:ext cx="639446" cy="639446"/>
        </a:xfrm>
        <a:prstGeom prst="ellipse">
          <a:avLst/>
        </a:prstGeom>
        <a:solidFill>
          <a:schemeClr val="lt1">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sp>
    <dsp:sp modelId="{BA479D04-58AD-4838-A71B-E5C84DCE3756}">
      <dsp:nvSpPr>
        <dsp:cNvPr id="0" name=""/>
        <dsp:cNvSpPr/>
      </dsp:nvSpPr>
      <dsp:spPr>
        <a:xfrm>
          <a:off x="621359" y="3301134"/>
          <a:ext cx="4704284" cy="559514"/>
        </a:xfrm>
        <a:prstGeom prst="rect">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058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PI-29 Annual financial reports</a:t>
          </a:r>
        </a:p>
      </dsp:txBody>
      <dsp:txXfrm>
        <a:off x="621359" y="3301134"/>
        <a:ext cx="4704284" cy="559514"/>
      </dsp:txXfrm>
    </dsp:sp>
    <dsp:sp modelId="{F3D5709A-8C1E-4E3E-873F-5369A0C51B2F}">
      <dsp:nvSpPr>
        <dsp:cNvPr id="0" name=""/>
        <dsp:cNvSpPr/>
      </dsp:nvSpPr>
      <dsp:spPr>
        <a:xfrm>
          <a:off x="301636" y="3261168"/>
          <a:ext cx="639446" cy="639446"/>
        </a:xfrm>
        <a:prstGeom prst="ellipse">
          <a:avLst/>
        </a:prstGeom>
        <a:solidFill>
          <a:schemeClr val="lt1">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4970A0-B2B5-4BB1-B017-D631F090C44B}">
      <dsp:nvSpPr>
        <dsp:cNvPr id="0" name=""/>
        <dsp:cNvSpPr/>
      </dsp:nvSpPr>
      <dsp:spPr>
        <a:xfrm>
          <a:off x="113019" y="89620"/>
          <a:ext cx="2335236" cy="864742"/>
        </a:xfrm>
        <a:prstGeom prst="roundRect">
          <a:avLst>
            <a:gd name="adj" fmla="val 10000"/>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PI-27 Financial data integrity</a:t>
          </a:r>
        </a:p>
      </dsp:txBody>
      <dsp:txXfrm>
        <a:off x="138346" y="114947"/>
        <a:ext cx="2284582" cy="814088"/>
      </dsp:txXfrm>
    </dsp:sp>
    <dsp:sp modelId="{BBFE95EF-5622-4FFD-A2D9-E5C562AA56B5}">
      <dsp:nvSpPr>
        <dsp:cNvPr id="0" name=""/>
        <dsp:cNvSpPr/>
      </dsp:nvSpPr>
      <dsp:spPr>
        <a:xfrm>
          <a:off x="346543" y="954362"/>
          <a:ext cx="161840" cy="648556"/>
        </a:xfrm>
        <a:custGeom>
          <a:avLst/>
          <a:gdLst/>
          <a:ahLst/>
          <a:cxnLst/>
          <a:rect l="0" t="0" r="0" b="0"/>
          <a:pathLst>
            <a:path>
              <a:moveTo>
                <a:pt x="0" y="0"/>
              </a:moveTo>
              <a:lnTo>
                <a:pt x="0" y="648556"/>
              </a:lnTo>
              <a:lnTo>
                <a:pt x="161840" y="648556"/>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65BE5AC9-ACF0-472D-BB37-6554B55956B6}">
      <dsp:nvSpPr>
        <dsp:cNvPr id="0" name=""/>
        <dsp:cNvSpPr/>
      </dsp:nvSpPr>
      <dsp:spPr>
        <a:xfrm>
          <a:off x="508383" y="1170548"/>
          <a:ext cx="2186234" cy="864742"/>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27.1 Bank</a:t>
          </a:r>
          <a:r>
            <a:rPr lang="en-US" sz="2000" kern="1200" baseline="0" dirty="0">
              <a:effectLst/>
              <a:latin typeface="+mn-lt"/>
              <a:ea typeface="Times New Roman" panose="02020603050405020304" pitchFamily="18" charset="0"/>
              <a:cs typeface="Arial" panose="020B0604020202020204" pitchFamily="34" charset="0"/>
            </a:rPr>
            <a:t> account reconciliation</a:t>
          </a:r>
          <a:endParaRPr lang="en-US" sz="2000" kern="1200" dirty="0"/>
        </a:p>
      </dsp:txBody>
      <dsp:txXfrm>
        <a:off x="533710" y="1195875"/>
        <a:ext cx="2135580" cy="814088"/>
      </dsp:txXfrm>
    </dsp:sp>
    <dsp:sp modelId="{7421EF42-355D-4192-A6ED-B300CA111A93}">
      <dsp:nvSpPr>
        <dsp:cNvPr id="0" name=""/>
        <dsp:cNvSpPr/>
      </dsp:nvSpPr>
      <dsp:spPr>
        <a:xfrm>
          <a:off x="346543" y="954362"/>
          <a:ext cx="161840" cy="1729484"/>
        </a:xfrm>
        <a:custGeom>
          <a:avLst/>
          <a:gdLst/>
          <a:ahLst/>
          <a:cxnLst/>
          <a:rect l="0" t="0" r="0" b="0"/>
          <a:pathLst>
            <a:path>
              <a:moveTo>
                <a:pt x="0" y="0"/>
              </a:moveTo>
              <a:lnTo>
                <a:pt x="0" y="1729484"/>
              </a:lnTo>
              <a:lnTo>
                <a:pt x="161840" y="1729484"/>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4E03A152-D202-4485-B98F-50E53281F398}">
      <dsp:nvSpPr>
        <dsp:cNvPr id="0" name=""/>
        <dsp:cNvSpPr/>
      </dsp:nvSpPr>
      <dsp:spPr>
        <a:xfrm>
          <a:off x="508383" y="2251476"/>
          <a:ext cx="2104174" cy="864742"/>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27.2 Suspense accounts</a:t>
          </a:r>
          <a:endParaRPr lang="en-US" sz="2000" kern="1200" dirty="0"/>
        </a:p>
      </dsp:txBody>
      <dsp:txXfrm>
        <a:off x="533710" y="2276803"/>
        <a:ext cx="2053520" cy="814088"/>
      </dsp:txXfrm>
    </dsp:sp>
    <dsp:sp modelId="{E0F28AC2-413B-4008-97F8-5FEA2BCC9532}">
      <dsp:nvSpPr>
        <dsp:cNvPr id="0" name=""/>
        <dsp:cNvSpPr/>
      </dsp:nvSpPr>
      <dsp:spPr>
        <a:xfrm>
          <a:off x="346543" y="954362"/>
          <a:ext cx="161840" cy="2810412"/>
        </a:xfrm>
        <a:custGeom>
          <a:avLst/>
          <a:gdLst/>
          <a:ahLst/>
          <a:cxnLst/>
          <a:rect l="0" t="0" r="0" b="0"/>
          <a:pathLst>
            <a:path>
              <a:moveTo>
                <a:pt x="0" y="0"/>
              </a:moveTo>
              <a:lnTo>
                <a:pt x="0" y="2810412"/>
              </a:lnTo>
              <a:lnTo>
                <a:pt x="161840" y="2810412"/>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0C3C98C9-6A15-4149-BE91-9C9D4AE2135B}">
      <dsp:nvSpPr>
        <dsp:cNvPr id="0" name=""/>
        <dsp:cNvSpPr/>
      </dsp:nvSpPr>
      <dsp:spPr>
        <a:xfrm>
          <a:off x="508383" y="3332404"/>
          <a:ext cx="2067315" cy="864742"/>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27.3 Advance accounts</a:t>
          </a:r>
          <a:endParaRPr lang="en-US" sz="2000" kern="1200" dirty="0"/>
        </a:p>
      </dsp:txBody>
      <dsp:txXfrm>
        <a:off x="533710" y="3357731"/>
        <a:ext cx="2016661" cy="814088"/>
      </dsp:txXfrm>
    </dsp:sp>
    <dsp:sp modelId="{0CEE69C8-6453-48AD-839C-3A52FB0E4FBB}">
      <dsp:nvSpPr>
        <dsp:cNvPr id="0" name=""/>
        <dsp:cNvSpPr/>
      </dsp:nvSpPr>
      <dsp:spPr>
        <a:xfrm>
          <a:off x="346543" y="954362"/>
          <a:ext cx="125307" cy="3891340"/>
        </a:xfrm>
        <a:custGeom>
          <a:avLst/>
          <a:gdLst/>
          <a:ahLst/>
          <a:cxnLst/>
          <a:rect l="0" t="0" r="0" b="0"/>
          <a:pathLst>
            <a:path>
              <a:moveTo>
                <a:pt x="0" y="0"/>
              </a:moveTo>
              <a:lnTo>
                <a:pt x="0" y="3891340"/>
              </a:lnTo>
              <a:lnTo>
                <a:pt x="125307" y="3891340"/>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B04B6346-5C2A-4D6C-8599-1600AA1B088E}">
      <dsp:nvSpPr>
        <dsp:cNvPr id="0" name=""/>
        <dsp:cNvSpPr/>
      </dsp:nvSpPr>
      <dsp:spPr>
        <a:xfrm>
          <a:off x="471850" y="4413332"/>
          <a:ext cx="2657111" cy="864742"/>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27.4 Financial data integrity processes</a:t>
          </a:r>
          <a:r>
            <a:rPr lang="en-US" sz="2000" kern="1200" dirty="0"/>
            <a:t> </a:t>
          </a:r>
        </a:p>
      </dsp:txBody>
      <dsp:txXfrm>
        <a:off x="497177" y="4438659"/>
        <a:ext cx="2606457" cy="814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FDD23-901A-4796-9B5E-F0E98D8AF4F8}">
      <dsp:nvSpPr>
        <dsp:cNvPr id="0" name=""/>
        <dsp:cNvSpPr/>
      </dsp:nvSpPr>
      <dsp:spPr>
        <a:xfrm>
          <a:off x="450487" y="1749"/>
          <a:ext cx="2258608" cy="1129304"/>
        </a:xfrm>
        <a:prstGeom prst="roundRect">
          <a:avLst>
            <a:gd name="adj" fmla="val 10000"/>
          </a:avLst>
        </a:prstGeom>
        <a:solidFill>
          <a:srgbClr val="C2D84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PI-28 In-year budget reports</a:t>
          </a:r>
        </a:p>
      </dsp:txBody>
      <dsp:txXfrm>
        <a:off x="483563" y="34825"/>
        <a:ext cx="2192456" cy="1063152"/>
      </dsp:txXfrm>
    </dsp:sp>
    <dsp:sp modelId="{0A96D599-5FB3-4B87-903C-71143CE229B2}">
      <dsp:nvSpPr>
        <dsp:cNvPr id="0" name=""/>
        <dsp:cNvSpPr/>
      </dsp:nvSpPr>
      <dsp:spPr>
        <a:xfrm>
          <a:off x="676348" y="1131053"/>
          <a:ext cx="225860" cy="846978"/>
        </a:xfrm>
        <a:custGeom>
          <a:avLst/>
          <a:gdLst/>
          <a:ahLst/>
          <a:cxnLst/>
          <a:rect l="0" t="0" r="0" b="0"/>
          <a:pathLst>
            <a:path>
              <a:moveTo>
                <a:pt x="0" y="0"/>
              </a:moveTo>
              <a:lnTo>
                <a:pt x="0" y="846978"/>
              </a:lnTo>
              <a:lnTo>
                <a:pt x="225860" y="846978"/>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C20E481E-A5C2-4D86-9E81-401401F045A3}">
      <dsp:nvSpPr>
        <dsp:cNvPr id="0" name=""/>
        <dsp:cNvSpPr/>
      </dsp:nvSpPr>
      <dsp:spPr>
        <a:xfrm>
          <a:off x="902209" y="1413380"/>
          <a:ext cx="1806887" cy="112930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28.1Coverage and comparability of reports</a:t>
          </a:r>
          <a:endParaRPr lang="en-US" sz="2000" kern="1200" dirty="0"/>
        </a:p>
      </dsp:txBody>
      <dsp:txXfrm>
        <a:off x="935285" y="1446456"/>
        <a:ext cx="1740735" cy="1063152"/>
      </dsp:txXfrm>
    </dsp:sp>
    <dsp:sp modelId="{BAE76EBF-4644-4B97-869B-CB330B532FC8}">
      <dsp:nvSpPr>
        <dsp:cNvPr id="0" name=""/>
        <dsp:cNvSpPr/>
      </dsp:nvSpPr>
      <dsp:spPr>
        <a:xfrm>
          <a:off x="676348" y="1131053"/>
          <a:ext cx="225860" cy="2258608"/>
        </a:xfrm>
        <a:custGeom>
          <a:avLst/>
          <a:gdLst/>
          <a:ahLst/>
          <a:cxnLst/>
          <a:rect l="0" t="0" r="0" b="0"/>
          <a:pathLst>
            <a:path>
              <a:moveTo>
                <a:pt x="0" y="0"/>
              </a:moveTo>
              <a:lnTo>
                <a:pt x="0" y="2258608"/>
              </a:lnTo>
              <a:lnTo>
                <a:pt x="225860" y="2258608"/>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77CD5EDD-9589-4FB2-A439-B671FEAF9CA4}">
      <dsp:nvSpPr>
        <dsp:cNvPr id="0" name=""/>
        <dsp:cNvSpPr/>
      </dsp:nvSpPr>
      <dsp:spPr>
        <a:xfrm>
          <a:off x="902209" y="2825010"/>
          <a:ext cx="1806887" cy="112930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effectLst/>
              <a:latin typeface="+mn-lt"/>
              <a:ea typeface="Times New Roman" panose="02020603050405020304" pitchFamily="18" charset="0"/>
              <a:cs typeface="Arial" panose="020B0604020202020204" pitchFamily="34" charset="0"/>
            </a:rPr>
            <a:t>28.2 Timing of in-year budget reports</a:t>
          </a:r>
          <a:endParaRPr lang="en-US" sz="2000" kern="1200" dirty="0"/>
        </a:p>
      </dsp:txBody>
      <dsp:txXfrm>
        <a:off x="935285" y="2858086"/>
        <a:ext cx="1740735" cy="1063152"/>
      </dsp:txXfrm>
    </dsp:sp>
    <dsp:sp modelId="{7512AEB8-2EC1-435F-8057-EFB608F38457}">
      <dsp:nvSpPr>
        <dsp:cNvPr id="0" name=""/>
        <dsp:cNvSpPr/>
      </dsp:nvSpPr>
      <dsp:spPr>
        <a:xfrm>
          <a:off x="676348" y="1131053"/>
          <a:ext cx="225860" cy="3670239"/>
        </a:xfrm>
        <a:custGeom>
          <a:avLst/>
          <a:gdLst/>
          <a:ahLst/>
          <a:cxnLst/>
          <a:rect l="0" t="0" r="0" b="0"/>
          <a:pathLst>
            <a:path>
              <a:moveTo>
                <a:pt x="0" y="0"/>
              </a:moveTo>
              <a:lnTo>
                <a:pt x="0" y="3670239"/>
              </a:lnTo>
              <a:lnTo>
                <a:pt x="225860" y="3670239"/>
              </a:lnTo>
            </a:path>
          </a:pathLst>
        </a:custGeom>
        <a:noFill/>
        <a:ln w="12700" cap="flat" cmpd="sng" algn="ctr">
          <a:solidFill>
            <a:srgbClr val="C2D840"/>
          </a:solidFill>
          <a:prstDash val="solid"/>
          <a:miter lim="800000"/>
        </a:ln>
        <a:effectLst/>
      </dsp:spPr>
      <dsp:style>
        <a:lnRef idx="2">
          <a:scrgbClr r="0" g="0" b="0"/>
        </a:lnRef>
        <a:fillRef idx="0">
          <a:scrgbClr r="0" g="0" b="0"/>
        </a:fillRef>
        <a:effectRef idx="0">
          <a:scrgbClr r="0" g="0" b="0"/>
        </a:effectRef>
        <a:fontRef idx="minor"/>
      </dsp:style>
    </dsp:sp>
    <dsp:sp modelId="{6AE351F6-7AB1-454E-BF1F-6A3563E76716}">
      <dsp:nvSpPr>
        <dsp:cNvPr id="0" name=""/>
        <dsp:cNvSpPr/>
      </dsp:nvSpPr>
      <dsp:spPr>
        <a:xfrm>
          <a:off x="902209" y="4236641"/>
          <a:ext cx="1806887" cy="1129304"/>
        </a:xfrm>
        <a:prstGeom prst="roundRect">
          <a:avLst>
            <a:gd name="adj" fmla="val 10000"/>
          </a:avLst>
        </a:prstGeom>
        <a:solidFill>
          <a:schemeClr val="lt1">
            <a:alpha val="90000"/>
            <a:hueOff val="0"/>
            <a:satOff val="0"/>
            <a:lumOff val="0"/>
            <a:alphaOff val="0"/>
          </a:schemeClr>
        </a:solidFill>
        <a:ln w="12700" cap="flat" cmpd="sng" algn="ctr">
          <a:solidFill>
            <a:srgbClr val="C2D84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dk1"/>
              </a:solidFill>
              <a:effectLst/>
              <a:latin typeface="+mn-lt"/>
              <a:ea typeface="+mn-ea"/>
              <a:cs typeface="Arial" panose="020B0604020202020204" pitchFamily="34" charset="0"/>
            </a:rPr>
            <a:t>28.3. Accuracy of in-year budget reports</a:t>
          </a:r>
          <a:endParaRPr lang="en-US" sz="2000" kern="1200" dirty="0"/>
        </a:p>
      </dsp:txBody>
      <dsp:txXfrm>
        <a:off x="935285" y="4269717"/>
        <a:ext cx="1740735" cy="10631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C0048E-784E-4480-B4E7-9167F4C6CEBE}" type="datetimeFigureOut">
              <a:rPr lang="en-US" smtClean="0"/>
              <a:t>5/12/2018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F6212A-D8B1-437C-8D7E-50F2B8241005}" type="slidenum">
              <a:rPr lang="en-US" smtClean="0"/>
              <a:t>‹#›</a:t>
            </a:fld>
            <a:endParaRPr lang="en-US" dirty="0"/>
          </a:p>
        </p:txBody>
      </p:sp>
    </p:spTree>
    <p:extLst>
      <p:ext uri="{BB962C8B-B14F-4D97-AF65-F5344CB8AC3E}">
        <p14:creationId xmlns:p14="http://schemas.microsoft.com/office/powerpoint/2010/main" val="24931662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a:t>
            </a:fld>
            <a:endParaRPr lang="en-US" dirty="0"/>
          </a:p>
        </p:txBody>
      </p:sp>
    </p:spTree>
    <p:extLst>
      <p:ext uri="{BB962C8B-B14F-4D97-AF65-F5344CB8AC3E}">
        <p14:creationId xmlns:p14="http://schemas.microsoft.com/office/powerpoint/2010/main" val="1813301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12</a:t>
            </a:fld>
            <a:endParaRPr lang="en-US"/>
          </a:p>
        </p:txBody>
      </p:sp>
    </p:spTree>
    <p:extLst>
      <p:ext uri="{BB962C8B-B14F-4D97-AF65-F5344CB8AC3E}">
        <p14:creationId xmlns:p14="http://schemas.microsoft.com/office/powerpoint/2010/main" val="8632094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13</a:t>
            </a:fld>
            <a:endParaRPr lang="en-US"/>
          </a:p>
        </p:txBody>
      </p:sp>
    </p:spTree>
    <p:extLst>
      <p:ext uri="{BB962C8B-B14F-4D97-AF65-F5344CB8AC3E}">
        <p14:creationId xmlns:p14="http://schemas.microsoft.com/office/powerpoint/2010/main" val="1206301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14</a:t>
            </a:fld>
            <a:endParaRPr lang="en-US"/>
          </a:p>
        </p:txBody>
      </p:sp>
    </p:spTree>
    <p:extLst>
      <p:ext uri="{BB962C8B-B14F-4D97-AF65-F5344CB8AC3E}">
        <p14:creationId xmlns:p14="http://schemas.microsoft.com/office/powerpoint/2010/main" val="1983735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15</a:t>
            </a:fld>
            <a:endParaRPr lang="en-US"/>
          </a:p>
        </p:txBody>
      </p:sp>
    </p:spTree>
    <p:extLst>
      <p:ext uri="{BB962C8B-B14F-4D97-AF65-F5344CB8AC3E}">
        <p14:creationId xmlns:p14="http://schemas.microsoft.com/office/powerpoint/2010/main" val="2311069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16</a:t>
            </a:fld>
            <a:endParaRPr lang="en-US"/>
          </a:p>
        </p:txBody>
      </p:sp>
    </p:spTree>
    <p:extLst>
      <p:ext uri="{BB962C8B-B14F-4D97-AF65-F5344CB8AC3E}">
        <p14:creationId xmlns:p14="http://schemas.microsoft.com/office/powerpoint/2010/main" val="24694163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17</a:t>
            </a:fld>
            <a:endParaRPr lang="en-US"/>
          </a:p>
        </p:txBody>
      </p:sp>
    </p:spTree>
    <p:extLst>
      <p:ext uri="{BB962C8B-B14F-4D97-AF65-F5344CB8AC3E}">
        <p14:creationId xmlns:p14="http://schemas.microsoft.com/office/powerpoint/2010/main" val="19162277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20</a:t>
            </a:fld>
            <a:endParaRPr lang="en-US"/>
          </a:p>
        </p:txBody>
      </p:sp>
    </p:spTree>
    <p:extLst>
      <p:ext uri="{BB962C8B-B14F-4D97-AF65-F5344CB8AC3E}">
        <p14:creationId xmlns:p14="http://schemas.microsoft.com/office/powerpoint/2010/main" val="2965335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21</a:t>
            </a:fld>
            <a:endParaRPr lang="en-US"/>
          </a:p>
        </p:txBody>
      </p:sp>
    </p:spTree>
    <p:extLst>
      <p:ext uri="{BB962C8B-B14F-4D97-AF65-F5344CB8AC3E}">
        <p14:creationId xmlns:p14="http://schemas.microsoft.com/office/powerpoint/2010/main" val="14915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22</a:t>
            </a:fld>
            <a:endParaRPr lang="en-US"/>
          </a:p>
        </p:txBody>
      </p:sp>
    </p:spTree>
    <p:extLst>
      <p:ext uri="{BB962C8B-B14F-4D97-AF65-F5344CB8AC3E}">
        <p14:creationId xmlns:p14="http://schemas.microsoft.com/office/powerpoint/2010/main" val="820106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r>
              <a:rPr lang="en-US" dirty="0"/>
              <a:t>The purpose of the handbook is to provide users (i.e. assessors, managers and other interested stakeholders) with detailed technical guidance on planning, implementing and using PEFA 2016. The handbook is divided into four separate parts.</a:t>
            </a:r>
          </a:p>
          <a:p>
            <a:pPr marL="0" indent="0">
              <a:buNone/>
            </a:pPr>
            <a:endParaRPr lang="en-US" dirty="0"/>
          </a:p>
          <a:p>
            <a:pPr marL="0" indent="0">
              <a:buNone/>
            </a:pPr>
            <a:r>
              <a:rPr lang="en-US" dirty="0"/>
              <a:t>The user guidance also includes a glossary of terms and FAQs which will be regularly updated in response to questions, queries and clarifications raised by our PEFA community.</a:t>
            </a:r>
          </a:p>
        </p:txBody>
      </p:sp>
      <p:sp>
        <p:nvSpPr>
          <p:cNvPr id="4" name="Slide Number Placeholder 3"/>
          <p:cNvSpPr>
            <a:spLocks noGrp="1"/>
          </p:cNvSpPr>
          <p:nvPr>
            <p:ph type="sldNum" sz="quarter" idx="10"/>
          </p:nvPr>
        </p:nvSpPr>
        <p:spPr/>
        <p:txBody>
          <a:bodyPr/>
          <a:lstStyle/>
          <a:p>
            <a:fld id="{925D4267-ED3C-AE47-84A1-A0A9689FEF50}" type="slidenum">
              <a:rPr lang="en-US" smtClean="0"/>
              <a:pPr/>
              <a:t>24</a:t>
            </a:fld>
            <a:endParaRPr lang="en-US"/>
          </a:p>
        </p:txBody>
      </p:sp>
    </p:spTree>
    <p:extLst>
      <p:ext uri="{BB962C8B-B14F-4D97-AF65-F5344CB8AC3E}">
        <p14:creationId xmlns:p14="http://schemas.microsoft.com/office/powerpoint/2010/main" val="3014171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PEFA approach to PFM:</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country-led PFM reform program, </a:t>
            </a:r>
            <a:r>
              <a:rPr lang="en-US" sz="1200" kern="1200" dirty="0">
                <a:solidFill>
                  <a:schemeClr val="tx1"/>
                </a:solidFill>
                <a:effectLst/>
                <a:latin typeface="+mn-lt"/>
                <a:ea typeface="+mn-ea"/>
                <a:cs typeface="+mn-cs"/>
              </a:rPr>
              <a:t>including a strategy and action plan reflecting country priorities; implemented through government structures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coordinated program of support,  </a:t>
            </a:r>
            <a:r>
              <a:rPr lang="en-US" sz="1200" kern="1200" dirty="0">
                <a:solidFill>
                  <a:schemeClr val="tx1"/>
                </a:solidFill>
                <a:effectLst/>
                <a:latin typeface="+mn-lt"/>
                <a:ea typeface="+mn-ea"/>
                <a:cs typeface="+mn-cs"/>
              </a:rPr>
              <a:t>covering analytical, technical and financial support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 common information pool, </a:t>
            </a:r>
            <a:r>
              <a:rPr lang="en-US" sz="1200" kern="1200" dirty="0">
                <a:solidFill>
                  <a:schemeClr val="tx1"/>
                </a:solidFill>
                <a:effectLst/>
                <a:latin typeface="+mn-lt"/>
                <a:ea typeface="+mn-ea"/>
                <a:cs typeface="+mn-cs"/>
              </a:rPr>
              <a:t>based on a framework for measuring performance and monitoring results over time i.e. the PFM Performance Measurement Framework</a:t>
            </a: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3</a:t>
            </a:fld>
            <a:endParaRPr lang="en-US" dirty="0"/>
          </a:p>
        </p:txBody>
      </p:sp>
    </p:spTree>
    <p:extLst>
      <p:ext uri="{BB962C8B-B14F-4D97-AF65-F5344CB8AC3E}">
        <p14:creationId xmlns:p14="http://schemas.microsoft.com/office/powerpoint/2010/main" val="373123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25</a:t>
            </a:fld>
            <a:endParaRPr lang="en-US"/>
          </a:p>
        </p:txBody>
      </p:sp>
    </p:spTree>
    <p:extLst>
      <p:ext uri="{BB962C8B-B14F-4D97-AF65-F5344CB8AC3E}">
        <p14:creationId xmlns:p14="http://schemas.microsoft.com/office/powerpoint/2010/main" val="3214410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EA894A-15B3-4D09-9F96-4E8EC03DB183}" type="slidenum">
              <a:rPr lang="en-US" smtClean="0"/>
              <a:t>4</a:t>
            </a:fld>
            <a:endParaRPr lang="en-US" dirty="0"/>
          </a:p>
        </p:txBody>
      </p:sp>
    </p:spTree>
    <p:extLst>
      <p:ext uri="{BB962C8B-B14F-4D97-AF65-F5344CB8AC3E}">
        <p14:creationId xmlns:p14="http://schemas.microsoft.com/office/powerpoint/2010/main" val="763805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The core PEFA methodology was initially focused on </a:t>
            </a:r>
            <a:r>
              <a:rPr lang="en-US" sz="1200" b="1" kern="1200" dirty="0">
                <a:solidFill>
                  <a:schemeClr val="tx1"/>
                </a:solidFill>
                <a:effectLst/>
                <a:latin typeface="+mn-lt"/>
                <a:ea typeface="+mn-ea"/>
                <a:cs typeface="+mn-cs"/>
              </a:rPr>
              <a:t>central government</a:t>
            </a:r>
            <a:r>
              <a:rPr lang="en-US" sz="1200" kern="1200" dirty="0">
                <a:solidFill>
                  <a:schemeClr val="tx1"/>
                </a:solidFill>
                <a:effectLst/>
                <a:latin typeface="+mn-lt"/>
                <a:ea typeface="+mn-ea"/>
                <a:cs typeface="+mn-cs"/>
              </a:rPr>
              <a:t>, including related oversight and accountability institutions, such as the legislature and supreme audit institutions.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scope of the category of “</a:t>
            </a:r>
            <a:r>
              <a:rPr lang="en-US" sz="1200" b="1" kern="1200" dirty="0">
                <a:solidFill>
                  <a:schemeClr val="tx1"/>
                </a:solidFill>
                <a:effectLst/>
                <a:latin typeface="+mn-lt"/>
                <a:ea typeface="+mn-ea"/>
                <a:cs typeface="+mn-cs"/>
              </a:rPr>
              <a:t>central government</a:t>
            </a:r>
            <a:r>
              <a:rPr lang="en-US" sz="1200" kern="1200" dirty="0">
                <a:solidFill>
                  <a:schemeClr val="tx1"/>
                </a:solidFill>
                <a:effectLst/>
                <a:latin typeface="+mn-lt"/>
                <a:ea typeface="+mn-ea"/>
                <a:cs typeface="+mn-cs"/>
              </a:rPr>
              <a:t>”, as used in PEFA, is based on the classification structure developed by the International Monetary Fund (IMF) for </a:t>
            </a:r>
            <a:r>
              <a:rPr lang="en-US" sz="1200" b="1" kern="1200" dirty="0">
                <a:solidFill>
                  <a:schemeClr val="tx1"/>
                </a:solidFill>
                <a:effectLst/>
                <a:latin typeface="+mn-lt"/>
                <a:ea typeface="+mn-ea"/>
                <a:cs typeface="+mn-cs"/>
              </a:rPr>
              <a:t>Government Finance Statistics (GFS)</a:t>
            </a:r>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PEFA methodology refers to the GFS terminology where possible to provide a standard basis of reference, but this does not imply that PEFA is only relevant where GFS methodology is used. PEFA is adaptable to situations where other classifications and standards are used.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PEFA indicator set is focused on the financial operations of the </a:t>
            </a:r>
            <a:r>
              <a:rPr lang="en-US" sz="1200" b="1" kern="1200" dirty="0">
                <a:solidFill>
                  <a:schemeClr val="tx1"/>
                </a:solidFill>
                <a:effectLst/>
                <a:latin typeface="+mn-lt"/>
                <a:ea typeface="+mn-ea"/>
                <a:cs typeface="+mn-cs"/>
              </a:rPr>
              <a:t>entire level of government covered by the assessment</a:t>
            </a:r>
            <a:r>
              <a:rPr lang="en-US"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For instance, activities of central government implemented outside the budget are included in the coverage of a small number of indicators and are referred to as expenditure and revenue of </a:t>
            </a:r>
            <a:r>
              <a:rPr lang="en-US" sz="1200" kern="1200" dirty="0" err="1">
                <a:solidFill>
                  <a:schemeClr val="tx1"/>
                </a:solidFill>
                <a:effectLst/>
                <a:latin typeface="+mn-lt"/>
                <a:ea typeface="+mn-ea"/>
                <a:cs typeface="+mn-cs"/>
              </a:rPr>
              <a:t>extrabudgetary</a:t>
            </a:r>
            <a:r>
              <a:rPr lang="en-US" sz="1200" kern="1200" dirty="0">
                <a:solidFill>
                  <a:schemeClr val="tx1"/>
                </a:solidFill>
                <a:effectLst/>
                <a:latin typeface="+mn-lt"/>
                <a:ea typeface="+mn-ea"/>
                <a:cs typeface="+mn-cs"/>
              </a:rPr>
              <a:t> units and expenditure and revenue related to the </a:t>
            </a:r>
            <a:r>
              <a:rPr lang="en-US" sz="1200" kern="1200" dirty="0" err="1">
                <a:solidFill>
                  <a:schemeClr val="tx1"/>
                </a:solidFill>
                <a:effectLst/>
                <a:latin typeface="+mn-lt"/>
                <a:ea typeface="+mn-ea"/>
                <a:cs typeface="+mn-cs"/>
              </a:rPr>
              <a:t>extrabudgetary</a:t>
            </a:r>
            <a:r>
              <a:rPr lang="en-US" sz="1200" kern="1200" dirty="0">
                <a:solidFill>
                  <a:schemeClr val="tx1"/>
                </a:solidFill>
                <a:effectLst/>
                <a:latin typeface="+mn-lt"/>
                <a:ea typeface="+mn-ea"/>
                <a:cs typeface="+mn-cs"/>
              </a:rPr>
              <a:t> activities of budgetary units—for example, in PEFA indicator (PI)-6. </a:t>
            </a:r>
            <a:endParaRPr lang="en-US" dirty="0">
              <a:effectLst/>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Public corporations are referred to in PI-10. Subnational governments with a direct relationship to central government are referred to in PI-7 and PI‑10. </a:t>
            </a:r>
            <a:endParaRPr lang="en-US" dirty="0">
              <a:effectLst/>
            </a:endParaRPr>
          </a:p>
          <a:p>
            <a:r>
              <a:rPr lang="en-US" sz="1200" kern="1200" dirty="0">
                <a:solidFill>
                  <a:schemeClr val="tx1"/>
                </a:solidFill>
                <a:effectLst/>
                <a:latin typeface="+mn-lt"/>
                <a:ea typeface="+mn-ea"/>
                <a:cs typeface="+mn-cs"/>
              </a:rPr>
              <a:t>While initially developed for central government PEFA has increasingly been used in the assessment of </a:t>
            </a:r>
            <a:r>
              <a:rPr lang="en-US" sz="1200" b="1" kern="1200" dirty="0">
                <a:solidFill>
                  <a:schemeClr val="tx1"/>
                </a:solidFill>
                <a:effectLst/>
                <a:latin typeface="+mn-lt"/>
                <a:ea typeface="+mn-ea"/>
                <a:cs typeface="+mn-cs"/>
              </a:rPr>
              <a:t>subnational government PFM performance.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5</a:t>
            </a:fld>
            <a:endParaRPr lang="en-US"/>
          </a:p>
        </p:txBody>
      </p:sp>
    </p:spTree>
    <p:extLst>
      <p:ext uri="{BB962C8B-B14F-4D97-AF65-F5344CB8AC3E}">
        <p14:creationId xmlns:p14="http://schemas.microsoft.com/office/powerpoint/2010/main" val="368977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77500" lnSpcReduction="20000"/>
          </a:bodyPr>
          <a:lstStyle/>
          <a:p>
            <a:r>
              <a:rPr lang="en-US" sz="1200" kern="1200" dirty="0">
                <a:solidFill>
                  <a:schemeClr val="tx1"/>
                </a:solidFill>
                <a:effectLst/>
                <a:latin typeface="+mn-lt"/>
                <a:ea typeface="+mn-ea"/>
                <a:cs typeface="+mn-cs"/>
              </a:rPr>
              <a:t> PEFA identifies seven pillars of performance in an open and orderly PFM system that are essential to achieving these objectives. The seven pillars thereby define the key elements of a PFM system. They also reflect what is desirable and feasible to measure. The pillars are as follows: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Budget reliability. </a:t>
            </a:r>
            <a:r>
              <a:rPr lang="en-US" sz="1200" kern="1200" dirty="0">
                <a:solidFill>
                  <a:schemeClr val="tx1"/>
                </a:solidFill>
                <a:effectLst/>
                <a:latin typeface="+mn-lt"/>
                <a:ea typeface="+mn-ea"/>
                <a:cs typeface="+mn-cs"/>
              </a:rPr>
              <a:t>The government budget is realistic and is implemented as intended. This is measured by comparing actual revenues and expenditures (the immediate results of the PFM system) with the original approved budget.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Transparency of public finances. </a:t>
            </a:r>
            <a:r>
              <a:rPr lang="en-US" sz="1200" kern="1200" dirty="0">
                <a:solidFill>
                  <a:schemeClr val="tx1"/>
                </a:solidFill>
                <a:effectLst/>
                <a:latin typeface="+mn-lt"/>
                <a:ea typeface="+mn-ea"/>
                <a:cs typeface="+mn-cs"/>
              </a:rPr>
              <a:t>Information on PFM is comprehensive, consistent, and accessible to users. This is achieved through comprehensive budget classification, transparency of all government revenue and expenditure including intergovernmental transfers, published information on service delivery performance and ready access to fiscal and budget documentation.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Management of assets and liabilities. </a:t>
            </a:r>
            <a:r>
              <a:rPr lang="en-US" sz="1200" kern="1200" dirty="0">
                <a:solidFill>
                  <a:schemeClr val="tx1"/>
                </a:solidFill>
                <a:effectLst/>
                <a:latin typeface="+mn-lt"/>
                <a:ea typeface="+mn-ea"/>
                <a:cs typeface="+mn-cs"/>
              </a:rPr>
              <a:t>Effective management of assets and liabilities ensures that public investments provide value for money, assets are recorded and managed, fiscal risks are identified, and debts and guarantees are prudently planned, approved, and monitored.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Policy-based fiscal strategy and budgeting. </a:t>
            </a:r>
            <a:r>
              <a:rPr lang="en-US" sz="1200" kern="1200" dirty="0">
                <a:solidFill>
                  <a:schemeClr val="tx1"/>
                </a:solidFill>
                <a:effectLst/>
                <a:latin typeface="+mn-lt"/>
                <a:ea typeface="+mn-ea"/>
                <a:cs typeface="+mn-cs"/>
              </a:rPr>
              <a:t>The fiscal strategy and the budget are prepared with due regard to government fiscal policies, strategic plans, and adequate macroeconomic and fiscal projections.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Predictability and control in budget execution. </a:t>
            </a:r>
            <a:r>
              <a:rPr lang="en-US" sz="1200" kern="1200" dirty="0">
                <a:solidFill>
                  <a:schemeClr val="tx1"/>
                </a:solidFill>
                <a:effectLst/>
                <a:latin typeface="+mn-lt"/>
                <a:ea typeface="+mn-ea"/>
                <a:cs typeface="+mn-cs"/>
              </a:rPr>
              <a:t>The budget is implemented within a system of effective standards, processes, and internal controls, ensuring that resources are obtained and used as intended.</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Accounting and reporting. </a:t>
            </a:r>
            <a:r>
              <a:rPr lang="en-US" sz="1200" kern="1200" dirty="0">
                <a:solidFill>
                  <a:schemeClr val="tx1"/>
                </a:solidFill>
                <a:effectLst/>
                <a:latin typeface="+mn-lt"/>
                <a:ea typeface="+mn-ea"/>
                <a:cs typeface="+mn-cs"/>
              </a:rPr>
              <a:t>Accurate and reliable records are maintained, and information is produced and disseminated at appropriate times to meet decision-making, management, and reporting needs.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External scrutiny and audit. </a:t>
            </a:r>
            <a:r>
              <a:rPr lang="en-US" sz="1200" kern="1200" dirty="0">
                <a:solidFill>
                  <a:schemeClr val="tx1"/>
                </a:solidFill>
                <a:effectLst/>
                <a:latin typeface="+mn-lt"/>
                <a:ea typeface="+mn-ea"/>
                <a:cs typeface="+mn-cs"/>
              </a:rPr>
              <a:t>Public finances are independently reviewed and there is external follow-up on the implementation of recommendations for improvement by the executive.</a:t>
            </a:r>
          </a:p>
          <a:p>
            <a:endParaRPr lang="en-US" dirty="0"/>
          </a:p>
          <a:p>
            <a:r>
              <a:rPr lang="en-US" dirty="0"/>
              <a:t>Within the seven broad areas marked by these pillars, PEFA defines 31 specific indicators that focus on key measureable aspects of the PFM system. PEFA uses the results of the individual indicator calculations, which are based on available evidence, to provide an integrated assessment of the PFM system against the seven pillars of PFM performance. It then assesses the likely impact of PFM performance levels on the three desired budgetary outcomes: aggregate fiscal discipline, strategic allocation of resources, and efficient service delivery.</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6</a:t>
            </a:fld>
            <a:endParaRPr lang="en-US" dirty="0"/>
          </a:p>
        </p:txBody>
      </p:sp>
    </p:spTree>
    <p:extLst>
      <p:ext uri="{BB962C8B-B14F-4D97-AF65-F5344CB8AC3E}">
        <p14:creationId xmlns:p14="http://schemas.microsoft.com/office/powerpoint/2010/main" val="3334552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7</a:t>
            </a:fld>
            <a:endParaRPr lang="en-US" dirty="0"/>
          </a:p>
        </p:txBody>
      </p:sp>
    </p:spTree>
    <p:extLst>
      <p:ext uri="{BB962C8B-B14F-4D97-AF65-F5344CB8AC3E}">
        <p14:creationId xmlns:p14="http://schemas.microsoft.com/office/powerpoint/2010/main" val="2121009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indent="0">
              <a:buNone/>
            </a:pPr>
            <a:endParaRPr lang="en-US" sz="2475" b="1" dirty="0"/>
          </a:p>
          <a:p>
            <a:r>
              <a:rPr lang="en-US" dirty="0"/>
              <a:t> </a:t>
            </a:r>
          </a:p>
        </p:txBody>
      </p:sp>
      <p:sp>
        <p:nvSpPr>
          <p:cNvPr id="4" name="Slide Number Placeholder 3"/>
          <p:cNvSpPr>
            <a:spLocks noGrp="1"/>
          </p:cNvSpPr>
          <p:nvPr>
            <p:ph type="sldNum" sz="quarter" idx="10"/>
          </p:nvPr>
        </p:nvSpPr>
        <p:spPr/>
        <p:txBody>
          <a:bodyPr/>
          <a:lstStyle/>
          <a:p>
            <a:fld id="{925D4267-ED3C-AE47-84A1-A0A9689FEF50}" type="slidenum">
              <a:rPr lang="en-US" smtClean="0"/>
              <a:pPr/>
              <a:t>8</a:t>
            </a:fld>
            <a:endParaRPr lang="en-US"/>
          </a:p>
        </p:txBody>
      </p:sp>
    </p:spTree>
    <p:extLst>
      <p:ext uri="{BB962C8B-B14F-4D97-AF65-F5344CB8AC3E}">
        <p14:creationId xmlns:p14="http://schemas.microsoft.com/office/powerpoint/2010/main" val="339045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10</a:t>
            </a:fld>
            <a:endParaRPr lang="en-US"/>
          </a:p>
        </p:txBody>
      </p:sp>
    </p:spTree>
    <p:extLst>
      <p:ext uri="{BB962C8B-B14F-4D97-AF65-F5344CB8AC3E}">
        <p14:creationId xmlns:p14="http://schemas.microsoft.com/office/powerpoint/2010/main" val="1788820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5D4267-ED3C-AE47-84A1-A0A9689FEF50}" type="slidenum">
              <a:rPr lang="en-US" smtClean="0"/>
              <a:pPr/>
              <a:t>11</a:t>
            </a:fld>
            <a:endParaRPr lang="en-US"/>
          </a:p>
        </p:txBody>
      </p:sp>
    </p:spTree>
    <p:extLst>
      <p:ext uri="{BB962C8B-B14F-4D97-AF65-F5344CB8AC3E}">
        <p14:creationId xmlns:p14="http://schemas.microsoft.com/office/powerpoint/2010/main" val="3544613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73B53-2509-4958-A9A6-F40D28493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55DC54A-370A-489A-B966-9F613C0DE3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C7BCC5-C613-49BB-A061-30E5529D9642}"/>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7BA3B85A-31C2-46EF-8B4A-D55235CECD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2081E85-56CC-46E1-9585-59899829C842}"/>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91217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34D5F-E9C9-4BD8-A76A-2E01130D4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4EA82E-CDD0-4121-92CE-C00B853DC6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30EBB9-1306-4714-ADEF-60694E899D73}"/>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32E1677C-7B44-4FAA-A67B-256D491D14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91F8129-A7F7-43D8-9DCD-C0187A76DDCC}"/>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1378085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86FAD-3623-492F-91A9-28A7A9EF42B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CB8D8F3-4F19-4C13-9BF1-9A297A05B8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2B70A-C7A6-47E4-84F9-37948CEFD9B6}"/>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EB675CDA-7917-4EFE-8CDF-6AD2EEEA6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681EE1-EF02-4996-AC47-E8FE528D774B}"/>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2202203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p Image">
    <p:spTree>
      <p:nvGrpSpPr>
        <p:cNvPr id="1" name=""/>
        <p:cNvGrpSpPr/>
        <p:nvPr/>
      </p:nvGrpSpPr>
      <p:grpSpPr>
        <a:xfrm>
          <a:off x="0" y="0"/>
          <a:ext cx="0" cy="0"/>
          <a:chOff x="0" y="0"/>
          <a:chExt cx="0" cy="0"/>
        </a:xfrm>
      </p:grpSpPr>
      <p:pic>
        <p:nvPicPr>
          <p:cNvPr id="6" name="Picture 5" descr="Map_3%K.eps"/>
          <p:cNvPicPr>
            <a:picLocks noChangeAspect="1"/>
          </p:cNvPicPr>
          <p:nvPr userDrawn="1"/>
        </p:nvPicPr>
        <p:blipFill rotWithShape="1">
          <a:blip r:embed="rId2">
            <a:extLst>
              <a:ext uri="{28A0092B-C50C-407E-A947-70E740481C1C}">
                <a14:useLocalDpi xmlns:a14="http://schemas.microsoft.com/office/drawing/2010/main" val="0"/>
              </a:ext>
            </a:extLst>
          </a:blip>
          <a:srcRect l="9837" r="12511"/>
          <a:stretch/>
        </p:blipFill>
        <p:spPr>
          <a:xfrm>
            <a:off x="0" y="1"/>
            <a:ext cx="12192000" cy="6857999"/>
          </a:xfrm>
          <a:prstGeom prst="rect">
            <a:avLst/>
          </a:prstGeom>
        </p:spPr>
      </p:pic>
      <p:sp>
        <p:nvSpPr>
          <p:cNvPr id="9" name="Slide Number Placeholder 5"/>
          <p:cNvSpPr>
            <a:spLocks noGrp="1"/>
          </p:cNvSpPr>
          <p:nvPr>
            <p:ph type="sldNum" sz="quarter" idx="12"/>
          </p:nvPr>
        </p:nvSpPr>
        <p:spPr>
          <a:xfrm>
            <a:off x="11105049" y="6356351"/>
            <a:ext cx="477351" cy="365125"/>
          </a:xfrm>
        </p:spPr>
        <p:txBody>
          <a:bodyPr/>
          <a:lstStyle/>
          <a:p>
            <a:fld id="{4B52A89A-C1B0-2442-8250-577B108BB3A7}" type="slidenum">
              <a:rPr lang="en-US" smtClean="0"/>
              <a:pPr/>
              <a:t>‹#›</a:t>
            </a:fld>
            <a:endParaRPr lang="en-US"/>
          </a:p>
        </p:txBody>
      </p:sp>
      <p:pic>
        <p:nvPicPr>
          <p:cNvPr id="10" name="Picture 9" descr="PEFA-Logo-RGB.jpg"/>
          <p:cNvPicPr>
            <a:picLocks noChangeAspect="1"/>
          </p:cNvPicPr>
          <p:nvPr userDrawn="1"/>
        </p:nvPicPr>
        <p:blipFill>
          <a:blip r:embed="rId3"/>
          <a:srcRect l="17943" t="32207" r="16670" b="33170"/>
          <a:stretch>
            <a:fillRect/>
          </a:stretch>
        </p:blipFill>
        <p:spPr>
          <a:xfrm>
            <a:off x="10012322" y="6384337"/>
            <a:ext cx="946543" cy="281923"/>
          </a:xfrm>
          <a:prstGeom prst="rect">
            <a:avLst/>
          </a:prstGeom>
        </p:spPr>
      </p:pic>
      <p:cxnSp>
        <p:nvCxnSpPr>
          <p:cNvPr id="12" name="Straight Connector 11"/>
          <p:cNvCxnSpPr/>
          <p:nvPr userDrawn="1"/>
        </p:nvCxnSpPr>
        <p:spPr>
          <a:xfrm rot="5400000">
            <a:off x="10991519" y="6541696"/>
            <a:ext cx="227058" cy="2117"/>
          </a:xfrm>
          <a:prstGeom prst="line">
            <a:avLst/>
          </a:prstGeom>
          <a:ln w="6350">
            <a:solidFill>
              <a:schemeClr val="tx1">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2881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normAutofit/>
          </a:bodyPr>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914400" y="3886200"/>
            <a:ext cx="10363200" cy="96399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1" name="Picture 10" descr="PEFA-Logo-RGB.jpg"/>
          <p:cNvPicPr>
            <a:picLocks noChangeAspect="1"/>
          </p:cNvPicPr>
          <p:nvPr userDrawn="1"/>
        </p:nvPicPr>
        <p:blipFill>
          <a:blip r:embed="rId2"/>
          <a:srcRect l="17943" t="32207" r="16670" b="33170"/>
          <a:stretch>
            <a:fillRect/>
          </a:stretch>
        </p:blipFill>
        <p:spPr>
          <a:xfrm>
            <a:off x="914401" y="1337985"/>
            <a:ext cx="2419535" cy="720646"/>
          </a:xfrm>
          <a:prstGeom prst="rect">
            <a:avLst/>
          </a:prstGeom>
        </p:spPr>
      </p:pic>
      <p:grpSp>
        <p:nvGrpSpPr>
          <p:cNvPr id="12" name="Group 11"/>
          <p:cNvGrpSpPr/>
          <p:nvPr userDrawn="1"/>
        </p:nvGrpSpPr>
        <p:grpSpPr>
          <a:xfrm>
            <a:off x="0" y="6708774"/>
            <a:ext cx="12204192" cy="155986"/>
            <a:chOff x="685800" y="1828669"/>
            <a:chExt cx="9144000" cy="182880"/>
          </a:xfrm>
        </p:grpSpPr>
        <p:sp>
          <p:nvSpPr>
            <p:cNvPr id="13" name="Rectangle 12"/>
            <p:cNvSpPr/>
            <p:nvPr userDrawn="1"/>
          </p:nvSpPr>
          <p:spPr>
            <a:xfrm>
              <a:off x="685800" y="1828669"/>
              <a:ext cx="2423580" cy="1828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3109380" y="1828669"/>
              <a:ext cx="2240140" cy="182880"/>
            </a:xfrm>
            <a:prstGeom prst="rect">
              <a:avLst/>
            </a:prstGeom>
            <a:solidFill>
              <a:srgbClr val="6FAAB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5" name="Rectangle 14"/>
            <p:cNvSpPr/>
            <p:nvPr userDrawn="1"/>
          </p:nvSpPr>
          <p:spPr>
            <a:xfrm>
              <a:off x="5345292" y="1828669"/>
              <a:ext cx="2249275" cy="18288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6" name="Rectangle 15"/>
            <p:cNvSpPr/>
            <p:nvPr userDrawn="1"/>
          </p:nvSpPr>
          <p:spPr>
            <a:xfrm>
              <a:off x="7589660" y="1828669"/>
              <a:ext cx="2240140" cy="179491"/>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sp>
        <p:nvSpPr>
          <p:cNvPr id="18" name="Rectangle 17"/>
          <p:cNvSpPr/>
          <p:nvPr userDrawn="1"/>
        </p:nvSpPr>
        <p:spPr>
          <a:xfrm>
            <a:off x="914400" y="6373901"/>
            <a:ext cx="10363200" cy="235962"/>
          </a:xfrm>
          <a:prstGeom prst="rect">
            <a:avLst/>
          </a:prstGeom>
        </p:spPr>
        <p:txBody>
          <a:bodyPr wrap="square">
            <a:spAutoFit/>
          </a:bodyPr>
          <a:lstStyle/>
          <a:p>
            <a:pPr algn="l" rtl="0"/>
            <a:r>
              <a:rPr lang="en-US" sz="1400" i="1" kern="1200" baseline="30000" dirty="0">
                <a:solidFill>
                  <a:srgbClr val="294371"/>
                </a:solidFill>
                <a:latin typeface="+mn-lt"/>
                <a:ea typeface="+mn-ea"/>
                <a:cs typeface="+mn-cs"/>
              </a:rPr>
              <a:t>Improving public financial management. Supporting sustainable development.</a:t>
            </a:r>
          </a:p>
        </p:txBody>
      </p:sp>
      <p:sp>
        <p:nvSpPr>
          <p:cNvPr id="24" name="Text Placeholder 23"/>
          <p:cNvSpPr>
            <a:spLocks noGrp="1"/>
          </p:cNvSpPr>
          <p:nvPr>
            <p:ph type="body" sz="quarter" idx="10" hasCustomPrompt="1"/>
          </p:nvPr>
        </p:nvSpPr>
        <p:spPr>
          <a:xfrm>
            <a:off x="914401" y="5019675"/>
            <a:ext cx="6438900" cy="773944"/>
          </a:xfrm>
        </p:spPr>
        <p:txBody>
          <a:bodyPr>
            <a:normAutofit/>
          </a:bodyPr>
          <a:lstStyle>
            <a:lvl1pPr>
              <a:buFontTx/>
              <a:buNone/>
              <a:defRPr sz="1600" baseline="0">
                <a:solidFill>
                  <a:schemeClr val="bg1">
                    <a:lumMod val="50000"/>
                  </a:schemeClr>
                </a:solidFill>
              </a:defRPr>
            </a:lvl1pPr>
          </a:lstStyle>
          <a:p>
            <a:pPr lvl="0"/>
            <a:r>
              <a:rPr lang="en-US" dirty="0"/>
              <a:t>Insert Presenter’s name</a:t>
            </a:r>
          </a:p>
        </p:txBody>
      </p:sp>
    </p:spTree>
    <p:extLst>
      <p:ext uri="{BB962C8B-B14F-4D97-AF65-F5344CB8AC3E}">
        <p14:creationId xmlns:p14="http://schemas.microsoft.com/office/powerpoint/2010/main" val="1684724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46DD-FD36-4518-B146-10DA7ED37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A6F7DB-A303-4B1F-A367-A5D9546FC75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1A30CD-1298-4D6E-9E54-552200058438}"/>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A930F7A0-4106-4C5A-968F-884176233F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2C5A960-CBB4-4069-AD7F-6233B420955E}"/>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2201661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B0318-7634-4D74-A6D4-905F3A08A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2E7D0-D571-4992-8A63-D0CD8AFB43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5496AC4-BAC2-4C41-B73D-17F5C65D0AF9}"/>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3ECA8F4E-7742-4086-AA5E-71C9120307B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B587F5-C9F1-4636-92BC-C414321B13C3}"/>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974765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C8659-4DC1-4B0B-9B08-4BFC49BEA9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72CB26-A593-40E3-A632-959F1C7F621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73E75E-7232-4CF9-A00C-E83B93194AD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D19F1D-C143-49F6-99A0-04929D41056F}"/>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6" name="Footer Placeholder 5">
            <a:extLst>
              <a:ext uri="{FF2B5EF4-FFF2-40B4-BE49-F238E27FC236}">
                <a16:creationId xmlns:a16="http://schemas.microsoft.com/office/drawing/2014/main" id="{374132C4-45D6-4BA7-8826-84B27D91154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5942C9C-967E-4B70-B928-C42269F64876}"/>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503404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76060-D86F-47A5-8EF3-2AB644D9FEF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09054C3-6C5F-43AB-8EF4-A00EEA2636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424A69D-36D3-4BF2-BD3E-32E043AD7D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AAC4E9-AB36-4216-9A07-A70861A9A1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C8B9682-05F7-4867-B93B-4DD76C4127D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A482DF-458D-4220-8ECA-91681C0D20BE}"/>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8" name="Footer Placeholder 7">
            <a:extLst>
              <a:ext uri="{FF2B5EF4-FFF2-40B4-BE49-F238E27FC236}">
                <a16:creationId xmlns:a16="http://schemas.microsoft.com/office/drawing/2014/main" id="{B1AD833F-6D19-414A-9429-B4CF52085CC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EE84B4A-91C1-4A48-9C7E-F742134E3717}"/>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84070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5BAEA-B90E-4F29-A706-A416834678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2ABBDB-7FC9-490F-9C35-95C48995CA15}"/>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4" name="Footer Placeholder 3">
            <a:extLst>
              <a:ext uri="{FF2B5EF4-FFF2-40B4-BE49-F238E27FC236}">
                <a16:creationId xmlns:a16="http://schemas.microsoft.com/office/drawing/2014/main" id="{54C0DB68-BC6D-401E-B499-4119233996A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08B5D5A-D638-4B7A-BE5B-628A1BC03D00}"/>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675440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9BDB9E-64E2-4E63-8B5F-6B505EA9EB93}"/>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3" name="Footer Placeholder 2">
            <a:extLst>
              <a:ext uri="{FF2B5EF4-FFF2-40B4-BE49-F238E27FC236}">
                <a16:creationId xmlns:a16="http://schemas.microsoft.com/office/drawing/2014/main" id="{E2C0C74E-9DCF-4457-B14E-6CEBC234A2F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F55A916-954E-4451-A0D2-792CE52B142E}"/>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859810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C7CB7-867B-493D-A725-32F0FF6E54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E5105B6-977B-4B97-8474-F58E76164FD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CACE86D-48C1-4335-A9E4-C21FD02912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1A97A4-CF59-477B-BF59-F3D1389032A8}"/>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6" name="Footer Placeholder 5">
            <a:extLst>
              <a:ext uri="{FF2B5EF4-FFF2-40B4-BE49-F238E27FC236}">
                <a16:creationId xmlns:a16="http://schemas.microsoft.com/office/drawing/2014/main" id="{2F89C3E8-14DE-4790-8667-5318C39655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C6909A3-6E86-4BFA-AC43-DEC651713338}"/>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374324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686B-AD69-44B7-8FDC-001A0B9E48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661A98-F9D0-4D38-B51D-84BC535BBC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76AD249F-8F9C-4392-B0F1-06B7634D92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08BBA8F-A006-4649-B9A0-8CBB4A111172}"/>
              </a:ext>
            </a:extLst>
          </p:cNvPr>
          <p:cNvSpPr>
            <a:spLocks noGrp="1"/>
          </p:cNvSpPr>
          <p:nvPr>
            <p:ph type="dt" sz="half" idx="10"/>
          </p:nvPr>
        </p:nvSpPr>
        <p:spPr/>
        <p:txBody>
          <a:bodyPr/>
          <a:lstStyle/>
          <a:p>
            <a:fld id="{07525253-65C4-48FF-A721-BF469BF671E1}" type="datetimeFigureOut">
              <a:rPr lang="en-US" smtClean="0"/>
              <a:t>5/12/2018</a:t>
            </a:fld>
            <a:endParaRPr lang="en-US" dirty="0"/>
          </a:p>
        </p:txBody>
      </p:sp>
      <p:sp>
        <p:nvSpPr>
          <p:cNvPr id="6" name="Footer Placeholder 5">
            <a:extLst>
              <a:ext uri="{FF2B5EF4-FFF2-40B4-BE49-F238E27FC236}">
                <a16:creationId xmlns:a16="http://schemas.microsoft.com/office/drawing/2014/main" id="{20088DB5-DEAA-479F-8E5C-0E623527105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53E349B-1597-4E5E-ABA7-C2A64C216179}"/>
              </a:ext>
            </a:extLst>
          </p:cNvPr>
          <p:cNvSpPr>
            <a:spLocks noGrp="1"/>
          </p:cNvSpPr>
          <p:nvPr>
            <p:ph type="sldNum" sz="quarter" idx="12"/>
          </p:nvPr>
        </p:nvSpPr>
        <p:spPr/>
        <p:txBody>
          <a:bodyPr/>
          <a:lstStyle/>
          <a:p>
            <a:fld id="{B3CA1685-EA2C-401A-8F39-B590946686A2}" type="slidenum">
              <a:rPr lang="en-US" smtClean="0"/>
              <a:t>‹#›</a:t>
            </a:fld>
            <a:endParaRPr lang="en-US" dirty="0"/>
          </a:p>
        </p:txBody>
      </p:sp>
    </p:spTree>
    <p:extLst>
      <p:ext uri="{BB962C8B-B14F-4D97-AF65-F5344CB8AC3E}">
        <p14:creationId xmlns:p14="http://schemas.microsoft.com/office/powerpoint/2010/main" val="2944162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A2A01-7423-42FE-A065-6FBB93B6DB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DC6F67-DA4C-4FDA-BC30-D2FA876538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811B69-0D2D-43E3-B863-0DEF1D59EA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525253-65C4-48FF-A721-BF469BF671E1}" type="datetimeFigureOut">
              <a:rPr lang="en-US" smtClean="0"/>
              <a:t>5/12/2018</a:t>
            </a:fld>
            <a:endParaRPr lang="en-US" dirty="0"/>
          </a:p>
        </p:txBody>
      </p:sp>
      <p:sp>
        <p:nvSpPr>
          <p:cNvPr id="5" name="Footer Placeholder 4">
            <a:extLst>
              <a:ext uri="{FF2B5EF4-FFF2-40B4-BE49-F238E27FC236}">
                <a16:creationId xmlns:a16="http://schemas.microsoft.com/office/drawing/2014/main" id="{8765BC55-C2EF-412A-9284-71A08B5AB0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9153E8D-C8AE-474F-B6BC-13CFF27373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A1685-EA2C-401A-8F39-B590946686A2}" type="slidenum">
              <a:rPr lang="en-US" smtClean="0"/>
              <a:t>‹#›</a:t>
            </a:fld>
            <a:endParaRPr lang="en-US" dirty="0"/>
          </a:p>
        </p:txBody>
      </p:sp>
    </p:spTree>
    <p:extLst>
      <p:ext uri="{BB962C8B-B14F-4D97-AF65-F5344CB8AC3E}">
        <p14:creationId xmlns:p14="http://schemas.microsoft.com/office/powerpoint/2010/main" val="40328440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3.png"/><Relationship Id="rId7" Type="http://schemas.openxmlformats.org/officeDocument/2006/relationships/diagramColors" Target="../diagrams/colors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PEFA 2016</a:t>
            </a:r>
          </a:p>
        </p:txBody>
      </p:sp>
      <p:sp>
        <p:nvSpPr>
          <p:cNvPr id="3" name="Subtitle 2"/>
          <p:cNvSpPr>
            <a:spLocks noGrp="1"/>
          </p:cNvSpPr>
          <p:nvPr>
            <p:ph type="subTitle" idx="1"/>
          </p:nvPr>
        </p:nvSpPr>
        <p:spPr/>
        <p:txBody>
          <a:bodyPr>
            <a:normAutofit/>
          </a:bodyPr>
          <a:lstStyle/>
          <a:p>
            <a:r>
              <a:rPr lang="en-US" sz="2800" dirty="0"/>
              <a:t>and example of its recent application in Albania</a:t>
            </a:r>
          </a:p>
        </p:txBody>
      </p:sp>
      <p:sp>
        <p:nvSpPr>
          <p:cNvPr id="7" name="Text Placeholder 6"/>
          <p:cNvSpPr>
            <a:spLocks noGrp="1"/>
          </p:cNvSpPr>
          <p:nvPr>
            <p:ph type="body" sz="quarter" idx="10"/>
          </p:nvPr>
        </p:nvSpPr>
        <p:spPr>
          <a:xfrm>
            <a:off x="2209800" y="5424616"/>
            <a:ext cx="7772400" cy="492676"/>
          </a:xfrm>
        </p:spPr>
        <p:txBody>
          <a:bodyPr>
            <a:normAutofit/>
          </a:bodyPr>
          <a:lstStyle/>
          <a:p>
            <a:r>
              <a:rPr lang="en-US" dirty="0"/>
              <a:t>Slides partially selected from the training materials of the PEFA secretariat</a:t>
            </a:r>
          </a:p>
        </p:txBody>
      </p:sp>
    </p:spTree>
    <p:extLst>
      <p:ext uri="{BB962C8B-B14F-4D97-AF65-F5344CB8AC3E}">
        <p14:creationId xmlns:p14="http://schemas.microsoft.com/office/powerpoint/2010/main" val="1886037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10</a:t>
            </a:fld>
            <a:endParaRPr lang="en-US" dirty="0"/>
          </a:p>
        </p:txBody>
      </p:sp>
      <p:graphicFrame>
        <p:nvGraphicFramePr>
          <p:cNvPr id="5" name="Diagram 4"/>
          <p:cNvGraphicFramePr/>
          <p:nvPr>
            <p:extLst/>
          </p:nvPr>
        </p:nvGraphicFramePr>
        <p:xfrm>
          <a:off x="1421606" y="1116373"/>
          <a:ext cx="3055144"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861733" y="-47476"/>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Predictability and control in budget execution </a:t>
            </a:r>
          </a:p>
        </p:txBody>
      </p:sp>
      <p:pic>
        <p:nvPicPr>
          <p:cNvPr id="9"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graphicFrame>
        <p:nvGraphicFramePr>
          <p:cNvPr id="10" name="Table 9"/>
          <p:cNvGraphicFramePr>
            <a:graphicFrameLocks noGrp="1"/>
          </p:cNvGraphicFramePr>
          <p:nvPr>
            <p:extLst/>
          </p:nvPr>
        </p:nvGraphicFramePr>
        <p:xfrm>
          <a:off x="4781550" y="1149326"/>
          <a:ext cx="5757038" cy="4394224"/>
        </p:xfrm>
        <a:graphic>
          <a:graphicData uri="http://schemas.openxmlformats.org/drawingml/2006/table">
            <a:tbl>
              <a:tblPr firstRow="1" bandRow="1">
                <a:tableStyleId>{5A111915-BE36-4E01-A7E5-04B1672EAD32}</a:tableStyleId>
              </a:tblPr>
              <a:tblGrid>
                <a:gridCol w="5757038">
                  <a:extLst>
                    <a:ext uri="{9D8B030D-6E8A-4147-A177-3AD203B41FA5}">
                      <a16:colId xmlns:a16="http://schemas.microsoft.com/office/drawing/2014/main" val="20000"/>
                    </a:ext>
                  </a:extLst>
                </a:gridCol>
              </a:tblGrid>
              <a:tr h="42722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endParaRPr>
                    </a:p>
                  </a:txBody>
                  <a:tcPr marL="68580" marR="68580" marT="34290" marB="34290"/>
                </a:tc>
                <a:extLst>
                  <a:ext uri="{0D108BD9-81ED-4DB2-BD59-A6C34878D82A}">
                    <a16:rowId xmlns:a16="http://schemas.microsoft.com/office/drawing/2014/main" val="10000"/>
                  </a:ext>
                </a:extLst>
              </a:tr>
              <a:tr h="396700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2000" dirty="0">
                          <a:effectLst/>
                        </a:rPr>
                        <a:t>Extent to which the central ministry of finance is able to forecast cash commitments and requirements and to provide reliable information on the availability of funds to budgetary units for service delivery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Consolidation of cash balances – shifted here (PEFA 2011</a:t>
                      </a:r>
                      <a:r>
                        <a:rPr lang="en-US" sz="2000" baseline="0" dirty="0"/>
                        <a:t> PI-17 (ii))</a:t>
                      </a:r>
                      <a:r>
                        <a:rPr lang="en-US" sz="2000" dirty="0"/>
                        <a:t> </a:t>
                      </a:r>
                    </a:p>
                    <a:p>
                      <a:pPr marL="285750" indent="-285750">
                        <a:buFont typeface="Arial" panose="020B0604020202020204" pitchFamily="34" charset="0"/>
                        <a:buChar char="•"/>
                      </a:pPr>
                      <a:r>
                        <a:rPr lang="en-US" sz="2000" dirty="0"/>
                        <a:t>Scoring method – changed to M2</a:t>
                      </a:r>
                      <a:endParaRPr lang="en-US" sz="2000" i="1" kern="1200" dirty="0">
                        <a:solidFill>
                          <a:schemeClr val="dk1"/>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7469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11</a:t>
            </a:fld>
            <a:endParaRPr lang="en-US" dirty="0"/>
          </a:p>
        </p:txBody>
      </p:sp>
      <p:sp>
        <p:nvSpPr>
          <p:cNvPr id="7" name="Title 1"/>
          <p:cNvSpPr txBox="1">
            <a:spLocks/>
          </p:cNvSpPr>
          <p:nvPr/>
        </p:nvSpPr>
        <p:spPr>
          <a:xfrm>
            <a:off x="2861733" y="-47476"/>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a:t>
            </a:r>
            <a:r>
              <a:rPr lang="en-US" sz="2900" dirty="0">
                <a:solidFill>
                  <a:srgbClr val="84C346"/>
                </a:solidFill>
              </a:rPr>
              <a:t>Predictability and control in budget execution </a:t>
            </a:r>
          </a:p>
        </p:txBody>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graphicFrame>
        <p:nvGraphicFramePr>
          <p:cNvPr id="10" name="Table 9"/>
          <p:cNvGraphicFramePr>
            <a:graphicFrameLocks noGrp="1"/>
          </p:cNvGraphicFramePr>
          <p:nvPr>
            <p:extLst/>
          </p:nvPr>
        </p:nvGraphicFramePr>
        <p:xfrm>
          <a:off x="2327189" y="1507525"/>
          <a:ext cx="7883612" cy="4483773"/>
        </p:xfrm>
        <a:graphic>
          <a:graphicData uri="http://schemas.openxmlformats.org/drawingml/2006/table">
            <a:tbl>
              <a:tblPr firstRow="1" bandRow="1">
                <a:tableStyleId>{5A111915-BE36-4E01-A7E5-04B1672EAD32}</a:tableStyleId>
              </a:tblPr>
              <a:tblGrid>
                <a:gridCol w="7883612">
                  <a:extLst>
                    <a:ext uri="{9D8B030D-6E8A-4147-A177-3AD203B41FA5}">
                      <a16:colId xmlns:a16="http://schemas.microsoft.com/office/drawing/2014/main" val="20000"/>
                    </a:ext>
                  </a:extLst>
                </a:gridCol>
              </a:tblGrid>
              <a:tr h="3380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bg1"/>
                          </a:solidFill>
                          <a:latin typeface="Arial"/>
                          <a:ea typeface="+mn-ea"/>
                          <a:cs typeface="Arial"/>
                        </a:rPr>
                        <a:t>Dimension</a:t>
                      </a:r>
                      <a:r>
                        <a:rPr lang="en-US" sz="2000" b="1" i="0" u="none" strike="noStrike" kern="1200" baseline="0" dirty="0">
                          <a:solidFill>
                            <a:schemeClr val="dk1"/>
                          </a:solidFill>
                          <a:latin typeface="Arial"/>
                          <a:ea typeface="+mn-ea"/>
                          <a:cs typeface="Arial"/>
                        </a:rPr>
                        <a:t> </a:t>
                      </a:r>
                      <a:r>
                        <a:rPr lang="en-US" sz="2000" dirty="0"/>
                        <a:t>21.1. </a:t>
                      </a:r>
                      <a:r>
                        <a:rPr lang="en-US" sz="2000" b="1" kern="1200" dirty="0">
                          <a:solidFill>
                            <a:schemeClr val="lt1"/>
                          </a:solidFill>
                          <a:effectLst/>
                          <a:latin typeface="Arial"/>
                          <a:ea typeface="Times New Roman" panose="02020603050405020304" pitchFamily="18" charset="0"/>
                          <a:cs typeface="Times New Roman" panose="02020603050405020304" pitchFamily="18" charset="0"/>
                        </a:rPr>
                        <a:t>Consolidation of cash balances</a:t>
                      </a:r>
                      <a:endParaRPr lang="en-US" sz="2000" dirty="0"/>
                    </a:p>
                  </a:txBody>
                  <a:tcPr marL="68580" marR="68580" marT="34290" marB="34290"/>
                </a:tc>
                <a:extLst>
                  <a:ext uri="{0D108BD9-81ED-4DB2-BD59-A6C34878D82A}">
                    <a16:rowId xmlns:a16="http://schemas.microsoft.com/office/drawing/2014/main" val="10000"/>
                  </a:ext>
                </a:extLst>
              </a:tr>
              <a:tr h="41103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1800" b="0" i="0" u="none" strike="noStrike" kern="1200" baseline="0" dirty="0">
                        <a:solidFill>
                          <a:schemeClr val="dk1"/>
                        </a:solidFill>
                        <a:latin typeface="Arial"/>
                        <a:ea typeface="+mn-ea"/>
                        <a:cs typeface="Arial"/>
                      </a:endParaRPr>
                    </a:p>
                    <a:p>
                      <a:r>
                        <a:rPr lang="en-US" sz="1800" b="1" i="0" u="none" strike="noStrike" kern="1200" baseline="0" dirty="0">
                          <a:solidFill>
                            <a:schemeClr val="dk1"/>
                          </a:solidFill>
                          <a:latin typeface="Arial"/>
                          <a:ea typeface="+mn-ea"/>
                          <a:cs typeface="Arial"/>
                        </a:rPr>
                        <a:t>Score </a:t>
                      </a:r>
                      <a:r>
                        <a:rPr lang="en-US" sz="1800" b="0" i="0" u="none" strike="noStrike" kern="1200" baseline="0" dirty="0">
                          <a:solidFill>
                            <a:schemeClr val="dk1"/>
                          </a:solidFill>
                          <a:latin typeface="Arial"/>
                          <a:ea typeface="+mn-ea"/>
                          <a:cs typeface="Arial"/>
                        </a:rPr>
                        <a:t>	</a:t>
                      </a:r>
                      <a:r>
                        <a:rPr lang="en-US" sz="1800" b="1" i="0" u="none" strike="noStrike" kern="1200" baseline="0" dirty="0">
                          <a:solidFill>
                            <a:schemeClr val="dk1"/>
                          </a:solidFill>
                          <a:latin typeface="Arial"/>
                          <a:ea typeface="+mn-ea"/>
                          <a:cs typeface="Arial"/>
                        </a:rPr>
                        <a:t>Minimum requirements for scores </a:t>
                      </a:r>
                      <a:r>
                        <a:rPr lang="en-US" sz="1800" b="0" i="0" u="none" strike="noStrike" kern="1200" baseline="0" dirty="0">
                          <a:solidFill>
                            <a:schemeClr val="dk1"/>
                          </a:solidFill>
                          <a:latin typeface="Arial"/>
                          <a:ea typeface="+mn-ea"/>
                          <a:cs typeface="Arial"/>
                        </a:rPr>
                        <a:t>	</a:t>
                      </a:r>
                    </a:p>
                    <a:p>
                      <a:r>
                        <a:rPr lang="en-US" sz="1800" b="1" i="0" u="none" strike="noStrike" kern="1200" baseline="0" dirty="0">
                          <a:solidFill>
                            <a:schemeClr val="dk1"/>
                          </a:solidFill>
                          <a:latin typeface="Arial"/>
                          <a:ea typeface="+mn-ea"/>
                          <a:cs typeface="Arial"/>
                        </a:rPr>
                        <a:t>A </a:t>
                      </a:r>
                      <a:r>
                        <a:rPr lang="en-US" sz="1800" b="0" i="0" u="none" strike="noStrike" kern="1200" baseline="0" dirty="0">
                          <a:solidFill>
                            <a:schemeClr val="dk1"/>
                          </a:solidFill>
                          <a:latin typeface="Arial"/>
                          <a:ea typeface="+mn-ea"/>
                          <a:cs typeface="Arial"/>
                        </a:rPr>
                        <a:t>	</a:t>
                      </a:r>
                      <a:r>
                        <a:rPr lang="en-US" sz="1800" b="1" i="1" u="none" strike="noStrike" kern="1200" baseline="0" dirty="0">
                          <a:solidFill>
                            <a:schemeClr val="dk1"/>
                          </a:solidFill>
                          <a:latin typeface="Arial"/>
                          <a:ea typeface="+mn-ea"/>
                          <a:cs typeface="Arial"/>
                        </a:rPr>
                        <a:t>All </a:t>
                      </a:r>
                      <a:r>
                        <a:rPr lang="en-US" sz="1800" b="0" i="0" u="none" strike="noStrike" kern="1200" baseline="0" dirty="0">
                          <a:solidFill>
                            <a:schemeClr val="dk1"/>
                          </a:solidFill>
                          <a:latin typeface="Arial"/>
                          <a:ea typeface="+mn-ea"/>
                          <a:cs typeface="Arial"/>
                        </a:rPr>
                        <a:t>bank and cash balances are consolidated on a daily basis. 	</a:t>
                      </a:r>
                    </a:p>
                    <a:p>
                      <a:r>
                        <a:rPr lang="en-US" sz="1800" b="1" i="0" u="none" strike="noStrike" kern="1200" baseline="0" dirty="0">
                          <a:solidFill>
                            <a:schemeClr val="dk1"/>
                          </a:solidFill>
                          <a:latin typeface="Arial"/>
                          <a:ea typeface="+mn-ea"/>
                          <a:cs typeface="Arial"/>
                        </a:rPr>
                        <a:t>B </a:t>
                      </a:r>
                      <a:r>
                        <a:rPr lang="en-US" sz="1800" b="0" i="0" u="none" strike="noStrike" kern="1200" baseline="0" dirty="0">
                          <a:solidFill>
                            <a:schemeClr val="dk1"/>
                          </a:solidFill>
                          <a:latin typeface="Arial"/>
                          <a:ea typeface="+mn-ea"/>
                          <a:cs typeface="Arial"/>
                        </a:rPr>
                        <a:t>	</a:t>
                      </a:r>
                      <a:r>
                        <a:rPr lang="en-US" sz="1800" b="1" i="1" u="none" strike="noStrike" kern="1200" baseline="0" dirty="0">
                          <a:solidFill>
                            <a:schemeClr val="dk1"/>
                          </a:solidFill>
                          <a:latin typeface="Arial"/>
                          <a:ea typeface="+mn-ea"/>
                          <a:cs typeface="Arial"/>
                        </a:rPr>
                        <a:t>All </a:t>
                      </a:r>
                      <a:r>
                        <a:rPr lang="en-US" sz="1800" b="0" i="0" u="none" strike="noStrike" kern="1200" baseline="0" dirty="0">
                          <a:solidFill>
                            <a:schemeClr val="dk1"/>
                          </a:solidFill>
                          <a:latin typeface="Arial"/>
                          <a:ea typeface="+mn-ea"/>
                          <a:cs typeface="Arial"/>
                        </a:rPr>
                        <a:t>bank and cash balances are consolidated on a weekly basis. </a:t>
                      </a:r>
                    </a:p>
                    <a:p>
                      <a:r>
                        <a:rPr lang="en-US" sz="1800" b="1" i="0" u="none" strike="noStrike" kern="1200" baseline="0" dirty="0">
                          <a:solidFill>
                            <a:schemeClr val="dk1"/>
                          </a:solidFill>
                          <a:latin typeface="Arial"/>
                          <a:ea typeface="+mn-ea"/>
                          <a:cs typeface="Arial"/>
                        </a:rPr>
                        <a:t>C </a:t>
                      </a:r>
                      <a:r>
                        <a:rPr lang="en-US" sz="1800" b="0" i="0" u="none" strike="noStrike" kern="1200" baseline="0" dirty="0">
                          <a:solidFill>
                            <a:schemeClr val="dk1"/>
                          </a:solidFill>
                          <a:latin typeface="Arial"/>
                          <a:ea typeface="+mn-ea"/>
                          <a:cs typeface="Arial"/>
                        </a:rPr>
                        <a:t>	</a:t>
                      </a:r>
                      <a:r>
                        <a:rPr lang="en-US" sz="1800" b="1" i="1" u="none" strike="noStrike" kern="1200" baseline="0" dirty="0">
                          <a:solidFill>
                            <a:schemeClr val="dk1"/>
                          </a:solidFill>
                          <a:latin typeface="Arial"/>
                          <a:ea typeface="+mn-ea"/>
                          <a:cs typeface="Arial"/>
                        </a:rPr>
                        <a:t>Most </a:t>
                      </a:r>
                      <a:r>
                        <a:rPr lang="en-US" sz="1800" b="0" i="0" u="none" strike="noStrike" kern="1200" baseline="0" dirty="0">
                          <a:solidFill>
                            <a:schemeClr val="dk1"/>
                          </a:solidFill>
                          <a:latin typeface="Arial"/>
                          <a:ea typeface="+mn-ea"/>
                          <a:cs typeface="Arial"/>
                        </a:rPr>
                        <a:t>cash balances are consolidated on a monthly basis. 	</a:t>
                      </a:r>
                    </a:p>
                    <a:p>
                      <a:r>
                        <a:rPr lang="en-US" sz="1800" b="1" i="0" u="none" strike="noStrike" kern="1200" baseline="0" dirty="0">
                          <a:solidFill>
                            <a:schemeClr val="dk1"/>
                          </a:solidFill>
                          <a:latin typeface="Arial"/>
                          <a:ea typeface="+mn-ea"/>
                          <a:cs typeface="Arial"/>
                        </a:rPr>
                        <a:t>D </a:t>
                      </a:r>
                      <a:r>
                        <a:rPr lang="en-US" sz="1800" b="0" i="0" u="none" strike="noStrike" kern="1200" baseline="0" dirty="0">
                          <a:solidFill>
                            <a:schemeClr val="dk1"/>
                          </a:solidFill>
                          <a:latin typeface="Arial"/>
                          <a:ea typeface="+mn-ea"/>
                          <a:cs typeface="Arial"/>
                        </a:rPr>
                        <a:t>	Performance is less than required for a C score. 	</a:t>
                      </a:r>
                    </a:p>
                    <a:p>
                      <a:pPr marL="285750" indent="-285750">
                        <a:buFont typeface="Arial" panose="020B0604020202020204" pitchFamily="34" charset="0"/>
                        <a:buChar char="•"/>
                      </a:pPr>
                      <a:endParaRPr lang="en-US" sz="2000" i="1" kern="1200" dirty="0">
                        <a:solidFill>
                          <a:schemeClr val="dk1"/>
                        </a:solidFill>
                        <a:latin typeface="Arial"/>
                        <a:ea typeface="+mn-ea"/>
                        <a:cs typeface="Arial"/>
                      </a:endParaRPr>
                    </a:p>
                    <a:p>
                      <a:pPr marL="0" indent="0" algn="just">
                        <a:buFontTx/>
                        <a:buNone/>
                      </a:pPr>
                      <a:r>
                        <a:rPr lang="en-US" sz="1800" b="0" i="0" u="none" strike="noStrike" kern="1200" baseline="0" dirty="0">
                          <a:solidFill>
                            <a:srgbClr val="008080"/>
                          </a:solidFill>
                          <a:latin typeface="Arial"/>
                          <a:ea typeface="+mn-ea"/>
                          <a:cs typeface="Arial"/>
                        </a:rPr>
                        <a:t>Consolidation of cash balances exists when the government has information on the total of its cash and bank balances and can switch unused balances to meet overdrawn balances and minimize its borrowing costs. This requires that all balances are held centrally, e.g. by the central bank, or that balances held in other banks are subject to electronic clearing and payment arrangements. </a:t>
                      </a:r>
                      <a:endParaRPr lang="en-US" sz="2000" i="1" kern="1200" dirty="0">
                        <a:solidFill>
                          <a:srgbClr val="008080"/>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04170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12</a:t>
            </a:fld>
            <a:endParaRPr lang="en-US" dirty="0"/>
          </a:p>
        </p:txBody>
      </p:sp>
      <p:sp>
        <p:nvSpPr>
          <p:cNvPr id="7" name="Title 1"/>
          <p:cNvSpPr txBox="1">
            <a:spLocks/>
          </p:cNvSpPr>
          <p:nvPr/>
        </p:nvSpPr>
        <p:spPr>
          <a:xfrm>
            <a:off x="2861733" y="-47476"/>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a:t>
            </a:r>
            <a:r>
              <a:rPr lang="en-US" sz="2900" dirty="0">
                <a:solidFill>
                  <a:srgbClr val="84C346"/>
                </a:solidFill>
              </a:rPr>
              <a:t>Predictability and control in budget execution </a:t>
            </a:r>
          </a:p>
        </p:txBody>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graphicFrame>
        <p:nvGraphicFramePr>
          <p:cNvPr id="10" name="Table 9"/>
          <p:cNvGraphicFramePr>
            <a:graphicFrameLocks noGrp="1"/>
          </p:cNvGraphicFramePr>
          <p:nvPr>
            <p:extLst/>
          </p:nvPr>
        </p:nvGraphicFramePr>
        <p:xfrm>
          <a:off x="2327189" y="1507525"/>
          <a:ext cx="7883612" cy="4483773"/>
        </p:xfrm>
        <a:graphic>
          <a:graphicData uri="http://schemas.openxmlformats.org/drawingml/2006/table">
            <a:tbl>
              <a:tblPr firstRow="1" bandRow="1">
                <a:tableStyleId>{5A111915-BE36-4E01-A7E5-04B1672EAD32}</a:tableStyleId>
              </a:tblPr>
              <a:tblGrid>
                <a:gridCol w="7883612">
                  <a:extLst>
                    <a:ext uri="{9D8B030D-6E8A-4147-A177-3AD203B41FA5}">
                      <a16:colId xmlns:a16="http://schemas.microsoft.com/office/drawing/2014/main" val="20000"/>
                    </a:ext>
                  </a:extLst>
                </a:gridCol>
              </a:tblGrid>
              <a:tr h="33804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bg1"/>
                          </a:solidFill>
                          <a:latin typeface="Arial"/>
                          <a:ea typeface="+mn-ea"/>
                          <a:cs typeface="Arial"/>
                        </a:rPr>
                        <a:t>Dimension </a:t>
                      </a:r>
                      <a:r>
                        <a:rPr lang="en-US" sz="2000" b="1" kern="1200" dirty="0">
                          <a:solidFill>
                            <a:schemeClr val="lt1"/>
                          </a:solidFill>
                          <a:effectLst/>
                          <a:latin typeface="Arial"/>
                          <a:ea typeface="Times New Roman" panose="02020603050405020304" pitchFamily="18" charset="0"/>
                          <a:cs typeface="Times New Roman" panose="02020603050405020304" pitchFamily="18" charset="0"/>
                        </a:rPr>
                        <a:t>21.2 Cash forecasting and monitoring</a:t>
                      </a:r>
                      <a:endParaRPr lang="en-US" sz="2000" dirty="0"/>
                    </a:p>
                  </a:txBody>
                  <a:tcPr marL="68580" marR="68580" marT="34290" marB="34290"/>
                </a:tc>
                <a:extLst>
                  <a:ext uri="{0D108BD9-81ED-4DB2-BD59-A6C34878D82A}">
                    <a16:rowId xmlns:a16="http://schemas.microsoft.com/office/drawing/2014/main" val="10000"/>
                  </a:ext>
                </a:extLst>
              </a:tr>
              <a:tr h="41103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1800" b="0" i="0" u="none" strike="noStrike" kern="1200" baseline="0" dirty="0">
                        <a:solidFill>
                          <a:schemeClr val="dk1"/>
                        </a:solidFill>
                        <a:latin typeface="Arial"/>
                        <a:ea typeface="+mn-ea"/>
                        <a:cs typeface="Arial"/>
                      </a:endParaRPr>
                    </a:p>
                    <a:p>
                      <a:r>
                        <a:rPr lang="en-US" sz="1800" b="1" i="0" u="none" strike="noStrike" kern="1200" baseline="0" dirty="0">
                          <a:solidFill>
                            <a:schemeClr val="dk1"/>
                          </a:solidFill>
                          <a:latin typeface="Arial"/>
                          <a:ea typeface="+mn-ea"/>
                          <a:cs typeface="Arial"/>
                        </a:rPr>
                        <a:t>Score </a:t>
                      </a:r>
                      <a:r>
                        <a:rPr lang="en-US" sz="1800" b="0" i="0" u="none" strike="noStrike" kern="1200" baseline="0" dirty="0">
                          <a:solidFill>
                            <a:schemeClr val="dk1"/>
                          </a:solidFill>
                          <a:latin typeface="Arial"/>
                          <a:ea typeface="+mn-ea"/>
                          <a:cs typeface="Arial"/>
                        </a:rPr>
                        <a:t>	</a:t>
                      </a:r>
                      <a:r>
                        <a:rPr lang="en-US" sz="1800" b="1" i="0" u="none" strike="noStrike" kern="1200" baseline="0" dirty="0">
                          <a:solidFill>
                            <a:schemeClr val="dk1"/>
                          </a:solidFill>
                          <a:latin typeface="Arial"/>
                          <a:ea typeface="+mn-ea"/>
                          <a:cs typeface="Arial"/>
                        </a:rPr>
                        <a:t>Minimum requirements for scores </a:t>
                      </a:r>
                      <a:r>
                        <a:rPr lang="en-US" sz="1800" b="0" i="0" u="none" strike="noStrike" kern="1200" baseline="0" dirty="0">
                          <a:solidFill>
                            <a:schemeClr val="dk1"/>
                          </a:solidFill>
                          <a:latin typeface="Arial"/>
                          <a:ea typeface="+mn-ea"/>
                          <a:cs typeface="Arial"/>
                        </a:rPr>
                        <a:t>	</a:t>
                      </a:r>
                    </a:p>
                    <a:p>
                      <a:pPr>
                        <a:spcBef>
                          <a:spcPts val="600"/>
                        </a:spcBef>
                      </a:pPr>
                      <a:r>
                        <a:rPr lang="en-US" sz="1800" b="1" i="0" u="none" strike="noStrike" kern="1200" baseline="0" dirty="0">
                          <a:solidFill>
                            <a:schemeClr val="dk1"/>
                          </a:solidFill>
                          <a:latin typeface="Arial"/>
                          <a:ea typeface="+mn-ea"/>
                          <a:cs typeface="Arial"/>
                        </a:rPr>
                        <a:t>A </a:t>
                      </a:r>
                      <a:r>
                        <a:rPr lang="en-US" sz="1800" b="0" i="0" u="none" strike="noStrike" kern="1200" baseline="0" dirty="0">
                          <a:solidFill>
                            <a:schemeClr val="dk1"/>
                          </a:solidFill>
                          <a:latin typeface="Arial"/>
                          <a:ea typeface="+mn-ea"/>
                          <a:cs typeface="Arial"/>
                        </a:rPr>
                        <a:t>	A cash flow forecast is prepared for the fiscal year and is updated</a:t>
                      </a:r>
                      <a:br>
                        <a:rPr lang="en-US" sz="1800" b="0" i="0" u="none" strike="noStrike" kern="1200" baseline="0" dirty="0">
                          <a:solidFill>
                            <a:schemeClr val="dk1"/>
                          </a:solidFill>
                          <a:latin typeface="Arial"/>
                          <a:ea typeface="+mn-ea"/>
                          <a:cs typeface="Arial"/>
                        </a:rPr>
                      </a:br>
                      <a:r>
                        <a:rPr lang="en-US" sz="1800" b="0" i="0" u="none" strike="noStrike" kern="1200" baseline="0" dirty="0">
                          <a:solidFill>
                            <a:schemeClr val="dk1"/>
                          </a:solidFill>
                          <a:latin typeface="Arial"/>
                          <a:ea typeface="+mn-ea"/>
                          <a:cs typeface="Arial"/>
                        </a:rPr>
                        <a:t>               monthly on the basis of actual cash inflows and outflows. 	</a:t>
                      </a:r>
                    </a:p>
                    <a:p>
                      <a:pPr>
                        <a:spcBef>
                          <a:spcPts val="0"/>
                        </a:spcBef>
                      </a:pPr>
                      <a:r>
                        <a:rPr lang="en-US" sz="1800" b="1" i="0" u="none" strike="noStrike" kern="1200" baseline="0" dirty="0">
                          <a:solidFill>
                            <a:schemeClr val="dk1"/>
                          </a:solidFill>
                          <a:latin typeface="Arial"/>
                          <a:ea typeface="+mn-ea"/>
                          <a:cs typeface="Arial"/>
                        </a:rPr>
                        <a:t>B </a:t>
                      </a:r>
                      <a:r>
                        <a:rPr lang="en-US" sz="1800" b="0" i="0" u="none" strike="noStrike" kern="1200" baseline="0" dirty="0">
                          <a:solidFill>
                            <a:schemeClr val="dk1"/>
                          </a:solidFill>
                          <a:latin typeface="Arial"/>
                          <a:ea typeface="+mn-ea"/>
                          <a:cs typeface="Arial"/>
                        </a:rPr>
                        <a:t>	A cash flow forecast is prepared for the fiscal year and is updated</a:t>
                      </a:r>
                      <a:br>
                        <a:rPr lang="en-US" sz="1800" b="0" i="0" u="none" strike="noStrike" kern="1200" baseline="0" dirty="0">
                          <a:solidFill>
                            <a:schemeClr val="dk1"/>
                          </a:solidFill>
                          <a:latin typeface="Arial"/>
                          <a:ea typeface="+mn-ea"/>
                          <a:cs typeface="Arial"/>
                        </a:rPr>
                      </a:br>
                      <a:r>
                        <a:rPr lang="en-US" sz="1800" b="0" i="0" u="none" strike="noStrike" kern="1200" baseline="0" dirty="0">
                          <a:solidFill>
                            <a:schemeClr val="dk1"/>
                          </a:solidFill>
                          <a:latin typeface="Arial"/>
                          <a:ea typeface="+mn-ea"/>
                          <a:cs typeface="Arial"/>
                        </a:rPr>
                        <a:t>              at least quarterly on the basis of actual cash inflows and outflows. </a:t>
                      </a:r>
                      <a:r>
                        <a:rPr lang="en-US" sz="1800" b="1" i="0" u="none" strike="noStrike" kern="1200" baseline="0" dirty="0">
                          <a:solidFill>
                            <a:schemeClr val="dk1"/>
                          </a:solidFill>
                          <a:latin typeface="Arial"/>
                          <a:ea typeface="+mn-ea"/>
                          <a:cs typeface="Arial"/>
                        </a:rPr>
                        <a:t>C </a:t>
                      </a:r>
                      <a:r>
                        <a:rPr lang="en-US" sz="1800" b="0" i="0" u="none" strike="noStrike" kern="1200" baseline="0" dirty="0">
                          <a:solidFill>
                            <a:schemeClr val="dk1"/>
                          </a:solidFill>
                          <a:latin typeface="Arial"/>
                          <a:ea typeface="+mn-ea"/>
                          <a:cs typeface="Arial"/>
                        </a:rPr>
                        <a:t>	A cash flow forecast is prepared for the fiscal year. 	</a:t>
                      </a:r>
                    </a:p>
                    <a:p>
                      <a:pPr>
                        <a:spcBef>
                          <a:spcPts val="0"/>
                        </a:spcBef>
                      </a:pPr>
                      <a:r>
                        <a:rPr lang="en-US" sz="1800" b="1" i="0" u="none" strike="noStrike" kern="1200" baseline="0" dirty="0">
                          <a:solidFill>
                            <a:schemeClr val="dk1"/>
                          </a:solidFill>
                          <a:latin typeface="Arial"/>
                          <a:ea typeface="+mn-ea"/>
                          <a:cs typeface="Arial"/>
                        </a:rPr>
                        <a:t>D </a:t>
                      </a:r>
                      <a:r>
                        <a:rPr lang="en-US" sz="1800" b="0" i="0" u="none" strike="noStrike" kern="1200" baseline="0" dirty="0">
                          <a:solidFill>
                            <a:schemeClr val="dk1"/>
                          </a:solidFill>
                          <a:latin typeface="Arial"/>
                          <a:ea typeface="+mn-ea"/>
                          <a:cs typeface="Arial"/>
                        </a:rPr>
                        <a:t>	Performance is less than required for a C score. 	</a:t>
                      </a:r>
                    </a:p>
                    <a:p>
                      <a:pPr marL="285750" indent="-285750">
                        <a:buFont typeface="Arial" panose="020B0604020202020204" pitchFamily="34" charset="0"/>
                        <a:buChar char="•"/>
                      </a:pPr>
                      <a:endParaRPr lang="en-US" sz="2000" i="1" kern="1200" dirty="0">
                        <a:solidFill>
                          <a:schemeClr val="dk1"/>
                        </a:solidFill>
                        <a:latin typeface="Arial"/>
                        <a:ea typeface="+mn-ea"/>
                        <a:cs typeface="Arial"/>
                      </a:endParaRPr>
                    </a:p>
                    <a:p>
                      <a:pPr marL="0" indent="0" algn="just">
                        <a:buFontTx/>
                        <a:buNone/>
                      </a:pPr>
                      <a:r>
                        <a:rPr lang="en-US" sz="1800" b="0" i="0" u="none" strike="noStrike" kern="1200" baseline="0" dirty="0">
                          <a:solidFill>
                            <a:srgbClr val="008080"/>
                          </a:solidFill>
                          <a:latin typeface="Arial"/>
                          <a:ea typeface="+mn-ea"/>
                          <a:cs typeface="Arial"/>
                        </a:rPr>
                        <a:t>The cash flow forecast referred to in this dimension relates to a consolidated forecast prepared by the relevant central entity, such as a Treasury department. The forecast would normally be expected to be based on information supplied by budgetary units at least once for the year, in addition to analysis performed by the central Treasury.  </a:t>
                      </a:r>
                      <a:endParaRPr lang="en-US" sz="2000" i="1" kern="1200" dirty="0">
                        <a:solidFill>
                          <a:srgbClr val="008080"/>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8401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13</a:t>
            </a:fld>
            <a:endParaRPr lang="en-US" dirty="0"/>
          </a:p>
        </p:txBody>
      </p:sp>
      <p:sp>
        <p:nvSpPr>
          <p:cNvPr id="7" name="Title 1"/>
          <p:cNvSpPr txBox="1">
            <a:spLocks/>
          </p:cNvSpPr>
          <p:nvPr/>
        </p:nvSpPr>
        <p:spPr>
          <a:xfrm>
            <a:off x="2861733" y="-47476"/>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a:t>
            </a:r>
            <a:r>
              <a:rPr lang="en-US" sz="2900" dirty="0">
                <a:solidFill>
                  <a:srgbClr val="84C346"/>
                </a:solidFill>
              </a:rPr>
              <a:t>Predictability and control in budget execution </a:t>
            </a:r>
          </a:p>
        </p:txBody>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2353554352"/>
              </p:ext>
            </p:extLst>
          </p:nvPr>
        </p:nvGraphicFramePr>
        <p:xfrm>
          <a:off x="1948859" y="1206476"/>
          <a:ext cx="7883612" cy="4937760"/>
        </p:xfrm>
        <a:graphic>
          <a:graphicData uri="http://schemas.openxmlformats.org/drawingml/2006/table">
            <a:tbl>
              <a:tblPr firstRow="1" bandRow="1">
                <a:tableStyleId>{5A111915-BE36-4E01-A7E5-04B1672EAD32}</a:tableStyleId>
              </a:tblPr>
              <a:tblGrid>
                <a:gridCol w="7883612">
                  <a:extLst>
                    <a:ext uri="{9D8B030D-6E8A-4147-A177-3AD203B41FA5}">
                      <a16:colId xmlns:a16="http://schemas.microsoft.com/office/drawing/2014/main" val="20000"/>
                    </a:ext>
                  </a:extLst>
                </a:gridCol>
              </a:tblGrid>
              <a:tr h="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bg1"/>
                          </a:solidFill>
                          <a:latin typeface="Arial"/>
                          <a:ea typeface="+mn-ea"/>
                          <a:cs typeface="Arial"/>
                        </a:rPr>
                        <a:t>Dimension </a:t>
                      </a:r>
                      <a:r>
                        <a:rPr lang="en-US" sz="2000" b="1" kern="1200" dirty="0">
                          <a:solidFill>
                            <a:schemeClr val="lt1"/>
                          </a:solidFill>
                          <a:effectLst/>
                          <a:latin typeface="Arial"/>
                          <a:ea typeface="Times New Roman" panose="02020603050405020304" pitchFamily="18" charset="0"/>
                          <a:cs typeface="Times New Roman" panose="02020603050405020304" pitchFamily="18" charset="0"/>
                        </a:rPr>
                        <a:t>21.3 Information on commitment ceilings</a:t>
                      </a:r>
                      <a:endParaRPr lang="en-US" sz="2000" dirty="0"/>
                    </a:p>
                  </a:txBody>
                  <a:tcPr marL="68580" marR="68580" marT="34290" marB="34290"/>
                </a:tc>
                <a:extLst>
                  <a:ext uri="{0D108BD9-81ED-4DB2-BD59-A6C34878D82A}">
                    <a16:rowId xmlns:a16="http://schemas.microsoft.com/office/drawing/2014/main" val="10000"/>
                  </a:ext>
                </a:extLst>
              </a:tr>
              <a:tr h="41103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1800" b="0" i="0" u="none" strike="noStrike" kern="1200" baseline="0" dirty="0">
                        <a:solidFill>
                          <a:schemeClr val="dk1"/>
                        </a:solidFill>
                        <a:latin typeface="Arial"/>
                        <a:ea typeface="+mn-ea"/>
                        <a:cs typeface="Arial"/>
                      </a:endParaRPr>
                    </a:p>
                    <a:p>
                      <a:r>
                        <a:rPr lang="en-US" sz="1800" b="1" i="0" u="none" strike="noStrike" kern="1200" baseline="0" dirty="0">
                          <a:solidFill>
                            <a:schemeClr val="dk1"/>
                          </a:solidFill>
                          <a:latin typeface="Arial"/>
                          <a:ea typeface="+mn-ea"/>
                          <a:cs typeface="Arial"/>
                        </a:rPr>
                        <a:t>Score </a:t>
                      </a:r>
                      <a:r>
                        <a:rPr lang="en-US" sz="1800" b="0" i="0" u="none" strike="noStrike" kern="1200" baseline="0" dirty="0">
                          <a:solidFill>
                            <a:schemeClr val="dk1"/>
                          </a:solidFill>
                          <a:latin typeface="Arial"/>
                          <a:ea typeface="+mn-ea"/>
                          <a:cs typeface="Arial"/>
                        </a:rPr>
                        <a:t>	</a:t>
                      </a:r>
                      <a:r>
                        <a:rPr lang="en-US" sz="1800" b="1" i="0" u="none" strike="noStrike" kern="1200" baseline="0" dirty="0">
                          <a:solidFill>
                            <a:schemeClr val="dk1"/>
                          </a:solidFill>
                          <a:latin typeface="Arial"/>
                          <a:ea typeface="+mn-ea"/>
                          <a:cs typeface="Arial"/>
                        </a:rPr>
                        <a:t>Minimum requirements for scores </a:t>
                      </a:r>
                      <a:r>
                        <a:rPr lang="en-US" sz="1800" b="0" i="0" u="none" strike="noStrike" kern="1200" baseline="0" dirty="0">
                          <a:solidFill>
                            <a:schemeClr val="dk1"/>
                          </a:solidFill>
                          <a:latin typeface="Arial"/>
                          <a:ea typeface="+mn-ea"/>
                          <a:cs typeface="Arial"/>
                        </a:rPr>
                        <a:t>	</a:t>
                      </a:r>
                    </a:p>
                    <a:p>
                      <a:pPr>
                        <a:spcBef>
                          <a:spcPts val="600"/>
                        </a:spcBef>
                      </a:pPr>
                      <a:r>
                        <a:rPr lang="en-US" sz="1800" b="1" i="0" u="none" strike="noStrike" kern="1200" baseline="0" dirty="0">
                          <a:solidFill>
                            <a:schemeClr val="dk1"/>
                          </a:solidFill>
                          <a:latin typeface="Arial"/>
                          <a:ea typeface="+mn-ea"/>
                          <a:cs typeface="Arial"/>
                        </a:rPr>
                        <a:t>A </a:t>
                      </a:r>
                      <a:r>
                        <a:rPr lang="en-US" sz="1800" b="0" i="0" u="none" strike="noStrike" kern="1200" baseline="0" dirty="0">
                          <a:solidFill>
                            <a:schemeClr val="dk1"/>
                          </a:solidFill>
                          <a:latin typeface="Arial"/>
                          <a:ea typeface="+mn-ea"/>
                          <a:cs typeface="Arial"/>
                        </a:rPr>
                        <a:t>	Budgetary units are able to plan and commit expenditures for at least six months in advance in accordance with the budgeted appropriations and cash/ commitment releases	</a:t>
                      </a:r>
                    </a:p>
                    <a:p>
                      <a:pPr>
                        <a:spcBef>
                          <a:spcPts val="0"/>
                        </a:spcBef>
                      </a:pPr>
                      <a:r>
                        <a:rPr lang="en-US" sz="1800" b="1" i="0" u="none" strike="noStrike" kern="1200" baseline="0" dirty="0">
                          <a:solidFill>
                            <a:schemeClr val="dk1"/>
                          </a:solidFill>
                          <a:latin typeface="Arial"/>
                          <a:ea typeface="+mn-ea"/>
                          <a:cs typeface="Arial"/>
                        </a:rPr>
                        <a:t>B </a:t>
                      </a:r>
                      <a:r>
                        <a:rPr lang="en-US" sz="1800" b="0" i="0" u="none" strike="noStrike" kern="1200" baseline="0" dirty="0">
                          <a:solidFill>
                            <a:schemeClr val="dk1"/>
                          </a:solidFill>
                          <a:latin typeface="Arial"/>
                          <a:ea typeface="+mn-ea"/>
                          <a:cs typeface="Arial"/>
                        </a:rPr>
                        <a:t>	Budgetary units are provided reliable information on commitment ceilings at least quarterly in advance</a:t>
                      </a:r>
                      <a:br>
                        <a:rPr lang="en-US" sz="1800" b="0" i="0" u="none" strike="noStrike" kern="1200" baseline="0" dirty="0">
                          <a:solidFill>
                            <a:schemeClr val="dk1"/>
                          </a:solidFill>
                          <a:latin typeface="Arial"/>
                          <a:ea typeface="+mn-ea"/>
                          <a:cs typeface="Arial"/>
                        </a:rPr>
                      </a:br>
                      <a:r>
                        <a:rPr lang="en-US" sz="1800" b="1" i="0" u="none" strike="noStrike" kern="1200" baseline="0" dirty="0">
                          <a:solidFill>
                            <a:schemeClr val="dk1"/>
                          </a:solidFill>
                          <a:latin typeface="Arial"/>
                          <a:ea typeface="+mn-ea"/>
                          <a:cs typeface="Arial"/>
                        </a:rPr>
                        <a:t>C </a:t>
                      </a:r>
                      <a:r>
                        <a:rPr lang="en-US" sz="1800" b="0" i="0" u="none" strike="noStrike" kern="1200" baseline="0" dirty="0">
                          <a:solidFill>
                            <a:schemeClr val="dk1"/>
                          </a:solidFill>
                          <a:latin typeface="Arial"/>
                          <a:ea typeface="+mn-ea"/>
                          <a:cs typeface="Arial"/>
                        </a:rPr>
                        <a:t>	Budgetary units are provided reliable information on commitment ceilings at least a month in advance. 	</a:t>
                      </a:r>
                    </a:p>
                    <a:p>
                      <a:pPr>
                        <a:spcBef>
                          <a:spcPts val="0"/>
                        </a:spcBef>
                      </a:pPr>
                      <a:r>
                        <a:rPr lang="en-US" sz="1800" b="1" i="0" u="none" strike="noStrike" kern="1200" baseline="0" dirty="0">
                          <a:solidFill>
                            <a:schemeClr val="dk1"/>
                          </a:solidFill>
                          <a:latin typeface="Arial"/>
                          <a:ea typeface="+mn-ea"/>
                          <a:cs typeface="Arial"/>
                        </a:rPr>
                        <a:t>D </a:t>
                      </a:r>
                      <a:r>
                        <a:rPr lang="en-US" sz="1800" b="0" i="0" u="none" strike="noStrike" kern="1200" baseline="0" dirty="0">
                          <a:solidFill>
                            <a:schemeClr val="dk1"/>
                          </a:solidFill>
                          <a:latin typeface="Arial"/>
                          <a:ea typeface="+mn-ea"/>
                          <a:cs typeface="Arial"/>
                        </a:rPr>
                        <a:t>	Performance is less than required for a C score. 	</a:t>
                      </a:r>
                    </a:p>
                    <a:p>
                      <a:pPr marL="285750" indent="-285750">
                        <a:buFont typeface="Arial" panose="020B0604020202020204" pitchFamily="34" charset="0"/>
                        <a:buChar char="•"/>
                      </a:pPr>
                      <a:endParaRPr lang="en-US" sz="2000" i="1" kern="1200" dirty="0">
                        <a:solidFill>
                          <a:schemeClr val="dk1"/>
                        </a:solidFill>
                        <a:latin typeface="Arial"/>
                        <a:ea typeface="+mn-ea"/>
                        <a:cs typeface="Arial"/>
                      </a:endParaRPr>
                    </a:p>
                    <a:p>
                      <a:pPr marL="0" indent="0" algn="just">
                        <a:buFontTx/>
                        <a:buNone/>
                      </a:pPr>
                      <a:r>
                        <a:rPr lang="en-US" sz="1800" b="0" i="0" u="none" strike="noStrike" kern="1200" baseline="0" dirty="0">
                          <a:solidFill>
                            <a:srgbClr val="008080"/>
                          </a:solidFill>
                          <a:latin typeface="Arial"/>
                          <a:ea typeface="+mn-ea"/>
                          <a:cs typeface="Arial"/>
                        </a:rPr>
                        <a:t>This dimension assesses the reliability of in-year information available to budgetary units on ceilings for expenditure commitment for certain periods. For commitments to be considered reliable the amount of funds for commitment or spending made available to an entity for a specific period should not be reduced during that period.</a:t>
                      </a:r>
                      <a:endParaRPr lang="en-US" sz="2000" i="1" kern="1200" dirty="0">
                        <a:solidFill>
                          <a:srgbClr val="008080"/>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26043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14</a:t>
            </a:fld>
            <a:endParaRPr lang="en-US" dirty="0"/>
          </a:p>
        </p:txBody>
      </p:sp>
      <p:sp>
        <p:nvSpPr>
          <p:cNvPr id="7" name="Title 1"/>
          <p:cNvSpPr txBox="1">
            <a:spLocks/>
          </p:cNvSpPr>
          <p:nvPr/>
        </p:nvSpPr>
        <p:spPr>
          <a:xfrm>
            <a:off x="2861733" y="-47476"/>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a:t>
            </a:r>
            <a:r>
              <a:rPr lang="en-US" sz="2900" dirty="0">
                <a:solidFill>
                  <a:srgbClr val="84C346"/>
                </a:solidFill>
              </a:rPr>
              <a:t>Predictability and control in budget execution </a:t>
            </a:r>
          </a:p>
        </p:txBody>
      </p:sp>
      <p:pic>
        <p:nvPicPr>
          <p:cNvPr id="9" name="Picture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168919593"/>
              </p:ext>
            </p:extLst>
          </p:nvPr>
        </p:nvGraphicFramePr>
        <p:xfrm>
          <a:off x="1969177" y="1329725"/>
          <a:ext cx="7883612" cy="4663440"/>
        </p:xfrm>
        <a:graphic>
          <a:graphicData uri="http://schemas.openxmlformats.org/drawingml/2006/table">
            <a:tbl>
              <a:tblPr firstRow="1" bandRow="1">
                <a:tableStyleId>{5A111915-BE36-4E01-A7E5-04B1672EAD32}</a:tableStyleId>
              </a:tblPr>
              <a:tblGrid>
                <a:gridCol w="7883612">
                  <a:extLst>
                    <a:ext uri="{9D8B030D-6E8A-4147-A177-3AD203B41FA5}">
                      <a16:colId xmlns:a16="http://schemas.microsoft.com/office/drawing/2014/main" val="20000"/>
                    </a:ext>
                  </a:extLst>
                </a:gridCol>
              </a:tblGrid>
              <a:tr h="0">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baseline="0" dirty="0">
                          <a:solidFill>
                            <a:schemeClr val="bg1"/>
                          </a:solidFill>
                          <a:latin typeface="Arial"/>
                          <a:ea typeface="+mn-ea"/>
                          <a:cs typeface="Arial"/>
                        </a:rPr>
                        <a:t>Dimension </a:t>
                      </a:r>
                      <a:r>
                        <a:rPr lang="en-US" sz="2000" b="1" kern="1200" dirty="0">
                          <a:solidFill>
                            <a:schemeClr val="lt1"/>
                          </a:solidFill>
                          <a:effectLst/>
                          <a:latin typeface="Arial"/>
                          <a:ea typeface="Times New Roman" panose="02020603050405020304" pitchFamily="18" charset="0"/>
                          <a:cs typeface="Times New Roman" panose="02020603050405020304" pitchFamily="18" charset="0"/>
                        </a:rPr>
                        <a:t>21.4 Significance of in-year budget adjustments</a:t>
                      </a:r>
                      <a:endParaRPr lang="en-US" sz="2000" dirty="0"/>
                    </a:p>
                  </a:txBody>
                  <a:tcPr marL="68580" marR="68580" marT="34290" marB="34290"/>
                </a:tc>
                <a:extLst>
                  <a:ext uri="{0D108BD9-81ED-4DB2-BD59-A6C34878D82A}">
                    <a16:rowId xmlns:a16="http://schemas.microsoft.com/office/drawing/2014/main" val="10000"/>
                  </a:ext>
                </a:extLst>
              </a:tr>
              <a:tr h="4110393">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endParaRPr lang="en-US" sz="1800" b="0" i="0" u="none" strike="noStrike" kern="1200" baseline="0" dirty="0">
                        <a:solidFill>
                          <a:schemeClr val="dk1"/>
                        </a:solidFill>
                        <a:latin typeface="Arial"/>
                        <a:ea typeface="+mn-ea"/>
                        <a:cs typeface="Arial"/>
                      </a:endParaRPr>
                    </a:p>
                    <a:p>
                      <a:r>
                        <a:rPr lang="en-US" sz="1800" b="1" i="0" u="none" strike="noStrike" kern="1200" baseline="0" dirty="0">
                          <a:solidFill>
                            <a:schemeClr val="dk1"/>
                          </a:solidFill>
                          <a:latin typeface="Arial"/>
                          <a:ea typeface="+mn-ea"/>
                          <a:cs typeface="Arial"/>
                        </a:rPr>
                        <a:t>Score </a:t>
                      </a:r>
                      <a:r>
                        <a:rPr lang="en-US" sz="1800" b="0" i="0" u="none" strike="noStrike" kern="1200" baseline="0" dirty="0">
                          <a:solidFill>
                            <a:schemeClr val="dk1"/>
                          </a:solidFill>
                          <a:latin typeface="Arial"/>
                          <a:ea typeface="+mn-ea"/>
                          <a:cs typeface="Arial"/>
                        </a:rPr>
                        <a:t>	</a:t>
                      </a:r>
                      <a:r>
                        <a:rPr lang="en-US" sz="1800" b="1" i="0" u="none" strike="noStrike" kern="1200" baseline="0" dirty="0">
                          <a:solidFill>
                            <a:schemeClr val="dk1"/>
                          </a:solidFill>
                          <a:latin typeface="Arial"/>
                          <a:ea typeface="+mn-ea"/>
                          <a:cs typeface="Arial"/>
                        </a:rPr>
                        <a:t>Minimum requirements for scores </a:t>
                      </a:r>
                      <a:r>
                        <a:rPr lang="en-US" sz="1800" b="0" i="0" u="none" strike="noStrike" kern="1200" baseline="0" dirty="0">
                          <a:solidFill>
                            <a:schemeClr val="dk1"/>
                          </a:solidFill>
                          <a:latin typeface="Arial"/>
                          <a:ea typeface="+mn-ea"/>
                          <a:cs typeface="Arial"/>
                        </a:rPr>
                        <a:t>	</a:t>
                      </a:r>
                    </a:p>
                    <a:p>
                      <a:pPr>
                        <a:spcBef>
                          <a:spcPts val="600"/>
                        </a:spcBef>
                      </a:pPr>
                      <a:r>
                        <a:rPr lang="en-US" sz="1800" b="1" i="0" u="none" strike="noStrike" kern="1200" baseline="0" dirty="0">
                          <a:solidFill>
                            <a:schemeClr val="dk1"/>
                          </a:solidFill>
                          <a:latin typeface="Arial"/>
                          <a:ea typeface="+mn-ea"/>
                          <a:cs typeface="Arial"/>
                        </a:rPr>
                        <a:t>A </a:t>
                      </a:r>
                      <a:r>
                        <a:rPr lang="en-US" sz="1800" b="0" i="0" u="none" strike="noStrike" kern="1200" baseline="0" dirty="0">
                          <a:solidFill>
                            <a:schemeClr val="dk1"/>
                          </a:solidFill>
                          <a:latin typeface="Arial"/>
                          <a:ea typeface="+mn-ea"/>
                          <a:cs typeface="Arial"/>
                        </a:rPr>
                        <a:t>	Significant in-year adjustments to budget allocations take place no more than twice in a year and are done in a transparent and predictable way  </a:t>
                      </a:r>
                    </a:p>
                    <a:p>
                      <a:pPr>
                        <a:spcBef>
                          <a:spcPts val="0"/>
                        </a:spcBef>
                      </a:pPr>
                      <a:r>
                        <a:rPr lang="en-US" sz="1800" b="1" i="0" u="none" strike="noStrike" kern="1200" baseline="0" dirty="0">
                          <a:solidFill>
                            <a:schemeClr val="dk1"/>
                          </a:solidFill>
                          <a:latin typeface="Arial"/>
                          <a:ea typeface="+mn-ea"/>
                          <a:cs typeface="Arial"/>
                        </a:rPr>
                        <a:t>B </a:t>
                      </a:r>
                      <a:r>
                        <a:rPr lang="en-US" sz="1800" b="0" i="0" u="none" strike="noStrike" kern="1200" baseline="0" dirty="0">
                          <a:solidFill>
                            <a:schemeClr val="dk1"/>
                          </a:solidFill>
                          <a:latin typeface="Arial"/>
                          <a:ea typeface="+mn-ea"/>
                          <a:cs typeface="Arial"/>
                        </a:rPr>
                        <a:t>	Significant in-year adjustments to budget allocations take place no more than twice in a year and are done in a fairly transparent way</a:t>
                      </a:r>
                      <a:br>
                        <a:rPr lang="en-US" sz="1800" b="0" i="0" u="none" strike="noStrike" kern="1200" baseline="0" dirty="0">
                          <a:solidFill>
                            <a:schemeClr val="dk1"/>
                          </a:solidFill>
                          <a:latin typeface="Arial"/>
                          <a:ea typeface="+mn-ea"/>
                          <a:cs typeface="Arial"/>
                        </a:rPr>
                      </a:br>
                      <a:r>
                        <a:rPr lang="en-US" sz="1800" b="1" i="0" u="none" strike="noStrike" kern="1200" baseline="0" dirty="0">
                          <a:solidFill>
                            <a:schemeClr val="dk1"/>
                          </a:solidFill>
                          <a:latin typeface="Arial"/>
                          <a:ea typeface="+mn-ea"/>
                          <a:cs typeface="Arial"/>
                        </a:rPr>
                        <a:t>C </a:t>
                      </a:r>
                      <a:r>
                        <a:rPr lang="en-US" sz="1800" b="0" i="0" u="none" strike="noStrike" kern="1200" baseline="0" dirty="0">
                          <a:solidFill>
                            <a:schemeClr val="dk1"/>
                          </a:solidFill>
                          <a:latin typeface="Arial"/>
                          <a:ea typeface="+mn-ea"/>
                          <a:cs typeface="Arial"/>
                        </a:rPr>
                        <a:t>	Significant in-year adjustments to budget allocations are frequent and partially transparent. 	</a:t>
                      </a:r>
                    </a:p>
                    <a:p>
                      <a:pPr>
                        <a:spcBef>
                          <a:spcPts val="0"/>
                        </a:spcBef>
                      </a:pPr>
                      <a:r>
                        <a:rPr lang="en-US" sz="1800" b="1" i="0" u="none" strike="noStrike" kern="1200" baseline="0" dirty="0">
                          <a:solidFill>
                            <a:schemeClr val="dk1"/>
                          </a:solidFill>
                          <a:latin typeface="Arial"/>
                          <a:ea typeface="+mn-ea"/>
                          <a:cs typeface="Arial"/>
                        </a:rPr>
                        <a:t>D </a:t>
                      </a:r>
                      <a:r>
                        <a:rPr lang="en-US" sz="1800" b="0" i="0" u="none" strike="noStrike" kern="1200" baseline="0" dirty="0">
                          <a:solidFill>
                            <a:schemeClr val="dk1"/>
                          </a:solidFill>
                          <a:latin typeface="Arial"/>
                          <a:ea typeface="+mn-ea"/>
                          <a:cs typeface="Arial"/>
                        </a:rPr>
                        <a:t>	Performance is less than required for a C score. 	</a:t>
                      </a:r>
                    </a:p>
                    <a:p>
                      <a:pPr marL="285750" indent="-285750">
                        <a:buFont typeface="Arial" panose="020B0604020202020204" pitchFamily="34" charset="0"/>
                        <a:buChar char="•"/>
                      </a:pPr>
                      <a:endParaRPr lang="en-US" sz="2000" i="1" kern="1200" dirty="0">
                        <a:solidFill>
                          <a:schemeClr val="dk1"/>
                        </a:solidFill>
                        <a:latin typeface="Arial"/>
                        <a:ea typeface="+mn-ea"/>
                        <a:cs typeface="Arial"/>
                      </a:endParaRPr>
                    </a:p>
                    <a:p>
                      <a:pPr marL="0" indent="0" algn="just">
                        <a:buFontTx/>
                        <a:buNone/>
                      </a:pPr>
                      <a:r>
                        <a:rPr lang="en-US" sz="1800" b="0" i="0" u="none" strike="noStrike" kern="1200" baseline="0" dirty="0">
                          <a:solidFill>
                            <a:srgbClr val="008080"/>
                          </a:solidFill>
                          <a:latin typeface="Arial"/>
                          <a:ea typeface="+mn-ea"/>
                          <a:cs typeface="Arial"/>
                        </a:rPr>
                        <a:t>This dimension assesses frequency and transparency of adjustments to budget allocations. The adjustments to be considered for this dimension are only those instigated by the </a:t>
                      </a:r>
                      <a:r>
                        <a:rPr lang="en-US" sz="1800" b="0" i="0" u="none" strike="noStrike" kern="1200" baseline="0" dirty="0" err="1">
                          <a:solidFill>
                            <a:srgbClr val="008080"/>
                          </a:solidFill>
                          <a:latin typeface="Arial"/>
                          <a:ea typeface="+mn-ea"/>
                          <a:cs typeface="Arial"/>
                        </a:rPr>
                        <a:t>MoF</a:t>
                      </a:r>
                      <a:r>
                        <a:rPr lang="en-US" sz="1800" b="0" i="0" u="none" strike="noStrike" kern="1200" baseline="0" dirty="0">
                          <a:solidFill>
                            <a:srgbClr val="008080"/>
                          </a:solidFill>
                          <a:latin typeface="Arial"/>
                          <a:ea typeface="+mn-ea"/>
                          <a:cs typeface="Arial"/>
                        </a:rPr>
                        <a:t> and not the virements within approved limits between budget lines for a single budget entity (instigated by the entity and typically of insignificant value)</a:t>
                      </a:r>
                      <a:endParaRPr lang="en-US" sz="2000" i="1" kern="1200" dirty="0">
                        <a:solidFill>
                          <a:srgbClr val="008080"/>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1277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15</a:t>
            </a:fld>
            <a:endParaRPr lang="en-US" dirty="0"/>
          </a:p>
        </p:txBody>
      </p:sp>
      <p:graphicFrame>
        <p:nvGraphicFramePr>
          <p:cNvPr id="5" name="Diagram 4"/>
          <p:cNvGraphicFramePr/>
          <p:nvPr>
            <p:extLst/>
          </p:nvPr>
        </p:nvGraphicFramePr>
        <p:xfrm>
          <a:off x="1712913" y="857250"/>
          <a:ext cx="2824162" cy="5135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963333" y="-64022"/>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Predictability and control in </a:t>
            </a:r>
            <a:br>
              <a:rPr lang="en-US" sz="3200" dirty="0">
                <a:solidFill>
                  <a:srgbClr val="84C346"/>
                </a:solidFill>
              </a:rPr>
            </a:br>
            <a:r>
              <a:rPr lang="en-US" sz="3200" dirty="0">
                <a:solidFill>
                  <a:srgbClr val="84C346"/>
                </a:solidFill>
              </a:rPr>
              <a:t>budget execution </a:t>
            </a:r>
          </a:p>
        </p:txBody>
      </p:sp>
      <p:pic>
        <p:nvPicPr>
          <p:cNvPr id="9"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712913" y="29610"/>
            <a:ext cx="1081088" cy="1081088"/>
          </a:xfrm>
          <a:prstGeom prst="rect">
            <a:avLst/>
          </a:prstGeom>
        </p:spPr>
      </p:pic>
      <p:graphicFrame>
        <p:nvGraphicFramePr>
          <p:cNvPr id="8" name="Table 7"/>
          <p:cNvGraphicFramePr>
            <a:graphicFrameLocks noGrp="1"/>
          </p:cNvGraphicFramePr>
          <p:nvPr>
            <p:extLst/>
          </p:nvPr>
        </p:nvGraphicFramePr>
        <p:xfrm>
          <a:off x="4781550" y="1396976"/>
          <a:ext cx="5757038" cy="4394224"/>
        </p:xfrm>
        <a:graphic>
          <a:graphicData uri="http://schemas.openxmlformats.org/drawingml/2006/table">
            <a:tbl>
              <a:tblPr firstRow="1" bandRow="1">
                <a:tableStyleId>{5A111915-BE36-4E01-A7E5-04B1672EAD32}</a:tableStyleId>
              </a:tblPr>
              <a:tblGrid>
                <a:gridCol w="5757038">
                  <a:extLst>
                    <a:ext uri="{9D8B030D-6E8A-4147-A177-3AD203B41FA5}">
                      <a16:colId xmlns:a16="http://schemas.microsoft.com/office/drawing/2014/main" val="20000"/>
                    </a:ext>
                  </a:extLst>
                </a:gridCol>
              </a:tblGrid>
              <a:tr h="42722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endParaRPr>
                    </a:p>
                  </a:txBody>
                  <a:tcPr marL="68580" marR="68580" marT="34290" marB="34290"/>
                </a:tc>
                <a:extLst>
                  <a:ext uri="{0D108BD9-81ED-4DB2-BD59-A6C34878D82A}">
                    <a16:rowId xmlns:a16="http://schemas.microsoft.com/office/drawing/2014/main" val="10000"/>
                  </a:ext>
                </a:extLst>
              </a:tr>
              <a:tr h="396700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2000" dirty="0">
                          <a:effectLst/>
                        </a:rPr>
                        <a:t>Extent to which:</a:t>
                      </a:r>
                    </a:p>
                    <a:p>
                      <a:pPr marL="342900" indent="0">
                        <a:buFont typeface="Wingdings" panose="05000000000000000000" pitchFamily="2" charset="2"/>
                        <a:buChar char="ü"/>
                      </a:pPr>
                      <a:r>
                        <a:rPr lang="en-US" sz="2000" dirty="0">
                          <a:effectLst/>
                        </a:rPr>
                        <a:t>there is a stock of arrears;</a:t>
                      </a:r>
                    </a:p>
                    <a:p>
                      <a:pPr marL="342900" indent="0">
                        <a:buFont typeface="Wingdings" panose="05000000000000000000" pitchFamily="2" charset="2"/>
                        <a:buChar char="ü"/>
                      </a:pPr>
                      <a:r>
                        <a:rPr lang="en-US" sz="2000" dirty="0">
                          <a:effectLst/>
                        </a:rPr>
                        <a:t>a systemic problem in this regard is being addressed and brought under control</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Moved from PEFA 2011 PI-4</a:t>
                      </a:r>
                      <a:r>
                        <a:rPr lang="en-US" sz="2000" baseline="0" dirty="0"/>
                        <a:t> and simplified</a:t>
                      </a:r>
                      <a:endParaRPr lang="en-US" sz="2000" i="1" kern="1200" dirty="0">
                        <a:solidFill>
                          <a:schemeClr val="dk1"/>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02800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16</a:t>
            </a:fld>
            <a:endParaRPr lang="en-US" dirty="0"/>
          </a:p>
        </p:txBody>
      </p:sp>
      <p:graphicFrame>
        <p:nvGraphicFramePr>
          <p:cNvPr id="5" name="Diagram 4"/>
          <p:cNvGraphicFramePr/>
          <p:nvPr>
            <p:extLst/>
          </p:nvPr>
        </p:nvGraphicFramePr>
        <p:xfrm>
          <a:off x="1486696" y="952500"/>
          <a:ext cx="3066255"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963333" y="-64022"/>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Predictability and control in </a:t>
            </a:r>
            <a:br>
              <a:rPr lang="en-US" sz="3200" dirty="0">
                <a:solidFill>
                  <a:srgbClr val="84C346"/>
                </a:solidFill>
              </a:rPr>
            </a:br>
            <a:r>
              <a:rPr lang="en-US" sz="3200" dirty="0">
                <a:solidFill>
                  <a:srgbClr val="84C346"/>
                </a:solidFill>
              </a:rPr>
              <a:t>budget execution </a:t>
            </a:r>
          </a:p>
        </p:txBody>
      </p:sp>
      <p:pic>
        <p:nvPicPr>
          <p:cNvPr id="9"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712913" y="29610"/>
            <a:ext cx="1081088" cy="1081088"/>
          </a:xfrm>
          <a:prstGeom prst="rect">
            <a:avLst/>
          </a:prstGeom>
        </p:spPr>
      </p:pic>
      <p:graphicFrame>
        <p:nvGraphicFramePr>
          <p:cNvPr id="8" name="Table 7"/>
          <p:cNvGraphicFramePr>
            <a:graphicFrameLocks noGrp="1"/>
          </p:cNvGraphicFramePr>
          <p:nvPr>
            <p:extLst/>
          </p:nvPr>
        </p:nvGraphicFramePr>
        <p:xfrm>
          <a:off x="4781550" y="1225526"/>
          <a:ext cx="5757038" cy="4394224"/>
        </p:xfrm>
        <a:graphic>
          <a:graphicData uri="http://schemas.openxmlformats.org/drawingml/2006/table">
            <a:tbl>
              <a:tblPr firstRow="1" bandRow="1">
                <a:tableStyleId>{5A111915-BE36-4E01-A7E5-04B1672EAD32}</a:tableStyleId>
              </a:tblPr>
              <a:tblGrid>
                <a:gridCol w="5757038">
                  <a:extLst>
                    <a:ext uri="{9D8B030D-6E8A-4147-A177-3AD203B41FA5}">
                      <a16:colId xmlns:a16="http://schemas.microsoft.com/office/drawing/2014/main" val="20000"/>
                    </a:ext>
                  </a:extLst>
                </a:gridCol>
              </a:tblGrid>
              <a:tr h="42722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endParaRPr>
                    </a:p>
                  </a:txBody>
                  <a:tcPr marL="68580" marR="68580" marT="34290" marB="34290"/>
                </a:tc>
                <a:extLst>
                  <a:ext uri="{0D108BD9-81ED-4DB2-BD59-A6C34878D82A}">
                    <a16:rowId xmlns:a16="http://schemas.microsoft.com/office/drawing/2014/main" val="10000"/>
                  </a:ext>
                </a:extLst>
              </a:tr>
              <a:tr h="396700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2000" u="none" strike="noStrike" baseline="0" dirty="0"/>
                        <a:t>How the payroll for public servants is managed, how changes are handled, and how consistency with personnel records management is achieved</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Budget controls – added in the first dimension</a:t>
                      </a:r>
                      <a:endParaRPr lang="en-US" sz="2000" i="1" kern="1200" dirty="0">
                        <a:solidFill>
                          <a:schemeClr val="dk1"/>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24706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17</a:t>
            </a:fld>
            <a:endParaRPr lang="en-US" dirty="0"/>
          </a:p>
        </p:txBody>
      </p:sp>
      <p:graphicFrame>
        <p:nvGraphicFramePr>
          <p:cNvPr id="5" name="Diagram 4"/>
          <p:cNvGraphicFramePr/>
          <p:nvPr>
            <p:extLst/>
          </p:nvPr>
        </p:nvGraphicFramePr>
        <p:xfrm>
          <a:off x="1513945" y="761999"/>
          <a:ext cx="3109912" cy="5959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929464" y="-97888"/>
            <a:ext cx="8229600" cy="1143000"/>
          </a:xfrm>
          <a:prstGeom prst="rect">
            <a:avLst/>
          </a:prstGeom>
        </p:spPr>
        <p:txBody>
          <a:bodyPr>
            <a:normAutofit fontScale="97500"/>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84C346"/>
                </a:solidFill>
              </a:rPr>
              <a:t>Pillar five: Predictability and control in </a:t>
            </a:r>
            <a:br>
              <a:rPr lang="en-US" sz="3200" dirty="0">
                <a:solidFill>
                  <a:srgbClr val="84C346"/>
                </a:solidFill>
              </a:rPr>
            </a:br>
            <a:r>
              <a:rPr lang="en-US" sz="3200" dirty="0">
                <a:solidFill>
                  <a:srgbClr val="84C346"/>
                </a:solidFill>
              </a:rPr>
              <a:t>budget execution </a:t>
            </a:r>
          </a:p>
        </p:txBody>
      </p:sp>
      <p:pic>
        <p:nvPicPr>
          <p:cNvPr id="9"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780645" y="63476"/>
            <a:ext cx="1081088" cy="1081088"/>
          </a:xfrm>
          <a:prstGeom prst="rect">
            <a:avLst/>
          </a:prstGeom>
        </p:spPr>
      </p:pic>
      <p:pic>
        <p:nvPicPr>
          <p:cNvPr id="8" name="Picture 7"/>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791" y="3052950"/>
            <a:ext cx="511709" cy="279480"/>
          </a:xfrm>
          <a:prstGeom prst="rect">
            <a:avLst/>
          </a:prstGeom>
        </p:spPr>
      </p:pic>
      <p:graphicFrame>
        <p:nvGraphicFramePr>
          <p:cNvPr id="10" name="Table 9"/>
          <p:cNvGraphicFramePr>
            <a:graphicFrameLocks noGrp="1"/>
          </p:cNvGraphicFramePr>
          <p:nvPr>
            <p:extLst/>
          </p:nvPr>
        </p:nvGraphicFramePr>
        <p:xfrm>
          <a:off x="4781550" y="1377926"/>
          <a:ext cx="5757038" cy="3041674"/>
        </p:xfrm>
        <a:graphic>
          <a:graphicData uri="http://schemas.openxmlformats.org/drawingml/2006/table">
            <a:tbl>
              <a:tblPr firstRow="1" bandRow="1">
                <a:tableStyleId>{5A111915-BE36-4E01-A7E5-04B1672EAD32}</a:tableStyleId>
              </a:tblPr>
              <a:tblGrid>
                <a:gridCol w="5757038">
                  <a:extLst>
                    <a:ext uri="{9D8B030D-6E8A-4147-A177-3AD203B41FA5}">
                      <a16:colId xmlns:a16="http://schemas.microsoft.com/office/drawing/2014/main" val="20000"/>
                    </a:ext>
                  </a:extLst>
                </a:gridCol>
              </a:tblGrid>
              <a:tr h="427223">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Arial"/>
                      </a:endParaRPr>
                    </a:p>
                  </a:txBody>
                  <a:tcPr marL="68580" marR="68580" marT="34290" marB="34290"/>
                </a:tc>
                <a:extLst>
                  <a:ext uri="{0D108BD9-81ED-4DB2-BD59-A6C34878D82A}">
                    <a16:rowId xmlns:a16="http://schemas.microsoft.com/office/drawing/2014/main" val="10000"/>
                  </a:ext>
                </a:extLst>
              </a:tr>
              <a:tr h="2614451">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2000" dirty="0">
                          <a:effectLst/>
                        </a:rPr>
                        <a:t>Effectiveness of general internal controls for </a:t>
                      </a:r>
                      <a:r>
                        <a:rPr lang="en-US" sz="2000" dirty="0" err="1">
                          <a:effectLst/>
                        </a:rPr>
                        <a:t>nonsalary</a:t>
                      </a:r>
                      <a:r>
                        <a:rPr lang="en-US" sz="2000" dirty="0">
                          <a:effectLst/>
                        </a:rPr>
                        <a:t> expenditures</a:t>
                      </a:r>
                    </a:p>
                    <a:p>
                      <a:pPr marL="285750" indent="-285750">
                        <a:buFont typeface="Arial" panose="020B0604020202020204" pitchFamily="34" charset="0"/>
                        <a:buChar char="•"/>
                      </a:pPr>
                      <a:endParaRPr lang="en-US" sz="2000" u="none" dirty="0"/>
                    </a:p>
                    <a:p>
                      <a:pPr marL="285750" indent="-285750">
                        <a:buFont typeface="Arial" panose="020B0604020202020204" pitchFamily="34" charset="0"/>
                        <a:buChar char="•"/>
                      </a:pPr>
                      <a:r>
                        <a:rPr lang="en-US" sz="2000" u="sng" dirty="0"/>
                        <a:t>New</a:t>
                      </a:r>
                      <a:r>
                        <a:rPr lang="en-US" sz="2000" u="none" dirty="0"/>
                        <a:t>: </a:t>
                      </a:r>
                      <a:r>
                        <a:rPr lang="en-US" sz="2000" dirty="0"/>
                        <a:t>segregation</a:t>
                      </a:r>
                      <a:r>
                        <a:rPr lang="en-US" sz="2000" baseline="0" dirty="0"/>
                        <a:t> of duties</a:t>
                      </a:r>
                    </a:p>
                    <a:p>
                      <a:pPr marL="285750" indent="-285750">
                        <a:buFont typeface="Arial" panose="020B0604020202020204" pitchFamily="34" charset="0"/>
                        <a:buChar char="•"/>
                      </a:pPr>
                      <a:r>
                        <a:rPr lang="en-US" sz="2000" baseline="0" dirty="0"/>
                        <a:t>Compliance with control systems - reformulated</a:t>
                      </a:r>
                      <a:endParaRPr lang="en-US" sz="2000" i="1" kern="1200" dirty="0">
                        <a:solidFill>
                          <a:schemeClr val="dk1"/>
                        </a:solidFill>
                        <a:latin typeface="Arial"/>
                        <a:ea typeface="+mn-ea"/>
                        <a:cs typeface="Arial"/>
                      </a:endParaRP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5358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0D0B-D298-45A1-B2E6-835336EF558A}"/>
              </a:ext>
            </a:extLst>
          </p:cNvPr>
          <p:cNvSpPr>
            <a:spLocks noGrp="1"/>
          </p:cNvSpPr>
          <p:nvPr>
            <p:ph type="title"/>
          </p:nvPr>
        </p:nvSpPr>
        <p:spPr>
          <a:xfrm>
            <a:off x="1501140" y="189230"/>
            <a:ext cx="10462260" cy="1325563"/>
          </a:xfrm>
        </p:spPr>
        <p:txBody>
          <a:bodyPr>
            <a:normAutofit/>
          </a:bodyPr>
          <a:lstStyle/>
          <a:p>
            <a:r>
              <a:rPr lang="en-US" sz="2800" b="1" dirty="0">
                <a:solidFill>
                  <a:srgbClr val="92D050"/>
                </a:solidFill>
              </a:rPr>
              <a:t>Albania Assessment 2017 </a:t>
            </a:r>
            <a:br>
              <a:rPr lang="en-US" sz="2800" b="1" dirty="0">
                <a:solidFill>
                  <a:srgbClr val="92D050"/>
                </a:solidFill>
              </a:rPr>
            </a:br>
            <a:r>
              <a:rPr lang="en-US" sz="3600" b="1" dirty="0">
                <a:solidFill>
                  <a:srgbClr val="84C346"/>
                </a:solidFill>
              </a:rPr>
              <a:t>Pillar five: Predictability and control in budget execution</a:t>
            </a:r>
            <a:endParaRPr lang="en-US" sz="3600" b="1" dirty="0"/>
          </a:p>
        </p:txBody>
      </p:sp>
      <p:sp>
        <p:nvSpPr>
          <p:cNvPr id="3" name="Content Placeholder 2">
            <a:extLst>
              <a:ext uri="{FF2B5EF4-FFF2-40B4-BE49-F238E27FC236}">
                <a16:creationId xmlns:a16="http://schemas.microsoft.com/office/drawing/2014/main" id="{BE248258-0F37-4E5D-93E9-456A3A54E45B}"/>
              </a:ext>
            </a:extLst>
          </p:cNvPr>
          <p:cNvSpPr>
            <a:spLocks noGrp="1"/>
          </p:cNvSpPr>
          <p:nvPr>
            <p:ph idx="1"/>
          </p:nvPr>
        </p:nvSpPr>
        <p:spPr>
          <a:xfrm>
            <a:off x="838200" y="4387644"/>
            <a:ext cx="10515600" cy="2153265"/>
          </a:xfrm>
        </p:spPr>
        <p:txBody>
          <a:bodyPr>
            <a:normAutofit fontScale="70000" lnSpcReduction="20000"/>
          </a:bodyPr>
          <a:lstStyle/>
          <a:p>
            <a:r>
              <a:rPr lang="en-US" dirty="0"/>
              <a:t>While the stock of historic expenditure arrears was largely cleared, </a:t>
            </a:r>
            <a:r>
              <a:rPr lang="en-US" dirty="0">
                <a:solidFill>
                  <a:srgbClr val="FF0000"/>
                </a:solidFill>
              </a:rPr>
              <a:t>it was not possible to fully prevent new arrears and MOF does not have a systemic reporting approach to monitor arrears through the treasury system.</a:t>
            </a:r>
            <a:r>
              <a:rPr lang="en-US" dirty="0"/>
              <a:t> </a:t>
            </a:r>
          </a:p>
          <a:p>
            <a:r>
              <a:rPr lang="en-US" dirty="0">
                <a:solidFill>
                  <a:srgbClr val="FF0000"/>
                </a:solidFill>
              </a:rPr>
              <a:t>Significant cash balances are held outside the treasury single account and not consolidated, thus reducing possibilities for cash management.</a:t>
            </a:r>
          </a:p>
          <a:p>
            <a:r>
              <a:rPr lang="en-US" dirty="0"/>
              <a:t>Work on modernizing IT systems and budget laws are positive developments </a:t>
            </a:r>
            <a:r>
              <a:rPr lang="en-US" dirty="0">
                <a:solidFill>
                  <a:srgbClr val="FF0000"/>
                </a:solidFill>
              </a:rPr>
              <a:t>however these take time to be fully embedded into budget institutions; many of whom still rely on manual systems and outdated procedures.</a:t>
            </a:r>
          </a:p>
        </p:txBody>
      </p:sp>
      <p:pic>
        <p:nvPicPr>
          <p:cNvPr id="4" name="Picture Placeholder 3">
            <a:extLst>
              <a:ext uri="{FF2B5EF4-FFF2-40B4-BE49-F238E27FC236}">
                <a16:creationId xmlns:a16="http://schemas.microsoft.com/office/drawing/2014/main" id="{633D313B-316E-4A63-9CCD-4E92FD4F2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97656" y="433705"/>
            <a:ext cx="1081088" cy="1081088"/>
          </a:xfrm>
          <a:prstGeom prst="rect">
            <a:avLst/>
          </a:prstGeom>
        </p:spPr>
      </p:pic>
      <p:graphicFrame>
        <p:nvGraphicFramePr>
          <p:cNvPr id="5" name="Chart 4">
            <a:extLst>
              <a:ext uri="{FF2B5EF4-FFF2-40B4-BE49-F238E27FC236}">
                <a16:creationId xmlns:a16="http://schemas.microsoft.com/office/drawing/2014/main" id="{8E7B45EC-D3DB-46C7-B48D-B3390DC3F454}"/>
              </a:ext>
            </a:extLst>
          </p:cNvPr>
          <p:cNvGraphicFramePr>
            <a:graphicFrameLocks/>
          </p:cNvGraphicFramePr>
          <p:nvPr>
            <p:extLst/>
          </p:nvPr>
        </p:nvGraphicFramePr>
        <p:xfrm>
          <a:off x="1554972" y="1261970"/>
          <a:ext cx="9265920" cy="304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33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0D0B-D298-45A1-B2E6-835336EF558A}"/>
              </a:ext>
            </a:extLst>
          </p:cNvPr>
          <p:cNvSpPr>
            <a:spLocks noGrp="1"/>
          </p:cNvSpPr>
          <p:nvPr>
            <p:ph type="title"/>
          </p:nvPr>
        </p:nvSpPr>
        <p:spPr>
          <a:xfrm>
            <a:off x="2819400" y="365125"/>
            <a:ext cx="8534400" cy="1325563"/>
          </a:xfrm>
        </p:spPr>
        <p:txBody>
          <a:bodyPr/>
          <a:lstStyle/>
          <a:p>
            <a:r>
              <a:rPr lang="en-US" dirty="0">
                <a:solidFill>
                  <a:srgbClr val="C2D840"/>
                </a:solidFill>
              </a:rPr>
              <a:t>Pillar six: Accounting and reporting</a:t>
            </a:r>
            <a:endParaRPr lang="en-US" dirty="0"/>
          </a:p>
        </p:txBody>
      </p:sp>
      <p:pic>
        <p:nvPicPr>
          <p:cNvPr id="4" name="Picture Placeholder 3">
            <a:extLst>
              <a:ext uri="{FF2B5EF4-FFF2-40B4-BE49-F238E27FC236}">
                <a16:creationId xmlns:a16="http://schemas.microsoft.com/office/drawing/2014/main" id="{C4ECC7C4-AA19-451E-A28C-C45261F62AA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021080" y="471487"/>
            <a:ext cx="1081088" cy="1112838"/>
          </a:xfrm>
          <a:prstGeom prst="rect">
            <a:avLst/>
          </a:prstGeom>
        </p:spPr>
      </p:pic>
      <p:graphicFrame>
        <p:nvGraphicFramePr>
          <p:cNvPr id="5" name="Content Placeholder 4">
            <a:extLst>
              <a:ext uri="{FF2B5EF4-FFF2-40B4-BE49-F238E27FC236}">
                <a16:creationId xmlns:a16="http://schemas.microsoft.com/office/drawing/2014/main" id="{4A987631-7DF8-43DB-9EFC-85A1CDE853AD}"/>
              </a:ext>
            </a:extLst>
          </p:cNvPr>
          <p:cNvGraphicFramePr>
            <a:graphicFrameLocks noGrp="1"/>
          </p:cNvGraphicFramePr>
          <p:nvPr>
            <p:ph idx="1"/>
            <p:extLst/>
          </p:nvPr>
        </p:nvGraphicFramePr>
        <p:xfrm>
          <a:off x="5966460" y="1825624"/>
          <a:ext cx="5387340" cy="44761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58A32AF5-D602-444E-886B-CFCE8674C53E}"/>
              </a:ext>
            </a:extLst>
          </p:cNvPr>
          <p:cNvSpPr/>
          <p:nvPr/>
        </p:nvSpPr>
        <p:spPr>
          <a:xfrm>
            <a:off x="2316480" y="2355521"/>
            <a:ext cx="3482340" cy="3416320"/>
          </a:xfrm>
          <a:prstGeom prst="rect">
            <a:avLst/>
          </a:prstGeom>
        </p:spPr>
        <p:txBody>
          <a:bodyPr wrap="square">
            <a:spAutoFit/>
          </a:bodyPr>
          <a:lstStyle/>
          <a:p>
            <a:r>
              <a:rPr lang="en-US" sz="2400" dirty="0"/>
              <a:t>Accurate and reliable records are maintained, and information is produced and disseminated at appropriate times to meet decision-making, management, and reporting needs.</a:t>
            </a:r>
          </a:p>
        </p:txBody>
      </p:sp>
    </p:spTree>
    <p:extLst>
      <p:ext uri="{BB962C8B-B14F-4D97-AF65-F5344CB8AC3E}">
        <p14:creationId xmlns:p14="http://schemas.microsoft.com/office/powerpoint/2010/main" val="2954413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solidFill>
                  <a:schemeClr val="bg1">
                    <a:lumMod val="50000"/>
                  </a:schemeClr>
                </a:solidFill>
              </a:rPr>
              <a:t>PEFA objectives</a:t>
            </a:r>
          </a:p>
        </p:txBody>
      </p:sp>
      <p:sp>
        <p:nvSpPr>
          <p:cNvPr id="2" name="Slide Number Placeholder 1"/>
          <p:cNvSpPr>
            <a:spLocks noGrp="1"/>
          </p:cNvSpPr>
          <p:nvPr>
            <p:ph type="sldNum" sz="quarter" idx="12"/>
          </p:nvPr>
        </p:nvSpPr>
        <p:spPr/>
        <p:txBody>
          <a:bodyPr/>
          <a:lstStyle/>
          <a:p>
            <a:fld id="{4B52A89A-C1B0-2442-8250-577B108BB3A7}" type="slidenum">
              <a:rPr lang="en-US" smtClean="0"/>
              <a:pPr/>
              <a:t>2</a:t>
            </a:fld>
            <a:endParaRPr lang="en-US" dirty="0"/>
          </a:p>
        </p:txBody>
      </p:sp>
      <p:pic>
        <p:nvPicPr>
          <p:cNvPr id="3" name="Picture 2" descr="Lewis Presentation PEFA v3_Page_03.jpg"/>
          <p:cNvPicPr>
            <a:picLocks noChangeAspect="1"/>
          </p:cNvPicPr>
          <p:nvPr/>
        </p:nvPicPr>
        <p:blipFill rotWithShape="1">
          <a:blip r:embed="rId2">
            <a:clrChange>
              <a:clrFrom>
                <a:srgbClr val="F5F5F5"/>
              </a:clrFrom>
              <a:clrTo>
                <a:srgbClr val="F5F5F5">
                  <a:alpha val="0"/>
                </a:srgbClr>
              </a:clrTo>
            </a:clrChange>
          </a:blip>
          <a:srcRect b="12502"/>
          <a:stretch/>
        </p:blipFill>
        <p:spPr>
          <a:xfrm>
            <a:off x="1524000" y="1396834"/>
            <a:ext cx="9144000" cy="4499874"/>
          </a:xfrm>
          <a:prstGeom prst="rect">
            <a:avLst/>
          </a:prstGeom>
        </p:spPr>
      </p:pic>
    </p:spTree>
    <p:extLst>
      <p:ext uri="{BB962C8B-B14F-4D97-AF65-F5344CB8AC3E}">
        <p14:creationId xmlns:p14="http://schemas.microsoft.com/office/powerpoint/2010/main" val="2711886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20</a:t>
            </a:fld>
            <a:endParaRPr lang="en-US" dirty="0"/>
          </a:p>
        </p:txBody>
      </p:sp>
      <p:graphicFrame>
        <p:nvGraphicFramePr>
          <p:cNvPr id="5" name="Diagram 4"/>
          <p:cNvGraphicFramePr/>
          <p:nvPr>
            <p:extLst/>
          </p:nvPr>
        </p:nvGraphicFramePr>
        <p:xfrm>
          <a:off x="1430115" y="1254128"/>
          <a:ext cx="3128962" cy="5367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60066" y="141290"/>
            <a:ext cx="1081088" cy="1112838"/>
          </a:xfrm>
          <a:prstGeom prst="rect">
            <a:avLst/>
          </a:prstGeom>
        </p:spPr>
      </p:pic>
      <p:sp>
        <p:nvSpPr>
          <p:cNvPr id="9" name="Title 1"/>
          <p:cNvSpPr txBox="1">
            <a:spLocks/>
          </p:cNvSpPr>
          <p:nvPr/>
        </p:nvSpPr>
        <p:spPr>
          <a:xfrm>
            <a:off x="2867037" y="203198"/>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C2D840"/>
                </a:solidFill>
              </a:rPr>
              <a:t>Pillar six: Accounting and reporting</a:t>
            </a:r>
          </a:p>
        </p:txBody>
      </p:sp>
      <p:pic>
        <p:nvPicPr>
          <p:cNvPr id="6" name="Picture 5"/>
          <p:cNvPicPr>
            <a:picLocks noChangeAspect="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62451" y="5902289"/>
            <a:ext cx="511709" cy="279480"/>
          </a:xfrm>
          <a:prstGeom prst="rect">
            <a:avLst/>
          </a:prstGeom>
        </p:spPr>
      </p:pic>
      <p:graphicFrame>
        <p:nvGraphicFramePr>
          <p:cNvPr id="3" name="Table 2"/>
          <p:cNvGraphicFramePr>
            <a:graphicFrameLocks noGrp="1"/>
          </p:cNvGraphicFramePr>
          <p:nvPr>
            <p:extLst/>
          </p:nvPr>
        </p:nvGraphicFramePr>
        <p:xfrm>
          <a:off x="4362451" y="1384298"/>
          <a:ext cx="6025513" cy="3606802"/>
        </p:xfrm>
        <a:graphic>
          <a:graphicData uri="http://schemas.openxmlformats.org/drawingml/2006/table">
            <a:tbl>
              <a:tblPr firstRow="1" bandRow="1">
                <a:tableStyleId>{912C8C85-51F0-491E-9774-3900AFEF0FD7}</a:tableStyleId>
              </a:tblPr>
              <a:tblGrid>
                <a:gridCol w="6025513">
                  <a:extLst>
                    <a:ext uri="{9D8B030D-6E8A-4147-A177-3AD203B41FA5}">
                      <a16:colId xmlns:a16="http://schemas.microsoft.com/office/drawing/2014/main" val="20000"/>
                    </a:ext>
                  </a:extLst>
                </a:gridCol>
              </a:tblGrid>
              <a:tr h="69361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mn-lt"/>
                        <a:ea typeface="+mn-ea"/>
                        <a:cs typeface="Arial"/>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solidFill>
                      <a:srgbClr val="C2D840"/>
                    </a:solidFill>
                  </a:tcPr>
                </a:tc>
                <a:extLst>
                  <a:ext uri="{0D108BD9-81ED-4DB2-BD59-A6C34878D82A}">
                    <a16:rowId xmlns:a16="http://schemas.microsoft.com/office/drawing/2014/main" val="10000"/>
                  </a:ext>
                </a:extLst>
              </a:tr>
              <a:tr h="291318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US" sz="2000" dirty="0">
                          <a:effectLst/>
                        </a:rPr>
                        <a:t>Extent to which treasury bank accounts, suspense accounts, and advance accounts are regularly reconciled and how the processes in place support the integrity of financial data</a:t>
                      </a:r>
                      <a:endParaRPr lang="en-US" sz="2000" u="none" dirty="0"/>
                    </a:p>
                    <a:p>
                      <a:pPr marL="285750" indent="-285750">
                        <a:buFont typeface="Arial" panose="020B0604020202020204" pitchFamily="34" charset="0"/>
                        <a:buChar char="•"/>
                      </a:pPr>
                      <a:endParaRPr lang="en-US" sz="2000" u="none" dirty="0"/>
                    </a:p>
                    <a:p>
                      <a:pPr marL="285750" indent="-285750">
                        <a:buFont typeface="Arial" panose="020B0604020202020204" pitchFamily="34" charset="0"/>
                        <a:buChar char="•"/>
                      </a:pPr>
                      <a:r>
                        <a:rPr lang="en-US" sz="2000" u="none" dirty="0"/>
                        <a:t>Reconciliation of advances and suspense accounts –</a:t>
                      </a:r>
                      <a:r>
                        <a:rPr lang="en-US" sz="2000" u="none" baseline="0" dirty="0"/>
                        <a:t> separated</a:t>
                      </a:r>
                      <a:endParaRPr lang="en-US" sz="2000" u="none" dirty="0"/>
                    </a:p>
                    <a:p>
                      <a:pPr marL="285750" indent="-285750">
                        <a:buFont typeface="Arial" panose="020B0604020202020204" pitchFamily="34" charset="0"/>
                        <a:buChar char="•"/>
                      </a:pPr>
                      <a:r>
                        <a:rPr lang="en-US" sz="2000" u="sng" dirty="0"/>
                        <a:t>New</a:t>
                      </a:r>
                      <a:r>
                        <a:rPr lang="en-US" sz="2000" u="none" dirty="0"/>
                        <a:t>: </a:t>
                      </a:r>
                      <a:r>
                        <a:rPr lang="en-US" sz="2000" dirty="0"/>
                        <a:t>processes supporting data integrity</a:t>
                      </a:r>
                      <a:endParaRPr lang="en-US" sz="2000" dirty="0">
                        <a:latin typeface="+mn-lt"/>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7551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21</a:t>
            </a:fld>
            <a:endParaRPr lang="en-US" dirty="0"/>
          </a:p>
        </p:txBody>
      </p:sp>
      <p:graphicFrame>
        <p:nvGraphicFramePr>
          <p:cNvPr id="5" name="Diagram 4"/>
          <p:cNvGraphicFramePr/>
          <p:nvPr>
            <p:extLst/>
          </p:nvPr>
        </p:nvGraphicFramePr>
        <p:xfrm>
          <a:off x="1393366" y="1346199"/>
          <a:ext cx="3159584" cy="5367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60066" y="141290"/>
            <a:ext cx="1081088" cy="1112838"/>
          </a:xfrm>
          <a:prstGeom prst="rect">
            <a:avLst/>
          </a:prstGeom>
        </p:spPr>
      </p:pic>
      <p:sp>
        <p:nvSpPr>
          <p:cNvPr id="9" name="Title 1"/>
          <p:cNvSpPr txBox="1">
            <a:spLocks/>
          </p:cNvSpPr>
          <p:nvPr/>
        </p:nvSpPr>
        <p:spPr>
          <a:xfrm>
            <a:off x="2867037" y="203198"/>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C2D840"/>
                </a:solidFill>
              </a:rPr>
              <a:t>Pillar six: Accounting and reporting</a:t>
            </a:r>
          </a:p>
        </p:txBody>
      </p:sp>
      <p:graphicFrame>
        <p:nvGraphicFramePr>
          <p:cNvPr id="8" name="Table 7"/>
          <p:cNvGraphicFramePr>
            <a:graphicFrameLocks noGrp="1"/>
          </p:cNvGraphicFramePr>
          <p:nvPr>
            <p:extLst/>
          </p:nvPr>
        </p:nvGraphicFramePr>
        <p:xfrm>
          <a:off x="4362451" y="1384298"/>
          <a:ext cx="6025513" cy="3606802"/>
        </p:xfrm>
        <a:graphic>
          <a:graphicData uri="http://schemas.openxmlformats.org/drawingml/2006/table">
            <a:tbl>
              <a:tblPr firstRow="1" bandRow="1">
                <a:tableStyleId>{912C8C85-51F0-491E-9774-3900AFEF0FD7}</a:tableStyleId>
              </a:tblPr>
              <a:tblGrid>
                <a:gridCol w="6025513">
                  <a:extLst>
                    <a:ext uri="{9D8B030D-6E8A-4147-A177-3AD203B41FA5}">
                      <a16:colId xmlns:a16="http://schemas.microsoft.com/office/drawing/2014/main" val="20000"/>
                    </a:ext>
                  </a:extLst>
                </a:gridCol>
              </a:tblGrid>
              <a:tr h="69361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mn-lt"/>
                        <a:ea typeface="+mn-ea"/>
                        <a:cs typeface="Arial"/>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solidFill>
                      <a:srgbClr val="C2D840"/>
                    </a:solidFill>
                  </a:tcPr>
                </a:tc>
                <a:extLst>
                  <a:ext uri="{0D108BD9-81ED-4DB2-BD59-A6C34878D82A}">
                    <a16:rowId xmlns:a16="http://schemas.microsoft.com/office/drawing/2014/main" val="10000"/>
                  </a:ext>
                </a:extLst>
              </a:tr>
              <a:tr h="291318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GB" sz="2000" dirty="0">
                          <a:effectLst/>
                        </a:rPr>
                        <a:t>Comprehensiveness, accuracy and timeliness of information on budget execution</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Budget analysis - added</a:t>
                      </a:r>
                      <a:endParaRPr lang="en-US" sz="2000" i="1" kern="1200" dirty="0">
                        <a:solidFill>
                          <a:schemeClr val="dk1"/>
                        </a:solidFill>
                        <a:latin typeface="Arial"/>
                        <a:ea typeface="+mn-ea"/>
                        <a:cs typeface="Arial"/>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71984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9852789" y="6356355"/>
            <a:ext cx="358013" cy="365125"/>
          </a:xfrm>
        </p:spPr>
        <p:txBody>
          <a:bodyPr/>
          <a:lstStyle/>
          <a:p>
            <a:fld id="{D904E3A7-135D-0C4C-A9A7-E9F09DD633CC}" type="slidenum">
              <a:rPr lang="en-US" smtClean="0"/>
              <a:pPr/>
              <a:t>22</a:t>
            </a:fld>
            <a:endParaRPr lang="en-US" dirty="0"/>
          </a:p>
        </p:txBody>
      </p:sp>
      <p:graphicFrame>
        <p:nvGraphicFramePr>
          <p:cNvPr id="5" name="Diagram 4"/>
          <p:cNvGraphicFramePr/>
          <p:nvPr>
            <p:extLst/>
          </p:nvPr>
        </p:nvGraphicFramePr>
        <p:xfrm>
          <a:off x="1279066" y="1308105"/>
          <a:ext cx="3262312" cy="53676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Placeholder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1660066" y="141290"/>
            <a:ext cx="1081088" cy="1112838"/>
          </a:xfrm>
          <a:prstGeom prst="rect">
            <a:avLst/>
          </a:prstGeom>
        </p:spPr>
      </p:pic>
      <p:sp>
        <p:nvSpPr>
          <p:cNvPr id="9" name="Title 1"/>
          <p:cNvSpPr txBox="1">
            <a:spLocks/>
          </p:cNvSpPr>
          <p:nvPr/>
        </p:nvSpPr>
        <p:spPr>
          <a:xfrm>
            <a:off x="2867037" y="203198"/>
            <a:ext cx="8229600" cy="1143000"/>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sz="3200" dirty="0">
                <a:solidFill>
                  <a:srgbClr val="C2D840"/>
                </a:solidFill>
              </a:rPr>
              <a:t>Pillar six: Accounting and reporting</a:t>
            </a:r>
          </a:p>
        </p:txBody>
      </p:sp>
      <p:graphicFrame>
        <p:nvGraphicFramePr>
          <p:cNvPr id="8" name="Table 7"/>
          <p:cNvGraphicFramePr>
            <a:graphicFrameLocks noGrp="1"/>
          </p:cNvGraphicFramePr>
          <p:nvPr>
            <p:extLst/>
          </p:nvPr>
        </p:nvGraphicFramePr>
        <p:xfrm>
          <a:off x="4419601" y="1384298"/>
          <a:ext cx="6025513" cy="3606802"/>
        </p:xfrm>
        <a:graphic>
          <a:graphicData uri="http://schemas.openxmlformats.org/drawingml/2006/table">
            <a:tbl>
              <a:tblPr firstRow="1" bandRow="1">
                <a:tableStyleId>{912C8C85-51F0-491E-9774-3900AFEF0FD7}</a:tableStyleId>
              </a:tblPr>
              <a:tblGrid>
                <a:gridCol w="6025513">
                  <a:extLst>
                    <a:ext uri="{9D8B030D-6E8A-4147-A177-3AD203B41FA5}">
                      <a16:colId xmlns:a16="http://schemas.microsoft.com/office/drawing/2014/main" val="20000"/>
                    </a:ext>
                  </a:extLst>
                </a:gridCol>
              </a:tblGrid>
              <a:tr h="693616">
                <a:tc>
                  <a:txBody>
                    <a:bodyPr/>
                    <a:lstStyle>
                      <a:lvl1pPr marL="0" algn="l" defTabSz="914400" rtl="0" eaLnBrk="1" latinLnBrk="0" hangingPunct="1">
                        <a:defRPr sz="1800" b="1" kern="1200">
                          <a:solidFill>
                            <a:schemeClr val="lt1"/>
                          </a:solidFill>
                          <a:latin typeface="Arial"/>
                          <a:cs typeface="Arial"/>
                        </a:defRPr>
                      </a:lvl1pPr>
                      <a:lvl2pPr marL="457200" algn="l" defTabSz="914400" rtl="0" eaLnBrk="1" latinLnBrk="0" hangingPunct="1">
                        <a:defRPr sz="1800" b="1" kern="1200">
                          <a:solidFill>
                            <a:schemeClr val="lt1"/>
                          </a:solidFill>
                          <a:latin typeface="Arial"/>
                          <a:cs typeface="Arial"/>
                        </a:defRPr>
                      </a:lvl2pPr>
                      <a:lvl3pPr marL="914400" algn="l" defTabSz="914400" rtl="0" eaLnBrk="1" latinLnBrk="0" hangingPunct="1">
                        <a:defRPr sz="1800" b="1" kern="1200">
                          <a:solidFill>
                            <a:schemeClr val="lt1"/>
                          </a:solidFill>
                          <a:latin typeface="Arial"/>
                          <a:cs typeface="Arial"/>
                        </a:defRPr>
                      </a:lvl3pPr>
                      <a:lvl4pPr marL="1371600" algn="l" defTabSz="914400" rtl="0" eaLnBrk="1" latinLnBrk="0" hangingPunct="1">
                        <a:defRPr sz="1800" b="1" kern="1200">
                          <a:solidFill>
                            <a:schemeClr val="lt1"/>
                          </a:solidFill>
                          <a:latin typeface="Arial"/>
                          <a:cs typeface="Arial"/>
                        </a:defRPr>
                      </a:lvl4pPr>
                      <a:lvl5pPr marL="1828800" algn="l" defTabSz="914400" rtl="0" eaLnBrk="1" latinLnBrk="0" hangingPunct="1">
                        <a:defRPr sz="1800" b="1" kern="1200">
                          <a:solidFill>
                            <a:schemeClr val="lt1"/>
                          </a:solidFill>
                          <a:latin typeface="Arial"/>
                          <a:cs typeface="Arial"/>
                        </a:defRPr>
                      </a:lvl5pPr>
                      <a:lvl6pPr marL="2286000" algn="l" defTabSz="914400" rtl="0" eaLnBrk="1" latinLnBrk="0" hangingPunct="1">
                        <a:defRPr sz="1800" b="1" kern="1200">
                          <a:solidFill>
                            <a:schemeClr val="lt1"/>
                          </a:solidFill>
                          <a:latin typeface="Arial"/>
                          <a:cs typeface="Arial"/>
                        </a:defRPr>
                      </a:lvl6pPr>
                      <a:lvl7pPr marL="2743200" algn="l" defTabSz="914400" rtl="0" eaLnBrk="1" latinLnBrk="0" hangingPunct="1">
                        <a:defRPr sz="1800" b="1" kern="1200">
                          <a:solidFill>
                            <a:schemeClr val="lt1"/>
                          </a:solidFill>
                          <a:latin typeface="Arial"/>
                          <a:cs typeface="Arial"/>
                        </a:defRPr>
                      </a:lvl7pPr>
                      <a:lvl8pPr marL="3200400" algn="l" defTabSz="914400" rtl="0" eaLnBrk="1" latinLnBrk="0" hangingPunct="1">
                        <a:defRPr sz="1800" b="1" kern="1200">
                          <a:solidFill>
                            <a:schemeClr val="lt1"/>
                          </a:solidFill>
                          <a:latin typeface="Arial"/>
                          <a:cs typeface="Arial"/>
                        </a:defRPr>
                      </a:lvl8pPr>
                      <a:lvl9pPr marL="3657600" algn="l" defTabSz="914400" rtl="0" eaLnBrk="1" latinLnBrk="0" hangingPunct="1">
                        <a:defRPr sz="1800" b="1" kern="1200">
                          <a:solidFill>
                            <a:schemeClr val="lt1"/>
                          </a:solidFill>
                          <a:latin typeface="Arial"/>
                          <a:cs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u="none" strike="noStrike" kern="1200" cap="none" spc="0" normalizeH="0" baseline="0" noProof="0" dirty="0">
                          <a:ln>
                            <a:noFill/>
                          </a:ln>
                          <a:effectLst/>
                          <a:uLnTx/>
                          <a:uFillTx/>
                        </a:rPr>
                        <a:t>Description and main improvements</a:t>
                      </a:r>
                      <a:endParaRPr kumimoji="0" lang="en-US" sz="2000" b="1" i="0" u="none" strike="noStrike" kern="1200" cap="none" spc="0" normalizeH="0" baseline="0" noProof="0" dirty="0">
                        <a:ln>
                          <a:noFill/>
                        </a:ln>
                        <a:solidFill>
                          <a:prstClr val="white"/>
                        </a:solidFill>
                        <a:effectLst/>
                        <a:uLnTx/>
                        <a:uFillTx/>
                        <a:latin typeface="+mn-lt"/>
                        <a:ea typeface="+mn-ea"/>
                        <a:cs typeface="Arial"/>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solidFill>
                      <a:srgbClr val="C2D840"/>
                    </a:solidFill>
                  </a:tcPr>
                </a:tc>
                <a:extLst>
                  <a:ext uri="{0D108BD9-81ED-4DB2-BD59-A6C34878D82A}">
                    <a16:rowId xmlns:a16="http://schemas.microsoft.com/office/drawing/2014/main" val="10000"/>
                  </a:ext>
                </a:extLst>
              </a:tr>
              <a:tr h="2913186">
                <a:tc>
                  <a:txBody>
                    <a:bodyPr/>
                    <a:lstStyle>
                      <a:lvl1pPr marL="0" algn="l" defTabSz="914400" rtl="0" eaLnBrk="1" latinLnBrk="0" hangingPunct="1">
                        <a:defRPr sz="1800" kern="1200">
                          <a:solidFill>
                            <a:schemeClr val="dk1"/>
                          </a:solidFill>
                          <a:latin typeface="Arial"/>
                          <a:cs typeface="Arial"/>
                        </a:defRPr>
                      </a:lvl1pPr>
                      <a:lvl2pPr marL="457200" algn="l" defTabSz="914400" rtl="0" eaLnBrk="1" latinLnBrk="0" hangingPunct="1">
                        <a:defRPr sz="1800" kern="1200">
                          <a:solidFill>
                            <a:schemeClr val="dk1"/>
                          </a:solidFill>
                          <a:latin typeface="Arial"/>
                          <a:cs typeface="Arial"/>
                        </a:defRPr>
                      </a:lvl2pPr>
                      <a:lvl3pPr marL="914400" algn="l" defTabSz="914400" rtl="0" eaLnBrk="1" latinLnBrk="0" hangingPunct="1">
                        <a:defRPr sz="1800" kern="1200">
                          <a:solidFill>
                            <a:schemeClr val="dk1"/>
                          </a:solidFill>
                          <a:latin typeface="Arial"/>
                          <a:cs typeface="Arial"/>
                        </a:defRPr>
                      </a:lvl3pPr>
                      <a:lvl4pPr marL="1371600" algn="l" defTabSz="914400" rtl="0" eaLnBrk="1" latinLnBrk="0" hangingPunct="1">
                        <a:defRPr sz="1800" kern="1200">
                          <a:solidFill>
                            <a:schemeClr val="dk1"/>
                          </a:solidFill>
                          <a:latin typeface="Arial"/>
                          <a:cs typeface="Arial"/>
                        </a:defRPr>
                      </a:lvl4pPr>
                      <a:lvl5pPr marL="1828800" algn="l" defTabSz="914400" rtl="0" eaLnBrk="1" latinLnBrk="0" hangingPunct="1">
                        <a:defRPr sz="1800" kern="1200">
                          <a:solidFill>
                            <a:schemeClr val="dk1"/>
                          </a:solidFill>
                          <a:latin typeface="Arial"/>
                          <a:cs typeface="Arial"/>
                        </a:defRPr>
                      </a:lvl5pPr>
                      <a:lvl6pPr marL="2286000" algn="l" defTabSz="914400" rtl="0" eaLnBrk="1" latinLnBrk="0" hangingPunct="1">
                        <a:defRPr sz="1800" kern="1200">
                          <a:solidFill>
                            <a:schemeClr val="dk1"/>
                          </a:solidFill>
                          <a:latin typeface="Arial"/>
                          <a:cs typeface="Arial"/>
                        </a:defRPr>
                      </a:lvl6pPr>
                      <a:lvl7pPr marL="2743200" algn="l" defTabSz="914400" rtl="0" eaLnBrk="1" latinLnBrk="0" hangingPunct="1">
                        <a:defRPr sz="1800" kern="1200">
                          <a:solidFill>
                            <a:schemeClr val="dk1"/>
                          </a:solidFill>
                          <a:latin typeface="Arial"/>
                          <a:cs typeface="Arial"/>
                        </a:defRPr>
                      </a:lvl7pPr>
                      <a:lvl8pPr marL="3200400" algn="l" defTabSz="914400" rtl="0" eaLnBrk="1" latinLnBrk="0" hangingPunct="1">
                        <a:defRPr sz="1800" kern="1200">
                          <a:solidFill>
                            <a:schemeClr val="dk1"/>
                          </a:solidFill>
                          <a:latin typeface="Arial"/>
                          <a:cs typeface="Arial"/>
                        </a:defRPr>
                      </a:lvl8pPr>
                      <a:lvl9pPr marL="3657600" algn="l" defTabSz="914400" rtl="0" eaLnBrk="1" latinLnBrk="0" hangingPunct="1">
                        <a:defRPr sz="1800" kern="1200">
                          <a:solidFill>
                            <a:schemeClr val="dk1"/>
                          </a:solidFill>
                          <a:latin typeface="Arial"/>
                          <a:cs typeface="Arial"/>
                        </a:defRPr>
                      </a:lvl9pPr>
                    </a:lstStyle>
                    <a:p>
                      <a:pPr marL="285750" indent="-285750">
                        <a:buFont typeface="Arial" panose="020B0604020202020204" pitchFamily="34" charset="0"/>
                        <a:buChar char="•"/>
                      </a:pPr>
                      <a:r>
                        <a:rPr lang="en-GB" sz="2000" dirty="0">
                          <a:effectLst/>
                        </a:rPr>
                        <a:t>Extent to which annual financial statements are complete, timely, and consistent with generally accepted accounting principles and standards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Content of financial reports – strengthened (PI-29.1)</a:t>
                      </a:r>
                      <a:endParaRPr lang="en-US" sz="2000" i="1" kern="1200" dirty="0">
                        <a:solidFill>
                          <a:schemeClr val="dk1"/>
                        </a:solidFill>
                        <a:latin typeface="Arial"/>
                        <a:ea typeface="+mn-ea"/>
                        <a:cs typeface="Arial"/>
                      </a:endParaRPr>
                    </a:p>
                  </a:txBody>
                  <a:tcPr marL="68580" marR="68580" marT="34290" marB="34290">
                    <a:lnL w="28575" cap="flat" cmpd="sng" algn="ctr">
                      <a:solidFill>
                        <a:srgbClr val="C2D840"/>
                      </a:solidFill>
                      <a:prstDash val="solid"/>
                      <a:round/>
                      <a:headEnd type="none" w="med" len="med"/>
                      <a:tailEnd type="none" w="med" len="med"/>
                    </a:lnL>
                    <a:lnR w="28575" cap="flat" cmpd="sng" algn="ctr">
                      <a:solidFill>
                        <a:srgbClr val="C2D840"/>
                      </a:solidFill>
                      <a:prstDash val="solid"/>
                      <a:round/>
                      <a:headEnd type="none" w="med" len="med"/>
                      <a:tailEnd type="none" w="med" len="med"/>
                    </a:lnR>
                    <a:lnT w="28575" cap="flat" cmpd="sng" algn="ctr">
                      <a:solidFill>
                        <a:srgbClr val="C2D840"/>
                      </a:solidFill>
                      <a:prstDash val="solid"/>
                      <a:round/>
                      <a:headEnd type="none" w="med" len="med"/>
                      <a:tailEnd type="none" w="med" len="med"/>
                    </a:lnT>
                    <a:lnB w="28575" cap="flat" cmpd="sng" algn="ctr">
                      <a:solidFill>
                        <a:srgbClr val="C2D84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774757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0D0B-D298-45A1-B2E6-835336EF558A}"/>
              </a:ext>
            </a:extLst>
          </p:cNvPr>
          <p:cNvSpPr>
            <a:spLocks noGrp="1"/>
          </p:cNvSpPr>
          <p:nvPr>
            <p:ph type="title"/>
          </p:nvPr>
        </p:nvSpPr>
        <p:spPr>
          <a:xfrm>
            <a:off x="2278380" y="365125"/>
            <a:ext cx="9075420" cy="1325563"/>
          </a:xfrm>
        </p:spPr>
        <p:txBody>
          <a:bodyPr/>
          <a:lstStyle/>
          <a:p>
            <a:r>
              <a:rPr lang="en-US" sz="2800" b="1" dirty="0">
                <a:solidFill>
                  <a:srgbClr val="D9E0BE"/>
                </a:solidFill>
              </a:rPr>
              <a:t>Albania Assessment 2017 </a:t>
            </a:r>
            <a:br>
              <a:rPr lang="en-US" sz="2800" b="1" dirty="0">
                <a:solidFill>
                  <a:srgbClr val="D9E0BE"/>
                </a:solidFill>
              </a:rPr>
            </a:br>
            <a:r>
              <a:rPr lang="en-US" b="1" dirty="0">
                <a:solidFill>
                  <a:srgbClr val="C2D840"/>
                </a:solidFill>
              </a:rPr>
              <a:t>Pillar six: Accounting and reporting</a:t>
            </a:r>
            <a:endParaRPr lang="en-US" b="1" dirty="0"/>
          </a:p>
        </p:txBody>
      </p:sp>
      <p:sp>
        <p:nvSpPr>
          <p:cNvPr id="3" name="Content Placeholder 2">
            <a:extLst>
              <a:ext uri="{FF2B5EF4-FFF2-40B4-BE49-F238E27FC236}">
                <a16:creationId xmlns:a16="http://schemas.microsoft.com/office/drawing/2014/main" id="{BE248258-0F37-4E5D-93E9-456A3A54E45B}"/>
              </a:ext>
            </a:extLst>
          </p:cNvPr>
          <p:cNvSpPr>
            <a:spLocks noGrp="1"/>
          </p:cNvSpPr>
          <p:nvPr>
            <p:ph idx="1"/>
          </p:nvPr>
        </p:nvSpPr>
        <p:spPr>
          <a:xfrm>
            <a:off x="838200" y="4495800"/>
            <a:ext cx="10515600" cy="1787842"/>
          </a:xfrm>
        </p:spPr>
        <p:txBody>
          <a:bodyPr>
            <a:normAutofit fontScale="92500" lnSpcReduction="20000"/>
          </a:bodyPr>
          <a:lstStyle/>
          <a:p>
            <a:r>
              <a:rPr lang="en-US" dirty="0"/>
              <a:t>Accounts reconciliation and the integrity of financial data are strengths within the Albanian PFM system. </a:t>
            </a:r>
          </a:p>
          <a:p>
            <a:r>
              <a:rPr lang="en-US" dirty="0">
                <a:solidFill>
                  <a:srgbClr val="FF0000"/>
                </a:solidFill>
              </a:rPr>
              <a:t>Both in-year and annual budget reporting could be improved by allowing users to compare the execution of the budget with the original budget allocation.</a:t>
            </a:r>
          </a:p>
        </p:txBody>
      </p:sp>
      <p:pic>
        <p:nvPicPr>
          <p:cNvPr id="4" name="Picture Placeholder 3">
            <a:extLst>
              <a:ext uri="{FF2B5EF4-FFF2-40B4-BE49-F238E27FC236}">
                <a16:creationId xmlns:a16="http://schemas.microsoft.com/office/drawing/2014/main" id="{148AF12C-7FF2-42B6-82B3-6CCEE182ADD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838200" y="471487"/>
            <a:ext cx="1081088" cy="1112838"/>
          </a:xfrm>
          <a:prstGeom prst="rect">
            <a:avLst/>
          </a:prstGeom>
        </p:spPr>
      </p:pic>
      <p:graphicFrame>
        <p:nvGraphicFramePr>
          <p:cNvPr id="5" name="Chart 4">
            <a:extLst>
              <a:ext uri="{FF2B5EF4-FFF2-40B4-BE49-F238E27FC236}">
                <a16:creationId xmlns:a16="http://schemas.microsoft.com/office/drawing/2014/main" id="{9826D0DC-8AA5-48CF-A567-FED9011F7C4C}"/>
              </a:ext>
            </a:extLst>
          </p:cNvPr>
          <p:cNvGraphicFramePr>
            <a:graphicFrameLocks/>
          </p:cNvGraphicFramePr>
          <p:nvPr>
            <p:extLst>
              <p:ext uri="{D42A27DB-BD31-4B8C-83A1-F6EECF244321}">
                <p14:modId xmlns:p14="http://schemas.microsoft.com/office/powerpoint/2010/main" val="2191645384"/>
              </p:ext>
            </p:extLst>
          </p:nvPr>
        </p:nvGraphicFramePr>
        <p:xfrm>
          <a:off x="2788920" y="1378902"/>
          <a:ext cx="7459980"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67650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852789" y="6356355"/>
            <a:ext cx="443423" cy="365125"/>
          </a:xfrm>
        </p:spPr>
        <p:txBody>
          <a:bodyPr/>
          <a:lstStyle/>
          <a:p>
            <a:fld id="{4B52A89A-C1B0-2442-8250-577B108BB3A7}" type="slidenum">
              <a:rPr lang="en-US" smtClean="0"/>
              <a:pPr/>
              <a:t>24</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4550" y="1789250"/>
            <a:ext cx="2971715" cy="2971715"/>
          </a:xfrm>
          <a:prstGeom prst="rect">
            <a:avLst/>
          </a:prstGeom>
        </p:spPr>
      </p:pic>
      <p:sp>
        <p:nvSpPr>
          <p:cNvPr id="14" name="TextBox 13"/>
          <p:cNvSpPr txBox="1"/>
          <p:nvPr/>
        </p:nvSpPr>
        <p:spPr>
          <a:xfrm>
            <a:off x="2357495" y="4474374"/>
            <a:ext cx="1731851" cy="300082"/>
          </a:xfrm>
          <a:prstGeom prst="rect">
            <a:avLst/>
          </a:prstGeom>
          <a:noFill/>
        </p:spPr>
        <p:txBody>
          <a:bodyPr wrap="square" rtlCol="0">
            <a:spAutoFit/>
          </a:bodyPr>
          <a:lstStyle/>
          <a:p>
            <a:pPr algn="ctr"/>
            <a:r>
              <a:rPr lang="en-US" sz="1350" dirty="0">
                <a:solidFill>
                  <a:schemeClr val="accent1"/>
                </a:solidFill>
              </a:rPr>
              <a:t>www.pefa.org</a:t>
            </a:r>
          </a:p>
        </p:txBody>
      </p:sp>
      <p:graphicFrame>
        <p:nvGraphicFramePr>
          <p:cNvPr id="15" name="Diagram 14"/>
          <p:cNvGraphicFramePr/>
          <p:nvPr>
            <p:extLst/>
          </p:nvPr>
        </p:nvGraphicFramePr>
        <p:xfrm>
          <a:off x="4900246" y="1417638"/>
          <a:ext cx="4952542" cy="49387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p:cNvSpPr>
            <a:spLocks noGrp="1"/>
          </p:cNvSpPr>
          <p:nvPr>
            <p:ph type="title"/>
          </p:nvPr>
        </p:nvSpPr>
        <p:spPr/>
        <p:txBody>
          <a:bodyPr>
            <a:normAutofit/>
          </a:bodyPr>
          <a:lstStyle/>
          <a:p>
            <a:r>
              <a:rPr lang="en-US" dirty="0"/>
              <a:t>Guidance developed by the PEFA Secretariat to support PEFA users</a:t>
            </a:r>
          </a:p>
        </p:txBody>
      </p:sp>
    </p:spTree>
    <p:extLst>
      <p:ext uri="{BB962C8B-B14F-4D97-AF65-F5344CB8AC3E}">
        <p14:creationId xmlns:p14="http://schemas.microsoft.com/office/powerpoint/2010/main" val="3823746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 touch with the PEFA Secretariat</a:t>
            </a:r>
          </a:p>
        </p:txBody>
      </p:sp>
      <p:sp>
        <p:nvSpPr>
          <p:cNvPr id="4" name="Slide Number Placeholder 3"/>
          <p:cNvSpPr>
            <a:spLocks noGrp="1"/>
          </p:cNvSpPr>
          <p:nvPr>
            <p:ph type="sldNum" sz="quarter" idx="12"/>
          </p:nvPr>
        </p:nvSpPr>
        <p:spPr/>
        <p:txBody>
          <a:bodyPr/>
          <a:lstStyle/>
          <a:p>
            <a:fld id="{4B52A89A-C1B0-2442-8250-577B108BB3A7}" type="slidenum">
              <a:rPr lang="en-US" smtClean="0"/>
              <a:pPr/>
              <a:t>25</a:t>
            </a:fld>
            <a:endParaRPr lang="en-US"/>
          </a:p>
        </p:txBody>
      </p:sp>
      <p:pic>
        <p:nvPicPr>
          <p:cNvPr id="5" name="Picture 4"/>
          <p:cNvPicPr>
            <a:picLocks noChangeAspect="1"/>
          </p:cNvPicPr>
          <p:nvPr/>
        </p:nvPicPr>
        <p:blipFill>
          <a:blip r:embed="rId3"/>
          <a:stretch>
            <a:fillRect/>
          </a:stretch>
        </p:blipFill>
        <p:spPr>
          <a:xfrm>
            <a:off x="1981200" y="1417638"/>
            <a:ext cx="4875376" cy="29264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981200" y="4500252"/>
            <a:ext cx="2982656" cy="523220"/>
          </a:xfrm>
          <a:prstGeom prst="rect">
            <a:avLst/>
          </a:prstGeom>
          <a:noFill/>
        </p:spPr>
        <p:txBody>
          <a:bodyPr wrap="square" rtlCol="0">
            <a:spAutoFit/>
          </a:bodyPr>
          <a:lstStyle/>
          <a:p>
            <a:r>
              <a:rPr lang="en-US" sz="2800" b="1" dirty="0">
                <a:solidFill>
                  <a:srgbClr val="294371"/>
                </a:solidFill>
              </a:rPr>
              <a:t>www.pefa.org</a:t>
            </a:r>
          </a:p>
        </p:txBody>
      </p:sp>
      <p:sp>
        <p:nvSpPr>
          <p:cNvPr id="7" name="TextBox 6"/>
          <p:cNvSpPr txBox="1"/>
          <p:nvPr/>
        </p:nvSpPr>
        <p:spPr>
          <a:xfrm>
            <a:off x="2879816" y="6218055"/>
            <a:ext cx="2517569" cy="523220"/>
          </a:xfrm>
          <a:prstGeom prst="rect">
            <a:avLst/>
          </a:prstGeom>
          <a:noFill/>
        </p:spPr>
        <p:txBody>
          <a:bodyPr wrap="square" rtlCol="0">
            <a:spAutoFit/>
          </a:bodyPr>
          <a:lstStyle/>
          <a:p>
            <a:pPr algn="r"/>
            <a:r>
              <a:rPr lang="en-US" sz="2800" b="1" dirty="0">
                <a:solidFill>
                  <a:schemeClr val="accent1"/>
                </a:solidFill>
              </a:rPr>
              <a:t>#P</a:t>
            </a:r>
            <a:r>
              <a:rPr lang="en-US" sz="2800" b="1" dirty="0">
                <a:solidFill>
                  <a:srgbClr val="294371"/>
                </a:solidFill>
              </a:rPr>
              <a:t>EFA201</a:t>
            </a:r>
            <a:r>
              <a:rPr lang="en-US" sz="2800" b="1" dirty="0">
                <a:solidFill>
                  <a:schemeClr val="accent1"/>
                </a:solidFill>
              </a:rPr>
              <a:t>6</a:t>
            </a:r>
          </a:p>
        </p:txBody>
      </p:sp>
      <p:pic>
        <p:nvPicPr>
          <p:cNvPr id="8" name="Picture 2" descr="SocialMediaIc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385" y="5735443"/>
            <a:ext cx="5074767" cy="10205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a:xfrm>
            <a:off x="7832174" y="1366511"/>
            <a:ext cx="2117036" cy="302872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7365954" y="4516553"/>
            <a:ext cx="3302046" cy="523220"/>
          </a:xfrm>
          <a:prstGeom prst="rect">
            <a:avLst/>
          </a:prstGeom>
          <a:noFill/>
        </p:spPr>
        <p:txBody>
          <a:bodyPr wrap="square" rtlCol="0">
            <a:spAutoFit/>
          </a:bodyPr>
          <a:lstStyle/>
          <a:p>
            <a:r>
              <a:rPr lang="en-US" sz="2800" b="1" dirty="0">
                <a:solidFill>
                  <a:srgbClr val="294371"/>
                </a:solidFill>
              </a:rPr>
              <a:t>PEFA Newsletter</a:t>
            </a:r>
          </a:p>
        </p:txBody>
      </p:sp>
    </p:spTree>
    <p:extLst>
      <p:ext uri="{BB962C8B-B14F-4D97-AF65-F5344CB8AC3E}">
        <p14:creationId xmlns:p14="http://schemas.microsoft.com/office/powerpoint/2010/main" val="187012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PEFA Guiding principles</a:t>
            </a:r>
          </a:p>
        </p:txBody>
      </p:sp>
      <p:sp>
        <p:nvSpPr>
          <p:cNvPr id="3" name="Content Placeholder 2"/>
          <p:cNvSpPr>
            <a:spLocks noGrp="1"/>
          </p:cNvSpPr>
          <p:nvPr>
            <p:ph idx="1"/>
          </p:nvPr>
        </p:nvSpPr>
        <p:spPr>
          <a:xfrm>
            <a:off x="1981199" y="1417638"/>
            <a:ext cx="8229600" cy="4889016"/>
          </a:xfrm>
        </p:spPr>
        <p:txBody>
          <a:bodyPr>
            <a:normAutofit/>
          </a:bodyPr>
          <a:lstStyle/>
          <a:p>
            <a:r>
              <a:rPr lang="en-US" b="1" dirty="0">
                <a:solidFill>
                  <a:schemeClr val="accent4"/>
                </a:solidFill>
              </a:rPr>
              <a:t>A country-led agenda</a:t>
            </a:r>
            <a:r>
              <a:rPr lang="en-US" dirty="0"/>
              <a:t>: a country led PFM reform strategy and action plan.</a:t>
            </a:r>
          </a:p>
          <a:p>
            <a:r>
              <a:rPr lang="en-US" b="1" dirty="0">
                <a:solidFill>
                  <a:schemeClr val="accent4"/>
                </a:solidFill>
              </a:rPr>
              <a:t>A coordinated program of support</a:t>
            </a:r>
            <a:r>
              <a:rPr lang="en-US" dirty="0"/>
              <a:t>: an integrated, multi-year program of support from international development partners that is aligned with the government’s strategy.</a:t>
            </a:r>
          </a:p>
          <a:p>
            <a:r>
              <a:rPr lang="en-US" b="1" dirty="0">
                <a:solidFill>
                  <a:schemeClr val="accent4"/>
                </a:solidFill>
              </a:rPr>
              <a:t>A shared information pool</a:t>
            </a:r>
            <a:r>
              <a:rPr lang="en-US" dirty="0"/>
              <a:t>: a framework for measuring results that provides consistent information on country PFM performance, including progress over time.</a:t>
            </a:r>
          </a:p>
        </p:txBody>
      </p:sp>
      <p:sp>
        <p:nvSpPr>
          <p:cNvPr id="4" name="Slide Number Placeholder 3"/>
          <p:cNvSpPr>
            <a:spLocks noGrp="1"/>
          </p:cNvSpPr>
          <p:nvPr>
            <p:ph type="sldNum" sz="quarter" idx="12"/>
          </p:nvPr>
        </p:nvSpPr>
        <p:spPr/>
        <p:txBody>
          <a:bodyPr/>
          <a:lstStyle/>
          <a:p>
            <a:fld id="{4B52A89A-C1B0-2442-8250-577B108BB3A7}" type="slidenum">
              <a:rPr lang="en-US" smtClean="0"/>
              <a:pPr/>
              <a:t>3</a:t>
            </a:fld>
            <a:endParaRPr lang="en-US" dirty="0"/>
          </a:p>
        </p:txBody>
      </p:sp>
    </p:spTree>
    <p:extLst>
      <p:ext uri="{BB962C8B-B14F-4D97-AF65-F5344CB8AC3E}">
        <p14:creationId xmlns:p14="http://schemas.microsoft.com/office/powerpoint/2010/main" val="1036501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lumMod val="50000"/>
                  </a:schemeClr>
                </a:solidFill>
              </a:rPr>
              <a:t>PEFA Framework in a nutshell</a:t>
            </a:r>
          </a:p>
        </p:txBody>
      </p:sp>
      <p:sp>
        <p:nvSpPr>
          <p:cNvPr id="3" name="Content Placeholder 2"/>
          <p:cNvSpPr>
            <a:spLocks noGrp="1"/>
          </p:cNvSpPr>
          <p:nvPr>
            <p:ph idx="1"/>
          </p:nvPr>
        </p:nvSpPr>
        <p:spPr/>
        <p:txBody>
          <a:bodyPr>
            <a:normAutofit fontScale="92500" lnSpcReduction="10000"/>
          </a:bodyPr>
          <a:lstStyle/>
          <a:p>
            <a:r>
              <a:rPr lang="en-US" dirty="0">
                <a:solidFill>
                  <a:schemeClr val="accent2">
                    <a:lumMod val="75000"/>
                  </a:schemeClr>
                </a:solidFill>
              </a:rPr>
              <a:t>PEFA is a standardized methodology with two components</a:t>
            </a:r>
          </a:p>
          <a:p>
            <a:pPr lvl="1"/>
            <a:r>
              <a:rPr lang="en-US" dirty="0"/>
              <a:t>A standard set of high level PFM indicators to assess performance </a:t>
            </a:r>
          </a:p>
          <a:p>
            <a:pPr lvl="1"/>
            <a:r>
              <a:rPr lang="en-US" dirty="0"/>
              <a:t>A concise, integrated performance report</a:t>
            </a:r>
          </a:p>
          <a:p>
            <a:r>
              <a:rPr lang="en-US" dirty="0">
                <a:solidFill>
                  <a:schemeClr val="accent2">
                    <a:lumMod val="75000"/>
                  </a:schemeClr>
                </a:solidFill>
              </a:rPr>
              <a:t>Its purpose is to:</a:t>
            </a:r>
          </a:p>
          <a:p>
            <a:pPr lvl="1"/>
            <a:r>
              <a:rPr lang="en-US" dirty="0"/>
              <a:t>Provide a thorough, consistent and evidence-based analysis of PFM performance at a specific point in time</a:t>
            </a:r>
          </a:p>
          <a:p>
            <a:pPr lvl="1"/>
            <a:r>
              <a:rPr lang="en-US" dirty="0"/>
              <a:t>Assess how PFM impacts on key budget outcomes - fiscal discipline, efficient resource allocation, efficient service delivery</a:t>
            </a:r>
          </a:p>
          <a:p>
            <a:pPr lvl="1"/>
            <a:r>
              <a:rPr lang="en-US" dirty="0"/>
              <a:t>Establish the foundation for analyzing and improving in PFM</a:t>
            </a:r>
          </a:p>
          <a:p>
            <a:r>
              <a:rPr lang="en-US" dirty="0">
                <a:solidFill>
                  <a:schemeClr val="accent2">
                    <a:lumMod val="75000"/>
                  </a:schemeClr>
                </a:solidFill>
              </a:rPr>
              <a:t>PEFA does not:</a:t>
            </a:r>
          </a:p>
          <a:p>
            <a:pPr lvl="1"/>
            <a:r>
              <a:rPr lang="en-US" dirty="0"/>
              <a:t>Assess causes for good or poor performance</a:t>
            </a:r>
          </a:p>
          <a:p>
            <a:pPr lvl="1"/>
            <a:r>
              <a:rPr lang="en-US" dirty="0"/>
              <a:t>Assess government policies </a:t>
            </a:r>
          </a:p>
        </p:txBody>
      </p:sp>
      <p:sp>
        <p:nvSpPr>
          <p:cNvPr id="4" name="Slide Number Placeholder 3"/>
          <p:cNvSpPr>
            <a:spLocks noGrp="1"/>
          </p:cNvSpPr>
          <p:nvPr>
            <p:ph type="sldNum" sz="quarter" idx="12"/>
          </p:nvPr>
        </p:nvSpPr>
        <p:spPr/>
        <p:txBody>
          <a:bodyPr/>
          <a:lstStyle/>
          <a:p>
            <a:fld id="{E3ABE9E1-0CBD-4481-9695-5798FC7CEE9B}" type="slidenum">
              <a:rPr lang="en-US" smtClean="0"/>
              <a:pPr/>
              <a:t>4</a:t>
            </a:fld>
            <a:endParaRPr lang="en-US" dirty="0"/>
          </a:p>
        </p:txBody>
      </p:sp>
    </p:spTree>
    <p:extLst>
      <p:ext uri="{BB962C8B-B14F-4D97-AF65-F5344CB8AC3E}">
        <p14:creationId xmlns:p14="http://schemas.microsoft.com/office/powerpoint/2010/main" val="3548688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6095" y="446808"/>
            <a:ext cx="2062594" cy="4346573"/>
          </a:xfrm>
        </p:spPr>
        <p:txBody>
          <a:bodyPr>
            <a:noAutofit/>
          </a:bodyPr>
          <a:lstStyle/>
          <a:p>
            <a:r>
              <a:rPr lang="en-US" sz="2800" dirty="0"/>
              <a:t>What does the PEFA framework cover? </a:t>
            </a:r>
            <a:br>
              <a:rPr lang="en-US" dirty="0"/>
            </a:br>
            <a:br>
              <a:rPr lang="en-US" dirty="0"/>
            </a:br>
            <a:r>
              <a:rPr lang="en-US" sz="2400" dirty="0"/>
              <a:t>PEFA and GFS 2014 structure of the public sector</a:t>
            </a:r>
          </a:p>
        </p:txBody>
      </p:sp>
      <p:sp>
        <p:nvSpPr>
          <p:cNvPr id="3" name="Content Placeholder 2"/>
          <p:cNvSpPr>
            <a:spLocks noGrp="1"/>
          </p:cNvSpPr>
          <p:nvPr>
            <p:ph idx="1"/>
          </p:nvPr>
        </p:nvSpPr>
        <p:spPr>
          <a:xfrm>
            <a:off x="3920735" y="494156"/>
            <a:ext cx="5932052" cy="6044143"/>
          </a:xfrm>
        </p:spPr>
        <p:txBody>
          <a:bodyPr>
            <a:normAutofit/>
          </a:bodyPr>
          <a:lstStyle/>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B52A89A-C1B0-2442-8250-577B108BB3A7}" type="slidenum">
              <a:rPr lang="en-US" smtClean="0"/>
              <a:pPr/>
              <a:t>5</a:t>
            </a:fld>
            <a:endParaRPr lang="en-US"/>
          </a:p>
        </p:txBody>
      </p:sp>
      <p:pic>
        <p:nvPicPr>
          <p:cNvPr id="5" name="Picture 4"/>
          <p:cNvPicPr>
            <a:picLocks noChangeAspect="1"/>
          </p:cNvPicPr>
          <p:nvPr/>
        </p:nvPicPr>
        <p:blipFill>
          <a:blip r:embed="rId3"/>
          <a:stretch>
            <a:fillRect/>
          </a:stretch>
        </p:blipFill>
        <p:spPr>
          <a:xfrm rot="5400000" flipV="1">
            <a:off x="864942" y="3384436"/>
            <a:ext cx="5909541" cy="34289"/>
          </a:xfrm>
          <a:prstGeom prst="rect">
            <a:avLst/>
          </a:prstGeom>
        </p:spPr>
      </p:pic>
      <p:graphicFrame>
        <p:nvGraphicFramePr>
          <p:cNvPr id="6" name="Content Placeholder 3"/>
          <p:cNvGraphicFramePr>
            <a:graphicFrameLocks/>
          </p:cNvGraphicFramePr>
          <p:nvPr>
            <p:extLst/>
          </p:nvPr>
        </p:nvGraphicFramePr>
        <p:xfrm>
          <a:off x="3920737" y="494155"/>
          <a:ext cx="6554759" cy="48478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35616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a:solidFill>
                  <a:schemeClr val="bg1">
                    <a:lumMod val="50000"/>
                  </a:schemeClr>
                </a:solidFill>
              </a:rPr>
              <a:t>7 PEFA pillars of PFM performance</a:t>
            </a:r>
          </a:p>
        </p:txBody>
      </p:sp>
      <p:sp>
        <p:nvSpPr>
          <p:cNvPr id="3" name="Content Placeholder 2"/>
          <p:cNvSpPr>
            <a:spLocks noGrp="1"/>
          </p:cNvSpPr>
          <p:nvPr>
            <p:ph idx="1"/>
          </p:nvPr>
        </p:nvSpPr>
        <p:spPr>
          <a:xfrm>
            <a:off x="4911439" y="1192359"/>
            <a:ext cx="4362425" cy="4533107"/>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B52A89A-C1B0-2442-8250-577B108BB3A7}" type="slidenum">
              <a:rPr lang="en-US" smtClean="0"/>
              <a:pPr/>
              <a:t>6</a:t>
            </a:fld>
            <a:endParaRPr lang="en-US" dirty="0"/>
          </a:p>
        </p:txBody>
      </p:sp>
      <p:pic>
        <p:nvPicPr>
          <p:cNvPr id="1026" name="Picture 2" descr="Color_Icons_Pillar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7135" y="1578773"/>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7" name="Picture 3" descr="Color_Icons_Pillar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8020" y="158738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8" name="Picture 4" descr="Color_Icons_Pillar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8312" y="3998072"/>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29" name="Picture 5" descr="Color_Icons_Pillar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32206" y="3976680"/>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0" name="Picture 6" descr="Color_Icons_Pillar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82800" y="3976651"/>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1" name="Picture 7" descr="Color_Icons_Pillar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46855" y="3976652"/>
            <a:ext cx="1377407"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032"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36440" y="1587380"/>
            <a:ext cx="1380826" cy="13774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9" name="Text Box 9"/>
          <p:cNvSpPr txBox="1">
            <a:spLocks noChangeArrowheads="1"/>
          </p:cNvSpPr>
          <p:nvPr/>
        </p:nvSpPr>
        <p:spPr bwMode="auto">
          <a:xfrm>
            <a:off x="2695340" y="3066342"/>
            <a:ext cx="1771281" cy="2077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One</a:t>
            </a:r>
          </a:p>
          <a:p>
            <a:pPr algn="ctr" defTabSz="685800" eaLnBrk="0" fontAlgn="base" hangingPunct="0">
              <a:spcBef>
                <a:spcPct val="0"/>
              </a:spcBef>
              <a:spcAft>
                <a:spcPct val="0"/>
              </a:spcAft>
            </a:pPr>
            <a:r>
              <a:rPr lang="en-US" altLang="en-US" sz="1400" dirty="0">
                <a:solidFill>
                  <a:srgbClr val="000000"/>
                </a:solidFill>
              </a:rPr>
              <a:t>Budget reliability</a:t>
            </a:r>
          </a:p>
          <a:p>
            <a:pPr defTabSz="685800" eaLnBrk="0" fontAlgn="base" hangingPunct="0">
              <a:spcBef>
                <a:spcPct val="0"/>
              </a:spcBef>
              <a:spcAft>
                <a:spcPct val="0"/>
              </a:spcAft>
            </a:pPr>
            <a:endParaRPr lang="en-US" altLang="en-US" sz="3600" dirty="0"/>
          </a:p>
        </p:txBody>
      </p:sp>
      <p:sp>
        <p:nvSpPr>
          <p:cNvPr id="10" name="Text Box 10"/>
          <p:cNvSpPr txBox="1">
            <a:spLocks noChangeArrowheads="1"/>
          </p:cNvSpPr>
          <p:nvPr/>
        </p:nvSpPr>
        <p:spPr bwMode="auto">
          <a:xfrm>
            <a:off x="5256617" y="3073145"/>
            <a:ext cx="1771281" cy="1866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Two</a:t>
            </a:r>
          </a:p>
          <a:p>
            <a:pPr algn="ctr" defTabSz="685800" eaLnBrk="0" fontAlgn="base" hangingPunct="0">
              <a:spcBef>
                <a:spcPct val="0"/>
              </a:spcBef>
              <a:spcAft>
                <a:spcPct val="0"/>
              </a:spcAft>
            </a:pPr>
            <a:r>
              <a:rPr lang="en-US" altLang="en-US" sz="1400" dirty="0">
                <a:solidFill>
                  <a:srgbClr val="000000"/>
                </a:solidFill>
              </a:rPr>
              <a:t>Transparency of public finances</a:t>
            </a:r>
          </a:p>
          <a:p>
            <a:pPr defTabSz="685800" eaLnBrk="0" fontAlgn="base" hangingPunct="0">
              <a:spcBef>
                <a:spcPct val="0"/>
              </a:spcBef>
              <a:spcAft>
                <a:spcPct val="0"/>
              </a:spcAft>
            </a:pPr>
            <a:endParaRPr lang="en-US" altLang="en-US" sz="3600" dirty="0"/>
          </a:p>
        </p:txBody>
      </p:sp>
      <p:sp>
        <p:nvSpPr>
          <p:cNvPr id="11" name="Text Box 11"/>
          <p:cNvSpPr txBox="1">
            <a:spLocks noChangeArrowheads="1"/>
          </p:cNvSpPr>
          <p:nvPr/>
        </p:nvSpPr>
        <p:spPr bwMode="auto">
          <a:xfrm>
            <a:off x="7564054" y="3084598"/>
            <a:ext cx="2288732" cy="1905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Three</a:t>
            </a:r>
          </a:p>
          <a:p>
            <a:pPr algn="ctr" defTabSz="685800" eaLnBrk="0" fontAlgn="base" hangingPunct="0">
              <a:spcBef>
                <a:spcPct val="0"/>
              </a:spcBef>
              <a:spcAft>
                <a:spcPct val="0"/>
              </a:spcAft>
            </a:pPr>
            <a:r>
              <a:rPr lang="en-US" altLang="en-US" sz="1400" dirty="0">
                <a:solidFill>
                  <a:srgbClr val="000000"/>
                </a:solidFill>
              </a:rPr>
              <a:t>Management of assets and liabilities</a:t>
            </a:r>
          </a:p>
          <a:p>
            <a:pPr defTabSz="685800" eaLnBrk="0" fontAlgn="base" hangingPunct="0">
              <a:spcBef>
                <a:spcPct val="0"/>
              </a:spcBef>
              <a:spcAft>
                <a:spcPct val="0"/>
              </a:spcAft>
            </a:pPr>
            <a:endParaRPr lang="en-US" altLang="en-US" sz="3600" dirty="0"/>
          </a:p>
        </p:txBody>
      </p:sp>
      <p:sp>
        <p:nvSpPr>
          <p:cNvPr id="12" name="Text Box 12"/>
          <p:cNvSpPr txBox="1">
            <a:spLocks noChangeArrowheads="1"/>
          </p:cNvSpPr>
          <p:nvPr/>
        </p:nvSpPr>
        <p:spPr bwMode="auto">
          <a:xfrm>
            <a:off x="1464740" y="5473869"/>
            <a:ext cx="2160061" cy="9307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Four</a:t>
            </a:r>
          </a:p>
          <a:p>
            <a:pPr algn="ctr" defTabSz="685800" eaLnBrk="0" fontAlgn="base" hangingPunct="0">
              <a:spcBef>
                <a:spcPct val="0"/>
              </a:spcBef>
              <a:spcAft>
                <a:spcPct val="0"/>
              </a:spcAft>
            </a:pPr>
            <a:r>
              <a:rPr lang="en-US" altLang="en-US" sz="1400" dirty="0">
                <a:solidFill>
                  <a:srgbClr val="000000"/>
                </a:solidFill>
              </a:rPr>
              <a:t>Policy-based fiscal </a:t>
            </a:r>
          </a:p>
          <a:p>
            <a:pPr algn="ctr" defTabSz="685800" eaLnBrk="0" fontAlgn="base" hangingPunct="0">
              <a:spcBef>
                <a:spcPct val="0"/>
              </a:spcBef>
              <a:spcAft>
                <a:spcPct val="0"/>
              </a:spcAft>
            </a:pPr>
            <a:r>
              <a:rPr lang="en-US" altLang="en-US" sz="1400" dirty="0">
                <a:solidFill>
                  <a:srgbClr val="000000"/>
                </a:solidFill>
              </a:rPr>
              <a:t>strategy and budgeting</a:t>
            </a:r>
          </a:p>
          <a:p>
            <a:pPr defTabSz="685800" eaLnBrk="0" fontAlgn="base" hangingPunct="0">
              <a:spcBef>
                <a:spcPct val="0"/>
              </a:spcBef>
              <a:spcAft>
                <a:spcPct val="0"/>
              </a:spcAft>
            </a:pPr>
            <a:endParaRPr lang="en-US" altLang="en-US" sz="3200" dirty="0"/>
          </a:p>
        </p:txBody>
      </p:sp>
      <p:sp>
        <p:nvSpPr>
          <p:cNvPr id="13" name="Text Box 13"/>
          <p:cNvSpPr txBox="1">
            <a:spLocks noChangeArrowheads="1"/>
          </p:cNvSpPr>
          <p:nvPr/>
        </p:nvSpPr>
        <p:spPr bwMode="auto">
          <a:xfrm>
            <a:off x="3868261" y="5461378"/>
            <a:ext cx="1913688" cy="3225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Five</a:t>
            </a:r>
          </a:p>
          <a:p>
            <a:pPr algn="ctr" defTabSz="685800" eaLnBrk="0" fontAlgn="base" hangingPunct="0">
              <a:spcBef>
                <a:spcPct val="0"/>
              </a:spcBef>
              <a:spcAft>
                <a:spcPct val="0"/>
              </a:spcAft>
            </a:pPr>
            <a:r>
              <a:rPr lang="en-US" altLang="en-US" sz="1400" dirty="0">
                <a:solidFill>
                  <a:srgbClr val="000000"/>
                </a:solidFill>
              </a:rPr>
              <a:t>Predictability and control in budget execution</a:t>
            </a:r>
          </a:p>
          <a:p>
            <a:pPr defTabSz="685800" eaLnBrk="0" fontAlgn="base" hangingPunct="0">
              <a:spcBef>
                <a:spcPct val="0"/>
              </a:spcBef>
              <a:spcAft>
                <a:spcPct val="0"/>
              </a:spcAft>
            </a:pPr>
            <a:endParaRPr lang="en-US" altLang="en-US" sz="3200" dirty="0"/>
          </a:p>
        </p:txBody>
      </p:sp>
      <p:sp>
        <p:nvSpPr>
          <p:cNvPr id="14" name="Text Box 14"/>
          <p:cNvSpPr txBox="1">
            <a:spLocks noChangeArrowheads="1"/>
          </p:cNvSpPr>
          <p:nvPr/>
        </p:nvSpPr>
        <p:spPr bwMode="auto">
          <a:xfrm>
            <a:off x="6148749" y="5452633"/>
            <a:ext cx="2143693" cy="6182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Six</a:t>
            </a:r>
          </a:p>
          <a:p>
            <a:pPr algn="ctr" defTabSz="685800" eaLnBrk="0" fontAlgn="base" hangingPunct="0">
              <a:spcBef>
                <a:spcPct val="0"/>
              </a:spcBef>
              <a:spcAft>
                <a:spcPct val="0"/>
              </a:spcAft>
            </a:pPr>
            <a:r>
              <a:rPr lang="en-US" altLang="en-US" sz="1400" dirty="0">
                <a:solidFill>
                  <a:srgbClr val="000000"/>
                </a:solidFill>
              </a:rPr>
              <a:t>Accounting and reporting</a:t>
            </a:r>
          </a:p>
          <a:p>
            <a:pPr defTabSz="685800" eaLnBrk="0" fontAlgn="base" hangingPunct="0">
              <a:spcBef>
                <a:spcPct val="0"/>
              </a:spcBef>
              <a:spcAft>
                <a:spcPct val="0"/>
              </a:spcAft>
            </a:pPr>
            <a:endParaRPr lang="en-US" altLang="en-US" sz="3200" dirty="0"/>
          </a:p>
        </p:txBody>
      </p:sp>
      <p:sp>
        <p:nvSpPr>
          <p:cNvPr id="15" name="Text Box 15"/>
          <p:cNvSpPr txBox="1">
            <a:spLocks noChangeArrowheads="1"/>
          </p:cNvSpPr>
          <p:nvPr/>
        </p:nvSpPr>
        <p:spPr bwMode="auto">
          <a:xfrm>
            <a:off x="8639527" y="5449081"/>
            <a:ext cx="1989288" cy="2707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b="1" dirty="0">
                <a:solidFill>
                  <a:srgbClr val="000000"/>
                </a:solidFill>
              </a:rPr>
              <a:t>Pillar Seven</a:t>
            </a:r>
          </a:p>
          <a:p>
            <a:pPr algn="ctr" defTabSz="685800" eaLnBrk="0" fontAlgn="base" hangingPunct="0">
              <a:spcBef>
                <a:spcPct val="0"/>
              </a:spcBef>
              <a:spcAft>
                <a:spcPct val="0"/>
              </a:spcAft>
            </a:pPr>
            <a:r>
              <a:rPr lang="en-US" altLang="en-US" sz="1400" dirty="0">
                <a:solidFill>
                  <a:srgbClr val="000000"/>
                </a:solidFill>
              </a:rPr>
              <a:t>External scrutiny and audit</a:t>
            </a:r>
          </a:p>
          <a:p>
            <a:pPr defTabSz="685800" eaLnBrk="0" fontAlgn="base" hangingPunct="0">
              <a:spcBef>
                <a:spcPct val="0"/>
              </a:spcBef>
              <a:spcAft>
                <a:spcPct val="0"/>
              </a:spcAft>
            </a:pPr>
            <a:endParaRPr lang="en-US" altLang="en-US" sz="3200" dirty="0"/>
          </a:p>
        </p:txBody>
      </p:sp>
    </p:spTree>
    <p:extLst>
      <p:ext uri="{BB962C8B-B14F-4D97-AF65-F5344CB8AC3E}">
        <p14:creationId xmlns:p14="http://schemas.microsoft.com/office/powerpoint/2010/main" val="3309612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5"/>
          <p:cNvSpPr>
            <a:spLocks noGrp="1"/>
          </p:cNvSpPr>
          <p:nvPr>
            <p:ph type="title"/>
          </p:nvPr>
        </p:nvSpPr>
        <p:spPr>
          <a:xfrm>
            <a:off x="1981201" y="274638"/>
            <a:ext cx="3025145" cy="1143000"/>
          </a:xfrm>
        </p:spPr>
        <p:txBody>
          <a:bodyPr>
            <a:normAutofit fontScale="90000"/>
          </a:bodyPr>
          <a:lstStyle/>
          <a:p>
            <a:r>
              <a:rPr lang="en-US" dirty="0"/>
              <a:t>PEFA and the budget cycle</a:t>
            </a:r>
          </a:p>
        </p:txBody>
      </p:sp>
      <p:sp>
        <p:nvSpPr>
          <p:cNvPr id="3" name="Content Placeholder 2"/>
          <p:cNvSpPr>
            <a:spLocks noGrp="1"/>
          </p:cNvSpPr>
          <p:nvPr>
            <p:ph idx="1"/>
          </p:nvPr>
        </p:nvSpPr>
        <p:spPr>
          <a:xfrm>
            <a:off x="1472495" y="1192359"/>
            <a:ext cx="7801369" cy="4533107"/>
          </a:xfrm>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4B52A89A-C1B0-2442-8250-577B108BB3A7}" type="slidenum">
              <a:rPr lang="en-US" smtClean="0"/>
              <a:pPr/>
              <a:t>7</a:t>
            </a:fld>
            <a:endParaRPr lang="en-US" dirty="0"/>
          </a:p>
        </p:txBody>
      </p:sp>
      <p:pic>
        <p:nvPicPr>
          <p:cNvPr id="22" name="Picture 4" descr="Color_Icons_Pillar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9536" y="378391"/>
            <a:ext cx="1167245" cy="1164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Text Box 12"/>
          <p:cNvSpPr txBox="1">
            <a:spLocks noChangeArrowheads="1"/>
          </p:cNvSpPr>
          <p:nvPr/>
        </p:nvSpPr>
        <p:spPr bwMode="auto">
          <a:xfrm>
            <a:off x="4633251" y="1619739"/>
            <a:ext cx="2243417" cy="6816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Policy-based fiscal </a:t>
            </a:r>
          </a:p>
          <a:p>
            <a:pPr algn="ctr" defTabSz="685800" eaLnBrk="0" fontAlgn="base" hangingPunct="0">
              <a:spcBef>
                <a:spcPct val="0"/>
              </a:spcBef>
              <a:spcAft>
                <a:spcPct val="0"/>
              </a:spcAft>
            </a:pPr>
            <a:r>
              <a:rPr lang="en-US" altLang="en-US" sz="1400" dirty="0">
                <a:solidFill>
                  <a:srgbClr val="000000"/>
                </a:solidFill>
              </a:rPr>
              <a:t>strategy and budgeting</a:t>
            </a:r>
          </a:p>
          <a:p>
            <a:pPr defTabSz="685800" eaLnBrk="0" fontAlgn="base" hangingPunct="0">
              <a:spcBef>
                <a:spcPct val="0"/>
              </a:spcBef>
              <a:spcAft>
                <a:spcPct val="0"/>
              </a:spcAft>
            </a:pPr>
            <a:endParaRPr lang="en-US" altLang="en-US" sz="4000" dirty="0">
              <a:latin typeface="Arial" panose="020B0604020202020204" pitchFamily="34" charset="0"/>
            </a:endParaRPr>
          </a:p>
        </p:txBody>
      </p:sp>
      <p:pic>
        <p:nvPicPr>
          <p:cNvPr id="24" name="Picture 6" descr="Color_Icons_Pillar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8333" y="5340230"/>
            <a:ext cx="1164353" cy="116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Text Box 14"/>
          <p:cNvSpPr txBox="1">
            <a:spLocks noChangeArrowheads="1"/>
          </p:cNvSpPr>
          <p:nvPr/>
        </p:nvSpPr>
        <p:spPr bwMode="auto">
          <a:xfrm>
            <a:off x="4719329" y="6538965"/>
            <a:ext cx="2071258" cy="4049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Accounting and reporting</a:t>
            </a:r>
          </a:p>
          <a:p>
            <a:pPr defTabSz="685800" eaLnBrk="0" fontAlgn="base" hangingPunct="0">
              <a:spcBef>
                <a:spcPct val="0"/>
              </a:spcBef>
              <a:spcAft>
                <a:spcPct val="0"/>
              </a:spcAft>
            </a:pPr>
            <a:endParaRPr lang="en-US" altLang="en-US" sz="3600" dirty="0"/>
          </a:p>
        </p:txBody>
      </p:sp>
      <p:pic>
        <p:nvPicPr>
          <p:cNvPr id="26" name="Picture 2" descr="Color_Icons_Pilla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7699" y="2482591"/>
            <a:ext cx="1164353" cy="116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7" name="Text Box 10"/>
          <p:cNvSpPr txBox="1">
            <a:spLocks noChangeArrowheads="1"/>
          </p:cNvSpPr>
          <p:nvPr/>
        </p:nvSpPr>
        <p:spPr bwMode="auto">
          <a:xfrm>
            <a:off x="6287127" y="2662665"/>
            <a:ext cx="1134442" cy="7143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Transparency of public finances</a:t>
            </a:r>
          </a:p>
          <a:p>
            <a:pPr defTabSz="685800" eaLnBrk="0" fontAlgn="base" hangingPunct="0">
              <a:spcBef>
                <a:spcPct val="0"/>
              </a:spcBef>
              <a:spcAft>
                <a:spcPct val="0"/>
              </a:spcAft>
            </a:pPr>
            <a:endParaRPr lang="en-US" altLang="en-US" sz="4400" dirty="0"/>
          </a:p>
        </p:txBody>
      </p:sp>
      <p:pic>
        <p:nvPicPr>
          <p:cNvPr id="28" name="Picture 3" descr="Color_Icons_Pilla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66001" y="3719714"/>
            <a:ext cx="1164353" cy="116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9" name="Text Box 11"/>
          <p:cNvSpPr txBox="1">
            <a:spLocks noChangeArrowheads="1"/>
          </p:cNvSpPr>
          <p:nvPr/>
        </p:nvSpPr>
        <p:spPr bwMode="auto">
          <a:xfrm>
            <a:off x="3973673" y="4095575"/>
            <a:ext cx="1201004" cy="68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Management of assets and liabilities</a:t>
            </a:r>
          </a:p>
          <a:p>
            <a:pPr defTabSz="685800" eaLnBrk="0" fontAlgn="base" hangingPunct="0">
              <a:spcBef>
                <a:spcPct val="0"/>
              </a:spcBef>
              <a:spcAft>
                <a:spcPct val="0"/>
              </a:spcAft>
            </a:pPr>
            <a:endParaRPr lang="en-US" altLang="en-US" sz="4400" b="1" dirty="0"/>
          </a:p>
        </p:txBody>
      </p:sp>
      <p:pic>
        <p:nvPicPr>
          <p:cNvPr id="30" name="Picture 7" descr="Color_Icons_Pillar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3416" y="2901453"/>
            <a:ext cx="1164353" cy="116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1" name="Text Box 15"/>
          <p:cNvSpPr txBox="1">
            <a:spLocks noChangeArrowheads="1"/>
          </p:cNvSpPr>
          <p:nvPr/>
        </p:nvSpPr>
        <p:spPr bwMode="auto">
          <a:xfrm>
            <a:off x="2349287" y="4181484"/>
            <a:ext cx="1633062" cy="6175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External scrutiny and audit</a:t>
            </a:r>
          </a:p>
          <a:p>
            <a:pPr defTabSz="685800" eaLnBrk="0" fontAlgn="base" hangingPunct="0">
              <a:spcBef>
                <a:spcPct val="0"/>
              </a:spcBef>
              <a:spcAft>
                <a:spcPct val="0"/>
              </a:spcAft>
            </a:pPr>
            <a:endParaRPr lang="en-US" altLang="en-US" sz="2400" dirty="0"/>
          </a:p>
        </p:txBody>
      </p:sp>
      <p:pic>
        <p:nvPicPr>
          <p:cNvPr id="32" name="Picture 5" descr="Color_Icons_Pillar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6986" y="2931223"/>
            <a:ext cx="1164353" cy="116435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3" name="Text Box 13"/>
          <p:cNvSpPr txBox="1">
            <a:spLocks noChangeArrowheads="1"/>
          </p:cNvSpPr>
          <p:nvPr/>
        </p:nvSpPr>
        <p:spPr bwMode="auto">
          <a:xfrm>
            <a:off x="6984464" y="4138958"/>
            <a:ext cx="2189308" cy="735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Predictability and control in budget execution</a:t>
            </a:r>
          </a:p>
          <a:p>
            <a:pPr defTabSz="685800" eaLnBrk="0" fontAlgn="base" hangingPunct="0">
              <a:spcBef>
                <a:spcPct val="0"/>
              </a:spcBef>
              <a:spcAft>
                <a:spcPct val="0"/>
              </a:spcAft>
            </a:pPr>
            <a:endParaRPr lang="en-US" altLang="en-US" sz="3600" dirty="0"/>
          </a:p>
        </p:txBody>
      </p:sp>
      <p:sp>
        <p:nvSpPr>
          <p:cNvPr id="7" name="Bent Arrow 6"/>
          <p:cNvSpPr/>
          <p:nvPr/>
        </p:nvSpPr>
        <p:spPr>
          <a:xfrm rot="5400000">
            <a:off x="7102409" y="1395639"/>
            <a:ext cx="1145539" cy="1323709"/>
          </a:xfrm>
          <a:prstGeom prst="ben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36" name="Bent Arrow 35"/>
          <p:cNvSpPr/>
          <p:nvPr/>
        </p:nvSpPr>
        <p:spPr>
          <a:xfrm rot="16200000">
            <a:off x="3069254" y="4599361"/>
            <a:ext cx="1145539" cy="1323709"/>
          </a:xfrm>
          <a:prstGeom prst="ben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8" name="Bent Arrow 7"/>
          <p:cNvSpPr/>
          <p:nvPr/>
        </p:nvSpPr>
        <p:spPr>
          <a:xfrm rot="10800000">
            <a:off x="7054400" y="4699167"/>
            <a:ext cx="1324537" cy="1196972"/>
          </a:xfrm>
          <a:prstGeom prst="ben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sp>
        <p:nvSpPr>
          <p:cNvPr id="38" name="Bent Arrow 37"/>
          <p:cNvSpPr/>
          <p:nvPr/>
        </p:nvSpPr>
        <p:spPr>
          <a:xfrm>
            <a:off x="2979341" y="1448419"/>
            <a:ext cx="1324537" cy="1196972"/>
          </a:xfrm>
          <a:prstGeom prst="bentArrow">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tx1"/>
              </a:solidFill>
            </a:endParaRPr>
          </a:p>
        </p:txBody>
      </p:sp>
      <p:pic>
        <p:nvPicPr>
          <p:cNvPr id="39" name="Picture 8" descr="Color_Icons_Pillar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39968" y="2905082"/>
            <a:ext cx="1167245" cy="1164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40" name="Text Box 9"/>
          <p:cNvSpPr txBox="1">
            <a:spLocks noChangeArrowheads="1"/>
          </p:cNvSpPr>
          <p:nvPr/>
        </p:nvSpPr>
        <p:spPr bwMode="auto">
          <a:xfrm>
            <a:off x="9385085" y="4122090"/>
            <a:ext cx="1277010" cy="4738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27432" tIns="27432" rIns="27432" bIns="27432" numCol="1" anchor="t" anchorCtr="0" compatLnSpc="1">
            <a:prstTxWarp prst="textNoShape">
              <a:avLst/>
            </a:prstTxWarp>
          </a:bodyPr>
          <a:lstStyle/>
          <a:p>
            <a:pPr algn="ctr" defTabSz="685800" eaLnBrk="0" fontAlgn="base" hangingPunct="0">
              <a:spcBef>
                <a:spcPct val="0"/>
              </a:spcBef>
              <a:spcAft>
                <a:spcPct val="0"/>
              </a:spcAft>
            </a:pPr>
            <a:r>
              <a:rPr lang="en-US" altLang="en-US" sz="1400" dirty="0">
                <a:solidFill>
                  <a:srgbClr val="000000"/>
                </a:solidFill>
              </a:rPr>
              <a:t>Budget reliability</a:t>
            </a:r>
          </a:p>
          <a:p>
            <a:pPr defTabSz="685800" eaLnBrk="0" fontAlgn="base" hangingPunct="0">
              <a:spcBef>
                <a:spcPct val="0"/>
              </a:spcBef>
              <a:spcAft>
                <a:spcPct val="0"/>
              </a:spcAft>
            </a:pPr>
            <a:endParaRPr lang="en-US" altLang="en-US" sz="4400" dirty="0"/>
          </a:p>
        </p:txBody>
      </p:sp>
      <p:sp>
        <p:nvSpPr>
          <p:cNvPr id="16" name="Isosceles Triangle 15"/>
          <p:cNvSpPr/>
          <p:nvPr/>
        </p:nvSpPr>
        <p:spPr>
          <a:xfrm>
            <a:off x="5371628" y="2098019"/>
            <a:ext cx="677761" cy="261388"/>
          </a:xfrm>
          <a:prstGeom prst="triangl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2" name="Isosceles Triangle 41"/>
          <p:cNvSpPr/>
          <p:nvPr/>
        </p:nvSpPr>
        <p:spPr>
          <a:xfrm rot="10800000">
            <a:off x="5387743" y="5010858"/>
            <a:ext cx="677761" cy="261388"/>
          </a:xfrm>
          <a:prstGeom prst="triangl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3" name="Isosceles Triangle 42"/>
          <p:cNvSpPr/>
          <p:nvPr/>
        </p:nvSpPr>
        <p:spPr>
          <a:xfrm rot="16200000">
            <a:off x="4011616" y="3331826"/>
            <a:ext cx="378995" cy="467441"/>
          </a:xfrm>
          <a:prstGeom prst="triangl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4" name="Isosceles Triangle 43"/>
          <p:cNvSpPr/>
          <p:nvPr/>
        </p:nvSpPr>
        <p:spPr>
          <a:xfrm rot="5400000">
            <a:off x="7018297" y="3332753"/>
            <a:ext cx="378997" cy="467443"/>
          </a:xfrm>
          <a:prstGeom prst="triangl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45" name="Isosceles Triangle 44"/>
          <p:cNvSpPr/>
          <p:nvPr/>
        </p:nvSpPr>
        <p:spPr>
          <a:xfrm rot="5400000">
            <a:off x="8903860" y="3332753"/>
            <a:ext cx="378997" cy="467443"/>
          </a:xfrm>
          <a:prstGeom prst="triangle">
            <a:avLst/>
          </a:prstGeom>
          <a:solidFill>
            <a:schemeClr val="tx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7407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B52A89A-C1B0-2442-8250-577B108BB3A7}" type="slidenum">
              <a:rPr lang="en-US" smtClean="0"/>
              <a:pPr/>
              <a:t>8</a:t>
            </a:fld>
            <a:endParaRPr lang="en-US"/>
          </a:p>
        </p:txBody>
      </p:sp>
      <p:sp>
        <p:nvSpPr>
          <p:cNvPr id="3" name="TextBox 2"/>
          <p:cNvSpPr txBox="1"/>
          <p:nvPr/>
        </p:nvSpPr>
        <p:spPr>
          <a:xfrm>
            <a:off x="1852612" y="1029712"/>
            <a:ext cx="8632508" cy="5755422"/>
          </a:xfrm>
          <a:prstGeom prst="rect">
            <a:avLst/>
          </a:prstGeom>
          <a:noFill/>
        </p:spPr>
        <p:txBody>
          <a:bodyPr wrap="square" numCol="2" rtlCol="0">
            <a:spAutoFit/>
          </a:bodyPr>
          <a:lstStyle/>
          <a:p>
            <a:pPr marL="342900" indent="-342900"/>
            <a:r>
              <a:rPr lang="en-US" sz="1600" b="1" dirty="0">
                <a:solidFill>
                  <a:srgbClr val="569AB3"/>
                </a:solidFill>
              </a:rPr>
              <a:t>I. Budget Reliability  </a:t>
            </a:r>
          </a:p>
          <a:p>
            <a:pPr marL="342900" indent="-342900"/>
            <a:r>
              <a:rPr lang="en-US" sz="1600" dirty="0"/>
              <a:t>PI-1. Aggregate expenditure outturn </a:t>
            </a:r>
          </a:p>
          <a:p>
            <a:pPr marL="388144" indent="-388144"/>
            <a:r>
              <a:rPr lang="en-US" sz="1600" dirty="0"/>
              <a:t>PI-2. Expenditure composition outturn </a:t>
            </a:r>
          </a:p>
          <a:p>
            <a:pPr marL="388144" indent="-388144"/>
            <a:r>
              <a:rPr lang="en-US" sz="1600" dirty="0"/>
              <a:t>PI-3. Revenue outturn </a:t>
            </a:r>
          </a:p>
          <a:p>
            <a:pPr marL="388144" indent="-388144"/>
            <a:r>
              <a:rPr lang="en-US" sz="1600" b="1" dirty="0">
                <a:solidFill>
                  <a:srgbClr val="28C0DA"/>
                </a:solidFill>
              </a:rPr>
              <a:t>II. Transparency of public finances</a:t>
            </a:r>
          </a:p>
          <a:p>
            <a:pPr marL="388144" indent="-388144"/>
            <a:r>
              <a:rPr lang="en-US" sz="1600" dirty="0"/>
              <a:t>PI-4. Budget classification	</a:t>
            </a:r>
          </a:p>
          <a:p>
            <a:pPr marL="388144" indent="-388144"/>
            <a:r>
              <a:rPr lang="en-US" sz="1600" dirty="0"/>
              <a:t>PI-5. Budget documentation	</a:t>
            </a:r>
          </a:p>
          <a:p>
            <a:pPr marL="388144" indent="-388144"/>
            <a:r>
              <a:rPr lang="en-US" sz="1600" dirty="0"/>
              <a:t>PI-6. Central government operations outside financial reports	</a:t>
            </a:r>
          </a:p>
          <a:p>
            <a:pPr marL="388144" indent="-388144"/>
            <a:r>
              <a:rPr lang="en-US" sz="1600" dirty="0"/>
              <a:t>PI-7. Transfers to subnational governments</a:t>
            </a:r>
          </a:p>
          <a:p>
            <a:pPr marL="388144" indent="-388144"/>
            <a:r>
              <a:rPr lang="en-US" sz="1600" dirty="0"/>
              <a:t>PI-8. Performance information for service delivery	</a:t>
            </a:r>
          </a:p>
          <a:p>
            <a:pPr marL="388144" indent="-388144"/>
            <a:r>
              <a:rPr lang="en-US" sz="1600" dirty="0"/>
              <a:t>PI-9. Public access to fiscal information	</a:t>
            </a:r>
          </a:p>
          <a:p>
            <a:pPr marL="388144" indent="-388144"/>
            <a:r>
              <a:rPr lang="en-US" sz="1600" b="1" dirty="0">
                <a:solidFill>
                  <a:srgbClr val="FAB416"/>
                </a:solidFill>
              </a:rPr>
              <a:t>III. Management of Assets &amp; liabilities</a:t>
            </a:r>
          </a:p>
          <a:p>
            <a:pPr marL="388144" indent="-388144"/>
            <a:r>
              <a:rPr lang="en-US" sz="1600" dirty="0"/>
              <a:t>PI-10. Fiscal risk reporting</a:t>
            </a:r>
          </a:p>
          <a:p>
            <a:pPr marL="388144" indent="-388144"/>
            <a:r>
              <a:rPr lang="en-US" sz="1600" dirty="0">
                <a:effectLst>
                  <a:outerShdw blurRad="38100" dist="38100" dir="2700000" algn="tl">
                    <a:srgbClr val="000000">
                      <a:alpha val="43137"/>
                    </a:srgbClr>
                  </a:outerShdw>
                </a:effectLst>
              </a:rPr>
              <a:t>PI-11. Public investment management</a:t>
            </a:r>
          </a:p>
          <a:p>
            <a:pPr marL="388144" indent="-388144"/>
            <a:r>
              <a:rPr lang="en-US" sz="1600" dirty="0">
                <a:effectLst>
                  <a:outerShdw blurRad="38100" dist="38100" dir="2700000" algn="tl">
                    <a:srgbClr val="000000">
                      <a:alpha val="43137"/>
                    </a:srgbClr>
                  </a:outerShdw>
                </a:effectLst>
              </a:rPr>
              <a:t>PI-12. Public asset management</a:t>
            </a:r>
          </a:p>
          <a:p>
            <a:pPr marL="388144" indent="-388144"/>
            <a:r>
              <a:rPr lang="en-US" sz="1600" dirty="0"/>
              <a:t>PI-13. Debt management</a:t>
            </a:r>
          </a:p>
          <a:p>
            <a:pPr marL="388144" indent="-388144"/>
            <a:r>
              <a:rPr lang="en-US" sz="1600" b="1" dirty="0">
                <a:solidFill>
                  <a:srgbClr val="F16423"/>
                </a:solidFill>
              </a:rPr>
              <a:t>IV. Policy-based fiscal strategy and budgeting</a:t>
            </a:r>
          </a:p>
          <a:p>
            <a:pPr marL="388144" indent="-388144"/>
            <a:r>
              <a:rPr lang="en-US" sz="1600" dirty="0">
                <a:effectLst>
                  <a:outerShdw blurRad="38100" dist="38100" dir="2700000" algn="tl">
                    <a:srgbClr val="000000">
                      <a:alpha val="43137"/>
                    </a:srgbClr>
                  </a:outerShdw>
                </a:effectLst>
              </a:rPr>
              <a:t>PI-14. Macroeconomic and fiscal forecasting</a:t>
            </a:r>
          </a:p>
          <a:p>
            <a:pPr marL="388144" indent="-388144"/>
            <a:r>
              <a:rPr lang="en-US" sz="1600" dirty="0">
                <a:effectLst>
                  <a:outerShdw blurRad="38100" dist="38100" dir="2700000" algn="tl">
                    <a:srgbClr val="000000">
                      <a:alpha val="43137"/>
                    </a:srgbClr>
                  </a:outerShdw>
                </a:effectLst>
              </a:rPr>
              <a:t>PI-15. Fiscal strategy</a:t>
            </a:r>
          </a:p>
          <a:p>
            <a:pPr marL="469106" indent="-469106"/>
            <a:r>
              <a:rPr lang="en-US" sz="1600" dirty="0"/>
              <a:t>PI-16. Medium-term perspective in expenditure budgeting</a:t>
            </a:r>
          </a:p>
          <a:p>
            <a:pPr marL="388144" indent="-388144"/>
            <a:r>
              <a:rPr lang="en-US" sz="1600" dirty="0"/>
              <a:t>PI-17. Budget preparation process</a:t>
            </a:r>
          </a:p>
          <a:p>
            <a:pPr marL="388144" indent="-388144"/>
            <a:r>
              <a:rPr lang="en-US" sz="1600" dirty="0"/>
              <a:t>PI-18. Legislative scrutiny of budgets</a:t>
            </a:r>
          </a:p>
          <a:p>
            <a:pPr marL="388144" indent="-388144"/>
            <a:r>
              <a:rPr lang="en-US" sz="1600" b="1" dirty="0">
                <a:solidFill>
                  <a:srgbClr val="84C346"/>
                </a:solidFill>
              </a:rPr>
              <a:t>V. Predictability and control in budget execution</a:t>
            </a:r>
          </a:p>
          <a:p>
            <a:pPr marL="388144" indent="-388144"/>
            <a:r>
              <a:rPr lang="en-US" sz="1600" dirty="0"/>
              <a:t>PI-19. Revenue administration</a:t>
            </a:r>
          </a:p>
          <a:p>
            <a:pPr marL="388144" indent="-388144"/>
            <a:r>
              <a:rPr lang="en-US" sz="1600" dirty="0"/>
              <a:t>PI-20. Accounting for revenue</a:t>
            </a:r>
          </a:p>
          <a:p>
            <a:pPr marL="469106" indent="-469106"/>
            <a:r>
              <a:rPr lang="en-US" sz="1600" dirty="0"/>
              <a:t>PI-21. Predictability of in-year resource allocation</a:t>
            </a:r>
          </a:p>
          <a:p>
            <a:pPr marL="469106" indent="-469106"/>
            <a:r>
              <a:rPr lang="en-US" sz="1600" dirty="0"/>
              <a:t>PI-22. Expenditure arrears</a:t>
            </a:r>
          </a:p>
          <a:p>
            <a:pPr marL="469106" indent="-469106"/>
            <a:r>
              <a:rPr lang="en-US" sz="1600" dirty="0"/>
              <a:t>PI-23. Payroll controls	</a:t>
            </a:r>
          </a:p>
          <a:p>
            <a:pPr marL="469106" indent="-469106"/>
            <a:r>
              <a:rPr lang="en-US" sz="1600" dirty="0"/>
              <a:t>PI-24. Procurement</a:t>
            </a:r>
          </a:p>
          <a:p>
            <a:pPr marL="469106" indent="-469106"/>
            <a:r>
              <a:rPr lang="en-US" sz="1600" dirty="0"/>
              <a:t>PI-25. Internal controls on </a:t>
            </a:r>
            <a:r>
              <a:rPr lang="en-US" sz="1600" dirty="0" err="1"/>
              <a:t>nonsalary</a:t>
            </a:r>
            <a:r>
              <a:rPr lang="en-US" sz="1600" dirty="0"/>
              <a:t> expenditure</a:t>
            </a:r>
          </a:p>
          <a:p>
            <a:pPr marL="388144" indent="-388144"/>
            <a:r>
              <a:rPr lang="en-US" sz="1600" dirty="0"/>
              <a:t>PI-26. Internal audit</a:t>
            </a:r>
          </a:p>
          <a:p>
            <a:pPr marL="388144" indent="-388144"/>
            <a:r>
              <a:rPr lang="en-US" sz="1600" b="1" dirty="0">
                <a:solidFill>
                  <a:srgbClr val="C2D840"/>
                </a:solidFill>
              </a:rPr>
              <a:t>VI. Accounting and reporting</a:t>
            </a:r>
          </a:p>
          <a:p>
            <a:pPr marL="388144" indent="-388144"/>
            <a:r>
              <a:rPr lang="en-US" sz="1600" dirty="0"/>
              <a:t>PI-27. Financial data integrity	</a:t>
            </a:r>
          </a:p>
          <a:p>
            <a:pPr marL="388144" indent="-388144"/>
            <a:r>
              <a:rPr lang="en-US" sz="1600" dirty="0"/>
              <a:t>PI-28. In-year budget reports	</a:t>
            </a:r>
          </a:p>
          <a:p>
            <a:pPr marL="388144" indent="-388144"/>
            <a:r>
              <a:rPr lang="en-US" sz="1600" dirty="0"/>
              <a:t>PI-29. Annual financial reports	</a:t>
            </a:r>
          </a:p>
          <a:p>
            <a:pPr marL="388144" indent="-388144"/>
            <a:r>
              <a:rPr lang="en-US" sz="1600" b="1" dirty="0">
                <a:solidFill>
                  <a:srgbClr val="B34384"/>
                </a:solidFill>
              </a:rPr>
              <a:t>VII. External scrutiny and audit</a:t>
            </a:r>
          </a:p>
          <a:p>
            <a:pPr marL="388144" indent="-388144"/>
            <a:r>
              <a:rPr lang="en-US" sz="1600" dirty="0"/>
              <a:t>PI-30. External audit</a:t>
            </a:r>
          </a:p>
          <a:p>
            <a:pPr marL="388144" indent="-388144"/>
            <a:r>
              <a:rPr lang="en-US" sz="1600" dirty="0"/>
              <a:t>PI-31. Legislative scrutiny of audit reports</a:t>
            </a:r>
          </a:p>
        </p:txBody>
      </p:sp>
      <p:sp>
        <p:nvSpPr>
          <p:cNvPr id="6" name="Title 5"/>
          <p:cNvSpPr txBox="1">
            <a:spLocks/>
          </p:cNvSpPr>
          <p:nvPr/>
        </p:nvSpPr>
        <p:spPr>
          <a:xfrm>
            <a:off x="1802192" y="52532"/>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stStyle>
          <a:p>
            <a:r>
              <a:rPr lang="en-US" dirty="0"/>
              <a:t>PEFA performance indicators</a:t>
            </a:r>
          </a:p>
        </p:txBody>
      </p:sp>
    </p:spTree>
    <p:extLst>
      <p:ext uri="{BB962C8B-B14F-4D97-AF65-F5344CB8AC3E}">
        <p14:creationId xmlns:p14="http://schemas.microsoft.com/office/powerpoint/2010/main" val="4283381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B0D0B-D298-45A1-B2E6-835336EF558A}"/>
              </a:ext>
            </a:extLst>
          </p:cNvPr>
          <p:cNvSpPr>
            <a:spLocks noGrp="1"/>
          </p:cNvSpPr>
          <p:nvPr>
            <p:ph type="title"/>
          </p:nvPr>
        </p:nvSpPr>
        <p:spPr>
          <a:xfrm>
            <a:off x="2644140" y="365125"/>
            <a:ext cx="8709660" cy="1325563"/>
          </a:xfrm>
        </p:spPr>
        <p:txBody>
          <a:bodyPr/>
          <a:lstStyle/>
          <a:p>
            <a:r>
              <a:rPr lang="en-US" dirty="0">
                <a:solidFill>
                  <a:srgbClr val="84C346"/>
                </a:solidFill>
              </a:rPr>
              <a:t>Pillar five: Predictability and control in budget execution</a:t>
            </a:r>
            <a:endParaRPr lang="en-US" dirty="0"/>
          </a:p>
        </p:txBody>
      </p:sp>
      <p:pic>
        <p:nvPicPr>
          <p:cNvPr id="4" name="Picture Placeholder 3">
            <a:extLst>
              <a:ext uri="{FF2B5EF4-FFF2-40B4-BE49-F238E27FC236}">
                <a16:creationId xmlns:a16="http://schemas.microsoft.com/office/drawing/2014/main" id="{9FEF59BC-4C68-48DD-95AE-817C8D7A27D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04345" y="487362"/>
            <a:ext cx="1081088" cy="1081088"/>
          </a:xfrm>
          <a:prstGeom prst="rect">
            <a:avLst/>
          </a:prstGeom>
        </p:spPr>
      </p:pic>
      <p:graphicFrame>
        <p:nvGraphicFramePr>
          <p:cNvPr id="5" name="Content Placeholder 4">
            <a:extLst>
              <a:ext uri="{FF2B5EF4-FFF2-40B4-BE49-F238E27FC236}">
                <a16:creationId xmlns:a16="http://schemas.microsoft.com/office/drawing/2014/main" id="{9D057EE8-D133-4216-8160-24AF41B58543}"/>
              </a:ext>
            </a:extLst>
          </p:cNvPr>
          <p:cNvGraphicFramePr>
            <a:graphicFrameLocks noGrp="1"/>
          </p:cNvGraphicFramePr>
          <p:nvPr>
            <p:ph idx="1"/>
            <p:extLst>
              <p:ext uri="{D42A27DB-BD31-4B8C-83A1-F6EECF244321}">
                <p14:modId xmlns:p14="http://schemas.microsoft.com/office/powerpoint/2010/main" val="1932324177"/>
              </p:ext>
            </p:extLst>
          </p:nvPr>
        </p:nvGraphicFramePr>
        <p:xfrm>
          <a:off x="6423660" y="1825625"/>
          <a:ext cx="4930140" cy="380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91AA174C-FC7F-47FA-8B65-7765A5CEF88B}"/>
              </a:ext>
            </a:extLst>
          </p:cNvPr>
          <p:cNvGrpSpPr/>
          <p:nvPr/>
        </p:nvGrpSpPr>
        <p:grpSpPr>
          <a:xfrm>
            <a:off x="6515100" y="5631180"/>
            <a:ext cx="4770120" cy="335281"/>
            <a:chOff x="418401" y="5147899"/>
            <a:chExt cx="5445574" cy="548639"/>
          </a:xfrm>
          <a:solidFill>
            <a:srgbClr val="92D050"/>
          </a:solidFill>
        </p:grpSpPr>
        <p:sp>
          <p:nvSpPr>
            <p:cNvPr id="7" name="Rectangle 6">
              <a:extLst>
                <a:ext uri="{FF2B5EF4-FFF2-40B4-BE49-F238E27FC236}">
                  <a16:creationId xmlns:a16="http://schemas.microsoft.com/office/drawing/2014/main" id="{34317864-D1B3-4D8D-ADB4-C425078FADCA}"/>
                </a:ext>
              </a:extLst>
            </p:cNvPr>
            <p:cNvSpPr/>
            <p:nvPr/>
          </p:nvSpPr>
          <p:spPr>
            <a:xfrm>
              <a:off x="418401" y="5147899"/>
              <a:ext cx="5445574" cy="548639"/>
            </a:xfrm>
            <a:prstGeom prst="rect">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angle 7">
              <a:extLst>
                <a:ext uri="{FF2B5EF4-FFF2-40B4-BE49-F238E27FC236}">
                  <a16:creationId xmlns:a16="http://schemas.microsoft.com/office/drawing/2014/main" id="{CFD090C8-1E65-4EFF-B969-CE679A3C5054}"/>
                </a:ext>
              </a:extLst>
            </p:cNvPr>
            <p:cNvSpPr/>
            <p:nvPr/>
          </p:nvSpPr>
          <p:spPr>
            <a:xfrm>
              <a:off x="418401" y="5147899"/>
              <a:ext cx="5445574" cy="548639"/>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30247" tIns="43180" rIns="43180" bIns="43180" numCol="1" spcCol="1270" anchor="ctr" anchorCtr="0">
              <a:noAutofit/>
            </a:bodyPr>
            <a:lstStyle/>
            <a:p>
              <a:pPr lvl="0" algn="l" defTabSz="755650">
                <a:lnSpc>
                  <a:spcPct val="90000"/>
                </a:lnSpc>
                <a:spcBef>
                  <a:spcPct val="0"/>
                </a:spcBef>
                <a:spcAft>
                  <a:spcPct val="35000"/>
                </a:spcAft>
              </a:pPr>
              <a:r>
                <a:rPr lang="en-US" sz="1700" kern="1200" dirty="0"/>
                <a:t>PI-26 Internal audit</a:t>
              </a:r>
            </a:p>
          </p:txBody>
        </p:sp>
      </p:grpSp>
      <p:sp>
        <p:nvSpPr>
          <p:cNvPr id="9" name="Oval 8">
            <a:extLst>
              <a:ext uri="{FF2B5EF4-FFF2-40B4-BE49-F238E27FC236}">
                <a16:creationId xmlns:a16="http://schemas.microsoft.com/office/drawing/2014/main" id="{0A71CC07-53E9-4F42-AF06-E0470583EE7F}"/>
              </a:ext>
            </a:extLst>
          </p:cNvPr>
          <p:cNvSpPr/>
          <p:nvPr/>
        </p:nvSpPr>
        <p:spPr>
          <a:xfrm>
            <a:off x="6202680" y="5547361"/>
            <a:ext cx="403860" cy="419100"/>
          </a:xfrm>
          <a:prstGeom prst="ellipse">
            <a:avLst/>
          </a:prstGeom>
          <a:ln>
            <a:solidFill>
              <a:schemeClr val="accent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Rectangle 9">
            <a:extLst>
              <a:ext uri="{FF2B5EF4-FFF2-40B4-BE49-F238E27FC236}">
                <a16:creationId xmlns:a16="http://schemas.microsoft.com/office/drawing/2014/main" id="{192B3C6F-046D-4D53-81D8-B3CCDE836ED0}"/>
              </a:ext>
            </a:extLst>
          </p:cNvPr>
          <p:cNvSpPr/>
          <p:nvPr/>
        </p:nvSpPr>
        <p:spPr>
          <a:xfrm>
            <a:off x="2301240" y="2214860"/>
            <a:ext cx="3276600" cy="3046988"/>
          </a:xfrm>
          <a:prstGeom prst="rect">
            <a:avLst/>
          </a:prstGeom>
        </p:spPr>
        <p:txBody>
          <a:bodyPr wrap="square">
            <a:spAutoFit/>
          </a:bodyPr>
          <a:lstStyle/>
          <a:p>
            <a:r>
              <a:rPr lang="en-US" sz="2400" dirty="0"/>
              <a:t>The budget is implemented within a system of effective standards, processes, and internal controls, ensuring that resources are obtained and used as intended.</a:t>
            </a:r>
          </a:p>
        </p:txBody>
      </p:sp>
    </p:spTree>
    <p:extLst>
      <p:ext uri="{BB962C8B-B14F-4D97-AF65-F5344CB8AC3E}">
        <p14:creationId xmlns:p14="http://schemas.microsoft.com/office/powerpoint/2010/main" val="1576014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2510</TotalTime>
  <Words>1980</Words>
  <Application>Microsoft Office PowerPoint</Application>
  <PresentationFormat>Widescreen</PresentationFormat>
  <Paragraphs>318</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PEFA 2016</vt:lpstr>
      <vt:lpstr>PEFA objectives</vt:lpstr>
      <vt:lpstr>PEFA Guiding principles</vt:lpstr>
      <vt:lpstr>PEFA Framework in a nutshell</vt:lpstr>
      <vt:lpstr>What does the PEFA framework cover?   PEFA and GFS 2014 structure of the public sector</vt:lpstr>
      <vt:lpstr>7 PEFA pillars of PFM performance</vt:lpstr>
      <vt:lpstr>PEFA and the budget cycle</vt:lpstr>
      <vt:lpstr>PowerPoint Presentation</vt:lpstr>
      <vt:lpstr>Pillar five: Predictability and control in budget execution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Albania Assessment 2017  Pillar five: Predictability and control in budget execution</vt:lpstr>
      <vt:lpstr>Pillar six: Accounting and reporting</vt:lpstr>
      <vt:lpstr>PowerPoint Presentation</vt:lpstr>
      <vt:lpstr>PowerPoint Presentation</vt:lpstr>
      <vt:lpstr>PowerPoint Presentation</vt:lpstr>
      <vt:lpstr>Albania Assessment 2017  Pillar six: Accounting and reporting</vt:lpstr>
      <vt:lpstr>Guidance developed by the PEFA Secretariat to support PEFA users</vt:lpstr>
      <vt:lpstr>Get in touch with the PEFA Secretariat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Albania PEFA Assessment  2017 results</dc:title>
  <dc:creator>Elena Nikulina</dc:creator>
  <cp:lastModifiedBy>Elena Nikulina</cp:lastModifiedBy>
  <cp:revision>65</cp:revision>
  <dcterms:created xsi:type="dcterms:W3CDTF">2018-01-12T21:00:08Z</dcterms:created>
  <dcterms:modified xsi:type="dcterms:W3CDTF">2018-05-12T20:35:20Z</dcterms:modified>
</cp:coreProperties>
</file>