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303" r:id="rId4"/>
    <p:sldId id="264" r:id="rId5"/>
    <p:sldId id="265" r:id="rId6"/>
    <p:sldId id="304" r:id="rId7"/>
    <p:sldId id="267" r:id="rId8"/>
    <p:sldId id="269" r:id="rId9"/>
    <p:sldId id="258" r:id="rId10"/>
    <p:sldId id="259" r:id="rId11"/>
    <p:sldId id="260" r:id="rId12"/>
    <p:sldId id="263" r:id="rId13"/>
    <p:sldId id="262" r:id="rId14"/>
    <p:sldId id="266" r:id="rId15"/>
    <p:sldId id="271" r:id="rId16"/>
    <p:sldId id="305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8" autoAdjust="0"/>
    <p:restoredTop sz="86494" autoAdjust="0"/>
  </p:normalViewPr>
  <p:slideViewPr>
    <p:cSldViewPr>
      <p:cViewPr varScale="1">
        <p:scale>
          <a:sx n="129" d="100"/>
          <a:sy n="129" d="100"/>
        </p:scale>
        <p:origin x="5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DE005F-FEFD-1041-BEC4-BE19A98EA38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50DE022-A687-3141-BA11-3D719F391BEE}">
      <dgm:prSet phldrT="[Text]"/>
      <dgm:spPr/>
      <dgm:t>
        <a:bodyPr/>
        <a:lstStyle/>
        <a:p>
          <a:r>
            <a:rPr lang="en-US" dirty="0"/>
            <a:t>input</a:t>
          </a:r>
        </a:p>
      </dgm:t>
    </dgm:pt>
    <dgm:pt modelId="{69BE010F-44CB-8742-AC17-6ABA6C446EE5}" type="parTrans" cxnId="{F26F1193-7D2E-9043-BD5D-126C94BFC4A4}">
      <dgm:prSet/>
      <dgm:spPr/>
      <dgm:t>
        <a:bodyPr/>
        <a:lstStyle/>
        <a:p>
          <a:endParaRPr lang="en-US"/>
        </a:p>
      </dgm:t>
    </dgm:pt>
    <dgm:pt modelId="{20061182-F6A3-1648-9F2F-3231B8868951}" type="sibTrans" cxnId="{F26F1193-7D2E-9043-BD5D-126C94BFC4A4}">
      <dgm:prSet/>
      <dgm:spPr/>
      <dgm:t>
        <a:bodyPr/>
        <a:lstStyle/>
        <a:p>
          <a:endParaRPr lang="en-US" dirty="0"/>
        </a:p>
      </dgm:t>
    </dgm:pt>
    <dgm:pt modelId="{608CA112-60E4-5C49-BBA1-A318CBB603ED}">
      <dgm:prSet phldrT="[Text]"/>
      <dgm:spPr/>
      <dgm:t>
        <a:bodyPr/>
        <a:lstStyle/>
        <a:p>
          <a:r>
            <a:rPr lang="en-US" dirty="0"/>
            <a:t>activity</a:t>
          </a:r>
        </a:p>
      </dgm:t>
    </dgm:pt>
    <dgm:pt modelId="{234A05B0-B565-A94A-8BE9-3148280B1984}" type="parTrans" cxnId="{90817EC4-6489-7D4A-8FF2-2857275215EF}">
      <dgm:prSet/>
      <dgm:spPr/>
      <dgm:t>
        <a:bodyPr/>
        <a:lstStyle/>
        <a:p>
          <a:endParaRPr lang="en-US"/>
        </a:p>
      </dgm:t>
    </dgm:pt>
    <dgm:pt modelId="{41B08E84-7069-D345-9A15-00896FADD6F0}" type="sibTrans" cxnId="{90817EC4-6489-7D4A-8FF2-2857275215EF}">
      <dgm:prSet/>
      <dgm:spPr/>
      <dgm:t>
        <a:bodyPr/>
        <a:lstStyle/>
        <a:p>
          <a:endParaRPr lang="en-US" dirty="0"/>
        </a:p>
      </dgm:t>
    </dgm:pt>
    <dgm:pt modelId="{B007BFA7-63B5-8E49-922E-72E8A975EF8E}">
      <dgm:prSet phldrT="[Text]"/>
      <dgm:spPr/>
      <dgm:t>
        <a:bodyPr/>
        <a:lstStyle/>
        <a:p>
          <a:r>
            <a:rPr lang="en-US" dirty="0"/>
            <a:t>output</a:t>
          </a:r>
        </a:p>
      </dgm:t>
    </dgm:pt>
    <dgm:pt modelId="{9781F387-6D16-E243-B8BE-632F677F0F99}" type="parTrans" cxnId="{4EC59DEA-E42E-9B43-AA03-C518931511F8}">
      <dgm:prSet/>
      <dgm:spPr/>
      <dgm:t>
        <a:bodyPr/>
        <a:lstStyle/>
        <a:p>
          <a:endParaRPr lang="en-US"/>
        </a:p>
      </dgm:t>
    </dgm:pt>
    <dgm:pt modelId="{D6B8C95C-2FA3-694A-B7B5-3ACFD8AAC1F7}" type="sibTrans" cxnId="{4EC59DEA-E42E-9B43-AA03-C518931511F8}">
      <dgm:prSet/>
      <dgm:spPr/>
      <dgm:t>
        <a:bodyPr/>
        <a:lstStyle/>
        <a:p>
          <a:endParaRPr lang="en-US" dirty="0"/>
        </a:p>
      </dgm:t>
    </dgm:pt>
    <dgm:pt modelId="{594822D5-E4DC-034B-B206-4405AE3DF1BC}">
      <dgm:prSet phldrT="[Text]"/>
      <dgm:spPr/>
      <dgm:t>
        <a:bodyPr/>
        <a:lstStyle/>
        <a:p>
          <a:r>
            <a:rPr lang="en-US" dirty="0"/>
            <a:t>outcome</a:t>
          </a:r>
        </a:p>
      </dgm:t>
    </dgm:pt>
    <dgm:pt modelId="{47ACFC6B-1A35-3D44-87EE-226B55BBDDF3}" type="parTrans" cxnId="{889DB5D3-E4BA-874F-881E-E6DE87C5376B}">
      <dgm:prSet/>
      <dgm:spPr/>
      <dgm:t>
        <a:bodyPr/>
        <a:lstStyle/>
        <a:p>
          <a:endParaRPr lang="en-US"/>
        </a:p>
      </dgm:t>
    </dgm:pt>
    <dgm:pt modelId="{29BAC04B-3947-C24E-A76D-96BFC1D0D5CF}" type="sibTrans" cxnId="{889DB5D3-E4BA-874F-881E-E6DE87C5376B}">
      <dgm:prSet/>
      <dgm:spPr/>
      <dgm:t>
        <a:bodyPr/>
        <a:lstStyle/>
        <a:p>
          <a:endParaRPr lang="en-US"/>
        </a:p>
      </dgm:t>
    </dgm:pt>
    <dgm:pt modelId="{B0BD8B5C-DFA5-FC48-9281-E2A6654D87C3}" type="pres">
      <dgm:prSet presAssocID="{61DE005F-FEFD-1041-BEC4-BE19A98EA38D}" presName="Name0" presStyleCnt="0">
        <dgm:presLayoutVars>
          <dgm:dir/>
          <dgm:resizeHandles val="exact"/>
        </dgm:presLayoutVars>
      </dgm:prSet>
      <dgm:spPr/>
    </dgm:pt>
    <dgm:pt modelId="{2C596BEF-35F2-CB43-955A-63E5DC9533AB}" type="pres">
      <dgm:prSet presAssocID="{650DE022-A687-3141-BA11-3D719F391BEE}" presName="node" presStyleLbl="node1" presStyleIdx="0" presStyleCnt="4">
        <dgm:presLayoutVars>
          <dgm:bulletEnabled val="1"/>
        </dgm:presLayoutVars>
      </dgm:prSet>
      <dgm:spPr/>
    </dgm:pt>
    <dgm:pt modelId="{0E72726B-AEFA-BA4A-8904-E4F4F636D328}" type="pres">
      <dgm:prSet presAssocID="{20061182-F6A3-1648-9F2F-3231B8868951}" presName="sibTrans" presStyleLbl="sibTrans2D1" presStyleIdx="0" presStyleCnt="3"/>
      <dgm:spPr/>
    </dgm:pt>
    <dgm:pt modelId="{4C4FBE39-F0B5-E541-9023-A0212CA0C56C}" type="pres">
      <dgm:prSet presAssocID="{20061182-F6A3-1648-9F2F-3231B8868951}" presName="connectorText" presStyleLbl="sibTrans2D1" presStyleIdx="0" presStyleCnt="3"/>
      <dgm:spPr/>
    </dgm:pt>
    <dgm:pt modelId="{83976F5F-125D-7D4B-B4FA-E925D3F2BFDD}" type="pres">
      <dgm:prSet presAssocID="{608CA112-60E4-5C49-BBA1-A318CBB603ED}" presName="node" presStyleLbl="node1" presStyleIdx="1" presStyleCnt="4">
        <dgm:presLayoutVars>
          <dgm:bulletEnabled val="1"/>
        </dgm:presLayoutVars>
      </dgm:prSet>
      <dgm:spPr/>
    </dgm:pt>
    <dgm:pt modelId="{6076321B-F6F4-274C-A54D-3305E958CF1F}" type="pres">
      <dgm:prSet presAssocID="{41B08E84-7069-D345-9A15-00896FADD6F0}" presName="sibTrans" presStyleLbl="sibTrans2D1" presStyleIdx="1" presStyleCnt="3"/>
      <dgm:spPr/>
    </dgm:pt>
    <dgm:pt modelId="{55AC0A59-D47F-574B-954A-87D13AC34296}" type="pres">
      <dgm:prSet presAssocID="{41B08E84-7069-D345-9A15-00896FADD6F0}" presName="connectorText" presStyleLbl="sibTrans2D1" presStyleIdx="1" presStyleCnt="3"/>
      <dgm:spPr/>
    </dgm:pt>
    <dgm:pt modelId="{53B9DFF7-A650-8246-A829-7C540E449B07}" type="pres">
      <dgm:prSet presAssocID="{B007BFA7-63B5-8E49-922E-72E8A975EF8E}" presName="node" presStyleLbl="node1" presStyleIdx="2" presStyleCnt="4">
        <dgm:presLayoutVars>
          <dgm:bulletEnabled val="1"/>
        </dgm:presLayoutVars>
      </dgm:prSet>
      <dgm:spPr/>
    </dgm:pt>
    <dgm:pt modelId="{ED07D531-CB4E-B84F-82FD-CDF6C3136F1C}" type="pres">
      <dgm:prSet presAssocID="{D6B8C95C-2FA3-694A-B7B5-3ACFD8AAC1F7}" presName="sibTrans" presStyleLbl="sibTrans2D1" presStyleIdx="2" presStyleCnt="3"/>
      <dgm:spPr/>
    </dgm:pt>
    <dgm:pt modelId="{FA176409-4BDD-024D-83C2-C9EA9482CAB5}" type="pres">
      <dgm:prSet presAssocID="{D6B8C95C-2FA3-694A-B7B5-3ACFD8AAC1F7}" presName="connectorText" presStyleLbl="sibTrans2D1" presStyleIdx="2" presStyleCnt="3"/>
      <dgm:spPr/>
    </dgm:pt>
    <dgm:pt modelId="{95005E6B-B9E2-C047-B99A-915B5BA34698}" type="pres">
      <dgm:prSet presAssocID="{594822D5-E4DC-034B-B206-4405AE3DF1BC}" presName="node" presStyleLbl="node1" presStyleIdx="3" presStyleCnt="4">
        <dgm:presLayoutVars>
          <dgm:bulletEnabled val="1"/>
        </dgm:presLayoutVars>
      </dgm:prSet>
      <dgm:spPr/>
    </dgm:pt>
  </dgm:ptLst>
  <dgm:cxnLst>
    <dgm:cxn modelId="{F628EA0D-3BF3-994F-AACC-EDE9DEF1C1B4}" type="presOf" srcId="{D6B8C95C-2FA3-694A-B7B5-3ACFD8AAC1F7}" destId="{ED07D531-CB4E-B84F-82FD-CDF6C3136F1C}" srcOrd="0" destOrd="0" presId="urn:microsoft.com/office/officeart/2005/8/layout/process1"/>
    <dgm:cxn modelId="{51185C0E-7880-CC4B-BB6B-A7D6397E4541}" type="presOf" srcId="{20061182-F6A3-1648-9F2F-3231B8868951}" destId="{0E72726B-AEFA-BA4A-8904-E4F4F636D328}" srcOrd="0" destOrd="0" presId="urn:microsoft.com/office/officeart/2005/8/layout/process1"/>
    <dgm:cxn modelId="{368D3C18-0B51-6B4C-A9FA-151100F5FBE5}" type="presOf" srcId="{D6B8C95C-2FA3-694A-B7B5-3ACFD8AAC1F7}" destId="{FA176409-4BDD-024D-83C2-C9EA9482CAB5}" srcOrd="1" destOrd="0" presId="urn:microsoft.com/office/officeart/2005/8/layout/process1"/>
    <dgm:cxn modelId="{97F1281C-42B3-A24B-84D7-CB5E3AA84C91}" type="presOf" srcId="{B007BFA7-63B5-8E49-922E-72E8A975EF8E}" destId="{53B9DFF7-A650-8246-A829-7C540E449B07}" srcOrd="0" destOrd="0" presId="urn:microsoft.com/office/officeart/2005/8/layout/process1"/>
    <dgm:cxn modelId="{6F9A2052-95AF-8B4F-A7D6-C6932987CC2F}" type="presOf" srcId="{594822D5-E4DC-034B-B206-4405AE3DF1BC}" destId="{95005E6B-B9E2-C047-B99A-915B5BA34698}" srcOrd="0" destOrd="0" presId="urn:microsoft.com/office/officeart/2005/8/layout/process1"/>
    <dgm:cxn modelId="{069C6276-1AA9-A243-AB75-E980C0661986}" type="presOf" srcId="{650DE022-A687-3141-BA11-3D719F391BEE}" destId="{2C596BEF-35F2-CB43-955A-63E5DC9533AB}" srcOrd="0" destOrd="0" presId="urn:microsoft.com/office/officeart/2005/8/layout/process1"/>
    <dgm:cxn modelId="{E3B01A8C-C71D-8041-80B2-43EDF38149B8}" type="presOf" srcId="{608CA112-60E4-5C49-BBA1-A318CBB603ED}" destId="{83976F5F-125D-7D4B-B4FA-E925D3F2BFDD}" srcOrd="0" destOrd="0" presId="urn:microsoft.com/office/officeart/2005/8/layout/process1"/>
    <dgm:cxn modelId="{6C09E28C-A4A4-264B-BA9C-7877C89BA779}" type="presOf" srcId="{61DE005F-FEFD-1041-BEC4-BE19A98EA38D}" destId="{B0BD8B5C-DFA5-FC48-9281-E2A6654D87C3}" srcOrd="0" destOrd="0" presId="urn:microsoft.com/office/officeart/2005/8/layout/process1"/>
    <dgm:cxn modelId="{F26F1193-7D2E-9043-BD5D-126C94BFC4A4}" srcId="{61DE005F-FEFD-1041-BEC4-BE19A98EA38D}" destId="{650DE022-A687-3141-BA11-3D719F391BEE}" srcOrd="0" destOrd="0" parTransId="{69BE010F-44CB-8742-AC17-6ABA6C446EE5}" sibTransId="{20061182-F6A3-1648-9F2F-3231B8868951}"/>
    <dgm:cxn modelId="{26AABE95-9601-1042-A338-8A714FC70353}" type="presOf" srcId="{41B08E84-7069-D345-9A15-00896FADD6F0}" destId="{6076321B-F6F4-274C-A54D-3305E958CF1F}" srcOrd="0" destOrd="0" presId="urn:microsoft.com/office/officeart/2005/8/layout/process1"/>
    <dgm:cxn modelId="{6D6084B1-007A-A44E-AE23-4546157EE12A}" type="presOf" srcId="{20061182-F6A3-1648-9F2F-3231B8868951}" destId="{4C4FBE39-F0B5-E541-9023-A0212CA0C56C}" srcOrd="1" destOrd="0" presId="urn:microsoft.com/office/officeart/2005/8/layout/process1"/>
    <dgm:cxn modelId="{90817EC4-6489-7D4A-8FF2-2857275215EF}" srcId="{61DE005F-FEFD-1041-BEC4-BE19A98EA38D}" destId="{608CA112-60E4-5C49-BBA1-A318CBB603ED}" srcOrd="1" destOrd="0" parTransId="{234A05B0-B565-A94A-8BE9-3148280B1984}" sibTransId="{41B08E84-7069-D345-9A15-00896FADD6F0}"/>
    <dgm:cxn modelId="{7C997BC9-256C-574A-87D6-7A5482EB4E9B}" type="presOf" srcId="{41B08E84-7069-D345-9A15-00896FADD6F0}" destId="{55AC0A59-D47F-574B-954A-87D13AC34296}" srcOrd="1" destOrd="0" presId="urn:microsoft.com/office/officeart/2005/8/layout/process1"/>
    <dgm:cxn modelId="{889DB5D3-E4BA-874F-881E-E6DE87C5376B}" srcId="{61DE005F-FEFD-1041-BEC4-BE19A98EA38D}" destId="{594822D5-E4DC-034B-B206-4405AE3DF1BC}" srcOrd="3" destOrd="0" parTransId="{47ACFC6B-1A35-3D44-87EE-226B55BBDDF3}" sibTransId="{29BAC04B-3947-C24E-A76D-96BFC1D0D5CF}"/>
    <dgm:cxn modelId="{4EC59DEA-E42E-9B43-AA03-C518931511F8}" srcId="{61DE005F-FEFD-1041-BEC4-BE19A98EA38D}" destId="{B007BFA7-63B5-8E49-922E-72E8A975EF8E}" srcOrd="2" destOrd="0" parTransId="{9781F387-6D16-E243-B8BE-632F677F0F99}" sibTransId="{D6B8C95C-2FA3-694A-B7B5-3ACFD8AAC1F7}"/>
    <dgm:cxn modelId="{790DD2EC-EEA0-D94E-9FCB-F4CEBAA39548}" type="presParOf" srcId="{B0BD8B5C-DFA5-FC48-9281-E2A6654D87C3}" destId="{2C596BEF-35F2-CB43-955A-63E5DC9533AB}" srcOrd="0" destOrd="0" presId="urn:microsoft.com/office/officeart/2005/8/layout/process1"/>
    <dgm:cxn modelId="{ABDF8DF8-AB24-1B4E-BD75-C998C084EB34}" type="presParOf" srcId="{B0BD8B5C-DFA5-FC48-9281-E2A6654D87C3}" destId="{0E72726B-AEFA-BA4A-8904-E4F4F636D328}" srcOrd="1" destOrd="0" presId="urn:microsoft.com/office/officeart/2005/8/layout/process1"/>
    <dgm:cxn modelId="{941B08FA-CA60-4548-A72A-7368000F8285}" type="presParOf" srcId="{0E72726B-AEFA-BA4A-8904-E4F4F636D328}" destId="{4C4FBE39-F0B5-E541-9023-A0212CA0C56C}" srcOrd="0" destOrd="0" presId="urn:microsoft.com/office/officeart/2005/8/layout/process1"/>
    <dgm:cxn modelId="{06AEEECE-BF1B-8042-836C-899BBB7FDAA2}" type="presParOf" srcId="{B0BD8B5C-DFA5-FC48-9281-E2A6654D87C3}" destId="{83976F5F-125D-7D4B-B4FA-E925D3F2BFDD}" srcOrd="2" destOrd="0" presId="urn:microsoft.com/office/officeart/2005/8/layout/process1"/>
    <dgm:cxn modelId="{067B7D5C-DE4B-8E42-8B52-1765DB641DA3}" type="presParOf" srcId="{B0BD8B5C-DFA5-FC48-9281-E2A6654D87C3}" destId="{6076321B-F6F4-274C-A54D-3305E958CF1F}" srcOrd="3" destOrd="0" presId="urn:microsoft.com/office/officeart/2005/8/layout/process1"/>
    <dgm:cxn modelId="{84833E4E-17C4-654A-A894-9B51A131AD97}" type="presParOf" srcId="{6076321B-F6F4-274C-A54D-3305E958CF1F}" destId="{55AC0A59-D47F-574B-954A-87D13AC34296}" srcOrd="0" destOrd="0" presId="urn:microsoft.com/office/officeart/2005/8/layout/process1"/>
    <dgm:cxn modelId="{4F7D5276-7F7F-324C-95CF-784B455C616C}" type="presParOf" srcId="{B0BD8B5C-DFA5-FC48-9281-E2A6654D87C3}" destId="{53B9DFF7-A650-8246-A829-7C540E449B07}" srcOrd="4" destOrd="0" presId="urn:microsoft.com/office/officeart/2005/8/layout/process1"/>
    <dgm:cxn modelId="{C9F40F61-C6F7-4149-B45D-97387DDBD5EA}" type="presParOf" srcId="{B0BD8B5C-DFA5-FC48-9281-E2A6654D87C3}" destId="{ED07D531-CB4E-B84F-82FD-CDF6C3136F1C}" srcOrd="5" destOrd="0" presId="urn:microsoft.com/office/officeart/2005/8/layout/process1"/>
    <dgm:cxn modelId="{6BE52303-CA4D-8043-9224-9DD1053F8A64}" type="presParOf" srcId="{ED07D531-CB4E-B84F-82FD-CDF6C3136F1C}" destId="{FA176409-4BDD-024D-83C2-C9EA9482CAB5}" srcOrd="0" destOrd="0" presId="urn:microsoft.com/office/officeart/2005/8/layout/process1"/>
    <dgm:cxn modelId="{C3E22E01-7AA8-5940-A73D-2EEF405C832A}" type="presParOf" srcId="{B0BD8B5C-DFA5-FC48-9281-E2A6654D87C3}" destId="{95005E6B-B9E2-C047-B99A-915B5BA34698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96BEF-35F2-CB43-955A-63E5DC9533AB}">
      <dsp:nvSpPr>
        <dsp:cNvPr id="0" name=""/>
        <dsp:cNvSpPr/>
      </dsp:nvSpPr>
      <dsp:spPr>
        <a:xfrm>
          <a:off x="2675" y="1441133"/>
          <a:ext cx="1169969" cy="701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input</a:t>
          </a:r>
        </a:p>
      </dsp:txBody>
      <dsp:txXfrm>
        <a:off x="23235" y="1461693"/>
        <a:ext cx="1128849" cy="660861"/>
      </dsp:txXfrm>
    </dsp:sp>
    <dsp:sp modelId="{0E72726B-AEFA-BA4A-8904-E4F4F636D328}">
      <dsp:nvSpPr>
        <dsp:cNvPr id="0" name=""/>
        <dsp:cNvSpPr/>
      </dsp:nvSpPr>
      <dsp:spPr>
        <a:xfrm>
          <a:off x="1289642" y="1647048"/>
          <a:ext cx="248033" cy="2901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1289642" y="1705078"/>
        <a:ext cx="173623" cy="174092"/>
      </dsp:txXfrm>
    </dsp:sp>
    <dsp:sp modelId="{83976F5F-125D-7D4B-B4FA-E925D3F2BFDD}">
      <dsp:nvSpPr>
        <dsp:cNvPr id="0" name=""/>
        <dsp:cNvSpPr/>
      </dsp:nvSpPr>
      <dsp:spPr>
        <a:xfrm>
          <a:off x="1640632" y="1441133"/>
          <a:ext cx="1169969" cy="701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activity</a:t>
          </a:r>
        </a:p>
      </dsp:txBody>
      <dsp:txXfrm>
        <a:off x="1661192" y="1461693"/>
        <a:ext cx="1128849" cy="660861"/>
      </dsp:txXfrm>
    </dsp:sp>
    <dsp:sp modelId="{6076321B-F6F4-274C-A54D-3305E958CF1F}">
      <dsp:nvSpPr>
        <dsp:cNvPr id="0" name=""/>
        <dsp:cNvSpPr/>
      </dsp:nvSpPr>
      <dsp:spPr>
        <a:xfrm>
          <a:off x="2927599" y="1647048"/>
          <a:ext cx="248033" cy="2901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2927599" y="1705078"/>
        <a:ext cx="173623" cy="174092"/>
      </dsp:txXfrm>
    </dsp:sp>
    <dsp:sp modelId="{53B9DFF7-A650-8246-A829-7C540E449B07}">
      <dsp:nvSpPr>
        <dsp:cNvPr id="0" name=""/>
        <dsp:cNvSpPr/>
      </dsp:nvSpPr>
      <dsp:spPr>
        <a:xfrm>
          <a:off x="3278589" y="1441133"/>
          <a:ext cx="1169969" cy="701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output</a:t>
          </a:r>
        </a:p>
      </dsp:txBody>
      <dsp:txXfrm>
        <a:off x="3299149" y="1461693"/>
        <a:ext cx="1128849" cy="660861"/>
      </dsp:txXfrm>
    </dsp:sp>
    <dsp:sp modelId="{ED07D531-CB4E-B84F-82FD-CDF6C3136F1C}">
      <dsp:nvSpPr>
        <dsp:cNvPr id="0" name=""/>
        <dsp:cNvSpPr/>
      </dsp:nvSpPr>
      <dsp:spPr>
        <a:xfrm>
          <a:off x="4565556" y="1647048"/>
          <a:ext cx="248033" cy="2901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4565556" y="1705078"/>
        <a:ext cx="173623" cy="174092"/>
      </dsp:txXfrm>
    </dsp:sp>
    <dsp:sp modelId="{95005E6B-B9E2-C047-B99A-915B5BA34698}">
      <dsp:nvSpPr>
        <dsp:cNvPr id="0" name=""/>
        <dsp:cNvSpPr/>
      </dsp:nvSpPr>
      <dsp:spPr>
        <a:xfrm>
          <a:off x="4916546" y="1441133"/>
          <a:ext cx="1169969" cy="701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outcome</a:t>
          </a:r>
        </a:p>
      </dsp:txBody>
      <dsp:txXfrm>
        <a:off x="4937106" y="1461693"/>
        <a:ext cx="1128849" cy="660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B6F2-249B-4AD5-9CB7-0699889A5EE1}" type="datetimeFigureOut">
              <a:rPr lang="en-US" smtClean="0"/>
              <a:pPr/>
              <a:t>5/22/18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C91D24-A5DA-4C4F-BEEB-DB50493A0A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432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091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105EE-FADF-5448-A024-618246F961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Measuring and Monitoring Performance in a Modern Treasury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BFB20-A01C-2643-ACCD-119E52EFC1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 Silins</a:t>
            </a:r>
          </a:p>
          <a:p>
            <a:r>
              <a:rPr lang="en-US" dirty="0"/>
              <a:t>TCOP Advisor</a:t>
            </a:r>
          </a:p>
        </p:txBody>
      </p:sp>
    </p:spTree>
    <p:extLst>
      <p:ext uri="{BB962C8B-B14F-4D97-AF65-F5344CB8AC3E}">
        <p14:creationId xmlns:p14="http://schemas.microsoft.com/office/powerpoint/2010/main" val="2514399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89A60-2FC5-5D49-A5A4-345B82F14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Revenue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AB2D0-7779-C645-9718-73CE1374A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724400"/>
          </a:xfrm>
        </p:spPr>
        <p:txBody>
          <a:bodyPr>
            <a:noAutofit/>
          </a:bodyPr>
          <a:lstStyle/>
          <a:p>
            <a:r>
              <a:rPr lang="en-US" sz="2800" dirty="0"/>
              <a:t>All revenues are banked and recorded in the ledger each day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Volume and value of revenues collected electronically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Value of dishonoured cheques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Value of unidentified receipts as % of total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Timeliness of revenue reporting - % of revenues not reported the day of collection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% of Revenues of general government collected outside of the TSA</a:t>
            </a:r>
          </a:p>
        </p:txBody>
      </p:sp>
    </p:spTree>
    <p:extLst>
      <p:ext uri="{BB962C8B-B14F-4D97-AF65-F5344CB8AC3E}">
        <p14:creationId xmlns:p14="http://schemas.microsoft.com/office/powerpoint/2010/main" val="3614870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1904B-E82F-4E4F-9932-EC9EF2E5B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Cash Management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DEB14-8B60-8D42-BE98-53D8E1524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/>
              <a:t>The objective is to ensure cash is available to execute the budget just-in-time and that government’s cash management arrangements are optimized (subject to risk management)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Cash forecast is within X% of actuals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% deviation from targeted cash balance of TSA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value of investment foregone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Amount of interest collected for the budget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Cost of borrowing (as a total and as an estimate due to forecasting issues) </a:t>
            </a:r>
          </a:p>
        </p:txBody>
      </p:sp>
    </p:spTree>
    <p:extLst>
      <p:ext uri="{BB962C8B-B14F-4D97-AF65-F5344CB8AC3E}">
        <p14:creationId xmlns:p14="http://schemas.microsoft.com/office/powerpoint/2010/main" val="3339202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E5C60-28B6-F84B-A80C-FA5CEB19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Bank Reconciliation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3A86-9802-884E-A2E0-B555201A4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83058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The objective is to ensure all cashflows are recorded correctly each day in the general ledger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Bank ledger discrepancy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Date of most recent reconciliation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Number of errors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Value of errors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Oldest/largest error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Average time to clear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158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28D1B-3B72-4342-A08B-7A98C4B01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In-Year and Financial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0FF9F-5D02-FD47-B504-9DD82AE6C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800600"/>
          </a:xfrm>
        </p:spPr>
        <p:txBody>
          <a:bodyPr/>
          <a:lstStyle/>
          <a:p>
            <a:r>
              <a:rPr lang="en-US" dirty="0"/>
              <a:t>Reports are produced which are reliable and timely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Error corrections required for reporting reliability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Reports not produced within X days of end of month/year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Material corrections to reports post issuance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Incidence of additional queries from executive regarding reports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4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F9EA8-6E4F-2646-94D2-4601DCC90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1000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b="1" dirty="0"/>
              <a:t>What happens when KPIs are poorly designed or objectives are not well formulated?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8D9A9-C58E-CA4C-9CBF-3D5B462AF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8001000" cy="4953000"/>
          </a:xfrm>
        </p:spPr>
        <p:txBody>
          <a:bodyPr/>
          <a:lstStyle/>
          <a:p>
            <a:r>
              <a:rPr lang="en-US" dirty="0"/>
              <a:t>100% of all payments are subject to ex-ante controls – “rent seeking” and total cost of payment process</a:t>
            </a:r>
          </a:p>
          <a:p>
            <a:r>
              <a:rPr lang="en-US" dirty="0"/>
              <a:t>Maximize returns on government cash balances – investments which negatively impact market or are high risk</a:t>
            </a:r>
          </a:p>
          <a:p>
            <a:r>
              <a:rPr lang="en-US" dirty="0"/>
              <a:t>Payments made within one day of receipt – cash foregone from early release of payment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118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EDBF0-378C-2348-AD98-92400C201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The Modern role of Transparency in performance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54BC1-8BAD-B34C-969C-C35A0925C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Allowing access to all data allows stakeholders to integrate and review past actions and performance </a:t>
            </a:r>
          </a:p>
          <a:p>
            <a:r>
              <a:rPr lang="en-US" dirty="0"/>
              <a:t>The knowledge that actions are publicly reviewable can enhance controls </a:t>
            </a:r>
          </a:p>
          <a:p>
            <a:r>
              <a:rPr lang="en-US" dirty="0"/>
              <a:t>Publishing procurements above XX value</a:t>
            </a:r>
          </a:p>
          <a:p>
            <a:r>
              <a:rPr lang="en-US" dirty="0"/>
              <a:t>Publishing reports on internet </a:t>
            </a:r>
          </a:p>
          <a:p>
            <a:r>
              <a:rPr lang="en-US" dirty="0"/>
              <a:t>Online access to all FMIS data – Georgia</a:t>
            </a:r>
          </a:p>
          <a:p>
            <a:r>
              <a:rPr lang="en-US" dirty="0"/>
              <a:t>Internal and external audit are also important in the overall control framework including in reviewing the appropriateness of KPIs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49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76114-C654-D14A-80DB-629B5C6D3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3F426-99C2-CF41-A440-0C56FAC9C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If we do not measure it we can not manage it</a:t>
            </a:r>
          </a:p>
          <a:p>
            <a:r>
              <a:rPr lang="en-US" dirty="0"/>
              <a:t>Performance measurement is key but ultimately we must move up the hierarchy to assess whether the activities of government are contributing to positive outcomes </a:t>
            </a:r>
          </a:p>
          <a:p>
            <a:r>
              <a:rPr lang="en-US" dirty="0"/>
              <a:t>This requires sophisticated systems these systems take time to develop</a:t>
            </a:r>
          </a:p>
          <a:p>
            <a:r>
              <a:rPr lang="en-US" dirty="0"/>
              <a:t>Public servants should be responsible for outputs – government is responsible for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7A8F8-BF8A-B442-B935-16BBE1DFD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33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A0F79-3EFF-E84D-AEAD-B16206C0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71968-3F70-6144-8CB9-97100340F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955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9BF0A-8E9C-EC48-A610-638FCE0BC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Management of Modern Organizations-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551DF-9F1E-D64D-8527-BFDB84745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87630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Legislative Framework that creates a clear control framework and identifies accountabilities for financial actors</a:t>
            </a:r>
          </a:p>
          <a:p>
            <a:r>
              <a:rPr lang="en-US" dirty="0"/>
              <a:t>Strategic plans that include clear and well considered objectives</a:t>
            </a:r>
          </a:p>
          <a:p>
            <a:r>
              <a:rPr lang="en-US" dirty="0"/>
              <a:t>Operational plans that underpin and are consistent with the Strategic Plan</a:t>
            </a:r>
          </a:p>
          <a:p>
            <a:r>
              <a:rPr lang="en-US" dirty="0"/>
              <a:t>Risk Assessment – COSO</a:t>
            </a:r>
          </a:p>
          <a:p>
            <a:r>
              <a:rPr lang="en-US" dirty="0"/>
              <a:t>Job Instructions and Clear understanding of roles and responsibilities</a:t>
            </a:r>
          </a:p>
          <a:p>
            <a:r>
              <a:rPr lang="en-US" dirty="0"/>
              <a:t>A performance management framework and culture </a:t>
            </a:r>
          </a:p>
          <a:p>
            <a:r>
              <a:rPr lang="en-US" dirty="0"/>
              <a:t>Regular Management Reporting </a:t>
            </a:r>
          </a:p>
          <a:p>
            <a:pPr lvl="1"/>
            <a:r>
              <a:rPr lang="en-US" dirty="0"/>
              <a:t>Formal</a:t>
            </a:r>
          </a:p>
          <a:p>
            <a:pPr lvl="1"/>
            <a:r>
              <a:rPr lang="en-US" dirty="0"/>
              <a:t>Informal</a:t>
            </a:r>
          </a:p>
          <a:p>
            <a:pPr lvl="1"/>
            <a:r>
              <a:rPr lang="en-US" dirty="0"/>
              <a:t>Checklists</a:t>
            </a:r>
          </a:p>
          <a:p>
            <a:r>
              <a:rPr lang="en-US" dirty="0"/>
              <a:t>Client Orientation </a:t>
            </a:r>
          </a:p>
          <a:p>
            <a:r>
              <a:rPr lang="en-US" dirty="0"/>
              <a:t>Role of Internal Audit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5434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866EC2-59F8-43E0-BD8F-BD4E9FA9CD5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685800"/>
            <a:ext cx="7313613" cy="606425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n-US" b="1" dirty="0"/>
              <a:t>Integrated Budget and Performance Management Framework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438400"/>
            <a:ext cx="7772400" cy="3581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br>
              <a:rPr lang="en-US" sz="900" b="1" dirty="0">
                <a:solidFill>
                  <a:srgbClr val="000000"/>
                </a:solidFill>
                <a:cs typeface="Times New Roman" pitchFamily="18" charset="0"/>
              </a:rPr>
            </a:br>
            <a:br>
              <a:rPr lang="en-US" sz="900" b="1" dirty="0">
                <a:solidFill>
                  <a:srgbClr val="000000"/>
                </a:solidFill>
                <a:cs typeface="Times New Roman" pitchFamily="18" charset="0"/>
              </a:rPr>
            </a:br>
            <a:endParaRPr lang="en-US" sz="9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cs typeface="Times New Roman" pitchFamily="18" charset="0"/>
              </a:rPr>
              <a:t>Aggregate Fiscal Discipline</a:t>
            </a:r>
            <a:endParaRPr lang="en-US" sz="16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cs typeface="Times New Roman" pitchFamily="18" charset="0"/>
              </a:rPr>
              <a:t>Resource Allocations </a:t>
            </a:r>
            <a:endParaRPr lang="en-US" sz="16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cs typeface="Times New Roman" pitchFamily="18" charset="0"/>
              </a:rPr>
              <a:t>Based on Strategic Priorities</a:t>
            </a:r>
            <a:endParaRPr lang="en-US" sz="16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 </a:t>
            </a:r>
            <a:br>
              <a:rPr lang="en-US" sz="1600" b="1" dirty="0">
                <a:solidFill>
                  <a:srgbClr val="000000"/>
                </a:solidFill>
                <a:cs typeface="Times New Roman" pitchFamily="18" charset="0"/>
              </a:rPr>
            </a:br>
            <a:endParaRPr lang="en-US" sz="16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cs typeface="Times New Roman" pitchFamily="18" charset="0"/>
              </a:rPr>
              <a:t>Efficiency and Effectiveness</a:t>
            </a:r>
            <a:endParaRPr lang="en-US" sz="16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cs typeface="Times New Roman" pitchFamily="18" charset="0"/>
              </a:rPr>
              <a:t>of Programs and Services</a:t>
            </a:r>
            <a:endParaRPr lang="en-US" sz="16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1" lang="en-US" sz="18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1" lang="en-US" sz="600" dirty="0"/>
              <a:t>Source:  Public Expenditure Management Handbook, World Bank, 1998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/>
          </a:p>
        </p:txBody>
      </p:sp>
      <p:grpSp>
        <p:nvGrpSpPr>
          <p:cNvPr id="16389" name="Group 4"/>
          <p:cNvGrpSpPr>
            <a:grpSpLocks/>
          </p:cNvGrpSpPr>
          <p:nvPr/>
        </p:nvGrpSpPr>
        <p:grpSpPr bwMode="auto">
          <a:xfrm>
            <a:off x="4191000" y="2514600"/>
            <a:ext cx="3086100" cy="2971800"/>
            <a:chOff x="5580" y="5040"/>
            <a:chExt cx="5415" cy="4914"/>
          </a:xfrm>
        </p:grpSpPr>
        <p:grpSp>
          <p:nvGrpSpPr>
            <p:cNvPr id="16391" name="Group 5"/>
            <p:cNvGrpSpPr>
              <a:grpSpLocks/>
            </p:cNvGrpSpPr>
            <p:nvPr/>
          </p:nvGrpSpPr>
          <p:grpSpPr bwMode="auto">
            <a:xfrm>
              <a:off x="6496" y="5040"/>
              <a:ext cx="4499" cy="4914"/>
              <a:chOff x="6496" y="5040"/>
              <a:chExt cx="4499" cy="4914"/>
            </a:xfrm>
          </p:grpSpPr>
          <p:sp>
            <p:nvSpPr>
              <p:cNvPr id="16395" name="AutoShape 6"/>
              <p:cNvSpPr>
                <a:spLocks noChangeArrowheads="1"/>
              </p:cNvSpPr>
              <p:nvPr/>
            </p:nvSpPr>
            <p:spPr bwMode="auto">
              <a:xfrm>
                <a:off x="6496" y="5040"/>
                <a:ext cx="4499" cy="4914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AU" dirty="0">
                  <a:latin typeface="Arial" charset="0"/>
                </a:endParaRPr>
              </a:p>
            </p:txBody>
          </p:sp>
          <p:sp>
            <p:nvSpPr>
              <p:cNvPr id="16396" name="Line 7"/>
              <p:cNvSpPr>
                <a:spLocks noChangeShapeType="1"/>
              </p:cNvSpPr>
              <p:nvPr/>
            </p:nvSpPr>
            <p:spPr bwMode="auto">
              <a:xfrm>
                <a:off x="8100" y="6480"/>
                <a:ext cx="1259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397" name="Line 8"/>
              <p:cNvSpPr>
                <a:spLocks noChangeShapeType="1"/>
              </p:cNvSpPr>
              <p:nvPr/>
            </p:nvSpPr>
            <p:spPr bwMode="auto">
              <a:xfrm>
                <a:off x="7380" y="8100"/>
                <a:ext cx="2700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6392" name="Line 9"/>
            <p:cNvSpPr>
              <a:spLocks noChangeShapeType="1"/>
            </p:cNvSpPr>
            <p:nvPr/>
          </p:nvSpPr>
          <p:spPr bwMode="auto">
            <a:xfrm>
              <a:off x="6120" y="6120"/>
              <a:ext cx="126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3" name="Line 10"/>
            <p:cNvSpPr>
              <a:spLocks noChangeShapeType="1"/>
            </p:cNvSpPr>
            <p:nvPr/>
          </p:nvSpPr>
          <p:spPr bwMode="auto">
            <a:xfrm>
              <a:off x="5580" y="9180"/>
              <a:ext cx="10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4" name="Line 11"/>
            <p:cNvSpPr>
              <a:spLocks noChangeShapeType="1"/>
            </p:cNvSpPr>
            <p:nvPr/>
          </p:nvSpPr>
          <p:spPr bwMode="auto">
            <a:xfrm>
              <a:off x="5940" y="7740"/>
              <a:ext cx="10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390" name="Line 12"/>
          <p:cNvSpPr>
            <a:spLocks noChangeShapeType="1"/>
          </p:cNvSpPr>
          <p:nvPr/>
        </p:nvSpPr>
        <p:spPr bwMode="auto">
          <a:xfrm rot="1453665">
            <a:off x="0" y="3276600"/>
            <a:ext cx="1028700" cy="22860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88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E6816-AF88-3D49-BD1B-418D57B58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is Performance Management</a:t>
            </a:r>
            <a:r>
              <a:rPr lang="en-US" b="1" baseline="30000" dirty="0"/>
              <a:t>(1)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825A0-D12C-FA49-95E5-2F4A40469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7600"/>
            <a:ext cx="8305800" cy="5740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“the process of quantifying the efficiency and effectiveness of past actions" </a:t>
            </a:r>
          </a:p>
          <a:p>
            <a:r>
              <a:rPr lang="en-US" dirty="0"/>
              <a:t>"the process of evaluating how well organizations are managed and the value they deliver for customers and other stakeholders”</a:t>
            </a:r>
          </a:p>
          <a:p>
            <a:r>
              <a:rPr lang="en-US" b="1" dirty="0"/>
              <a:t>Good performance is the criterion whereby an organization determines its capability to prevail.</a:t>
            </a:r>
          </a:p>
          <a:p>
            <a:r>
              <a:rPr lang="en-US" dirty="0"/>
              <a:t>While financial information and performance are critically important, the reality in the public service is that </a:t>
            </a:r>
            <a:r>
              <a:rPr lang="en-US" b="1" dirty="0"/>
              <a:t>social and political elements are also vital</a:t>
            </a:r>
            <a:r>
              <a:rPr lang="en-US" dirty="0"/>
              <a:t> – for example risk management may be important until a payment is made illegally and the treasury is held responsible </a:t>
            </a:r>
          </a:p>
          <a:p>
            <a:r>
              <a:rPr lang="en-US" dirty="0"/>
              <a:t>Thus an effective performance management system must extend beyond traditional FMIS data to include other performance assessment information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400" dirty="0"/>
              <a:t>(1) Sourced from Wikipedia</a:t>
            </a:r>
          </a:p>
        </p:txBody>
      </p:sp>
    </p:spTree>
    <p:extLst>
      <p:ext uri="{BB962C8B-B14F-4D97-AF65-F5344CB8AC3E}">
        <p14:creationId xmlns:p14="http://schemas.microsoft.com/office/powerpoint/2010/main" val="58028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F3903-5D3E-144E-B17D-AA9300479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Performance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E9DA5-ABBC-6943-9337-EC4FA015B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388991"/>
            <a:ext cx="7886700" cy="326350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Key performance indicators define a set of values against which to measure an organization’s performance</a:t>
            </a:r>
          </a:p>
          <a:p>
            <a:pPr lvl="1"/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CCADD30-CA55-B148-B0C0-10CE0D8CA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8849780"/>
              </p:ext>
            </p:extLst>
          </p:nvPr>
        </p:nvGraphicFramePr>
        <p:xfrm>
          <a:off x="1219200" y="2209800"/>
          <a:ext cx="6089192" cy="3584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Up Arrow 12">
            <a:extLst>
              <a:ext uri="{FF2B5EF4-FFF2-40B4-BE49-F238E27FC236}">
                <a16:creationId xmlns:a16="http://schemas.microsoft.com/office/drawing/2014/main" id="{E566DACE-2334-F342-B51E-33F3067EFA61}"/>
              </a:ext>
            </a:extLst>
          </p:cNvPr>
          <p:cNvSpPr/>
          <p:nvPr/>
        </p:nvSpPr>
        <p:spPr>
          <a:xfrm>
            <a:off x="3984290" y="4813286"/>
            <a:ext cx="363474" cy="73380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Up Arrow 13">
            <a:extLst>
              <a:ext uri="{FF2B5EF4-FFF2-40B4-BE49-F238E27FC236}">
                <a16:creationId xmlns:a16="http://schemas.microsoft.com/office/drawing/2014/main" id="{C9F3AD9D-7849-FF46-BFF4-168F5781F7F4}"/>
              </a:ext>
            </a:extLst>
          </p:cNvPr>
          <p:cNvSpPr/>
          <p:nvPr/>
        </p:nvSpPr>
        <p:spPr>
          <a:xfrm>
            <a:off x="5659083" y="4839804"/>
            <a:ext cx="363474" cy="73380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Up Arrow 14">
            <a:extLst>
              <a:ext uri="{FF2B5EF4-FFF2-40B4-BE49-F238E27FC236}">
                <a16:creationId xmlns:a16="http://schemas.microsoft.com/office/drawing/2014/main" id="{258EF72B-3EB3-5541-91ED-D490C1BC7FAA}"/>
              </a:ext>
            </a:extLst>
          </p:cNvPr>
          <p:cNvSpPr/>
          <p:nvPr/>
        </p:nvSpPr>
        <p:spPr>
          <a:xfrm>
            <a:off x="2378122" y="4839804"/>
            <a:ext cx="363474" cy="73380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6D9246-D135-C045-B16E-6134E184D322}"/>
              </a:ext>
            </a:extLst>
          </p:cNvPr>
          <p:cNvSpPr txBox="1"/>
          <p:nvPr/>
        </p:nvSpPr>
        <p:spPr>
          <a:xfrm>
            <a:off x="1874757" y="5817616"/>
            <a:ext cx="1243263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Process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72A4896-F1C7-8744-8632-2A32D7AB33B1}"/>
              </a:ext>
            </a:extLst>
          </p:cNvPr>
          <p:cNvSpPr txBox="1"/>
          <p:nvPr/>
        </p:nvSpPr>
        <p:spPr>
          <a:xfrm>
            <a:off x="3726272" y="5794049"/>
            <a:ext cx="1242983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Controls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4869EDD-725E-A846-B831-A142C789E24C}"/>
              </a:ext>
            </a:extLst>
          </p:cNvPr>
          <p:cNvSpPr txBox="1"/>
          <p:nvPr/>
        </p:nvSpPr>
        <p:spPr>
          <a:xfrm>
            <a:off x="5257800" y="5794049"/>
            <a:ext cx="15240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Timeliness</a:t>
            </a:r>
          </a:p>
        </p:txBody>
      </p:sp>
    </p:spTree>
    <p:extLst>
      <p:ext uri="{BB962C8B-B14F-4D97-AF65-F5344CB8AC3E}">
        <p14:creationId xmlns:p14="http://schemas.microsoft.com/office/powerpoint/2010/main" val="323704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F9CFD-C5EF-7B4D-94FF-4877E7F8B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Integrated Strategic Performance Framework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2060A4-81CB-8445-A39C-AE3759166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8E1691-E246-584E-955F-841D31249ECA}"/>
              </a:ext>
            </a:extLst>
          </p:cNvPr>
          <p:cNvSpPr/>
          <p:nvPr/>
        </p:nvSpPr>
        <p:spPr>
          <a:xfrm>
            <a:off x="1403580" y="2008488"/>
            <a:ext cx="1728192" cy="69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Medium Term Budget Framework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DF8A04-7CC6-9B4E-A11F-56CF5F4B1363}"/>
              </a:ext>
            </a:extLst>
          </p:cNvPr>
          <p:cNvSpPr/>
          <p:nvPr/>
        </p:nvSpPr>
        <p:spPr>
          <a:xfrm>
            <a:off x="1403580" y="3254840"/>
            <a:ext cx="1728192" cy="65521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Programmes</a:t>
            </a:r>
          </a:p>
          <a:p>
            <a:pPr algn="ctr"/>
            <a:r>
              <a:rPr lang="en-US" dirty="0"/>
              <a:t>(Objectives)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D80F2C-0965-6E4D-8ED0-CADD6028E820}"/>
              </a:ext>
            </a:extLst>
          </p:cNvPr>
          <p:cNvSpPr/>
          <p:nvPr/>
        </p:nvSpPr>
        <p:spPr>
          <a:xfrm>
            <a:off x="1403580" y="4437112"/>
            <a:ext cx="1728192" cy="655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Activities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427A88-6C3E-FA49-B423-E8F043ECEDED}"/>
              </a:ext>
            </a:extLst>
          </p:cNvPr>
          <p:cNvSpPr/>
          <p:nvPr/>
        </p:nvSpPr>
        <p:spPr>
          <a:xfrm>
            <a:off x="1377211" y="5491224"/>
            <a:ext cx="1728192" cy="655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5AC7E5-616E-8E4F-9273-B99DD39815D4}"/>
              </a:ext>
            </a:extLst>
          </p:cNvPr>
          <p:cNvSpPr/>
          <p:nvPr/>
        </p:nvSpPr>
        <p:spPr>
          <a:xfrm>
            <a:off x="5796136" y="5491224"/>
            <a:ext cx="1728192" cy="655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26FEC8-97C5-9E40-8B17-14D4AC12CCAE}"/>
              </a:ext>
            </a:extLst>
          </p:cNvPr>
          <p:cNvSpPr/>
          <p:nvPr/>
        </p:nvSpPr>
        <p:spPr>
          <a:xfrm>
            <a:off x="5796136" y="4437112"/>
            <a:ext cx="1728192" cy="655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Outputs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6397F8-C161-AE42-BBBA-141BCBB8BA89}"/>
              </a:ext>
            </a:extLst>
          </p:cNvPr>
          <p:cNvSpPr/>
          <p:nvPr/>
        </p:nvSpPr>
        <p:spPr>
          <a:xfrm>
            <a:off x="5796136" y="3254840"/>
            <a:ext cx="1728192" cy="655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4D11EE4-4D88-EB46-AB65-0BB1DF6F9E64}"/>
              </a:ext>
            </a:extLst>
          </p:cNvPr>
          <p:cNvSpPr/>
          <p:nvPr/>
        </p:nvSpPr>
        <p:spPr>
          <a:xfrm>
            <a:off x="5817637" y="1353272"/>
            <a:ext cx="1728192" cy="655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Strategic Plans in Ministries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158B48-7855-DA40-A6CA-31DAE6D7750E}"/>
              </a:ext>
            </a:extLst>
          </p:cNvPr>
          <p:cNvSpPr/>
          <p:nvPr/>
        </p:nvSpPr>
        <p:spPr>
          <a:xfrm>
            <a:off x="1403580" y="757952"/>
            <a:ext cx="1728192" cy="723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National Development Strategies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C4BE583-05E9-2042-B231-B99E0CA00E27}"/>
              </a:ext>
            </a:extLst>
          </p:cNvPr>
          <p:cNvCxnSpPr/>
          <p:nvPr/>
        </p:nvCxnSpPr>
        <p:spPr>
          <a:xfrm>
            <a:off x="4004320" y="1680880"/>
            <a:ext cx="1224136" cy="0"/>
          </a:xfrm>
          <a:prstGeom prst="straightConnector1">
            <a:avLst/>
          </a:prstGeom>
          <a:ln w="9525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79184D3-DD87-F442-AB9C-265B1EC82B4A}"/>
              </a:ext>
            </a:extLst>
          </p:cNvPr>
          <p:cNvCxnSpPr/>
          <p:nvPr/>
        </p:nvCxnSpPr>
        <p:spPr>
          <a:xfrm>
            <a:off x="4004320" y="3586928"/>
            <a:ext cx="1224136" cy="0"/>
          </a:xfrm>
          <a:prstGeom prst="straightConnector1">
            <a:avLst/>
          </a:prstGeom>
          <a:ln w="9525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8FED470-DB76-F94D-A05F-52FC1D265890}"/>
              </a:ext>
            </a:extLst>
          </p:cNvPr>
          <p:cNvCxnSpPr/>
          <p:nvPr/>
        </p:nvCxnSpPr>
        <p:spPr>
          <a:xfrm>
            <a:off x="4004320" y="4764720"/>
            <a:ext cx="1224136" cy="0"/>
          </a:xfrm>
          <a:prstGeom prst="straightConnector1">
            <a:avLst/>
          </a:prstGeom>
          <a:ln w="9525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3C3688B-DC74-E148-8DFA-56AC6C664B15}"/>
              </a:ext>
            </a:extLst>
          </p:cNvPr>
          <p:cNvCxnSpPr/>
          <p:nvPr/>
        </p:nvCxnSpPr>
        <p:spPr>
          <a:xfrm>
            <a:off x="3972508" y="5829938"/>
            <a:ext cx="1224136" cy="0"/>
          </a:xfrm>
          <a:prstGeom prst="straightConnector1">
            <a:avLst/>
          </a:prstGeom>
          <a:ln w="9525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4A0A1E0-E1D8-384E-A32B-F4DF24ED8363}"/>
              </a:ext>
            </a:extLst>
          </p:cNvPr>
          <p:cNvCxnSpPr>
            <a:cxnSpLocks/>
          </p:cNvCxnSpPr>
          <p:nvPr/>
        </p:nvCxnSpPr>
        <p:spPr>
          <a:xfrm flipV="1">
            <a:off x="6698468" y="2248162"/>
            <a:ext cx="0" cy="901212"/>
          </a:xfrm>
          <a:prstGeom prst="straightConnector1">
            <a:avLst/>
          </a:prstGeom>
          <a:ln w="9525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B3FE1DC-CA47-C44E-B646-2C41767E7D62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2267676" y="1481432"/>
            <a:ext cx="2807" cy="527056"/>
          </a:xfrm>
          <a:prstGeom prst="straightConnector1">
            <a:avLst/>
          </a:prstGeom>
          <a:ln w="66675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78920A8-46B7-5346-BE7B-9DA66AC02F91}"/>
              </a:ext>
            </a:extLst>
          </p:cNvPr>
          <p:cNvCxnSpPr>
            <a:cxnSpLocks/>
          </p:cNvCxnSpPr>
          <p:nvPr/>
        </p:nvCxnSpPr>
        <p:spPr>
          <a:xfrm flipV="1">
            <a:off x="2241307" y="3939072"/>
            <a:ext cx="2807" cy="527056"/>
          </a:xfrm>
          <a:prstGeom prst="straightConnector1">
            <a:avLst/>
          </a:prstGeom>
          <a:ln w="66675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97EC284-9190-B445-BC6B-C9BE892D8012}"/>
              </a:ext>
            </a:extLst>
          </p:cNvPr>
          <p:cNvCxnSpPr>
            <a:cxnSpLocks/>
          </p:cNvCxnSpPr>
          <p:nvPr/>
        </p:nvCxnSpPr>
        <p:spPr>
          <a:xfrm flipV="1">
            <a:off x="2206924" y="5028248"/>
            <a:ext cx="2807" cy="527056"/>
          </a:xfrm>
          <a:prstGeom prst="straightConnector1">
            <a:avLst/>
          </a:prstGeom>
          <a:ln w="66675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7FD5C25-6179-E444-B756-F17D3E0D7200}"/>
              </a:ext>
            </a:extLst>
          </p:cNvPr>
          <p:cNvCxnSpPr>
            <a:cxnSpLocks/>
          </p:cNvCxnSpPr>
          <p:nvPr/>
        </p:nvCxnSpPr>
        <p:spPr>
          <a:xfrm flipV="1">
            <a:off x="6655666" y="5028248"/>
            <a:ext cx="2807" cy="527056"/>
          </a:xfrm>
          <a:prstGeom prst="straightConnector1">
            <a:avLst/>
          </a:prstGeom>
          <a:ln w="66675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DE248FB-5D37-8F49-A60D-5DA41EDF7511}"/>
              </a:ext>
            </a:extLst>
          </p:cNvPr>
          <p:cNvCxnSpPr>
            <a:cxnSpLocks/>
          </p:cNvCxnSpPr>
          <p:nvPr/>
        </p:nvCxnSpPr>
        <p:spPr>
          <a:xfrm flipV="1">
            <a:off x="2212418" y="2705094"/>
            <a:ext cx="2807" cy="527056"/>
          </a:xfrm>
          <a:prstGeom prst="straightConnector1">
            <a:avLst/>
          </a:prstGeom>
          <a:ln w="66675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A6D748A-EB8D-1740-8694-6C56113A4290}"/>
              </a:ext>
            </a:extLst>
          </p:cNvPr>
          <p:cNvCxnSpPr>
            <a:cxnSpLocks/>
          </p:cNvCxnSpPr>
          <p:nvPr/>
        </p:nvCxnSpPr>
        <p:spPr>
          <a:xfrm flipV="1">
            <a:off x="6660533" y="3878016"/>
            <a:ext cx="2807" cy="527056"/>
          </a:xfrm>
          <a:prstGeom prst="straightConnector1">
            <a:avLst/>
          </a:prstGeom>
          <a:ln w="66675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122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90E5F-D367-FA4C-9462-74369B1DB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KPIs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0AE5F-E9E9-A148-BC4B-D9EB7994F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189" y="1117600"/>
            <a:ext cx="86868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Input- how much is spent, the volume of staff hours, material used to build</a:t>
            </a:r>
          </a:p>
          <a:p>
            <a:r>
              <a:rPr lang="en-US" dirty="0"/>
              <a:t>Activity- processing payments, managing cash, producing reports </a:t>
            </a:r>
          </a:p>
          <a:p>
            <a:r>
              <a:rPr lang="en-US" dirty="0"/>
              <a:t>Output – number of payments processed, reports produced</a:t>
            </a:r>
          </a:p>
          <a:p>
            <a:r>
              <a:rPr lang="en-US" dirty="0"/>
              <a:t>Outcome- final budget result – outcomes depend on strategic objectives</a:t>
            </a:r>
          </a:p>
          <a:p>
            <a:r>
              <a:rPr lang="en-US" dirty="0"/>
              <a:t>Financial- cost of processing a payment</a:t>
            </a:r>
          </a:p>
          <a:p>
            <a:r>
              <a:rPr lang="en-US" dirty="0"/>
              <a:t>Non-financial – total number of payments, number of payments processed on due date</a:t>
            </a:r>
          </a:p>
          <a:p>
            <a:r>
              <a:rPr lang="en-US" dirty="0"/>
              <a:t>Efficiency – cost to produce each budget report </a:t>
            </a:r>
          </a:p>
          <a:p>
            <a:r>
              <a:rPr lang="en-US" dirty="0"/>
              <a:t>Effectiveness – cash forecast within X% of actuals</a:t>
            </a:r>
          </a:p>
          <a:p>
            <a:r>
              <a:rPr lang="en-US" dirty="0"/>
              <a:t>Timeliness – payments paid late</a:t>
            </a:r>
          </a:p>
          <a:p>
            <a:r>
              <a:rPr lang="en-US" dirty="0"/>
              <a:t>Control- incidence of payments processed not in compliance with law as % of total payments. Total amount of non-compliant payments</a:t>
            </a:r>
          </a:p>
          <a:p>
            <a:r>
              <a:rPr lang="en-US" dirty="0"/>
              <a:t>Process – time and resource taken to review payments centrally</a:t>
            </a:r>
          </a:p>
        </p:txBody>
      </p:sp>
    </p:spTree>
    <p:extLst>
      <p:ext uri="{BB962C8B-B14F-4D97-AF65-F5344CB8AC3E}">
        <p14:creationId xmlns:p14="http://schemas.microsoft.com/office/powerpoint/2010/main" val="926795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CAA7C-8FD1-9947-989A-AE058B681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694" y="250785"/>
            <a:ext cx="80010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KPIs for Treasury are about internal management and management of budget/spending units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FA317-2CE3-644A-906A-9669C4DE3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694" y="1828800"/>
            <a:ext cx="80010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KPIs should provide up to date information regarding key areas of risk and workloads for the Treasury. </a:t>
            </a:r>
          </a:p>
          <a:p>
            <a:r>
              <a:rPr lang="en-US" sz="2800" dirty="0"/>
              <a:t>KPIs should also be developed to monitor performance and compliance of spending units</a:t>
            </a:r>
          </a:p>
          <a:p>
            <a:r>
              <a:rPr lang="en-US" sz="2800" dirty="0"/>
              <a:t>KPIs should also be developed regarding other areas of risk including internal controls regarding fraudulent or unusual payments </a:t>
            </a:r>
          </a:p>
        </p:txBody>
      </p:sp>
    </p:spTree>
    <p:extLst>
      <p:ext uri="{BB962C8B-B14F-4D97-AF65-F5344CB8AC3E}">
        <p14:creationId xmlns:p14="http://schemas.microsoft.com/office/powerpoint/2010/main" val="864797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D2340-1CC3-D949-9DD6-65373890D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Government Payment Process- Possible KPIs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711C2-3922-FE4D-A938-C6524030F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83058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All government payments are made on the due date in accordance with government legislative requirements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Deviation from the due date for payment – the goal is not to pay immediately but just-in-time – calculate the cost of cash investments foregone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Volume and value of payments not made through FMIs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Volume and value of payments not paid via bank transfers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Impact of large unscheduled payments  on cash balances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Incidence of detected fraud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Cost of ex-ante control function – cost per payment- number of detected errors/frauds as a % of total cost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Total cost of resources in payment process – cost per payment </a:t>
            </a:r>
          </a:p>
          <a:p>
            <a:pPr lvl="1">
              <a:buFont typeface="Wingdings" pitchFamily="2" charset="2"/>
              <a:buChar char="v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47766"/>
      </p:ext>
    </p:extLst>
  </p:cSld>
  <p:clrMapOvr>
    <a:masterClrMapping/>
  </p:clrMapOvr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asuringPerformanceinamodernTreasury " id="{0FB33D34-8237-2E42-B1A8-65D973C3B58E}" vid="{A53502C2-6138-B843-8063-0BA9470B62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</Template>
  <TotalTime>34</TotalTime>
  <Words>965</Words>
  <Application>Microsoft Macintosh PowerPoint</Application>
  <PresentationFormat>On-screen Show (4:3)</PresentationFormat>
  <Paragraphs>136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PEMPAL</vt:lpstr>
      <vt:lpstr>Measuring and Monitoring Performance in a Modern Treasury</vt:lpstr>
      <vt:lpstr>Management of Modern Organizations- Requirements</vt:lpstr>
      <vt:lpstr>Integrated Budget and Performance Management Framework</vt:lpstr>
      <vt:lpstr>What is Performance Management(1)?</vt:lpstr>
      <vt:lpstr>Key Performance Indicators</vt:lpstr>
      <vt:lpstr>An Integrated Strategic Performance Framework</vt:lpstr>
      <vt:lpstr>Types of KPIs</vt:lpstr>
      <vt:lpstr>KPIs for Treasury are about internal management and management of budget/spending units</vt:lpstr>
      <vt:lpstr>Government Payment Process- Possible KPIs</vt:lpstr>
      <vt:lpstr>Revenue Collection</vt:lpstr>
      <vt:lpstr>Cash Management </vt:lpstr>
      <vt:lpstr>Bank Reconciliation</vt:lpstr>
      <vt:lpstr>In-Year and Financial Reporting</vt:lpstr>
      <vt:lpstr>What happens when KPIs are poorly designed or objectives are not well formulated?</vt:lpstr>
      <vt:lpstr>The Modern role of Transparency in performance management</vt:lpstr>
      <vt:lpstr>Conclusions</vt:lpstr>
      <vt:lpstr>Questions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and Monitoring Performance in a Modern Treasury</dc:title>
  <dc:creator/>
  <cp:lastModifiedBy>Mark Silins</cp:lastModifiedBy>
  <cp:revision>5</cp:revision>
  <dcterms:created xsi:type="dcterms:W3CDTF">2018-05-03T07:11:26Z</dcterms:created>
  <dcterms:modified xsi:type="dcterms:W3CDTF">2018-05-22T05:01:40Z</dcterms:modified>
</cp:coreProperties>
</file>