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64" r:id="rId4"/>
    <p:sldId id="262" r:id="rId5"/>
    <p:sldId id="258" r:id="rId6"/>
    <p:sldId id="261" r:id="rId7"/>
    <p:sldId id="259" r:id="rId8"/>
    <p:sldId id="260"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64B455FF-93C3-4CC1-95F1-6022DAAFF2C0}">
          <p14:sldIdLst>
            <p14:sldId id="256"/>
            <p14:sldId id="257"/>
            <p14:sldId id="264"/>
            <p14:sldId id="262"/>
            <p14:sldId id="258"/>
            <p14:sldId id="261"/>
            <p14:sldId id="259"/>
            <p14:sldId id="260"/>
            <p14:sldId id="263"/>
            <p14:sldId id="265"/>
            <p14:sldId id="26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7F86DC-9EDA-4570-9944-ECE1206AA4DD}" type="datetimeFigureOut">
              <a:rPr lang="en-GB" smtClean="0"/>
              <a:t>23/04/2018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EADBA6-D655-40A2-9FEE-F25FE583789F}" type="slidenum">
              <a:rPr lang="en-GB" smtClean="0"/>
              <a:t>‹#›</a:t>
            </a:fld>
            <a:endParaRPr lang="en-GB"/>
          </a:p>
        </p:txBody>
      </p:sp>
    </p:spTree>
    <p:extLst>
      <p:ext uri="{BB962C8B-B14F-4D97-AF65-F5344CB8AC3E}">
        <p14:creationId xmlns:p14="http://schemas.microsoft.com/office/powerpoint/2010/main" val="287154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8EADBA6-D655-40A2-9FEE-F25FE583789F}" type="slidenum">
              <a:rPr lang="en-GB" smtClean="0"/>
              <a:t>8</a:t>
            </a:fld>
            <a:endParaRPr lang="en-GB"/>
          </a:p>
        </p:txBody>
      </p:sp>
    </p:spTree>
    <p:extLst>
      <p:ext uri="{BB962C8B-B14F-4D97-AF65-F5344CB8AC3E}">
        <p14:creationId xmlns:p14="http://schemas.microsoft.com/office/powerpoint/2010/main" val="11658746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144463"/>
            <a:ext cx="8229600" cy="1311275"/>
          </a:xfrm>
        </p:spPr>
        <p:txBody>
          <a:bodyPr/>
          <a:lstStyle>
            <a:lvl1pPr>
              <a:defRPr sz="4000"/>
            </a:lvl1pPr>
          </a:lstStyle>
          <a:p>
            <a:pPr lvl="0"/>
            <a:r>
              <a:rPr lang="en-US" noProof="0"/>
              <a:t>Click to edit Master title style</a:t>
            </a:r>
            <a:endParaRPr lang="en-GB" noProof="0"/>
          </a:p>
        </p:txBody>
      </p:sp>
      <p:sp>
        <p:nvSpPr>
          <p:cNvPr id="3075" name="Rectangle 3"/>
          <p:cNvSpPr>
            <a:spLocks noGrp="1" noChangeArrowheads="1"/>
          </p:cNvSpPr>
          <p:nvPr>
            <p:ph type="subTitle" idx="1"/>
          </p:nvPr>
        </p:nvSpPr>
        <p:spPr>
          <a:xfrm>
            <a:off x="609600" y="1371600"/>
            <a:ext cx="8229600" cy="533400"/>
          </a:xfrm>
        </p:spPr>
        <p:txBody>
          <a:bodyPr/>
          <a:lstStyle>
            <a:lvl1pPr marL="0" indent="0">
              <a:buFontTx/>
              <a:buNone/>
              <a:defRPr sz="2800"/>
            </a:lvl1pPr>
          </a:lstStyle>
          <a:p>
            <a:pPr lvl="0"/>
            <a:r>
              <a:rPr lang="en-US" noProof="0"/>
              <a:t>Click to edit Master subtitle style</a:t>
            </a:r>
            <a:endParaRPr lang="en-GB" noProof="0"/>
          </a:p>
        </p:txBody>
      </p:sp>
      <p:sp>
        <p:nvSpPr>
          <p:cNvPr id="3076" name="Rectangle 4"/>
          <p:cNvSpPr>
            <a:spLocks noGrp="1" noChangeArrowheads="1"/>
          </p:cNvSpPr>
          <p:nvPr>
            <p:ph type="dt" sz="half" idx="2"/>
          </p:nvPr>
        </p:nvSpPr>
        <p:spPr>
          <a:xfrm>
            <a:off x="381000" y="6324600"/>
            <a:ext cx="1752600" cy="304800"/>
          </a:xfrm>
        </p:spPr>
        <p:txBody>
          <a:bodyPr/>
          <a:lstStyle>
            <a:lvl1pPr>
              <a:defRPr/>
            </a:lvl1pPr>
          </a:lstStyle>
          <a:p>
            <a:fld id="{512D1E30-6C5D-4678-AB27-65BBA4FE470B}" type="datetimeFigureOut">
              <a:rPr lang="en-GB" smtClean="0"/>
              <a:t>23/04/2018</a:t>
            </a:fld>
            <a:endParaRPr lang="en-GB"/>
          </a:p>
        </p:txBody>
      </p:sp>
      <p:sp>
        <p:nvSpPr>
          <p:cNvPr id="3077" name="Rectangle 5"/>
          <p:cNvSpPr>
            <a:spLocks noGrp="1" noChangeArrowheads="1"/>
          </p:cNvSpPr>
          <p:nvPr>
            <p:ph type="ftr" sz="quarter" idx="3"/>
          </p:nvPr>
        </p:nvSpPr>
        <p:spPr>
          <a:xfrm>
            <a:off x="2362200" y="6324600"/>
            <a:ext cx="4343400" cy="304800"/>
          </a:xfrm>
        </p:spPr>
        <p:txBody>
          <a:bodyPr/>
          <a:lstStyle>
            <a:lvl1pPr>
              <a:defRPr/>
            </a:lvl1pPr>
          </a:lstStyle>
          <a:p>
            <a:endParaRPr lang="en-GB"/>
          </a:p>
        </p:txBody>
      </p:sp>
      <p:sp>
        <p:nvSpPr>
          <p:cNvPr id="3078" name="Rectangle 6"/>
          <p:cNvSpPr>
            <a:spLocks noGrp="1" noChangeArrowheads="1"/>
          </p:cNvSpPr>
          <p:nvPr>
            <p:ph type="sldNum" sz="quarter" idx="4"/>
          </p:nvPr>
        </p:nvSpPr>
        <p:spPr>
          <a:xfrm>
            <a:off x="7010400" y="6324600"/>
            <a:ext cx="1905000" cy="304800"/>
          </a:xfrm>
        </p:spPr>
        <p:txBody>
          <a:bodyPr/>
          <a:lstStyle>
            <a:lvl1pPr>
              <a:defRPr/>
            </a:lvl1pPr>
          </a:lstStyle>
          <a:p>
            <a:fld id="{7F20470A-ADE9-4B48-B70B-AAAB7057651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1763418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381000"/>
            <a:ext cx="1943100" cy="55626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762000" y="381000"/>
            <a:ext cx="5676900" cy="5562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3709711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1824574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1185973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762000" y="15240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724400" y="15240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3445165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2930374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128867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410139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349777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512D1E30-6C5D-4678-AB27-65BBA4FE470B}" type="datetimeFigureOut">
              <a:rPr lang="en-GB" smtClean="0"/>
              <a:t>23/04/2018</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7F20470A-ADE9-4B48-B70B-AAAB70576511}" type="slidenum">
              <a:rPr lang="en-GB" smtClean="0"/>
              <a:t>‹#›</a:t>
            </a:fld>
            <a:endParaRPr lang="en-GB"/>
          </a:p>
        </p:txBody>
      </p:sp>
    </p:spTree>
    <p:extLst>
      <p:ext uri="{BB962C8B-B14F-4D97-AF65-F5344CB8AC3E}">
        <p14:creationId xmlns:p14="http://schemas.microsoft.com/office/powerpoint/2010/main" val="938930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381000"/>
            <a:ext cx="77724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Rectangle 3"/>
          <p:cNvSpPr>
            <a:spLocks noGrp="1" noChangeArrowheads="1"/>
          </p:cNvSpPr>
          <p:nvPr>
            <p:ph type="body" idx="1"/>
          </p:nvPr>
        </p:nvSpPr>
        <p:spPr bwMode="auto">
          <a:xfrm>
            <a:off x="762000" y="1524000"/>
            <a:ext cx="77724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28" name="Rectangle 4"/>
          <p:cNvSpPr>
            <a:spLocks noGrp="1" noChangeArrowheads="1"/>
          </p:cNvSpPr>
          <p:nvPr>
            <p:ph type="dt" sz="half" idx="2"/>
          </p:nvPr>
        </p:nvSpPr>
        <p:spPr bwMode="auto">
          <a:xfrm>
            <a:off x="2667000" y="63246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fld id="{512D1E30-6C5D-4678-AB27-65BBA4FE470B}" type="datetimeFigureOut">
              <a:rPr lang="en-GB" smtClean="0"/>
              <a:t>23/04/2018</a:t>
            </a:fld>
            <a:endParaRPr lang="en-GB"/>
          </a:p>
        </p:txBody>
      </p:sp>
      <p:sp>
        <p:nvSpPr>
          <p:cNvPr id="1029" name="Rectangle 5"/>
          <p:cNvSpPr>
            <a:spLocks noGrp="1" noChangeArrowheads="1"/>
          </p:cNvSpPr>
          <p:nvPr>
            <p:ph type="ftr" sz="quarter" idx="3"/>
          </p:nvPr>
        </p:nvSpPr>
        <p:spPr bwMode="auto">
          <a:xfrm>
            <a:off x="4114800" y="63246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GB"/>
          </a:p>
        </p:txBody>
      </p:sp>
      <p:sp>
        <p:nvSpPr>
          <p:cNvPr id="1030" name="Rectangle 6"/>
          <p:cNvSpPr>
            <a:spLocks noGrp="1" noChangeArrowheads="1"/>
          </p:cNvSpPr>
          <p:nvPr>
            <p:ph type="sldNum" sz="quarter" idx="4"/>
          </p:nvPr>
        </p:nvSpPr>
        <p:spPr bwMode="auto">
          <a:xfrm>
            <a:off x="7162800" y="63246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7F20470A-ADE9-4B48-B70B-AAAB7057651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Black" pitchFamily="34" charset="0"/>
        </a:defRPr>
      </a:lvl2pPr>
      <a:lvl3pPr algn="l" rtl="0" eaLnBrk="1" fontAlgn="base" hangingPunct="1">
        <a:spcBef>
          <a:spcPct val="0"/>
        </a:spcBef>
        <a:spcAft>
          <a:spcPct val="0"/>
        </a:spcAft>
        <a:defRPr sz="3600">
          <a:solidFill>
            <a:schemeClr val="tx2"/>
          </a:solidFill>
          <a:latin typeface="Arial Black" pitchFamily="34" charset="0"/>
        </a:defRPr>
      </a:lvl3pPr>
      <a:lvl4pPr algn="l" rtl="0" eaLnBrk="1" fontAlgn="base" hangingPunct="1">
        <a:spcBef>
          <a:spcPct val="0"/>
        </a:spcBef>
        <a:spcAft>
          <a:spcPct val="0"/>
        </a:spcAft>
        <a:defRPr sz="3600">
          <a:solidFill>
            <a:schemeClr val="tx2"/>
          </a:solidFill>
          <a:latin typeface="Arial Black" pitchFamily="34" charset="0"/>
        </a:defRPr>
      </a:lvl4pPr>
      <a:lvl5pPr algn="l" rtl="0" eaLnBrk="1" fontAlgn="base" hangingPunct="1">
        <a:spcBef>
          <a:spcPct val="0"/>
        </a:spcBef>
        <a:spcAft>
          <a:spcPct val="0"/>
        </a:spcAft>
        <a:defRPr sz="3600">
          <a:solidFill>
            <a:schemeClr val="tx2"/>
          </a:solidFill>
          <a:latin typeface="Arial Black" pitchFamily="34" charset="0"/>
        </a:defRPr>
      </a:lvl5pPr>
      <a:lvl6pPr marL="457200" algn="l" rtl="0" eaLnBrk="1" fontAlgn="base" hangingPunct="1">
        <a:spcBef>
          <a:spcPct val="0"/>
        </a:spcBef>
        <a:spcAft>
          <a:spcPct val="0"/>
        </a:spcAft>
        <a:defRPr sz="3600">
          <a:solidFill>
            <a:schemeClr val="tx2"/>
          </a:solidFill>
          <a:latin typeface="Arial Black" pitchFamily="34" charset="0"/>
        </a:defRPr>
      </a:lvl6pPr>
      <a:lvl7pPr marL="914400" algn="l" rtl="0" eaLnBrk="1" fontAlgn="base" hangingPunct="1">
        <a:spcBef>
          <a:spcPct val="0"/>
        </a:spcBef>
        <a:spcAft>
          <a:spcPct val="0"/>
        </a:spcAft>
        <a:defRPr sz="3600">
          <a:solidFill>
            <a:schemeClr val="tx2"/>
          </a:solidFill>
          <a:latin typeface="Arial Black" pitchFamily="34" charset="0"/>
        </a:defRPr>
      </a:lvl7pPr>
      <a:lvl8pPr marL="1371600" algn="l" rtl="0" eaLnBrk="1" fontAlgn="base" hangingPunct="1">
        <a:spcBef>
          <a:spcPct val="0"/>
        </a:spcBef>
        <a:spcAft>
          <a:spcPct val="0"/>
        </a:spcAft>
        <a:defRPr sz="3600">
          <a:solidFill>
            <a:schemeClr val="tx2"/>
          </a:solidFill>
          <a:latin typeface="Arial Black" pitchFamily="34" charset="0"/>
        </a:defRPr>
      </a:lvl8pPr>
      <a:lvl9pPr marL="1828800" algn="l" rtl="0" eaLnBrk="1" fontAlgn="base" hangingPunct="1">
        <a:spcBef>
          <a:spcPct val="0"/>
        </a:spcBef>
        <a:spcAft>
          <a:spcPct val="0"/>
        </a:spcAft>
        <a:defRPr sz="3600">
          <a:solidFill>
            <a:schemeClr val="tx2"/>
          </a:solidFill>
          <a:latin typeface="Arial Black"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76672"/>
            <a:ext cx="7772400" cy="1470025"/>
          </a:xfrm>
        </p:spPr>
        <p:txBody>
          <a:bodyPr>
            <a:noAutofit/>
          </a:bodyPr>
          <a:lstStyle/>
          <a:p>
            <a:r>
              <a:rPr lang="sl-SI" sz="3200" b="1" dirty="0">
                <a:solidFill>
                  <a:schemeClr val="tx2"/>
                </a:solidFill>
              </a:rPr>
              <a:t>PEMPAL Treasury COP Plenary Meeting</a:t>
            </a:r>
            <a:r>
              <a:rPr lang="en-US" sz="3200" b="1" dirty="0"/>
              <a:t> </a:t>
            </a:r>
            <a:r>
              <a:rPr lang="sl-SI" sz="3200" b="1" dirty="0">
                <a:solidFill>
                  <a:schemeClr val="tx2"/>
                </a:solidFill>
              </a:rPr>
              <a:t>Tirana, May 201</a:t>
            </a:r>
            <a:r>
              <a:rPr lang="en-GB" sz="3200" b="1" dirty="0">
                <a:solidFill>
                  <a:schemeClr val="tx2"/>
                </a:solidFill>
              </a:rPr>
              <a:t>8</a:t>
            </a:r>
            <a:br>
              <a:rPr lang="en-US" sz="3200" b="1" dirty="0">
                <a:solidFill>
                  <a:schemeClr val="tx2"/>
                </a:solidFill>
              </a:rPr>
            </a:br>
            <a:endParaRPr lang="en-GB" sz="3200" b="1" dirty="0">
              <a:solidFill>
                <a:schemeClr val="tx2"/>
              </a:solidFill>
            </a:endParaRPr>
          </a:p>
        </p:txBody>
      </p:sp>
      <p:sp>
        <p:nvSpPr>
          <p:cNvPr id="3" name="Subtitle 2"/>
          <p:cNvSpPr>
            <a:spLocks noGrp="1"/>
          </p:cNvSpPr>
          <p:nvPr>
            <p:ph type="subTitle" idx="1"/>
          </p:nvPr>
        </p:nvSpPr>
        <p:spPr>
          <a:xfrm>
            <a:off x="971600" y="1988840"/>
            <a:ext cx="7632848" cy="3960440"/>
          </a:xfrm>
        </p:spPr>
        <p:txBody>
          <a:bodyPr>
            <a:normAutofit fontScale="92500" lnSpcReduction="10000"/>
          </a:bodyPr>
          <a:lstStyle/>
          <a:p>
            <a:r>
              <a:rPr lang="en-GB" sz="3500" b="1" i="1" dirty="0">
                <a:solidFill>
                  <a:schemeClr val="accent1"/>
                </a:solidFill>
              </a:rPr>
              <a:t>Improving budget planning, execution, monitoring and financial reporting process through </a:t>
            </a:r>
            <a:r>
              <a:rPr lang="en-GB" sz="3500" b="1" i="1" dirty="0" err="1">
                <a:solidFill>
                  <a:schemeClr val="accent1"/>
                </a:solidFill>
              </a:rPr>
              <a:t>automatization</a:t>
            </a:r>
            <a:endParaRPr lang="en-US" sz="3500" b="1" i="1" dirty="0">
              <a:solidFill>
                <a:schemeClr val="accent1"/>
              </a:solidFill>
            </a:endParaRPr>
          </a:p>
          <a:p>
            <a:pPr algn="l"/>
            <a:endParaRPr lang="en-US" sz="1600" b="1" i="1" dirty="0">
              <a:solidFill>
                <a:srgbClr val="FF0000"/>
              </a:solidFill>
            </a:endParaRPr>
          </a:p>
          <a:p>
            <a:pPr algn="l"/>
            <a:endParaRPr lang="en-US" sz="1600" b="1" i="1" dirty="0">
              <a:solidFill>
                <a:schemeClr val="accent1">
                  <a:lumMod val="75000"/>
                </a:schemeClr>
              </a:solidFill>
            </a:endParaRPr>
          </a:p>
          <a:p>
            <a:pPr algn="l"/>
            <a:r>
              <a:rPr lang="en-US" sz="1600" b="1" i="1" dirty="0">
                <a:solidFill>
                  <a:schemeClr val="accent3"/>
                </a:solidFill>
              </a:rPr>
              <a:t>Ms. Aurela VELO</a:t>
            </a:r>
            <a:endParaRPr lang="en-US" sz="1600" i="1" dirty="0">
              <a:solidFill>
                <a:schemeClr val="accent3"/>
              </a:solidFill>
            </a:endParaRPr>
          </a:p>
          <a:p>
            <a:pPr algn="l"/>
            <a:r>
              <a:rPr lang="en-US" sz="1600" b="1" i="1" dirty="0">
                <a:solidFill>
                  <a:schemeClr val="accent3"/>
                </a:solidFill>
              </a:rPr>
              <a:t>Director</a:t>
            </a:r>
            <a:endParaRPr lang="en-US" sz="1600" i="1" dirty="0">
              <a:solidFill>
                <a:schemeClr val="accent3"/>
              </a:solidFill>
            </a:endParaRPr>
          </a:p>
          <a:p>
            <a:pPr algn="l"/>
            <a:r>
              <a:rPr lang="en-US" sz="1600" b="1" i="1" dirty="0">
                <a:solidFill>
                  <a:schemeClr val="accent3"/>
                </a:solidFill>
              </a:rPr>
              <a:t>Business Processing Directorate</a:t>
            </a:r>
            <a:endParaRPr lang="en-US" sz="1600" i="1" dirty="0">
              <a:solidFill>
                <a:schemeClr val="accent3"/>
              </a:solidFill>
            </a:endParaRPr>
          </a:p>
          <a:p>
            <a:pPr algn="l"/>
            <a:r>
              <a:rPr lang="en-US" sz="1600" b="1" i="1" dirty="0">
                <a:solidFill>
                  <a:schemeClr val="accent3"/>
                </a:solidFill>
              </a:rPr>
              <a:t>General Department of Treasury</a:t>
            </a:r>
            <a:endParaRPr lang="en-US" sz="1600" i="1" dirty="0">
              <a:solidFill>
                <a:schemeClr val="accent3"/>
              </a:solidFill>
            </a:endParaRPr>
          </a:p>
          <a:p>
            <a:pPr algn="l"/>
            <a:r>
              <a:rPr lang="en-US" sz="1600" b="1" i="1" dirty="0">
                <a:solidFill>
                  <a:schemeClr val="accent3"/>
                </a:solidFill>
              </a:rPr>
              <a:t>Ministry of Finance and Economy.</a:t>
            </a:r>
            <a:r>
              <a:rPr lang="en-US" sz="1600" i="1" dirty="0">
                <a:solidFill>
                  <a:schemeClr val="accent3"/>
                </a:solidFill>
              </a:rPr>
              <a:t> </a:t>
            </a:r>
          </a:p>
          <a:p>
            <a:pPr algn="l"/>
            <a:r>
              <a:rPr lang="en-US" sz="1600" i="1" dirty="0">
                <a:solidFill>
                  <a:schemeClr val="accent3"/>
                </a:solidFill>
              </a:rPr>
              <a:t>aurela.velo@financa.gov.al</a:t>
            </a:r>
          </a:p>
          <a:p>
            <a:pPr algn="l"/>
            <a:endParaRPr lang="en-GB" dirty="0"/>
          </a:p>
          <a:p>
            <a:endParaRPr lang="en-GB" dirty="0"/>
          </a:p>
        </p:txBody>
      </p:sp>
      <p:pic>
        <p:nvPicPr>
          <p:cNvPr id="4" name="Picture 3" descr="cid:image001.png@01D3339C.700225A0"/>
          <p:cNvPicPr/>
          <p:nvPr/>
        </p:nvPicPr>
        <p:blipFill>
          <a:blip r:embed="rId2">
            <a:extLst>
              <a:ext uri="{28A0092B-C50C-407E-A947-70E740481C1C}">
                <a14:useLocalDpi xmlns:a14="http://schemas.microsoft.com/office/drawing/2010/main" val="0"/>
              </a:ext>
            </a:extLst>
          </a:blip>
          <a:srcRect/>
          <a:stretch>
            <a:fillRect/>
          </a:stretch>
        </p:blipFill>
        <p:spPr bwMode="auto">
          <a:xfrm>
            <a:off x="6156176" y="4365104"/>
            <a:ext cx="2066925" cy="1476375"/>
          </a:xfrm>
          <a:prstGeom prst="rect">
            <a:avLst/>
          </a:prstGeom>
          <a:noFill/>
          <a:ln>
            <a:noFill/>
          </a:ln>
        </p:spPr>
      </p:pic>
    </p:spTree>
    <p:extLst>
      <p:ext uri="{BB962C8B-B14F-4D97-AF65-F5344CB8AC3E}">
        <p14:creationId xmlns:p14="http://schemas.microsoft.com/office/powerpoint/2010/main" val="3784735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988840"/>
            <a:ext cx="8085584" cy="2736304"/>
          </a:xfrm>
        </p:spPr>
        <p:txBody>
          <a:bodyPr/>
          <a:lstStyle/>
          <a:p>
            <a:r>
              <a:rPr lang="en-GB" dirty="0"/>
              <a:t>            </a:t>
            </a:r>
            <a:r>
              <a:rPr lang="en-GB" sz="6000" i="1" dirty="0">
                <a:solidFill>
                  <a:schemeClr val="accent2">
                    <a:lumMod val="50000"/>
                  </a:schemeClr>
                </a:solidFill>
              </a:rPr>
              <a:t>Questions </a:t>
            </a:r>
            <a:br>
              <a:rPr lang="en-GB" sz="6000" i="1" dirty="0">
                <a:solidFill>
                  <a:schemeClr val="accent2">
                    <a:lumMod val="50000"/>
                  </a:schemeClr>
                </a:solidFill>
              </a:rPr>
            </a:br>
            <a:r>
              <a:rPr lang="en-GB" sz="6000" dirty="0">
                <a:solidFill>
                  <a:schemeClr val="accent2">
                    <a:lumMod val="50000"/>
                  </a:schemeClr>
                </a:solidFill>
              </a:rPr>
              <a:t>              &amp; </a:t>
            </a:r>
            <a:br>
              <a:rPr lang="en-GB" sz="6000" dirty="0">
                <a:solidFill>
                  <a:schemeClr val="accent2">
                    <a:lumMod val="50000"/>
                  </a:schemeClr>
                </a:solidFill>
              </a:rPr>
            </a:br>
            <a:r>
              <a:rPr lang="en-GB" sz="6000" dirty="0">
                <a:solidFill>
                  <a:schemeClr val="accent2">
                    <a:lumMod val="50000"/>
                  </a:schemeClr>
                </a:solidFill>
              </a:rPr>
              <a:t>        </a:t>
            </a:r>
            <a:r>
              <a:rPr lang="en-GB" sz="6000" i="1" dirty="0">
                <a:solidFill>
                  <a:schemeClr val="accent2">
                    <a:lumMod val="50000"/>
                  </a:schemeClr>
                </a:solidFill>
              </a:rPr>
              <a:t>Answers</a:t>
            </a:r>
          </a:p>
        </p:txBody>
      </p:sp>
    </p:spTree>
    <p:extLst>
      <p:ext uri="{BB962C8B-B14F-4D97-AF65-F5344CB8AC3E}">
        <p14:creationId xmlns:p14="http://schemas.microsoft.com/office/powerpoint/2010/main" val="385375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81000" y="838201"/>
            <a:ext cx="7753555" cy="41910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371600" indent="0">
              <a:buFont typeface="Arial" pitchFamily="34" charset="0"/>
              <a:buNone/>
            </a:pPr>
            <a:endParaRPr lang="en-US" sz="4000" b="1" i="1" dirty="0"/>
          </a:p>
          <a:p>
            <a:pPr marL="1371600" indent="0">
              <a:buFont typeface="Arial" pitchFamily="34" charset="0"/>
              <a:buNone/>
            </a:pPr>
            <a:endParaRPr lang="en-US" sz="4000" b="1" i="1" dirty="0"/>
          </a:p>
          <a:p>
            <a:pPr marL="1371600" indent="0">
              <a:buFont typeface="Arial" pitchFamily="34" charset="0"/>
              <a:buNone/>
            </a:pPr>
            <a:r>
              <a:rPr lang="en-US" sz="4800" b="1" i="1" dirty="0">
                <a:solidFill>
                  <a:schemeClr val="accent2">
                    <a:lumMod val="50000"/>
                  </a:schemeClr>
                </a:solidFill>
              </a:rPr>
              <a:t>THANK YOU FOR  </a:t>
            </a:r>
          </a:p>
          <a:p>
            <a:pPr marL="1371600" indent="0">
              <a:buFont typeface="Arial" pitchFamily="34" charset="0"/>
              <a:buNone/>
            </a:pPr>
            <a:r>
              <a:rPr lang="en-US" sz="4800" b="1" i="1" dirty="0">
                <a:solidFill>
                  <a:schemeClr val="accent2">
                    <a:lumMod val="50000"/>
                  </a:schemeClr>
                </a:solidFill>
              </a:rPr>
              <a:t>YOUR ATTENTION!</a:t>
            </a:r>
          </a:p>
        </p:txBody>
      </p:sp>
    </p:spTree>
    <p:extLst>
      <p:ext uri="{BB962C8B-B14F-4D97-AF65-F5344CB8AC3E}">
        <p14:creationId xmlns:p14="http://schemas.microsoft.com/office/powerpoint/2010/main" val="2039986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solidFill>
                  <a:schemeClr val="accent3"/>
                </a:solidFill>
              </a:rPr>
              <a:t>Actual situation of Public Financial Information Systems</a:t>
            </a:r>
          </a:p>
        </p:txBody>
      </p:sp>
      <p:sp>
        <p:nvSpPr>
          <p:cNvPr id="3" name="Content Placeholder 2"/>
          <p:cNvSpPr>
            <a:spLocks noGrp="1"/>
          </p:cNvSpPr>
          <p:nvPr>
            <p:ph idx="1"/>
          </p:nvPr>
        </p:nvSpPr>
        <p:spPr/>
        <p:txBody>
          <a:bodyPr>
            <a:noAutofit/>
          </a:bodyPr>
          <a:lstStyle/>
          <a:p>
            <a:pPr>
              <a:buFont typeface="Wingdings" pitchFamily="2" charset="2"/>
              <a:buChar char="Ø"/>
            </a:pPr>
            <a:endParaRPr lang="en-GB" sz="2000" dirty="0"/>
          </a:p>
          <a:p>
            <a:pPr>
              <a:buFont typeface="Wingdings" pitchFamily="2" charset="2"/>
              <a:buChar char="Ø"/>
            </a:pPr>
            <a:r>
              <a:rPr lang="en-GB" sz="2000" dirty="0"/>
              <a:t>Albanian Financial Information System (AGFIS) for budget execution and financial reporting (live on 2010), online 36 TDO’s and 15 Budgetary Institutions. AGFIS is systematically improved with new functionalities in recent years (extended to BI’s, multi-year commitments management, added new internal control rules etc.) </a:t>
            </a:r>
          </a:p>
          <a:p>
            <a:pPr>
              <a:buFont typeface="Wingdings" pitchFamily="2" charset="2"/>
              <a:buChar char="Ø"/>
            </a:pPr>
            <a:r>
              <a:rPr lang="en-GB" sz="2000" dirty="0"/>
              <a:t>Tax Information System (live on 2015)</a:t>
            </a:r>
          </a:p>
          <a:p>
            <a:pPr>
              <a:buFont typeface="Wingdings" pitchFamily="2" charset="2"/>
              <a:buChar char="Ø"/>
            </a:pPr>
            <a:r>
              <a:rPr lang="en-GB" sz="2000" dirty="0"/>
              <a:t>Custom Information System (live on 2013)</a:t>
            </a:r>
          </a:p>
          <a:p>
            <a:pPr>
              <a:buFont typeface="Wingdings" pitchFamily="2" charset="2"/>
              <a:buChar char="Ø"/>
            </a:pPr>
            <a:r>
              <a:rPr lang="en-GB" sz="2000" dirty="0"/>
              <a:t>Public Procurement System (live on 2007)</a:t>
            </a:r>
          </a:p>
          <a:p>
            <a:pPr>
              <a:buFont typeface="Wingdings" pitchFamily="2" charset="2"/>
              <a:buChar char="Ø"/>
            </a:pPr>
            <a:r>
              <a:rPr lang="en-GB" sz="2000" dirty="0"/>
              <a:t>Debt Management Information System- DMFAS (live on 1998)</a:t>
            </a:r>
          </a:p>
        </p:txBody>
      </p:sp>
    </p:spTree>
    <p:extLst>
      <p:ext uri="{BB962C8B-B14F-4D97-AF65-F5344CB8AC3E}">
        <p14:creationId xmlns:p14="http://schemas.microsoft.com/office/powerpoint/2010/main" val="152174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i="1" dirty="0">
                <a:solidFill>
                  <a:schemeClr val="accent3"/>
                </a:solidFill>
              </a:rPr>
              <a:t>Actual situation of Public Financial Information Systems</a:t>
            </a:r>
          </a:p>
        </p:txBody>
      </p:sp>
      <p:sp>
        <p:nvSpPr>
          <p:cNvPr id="3" name="Content Placeholder 2"/>
          <p:cNvSpPr>
            <a:spLocks noGrp="1"/>
          </p:cNvSpPr>
          <p:nvPr>
            <p:ph idx="1"/>
          </p:nvPr>
        </p:nvSpPr>
        <p:spPr/>
        <p:txBody>
          <a:bodyPr>
            <a:normAutofit/>
          </a:bodyPr>
          <a:lstStyle/>
          <a:p>
            <a:pPr marL="0" indent="0">
              <a:buNone/>
            </a:pPr>
            <a:endParaRPr lang="en-GB" sz="2400" dirty="0"/>
          </a:p>
          <a:p>
            <a:pPr>
              <a:buFont typeface="Wingdings" pitchFamily="2" charset="2"/>
              <a:buChar char="Ø"/>
            </a:pPr>
            <a:r>
              <a:rPr lang="en-GB" sz="2000" dirty="0"/>
              <a:t>Medium Term Budget Planning (MTBP), old technology. </a:t>
            </a:r>
          </a:p>
          <a:p>
            <a:pPr>
              <a:buFont typeface="Wingdings" pitchFamily="2" charset="2"/>
              <a:buChar char="Ø"/>
            </a:pPr>
            <a:r>
              <a:rPr lang="en-GB" sz="2000" dirty="0"/>
              <a:t>Strategic Policy Planning, Project Investments Management (PIM), External Assistance Management and Program Based Budget Monitoring are handled manually (mostly excel </a:t>
            </a:r>
            <a:r>
              <a:rPr lang="en-GB" sz="2000" dirty="0" err="1"/>
              <a:t>spreadsheet</a:t>
            </a:r>
            <a:r>
              <a:rPr lang="en-GB" sz="2000" dirty="0"/>
              <a:t>).</a:t>
            </a:r>
          </a:p>
          <a:p>
            <a:pPr>
              <a:buFont typeface="Wingdings" pitchFamily="2" charset="2"/>
              <a:buChar char="Ø"/>
            </a:pPr>
            <a:r>
              <a:rPr lang="en-GB" sz="2000" dirty="0"/>
              <a:t>AGFIS and Tax Information System are integrated since 2015. The rest not yet. The information between systems is exchanged manually.      </a:t>
            </a:r>
          </a:p>
          <a:p>
            <a:endParaRPr lang="en-GB" dirty="0"/>
          </a:p>
        </p:txBody>
      </p:sp>
    </p:spTree>
    <p:extLst>
      <p:ext uri="{BB962C8B-B14F-4D97-AF65-F5344CB8AC3E}">
        <p14:creationId xmlns:p14="http://schemas.microsoft.com/office/powerpoint/2010/main" val="1540194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138138"/>
          </a:xfrm>
        </p:spPr>
        <p:txBody>
          <a:bodyPr>
            <a:noAutofit/>
          </a:bodyPr>
          <a:lstStyle/>
          <a:p>
            <a:r>
              <a:rPr lang="en-GB" sz="2400" i="1" dirty="0">
                <a:solidFill>
                  <a:schemeClr val="accent3"/>
                </a:solidFill>
              </a:rPr>
              <a:t>Actual benefits of automated public finance systems (AGFIS, PPS, Tax, Customs, DMFAS) </a:t>
            </a:r>
          </a:p>
        </p:txBody>
      </p:sp>
      <p:sp>
        <p:nvSpPr>
          <p:cNvPr id="3" name="Content Placeholder 2"/>
          <p:cNvSpPr>
            <a:spLocks noGrp="1"/>
          </p:cNvSpPr>
          <p:nvPr>
            <p:ph idx="1"/>
          </p:nvPr>
        </p:nvSpPr>
        <p:spPr>
          <a:xfrm>
            <a:off x="539552" y="1988840"/>
            <a:ext cx="8147248" cy="4137323"/>
          </a:xfrm>
        </p:spPr>
        <p:txBody>
          <a:bodyPr>
            <a:normAutofit fontScale="62500" lnSpcReduction="20000"/>
          </a:bodyPr>
          <a:lstStyle/>
          <a:p>
            <a:pPr>
              <a:buFont typeface="Wingdings" pitchFamily="2" charset="2"/>
              <a:buChar char="Ø"/>
            </a:pPr>
            <a:r>
              <a:rPr lang="en-US" dirty="0"/>
              <a:t>PFM rules are technically translated into the Systems, hence ensures that transactions execution and their accounting can only be made in line with the applicable rules.</a:t>
            </a:r>
          </a:p>
          <a:p>
            <a:pPr>
              <a:buFont typeface="Wingdings" pitchFamily="2" charset="2"/>
              <a:buChar char="Ø"/>
            </a:pPr>
            <a:r>
              <a:rPr lang="en-US" dirty="0"/>
              <a:t>Transparency throughout budget execution (what, by whom, when).</a:t>
            </a:r>
          </a:p>
          <a:p>
            <a:pPr>
              <a:buFont typeface="Wingdings" pitchFamily="2" charset="2"/>
              <a:buChar char="Ø"/>
            </a:pPr>
            <a:r>
              <a:rPr lang="en-US" dirty="0"/>
              <a:t>Almost real time information on budget execution (expense execution, revenue collection </a:t>
            </a:r>
            <a:r>
              <a:rPr lang="en-US" dirty="0" err="1"/>
              <a:t>etc</a:t>
            </a:r>
            <a:r>
              <a:rPr lang="en-US" dirty="0"/>
              <a:t>). </a:t>
            </a:r>
          </a:p>
          <a:p>
            <a:pPr>
              <a:buFont typeface="Wingdings" pitchFamily="2" charset="2"/>
              <a:buChar char="Ø"/>
            </a:pPr>
            <a:r>
              <a:rPr lang="en-US" dirty="0"/>
              <a:t>Time saved on financial consolidation process and financial reporting preparation of State Budget (prebuild consolidation formulas and FSG reports in AGFIS).</a:t>
            </a:r>
          </a:p>
          <a:p>
            <a:pPr>
              <a:buFont typeface="Wingdings" pitchFamily="2" charset="2"/>
              <a:buChar char="Ø"/>
            </a:pPr>
            <a:r>
              <a:rPr lang="en-US" dirty="0"/>
              <a:t>Transparent  tendering process of public  funds using the information system of Public Procurement (PPS).</a:t>
            </a:r>
          </a:p>
          <a:p>
            <a:pPr>
              <a:buFont typeface="Wingdings" pitchFamily="2" charset="2"/>
              <a:buChar char="Ø"/>
            </a:pPr>
            <a:r>
              <a:rPr lang="en-US" dirty="0"/>
              <a:t>Accurate information and time saved on public debt management process- DMFAS (foreign and domestic debt). </a:t>
            </a:r>
          </a:p>
          <a:p>
            <a:endParaRPr lang="en-US" sz="1800" dirty="0"/>
          </a:p>
          <a:p>
            <a:endParaRPr lang="en-US" sz="1800" dirty="0"/>
          </a:p>
          <a:p>
            <a:endParaRPr lang="en-GB" dirty="0"/>
          </a:p>
        </p:txBody>
      </p:sp>
    </p:spTree>
    <p:extLst>
      <p:ext uri="{BB962C8B-B14F-4D97-AF65-F5344CB8AC3E}">
        <p14:creationId xmlns:p14="http://schemas.microsoft.com/office/powerpoint/2010/main" val="1805420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i="1" dirty="0">
                <a:solidFill>
                  <a:schemeClr val="accent3"/>
                </a:solidFill>
              </a:rPr>
              <a:t>Week points of actual situation</a:t>
            </a:r>
          </a:p>
        </p:txBody>
      </p:sp>
      <p:sp>
        <p:nvSpPr>
          <p:cNvPr id="3" name="Content Placeholder 2"/>
          <p:cNvSpPr>
            <a:spLocks noGrp="1"/>
          </p:cNvSpPr>
          <p:nvPr>
            <p:ph idx="1"/>
          </p:nvPr>
        </p:nvSpPr>
        <p:spPr>
          <a:xfrm>
            <a:off x="611560" y="1700808"/>
            <a:ext cx="8136904" cy="4320480"/>
          </a:xfrm>
        </p:spPr>
        <p:txBody>
          <a:bodyPr>
            <a:normAutofit/>
          </a:bodyPr>
          <a:lstStyle/>
          <a:p>
            <a:pPr marL="0" indent="0">
              <a:buNone/>
            </a:pPr>
            <a:endParaRPr lang="en-GB" altLang="en-US" sz="2400" dirty="0"/>
          </a:p>
          <a:p>
            <a:pPr marL="0" indent="0">
              <a:buNone/>
            </a:pPr>
            <a:endParaRPr lang="en-GB" altLang="en-US" sz="2400" dirty="0"/>
          </a:p>
          <a:p>
            <a:pPr>
              <a:buFont typeface="Wingdings" pitchFamily="2" charset="2"/>
              <a:buChar char="Ø"/>
            </a:pPr>
            <a:r>
              <a:rPr lang="pl-PL" altLang="en-US" sz="2000" dirty="0"/>
              <a:t>Distributed information in separate IT or non-IT systems </a:t>
            </a:r>
            <a:endParaRPr lang="en-GB" altLang="en-US" sz="2000" dirty="0"/>
          </a:p>
          <a:p>
            <a:pPr>
              <a:buFont typeface="Wingdings" pitchFamily="2" charset="2"/>
              <a:buChar char="Ø"/>
            </a:pPr>
            <a:r>
              <a:rPr lang="pl-PL" altLang="en-US" sz="2000" dirty="0"/>
              <a:t>Coherence</a:t>
            </a:r>
            <a:r>
              <a:rPr lang="en-GB" altLang="en-US" sz="2000" dirty="0"/>
              <a:t>/ D</a:t>
            </a:r>
            <a:r>
              <a:rPr lang="pl-PL" altLang="en-US" sz="2000" dirty="0"/>
              <a:t>elays</a:t>
            </a:r>
            <a:r>
              <a:rPr lang="en-GB" altLang="en-US" sz="2000" dirty="0"/>
              <a:t> on data exchange between systems </a:t>
            </a:r>
            <a:endParaRPr lang="pl-PL" altLang="en-US" sz="2000" dirty="0"/>
          </a:p>
          <a:p>
            <a:pPr>
              <a:buFont typeface="Wingdings" pitchFamily="2" charset="2"/>
              <a:buChar char="Ø"/>
            </a:pPr>
            <a:r>
              <a:rPr lang="en-GB" altLang="en-US" sz="2000" dirty="0"/>
              <a:t>Week </a:t>
            </a:r>
            <a:r>
              <a:rPr lang="pl-PL" altLang="en-US" sz="2000" dirty="0"/>
              <a:t>Communication / collaboration</a:t>
            </a:r>
            <a:r>
              <a:rPr lang="en-GB" altLang="en-US" sz="2000" dirty="0"/>
              <a:t> (mostly manually)</a:t>
            </a:r>
            <a:endParaRPr lang="pl-PL" altLang="en-US" sz="2000" dirty="0"/>
          </a:p>
          <a:p>
            <a:pPr>
              <a:buFont typeface="Wingdings" pitchFamily="2" charset="2"/>
              <a:buChar char="Ø"/>
            </a:pPr>
            <a:r>
              <a:rPr lang="pl-PL" altLang="en-US" sz="2000" dirty="0"/>
              <a:t>Access to information is problematic / multiple data sources</a:t>
            </a:r>
          </a:p>
          <a:p>
            <a:pPr>
              <a:buFont typeface="Wingdings" pitchFamily="2" charset="2"/>
              <a:buChar char="Ø"/>
            </a:pPr>
            <a:r>
              <a:rPr lang="en-GB" altLang="en-US" sz="2000" dirty="0"/>
              <a:t>Difficulties/Delays on budget monitoring and managerial reports (different source and manual elaboration of data).</a:t>
            </a:r>
          </a:p>
          <a:p>
            <a:endParaRPr lang="en-GB" altLang="en-US" sz="2000" dirty="0"/>
          </a:p>
          <a:p>
            <a:endParaRPr lang="en-GB" altLang="en-US" sz="2000" dirty="0"/>
          </a:p>
          <a:p>
            <a:pPr marL="0" indent="0">
              <a:buNone/>
            </a:pPr>
            <a:endParaRPr lang="pl-PL" altLang="en-US" sz="2000" dirty="0"/>
          </a:p>
          <a:p>
            <a:endParaRPr lang="en-GB" dirty="0"/>
          </a:p>
        </p:txBody>
      </p:sp>
    </p:spTree>
    <p:extLst>
      <p:ext uri="{BB962C8B-B14F-4D97-AF65-F5344CB8AC3E}">
        <p14:creationId xmlns:p14="http://schemas.microsoft.com/office/powerpoint/2010/main" val="23024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i="1" dirty="0">
                <a:solidFill>
                  <a:schemeClr val="accent3"/>
                </a:solidFill>
              </a:rPr>
              <a:t>Week points of actual situation</a:t>
            </a:r>
            <a:endParaRPr lang="en-GB" sz="3200" dirty="0">
              <a:solidFill>
                <a:schemeClr val="accent3"/>
              </a:solidFill>
            </a:endParaRPr>
          </a:p>
        </p:txBody>
      </p:sp>
      <p:sp>
        <p:nvSpPr>
          <p:cNvPr id="3" name="Content Placeholder 2"/>
          <p:cNvSpPr>
            <a:spLocks noGrp="1"/>
          </p:cNvSpPr>
          <p:nvPr>
            <p:ph idx="1"/>
          </p:nvPr>
        </p:nvSpPr>
        <p:spPr/>
        <p:txBody>
          <a:bodyPr>
            <a:normAutofit/>
          </a:bodyPr>
          <a:lstStyle/>
          <a:p>
            <a:pPr>
              <a:buFont typeface="Wingdings" pitchFamily="2" charset="2"/>
              <a:buChar char="Ø"/>
            </a:pPr>
            <a:endParaRPr lang="en-GB" altLang="en-US" sz="2000" dirty="0"/>
          </a:p>
          <a:p>
            <a:pPr>
              <a:buFont typeface="Wingdings" pitchFamily="2" charset="2"/>
              <a:buChar char="Ø"/>
            </a:pPr>
            <a:r>
              <a:rPr lang="en-GB" altLang="en-US" sz="2000" dirty="0"/>
              <a:t>MTBP is used mainly for MTBP preparation till August September – then not used</a:t>
            </a:r>
          </a:p>
          <a:p>
            <a:pPr>
              <a:buFont typeface="Wingdings" pitchFamily="2" charset="2"/>
              <a:buChar char="Ø"/>
            </a:pPr>
            <a:r>
              <a:rPr lang="en-GB" altLang="en-US" sz="2000" dirty="0"/>
              <a:t>MTBP do not have final updated version of budget </a:t>
            </a:r>
          </a:p>
          <a:p>
            <a:pPr>
              <a:buFont typeface="Wingdings" pitchFamily="2" charset="2"/>
              <a:buChar char="Ø"/>
            </a:pPr>
            <a:r>
              <a:rPr lang="en-GB" altLang="en-US" sz="2000" dirty="0"/>
              <a:t>Not maintained data in MTBP during budget execution </a:t>
            </a:r>
          </a:p>
          <a:p>
            <a:pPr>
              <a:buFont typeface="Wingdings" pitchFamily="2" charset="2"/>
              <a:buChar char="Ø"/>
            </a:pPr>
            <a:r>
              <a:rPr lang="en-GB" altLang="en-US" sz="2000" dirty="0"/>
              <a:t>Accessibility problems  on MTBP software due to old </a:t>
            </a:r>
            <a:r>
              <a:rPr lang="pl-PL" altLang="en-US" sz="2000" dirty="0"/>
              <a:t>client server technology</a:t>
            </a:r>
            <a:endParaRPr lang="en-GB" altLang="en-US" sz="2000" dirty="0"/>
          </a:p>
          <a:p>
            <a:pPr>
              <a:buFont typeface="Wingdings" pitchFamily="2" charset="2"/>
              <a:buChar char="Ø"/>
            </a:pPr>
            <a:r>
              <a:rPr lang="en-US" altLang="en-US" sz="2000" dirty="0"/>
              <a:t>Data for budget monitoring are mainly (only) from Treasury AGFIS</a:t>
            </a:r>
          </a:p>
          <a:p>
            <a:pPr>
              <a:buFont typeface="Wingdings" pitchFamily="2" charset="2"/>
              <a:buChar char="Ø"/>
            </a:pPr>
            <a:r>
              <a:rPr lang="en-US" altLang="en-US" sz="2000" dirty="0"/>
              <a:t>PIM is almost absent, small component of MTBP</a:t>
            </a:r>
          </a:p>
          <a:p>
            <a:pPr>
              <a:buFont typeface="Wingdings" pitchFamily="2" charset="2"/>
              <a:buChar char="Ø"/>
            </a:pPr>
            <a:r>
              <a:rPr lang="en-US" altLang="en-US" sz="2000" dirty="0"/>
              <a:t>PIM  is not supported by current system of MTBP</a:t>
            </a:r>
          </a:p>
          <a:p>
            <a:endParaRPr lang="en-GB" dirty="0"/>
          </a:p>
        </p:txBody>
      </p:sp>
    </p:spTree>
    <p:extLst>
      <p:ext uri="{BB962C8B-B14F-4D97-AF65-F5344CB8AC3E}">
        <p14:creationId xmlns:p14="http://schemas.microsoft.com/office/powerpoint/2010/main" val="3655112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i="1" dirty="0">
                <a:solidFill>
                  <a:schemeClr val="accent3"/>
                </a:solidFill>
              </a:rPr>
              <a:t>Albanian Financial Management Information System (AFMIS)</a:t>
            </a:r>
          </a:p>
        </p:txBody>
      </p:sp>
      <p:sp>
        <p:nvSpPr>
          <p:cNvPr id="3" name="Content Placeholder 2"/>
          <p:cNvSpPr>
            <a:spLocks noGrp="1"/>
          </p:cNvSpPr>
          <p:nvPr>
            <p:ph idx="1"/>
          </p:nvPr>
        </p:nvSpPr>
        <p:spPr/>
        <p:txBody>
          <a:bodyPr>
            <a:normAutofit fontScale="62500" lnSpcReduction="20000"/>
          </a:bodyPr>
          <a:lstStyle/>
          <a:p>
            <a:pPr>
              <a:buFont typeface="Wingdings" pitchFamily="2" charset="2"/>
              <a:buChar char="v"/>
            </a:pPr>
            <a:r>
              <a:rPr lang="en-US" b="1" i="1" dirty="0"/>
              <a:t>What is AFMIS</a:t>
            </a:r>
            <a:r>
              <a:rPr lang="en-US" b="1" dirty="0"/>
              <a:t>?</a:t>
            </a:r>
          </a:p>
          <a:p>
            <a:pPr marL="0" indent="0">
              <a:buNone/>
            </a:pPr>
            <a:endParaRPr lang="en-US" dirty="0"/>
          </a:p>
          <a:p>
            <a:pPr marL="0" indent="0">
              <a:buNone/>
            </a:pPr>
            <a:r>
              <a:rPr lang="en-US" sz="3400" dirty="0"/>
              <a:t>           </a:t>
            </a:r>
            <a:r>
              <a:rPr lang="en-US" dirty="0"/>
              <a:t>AFMIS will be a set of automation solutions (integrated      </a:t>
            </a:r>
          </a:p>
          <a:p>
            <a:pPr marL="0" indent="0">
              <a:buNone/>
            </a:pPr>
            <a:r>
              <a:rPr lang="en-US" dirty="0"/>
              <a:t>           modules/systems) that will enable the government to plan, </a:t>
            </a:r>
          </a:p>
          <a:p>
            <a:pPr marL="0" indent="0">
              <a:buNone/>
            </a:pPr>
            <a:r>
              <a:rPr lang="en-US" dirty="0"/>
              <a:t>           execute and monitor the budget.</a:t>
            </a:r>
          </a:p>
          <a:p>
            <a:pPr marL="0" indent="0">
              <a:buNone/>
            </a:pPr>
            <a:endParaRPr lang="en-GB" dirty="0"/>
          </a:p>
          <a:p>
            <a:pPr>
              <a:buFont typeface="Wingdings" pitchFamily="2" charset="2"/>
              <a:buChar char="v"/>
            </a:pPr>
            <a:r>
              <a:rPr lang="en-GB" b="1" i="1" dirty="0"/>
              <a:t>Legal bases</a:t>
            </a:r>
            <a:r>
              <a:rPr lang="en-GB" dirty="0"/>
              <a:t>:</a:t>
            </a:r>
          </a:p>
          <a:p>
            <a:pPr marL="0" indent="0">
              <a:buNone/>
            </a:pPr>
            <a:endParaRPr lang="en-GB" dirty="0"/>
          </a:p>
          <a:p>
            <a:pPr marL="857250" lvl="1" indent="-457200">
              <a:lnSpc>
                <a:spcPct val="80000"/>
              </a:lnSpc>
              <a:buFont typeface="Wingdings" pitchFamily="2" charset="2"/>
              <a:buChar char="Ø"/>
            </a:pPr>
            <a:r>
              <a:rPr lang="en-US" sz="3200" dirty="0"/>
              <a:t>Law on the management of the Budget System </a:t>
            </a:r>
          </a:p>
          <a:p>
            <a:pPr marL="457200" lvl="1" indent="0">
              <a:lnSpc>
                <a:spcPct val="80000"/>
              </a:lnSpc>
              <a:buNone/>
            </a:pPr>
            <a:r>
              <a:rPr lang="en-US" sz="3200" dirty="0"/>
              <a:t>      (No. 9936 dated 26.06.2008 amended on 2015). </a:t>
            </a:r>
          </a:p>
          <a:p>
            <a:pPr marL="857250" lvl="1" indent="-457200">
              <a:lnSpc>
                <a:spcPct val="80000"/>
              </a:lnSpc>
              <a:buFont typeface="Wingdings" pitchFamily="2" charset="2"/>
              <a:buChar char="Ø"/>
            </a:pPr>
            <a:r>
              <a:rPr lang="en-US" sz="3200" dirty="0"/>
              <a:t>Law on financial management and Internal Control                 </a:t>
            </a:r>
          </a:p>
          <a:p>
            <a:pPr marL="457200" lvl="1" indent="0">
              <a:lnSpc>
                <a:spcPct val="80000"/>
              </a:lnSpc>
              <a:buNone/>
            </a:pPr>
            <a:r>
              <a:rPr lang="en-US" sz="3200" dirty="0"/>
              <a:t>      (No. 10296 dated 08.07.2007 amended on 2015).</a:t>
            </a:r>
          </a:p>
          <a:p>
            <a:pPr lvl="1">
              <a:lnSpc>
                <a:spcPct val="80000"/>
              </a:lnSpc>
              <a:buFont typeface="Wingdings" pitchFamily="2" charset="2"/>
              <a:buChar char="Ø"/>
            </a:pPr>
            <a:r>
              <a:rPr lang="en-US" sz="3200" dirty="0"/>
              <a:t> Public Financial Management Strategy 2014-2020    </a:t>
            </a:r>
          </a:p>
          <a:p>
            <a:pPr marL="457200" lvl="1" indent="0">
              <a:lnSpc>
                <a:spcPct val="80000"/>
              </a:lnSpc>
              <a:buNone/>
            </a:pPr>
            <a:r>
              <a:rPr lang="en-US" sz="3200" dirty="0"/>
              <a:t>     approved on December 2014</a:t>
            </a:r>
            <a:r>
              <a:rPr lang="en-US" sz="3400" dirty="0"/>
              <a:t>.</a:t>
            </a:r>
          </a:p>
          <a:p>
            <a:pPr>
              <a:buFont typeface="Wingdings" pitchFamily="2" charset="2"/>
              <a:buChar char="Ø"/>
            </a:pPr>
            <a:endParaRPr lang="en-GB" dirty="0"/>
          </a:p>
        </p:txBody>
      </p:sp>
    </p:spTree>
    <p:extLst>
      <p:ext uri="{BB962C8B-B14F-4D97-AF65-F5344CB8AC3E}">
        <p14:creationId xmlns:p14="http://schemas.microsoft.com/office/powerpoint/2010/main" val="32627509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950" y="476672"/>
            <a:ext cx="8022850" cy="720080"/>
          </a:xfrm>
        </p:spPr>
        <p:txBody>
          <a:bodyPr/>
          <a:lstStyle/>
          <a:p>
            <a:r>
              <a:rPr lang="en-GB" dirty="0">
                <a:solidFill>
                  <a:schemeClr val="tx2">
                    <a:lumMod val="60000"/>
                    <a:lumOff val="40000"/>
                  </a:schemeClr>
                </a:solidFill>
              </a:rPr>
              <a:t>      </a:t>
            </a:r>
            <a:r>
              <a:rPr lang="en-GB" sz="3200" i="1" dirty="0">
                <a:solidFill>
                  <a:schemeClr val="accent3"/>
                </a:solidFill>
              </a:rPr>
              <a:t>AFMIS components</a:t>
            </a:r>
          </a:p>
        </p:txBody>
      </p:sp>
      <p:grpSp>
        <p:nvGrpSpPr>
          <p:cNvPr id="6" name="Group 3"/>
          <p:cNvGrpSpPr>
            <a:grpSpLocks/>
          </p:cNvGrpSpPr>
          <p:nvPr/>
        </p:nvGrpSpPr>
        <p:grpSpPr bwMode="auto">
          <a:xfrm>
            <a:off x="460916" y="1537493"/>
            <a:ext cx="8025803" cy="4518288"/>
            <a:chOff x="144" y="984"/>
            <a:chExt cx="5376" cy="2894"/>
          </a:xfrm>
        </p:grpSpPr>
        <p:sp>
          <p:nvSpPr>
            <p:cNvPr id="7" name="Rectangle 4"/>
            <p:cNvSpPr>
              <a:spLocks noChangeArrowheads="1"/>
            </p:cNvSpPr>
            <p:nvPr/>
          </p:nvSpPr>
          <p:spPr bwMode="auto">
            <a:xfrm>
              <a:off x="232" y="984"/>
              <a:ext cx="680" cy="70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endParaRPr lang="en-US" altLang="en-US"/>
            </a:p>
          </p:txBody>
        </p:sp>
        <p:sp>
          <p:nvSpPr>
            <p:cNvPr id="8" name="Rectangle 5"/>
            <p:cNvSpPr>
              <a:spLocks noChangeArrowheads="1"/>
            </p:cNvSpPr>
            <p:nvPr/>
          </p:nvSpPr>
          <p:spPr bwMode="auto">
            <a:xfrm>
              <a:off x="1800" y="984"/>
              <a:ext cx="984" cy="1732"/>
            </a:xfrm>
            <a:prstGeom prst="rect">
              <a:avLst/>
            </a:prstGeom>
            <a:noFill/>
            <a:ln w="9525">
              <a:solidFill>
                <a:schemeClr val="tx1"/>
              </a:solidFill>
              <a:miter lim="800000"/>
              <a:headEnd/>
              <a:tailEnd/>
            </a:ln>
          </p:spPr>
          <p:txBody>
            <a:bodyPr wrap="none" anchor="ctr"/>
            <a:lstStyle/>
            <a:p>
              <a:endParaRPr lang="en-US" altLang="en-US"/>
            </a:p>
          </p:txBody>
        </p:sp>
        <p:sp>
          <p:nvSpPr>
            <p:cNvPr id="9" name="Rectangle 6"/>
            <p:cNvSpPr>
              <a:spLocks noChangeArrowheads="1"/>
            </p:cNvSpPr>
            <p:nvPr/>
          </p:nvSpPr>
          <p:spPr bwMode="auto">
            <a:xfrm>
              <a:off x="3024" y="1028"/>
              <a:ext cx="960" cy="1440"/>
            </a:xfrm>
            <a:prstGeom prst="rect">
              <a:avLst/>
            </a:prstGeom>
            <a:noFill/>
            <a:ln w="9525">
              <a:solidFill>
                <a:schemeClr val="tx1"/>
              </a:solidFill>
              <a:miter lim="800000"/>
              <a:headEnd/>
              <a:tailEnd/>
            </a:ln>
          </p:spPr>
          <p:txBody>
            <a:bodyPr wrap="none" anchor="ctr"/>
            <a:lstStyle/>
            <a:p>
              <a:endParaRPr lang="en-US" altLang="en-US"/>
            </a:p>
          </p:txBody>
        </p:sp>
        <p:sp>
          <p:nvSpPr>
            <p:cNvPr id="11" name="AutoShape 8"/>
            <p:cNvSpPr>
              <a:spLocks noChangeArrowheads="1"/>
            </p:cNvSpPr>
            <p:nvPr/>
          </p:nvSpPr>
          <p:spPr bwMode="auto">
            <a:xfrm>
              <a:off x="2957" y="3350"/>
              <a:ext cx="1104" cy="528"/>
            </a:xfrm>
            <a:prstGeom prst="can">
              <a:avLst>
                <a:gd name="adj" fmla="val 18588"/>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endParaRPr lang="en-US" altLang="en-US"/>
            </a:p>
          </p:txBody>
        </p:sp>
        <p:sp>
          <p:nvSpPr>
            <p:cNvPr id="12" name="AutoShape 9"/>
            <p:cNvSpPr>
              <a:spLocks noChangeArrowheads="1"/>
            </p:cNvSpPr>
            <p:nvPr/>
          </p:nvSpPr>
          <p:spPr bwMode="auto">
            <a:xfrm>
              <a:off x="280" y="3322"/>
              <a:ext cx="552" cy="481"/>
            </a:xfrm>
            <a:prstGeom prst="can">
              <a:avLst>
                <a:gd name="adj" fmla="val 31060"/>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endParaRPr lang="en-US" altLang="en-US"/>
            </a:p>
          </p:txBody>
        </p:sp>
        <p:sp>
          <p:nvSpPr>
            <p:cNvPr id="13" name="Line 10"/>
            <p:cNvSpPr>
              <a:spLocks noChangeShapeType="1"/>
            </p:cNvSpPr>
            <p:nvPr/>
          </p:nvSpPr>
          <p:spPr bwMode="auto">
            <a:xfrm>
              <a:off x="556" y="1691"/>
              <a:ext cx="16" cy="1631"/>
            </a:xfrm>
            <a:prstGeom prst="line">
              <a:avLst/>
            </a:prstGeom>
            <a:noFill/>
            <a:ln w="9525">
              <a:solidFill>
                <a:schemeClr val="tx1"/>
              </a:solidFill>
              <a:prstDash val="dashDot"/>
              <a:round/>
              <a:headEnd/>
              <a:tailEnd/>
            </a:ln>
          </p:spPr>
          <p:txBody>
            <a:bodyPr/>
            <a:lstStyle/>
            <a:p>
              <a:endParaRPr lang="en-US"/>
            </a:p>
          </p:txBody>
        </p:sp>
        <p:sp>
          <p:nvSpPr>
            <p:cNvPr id="14" name="Rectangle 11"/>
            <p:cNvSpPr>
              <a:spLocks noChangeArrowheads="1"/>
            </p:cNvSpPr>
            <p:nvPr/>
          </p:nvSpPr>
          <p:spPr bwMode="auto">
            <a:xfrm>
              <a:off x="240" y="1981"/>
              <a:ext cx="757" cy="567"/>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endParaRPr lang="en-US" altLang="en-US"/>
            </a:p>
          </p:txBody>
        </p:sp>
        <p:sp>
          <p:nvSpPr>
            <p:cNvPr id="16" name="Line 13"/>
            <p:cNvSpPr>
              <a:spLocks noChangeShapeType="1"/>
            </p:cNvSpPr>
            <p:nvPr/>
          </p:nvSpPr>
          <p:spPr bwMode="auto">
            <a:xfrm flipH="1">
              <a:off x="1368" y="1272"/>
              <a:ext cx="8" cy="2148"/>
            </a:xfrm>
            <a:prstGeom prst="line">
              <a:avLst/>
            </a:prstGeom>
            <a:noFill/>
            <a:ln w="9525">
              <a:solidFill>
                <a:schemeClr val="tx1"/>
              </a:solidFill>
              <a:prstDash val="dashDot"/>
              <a:round/>
              <a:headEnd/>
              <a:tailEnd/>
            </a:ln>
          </p:spPr>
          <p:txBody>
            <a:bodyPr/>
            <a:lstStyle/>
            <a:p>
              <a:endParaRPr lang="en-US"/>
            </a:p>
          </p:txBody>
        </p:sp>
        <p:sp>
          <p:nvSpPr>
            <p:cNvPr id="17" name="Rectangle 15"/>
            <p:cNvSpPr>
              <a:spLocks noChangeArrowheads="1"/>
            </p:cNvSpPr>
            <p:nvPr/>
          </p:nvSpPr>
          <p:spPr bwMode="auto">
            <a:xfrm>
              <a:off x="1056" y="1008"/>
              <a:ext cx="672" cy="48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endParaRPr lang="en-US" altLang="en-US"/>
            </a:p>
          </p:txBody>
        </p:sp>
        <p:sp>
          <p:nvSpPr>
            <p:cNvPr id="18" name="Rectangle 16"/>
            <p:cNvSpPr>
              <a:spLocks noChangeArrowheads="1"/>
            </p:cNvSpPr>
            <p:nvPr/>
          </p:nvSpPr>
          <p:spPr bwMode="auto">
            <a:xfrm>
              <a:off x="240" y="2736"/>
              <a:ext cx="5280" cy="336"/>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none" anchor="ctr"/>
            <a:lstStyle/>
            <a:p>
              <a:endParaRPr lang="en-US" altLang="en-US"/>
            </a:p>
          </p:txBody>
        </p:sp>
        <p:sp>
          <p:nvSpPr>
            <p:cNvPr id="20" name="Line 18"/>
            <p:cNvSpPr>
              <a:spLocks noChangeShapeType="1"/>
            </p:cNvSpPr>
            <p:nvPr/>
          </p:nvSpPr>
          <p:spPr bwMode="auto">
            <a:xfrm>
              <a:off x="3509" y="3072"/>
              <a:ext cx="0" cy="240"/>
            </a:xfrm>
            <a:prstGeom prst="line">
              <a:avLst/>
            </a:prstGeom>
            <a:noFill/>
            <a:ln w="9525">
              <a:solidFill>
                <a:schemeClr val="tx1"/>
              </a:solidFill>
              <a:prstDash val="dashDot"/>
              <a:round/>
              <a:headEnd/>
              <a:tailEnd/>
            </a:ln>
          </p:spPr>
          <p:txBody>
            <a:bodyPr/>
            <a:lstStyle/>
            <a:p>
              <a:endParaRPr lang="en-US"/>
            </a:p>
          </p:txBody>
        </p:sp>
        <p:sp>
          <p:nvSpPr>
            <p:cNvPr id="21" name="Line 19"/>
            <p:cNvSpPr>
              <a:spLocks noChangeShapeType="1"/>
            </p:cNvSpPr>
            <p:nvPr/>
          </p:nvSpPr>
          <p:spPr bwMode="auto">
            <a:xfrm>
              <a:off x="3504" y="2468"/>
              <a:ext cx="0" cy="248"/>
            </a:xfrm>
            <a:prstGeom prst="line">
              <a:avLst/>
            </a:prstGeom>
            <a:noFill/>
            <a:ln w="9525">
              <a:solidFill>
                <a:schemeClr val="tx1"/>
              </a:solidFill>
              <a:prstDash val="dashDot"/>
              <a:round/>
              <a:headEnd/>
              <a:tailEnd/>
            </a:ln>
          </p:spPr>
          <p:txBody>
            <a:bodyPr/>
            <a:lstStyle/>
            <a:p>
              <a:endParaRPr lang="en-US"/>
            </a:p>
          </p:txBody>
        </p:sp>
        <p:sp>
          <p:nvSpPr>
            <p:cNvPr id="23" name="Text Box 21"/>
            <p:cNvSpPr txBox="1">
              <a:spLocks noChangeArrowheads="1"/>
            </p:cNvSpPr>
            <p:nvPr/>
          </p:nvSpPr>
          <p:spPr bwMode="auto">
            <a:xfrm>
              <a:off x="1882" y="1028"/>
              <a:ext cx="862" cy="177"/>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spcBef>
                  <a:spcPct val="50000"/>
                </a:spcBef>
              </a:pPr>
              <a:r>
                <a:rPr lang="pl-PL" altLang="en-US" sz="1050" b="1" dirty="0">
                  <a:solidFill>
                    <a:schemeClr val="tx1"/>
                  </a:solidFill>
                </a:rPr>
                <a:t>IPSIS</a:t>
              </a:r>
              <a:r>
                <a:rPr lang="en-GB" altLang="en-US" sz="1200" b="1" dirty="0">
                  <a:solidFill>
                    <a:schemeClr val="tx1"/>
                  </a:solidFill>
                </a:rPr>
                <a:t> </a:t>
              </a:r>
              <a:r>
                <a:rPr lang="en-GB" altLang="en-US" sz="800" b="1" dirty="0">
                  <a:solidFill>
                    <a:schemeClr val="tx1"/>
                  </a:solidFill>
                </a:rPr>
                <a:t>(in progress)</a:t>
              </a:r>
              <a:endParaRPr lang="en-US" altLang="en-US" sz="800" b="1" dirty="0">
                <a:solidFill>
                  <a:schemeClr val="tx1"/>
                </a:solidFill>
              </a:endParaRPr>
            </a:p>
          </p:txBody>
        </p:sp>
        <p:sp>
          <p:nvSpPr>
            <p:cNvPr id="24" name="Text Box 23"/>
            <p:cNvSpPr txBox="1">
              <a:spLocks noChangeArrowheads="1"/>
            </p:cNvSpPr>
            <p:nvPr/>
          </p:nvSpPr>
          <p:spPr bwMode="auto">
            <a:xfrm>
              <a:off x="1889" y="1633"/>
              <a:ext cx="862" cy="355"/>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spcBef>
                  <a:spcPct val="50000"/>
                </a:spcBef>
              </a:pPr>
              <a:r>
                <a:rPr lang="en-US" altLang="en-US" sz="1050" b="1" dirty="0">
                  <a:solidFill>
                    <a:schemeClr val="tx1"/>
                  </a:solidFill>
                </a:rPr>
                <a:t>MTBP</a:t>
              </a:r>
              <a:r>
                <a:rPr lang="en-US" altLang="en-US" sz="1200" b="1" dirty="0">
                  <a:solidFill>
                    <a:schemeClr val="tx1"/>
                  </a:solidFill>
                </a:rPr>
                <a:t> </a:t>
              </a:r>
              <a:r>
                <a:rPr lang="en-GB" altLang="en-US" sz="800" b="1" dirty="0">
                  <a:solidFill>
                    <a:schemeClr val="tx1"/>
                  </a:solidFill>
                </a:rPr>
                <a:t>(in progress)</a:t>
              </a:r>
              <a:endParaRPr lang="en-US" altLang="en-US" sz="800" b="1" dirty="0">
                <a:solidFill>
                  <a:schemeClr val="tx1"/>
                </a:solidFill>
              </a:endParaRPr>
            </a:p>
            <a:p>
              <a:pPr algn="ctr">
                <a:spcBef>
                  <a:spcPct val="50000"/>
                </a:spcBef>
              </a:pPr>
              <a:r>
                <a:rPr lang="en-US" altLang="en-US" sz="1200" b="1" dirty="0">
                  <a:solidFill>
                    <a:schemeClr val="tx1"/>
                  </a:solidFill>
                </a:rPr>
                <a:t> </a:t>
              </a:r>
              <a:endParaRPr lang="en-US" altLang="en-US" sz="1050" b="1" dirty="0">
                <a:solidFill>
                  <a:schemeClr val="tx1"/>
                </a:solidFill>
              </a:endParaRPr>
            </a:p>
          </p:txBody>
        </p:sp>
        <p:sp>
          <p:nvSpPr>
            <p:cNvPr id="25" name="Text Box 24"/>
            <p:cNvSpPr txBox="1">
              <a:spLocks noChangeArrowheads="1"/>
            </p:cNvSpPr>
            <p:nvPr/>
          </p:nvSpPr>
          <p:spPr bwMode="auto">
            <a:xfrm>
              <a:off x="1889" y="2151"/>
              <a:ext cx="855" cy="522"/>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spcBef>
                  <a:spcPct val="50000"/>
                </a:spcBef>
              </a:pPr>
              <a:r>
                <a:rPr lang="en-US" altLang="en-US" sz="1050" b="1" dirty="0">
                  <a:solidFill>
                    <a:schemeClr val="tx1"/>
                  </a:solidFill>
                </a:rPr>
                <a:t>Budget Portfolio </a:t>
              </a:r>
              <a:r>
                <a:rPr lang="pl-PL" altLang="en-US" sz="1050" b="1" dirty="0">
                  <a:solidFill>
                    <a:schemeClr val="tx1"/>
                  </a:solidFill>
                </a:rPr>
                <a:t>Monitoring</a:t>
              </a:r>
              <a:r>
                <a:rPr lang="en-GB" altLang="en-US" sz="1050" b="1" dirty="0">
                  <a:solidFill>
                    <a:schemeClr val="tx1"/>
                  </a:solidFill>
                </a:rPr>
                <a:t> </a:t>
              </a:r>
              <a:r>
                <a:rPr lang="en-GB" altLang="en-US" sz="800" b="1" dirty="0">
                  <a:solidFill>
                    <a:schemeClr val="tx1"/>
                  </a:solidFill>
                </a:rPr>
                <a:t>(in progress)</a:t>
              </a:r>
              <a:endParaRPr lang="en-US" altLang="en-US" sz="800" b="1" dirty="0">
                <a:solidFill>
                  <a:schemeClr val="tx1"/>
                </a:solidFill>
              </a:endParaRPr>
            </a:p>
            <a:p>
              <a:pPr algn="ctr">
                <a:spcBef>
                  <a:spcPct val="50000"/>
                </a:spcBef>
              </a:pPr>
              <a:endParaRPr lang="en-US" altLang="en-US" sz="1200" b="1" dirty="0">
                <a:solidFill>
                  <a:schemeClr val="tx1"/>
                </a:solidFill>
              </a:endParaRPr>
            </a:p>
          </p:txBody>
        </p:sp>
        <p:sp>
          <p:nvSpPr>
            <p:cNvPr id="26" name="Text Box 25"/>
            <p:cNvSpPr txBox="1">
              <a:spLocks noChangeArrowheads="1"/>
            </p:cNvSpPr>
            <p:nvPr/>
          </p:nvSpPr>
          <p:spPr bwMode="auto">
            <a:xfrm>
              <a:off x="3105" y="1102"/>
              <a:ext cx="768" cy="177"/>
            </a:xfrm>
            <a:prstGeom prst="rect">
              <a:avLst/>
            </a:prstGeom>
            <a:noFill/>
            <a:ln w="9525">
              <a:noFill/>
              <a:miter lim="800000"/>
              <a:headEnd/>
              <a:tailEnd/>
            </a:ln>
          </p:spPr>
          <p:txBody>
            <a:bodyPr>
              <a:spAutoFit/>
            </a:bodyPr>
            <a:lstStyle/>
            <a:p>
              <a:pPr algn="ctr">
                <a:spcBef>
                  <a:spcPct val="50000"/>
                </a:spcBef>
              </a:pPr>
              <a:r>
                <a:rPr lang="pl-PL" altLang="en-US" sz="1200" b="1" dirty="0"/>
                <a:t>AGFIS</a:t>
              </a:r>
              <a:r>
                <a:rPr lang="en-GB" altLang="en-US" sz="1200" b="1" dirty="0"/>
                <a:t> (</a:t>
              </a:r>
              <a:r>
                <a:rPr lang="en-GB" altLang="en-US" sz="800" b="1" dirty="0"/>
                <a:t>live</a:t>
              </a:r>
              <a:r>
                <a:rPr lang="en-GB" altLang="en-US" sz="1200" b="1" dirty="0"/>
                <a:t>)</a:t>
              </a:r>
              <a:endParaRPr lang="en-US" altLang="en-US" sz="1200" b="1" dirty="0"/>
            </a:p>
          </p:txBody>
        </p:sp>
        <p:sp>
          <p:nvSpPr>
            <p:cNvPr id="27" name="Text Box 26"/>
            <p:cNvSpPr txBox="1">
              <a:spLocks noChangeArrowheads="1"/>
            </p:cNvSpPr>
            <p:nvPr/>
          </p:nvSpPr>
          <p:spPr bwMode="auto">
            <a:xfrm>
              <a:off x="3145" y="1461"/>
              <a:ext cx="728" cy="276"/>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lgn="ctr">
                <a:spcBef>
                  <a:spcPct val="50000"/>
                </a:spcBef>
              </a:pPr>
              <a:r>
                <a:rPr lang="en-US" altLang="en-US" sz="1100" b="1" dirty="0">
                  <a:solidFill>
                    <a:schemeClr val="tx1"/>
                  </a:solidFill>
                </a:rPr>
                <a:t>General Ledger</a:t>
              </a:r>
            </a:p>
          </p:txBody>
        </p:sp>
        <p:sp>
          <p:nvSpPr>
            <p:cNvPr id="28" name="Text Box 27"/>
            <p:cNvSpPr txBox="1">
              <a:spLocks noChangeArrowheads="1"/>
            </p:cNvSpPr>
            <p:nvPr/>
          </p:nvSpPr>
          <p:spPr bwMode="auto">
            <a:xfrm>
              <a:off x="3145" y="1881"/>
              <a:ext cx="728" cy="465"/>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defRPr/>
              </a:pPr>
              <a:r>
                <a:rPr lang="pl-PL" sz="1100" b="1" dirty="0"/>
                <a:t>AGFIS </a:t>
              </a:r>
              <a:r>
                <a:rPr lang="pl-PL" sz="1100" b="1" dirty="0" err="1"/>
                <a:t>Subledgers</a:t>
              </a:r>
              <a:endParaRPr lang="en-US" sz="1100" b="1" dirty="0"/>
            </a:p>
            <a:p>
              <a:pPr algn="ctr" eaLnBrk="1" hangingPunct="1">
                <a:spcBef>
                  <a:spcPct val="50000"/>
                </a:spcBef>
                <a:defRPr/>
              </a:pPr>
              <a:endParaRPr lang="en-US" sz="1200" b="1" dirty="0"/>
            </a:p>
          </p:txBody>
        </p:sp>
        <p:sp>
          <p:nvSpPr>
            <p:cNvPr id="29" name="Text Box 28"/>
            <p:cNvSpPr txBox="1">
              <a:spLocks noChangeArrowheads="1"/>
            </p:cNvSpPr>
            <p:nvPr/>
          </p:nvSpPr>
          <p:spPr bwMode="auto">
            <a:xfrm>
              <a:off x="4345" y="1139"/>
              <a:ext cx="964" cy="1124"/>
            </a:xfrm>
            <a:prstGeom prst="rect">
              <a:avLst/>
            </a:prstGeom>
            <a:ln>
              <a:headEnd/>
              <a:tailEnd/>
            </a:ln>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ctr">
                <a:spcBef>
                  <a:spcPct val="50000"/>
                </a:spcBef>
              </a:pPr>
              <a:r>
                <a:rPr lang="pl-PL" altLang="en-US" sz="1200" b="1" dirty="0">
                  <a:solidFill>
                    <a:schemeClr val="tx1"/>
                  </a:solidFill>
                </a:rPr>
                <a:t>Dashboards </a:t>
              </a:r>
              <a:r>
                <a:rPr lang="en-US" altLang="en-US" sz="1200" b="1" dirty="0">
                  <a:solidFill>
                    <a:schemeClr val="tx1"/>
                  </a:solidFill>
                </a:rPr>
                <a:t>Business Intelligence/ </a:t>
              </a:r>
              <a:endParaRPr lang="pl-PL" altLang="en-US" sz="1200" b="1" dirty="0">
                <a:solidFill>
                  <a:schemeClr val="tx1"/>
                </a:solidFill>
              </a:endParaRPr>
            </a:p>
            <a:p>
              <a:pPr algn="ctr">
                <a:spcBef>
                  <a:spcPct val="50000"/>
                </a:spcBef>
              </a:pPr>
              <a:r>
                <a:rPr lang="pl-PL" altLang="en-US" sz="1200" b="1" dirty="0">
                  <a:solidFill>
                    <a:schemeClr val="tx1"/>
                  </a:solidFill>
                </a:rPr>
                <a:t>DSS</a:t>
              </a:r>
              <a:endParaRPr lang="en-US" altLang="en-US" sz="1200" b="1" dirty="0">
                <a:solidFill>
                  <a:schemeClr val="tx1"/>
                </a:solidFill>
              </a:endParaRPr>
            </a:p>
            <a:p>
              <a:pPr algn="ctr">
                <a:spcBef>
                  <a:spcPct val="50000"/>
                </a:spcBef>
              </a:pPr>
              <a:r>
                <a:rPr lang="en-US" altLang="en-US" sz="1200" b="1" dirty="0">
                  <a:solidFill>
                    <a:schemeClr val="tx1"/>
                  </a:solidFill>
                </a:rPr>
                <a:t>Management Information System </a:t>
              </a:r>
            </a:p>
            <a:p>
              <a:pPr algn="ctr">
                <a:spcBef>
                  <a:spcPct val="50000"/>
                </a:spcBef>
              </a:pPr>
              <a:r>
                <a:rPr lang="en-US" altLang="en-US" sz="800" b="1" dirty="0">
                  <a:solidFill>
                    <a:schemeClr val="tx1"/>
                  </a:solidFill>
                </a:rPr>
                <a:t>(in progress)</a:t>
              </a:r>
            </a:p>
          </p:txBody>
        </p:sp>
        <p:sp>
          <p:nvSpPr>
            <p:cNvPr id="33" name="Text Box 32"/>
            <p:cNvSpPr txBox="1">
              <a:spLocks noChangeArrowheads="1"/>
            </p:cNvSpPr>
            <p:nvPr/>
          </p:nvSpPr>
          <p:spPr bwMode="auto">
            <a:xfrm>
              <a:off x="3145" y="3450"/>
              <a:ext cx="768" cy="296"/>
            </a:xfrm>
            <a:prstGeom prst="rect">
              <a:avLst/>
            </a:prstGeom>
            <a:noFill/>
            <a:ln w="9525">
              <a:noFill/>
              <a:miter lim="800000"/>
              <a:headEnd/>
              <a:tailEnd/>
            </a:ln>
          </p:spPr>
          <p:txBody>
            <a:bodyPr>
              <a:spAutoFit/>
            </a:bodyPr>
            <a:lstStyle/>
            <a:p>
              <a:pPr algn="ctr">
                <a:spcBef>
                  <a:spcPct val="50000"/>
                </a:spcBef>
              </a:pPr>
              <a:r>
                <a:rPr lang="en-US" altLang="en-US" sz="1200" b="1" dirty="0"/>
                <a:t>Oracle</a:t>
              </a:r>
              <a:r>
                <a:rPr lang="pl-PL" altLang="en-US" sz="1200" b="1" dirty="0"/>
                <a:t> </a:t>
              </a:r>
              <a:r>
                <a:rPr lang="pl-PL" altLang="en-US" sz="1200" dirty="0"/>
                <a:t>AGFIS</a:t>
              </a:r>
              <a:r>
                <a:rPr lang="pl-PL" altLang="en-US" sz="1200" b="1" dirty="0"/>
                <a:t> </a:t>
              </a:r>
              <a:endParaRPr lang="en-US" altLang="en-US" sz="1200" b="1" dirty="0"/>
            </a:p>
          </p:txBody>
        </p:sp>
        <p:sp>
          <p:nvSpPr>
            <p:cNvPr id="34" name="Text Box 33"/>
            <p:cNvSpPr txBox="1">
              <a:spLocks noChangeArrowheads="1"/>
            </p:cNvSpPr>
            <p:nvPr/>
          </p:nvSpPr>
          <p:spPr bwMode="auto">
            <a:xfrm>
              <a:off x="144" y="3544"/>
              <a:ext cx="768" cy="173"/>
            </a:xfrm>
            <a:prstGeom prst="rect">
              <a:avLst/>
            </a:prstGeom>
            <a:noFill/>
            <a:ln w="9525">
              <a:noFill/>
              <a:miter lim="800000"/>
              <a:headEnd/>
              <a:tailEnd/>
            </a:ln>
          </p:spPr>
          <p:txBody>
            <a:bodyPr>
              <a:spAutoFit/>
            </a:bodyPr>
            <a:lstStyle/>
            <a:p>
              <a:pPr algn="ctr">
                <a:spcBef>
                  <a:spcPct val="50000"/>
                </a:spcBef>
              </a:pPr>
              <a:r>
                <a:rPr lang="en-US" altLang="en-US" sz="1200" b="1" dirty="0"/>
                <a:t>DB</a:t>
              </a:r>
            </a:p>
          </p:txBody>
        </p:sp>
        <p:sp>
          <p:nvSpPr>
            <p:cNvPr id="35" name="Text Box 34"/>
            <p:cNvSpPr txBox="1">
              <a:spLocks noChangeArrowheads="1"/>
            </p:cNvSpPr>
            <p:nvPr/>
          </p:nvSpPr>
          <p:spPr bwMode="auto">
            <a:xfrm>
              <a:off x="1969" y="2824"/>
              <a:ext cx="1520" cy="197"/>
            </a:xfrm>
            <a:prstGeom prst="rect">
              <a:avLst/>
            </a:prstGeom>
            <a:noFill/>
            <a:ln w="9525">
              <a:noFill/>
              <a:miter lim="800000"/>
              <a:headEnd/>
              <a:tailEnd/>
            </a:ln>
          </p:spPr>
          <p:txBody>
            <a:bodyPr>
              <a:spAutoFit/>
            </a:bodyPr>
            <a:lstStyle/>
            <a:p>
              <a:pPr algn="ctr">
                <a:spcBef>
                  <a:spcPct val="50000"/>
                </a:spcBef>
              </a:pPr>
              <a:r>
                <a:rPr lang="pl-PL" altLang="en-US" sz="1400" b="1" dirty="0"/>
                <a:t>A</a:t>
              </a:r>
              <a:r>
                <a:rPr lang="en-US" altLang="en-US" sz="1400" b="1" dirty="0"/>
                <a:t>FM</a:t>
              </a:r>
              <a:r>
                <a:rPr lang="pl-PL" altLang="en-US" sz="1400" b="1" dirty="0"/>
                <a:t>I</a:t>
              </a:r>
              <a:r>
                <a:rPr lang="en-US" altLang="en-US" sz="1400" b="1" dirty="0"/>
                <a:t>S </a:t>
              </a:r>
              <a:r>
                <a:rPr lang="pl-PL" altLang="en-US" sz="1400" b="1" dirty="0"/>
                <a:t>Portal</a:t>
              </a:r>
              <a:r>
                <a:rPr lang="en-GB" altLang="en-US" sz="1400" b="1" dirty="0"/>
                <a:t> </a:t>
              </a:r>
              <a:r>
                <a:rPr lang="en-GB" altLang="en-US" sz="800" b="1" dirty="0"/>
                <a:t>(in progress)</a:t>
              </a:r>
              <a:endParaRPr lang="en-US" altLang="en-US" sz="800" b="1" dirty="0"/>
            </a:p>
          </p:txBody>
        </p:sp>
        <p:sp>
          <p:nvSpPr>
            <p:cNvPr id="36" name="Text Box 35"/>
            <p:cNvSpPr txBox="1">
              <a:spLocks noChangeArrowheads="1"/>
            </p:cNvSpPr>
            <p:nvPr/>
          </p:nvSpPr>
          <p:spPr bwMode="auto">
            <a:xfrm>
              <a:off x="1032" y="1048"/>
              <a:ext cx="768" cy="296"/>
            </a:xfrm>
            <a:prstGeom prst="rect">
              <a:avLst/>
            </a:prstGeom>
            <a:noFill/>
            <a:ln w="9525">
              <a:noFill/>
              <a:miter lim="800000"/>
              <a:headEnd/>
              <a:tailEnd/>
            </a:ln>
          </p:spPr>
          <p:txBody>
            <a:bodyPr>
              <a:spAutoFit/>
            </a:bodyPr>
            <a:lstStyle/>
            <a:p>
              <a:pPr algn="ctr">
                <a:spcBef>
                  <a:spcPct val="50000"/>
                </a:spcBef>
              </a:pPr>
              <a:r>
                <a:rPr lang="pl-PL" altLang="en-US" sz="1100" b="1" dirty="0"/>
                <a:t>DFMAS</a:t>
              </a:r>
              <a:r>
                <a:rPr lang="en-GB" altLang="en-US" sz="1200" b="1" dirty="0"/>
                <a:t> </a:t>
              </a:r>
            </a:p>
            <a:p>
              <a:pPr algn="ctr">
                <a:spcBef>
                  <a:spcPct val="50000"/>
                </a:spcBef>
              </a:pPr>
              <a:r>
                <a:rPr lang="en-GB" altLang="en-US" sz="800" dirty="0"/>
                <a:t>(Live)</a:t>
              </a:r>
              <a:endParaRPr lang="en-US" altLang="en-US" sz="800" dirty="0"/>
            </a:p>
          </p:txBody>
        </p:sp>
        <p:sp>
          <p:nvSpPr>
            <p:cNvPr id="38" name="Text Box 37"/>
            <p:cNvSpPr txBox="1">
              <a:spLocks noChangeArrowheads="1"/>
            </p:cNvSpPr>
            <p:nvPr/>
          </p:nvSpPr>
          <p:spPr bwMode="auto">
            <a:xfrm>
              <a:off x="192" y="1040"/>
              <a:ext cx="768" cy="463"/>
            </a:xfrm>
            <a:prstGeom prst="rect">
              <a:avLst/>
            </a:prstGeom>
            <a:noFill/>
            <a:ln w="9525">
              <a:noFill/>
              <a:miter lim="800000"/>
              <a:headEnd/>
              <a:tailEnd/>
            </a:ln>
          </p:spPr>
          <p:txBody>
            <a:bodyPr>
              <a:spAutoFit/>
            </a:bodyPr>
            <a:lstStyle/>
            <a:p>
              <a:pPr algn="ctr">
                <a:spcBef>
                  <a:spcPct val="50000"/>
                </a:spcBef>
              </a:pPr>
              <a:r>
                <a:rPr lang="en-US" altLang="en-US" sz="1100" b="1" dirty="0"/>
                <a:t>Human Resource Management </a:t>
              </a:r>
              <a:r>
                <a:rPr lang="en-US" altLang="en-US" sz="800" b="1" dirty="0"/>
                <a:t>(partially live)</a:t>
              </a:r>
            </a:p>
          </p:txBody>
        </p:sp>
        <p:sp>
          <p:nvSpPr>
            <p:cNvPr id="39" name="Text Box 38"/>
            <p:cNvSpPr txBox="1">
              <a:spLocks noChangeArrowheads="1"/>
            </p:cNvSpPr>
            <p:nvPr/>
          </p:nvSpPr>
          <p:spPr bwMode="auto">
            <a:xfrm>
              <a:off x="218" y="2075"/>
              <a:ext cx="768" cy="394"/>
            </a:xfrm>
            <a:prstGeom prst="rect">
              <a:avLst/>
            </a:prstGeom>
            <a:noFill/>
            <a:ln w="9525">
              <a:noFill/>
              <a:miter lim="800000"/>
              <a:headEnd/>
              <a:tailEnd/>
            </a:ln>
          </p:spPr>
          <p:txBody>
            <a:bodyPr>
              <a:spAutoFit/>
            </a:bodyPr>
            <a:lstStyle/>
            <a:p>
              <a:pPr algn="ctr">
                <a:spcBef>
                  <a:spcPct val="50000"/>
                </a:spcBef>
              </a:pPr>
              <a:r>
                <a:rPr lang="en-US" altLang="en-US" sz="1100" b="1" dirty="0"/>
                <a:t>Procurement APP</a:t>
              </a:r>
            </a:p>
            <a:p>
              <a:pPr algn="ctr">
                <a:spcBef>
                  <a:spcPct val="50000"/>
                </a:spcBef>
              </a:pPr>
              <a:r>
                <a:rPr lang="en-US" altLang="en-US" sz="800" b="1" dirty="0"/>
                <a:t>(live)</a:t>
              </a:r>
            </a:p>
          </p:txBody>
        </p:sp>
      </p:grpSp>
      <p:sp>
        <p:nvSpPr>
          <p:cNvPr id="41" name="AutoShape 9"/>
          <p:cNvSpPr>
            <a:spLocks noChangeArrowheads="1"/>
          </p:cNvSpPr>
          <p:nvPr/>
        </p:nvSpPr>
        <p:spPr bwMode="auto">
          <a:xfrm>
            <a:off x="1876180" y="5208016"/>
            <a:ext cx="824078" cy="710373"/>
          </a:xfrm>
          <a:prstGeom prst="can">
            <a:avLst>
              <a:gd name="adj" fmla="val 31060"/>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endParaRPr lang="en-US" altLang="en-US"/>
          </a:p>
        </p:txBody>
      </p:sp>
      <p:sp>
        <p:nvSpPr>
          <p:cNvPr id="42" name="Text Box 33"/>
          <p:cNvSpPr txBox="1">
            <a:spLocks noChangeArrowheads="1"/>
          </p:cNvSpPr>
          <p:nvPr/>
        </p:nvSpPr>
        <p:spPr bwMode="auto">
          <a:xfrm>
            <a:off x="1720918" y="5508559"/>
            <a:ext cx="1146543" cy="270098"/>
          </a:xfrm>
          <a:prstGeom prst="rect">
            <a:avLst/>
          </a:prstGeom>
          <a:noFill/>
          <a:ln w="9525">
            <a:noFill/>
            <a:miter lim="800000"/>
            <a:headEnd/>
            <a:tailEnd/>
          </a:ln>
        </p:spPr>
        <p:txBody>
          <a:bodyPr>
            <a:spAutoFit/>
          </a:bodyPr>
          <a:lstStyle/>
          <a:p>
            <a:pPr algn="ctr">
              <a:spcBef>
                <a:spcPct val="50000"/>
              </a:spcBef>
            </a:pPr>
            <a:r>
              <a:rPr lang="en-US" altLang="en-US" sz="1200" b="1" dirty="0"/>
              <a:t>DB</a:t>
            </a:r>
          </a:p>
        </p:txBody>
      </p:sp>
      <p:sp>
        <p:nvSpPr>
          <p:cNvPr id="44" name="Rectangle 43"/>
          <p:cNvSpPr/>
          <p:nvPr/>
        </p:nvSpPr>
        <p:spPr>
          <a:xfrm>
            <a:off x="3066019" y="2026242"/>
            <a:ext cx="1286874" cy="3152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50" b="1" dirty="0">
                <a:solidFill>
                  <a:schemeClr val="tx1"/>
                </a:solidFill>
              </a:rPr>
              <a:t>EAMIS </a:t>
            </a:r>
            <a:r>
              <a:rPr lang="en-GB" sz="1050" dirty="0">
                <a:solidFill>
                  <a:schemeClr val="tx1"/>
                </a:solidFill>
              </a:rPr>
              <a:t>(</a:t>
            </a:r>
            <a:r>
              <a:rPr lang="en-GB" sz="800" dirty="0">
                <a:solidFill>
                  <a:schemeClr val="tx1"/>
                </a:solidFill>
              </a:rPr>
              <a:t>first stage of implementation)</a:t>
            </a:r>
          </a:p>
        </p:txBody>
      </p:sp>
      <p:sp>
        <p:nvSpPr>
          <p:cNvPr id="47" name="Text Box 33"/>
          <p:cNvSpPr txBox="1">
            <a:spLocks noChangeArrowheads="1"/>
          </p:cNvSpPr>
          <p:nvPr/>
        </p:nvSpPr>
        <p:spPr bwMode="auto">
          <a:xfrm>
            <a:off x="3183620" y="5545249"/>
            <a:ext cx="1146543" cy="270098"/>
          </a:xfrm>
          <a:prstGeom prst="rect">
            <a:avLst/>
          </a:prstGeom>
          <a:noFill/>
          <a:ln w="9525">
            <a:noFill/>
            <a:miter lim="800000"/>
            <a:headEnd/>
            <a:tailEnd/>
          </a:ln>
        </p:spPr>
        <p:txBody>
          <a:bodyPr>
            <a:spAutoFit/>
          </a:bodyPr>
          <a:lstStyle/>
          <a:p>
            <a:pPr algn="ctr">
              <a:spcBef>
                <a:spcPct val="50000"/>
              </a:spcBef>
            </a:pPr>
            <a:r>
              <a:rPr lang="en-US" altLang="en-US" sz="1200" b="1" dirty="0"/>
              <a:t>DB</a:t>
            </a:r>
          </a:p>
        </p:txBody>
      </p:sp>
      <p:sp>
        <p:nvSpPr>
          <p:cNvPr id="48" name="Line 13"/>
          <p:cNvSpPr>
            <a:spLocks noChangeShapeType="1"/>
          </p:cNvSpPr>
          <p:nvPr/>
        </p:nvSpPr>
        <p:spPr bwMode="auto">
          <a:xfrm flipH="1">
            <a:off x="3756892" y="4831917"/>
            <a:ext cx="15055" cy="390315"/>
          </a:xfrm>
          <a:prstGeom prst="line">
            <a:avLst/>
          </a:prstGeom>
          <a:noFill/>
          <a:ln w="9525">
            <a:solidFill>
              <a:schemeClr val="tx1"/>
            </a:solidFill>
            <a:prstDash val="dashDot"/>
            <a:round/>
            <a:headEnd/>
            <a:tailEnd/>
          </a:ln>
        </p:spPr>
        <p:txBody>
          <a:bodyPr/>
          <a:lstStyle/>
          <a:p>
            <a:endParaRPr lang="en-US"/>
          </a:p>
        </p:txBody>
      </p:sp>
      <p:sp>
        <p:nvSpPr>
          <p:cNvPr id="49" name="Rectangle 48"/>
          <p:cNvSpPr/>
          <p:nvPr/>
        </p:nvSpPr>
        <p:spPr bwMode="auto">
          <a:xfrm>
            <a:off x="1876180" y="3094070"/>
            <a:ext cx="949481" cy="885235"/>
          </a:xfrm>
          <a:prstGeom prst="rect">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1100" b="1" i="0" u="none" strike="noStrike" cap="none" normalizeH="0" baseline="0" dirty="0">
                <a:ln>
                  <a:noFill/>
                </a:ln>
                <a:solidFill>
                  <a:schemeClr val="tx1"/>
                </a:solidFill>
                <a:effectLst/>
                <a:latin typeface="Arial" charset="0"/>
              </a:rPr>
              <a:t>Other Systems </a:t>
            </a:r>
            <a:r>
              <a:rPr kumimoji="0" lang="en-GB" sz="800" b="0" i="0" u="none" strike="noStrike" cap="none" normalizeH="0" baseline="0" dirty="0">
                <a:ln>
                  <a:noFill/>
                </a:ln>
                <a:solidFill>
                  <a:schemeClr val="tx1"/>
                </a:solidFill>
                <a:effectLst/>
                <a:latin typeface="Arial" charset="0"/>
              </a:rPr>
              <a:t>(Tax, </a:t>
            </a:r>
            <a:r>
              <a:rPr kumimoji="0" lang="en-GB" sz="800" b="0" i="0" u="none" strike="noStrike" cap="none" normalizeH="0" dirty="0">
                <a:ln>
                  <a:noFill/>
                </a:ln>
                <a:solidFill>
                  <a:schemeClr val="tx1"/>
                </a:solidFill>
                <a:effectLst/>
                <a:latin typeface="Arial" charset="0"/>
              </a:rPr>
              <a:t>Customs, etc.</a:t>
            </a:r>
            <a:r>
              <a:rPr kumimoji="0" lang="en-GB" sz="800" b="0" i="0" u="none" strike="noStrike" cap="none" normalizeH="0" baseline="0" dirty="0">
                <a:ln>
                  <a:noFill/>
                </a:ln>
                <a:solidFill>
                  <a:schemeClr val="tx1"/>
                </a:solidFill>
                <a:effectLst/>
                <a:latin typeface="Arial" charset="0"/>
              </a:rPr>
              <a:t>)</a:t>
            </a:r>
          </a:p>
        </p:txBody>
      </p:sp>
      <p:sp>
        <p:nvSpPr>
          <p:cNvPr id="50" name="AutoShape 8"/>
          <p:cNvSpPr>
            <a:spLocks noChangeArrowheads="1"/>
          </p:cNvSpPr>
          <p:nvPr/>
        </p:nvSpPr>
        <p:spPr bwMode="auto">
          <a:xfrm>
            <a:off x="2867461" y="5159635"/>
            <a:ext cx="1648156" cy="917983"/>
          </a:xfrm>
          <a:prstGeom prst="can">
            <a:avLst>
              <a:gd name="adj" fmla="val 18588"/>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wrap="none" anchor="ctr"/>
          <a:lstStyle/>
          <a:p>
            <a:r>
              <a:rPr lang="en-US" altLang="en-US" sz="1200" b="1" dirty="0">
                <a:solidFill>
                  <a:schemeClr val="tx1"/>
                </a:solidFill>
              </a:rPr>
              <a:t>               DB</a:t>
            </a:r>
            <a:r>
              <a:rPr lang="en-US" altLang="en-US" dirty="0">
                <a:solidFill>
                  <a:schemeClr val="tx1"/>
                </a:solidFill>
              </a:rPr>
              <a:t> </a:t>
            </a:r>
          </a:p>
          <a:p>
            <a:r>
              <a:rPr lang="en-US" altLang="en-US" sz="1000" dirty="0">
                <a:solidFill>
                  <a:schemeClr val="tx1"/>
                </a:solidFill>
              </a:rPr>
              <a:t>(IPSIS, EAMIS, MTBP,DW)</a:t>
            </a:r>
          </a:p>
        </p:txBody>
      </p:sp>
    </p:spTree>
    <p:extLst>
      <p:ext uri="{BB962C8B-B14F-4D97-AF65-F5344CB8AC3E}">
        <p14:creationId xmlns:p14="http://schemas.microsoft.com/office/powerpoint/2010/main" val="168470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i="1" dirty="0">
                <a:solidFill>
                  <a:schemeClr val="accent3"/>
                </a:solidFill>
              </a:rPr>
              <a:t>Main benefits of AFMIS</a:t>
            </a:r>
          </a:p>
        </p:txBody>
      </p:sp>
      <p:sp>
        <p:nvSpPr>
          <p:cNvPr id="3" name="Content Placeholder 2"/>
          <p:cNvSpPr>
            <a:spLocks noGrp="1"/>
          </p:cNvSpPr>
          <p:nvPr>
            <p:ph idx="1"/>
          </p:nvPr>
        </p:nvSpPr>
        <p:spPr>
          <a:xfrm>
            <a:off x="611560" y="1412776"/>
            <a:ext cx="8136904" cy="4752528"/>
          </a:xfrm>
        </p:spPr>
        <p:txBody>
          <a:bodyPr>
            <a:normAutofit fontScale="25000" lnSpcReduction="20000"/>
          </a:bodyPr>
          <a:lstStyle/>
          <a:p>
            <a:pPr>
              <a:buFont typeface="Wingdings" pitchFamily="2" charset="2"/>
              <a:buChar char="Ø"/>
            </a:pPr>
            <a:r>
              <a:rPr lang="en-GB" altLang="en-US" sz="7200" dirty="0"/>
              <a:t>Monitoring performance, products (outputs) and expenditures</a:t>
            </a:r>
          </a:p>
          <a:p>
            <a:pPr>
              <a:buFont typeface="Wingdings" pitchFamily="2" charset="2"/>
              <a:buChar char="Ø"/>
            </a:pPr>
            <a:r>
              <a:rPr lang="pl-PL" altLang="en-US" sz="7200" dirty="0"/>
              <a:t>Non-Financial </a:t>
            </a:r>
            <a:r>
              <a:rPr lang="en-GB" altLang="en-US" sz="7200" dirty="0"/>
              <a:t>Monitoring Information collected via portal from multiple data sources LM, PMO, DU, EAMIS, HR-</a:t>
            </a:r>
            <a:r>
              <a:rPr lang="en-GB" altLang="en-US" sz="7200" dirty="0" err="1"/>
              <a:t>DoPA</a:t>
            </a:r>
            <a:r>
              <a:rPr lang="en-GB" altLang="en-US" sz="7200" dirty="0"/>
              <a:t> etc.</a:t>
            </a:r>
          </a:p>
          <a:p>
            <a:pPr>
              <a:buFont typeface="Wingdings" pitchFamily="2" charset="2"/>
              <a:buChar char="Ø"/>
            </a:pPr>
            <a:r>
              <a:rPr lang="pl-PL" altLang="en-US" sz="7200" dirty="0"/>
              <a:t>Project </a:t>
            </a:r>
            <a:r>
              <a:rPr lang="en-GB" altLang="en-US" sz="7200" dirty="0"/>
              <a:t>Monitoring.</a:t>
            </a:r>
          </a:p>
          <a:p>
            <a:pPr>
              <a:buFont typeface="Wingdings" pitchFamily="2" charset="2"/>
              <a:buChar char="Ø"/>
            </a:pPr>
            <a:r>
              <a:rPr lang="en-GB" altLang="en-US" sz="7200" dirty="0"/>
              <a:t>Process Tracking &amp; Alerts information for better quality management and audit</a:t>
            </a:r>
          </a:p>
          <a:p>
            <a:pPr>
              <a:buFont typeface="Wingdings" pitchFamily="2" charset="2"/>
              <a:buChar char="Ø"/>
            </a:pPr>
            <a:r>
              <a:rPr lang="en-GB" altLang="en-US" sz="7200" dirty="0"/>
              <a:t>Integration with AGFIS insuring final updated version of budget. </a:t>
            </a:r>
          </a:p>
          <a:p>
            <a:pPr>
              <a:buFont typeface="Wingdings" pitchFamily="2" charset="2"/>
              <a:buChar char="Ø"/>
            </a:pPr>
            <a:r>
              <a:rPr lang="pl-PL" altLang="en-US" sz="7200" dirty="0"/>
              <a:t>Enables </a:t>
            </a:r>
            <a:r>
              <a:rPr lang="en-GB" altLang="en-US" sz="7200" dirty="0"/>
              <a:t>monitoring of the progress of the NSDI &amp; MTBP  involving all line ministries and BI. </a:t>
            </a:r>
          </a:p>
          <a:p>
            <a:pPr>
              <a:buFont typeface="Wingdings" pitchFamily="2" charset="2"/>
              <a:buChar char="Ø"/>
              <a:defRPr/>
            </a:pPr>
            <a:r>
              <a:rPr lang="en-GB" altLang="en-US" sz="7200" dirty="0"/>
              <a:t>Budget reallocations immediately reflected in both systems  MTBP &amp; AGFIS</a:t>
            </a:r>
          </a:p>
          <a:p>
            <a:pPr>
              <a:buFont typeface="Wingdings" pitchFamily="2" charset="2"/>
              <a:buChar char="Ø"/>
              <a:defRPr/>
            </a:pPr>
            <a:r>
              <a:rPr lang="en-US" altLang="en-US" sz="7200" dirty="0"/>
              <a:t>Provides tools to help analyzing Government data</a:t>
            </a:r>
          </a:p>
          <a:p>
            <a:pPr>
              <a:buFont typeface="Wingdings" pitchFamily="2" charset="2"/>
              <a:buChar char="Ø"/>
              <a:defRPr/>
            </a:pPr>
            <a:r>
              <a:rPr lang="en-US" altLang="en-US" sz="7200" dirty="0"/>
              <a:t>Create reports for donors</a:t>
            </a:r>
          </a:p>
          <a:p>
            <a:pPr>
              <a:buFont typeface="Wingdings" pitchFamily="2" charset="2"/>
              <a:buChar char="Ø"/>
              <a:defRPr/>
            </a:pPr>
            <a:r>
              <a:rPr lang="en-US" altLang="en-US" sz="7200" dirty="0"/>
              <a:t>Electronic archive of documentation fostering the internal financial control in budget planning and execution process.</a:t>
            </a:r>
          </a:p>
          <a:p>
            <a:pPr>
              <a:buFont typeface="Wingdings" pitchFamily="2" charset="2"/>
              <a:buChar char="Ø"/>
              <a:defRPr/>
            </a:pPr>
            <a:r>
              <a:rPr lang="en-US" altLang="en-US" sz="7200" dirty="0"/>
              <a:t>Les time consume on budget execution through treasury (BI’s will send electronically through WP the supporting documents for financial transaction execution in AGFIS and monitor their budget execution through prebuild reports)  </a:t>
            </a:r>
          </a:p>
          <a:p>
            <a:endParaRPr lang="pl-PL" altLang="en-US" sz="2600" dirty="0"/>
          </a:p>
          <a:p>
            <a:endParaRPr lang="en-GB" dirty="0"/>
          </a:p>
        </p:txBody>
      </p:sp>
    </p:spTree>
    <p:extLst>
      <p:ext uri="{BB962C8B-B14F-4D97-AF65-F5344CB8AC3E}">
        <p14:creationId xmlns:p14="http://schemas.microsoft.com/office/powerpoint/2010/main" val="3915077440"/>
      </p:ext>
    </p:extLst>
  </p:cSld>
  <p:clrMapOvr>
    <a:masterClrMapping/>
  </p:clrMapOvr>
</p:sld>
</file>

<file path=ppt/theme/theme1.xml><?xml version="1.0" encoding="utf-8"?>
<a:theme xmlns:a="http://schemas.openxmlformats.org/drawingml/2006/main" name="Brainstorming design template">
  <a:themeElements>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Default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58572B"/>
        </a:dk1>
        <a:lt1>
          <a:srgbClr val="FFFFCC"/>
        </a:lt1>
        <a:dk2>
          <a:srgbClr val="000000"/>
        </a:dk2>
        <a:lt2>
          <a:srgbClr val="333333"/>
        </a:lt2>
        <a:accent1>
          <a:srgbClr val="CCCC99"/>
        </a:accent1>
        <a:accent2>
          <a:srgbClr val="FFFFCC"/>
        </a:accent2>
        <a:accent3>
          <a:srgbClr val="FFFFE2"/>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
      <a:clrScheme name="Default Design 6">
        <a:dk1>
          <a:srgbClr val="666699"/>
        </a:dk1>
        <a:lt1>
          <a:srgbClr val="B4BED7"/>
        </a:lt1>
        <a:dk2>
          <a:srgbClr val="FFFFFF"/>
        </a:dk2>
        <a:lt2>
          <a:srgbClr val="3E3E5C"/>
        </a:lt2>
        <a:accent1>
          <a:srgbClr val="E1E1FA"/>
        </a:accent1>
        <a:accent2>
          <a:srgbClr val="008080"/>
        </a:accent2>
        <a:accent3>
          <a:srgbClr val="D6DBE8"/>
        </a:accent3>
        <a:accent4>
          <a:srgbClr val="565682"/>
        </a:accent4>
        <a:accent5>
          <a:srgbClr val="EEEEFC"/>
        </a:accent5>
        <a:accent6>
          <a:srgbClr val="007373"/>
        </a:accent6>
        <a:hlink>
          <a:srgbClr val="3399FF"/>
        </a:hlink>
        <a:folHlink>
          <a:srgbClr val="FF9933"/>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333333"/>
        </a:lt2>
        <a:accent1>
          <a:srgbClr val="DDDDDD"/>
        </a:accent1>
        <a:accent2>
          <a:srgbClr val="FF9900"/>
        </a:accent2>
        <a:accent3>
          <a:srgbClr val="FFFFFF"/>
        </a:accent3>
        <a:accent4>
          <a:srgbClr val="000000"/>
        </a:accent4>
        <a:accent5>
          <a:srgbClr val="EBEBEB"/>
        </a:accent5>
        <a:accent6>
          <a:srgbClr val="E78A00"/>
        </a:accent6>
        <a:hlink>
          <a:srgbClr val="3366FF"/>
        </a:hlink>
        <a:folHlink>
          <a:srgbClr val="990000"/>
        </a:folHlink>
      </a:clrScheme>
      <a:clrMap bg1="lt1" tx1="dk1" bg2="lt2" tx2="dk2" accent1="accent1" accent2="accent2" accent3="accent3" accent4="accent4" accent5="accent5" accent6="accent6" hlink="hlink" folHlink="folHlink"/>
    </a:extraClrScheme>
    <a:extraClrScheme>
      <a:clrScheme name="Default Design 8">
        <a:dk1>
          <a:srgbClr val="00B0DA"/>
        </a:dk1>
        <a:lt1>
          <a:srgbClr val="CCFFCC"/>
        </a:lt1>
        <a:dk2>
          <a:srgbClr val="FFFF99"/>
        </a:dk2>
        <a:lt2>
          <a:srgbClr val="005A58"/>
        </a:lt2>
        <a:accent1>
          <a:srgbClr val="CCECFF"/>
        </a:accent1>
        <a:accent2>
          <a:srgbClr val="6D6FC7"/>
        </a:accent2>
        <a:accent3>
          <a:srgbClr val="E2FFE2"/>
        </a:accent3>
        <a:accent4>
          <a:srgbClr val="0096BA"/>
        </a:accent4>
        <a:accent5>
          <a:srgbClr val="E2F4FF"/>
        </a:accent5>
        <a:accent6>
          <a:srgbClr val="6264B4"/>
        </a:accent6>
        <a:hlink>
          <a:srgbClr val="FF9933"/>
        </a:hlink>
        <a:folHlink>
          <a:srgbClr val="969696"/>
        </a:folHlink>
      </a:clrScheme>
      <a:clrMap bg1="lt1" tx1="dk1" bg2="lt2" tx2="dk2" accent1="accent1" accent2="accent2" accent3="accent3" accent4="accent4" accent5="accent5" accent6="accent6" hlink="hlink" folHlink="folHlink"/>
    </a:extraClrScheme>
    <a:extraClrScheme>
      <a:clrScheme name="Default Design 9">
        <a:dk1>
          <a:srgbClr val="9E9A00"/>
        </a:dk1>
        <a:lt1>
          <a:srgbClr val="F0FADC"/>
        </a:lt1>
        <a:dk2>
          <a:srgbClr val="000000"/>
        </a:dk2>
        <a:lt2>
          <a:srgbClr val="808080"/>
        </a:lt2>
        <a:accent1>
          <a:srgbClr val="F0FADC"/>
        </a:accent1>
        <a:accent2>
          <a:srgbClr val="9999FF"/>
        </a:accent2>
        <a:accent3>
          <a:srgbClr val="F6FCEB"/>
        </a:accent3>
        <a:accent4>
          <a:srgbClr val="868300"/>
        </a:accent4>
        <a:accent5>
          <a:srgbClr val="F6FCEB"/>
        </a:accent5>
        <a:accent6>
          <a:srgbClr val="8A8AE7"/>
        </a:accent6>
        <a:hlink>
          <a:srgbClr val="0033CC"/>
        </a:hlink>
        <a:folHlink>
          <a:srgbClr val="993366"/>
        </a:folHlink>
      </a:clrScheme>
      <a:clrMap bg1="lt1" tx1="dk1" bg2="lt2" tx2="dk2" accent1="accent1" accent2="accent2" accent3="accent3" accent4="accent4" accent5="accent5" accent6="accent6" hlink="hlink" folHlink="folHlink"/>
    </a:extraClrScheme>
    <a:extraClrScheme>
      <a:clrScheme name="Default Design 10">
        <a:dk1>
          <a:srgbClr val="9E9C4A"/>
        </a:dk1>
        <a:lt1>
          <a:srgbClr val="EBEBC8"/>
        </a:lt1>
        <a:dk2>
          <a:srgbClr val="E3EBF1"/>
        </a:dk2>
        <a:lt2>
          <a:srgbClr val="336699"/>
        </a:lt2>
        <a:accent1>
          <a:srgbClr val="E6EBA0"/>
        </a:accent1>
        <a:accent2>
          <a:srgbClr val="8FA418"/>
        </a:accent2>
        <a:accent3>
          <a:srgbClr val="F3F3E0"/>
        </a:accent3>
        <a:accent4>
          <a:srgbClr val="86853E"/>
        </a:accent4>
        <a:accent5>
          <a:srgbClr val="F0F3CD"/>
        </a:accent5>
        <a:accent6>
          <a:srgbClr val="819415"/>
        </a:accent6>
        <a:hlink>
          <a:srgbClr val="047A55"/>
        </a:hlink>
        <a:folHlink>
          <a:srgbClr val="FF7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Brainstorming design template</Template>
  <TotalTime>1092</TotalTime>
  <Words>819</Words>
  <Application>Microsoft Office PowerPoint</Application>
  <PresentationFormat>On-screen Show (4:3)</PresentationFormat>
  <Paragraphs>108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Black</vt:lpstr>
      <vt:lpstr>Calibri</vt:lpstr>
      <vt:lpstr>Wingdings</vt:lpstr>
      <vt:lpstr>Brainstorming design template</vt:lpstr>
      <vt:lpstr>PEMPAL Treasury COP Plenary Meeting Tirana, May 2018 </vt:lpstr>
      <vt:lpstr>Actual situation of Public Financial Information Systems</vt:lpstr>
      <vt:lpstr>Actual situation of Public Financial Information Systems</vt:lpstr>
      <vt:lpstr>Actual benefits of automated public finance systems (AGFIS, PPS, Tax, Customs, DMFAS) </vt:lpstr>
      <vt:lpstr>Week points of actual situation</vt:lpstr>
      <vt:lpstr>Week points of actual situation</vt:lpstr>
      <vt:lpstr>Albanian Financial Management Information System (AFMIS)</vt:lpstr>
      <vt:lpstr>      AFMIS components</vt:lpstr>
      <vt:lpstr>Main benefits of AFMIS</vt:lpstr>
      <vt:lpstr>            Questions                &amp;          Answers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PEMPAL Treasury COP Plenary Meeting Tirana, May 2018 </dc:title>
  <dc:creator>Aurela Velo</dc:creator>
  <cp:lastModifiedBy>Ekaterina A Zaleeva</cp:lastModifiedBy>
  <cp:revision>83</cp:revision>
  <dcterms:created xsi:type="dcterms:W3CDTF">2017-11-22T12:14:37Z</dcterms:created>
  <dcterms:modified xsi:type="dcterms:W3CDTF">2018-04-23T04:46:53Z</dcterms:modified>
</cp:coreProperties>
</file>