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77" r:id="rId3"/>
    <p:sldId id="257" r:id="rId4"/>
    <p:sldId id="269" r:id="rId5"/>
    <p:sldId id="270" r:id="rId6"/>
    <p:sldId id="278" r:id="rId7"/>
    <p:sldId id="271" r:id="rId8"/>
    <p:sldId id="272" r:id="rId9"/>
    <p:sldId id="286" r:id="rId10"/>
    <p:sldId id="280" r:id="rId11"/>
    <p:sldId id="281" r:id="rId12"/>
    <p:sldId id="282" r:id="rId13"/>
    <p:sldId id="283" r:id="rId14"/>
    <p:sldId id="284" r:id="rId15"/>
    <p:sldId id="285" r:id="rId16"/>
    <p:sldId id="273" r:id="rId17"/>
    <p:sldId id="274" r:id="rId18"/>
    <p:sldId id="276" r:id="rId19"/>
  </p:sldIdLst>
  <p:sldSz cx="9144000" cy="6858000" type="screen4x3"/>
  <p:notesSz cx="6858000" cy="9144000"/>
  <p:custDataLst>
    <p:tags r:id="rId22"/>
  </p:custDataLst>
  <p:defaultTextStyle>
    <a:defPPr>
      <a:defRPr lang="hu-HU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2" autoAdjust="0"/>
    <p:restoredTop sz="94674" autoAdjust="0"/>
  </p:normalViewPr>
  <p:slideViewPr>
    <p:cSldViewPr>
      <p:cViewPr varScale="1">
        <p:scale>
          <a:sx n="33" d="100"/>
          <a:sy n="33" d="100"/>
        </p:scale>
        <p:origin x="104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2017.!$A$4</c:f>
              <c:strCache>
                <c:ptCount val="1"/>
                <c:pt idx="0">
                  <c:v>Treasury forecast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2017.!$B$1:$IR$3</c:f>
              <c:strCache>
                <c:ptCount val="753"/>
                <c:pt idx="0">
                  <c:v>January</c:v>
                </c:pt>
              </c:strCache>
            </c:strRef>
          </c:cat>
          <c:val>
            <c:numRef>
              <c:f>2017.!$B$4:$IR$4</c:f>
              <c:numCache>
                <c:formatCode>#,##0.00</c:formatCode>
                <c:ptCount val="251"/>
                <c:pt idx="0">
                  <c:v>747.7</c:v>
                </c:pt>
                <c:pt idx="1">
                  <c:v>514.1</c:v>
                </c:pt>
                <c:pt idx="2">
                  <c:v>609.29999999999995</c:v>
                </c:pt>
                <c:pt idx="3">
                  <c:v>577.4</c:v>
                </c:pt>
                <c:pt idx="4">
                  <c:v>562.79999999999995</c:v>
                </c:pt>
                <c:pt idx="5">
                  <c:v>599.70000000000005</c:v>
                </c:pt>
                <c:pt idx="6">
                  <c:v>658.5</c:v>
                </c:pt>
                <c:pt idx="7">
                  <c:v>625.79999999999995</c:v>
                </c:pt>
                <c:pt idx="8">
                  <c:v>798.8</c:v>
                </c:pt>
                <c:pt idx="9">
                  <c:v>809.3</c:v>
                </c:pt>
                <c:pt idx="10">
                  <c:v>930.2</c:v>
                </c:pt>
                <c:pt idx="11">
                  <c:v>965.7</c:v>
                </c:pt>
                <c:pt idx="12">
                  <c:v>946.2</c:v>
                </c:pt>
                <c:pt idx="13">
                  <c:v>994.8</c:v>
                </c:pt>
                <c:pt idx="14">
                  <c:v>1456.9</c:v>
                </c:pt>
                <c:pt idx="15">
                  <c:v>1495.8</c:v>
                </c:pt>
                <c:pt idx="16">
                  <c:v>1638</c:v>
                </c:pt>
                <c:pt idx="17">
                  <c:v>1628.8</c:v>
                </c:pt>
                <c:pt idx="18">
                  <c:v>1592.1</c:v>
                </c:pt>
                <c:pt idx="19">
                  <c:v>1618</c:v>
                </c:pt>
                <c:pt idx="20">
                  <c:v>1660</c:v>
                </c:pt>
                <c:pt idx="21">
                  <c:v>1596.5</c:v>
                </c:pt>
                <c:pt idx="22">
                  <c:v>1459.2</c:v>
                </c:pt>
                <c:pt idx="23">
                  <c:v>1487.3</c:v>
                </c:pt>
                <c:pt idx="24">
                  <c:v>1442.8</c:v>
                </c:pt>
                <c:pt idx="25">
                  <c:v>1356.1</c:v>
                </c:pt>
                <c:pt idx="26">
                  <c:v>1413</c:v>
                </c:pt>
                <c:pt idx="27">
                  <c:v>1300.5999999999999</c:v>
                </c:pt>
                <c:pt idx="28">
                  <c:v>1291.9000000000001</c:v>
                </c:pt>
                <c:pt idx="29">
                  <c:v>1170.0999999999999</c:v>
                </c:pt>
                <c:pt idx="30">
                  <c:v>1528.1</c:v>
                </c:pt>
                <c:pt idx="31">
                  <c:v>1677.3</c:v>
                </c:pt>
                <c:pt idx="32">
                  <c:v>1670.5</c:v>
                </c:pt>
                <c:pt idx="33">
                  <c:v>1668.3</c:v>
                </c:pt>
                <c:pt idx="34">
                  <c:v>1653.2</c:v>
                </c:pt>
                <c:pt idx="35">
                  <c:v>2103</c:v>
                </c:pt>
                <c:pt idx="36">
                  <c:v>2233.1</c:v>
                </c:pt>
                <c:pt idx="37">
                  <c:v>2212.3000000000002</c:v>
                </c:pt>
                <c:pt idx="38">
                  <c:v>2183.6999999999998</c:v>
                </c:pt>
                <c:pt idx="39">
                  <c:v>1792.4</c:v>
                </c:pt>
                <c:pt idx="40">
                  <c:v>1872.1</c:v>
                </c:pt>
                <c:pt idx="41">
                  <c:v>1856.49</c:v>
                </c:pt>
                <c:pt idx="42">
                  <c:v>1770.99</c:v>
                </c:pt>
                <c:pt idx="43">
                  <c:v>1660.89</c:v>
                </c:pt>
                <c:pt idx="44">
                  <c:v>1733.49</c:v>
                </c:pt>
                <c:pt idx="45">
                  <c:v>1675.69</c:v>
                </c:pt>
                <c:pt idx="46">
                  <c:v>1201.5</c:v>
                </c:pt>
                <c:pt idx="47">
                  <c:v>1174</c:v>
                </c:pt>
                <c:pt idx="48">
                  <c:v>1207.99</c:v>
                </c:pt>
                <c:pt idx="49">
                  <c:v>1155.8900000000001</c:v>
                </c:pt>
                <c:pt idx="50">
                  <c:v>1398.69</c:v>
                </c:pt>
                <c:pt idx="51">
                  <c:v>1286.99</c:v>
                </c:pt>
                <c:pt idx="52">
                  <c:v>1247.0899999999999</c:v>
                </c:pt>
                <c:pt idx="53">
                  <c:v>1182.5899999999999</c:v>
                </c:pt>
                <c:pt idx="54">
                  <c:v>1727.09</c:v>
                </c:pt>
                <c:pt idx="55">
                  <c:v>1541.8</c:v>
                </c:pt>
                <c:pt idx="56">
                  <c:v>1450</c:v>
                </c:pt>
                <c:pt idx="57">
                  <c:v>1386.29</c:v>
                </c:pt>
                <c:pt idx="58">
                  <c:v>1349.69</c:v>
                </c:pt>
                <c:pt idx="59">
                  <c:v>1446.49</c:v>
                </c:pt>
                <c:pt idx="60">
                  <c:v>1400.49</c:v>
                </c:pt>
                <c:pt idx="61">
                  <c:v>1393.89</c:v>
                </c:pt>
                <c:pt idx="62">
                  <c:v>1314.99</c:v>
                </c:pt>
                <c:pt idx="63">
                  <c:v>1307.5899999999999</c:v>
                </c:pt>
                <c:pt idx="64">
                  <c:v>1295.79</c:v>
                </c:pt>
                <c:pt idx="65">
                  <c:v>1236.19</c:v>
                </c:pt>
                <c:pt idx="66">
                  <c:v>1179.69</c:v>
                </c:pt>
                <c:pt idx="67">
                  <c:v>1006.69</c:v>
                </c:pt>
                <c:pt idx="68">
                  <c:v>907.79</c:v>
                </c:pt>
                <c:pt idx="69">
                  <c:v>1009.69</c:v>
                </c:pt>
                <c:pt idx="70">
                  <c:v>1031.19</c:v>
                </c:pt>
                <c:pt idx="71">
                  <c:v>1067.99</c:v>
                </c:pt>
                <c:pt idx="72">
                  <c:v>1081.69</c:v>
                </c:pt>
                <c:pt idx="73">
                  <c:v>1130.79</c:v>
                </c:pt>
                <c:pt idx="74">
                  <c:v>1065.99</c:v>
                </c:pt>
                <c:pt idx="75">
                  <c:v>1654.29</c:v>
                </c:pt>
                <c:pt idx="76">
                  <c:v>1482.69</c:v>
                </c:pt>
                <c:pt idx="77">
                  <c:v>1538.69</c:v>
                </c:pt>
                <c:pt idx="78">
                  <c:v>1646.7</c:v>
                </c:pt>
                <c:pt idx="79">
                  <c:v>1566.4</c:v>
                </c:pt>
                <c:pt idx="80">
                  <c:v>1609.89</c:v>
                </c:pt>
                <c:pt idx="81">
                  <c:v>1600.49</c:v>
                </c:pt>
                <c:pt idx="82">
                  <c:v>1544.19</c:v>
                </c:pt>
                <c:pt idx="83">
                  <c:v>1350.09</c:v>
                </c:pt>
                <c:pt idx="84">
                  <c:v>1362.59</c:v>
                </c:pt>
                <c:pt idx="85">
                  <c:v>1333.19</c:v>
                </c:pt>
                <c:pt idx="86">
                  <c:v>1550.19</c:v>
                </c:pt>
                <c:pt idx="87">
                  <c:v>1249.8900000000001</c:v>
                </c:pt>
                <c:pt idx="88">
                  <c:v>1033.8900000000001</c:v>
                </c:pt>
                <c:pt idx="89">
                  <c:v>807.48999999999899</c:v>
                </c:pt>
                <c:pt idx="90">
                  <c:v>845.69</c:v>
                </c:pt>
                <c:pt idx="91">
                  <c:v>923.39</c:v>
                </c:pt>
                <c:pt idx="92">
                  <c:v>1162.29</c:v>
                </c:pt>
                <c:pt idx="93">
                  <c:v>1159.5899999999999</c:v>
                </c:pt>
                <c:pt idx="94">
                  <c:v>1138.79</c:v>
                </c:pt>
                <c:pt idx="95">
                  <c:v>1184.99</c:v>
                </c:pt>
                <c:pt idx="96">
                  <c:v>1616.89</c:v>
                </c:pt>
                <c:pt idx="97">
                  <c:v>1684.69</c:v>
                </c:pt>
                <c:pt idx="98">
                  <c:v>1527.59</c:v>
                </c:pt>
                <c:pt idx="99">
                  <c:v>1517.59</c:v>
                </c:pt>
                <c:pt idx="100">
                  <c:v>1494.99</c:v>
                </c:pt>
                <c:pt idx="101">
                  <c:v>1578.29</c:v>
                </c:pt>
                <c:pt idx="102">
                  <c:v>1432.99</c:v>
                </c:pt>
                <c:pt idx="103">
                  <c:v>1403.19</c:v>
                </c:pt>
                <c:pt idx="104">
                  <c:v>1278.49</c:v>
                </c:pt>
                <c:pt idx="105">
                  <c:v>1216.79</c:v>
                </c:pt>
                <c:pt idx="106">
                  <c:v>1169.8</c:v>
                </c:pt>
                <c:pt idx="107">
                  <c:v>972.2</c:v>
                </c:pt>
                <c:pt idx="108">
                  <c:v>1017.5</c:v>
                </c:pt>
                <c:pt idx="109">
                  <c:v>754.1</c:v>
                </c:pt>
                <c:pt idx="110">
                  <c:v>979.9</c:v>
                </c:pt>
                <c:pt idx="111">
                  <c:v>1035.3</c:v>
                </c:pt>
                <c:pt idx="112">
                  <c:v>937.5</c:v>
                </c:pt>
                <c:pt idx="113">
                  <c:v>973.99</c:v>
                </c:pt>
                <c:pt idx="114">
                  <c:v>957.49</c:v>
                </c:pt>
                <c:pt idx="115">
                  <c:v>1023.39</c:v>
                </c:pt>
                <c:pt idx="116">
                  <c:v>1353.69</c:v>
                </c:pt>
                <c:pt idx="117">
                  <c:v>1232.79</c:v>
                </c:pt>
                <c:pt idx="118">
                  <c:v>1346.69</c:v>
                </c:pt>
                <c:pt idx="119">
                  <c:v>1256.69</c:v>
                </c:pt>
                <c:pt idx="120">
                  <c:v>1025.3900000000001</c:v>
                </c:pt>
                <c:pt idx="121">
                  <c:v>896.38999999999896</c:v>
                </c:pt>
                <c:pt idx="122">
                  <c:v>785.09</c:v>
                </c:pt>
                <c:pt idx="123">
                  <c:v>673.4</c:v>
                </c:pt>
                <c:pt idx="124">
                  <c:v>666.1</c:v>
                </c:pt>
                <c:pt idx="125">
                  <c:v>674.7</c:v>
                </c:pt>
                <c:pt idx="126">
                  <c:v>464.5</c:v>
                </c:pt>
                <c:pt idx="127">
                  <c:v>377.9</c:v>
                </c:pt>
                <c:pt idx="128">
                  <c:v>319.39000000000101</c:v>
                </c:pt>
                <c:pt idx="129">
                  <c:v>321.69</c:v>
                </c:pt>
                <c:pt idx="130">
                  <c:v>401.19</c:v>
                </c:pt>
                <c:pt idx="131">
                  <c:v>357.39000000000101</c:v>
                </c:pt>
                <c:pt idx="132">
                  <c:v>293.590000000001</c:v>
                </c:pt>
                <c:pt idx="133">
                  <c:v>337.79</c:v>
                </c:pt>
                <c:pt idx="134">
                  <c:v>331.19000000000102</c:v>
                </c:pt>
                <c:pt idx="135">
                  <c:v>437.590000000001</c:v>
                </c:pt>
                <c:pt idx="136">
                  <c:v>420.99000000000098</c:v>
                </c:pt>
                <c:pt idx="137">
                  <c:v>298.69000000000102</c:v>
                </c:pt>
                <c:pt idx="138">
                  <c:v>689.9</c:v>
                </c:pt>
                <c:pt idx="139">
                  <c:v>677.7</c:v>
                </c:pt>
                <c:pt idx="140">
                  <c:v>726</c:v>
                </c:pt>
                <c:pt idx="141">
                  <c:v>820.8</c:v>
                </c:pt>
                <c:pt idx="142">
                  <c:v>854.7</c:v>
                </c:pt>
                <c:pt idx="143">
                  <c:v>718.1</c:v>
                </c:pt>
                <c:pt idx="144">
                  <c:v>676</c:v>
                </c:pt>
                <c:pt idx="145">
                  <c:v>744.4</c:v>
                </c:pt>
                <c:pt idx="146">
                  <c:v>788.99</c:v>
                </c:pt>
                <c:pt idx="147">
                  <c:v>446.58999999999901</c:v>
                </c:pt>
                <c:pt idx="148">
                  <c:v>502.29000000000099</c:v>
                </c:pt>
                <c:pt idx="149">
                  <c:v>467.99000000000098</c:v>
                </c:pt>
                <c:pt idx="150">
                  <c:v>431.090000000001</c:v>
                </c:pt>
                <c:pt idx="151">
                  <c:v>399.7</c:v>
                </c:pt>
                <c:pt idx="152">
                  <c:v>487.1</c:v>
                </c:pt>
                <c:pt idx="153">
                  <c:v>258.19</c:v>
                </c:pt>
                <c:pt idx="154">
                  <c:v>144.99</c:v>
                </c:pt>
                <c:pt idx="155">
                  <c:v>412.49</c:v>
                </c:pt>
                <c:pt idx="156">
                  <c:v>388.490000000002</c:v>
                </c:pt>
                <c:pt idx="157">
                  <c:v>298.79000000000201</c:v>
                </c:pt>
                <c:pt idx="158">
                  <c:v>288.3</c:v>
                </c:pt>
                <c:pt idx="159">
                  <c:v>311.8</c:v>
                </c:pt>
                <c:pt idx="160">
                  <c:v>656.4</c:v>
                </c:pt>
                <c:pt idx="161">
                  <c:v>755.3</c:v>
                </c:pt>
                <c:pt idx="162">
                  <c:v>711.3</c:v>
                </c:pt>
                <c:pt idx="163">
                  <c:v>673.8</c:v>
                </c:pt>
                <c:pt idx="164">
                  <c:v>707</c:v>
                </c:pt>
                <c:pt idx="165">
                  <c:v>723.6</c:v>
                </c:pt>
                <c:pt idx="166">
                  <c:v>667.5</c:v>
                </c:pt>
                <c:pt idx="167">
                  <c:v>589.29999999999995</c:v>
                </c:pt>
                <c:pt idx="168">
                  <c:v>564.6</c:v>
                </c:pt>
                <c:pt idx="169">
                  <c:v>545.20000000000005</c:v>
                </c:pt>
                <c:pt idx="170">
                  <c:v>470.7</c:v>
                </c:pt>
                <c:pt idx="171">
                  <c:v>174.990000000001</c:v>
                </c:pt>
                <c:pt idx="172">
                  <c:v>165.29000000000099</c:v>
                </c:pt>
                <c:pt idx="173">
                  <c:v>129.9</c:v>
                </c:pt>
                <c:pt idx="174">
                  <c:v>192.5</c:v>
                </c:pt>
                <c:pt idx="175">
                  <c:v>196.8</c:v>
                </c:pt>
                <c:pt idx="176">
                  <c:v>550.29000000000099</c:v>
                </c:pt>
                <c:pt idx="177">
                  <c:v>388.39</c:v>
                </c:pt>
                <c:pt idx="178">
                  <c:v>387.9</c:v>
                </c:pt>
                <c:pt idx="179">
                  <c:v>342.6</c:v>
                </c:pt>
                <c:pt idx="180">
                  <c:v>376</c:v>
                </c:pt>
                <c:pt idx="181">
                  <c:v>399.19000000000199</c:v>
                </c:pt>
                <c:pt idx="182">
                  <c:v>485.29000000000201</c:v>
                </c:pt>
                <c:pt idx="183">
                  <c:v>616.9</c:v>
                </c:pt>
                <c:pt idx="184">
                  <c:v>593.6</c:v>
                </c:pt>
                <c:pt idx="185">
                  <c:v>630.5</c:v>
                </c:pt>
                <c:pt idx="186">
                  <c:v>620.79</c:v>
                </c:pt>
                <c:pt idx="187">
                  <c:v>576.88999999999896</c:v>
                </c:pt>
                <c:pt idx="188">
                  <c:v>566.9</c:v>
                </c:pt>
                <c:pt idx="189">
                  <c:v>555.29999999999995</c:v>
                </c:pt>
                <c:pt idx="190">
                  <c:v>616.70000000000005</c:v>
                </c:pt>
                <c:pt idx="191">
                  <c:v>385.39</c:v>
                </c:pt>
                <c:pt idx="192">
                  <c:v>295.39</c:v>
                </c:pt>
                <c:pt idx="193">
                  <c:v>221.490000000001</c:v>
                </c:pt>
                <c:pt idx="194">
                  <c:v>215.69000000000099</c:v>
                </c:pt>
                <c:pt idx="195">
                  <c:v>265.39000000000198</c:v>
                </c:pt>
                <c:pt idx="196">
                  <c:v>285.18999999999801</c:v>
                </c:pt>
                <c:pt idx="197">
                  <c:v>199.08999999999699</c:v>
                </c:pt>
                <c:pt idx="198">
                  <c:v>204.990000000002</c:v>
                </c:pt>
                <c:pt idx="199">
                  <c:v>272.29000000000099</c:v>
                </c:pt>
                <c:pt idx="200">
                  <c:v>353.29000000000099</c:v>
                </c:pt>
                <c:pt idx="201">
                  <c:v>250.4</c:v>
                </c:pt>
                <c:pt idx="202">
                  <c:v>237.9</c:v>
                </c:pt>
                <c:pt idx="203">
                  <c:v>282.7</c:v>
                </c:pt>
                <c:pt idx="204">
                  <c:v>705.9</c:v>
                </c:pt>
                <c:pt idx="205">
                  <c:v>741.7</c:v>
                </c:pt>
                <c:pt idx="206">
                  <c:v>547.4</c:v>
                </c:pt>
                <c:pt idx="207">
                  <c:v>561.19000000000005</c:v>
                </c:pt>
                <c:pt idx="208">
                  <c:v>556.69000000000005</c:v>
                </c:pt>
                <c:pt idx="209">
                  <c:v>559.99000000000103</c:v>
                </c:pt>
                <c:pt idx="210">
                  <c:v>573.9</c:v>
                </c:pt>
                <c:pt idx="211">
                  <c:v>519.39999999999498</c:v>
                </c:pt>
                <c:pt idx="212">
                  <c:v>380.49999999999602</c:v>
                </c:pt>
                <c:pt idx="213">
                  <c:v>439.69999999999698</c:v>
                </c:pt>
                <c:pt idx="214">
                  <c:v>283.69999999999601</c:v>
                </c:pt>
                <c:pt idx="215">
                  <c:v>286.99999999999602</c:v>
                </c:pt>
                <c:pt idx="216">
                  <c:v>305.29999999999399</c:v>
                </c:pt>
                <c:pt idx="217">
                  <c:v>245.999999999995</c:v>
                </c:pt>
                <c:pt idx="218">
                  <c:v>399.09999999999599</c:v>
                </c:pt>
                <c:pt idx="219">
                  <c:v>358.59999999999599</c:v>
                </c:pt>
                <c:pt idx="220">
                  <c:v>496.59999999999599</c:v>
                </c:pt>
                <c:pt idx="221">
                  <c:v>515.6</c:v>
                </c:pt>
                <c:pt idx="222">
                  <c:v>477.8</c:v>
                </c:pt>
                <c:pt idx="223">
                  <c:v>1023.7</c:v>
                </c:pt>
                <c:pt idx="224">
                  <c:v>1048.49999999999</c:v>
                </c:pt>
                <c:pt idx="225">
                  <c:v>1081.8999999999901</c:v>
                </c:pt>
                <c:pt idx="226">
                  <c:v>1103</c:v>
                </c:pt>
                <c:pt idx="227">
                  <c:v>687.49999999999602</c:v>
                </c:pt>
                <c:pt idx="228">
                  <c:v>709.49999999999602</c:v>
                </c:pt>
                <c:pt idx="229">
                  <c:v>756.999999999995</c:v>
                </c:pt>
                <c:pt idx="230">
                  <c:v>730.59999999999695</c:v>
                </c:pt>
                <c:pt idx="231">
                  <c:v>705.09999999999297</c:v>
                </c:pt>
                <c:pt idx="232">
                  <c:v>643.59999999999502</c:v>
                </c:pt>
                <c:pt idx="233">
                  <c:v>411.999999999995</c:v>
                </c:pt>
                <c:pt idx="234">
                  <c:v>338.9</c:v>
                </c:pt>
                <c:pt idx="235">
                  <c:v>223.7</c:v>
                </c:pt>
                <c:pt idx="236">
                  <c:v>281.19999999999698</c:v>
                </c:pt>
                <c:pt idx="237">
                  <c:v>363.39999999999901</c:v>
                </c:pt>
                <c:pt idx="238">
                  <c:v>341.39999999999901</c:v>
                </c:pt>
                <c:pt idx="239">
                  <c:v>606.69999999999504</c:v>
                </c:pt>
                <c:pt idx="240">
                  <c:v>609.09999999999604</c:v>
                </c:pt>
                <c:pt idx="241">
                  <c:v>579.49999999999704</c:v>
                </c:pt>
                <c:pt idx="242">
                  <c:v>584.099999999999</c:v>
                </c:pt>
                <c:pt idx="243">
                  <c:v>629.599999999999</c:v>
                </c:pt>
                <c:pt idx="244">
                  <c:v>828.3</c:v>
                </c:pt>
                <c:pt idx="245">
                  <c:v>853.5</c:v>
                </c:pt>
                <c:pt idx="246">
                  <c:v>775.89999999999895</c:v>
                </c:pt>
                <c:pt idx="247">
                  <c:v>677.50000000000102</c:v>
                </c:pt>
                <c:pt idx="248">
                  <c:v>747.8</c:v>
                </c:pt>
                <c:pt idx="249">
                  <c:v>293.8</c:v>
                </c:pt>
                <c:pt idx="250">
                  <c:v>387.2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D6-4CE7-A607-046051471FBF}"/>
            </c:ext>
          </c:extLst>
        </c:ser>
        <c:ser>
          <c:idx val="1"/>
          <c:order val="1"/>
          <c:tx>
            <c:strRef>
              <c:f>2017.!$A$5</c:f>
              <c:strCache>
                <c:ptCount val="1"/>
                <c:pt idx="0">
                  <c:v>TSA balance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2017.!$B$1:$IR$3</c:f>
              <c:strCache>
                <c:ptCount val="753"/>
                <c:pt idx="0">
                  <c:v>January</c:v>
                </c:pt>
              </c:strCache>
            </c:strRef>
          </c:cat>
          <c:val>
            <c:numRef>
              <c:f>2017.!$B$5:$IR$5</c:f>
              <c:numCache>
                <c:formatCode>#,##0.00</c:formatCode>
                <c:ptCount val="251"/>
                <c:pt idx="0">
                  <c:v>861.9</c:v>
                </c:pt>
                <c:pt idx="1">
                  <c:v>897.2</c:v>
                </c:pt>
                <c:pt idx="2">
                  <c:v>837.2</c:v>
                </c:pt>
                <c:pt idx="3">
                  <c:v>821</c:v>
                </c:pt>
                <c:pt idx="4">
                  <c:v>834.8</c:v>
                </c:pt>
                <c:pt idx="5">
                  <c:v>901.9</c:v>
                </c:pt>
                <c:pt idx="6">
                  <c:v>901.9</c:v>
                </c:pt>
                <c:pt idx="7">
                  <c:v>825.6</c:v>
                </c:pt>
                <c:pt idx="8">
                  <c:v>911.3</c:v>
                </c:pt>
                <c:pt idx="9">
                  <c:v>892.4</c:v>
                </c:pt>
                <c:pt idx="10">
                  <c:v>980.7</c:v>
                </c:pt>
                <c:pt idx="11">
                  <c:v>996.8</c:v>
                </c:pt>
                <c:pt idx="12">
                  <c:v>999.3</c:v>
                </c:pt>
                <c:pt idx="13">
                  <c:v>1105.5</c:v>
                </c:pt>
                <c:pt idx="14">
                  <c:v>1538</c:v>
                </c:pt>
                <c:pt idx="15">
                  <c:v>1579</c:v>
                </c:pt>
                <c:pt idx="16">
                  <c:v>1575.9</c:v>
                </c:pt>
                <c:pt idx="17">
                  <c:v>1548.5</c:v>
                </c:pt>
                <c:pt idx="18">
                  <c:v>1487.7</c:v>
                </c:pt>
                <c:pt idx="19">
                  <c:v>1488.5</c:v>
                </c:pt>
                <c:pt idx="20">
                  <c:v>1529.4</c:v>
                </c:pt>
                <c:pt idx="21">
                  <c:v>1558.7</c:v>
                </c:pt>
                <c:pt idx="22">
                  <c:v>1491.5</c:v>
                </c:pt>
                <c:pt idx="23">
                  <c:v>1510.5</c:v>
                </c:pt>
                <c:pt idx="24">
                  <c:v>1382</c:v>
                </c:pt>
                <c:pt idx="25">
                  <c:v>1363.2</c:v>
                </c:pt>
                <c:pt idx="26">
                  <c:v>1286.2</c:v>
                </c:pt>
                <c:pt idx="27">
                  <c:v>1220.0999999999999</c:v>
                </c:pt>
                <c:pt idx="28">
                  <c:v>1223.5</c:v>
                </c:pt>
                <c:pt idx="29">
                  <c:v>1127.3</c:v>
                </c:pt>
                <c:pt idx="30">
                  <c:v>1545.7</c:v>
                </c:pt>
                <c:pt idx="31">
                  <c:v>1524.4</c:v>
                </c:pt>
                <c:pt idx="32">
                  <c:v>1527.6</c:v>
                </c:pt>
                <c:pt idx="33">
                  <c:v>1534.9</c:v>
                </c:pt>
                <c:pt idx="34">
                  <c:v>1580.4</c:v>
                </c:pt>
                <c:pt idx="35">
                  <c:v>1892.9</c:v>
                </c:pt>
                <c:pt idx="36">
                  <c:v>1857.6</c:v>
                </c:pt>
                <c:pt idx="37">
                  <c:v>1834.9</c:v>
                </c:pt>
                <c:pt idx="38">
                  <c:v>1878.7</c:v>
                </c:pt>
                <c:pt idx="39">
                  <c:v>1543.3</c:v>
                </c:pt>
                <c:pt idx="40">
                  <c:v>1588.7</c:v>
                </c:pt>
                <c:pt idx="41">
                  <c:v>1570</c:v>
                </c:pt>
                <c:pt idx="42">
                  <c:v>1565.8</c:v>
                </c:pt>
                <c:pt idx="43">
                  <c:v>1492.1</c:v>
                </c:pt>
                <c:pt idx="44">
                  <c:v>1388.1</c:v>
                </c:pt>
                <c:pt idx="45">
                  <c:v>1351.5</c:v>
                </c:pt>
                <c:pt idx="46">
                  <c:v>1079.7</c:v>
                </c:pt>
                <c:pt idx="47">
                  <c:v>1027.7</c:v>
                </c:pt>
                <c:pt idx="48">
                  <c:v>1105.9000000000001</c:v>
                </c:pt>
                <c:pt idx="49">
                  <c:v>976.8</c:v>
                </c:pt>
                <c:pt idx="50">
                  <c:v>1174.9000000000001</c:v>
                </c:pt>
                <c:pt idx="51">
                  <c:v>1183.2</c:v>
                </c:pt>
                <c:pt idx="52">
                  <c:v>963.7</c:v>
                </c:pt>
                <c:pt idx="53">
                  <c:v>995.8</c:v>
                </c:pt>
                <c:pt idx="54">
                  <c:v>1393.2</c:v>
                </c:pt>
                <c:pt idx="55">
                  <c:v>1405</c:v>
                </c:pt>
                <c:pt idx="56">
                  <c:v>1324.7</c:v>
                </c:pt>
                <c:pt idx="57">
                  <c:v>1300.0999999999999</c:v>
                </c:pt>
                <c:pt idx="58">
                  <c:v>1312.4</c:v>
                </c:pt>
                <c:pt idx="59">
                  <c:v>1342.8</c:v>
                </c:pt>
                <c:pt idx="60">
                  <c:v>1308</c:v>
                </c:pt>
                <c:pt idx="61">
                  <c:v>1268.8</c:v>
                </c:pt>
                <c:pt idx="62">
                  <c:v>1187.5999999999999</c:v>
                </c:pt>
                <c:pt idx="63">
                  <c:v>1231.7</c:v>
                </c:pt>
                <c:pt idx="64">
                  <c:v>1198</c:v>
                </c:pt>
                <c:pt idx="65">
                  <c:v>1110.8</c:v>
                </c:pt>
                <c:pt idx="66">
                  <c:v>909.6</c:v>
                </c:pt>
                <c:pt idx="67">
                  <c:v>815.8</c:v>
                </c:pt>
                <c:pt idx="68">
                  <c:v>777.4</c:v>
                </c:pt>
                <c:pt idx="69">
                  <c:v>836.7</c:v>
                </c:pt>
                <c:pt idx="70">
                  <c:v>837.8</c:v>
                </c:pt>
                <c:pt idx="71">
                  <c:v>871.9</c:v>
                </c:pt>
                <c:pt idx="72">
                  <c:v>971.7</c:v>
                </c:pt>
                <c:pt idx="73">
                  <c:v>1046.2</c:v>
                </c:pt>
                <c:pt idx="74">
                  <c:v>902.1</c:v>
                </c:pt>
                <c:pt idx="75">
                  <c:v>1395.2</c:v>
                </c:pt>
                <c:pt idx="76">
                  <c:v>1388.6</c:v>
                </c:pt>
                <c:pt idx="77">
                  <c:v>1344.9</c:v>
                </c:pt>
                <c:pt idx="78">
                  <c:v>1380.1</c:v>
                </c:pt>
                <c:pt idx="79">
                  <c:v>1291.2</c:v>
                </c:pt>
                <c:pt idx="80">
                  <c:v>1308.7</c:v>
                </c:pt>
                <c:pt idx="81">
                  <c:v>1365.4</c:v>
                </c:pt>
                <c:pt idx="82">
                  <c:v>1350.1</c:v>
                </c:pt>
                <c:pt idx="83">
                  <c:v>1146.9000000000001</c:v>
                </c:pt>
                <c:pt idx="84">
                  <c:v>1089.3</c:v>
                </c:pt>
                <c:pt idx="85">
                  <c:v>1085.5</c:v>
                </c:pt>
                <c:pt idx="86">
                  <c:v>936.5</c:v>
                </c:pt>
                <c:pt idx="87">
                  <c:v>765.3</c:v>
                </c:pt>
                <c:pt idx="88">
                  <c:v>857.1</c:v>
                </c:pt>
                <c:pt idx="89">
                  <c:v>973.1</c:v>
                </c:pt>
                <c:pt idx="90">
                  <c:v>1014.3</c:v>
                </c:pt>
                <c:pt idx="91">
                  <c:v>1033.9000000000001</c:v>
                </c:pt>
                <c:pt idx="92">
                  <c:v>994.6</c:v>
                </c:pt>
                <c:pt idx="93">
                  <c:v>1041.5999999999999</c:v>
                </c:pt>
                <c:pt idx="94">
                  <c:v>1039.9000000000001</c:v>
                </c:pt>
                <c:pt idx="95">
                  <c:v>1049.4000000000001</c:v>
                </c:pt>
                <c:pt idx="96">
                  <c:v>1351.9</c:v>
                </c:pt>
                <c:pt idx="97">
                  <c:v>1247.7</c:v>
                </c:pt>
                <c:pt idx="98">
                  <c:v>1090</c:v>
                </c:pt>
                <c:pt idx="99">
                  <c:v>1173.2</c:v>
                </c:pt>
                <c:pt idx="100">
                  <c:v>1094.2</c:v>
                </c:pt>
                <c:pt idx="101">
                  <c:v>1047.5999999999999</c:v>
                </c:pt>
                <c:pt idx="102">
                  <c:v>1156.7</c:v>
                </c:pt>
                <c:pt idx="103">
                  <c:v>1102.3</c:v>
                </c:pt>
                <c:pt idx="104">
                  <c:v>1027.2</c:v>
                </c:pt>
                <c:pt idx="105">
                  <c:v>824.2</c:v>
                </c:pt>
                <c:pt idx="106">
                  <c:v>938.6</c:v>
                </c:pt>
                <c:pt idx="107">
                  <c:v>597.9</c:v>
                </c:pt>
                <c:pt idx="108">
                  <c:v>634.70000000000005</c:v>
                </c:pt>
                <c:pt idx="109">
                  <c:v>736.8</c:v>
                </c:pt>
                <c:pt idx="110">
                  <c:v>809.2</c:v>
                </c:pt>
                <c:pt idx="111">
                  <c:v>902.9</c:v>
                </c:pt>
                <c:pt idx="112">
                  <c:v>847.3</c:v>
                </c:pt>
                <c:pt idx="113">
                  <c:v>832.3</c:v>
                </c:pt>
                <c:pt idx="114">
                  <c:v>819.8</c:v>
                </c:pt>
                <c:pt idx="115">
                  <c:v>796.7</c:v>
                </c:pt>
                <c:pt idx="116">
                  <c:v>1108</c:v>
                </c:pt>
                <c:pt idx="117">
                  <c:v>1030.4000000000001</c:v>
                </c:pt>
                <c:pt idx="118">
                  <c:v>1030.4000000000001</c:v>
                </c:pt>
                <c:pt idx="119">
                  <c:v>976.1</c:v>
                </c:pt>
                <c:pt idx="120">
                  <c:v>760</c:v>
                </c:pt>
                <c:pt idx="121">
                  <c:v>675.7</c:v>
                </c:pt>
                <c:pt idx="122">
                  <c:v>641.70000000000005</c:v>
                </c:pt>
                <c:pt idx="123">
                  <c:v>661.5</c:v>
                </c:pt>
                <c:pt idx="124">
                  <c:v>681.3</c:v>
                </c:pt>
                <c:pt idx="125">
                  <c:v>631.79999999999995</c:v>
                </c:pt>
                <c:pt idx="126">
                  <c:v>614.79999999999995</c:v>
                </c:pt>
                <c:pt idx="127">
                  <c:v>459.7</c:v>
                </c:pt>
                <c:pt idx="128">
                  <c:v>539.5</c:v>
                </c:pt>
                <c:pt idx="129">
                  <c:v>515.5</c:v>
                </c:pt>
                <c:pt idx="130">
                  <c:v>470.3</c:v>
                </c:pt>
                <c:pt idx="131">
                  <c:v>483.6</c:v>
                </c:pt>
                <c:pt idx="132">
                  <c:v>491.6</c:v>
                </c:pt>
                <c:pt idx="133">
                  <c:v>466.8</c:v>
                </c:pt>
                <c:pt idx="134">
                  <c:v>435.8</c:v>
                </c:pt>
                <c:pt idx="135">
                  <c:v>470.4</c:v>
                </c:pt>
                <c:pt idx="136">
                  <c:v>494.7</c:v>
                </c:pt>
                <c:pt idx="137">
                  <c:v>448.3</c:v>
                </c:pt>
                <c:pt idx="138">
                  <c:v>761.1</c:v>
                </c:pt>
                <c:pt idx="139">
                  <c:v>814.7</c:v>
                </c:pt>
                <c:pt idx="140">
                  <c:v>820.8</c:v>
                </c:pt>
                <c:pt idx="141">
                  <c:v>747.7</c:v>
                </c:pt>
                <c:pt idx="142">
                  <c:v>624.1</c:v>
                </c:pt>
                <c:pt idx="143">
                  <c:v>612.20000000000005</c:v>
                </c:pt>
                <c:pt idx="144">
                  <c:v>594.6</c:v>
                </c:pt>
                <c:pt idx="145">
                  <c:v>647.4</c:v>
                </c:pt>
                <c:pt idx="146">
                  <c:v>542.6</c:v>
                </c:pt>
                <c:pt idx="147">
                  <c:v>520</c:v>
                </c:pt>
                <c:pt idx="148">
                  <c:v>441</c:v>
                </c:pt>
                <c:pt idx="149">
                  <c:v>436.9</c:v>
                </c:pt>
                <c:pt idx="150">
                  <c:v>399.7</c:v>
                </c:pt>
                <c:pt idx="151">
                  <c:v>398.9</c:v>
                </c:pt>
                <c:pt idx="152">
                  <c:v>399.9</c:v>
                </c:pt>
                <c:pt idx="153">
                  <c:v>461.3</c:v>
                </c:pt>
                <c:pt idx="154">
                  <c:v>472.1</c:v>
                </c:pt>
                <c:pt idx="155">
                  <c:v>476.7</c:v>
                </c:pt>
                <c:pt idx="156">
                  <c:v>440.2</c:v>
                </c:pt>
                <c:pt idx="157">
                  <c:v>458.3</c:v>
                </c:pt>
                <c:pt idx="158">
                  <c:v>465.2</c:v>
                </c:pt>
                <c:pt idx="159">
                  <c:v>569.5</c:v>
                </c:pt>
                <c:pt idx="160">
                  <c:v>780.4</c:v>
                </c:pt>
                <c:pt idx="161">
                  <c:v>703.1</c:v>
                </c:pt>
                <c:pt idx="162">
                  <c:v>628.29999999999995</c:v>
                </c:pt>
                <c:pt idx="163">
                  <c:v>481.1</c:v>
                </c:pt>
                <c:pt idx="164">
                  <c:v>608.5</c:v>
                </c:pt>
                <c:pt idx="165">
                  <c:v>584.79999999999995</c:v>
                </c:pt>
                <c:pt idx="166">
                  <c:v>522.6</c:v>
                </c:pt>
                <c:pt idx="167">
                  <c:v>503.7</c:v>
                </c:pt>
                <c:pt idx="168">
                  <c:v>578.79999999999995</c:v>
                </c:pt>
                <c:pt idx="169">
                  <c:v>534.9</c:v>
                </c:pt>
                <c:pt idx="170">
                  <c:v>490.7</c:v>
                </c:pt>
                <c:pt idx="171">
                  <c:v>396.5</c:v>
                </c:pt>
                <c:pt idx="172">
                  <c:v>398.5</c:v>
                </c:pt>
                <c:pt idx="173">
                  <c:v>395.8</c:v>
                </c:pt>
                <c:pt idx="174">
                  <c:v>577</c:v>
                </c:pt>
                <c:pt idx="175">
                  <c:v>592.5</c:v>
                </c:pt>
                <c:pt idx="176">
                  <c:v>608.79999999999995</c:v>
                </c:pt>
                <c:pt idx="177">
                  <c:v>457.8</c:v>
                </c:pt>
                <c:pt idx="178">
                  <c:v>494.1</c:v>
                </c:pt>
                <c:pt idx="179">
                  <c:v>462.2</c:v>
                </c:pt>
                <c:pt idx="180">
                  <c:v>493</c:v>
                </c:pt>
                <c:pt idx="181">
                  <c:v>551.5</c:v>
                </c:pt>
                <c:pt idx="182">
                  <c:v>602.6</c:v>
                </c:pt>
                <c:pt idx="183">
                  <c:v>624.79999999999995</c:v>
                </c:pt>
                <c:pt idx="184">
                  <c:v>628.70000000000005</c:v>
                </c:pt>
                <c:pt idx="185">
                  <c:v>602.1</c:v>
                </c:pt>
                <c:pt idx="186">
                  <c:v>696.8</c:v>
                </c:pt>
                <c:pt idx="187">
                  <c:v>672.1</c:v>
                </c:pt>
                <c:pt idx="188">
                  <c:v>565.29999999999995</c:v>
                </c:pt>
                <c:pt idx="189">
                  <c:v>587.5</c:v>
                </c:pt>
                <c:pt idx="190">
                  <c:v>598.70000000000005</c:v>
                </c:pt>
                <c:pt idx="191">
                  <c:v>496</c:v>
                </c:pt>
                <c:pt idx="192">
                  <c:v>438.1</c:v>
                </c:pt>
                <c:pt idx="193">
                  <c:v>465.5</c:v>
                </c:pt>
                <c:pt idx="194">
                  <c:v>431.9</c:v>
                </c:pt>
                <c:pt idx="195">
                  <c:v>441.8</c:v>
                </c:pt>
                <c:pt idx="196">
                  <c:v>418.5</c:v>
                </c:pt>
                <c:pt idx="197">
                  <c:v>450.9</c:v>
                </c:pt>
                <c:pt idx="198">
                  <c:v>460.1</c:v>
                </c:pt>
                <c:pt idx="199">
                  <c:v>404.6</c:v>
                </c:pt>
                <c:pt idx="200">
                  <c:v>400.1</c:v>
                </c:pt>
                <c:pt idx="201">
                  <c:v>409.4</c:v>
                </c:pt>
                <c:pt idx="202">
                  <c:v>440.4</c:v>
                </c:pt>
                <c:pt idx="203">
                  <c:v>476</c:v>
                </c:pt>
                <c:pt idx="204">
                  <c:v>806</c:v>
                </c:pt>
                <c:pt idx="205">
                  <c:v>788.3</c:v>
                </c:pt>
                <c:pt idx="206">
                  <c:v>581.5</c:v>
                </c:pt>
                <c:pt idx="207">
                  <c:v>616</c:v>
                </c:pt>
                <c:pt idx="208">
                  <c:v>568.79999999999995</c:v>
                </c:pt>
                <c:pt idx="209">
                  <c:v>624.70000000000005</c:v>
                </c:pt>
                <c:pt idx="210">
                  <c:v>697.5</c:v>
                </c:pt>
                <c:pt idx="211">
                  <c:v>641.1</c:v>
                </c:pt>
                <c:pt idx="212">
                  <c:v>471.6</c:v>
                </c:pt>
                <c:pt idx="213">
                  <c:v>418.9</c:v>
                </c:pt>
                <c:pt idx="214">
                  <c:v>415.9</c:v>
                </c:pt>
                <c:pt idx="215">
                  <c:v>523.5</c:v>
                </c:pt>
                <c:pt idx="216">
                  <c:v>596.6</c:v>
                </c:pt>
                <c:pt idx="217">
                  <c:v>428.1</c:v>
                </c:pt>
                <c:pt idx="218">
                  <c:v>492.5</c:v>
                </c:pt>
                <c:pt idx="219">
                  <c:v>528.79999999999995</c:v>
                </c:pt>
                <c:pt idx="220">
                  <c:v>549.70000000000005</c:v>
                </c:pt>
                <c:pt idx="221">
                  <c:v>561.29999999999995</c:v>
                </c:pt>
                <c:pt idx="222">
                  <c:v>563.1</c:v>
                </c:pt>
                <c:pt idx="223">
                  <c:v>907.3</c:v>
                </c:pt>
                <c:pt idx="224">
                  <c:v>877.4</c:v>
                </c:pt>
                <c:pt idx="225">
                  <c:v>914.9</c:v>
                </c:pt>
                <c:pt idx="226">
                  <c:v>994.3</c:v>
                </c:pt>
                <c:pt idx="227">
                  <c:v>581.6</c:v>
                </c:pt>
                <c:pt idx="228">
                  <c:v>775</c:v>
                </c:pt>
                <c:pt idx="229">
                  <c:v>659.4</c:v>
                </c:pt>
                <c:pt idx="230">
                  <c:v>743</c:v>
                </c:pt>
                <c:pt idx="231">
                  <c:v>615.4</c:v>
                </c:pt>
                <c:pt idx="232">
                  <c:v>834.6</c:v>
                </c:pt>
                <c:pt idx="233">
                  <c:v>635.29999999999995</c:v>
                </c:pt>
                <c:pt idx="234">
                  <c:v>502.6</c:v>
                </c:pt>
                <c:pt idx="235">
                  <c:v>608.29999999999995</c:v>
                </c:pt>
                <c:pt idx="236">
                  <c:v>597</c:v>
                </c:pt>
                <c:pt idx="237">
                  <c:v>680.3</c:v>
                </c:pt>
                <c:pt idx="238">
                  <c:v>695.5</c:v>
                </c:pt>
                <c:pt idx="239">
                  <c:v>850.7</c:v>
                </c:pt>
                <c:pt idx="240">
                  <c:v>699.8</c:v>
                </c:pt>
                <c:pt idx="241">
                  <c:v>660.4</c:v>
                </c:pt>
                <c:pt idx="242">
                  <c:v>622.29999999999995</c:v>
                </c:pt>
                <c:pt idx="243">
                  <c:v>653.70000000000005</c:v>
                </c:pt>
                <c:pt idx="244">
                  <c:v>662.7</c:v>
                </c:pt>
                <c:pt idx="245">
                  <c:v>850.9</c:v>
                </c:pt>
                <c:pt idx="246">
                  <c:v>931.1</c:v>
                </c:pt>
                <c:pt idx="247">
                  <c:v>999</c:v>
                </c:pt>
                <c:pt idx="248">
                  <c:v>797.9</c:v>
                </c:pt>
                <c:pt idx="249">
                  <c:v>561.9</c:v>
                </c:pt>
                <c:pt idx="250">
                  <c:v>380.4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D6-4CE7-A607-046051471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22208"/>
        <c:axId val="36051712"/>
      </c:lineChart>
      <c:catAx>
        <c:axId val="1682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600000"/>
          <a:lstStyle/>
          <a:p>
            <a:pPr>
              <a:defRPr>
                <a:effectLst/>
              </a:defRPr>
            </a:pPr>
            <a:endParaRPr lang="en-US"/>
          </a:p>
        </c:txPr>
        <c:crossAx val="36051712"/>
        <c:crosses val="autoZero"/>
        <c:auto val="0"/>
        <c:lblAlgn val="ctr"/>
        <c:lblOffset val="100"/>
        <c:noMultiLvlLbl val="0"/>
      </c:catAx>
      <c:valAx>
        <c:axId val="3605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effectLst/>
              </a:defRPr>
            </a:pPr>
            <a:endParaRPr lang="en-US"/>
          </a:p>
        </c:txPr>
        <c:crossAx val="168222208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4.6640448272228241E-2"/>
          <c:y val="0.9426950216293335"/>
          <c:w val="0.88783019781112671"/>
          <c:h val="4.4331986457109451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effectLst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hu-HU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5D2CA1DA-A253-48C4-9532-38EAA0C126EE}" type="datetimeFigureOut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hu-HU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45E3780E-A334-4547-9455-457813E7E9F3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5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hu-HU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16AAC474-7325-4C7C-84BF-6349B00A0501}" type="datetimeFigureOut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hu-HU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10F11660-8C19-4F34-96BA-D76A85EEB4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147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3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hu-HU" baseline="0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13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3058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baseline="0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14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5800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15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0517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16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0073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17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007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4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779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5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749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7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393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8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2299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9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891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10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8751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177589" defTabSz="902153"/>
            <a:endParaRPr lang="hu-HU" baseline="0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11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0696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10F11660-8C19-4F34-96BA-D76A85EEB418}" type="slidenum">
              <a:rPr lang="hu-HU" smtClean="0">
                <a:effectLst/>
              </a:rPr>
              <a:t>12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891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  <a:endParaRPr lang="hu-H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2963D996-17EE-4037-BA17-C34A1BF67EB1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190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002ADBD1-B73F-4E06-A1D3-AD4CB5F64C0C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8403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effectLst/>
        </p:spPr>
        <p:txBody>
          <a:bodyPr vert="eaVert"/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effectLst/>
        </p:spPr>
        <p:txBody>
          <a:bodyPr vert="eaVert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F6643871-2427-4CE3-8251-9DE15A223D1A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2049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29FD138E-7DAE-42C0-AFC6-CECA1EE84F89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8"/>
            <a:ext cx="9143999" cy="6857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796767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effectLst/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effectLst/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F88EE7B-E198-4D2C-A54D-15B5530020A5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40536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2F40FA2-0287-4F70-BDD3-4251C10024BC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43530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69C2DCD-545C-4674-8B94-2C3ED00DD295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79813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FBED9B03-0247-469D-B033-40A8CB65BCBD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77135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3DF1A4CD-A309-4345-B098-0972D05FD224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3976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11AA3463-6825-4F67-AA89-EB7A6012FC1A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4797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endParaRPr lang="hu-HU" dirty="0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F0B6EC1-0CAA-4AD3-886E-B48674098EBE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313756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effectLst/>
              </a:rPr>
              <a:t>Click to edit Master title style</a:t>
            </a:r>
            <a:endParaRPr lang="hu-HU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hu-H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309A4D1-EE57-4343-9395-7107698F04DD}" type="datetime1">
              <a:rPr lang="hu-HU" smtClean="0">
                <a:effectLst/>
              </a:rPr>
              <a:t>2018. 11. 01.</a:t>
            </a:fld>
            <a:endParaRPr lang="hu-HU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endParaRPr lang="hu-HU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EC23BCD2-06B7-42BA-8C82-CB1C1E5C6D18}" type="slidenum">
              <a:rPr lang="hu-HU" smtClean="0">
                <a:effectLst/>
              </a:rPr>
              <a:t>‹#›</a:t>
            </a:fld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849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hu-HU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</a:t>
            </a:r>
          </a:p>
        </p:txBody>
      </p:sp>
      <p:pic>
        <p:nvPicPr>
          <p:cNvPr id="5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041" y="1391011"/>
            <a:ext cx="4707919" cy="3757059"/>
          </a:xfrm>
          <a:effectLst/>
        </p:spPr>
      </p:pic>
      <p:sp>
        <p:nvSpPr>
          <p:cNvPr id="6" name="Szövegdoboz 5"/>
          <p:cNvSpPr txBox="1"/>
          <p:nvPr/>
        </p:nvSpPr>
        <p:spPr>
          <a:xfrm>
            <a:off x="3310900" y="5229200"/>
            <a:ext cx="2522200" cy="6407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Тамаш Пал Тёрёк</a:t>
            </a:r>
          </a:p>
          <a:p>
            <a:pPr algn="ctr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Глава подразделения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pPr rtl="0"/>
            <a:r>
              <a:rPr lang="ru-RU" sz="32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Управление денежными средствами - прогноз ликвидности</a:t>
            </a:r>
          </a:p>
        </p:txBody>
      </p:sp>
    </p:spTree>
    <p:extLst>
      <p:ext uri="{BB962C8B-B14F-4D97-AF65-F5344CB8AC3E}">
        <p14:creationId xmlns:p14="http://schemas.microsoft.com/office/powerpoint/2010/main" val="252795029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Платежи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  <a:effectLst/>
        </p:spPr>
        <p:txBody>
          <a:bodyPr>
            <a:normAutofit fontScale="65000" lnSpcReduction="20000"/>
          </a:bodyPr>
          <a:lstStyle/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Предоставление платежных поручений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 бумажных носителях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 электронной форме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Предварительное уведомление о крупных единовременных выплатах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 платежах на сумму более 1 млрд. венгерских форинтов необходимо сообщать не менее чем за 3 дня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Двойной тест на покрытие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Тест на покрытие ликвидности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Тест позиций ассигнований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Определение эффективности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Для определения позиций платежей используются одиночные столбцы с номером заказа (ERA) и государственным идентификационным номером.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976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-108520" y="6136183"/>
            <a:ext cx="9252520" cy="365125"/>
          </a:xfrm>
          <a:effectLst/>
        </p:spPr>
        <p:txBody>
          <a:bodyPr/>
          <a:lstStyle/>
          <a:p>
            <a:pPr algn="ctr" rtl="0"/>
            <a:r>
              <a:rPr lang="ru-RU" sz="2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Управление счетами</a:t>
            </a:r>
          </a:p>
          <a:p>
            <a:pPr algn="ctr"/>
            <a:endParaRPr lang="en-GB" dirty="0">
              <a:effectLst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99392"/>
            <a:ext cx="10587233" cy="5976664"/>
          </a:xfrm>
          <a:prstGeom prst="rect">
            <a:avLst/>
          </a:prstGeom>
          <a:effectLst/>
        </p:spPr>
      </p:pic>
      <p:sp>
        <p:nvSpPr>
          <p:cNvPr id="3" name="Szövegdoboz 2"/>
          <p:cNvSpPr txBox="1"/>
          <p:nvPr/>
        </p:nvSpPr>
        <p:spPr>
          <a:xfrm>
            <a:off x="1831591" y="4869160"/>
            <a:ext cx="4108561" cy="82378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&gt; 12 тыс. счетов под управлением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95536" y="692696"/>
            <a:ext cx="6715802" cy="51867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rtl="0"/>
            <a:r>
              <a:rPr lang="ru-RU" sz="2800" b="1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1,85 млн. транзакций ежемесячно</a:t>
            </a:r>
          </a:p>
        </p:txBody>
      </p:sp>
      <p:sp>
        <p:nvSpPr>
          <p:cNvPr id="10" name="Dia számának helye 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hu-HU">
                <a:effectLst/>
              </a:defRPr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28788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Банковские операции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Единый казначейский счет (ЕКС) в Центральном банке Венгрии </a:t>
            </a:r>
          </a:p>
          <a:p>
            <a:pPr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предоставление средств для осуществления операций (в зависимости от результатов или на ежемесячной основе):</a:t>
            </a:r>
          </a:p>
          <a:p>
            <a:pPr marL="0" indent="0" rtl="0">
              <a:buNone/>
            </a:pPr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	валовые расходы - собственный доход = 	чистые расходы </a:t>
            </a:r>
          </a:p>
          <a:p>
            <a:pPr marL="0" indent="0" rtl="0">
              <a:buNone/>
            </a:pPr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					</a:t>
            </a:r>
            <a:r>
              <a:rPr lang="en-US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(</a:t>
            </a:r>
            <a:r>
              <a:rPr lang="ru-RU" sz="17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бюдж</a:t>
            </a:r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. финансирование)</a:t>
            </a:r>
          </a:p>
          <a:p>
            <a:pPr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управление ликвидностью</a:t>
            </a:r>
          </a:p>
          <a:p>
            <a:pPr lvl="1"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через ЕКС (центральное правительство)</a:t>
            </a:r>
          </a:p>
          <a:p>
            <a:pPr lvl="1"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муниципалитеты могут иметь банковские счета в коммерческих банках</a:t>
            </a:r>
          </a:p>
          <a:p>
            <a:pPr lvl="1"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скользящий кассовый план (T + 2 месяца)</a:t>
            </a:r>
          </a:p>
          <a:p>
            <a:pPr lvl="1"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обмен данными для подготовки операций овернайт</a:t>
            </a:r>
          </a:p>
          <a:p>
            <a:pPr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новая Система управления счетами (с 2020 года)</a:t>
            </a:r>
          </a:p>
          <a:p>
            <a:pPr rtl="0"/>
            <a:r>
              <a:rPr lang="ru-RU" sz="17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другие смежные области</a:t>
            </a:r>
          </a:p>
          <a:p>
            <a:pPr lvl="1"/>
            <a:endParaRPr lang="en-GB" sz="1700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3283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Прогнозирование ликвидности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Autofit/>
          </a:bodyPr>
          <a:lstStyle/>
          <a:p>
            <a:pPr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Ежедневные прогнозы на три месяца</a:t>
            </a:r>
          </a:p>
          <a:p>
            <a:pPr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Источники:</a:t>
            </a:r>
          </a:p>
          <a:p>
            <a:pPr lvl="1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объявления о сделках с крупными суммами</a:t>
            </a:r>
          </a:p>
          <a:p>
            <a:pPr lvl="1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Информация, поступающая снизу вверх: институциональные отчеты, обязательства, планы финансирования</a:t>
            </a:r>
          </a:p>
          <a:p>
            <a:pPr lvl="1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Информация, поступающая сверху вниз: планирование на основе опыта последних лет и основной информации</a:t>
            </a:r>
          </a:p>
          <a:p>
            <a:pPr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Совет по ликвидности</a:t>
            </a:r>
          </a:p>
          <a:p>
            <a:pPr lvl="1"/>
            <a:endParaRPr lang="en-GB" sz="2000" dirty="0">
              <a:effectLst/>
            </a:endParaRPr>
          </a:p>
          <a:p>
            <a:endParaRPr lang="en-GB" sz="2400" dirty="0">
              <a:effectLst/>
            </a:endParaRPr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53892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Прогнозирование ликвидности</a:t>
            </a:r>
          </a:p>
        </p:txBody>
      </p:sp>
      <p:sp>
        <p:nvSpPr>
          <p:cNvPr id="4098" name="Tartalom helye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65000" lnSpcReduction="20000"/>
          </a:bodyPr>
          <a:lstStyle/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Другое: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Постоянный обмен информацией с Центральным банком, МФ, налоговыми органами и другими крупными организациями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Проблемы:	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Сильное колебание остатка средств в течение месяца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Множество выплат в начале месяца (заработная плата, семейное пособие, пенсия, выплата НДС и т.д.)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Доходы: во второй половине месяца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Трудности планирования некоторых видов доходов (например: платежи от Европейской комиссии) 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Эффективность: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Точность 91,7% в 2017 году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Средний остаток ЕКК в 2017 году: 863 млрд венгерских форинтов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Среднее отклонение: 61 млрд венгерских форинтов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112474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9275300"/>
              </p:ext>
            </p:extLst>
          </p:nvPr>
        </p:nvGraphicFramePr>
        <p:xfrm>
          <a:off x="-1" y="1412775"/>
          <a:ext cx="9144001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" y="274638"/>
            <a:ext cx="8820473" cy="114300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Баланс ЕКК и ежедневный прогноз  2017 год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15</a:t>
            </a:r>
          </a:p>
        </p:txBody>
      </p:sp>
      <p:sp>
        <p:nvSpPr>
          <p:cNvPr id="5" name="TextBox 4"/>
          <p:cNvSpPr txBox="1"/>
          <p:nvPr/>
        </p:nvSpPr>
        <p:spPr>
          <a:xfrm rot="617686">
            <a:off x="463801" y="5355588"/>
            <a:ext cx="526296" cy="138499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Январь</a:t>
            </a:r>
          </a:p>
        </p:txBody>
      </p:sp>
      <p:sp>
        <p:nvSpPr>
          <p:cNvPr id="6" name="TextBox 5"/>
          <p:cNvSpPr txBox="1"/>
          <p:nvPr/>
        </p:nvSpPr>
        <p:spPr>
          <a:xfrm rot="617686">
            <a:off x="1140983" y="5343809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Февраль</a:t>
            </a:r>
          </a:p>
        </p:txBody>
      </p:sp>
      <p:sp>
        <p:nvSpPr>
          <p:cNvPr id="7" name="TextBox 6"/>
          <p:cNvSpPr txBox="1"/>
          <p:nvPr/>
        </p:nvSpPr>
        <p:spPr>
          <a:xfrm rot="617686">
            <a:off x="1782559" y="5343809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Март</a:t>
            </a:r>
          </a:p>
        </p:txBody>
      </p:sp>
      <p:sp>
        <p:nvSpPr>
          <p:cNvPr id="8" name="TextBox 7"/>
          <p:cNvSpPr txBox="1"/>
          <p:nvPr/>
        </p:nvSpPr>
        <p:spPr>
          <a:xfrm rot="617686">
            <a:off x="2492171" y="5348565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Апрель</a:t>
            </a:r>
          </a:p>
        </p:txBody>
      </p:sp>
      <p:sp>
        <p:nvSpPr>
          <p:cNvPr id="9" name="TextBox 8"/>
          <p:cNvSpPr txBox="1"/>
          <p:nvPr/>
        </p:nvSpPr>
        <p:spPr>
          <a:xfrm rot="617686">
            <a:off x="3057143" y="5334421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Май</a:t>
            </a:r>
          </a:p>
        </p:txBody>
      </p:sp>
      <p:sp>
        <p:nvSpPr>
          <p:cNvPr id="10" name="TextBox 9"/>
          <p:cNvSpPr txBox="1"/>
          <p:nvPr/>
        </p:nvSpPr>
        <p:spPr>
          <a:xfrm rot="617686">
            <a:off x="3785432" y="5343811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Июнь</a:t>
            </a:r>
          </a:p>
        </p:txBody>
      </p:sp>
      <p:sp>
        <p:nvSpPr>
          <p:cNvPr id="11" name="TextBox 10"/>
          <p:cNvSpPr txBox="1"/>
          <p:nvPr/>
        </p:nvSpPr>
        <p:spPr>
          <a:xfrm rot="617686">
            <a:off x="4440526" y="5334420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Июль</a:t>
            </a:r>
          </a:p>
        </p:txBody>
      </p:sp>
      <p:sp>
        <p:nvSpPr>
          <p:cNvPr id="12" name="TextBox 11"/>
          <p:cNvSpPr txBox="1"/>
          <p:nvPr/>
        </p:nvSpPr>
        <p:spPr>
          <a:xfrm rot="617686">
            <a:off x="5128901" y="5343810"/>
            <a:ext cx="55268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Август</a:t>
            </a:r>
          </a:p>
        </p:txBody>
      </p:sp>
      <p:sp>
        <p:nvSpPr>
          <p:cNvPr id="13" name="TextBox 12"/>
          <p:cNvSpPr txBox="1"/>
          <p:nvPr/>
        </p:nvSpPr>
        <p:spPr>
          <a:xfrm rot="617686">
            <a:off x="5865574" y="5356334"/>
            <a:ext cx="626028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Сентябрь</a:t>
            </a:r>
          </a:p>
        </p:txBody>
      </p:sp>
      <p:sp>
        <p:nvSpPr>
          <p:cNvPr id="14" name="TextBox 13"/>
          <p:cNvSpPr txBox="1"/>
          <p:nvPr/>
        </p:nvSpPr>
        <p:spPr>
          <a:xfrm rot="617686">
            <a:off x="6540728" y="5334643"/>
            <a:ext cx="555191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Октябрь</a:t>
            </a:r>
          </a:p>
        </p:txBody>
      </p:sp>
      <p:sp>
        <p:nvSpPr>
          <p:cNvPr id="15" name="TextBox 14"/>
          <p:cNvSpPr txBox="1"/>
          <p:nvPr/>
        </p:nvSpPr>
        <p:spPr>
          <a:xfrm rot="617686">
            <a:off x="7225143" y="5334642"/>
            <a:ext cx="555191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Ноябрь</a:t>
            </a:r>
          </a:p>
        </p:txBody>
      </p:sp>
      <p:sp>
        <p:nvSpPr>
          <p:cNvPr id="16" name="TextBox 15"/>
          <p:cNvSpPr txBox="1"/>
          <p:nvPr/>
        </p:nvSpPr>
        <p:spPr>
          <a:xfrm rot="617686">
            <a:off x="7903349" y="5331171"/>
            <a:ext cx="555191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Декабрь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7072" y="5646526"/>
            <a:ext cx="1705633" cy="138499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Прогноз Казначейства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11721" y="5648605"/>
            <a:ext cx="1013232" cy="137297"/>
          </a:xfrm>
          <a:prstGeom prst="rect">
            <a:avLst/>
          </a:prstGeom>
          <a:solidFill>
            <a:srgbClr val="E7EBEC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Баланс ЕСК</a:t>
            </a:r>
          </a:p>
        </p:txBody>
      </p:sp>
    </p:spTree>
    <p:extLst>
      <p:ext uri="{BB962C8B-B14F-4D97-AF65-F5344CB8AC3E}">
        <p14:creationId xmlns:p14="http://schemas.microsoft.com/office/powerpoint/2010/main" val="158773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2008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Сложности прогнозирования ликвидности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16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46442"/>
            <a:ext cx="8712968" cy="5145435"/>
          </a:xfrm>
          <a:effectLst/>
        </p:spPr>
        <p:txBody>
          <a:bodyPr>
            <a:noAutofit/>
          </a:bodyPr>
          <a:lstStyle/>
          <a:p>
            <a:pPr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Элементы, которые сложно планировать:</a:t>
            </a:r>
          </a:p>
          <a:p>
            <a:pPr lvl="1"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График доходов, поступающих от ЕС;</a:t>
            </a:r>
          </a:p>
          <a:p>
            <a:pPr lvl="1"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Институциональные расходы - в частности, накопленные расходы (Казначейство не имеет подробных данных о обязательствах);</a:t>
            </a:r>
          </a:p>
          <a:p>
            <a:pPr lvl="1"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Денежные переводы от организаций, не входящих в сферу деятельности казначейства (например, некоммерческие компании, органы местного самоуправления).</a:t>
            </a:r>
          </a:p>
          <a:p>
            <a:pPr marL="457200" lvl="1" indent="0" algn="just">
              <a:buNone/>
            </a:pPr>
            <a:endParaRPr lang="en-GB" sz="2200" dirty="0">
              <a:effectLst/>
            </a:endParaRPr>
          </a:p>
          <a:p>
            <a:pPr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не имеет интегрированной ИТ-системы, которую можно использовать для подготовки прогнозов (идет процесс приобретения Комплексной информационной системы финансового управления).</a:t>
            </a:r>
          </a:p>
        </p:txBody>
      </p:sp>
    </p:spTree>
    <p:extLst>
      <p:ext uri="{BB962C8B-B14F-4D97-AF65-F5344CB8AC3E}">
        <p14:creationId xmlns:p14="http://schemas.microsoft.com/office/powerpoint/2010/main" val="348620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40960" cy="72008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Другое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17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746" y="764704"/>
            <a:ext cx="8712968" cy="5145435"/>
          </a:xfrm>
          <a:effectLst/>
        </p:spPr>
        <p:txBody>
          <a:bodyPr>
            <a:noAutofit/>
          </a:bodyPr>
          <a:lstStyle/>
          <a:p>
            <a:pPr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каждый день предоставляет оценку ежедневной позиции ЕКС для облигаций РЕПО</a:t>
            </a:r>
            <a:r>
              <a:rPr lang="en-US" sz="2200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ru-RU" sz="2200" dirty="0">
                <a:highlight>
                  <a:srgbClr val="000000">
                    <a:alpha val="0"/>
                  </a:srgbClr>
                </a:highlight>
                <a:latin typeface="Arial"/>
              </a:rPr>
              <a:t>овернайт</a:t>
            </a:r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.</a:t>
            </a:r>
          </a:p>
          <a:p>
            <a:pPr algn="just"/>
            <a:endParaRPr lang="en-GB" sz="2200" dirty="0">
              <a:effectLst/>
            </a:endParaRPr>
          </a:p>
          <a:p>
            <a:pPr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 основе ежедневных прогнозов Казначейства ÁKK не только корректирует сроки привлечения финансирования, но и управляет циклическими колебаниями в течение месяца, в основном через операции РЕПО.</a:t>
            </a:r>
          </a:p>
          <a:p>
            <a:pPr marL="0" indent="0" algn="just">
              <a:buNone/>
            </a:pPr>
            <a:endParaRPr lang="en-GB" sz="2200" dirty="0">
              <a:effectLst/>
            </a:endParaRPr>
          </a:p>
          <a:p>
            <a:pPr algn="just" rtl="0"/>
            <a:r>
              <a:rPr lang="ru-RU" sz="2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 настоящее время Казначейство также осуществляет управление валютными средствами и потоками денежных средств центрального правительства через ностро счета в евро и долларах США, управляемые центральным банком. Однако активное управление ликвидностью по этим счетам не осуществляется. </a:t>
            </a:r>
          </a:p>
        </p:txBody>
      </p:sp>
    </p:spTree>
    <p:extLst>
      <p:ext uri="{BB962C8B-B14F-4D97-AF65-F5344CB8AC3E}">
        <p14:creationId xmlns:p14="http://schemas.microsoft.com/office/powerpoint/2010/main" val="549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Спасибо за внимание!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18</a:t>
            </a:r>
          </a:p>
        </p:txBody>
      </p:sp>
      <p:pic>
        <p:nvPicPr>
          <p:cNvPr id="5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029" y="1556792"/>
            <a:ext cx="4923942" cy="3929452"/>
          </a:xfrm>
          <a:effectLst/>
        </p:spPr>
      </p:pic>
    </p:spTree>
    <p:extLst>
      <p:ext uri="{BB962C8B-B14F-4D97-AF65-F5344CB8AC3E}">
        <p14:creationId xmlns:p14="http://schemas.microsoft.com/office/powerpoint/2010/main" val="184558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Казначейская система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95000"/>
          </a:bodyPr>
          <a:lstStyle/>
          <a:p>
            <a:pPr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и ÁKK осуществляют основные административные задачи, связанные с финансовым управлением и финансированием исполнения бюджета.</a:t>
            </a:r>
          </a:p>
          <a:p>
            <a:pPr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 Казначейство</a:t>
            </a:r>
          </a:p>
          <a:p>
            <a:pPr lvl="1"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участвует в управлении ликвидностью Единого счета Казначейства по соглашению с ÁKK, </a:t>
            </a:r>
          </a:p>
          <a:p>
            <a:pPr lvl="1"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составляет прогнозы по изменению совокупного баланса расходов и доходов управляемых счетов, в отношении которых от ÁKK ежедневно поступают данные по управлению долгом.</a:t>
            </a:r>
          </a:p>
          <a:p>
            <a:pPr algn="just"/>
            <a:endParaRPr lang="en-GB" sz="1600" dirty="0">
              <a:effectLst/>
            </a:endParaRPr>
          </a:p>
          <a:p>
            <a:pPr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наделено правом  </a:t>
            </a:r>
          </a:p>
          <a:p>
            <a:pPr lvl="1"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предоставления услуг по управлению денежными средствами, включая управление счетами и осуществление безналичных платежных операций,</a:t>
            </a:r>
          </a:p>
          <a:p>
            <a:pPr lvl="1"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создание денежных средств в электронном виде,</a:t>
            </a:r>
          </a:p>
          <a:p>
            <a:pPr lvl="1"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предоставление инвестиционных услуг в отношении долговых ценных бумаг, выпущенных государством </a:t>
            </a:r>
          </a:p>
          <a:p>
            <a:pPr lvl="1" algn="just" rtl="0"/>
            <a:r>
              <a:rPr lang="ru-RU" sz="1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использование платежных инструментов через удаленный доступ.</a:t>
            </a:r>
          </a:p>
          <a:p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481554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72008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Единый</a:t>
            </a:r>
            <a:r>
              <a:rPr lang="en-US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 </a:t>
            </a:r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казначейский счет 1.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3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  <a:effectLst/>
        </p:spPr>
        <p:txBody>
          <a:bodyPr>
            <a:normAutofit fontScale="82500" lnSpcReduction="20000"/>
          </a:bodyPr>
          <a:lstStyle/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 был создан во время организации Казначейства.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 в венгерских форинтах в Венгерском национальном банке.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Через этот счет осуществляется оборот бюджетных денежных средств, сюда поступают доходы и с него же оплачиваются расходы.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Преимущества ЕКС: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обеспечение эффективного контроля над бюджетными средствами;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предоставление информации в более сжатые сроки и в более полном объеме;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уменьшение потребностей в финансировании;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обеспечение возможностей более эффективного управления долгом;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улучшение качества фискальных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6539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648072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Единый казначейский счет 2.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4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23528" y="908720"/>
            <a:ext cx="8352928" cy="5112568"/>
          </a:xfrm>
          <a:effectLst/>
        </p:spPr>
        <p:txBody>
          <a:bodyPr>
            <a:normAutofit fontScale="87500" lnSpcReduction="10000"/>
          </a:bodyPr>
          <a:lstStyle/>
          <a:p>
            <a:pPr marL="0" indent="0" algn="just" rtl="0">
              <a:buNone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 Венгрии ЕКС покрывает: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 центральных бюджетных учреждений и подразделений;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фонды социального страхования и отдельные государственные фонды;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счета, связанные с централизованно управляемым выделением ассигнований;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финансовые счета;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 региональных советов по развитию;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 правительств округов и их администраций;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 государственных фондов;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 государственных некоммерческих организаций;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счетов других организаций, определенных в законе о государственном финансировании. </a:t>
            </a:r>
          </a:p>
          <a:p>
            <a:pPr marL="0" indent="0" algn="just" rtl="0">
              <a:buNone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Общее количество счетов составляет около 10 000. </a:t>
            </a:r>
          </a:p>
        </p:txBody>
      </p:sp>
    </p:spTree>
    <p:extLst>
      <p:ext uri="{BB962C8B-B14F-4D97-AF65-F5344CB8AC3E}">
        <p14:creationId xmlns:p14="http://schemas.microsoft.com/office/powerpoint/2010/main" val="191452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2008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Единый казначейский счет 3.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5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23528" y="915171"/>
            <a:ext cx="8352928" cy="4785395"/>
          </a:xfrm>
          <a:effectLst/>
        </p:spPr>
        <p:txBody>
          <a:bodyPr>
            <a:normAutofit fontScale="95000"/>
          </a:bodyPr>
          <a:lstStyle/>
          <a:p>
            <a:pPr marL="0" indent="0" algn="just" rtl="0">
              <a:buNone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ЕКС не покрывает: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счета местных органов власти и их учреждений;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государственные компании, предприятия;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физические лица.  </a:t>
            </a:r>
          </a:p>
          <a:p>
            <a:pPr marL="0" indent="0" algn="just">
              <a:buNone/>
            </a:pPr>
            <a:endParaRPr lang="hu-HU" sz="2400" dirty="0">
              <a:effectLst/>
            </a:endParaRPr>
          </a:p>
          <a:p>
            <a:pPr marL="0" indent="0" algn="just" rtl="0">
              <a:buNone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Организация, ответственная за управление ликвидностью: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ÁKK;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способствует: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подготовке прогнозов;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управлению характеристиками реализации государственных ценных бумаг.</a:t>
            </a:r>
          </a:p>
        </p:txBody>
      </p:sp>
    </p:spTree>
    <p:extLst>
      <p:ext uri="{BB962C8B-B14F-4D97-AF65-F5344CB8AC3E}">
        <p14:creationId xmlns:p14="http://schemas.microsoft.com/office/powerpoint/2010/main" val="60657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Управление ликвидностью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207" y="1268760"/>
            <a:ext cx="8229600" cy="4525963"/>
          </a:xfrm>
          <a:effectLst/>
        </p:spPr>
        <p:txBody>
          <a:bodyPr>
            <a:normAutofit fontScale="95000"/>
          </a:bodyPr>
          <a:lstStyle/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постоянно контролирует показатели доходности с целью осуществления платежей. 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Казначейству требуются ежемесячные планы управления ликвидностью и финансирования. 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 некоторых случаях, указанных в постановлении правительства, Казначейство может увеличить покрытие определенных расходов из ЕКС. Предоплата может осуществляться без сборов и процентов.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508991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2008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Прогнозы ликвидности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7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23528" y="836712"/>
            <a:ext cx="8352928" cy="4962101"/>
          </a:xfrm>
          <a:effectLst/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Казначейство несет ответственность за: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Предоставление оценки ожидаемых доходов и расходов: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Ежедневный план,</a:t>
            </a:r>
          </a:p>
          <a:p>
            <a:pPr lvl="1"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За три месяца до события, </a:t>
            </a:r>
          </a:p>
          <a:p>
            <a:pPr marL="0" indent="0" algn="just" rtl="0">
              <a:buNone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Источники прогнозирования: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Факты, исторические данные,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Планы финансирования, прогнозы крупных учреждений (основанные на юридическом обязательстве или соглашении),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Предварительное уведомление о крупномасштабных платежах</a:t>
            </a:r>
          </a:p>
        </p:txBody>
      </p:sp>
    </p:spTree>
    <p:extLst>
      <p:ext uri="{BB962C8B-B14F-4D97-AF65-F5344CB8AC3E}">
        <p14:creationId xmlns:p14="http://schemas.microsoft.com/office/powerpoint/2010/main" val="9018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20080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3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Структура прогнозов ликвидности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8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364500"/>
              </p:ext>
            </p:extLst>
          </p:nvPr>
        </p:nvGraphicFramePr>
        <p:xfrm>
          <a:off x="395533" y="908720"/>
          <a:ext cx="8496946" cy="4682385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4248473">
                  <a:extLst>
                    <a:ext uri="{9D8B030D-6E8A-4147-A177-3AD203B41FA5}">
                      <a16:colId xmlns:a16="http://schemas.microsoft.com/office/drawing/2014/main" val="3333555213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1109785372"/>
                    </a:ext>
                  </a:extLst>
                </a:gridCol>
              </a:tblGrid>
              <a:tr h="567585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Потребности в финансировании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876199"/>
                  </a:ext>
                </a:extLst>
              </a:tr>
              <a:tr h="4112935">
                <a:tc>
                  <a:txBody>
                    <a:bodyPr/>
                    <a:lstStyle/>
                    <a:p>
                      <a:pPr marL="342900" lvl="0" indent="-342900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Баланс доходов и расходов центрального бюджета</a:t>
                      </a:r>
                    </a:p>
                    <a:p>
                      <a:pPr marL="342900" lvl="0" indent="-342900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Баланс Фондов социального обеспечения, потребности в кредитовании</a:t>
                      </a:r>
                    </a:p>
                    <a:p>
                      <a:pPr marL="342900" lvl="0" indent="-342900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Баланс Отдельных государственных фондов </a:t>
                      </a:r>
                    </a:p>
                    <a:p>
                      <a:pPr marL="342900" lvl="0" indent="-342900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Предоставление авансовых платежей (субсидируемые ЕС сельскохозяйственные субсидии, авансовые платежи по НДС для развития сети скоростных дорог, авансовые платежи по итогам года)</a:t>
                      </a:r>
                    </a:p>
                    <a:p>
                      <a:pPr marL="342900" lvl="0" indent="-342900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Обслуживание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endParaRPr lang="hu-HU" sz="1200" dirty="0">
                        <a:effectLst/>
                        <a:latin typeface="+mn-lt"/>
                      </a:endParaRPr>
                    </a:p>
                    <a:p>
                      <a:pPr marL="342900" lvl="0" indent="-342900" algn="l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Выпуск государственных ценных бумаг</a:t>
                      </a:r>
                    </a:p>
                    <a:p>
                      <a:pPr marL="342900" lvl="0" indent="-342900" algn="l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Заимствование</a:t>
                      </a:r>
                    </a:p>
                    <a:p>
                      <a:pPr marL="342900" lvl="0" indent="-342900" algn="l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Счета Европейского союза</a:t>
                      </a:r>
                    </a:p>
                    <a:p>
                      <a:pPr marL="342900" lvl="0" indent="-342900" algn="l" rtl="0">
                        <a:buFont typeface="+mj-lt"/>
                        <a:buAutoNum type="arabicPeriod"/>
                      </a:pPr>
                      <a:r>
                        <a:rPr lang="ru-RU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+mn-ea"/>
                          <a:cs typeface="+mn-cs"/>
                        </a:rPr>
                        <a:t>Доходы других владельцев счетов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344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0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3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Georgia"/>
              </a:rPr>
              <a:t>Вы</a:t>
            </a:r>
            <a:r>
              <a:rPr lang="ru-RU" sz="3600" b="1" dirty="0">
                <a:highlight>
                  <a:srgbClr val="000000">
                    <a:alpha val="0"/>
                  </a:srgbClr>
                </a:highlight>
                <a:latin typeface="Georgia"/>
              </a:rPr>
              <a:t>деление финансирования</a:t>
            </a:r>
            <a:endParaRPr lang="ru-RU" sz="36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effectLst/>
        </p:spPr>
        <p:txBody>
          <a:bodyPr>
            <a:normAutofit fontScale="75000" lnSpcReduction="20000"/>
          </a:bodyPr>
          <a:lstStyle/>
          <a:p>
            <a:pPr rtl="0"/>
            <a:r>
              <a:rPr lang="ru-RU" dirty="0">
                <a:highlight>
                  <a:srgbClr val="000000">
                    <a:alpha val="0"/>
                  </a:srgbClr>
                </a:highlight>
                <a:latin typeface="Arial"/>
              </a:rPr>
              <a:t>С начала года до текущей даты</a:t>
            </a:r>
            <a:endParaRPr lang="ru-RU" sz="32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Текущий бюджет государственных органов.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Распределение финансирования пропорционально достигаемым результатам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Совокупный бюджет органов госуправления, финансирование, выделяемое на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Arial"/>
              </a:rPr>
              <a:t>главы</a:t>
            </a:r>
            <a:endParaRPr lang="ru-RU" sz="28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Изменение графика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Учреждения с временными проблемами ликвидности, финансирование, выделяемое на главы</a:t>
            </a:r>
          </a:p>
          <a:p>
            <a:pPr lvl="2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 различным изменением временных рамок</a:t>
            </a:r>
          </a:p>
          <a:p>
            <a:pPr lvl="2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 одинаковым изменением временных рамок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Увеличение ассигнований без принятия поправок</a:t>
            </a:r>
          </a:p>
          <a:p>
            <a:pPr lvl="1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Превышение выделения ассигнований</a:t>
            </a:r>
          </a:p>
          <a:p>
            <a:endParaRPr lang="en-GB" dirty="0">
              <a:effectLst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2806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="http://schemas.microsoft.com/office/powerpoint/2012/main"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amkincstar">
      <a:majorFont>
        <a:latin typeface="Georgia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760</Words>
  <Application>Microsoft Office PowerPoint</Application>
  <PresentationFormat>On-screen Show (4:3)</PresentationFormat>
  <Paragraphs>190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Georgia</vt:lpstr>
      <vt:lpstr>Office Theme</vt:lpstr>
      <vt:lpstr>Управление денежными средствами - прогноз ликвидности</vt:lpstr>
      <vt:lpstr>Казначейская система</vt:lpstr>
      <vt:lpstr>Единый казначейский счет 1.</vt:lpstr>
      <vt:lpstr>Единый казначейский счет 2.</vt:lpstr>
      <vt:lpstr>Единый казначейский счет 3.</vt:lpstr>
      <vt:lpstr>Управление ликвидностью</vt:lpstr>
      <vt:lpstr>Прогнозы ликвидности</vt:lpstr>
      <vt:lpstr>Структура прогнозов ликвидности</vt:lpstr>
      <vt:lpstr>Выделение финансирования</vt:lpstr>
      <vt:lpstr>Платежи</vt:lpstr>
      <vt:lpstr>PowerPoint Presentation</vt:lpstr>
      <vt:lpstr>Банковские операции</vt:lpstr>
      <vt:lpstr>Прогнозирование ликвидности</vt:lpstr>
      <vt:lpstr>Прогнозирование ликвидности</vt:lpstr>
      <vt:lpstr>Баланс ЕКК и ежедневный прогноз  2017 год</vt:lpstr>
      <vt:lpstr>Сложности прогнозирования ликвидности</vt:lpstr>
      <vt:lpstr>Другое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marxcie</dc:creator>
  <cp:lastModifiedBy>Ekaterina A Zaleeva</cp:lastModifiedBy>
  <cp:revision>86</cp:revision>
  <dcterms:created xsi:type="dcterms:W3CDTF">2013-07-04T11:33:12Z</dcterms:created>
  <dcterms:modified xsi:type="dcterms:W3CDTF">2018-10-31T21:18:32Z</dcterms:modified>
</cp:coreProperties>
</file>