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8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710" r:id="rId2"/>
    <p:sldMasterId id="2147483828" r:id="rId3"/>
    <p:sldMasterId id="2147483844" r:id="rId4"/>
    <p:sldMasterId id="2147483860" r:id="rId5"/>
    <p:sldMasterId id="2147483876" r:id="rId6"/>
    <p:sldMasterId id="2147483892" r:id="rId7"/>
    <p:sldMasterId id="2147483904" r:id="rId8"/>
    <p:sldMasterId id="2147487470" r:id="rId9"/>
  </p:sldMasterIdLst>
  <p:notesMasterIdLst>
    <p:notesMasterId r:id="rId53"/>
  </p:notesMasterIdLst>
  <p:handoutMasterIdLst>
    <p:handoutMasterId r:id="rId54"/>
  </p:handoutMasterIdLst>
  <p:sldIdLst>
    <p:sldId id="416" r:id="rId10"/>
    <p:sldId id="455" r:id="rId11"/>
    <p:sldId id="454" r:id="rId12"/>
    <p:sldId id="418" r:id="rId13"/>
    <p:sldId id="424" r:id="rId14"/>
    <p:sldId id="425" r:id="rId15"/>
    <p:sldId id="482" r:id="rId16"/>
    <p:sldId id="481" r:id="rId17"/>
    <p:sldId id="480" r:id="rId18"/>
    <p:sldId id="483" r:id="rId19"/>
    <p:sldId id="426" r:id="rId20"/>
    <p:sldId id="427" r:id="rId21"/>
    <p:sldId id="435" r:id="rId22"/>
    <p:sldId id="459" r:id="rId23"/>
    <p:sldId id="440" r:id="rId24"/>
    <p:sldId id="484" r:id="rId25"/>
    <p:sldId id="439" r:id="rId26"/>
    <p:sldId id="444" r:id="rId27"/>
    <p:sldId id="443" r:id="rId28"/>
    <p:sldId id="461" r:id="rId29"/>
    <p:sldId id="473" r:id="rId30"/>
    <p:sldId id="475" r:id="rId31"/>
    <p:sldId id="476" r:id="rId32"/>
    <p:sldId id="478" r:id="rId33"/>
    <p:sldId id="463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</p:sldIdLst>
  <p:sldSz cx="10080625" cy="756126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66"/>
    <a:srgbClr val="008000"/>
    <a:srgbClr val="EBFFFF"/>
    <a:srgbClr val="DDFFFF"/>
    <a:srgbClr val="FFCCFF"/>
    <a:srgbClr val="CC99FF"/>
    <a:srgbClr val="D2D3D4"/>
    <a:srgbClr val="FF00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89929" autoAdjust="0"/>
  </p:normalViewPr>
  <p:slideViewPr>
    <p:cSldViewPr>
      <p:cViewPr varScale="1">
        <p:scale>
          <a:sx n="92" d="100"/>
          <a:sy n="92" d="100"/>
        </p:scale>
        <p:origin x="-1962" y="-90"/>
      </p:cViewPr>
      <p:guideLst>
        <p:guide orient="horz" pos="930"/>
        <p:guide pos="453"/>
        <p:guide pos="5897"/>
      </p:guideLst>
    </p:cSldViewPr>
  </p:slideViewPr>
  <p:outlineViewPr>
    <p:cViewPr>
      <p:scale>
        <a:sx n="33" d="100"/>
        <a:sy n="33" d="100"/>
      </p:scale>
      <p:origin x="0" y="9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B84B52C-7C67-43C2-B20A-21BDD24196A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2113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5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4"/>
            <a:ext cx="5438748" cy="44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Textmasterformate durch Klicken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7767"/>
            <a:ext cx="294586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D6B8091-0AEA-4B78-AA6A-404A4946F54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3096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itchFamily="34" charset="0"/>
            </a:endParaRPr>
          </a:p>
        </p:txBody>
      </p:sp>
      <p:sp>
        <p:nvSpPr>
          <p:cNvPr id="829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4D9C63-F32A-48FE-B82A-94CA88F78FCF}" type="slidenum">
              <a:rPr lang="de-AT" altLang="de-DE" smtClean="0"/>
              <a:pPr eaLnBrk="1" hangingPunct="1"/>
              <a:t>16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 smtClean="0">
              <a:latin typeface="Arial" pitchFamily="34" charset="0"/>
            </a:endParaRPr>
          </a:p>
        </p:txBody>
      </p:sp>
      <p:sp>
        <p:nvSpPr>
          <p:cNvPr id="983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0EB947-03B7-4E80-8939-0A8043E17DFC}" type="slidenum">
              <a:rPr lang="de-AT" altLang="de-DE" smtClean="0"/>
              <a:pPr eaLnBrk="1" hangingPunct="1"/>
              <a:t>18</a:t>
            </a:fld>
            <a:endParaRPr lang="de-AT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smtClean="0">
              <a:latin typeface="Arial" charset="0"/>
            </a:endParaRPr>
          </a:p>
        </p:txBody>
      </p:sp>
      <p:sp>
        <p:nvSpPr>
          <p:cNvPr id="1034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1B335-9A7B-4F07-B49E-451AB589BBB2}" type="slidenum">
              <a:rPr lang="de-AT" altLang="de-DE">
                <a:solidFill>
                  <a:prstClr val="black"/>
                </a:solidFill>
              </a:rPr>
              <a:pPr/>
              <a:t>32</a:t>
            </a:fld>
            <a:endParaRPr lang="de-AT" alt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02FF36-A335-4317-B548-B6A9C8ACC5BA}" type="slidenum">
              <a:rPr lang="de-AT" smtClean="0"/>
              <a:t>35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209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817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D244-F05D-45D7-8461-B6DD9D950F0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562318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EBAF-4EA4-4113-873A-0CFFE06DBEB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52562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3CDCD-1614-4CA2-81A3-B7385C2BA68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71288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DE2C-A9FA-414C-8E95-9C8AE96640E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170440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F07D-F933-4668-81F9-57B5051DF2A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39175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8705A-F305-40E6-B2CC-548E569DE02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44499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914D-AAA7-4E9F-BFC4-1F37695BB87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444938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4396B-0273-4EA6-81FC-B5C2C1A0FAE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33097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4A295-680F-4AFF-BE6B-EEC444496BB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41549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D27D-FB44-47AA-96CA-8A9B7E0B758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04755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63219-0AD3-4092-A9F4-1088DBE2908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3528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7725" y="395288"/>
            <a:ext cx="2159000" cy="6261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95288"/>
            <a:ext cx="6326187" cy="62611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81D51-A22D-4758-BB2D-F467EBD445C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375488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1619-AD54-4513-B06A-21A014326E4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278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3DDF-4054-443C-A815-EE6108B18D8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67030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35769-0D97-4A34-A056-A6F4B1B9A5F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38385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BC515-95C9-4279-A6B6-9AA80565DF6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4646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736600" y="6843718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/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 userDrawn="1"/>
        </p:nvSpPr>
        <p:spPr bwMode="auto">
          <a:xfrm>
            <a:off x="815975" y="6843714"/>
            <a:ext cx="8550275" cy="215900"/>
          </a:xfrm>
          <a:prstGeom prst="rect">
            <a:avLst/>
          </a:prstGeom>
          <a:solidFill>
            <a:srgbClr val="D2D3D4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698" rIns="91396" bIns="45698" anchor="ctr"/>
          <a:lstStyle/>
          <a:p>
            <a:pPr defTabSz="1007567"/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45072" name="Picture 16" descr="BMF_logo_n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171454"/>
            <a:ext cx="3311525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91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92031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43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6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75" indent="0">
              <a:buNone/>
              <a:defRPr sz="1800"/>
            </a:lvl2pPr>
            <a:lvl3pPr marL="913950" indent="0">
              <a:buNone/>
              <a:defRPr sz="1700"/>
            </a:lvl3pPr>
            <a:lvl4pPr marL="1370924" indent="0">
              <a:buNone/>
              <a:defRPr sz="1400"/>
            </a:lvl4pPr>
            <a:lvl5pPr marL="1827898" indent="0">
              <a:buNone/>
              <a:defRPr sz="1400"/>
            </a:lvl5pPr>
            <a:lvl6pPr marL="2284873" indent="0">
              <a:buNone/>
              <a:defRPr sz="1400"/>
            </a:lvl6pPr>
            <a:lvl7pPr marL="2741848" indent="0">
              <a:buNone/>
              <a:defRPr sz="1400"/>
            </a:lvl7pPr>
            <a:lvl8pPr marL="3198823" indent="0">
              <a:buNone/>
              <a:defRPr sz="1400"/>
            </a:lvl8pPr>
            <a:lvl9pPr marL="3655797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0316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2" y="2122492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7" y="2122492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87890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7" y="303217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7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700" b="1"/>
            </a:lvl4pPr>
            <a:lvl5pPr marL="1827898" indent="0">
              <a:buNone/>
              <a:defRPr sz="1700" b="1"/>
            </a:lvl5pPr>
            <a:lvl6pPr marL="2284873" indent="0">
              <a:buNone/>
              <a:defRPr sz="1700" b="1"/>
            </a:lvl6pPr>
            <a:lvl7pPr marL="2741848" indent="0">
              <a:buNone/>
              <a:defRPr sz="1700" b="1"/>
            </a:lvl7pPr>
            <a:lvl8pPr marL="3198823" indent="0">
              <a:buNone/>
              <a:defRPr sz="1700" b="1"/>
            </a:lvl8pPr>
            <a:lvl9pPr marL="3655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8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7" y="1692277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5" indent="0">
              <a:buNone/>
              <a:defRPr sz="2000" b="1"/>
            </a:lvl2pPr>
            <a:lvl3pPr marL="913950" indent="0">
              <a:buNone/>
              <a:defRPr sz="1800" b="1"/>
            </a:lvl3pPr>
            <a:lvl4pPr marL="1370924" indent="0">
              <a:buNone/>
              <a:defRPr sz="1700" b="1"/>
            </a:lvl4pPr>
            <a:lvl5pPr marL="1827898" indent="0">
              <a:buNone/>
              <a:defRPr sz="1700" b="1"/>
            </a:lvl5pPr>
            <a:lvl6pPr marL="2284873" indent="0">
              <a:buNone/>
              <a:defRPr sz="1700" b="1"/>
            </a:lvl6pPr>
            <a:lvl7pPr marL="2741848" indent="0">
              <a:buNone/>
              <a:defRPr sz="1700" b="1"/>
            </a:lvl7pPr>
            <a:lvl8pPr marL="3198823" indent="0">
              <a:buNone/>
              <a:defRPr sz="1700" b="1"/>
            </a:lvl8pPr>
            <a:lvl9pPr marL="3655797" indent="0">
              <a:buNone/>
              <a:defRPr sz="17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7" y="2397128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3928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5384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6657975" cy="5953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1798638"/>
            <a:ext cx="8637587" cy="485775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88DB5-4BD6-4223-B66E-CB957A5BA7E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2788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942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9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7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42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898" indent="0">
              <a:buNone/>
              <a:defRPr sz="900"/>
            </a:lvl5pPr>
            <a:lvl6pPr marL="2284873" indent="0">
              <a:buNone/>
              <a:defRPr sz="900"/>
            </a:lvl6pPr>
            <a:lvl7pPr marL="2741848" indent="0">
              <a:buNone/>
              <a:defRPr sz="900"/>
            </a:lvl7pPr>
            <a:lvl8pPr marL="3198823" indent="0">
              <a:buNone/>
              <a:defRPr sz="900"/>
            </a:lvl8pPr>
            <a:lvl9pPr marL="365579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4032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42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42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6975" indent="0">
              <a:buNone/>
              <a:defRPr sz="2800"/>
            </a:lvl2pPr>
            <a:lvl3pPr marL="913950" indent="0">
              <a:buNone/>
              <a:defRPr sz="2400"/>
            </a:lvl3pPr>
            <a:lvl4pPr marL="1370924" indent="0">
              <a:buNone/>
              <a:defRPr sz="2000"/>
            </a:lvl4pPr>
            <a:lvl5pPr marL="1827898" indent="0">
              <a:buNone/>
              <a:defRPr sz="2000"/>
            </a:lvl5pPr>
            <a:lvl6pPr marL="2284873" indent="0">
              <a:buNone/>
              <a:defRPr sz="2000"/>
            </a:lvl6pPr>
            <a:lvl7pPr marL="2741848" indent="0">
              <a:buNone/>
              <a:defRPr sz="2000"/>
            </a:lvl7pPr>
            <a:lvl8pPr marL="3198823" indent="0">
              <a:buNone/>
              <a:defRPr sz="2000"/>
            </a:lvl8pPr>
            <a:lvl9pPr marL="3655797" indent="0">
              <a:buNone/>
              <a:defRPr sz="2000"/>
            </a:lvl9pPr>
          </a:lstStyle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42" y="5918201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6975" indent="0">
              <a:buNone/>
              <a:defRPr sz="1200"/>
            </a:lvl2pPr>
            <a:lvl3pPr marL="913950" indent="0">
              <a:buNone/>
              <a:defRPr sz="1000"/>
            </a:lvl3pPr>
            <a:lvl4pPr marL="1370924" indent="0">
              <a:buNone/>
              <a:defRPr sz="900"/>
            </a:lvl4pPr>
            <a:lvl5pPr marL="1827898" indent="0">
              <a:buNone/>
              <a:defRPr sz="900"/>
            </a:lvl5pPr>
            <a:lvl6pPr marL="2284873" indent="0">
              <a:buNone/>
              <a:defRPr sz="900"/>
            </a:lvl6pPr>
            <a:lvl7pPr marL="2741848" indent="0">
              <a:buNone/>
              <a:defRPr sz="900"/>
            </a:lvl7pPr>
            <a:lvl8pPr marL="3198823" indent="0">
              <a:buNone/>
              <a:defRPr sz="900"/>
            </a:lvl8pPr>
            <a:lvl9pPr marL="3655797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19939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087686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7367"/>
            <a:ext cx="2160588" cy="61023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7" y="487367"/>
            <a:ext cx="6329363" cy="61023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60529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487368"/>
            <a:ext cx="5834063" cy="593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2" y="2122492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7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7" y="4432304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1553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487368"/>
            <a:ext cx="5834063" cy="593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92"/>
            <a:ext cx="8642350" cy="4467225"/>
          </a:xfrm>
        </p:spPr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22348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7" y="487368"/>
            <a:ext cx="5834063" cy="593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42" y="2122492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7" y="2122492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299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4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728A-3AD9-4F2F-A34F-733FA6061E9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813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7713E-54BB-4B81-9D7F-9254B6E709F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009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68021-E44A-44DF-AFDD-DFA44CE8F04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29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9BFD-2600-48CA-B50F-4C560C43E6D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92286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72D9-611C-4F7C-A073-54E6C409211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9915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DD781-9A7C-4B84-9269-7D6B136D6A7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500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315C-75DC-49B2-9434-3F715024749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3248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B4846-0E0E-4100-9CC1-F3F4BF44E9A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935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B4A22-70FC-4E16-9EF5-CC06ABA4C3A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182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F465-9E2A-458E-8EA1-A9245C654A1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514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839B-2484-4570-8B4B-C6E3CDD3F72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525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F8BA-ACEF-4821-A4E3-B502CBA6332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2164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15B5-37B7-42CF-B03C-CD6681AB5D6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9494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29E7-D349-4B5B-B75E-E17E59EDA2F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61878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325F-D496-4CE0-803A-DFEA8865E82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6401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17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E867E-6D9C-4DB6-B418-66774391A9D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364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8FFA-BA6E-4D28-8F73-BCC43753D5E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3547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1292C-A78C-48FA-8022-49249D38CA8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5909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0472D-FE2D-46C0-AA6C-CD0180AA87E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4067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A48DF-356B-4E99-808F-930B96DF692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78883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CC3A-F1AD-4C94-9376-D247B1FA45B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265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C68B-06E9-4F12-BB79-A9485841128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190170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31456-AE0C-4E4F-9192-382AA88F012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9422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05586-0E4C-41FC-B012-92C94E52750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54182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5987F-3AC0-4810-AEFB-0F91501C673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32012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04F1-B176-4869-A082-4E3E7174F90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150778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8A-E73A-4358-B99F-E1391DEB721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5195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4241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98638"/>
            <a:ext cx="424338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D3B8-254B-4791-B406-4ADAE9D02EA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20775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3290-2987-4D5B-8357-10F42478E99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404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5D5A-7ABE-441A-AE6A-C7A5D5471B7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4159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E4B73-4001-4968-811C-2B4DEC89FB8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32613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11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1F2E-1E5C-4F9F-90C7-3348996DB7A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547394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1AF92-0038-41EC-9FA3-353D2D049FE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0100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D0F3-A96A-425B-8AA1-E192D9B9E66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3725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196E9-9940-48A5-B1BD-2BF54AE5073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579305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D4AF-019A-445A-81FA-7BBABE0B75C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953363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43DE-FC06-4ABB-8907-0EDA324F68E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99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E4963-C899-426C-BC04-68F2718E422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37461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62739-F674-45C8-A9D0-2A27B251BD8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7599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1C071-47D4-4724-9657-72451ED75F8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4094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B66-5ADF-4BFE-8352-628D63D892C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53356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20DF-0876-4E34-A45B-88D30F3D1D1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479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D5875-EA98-41C6-973F-C1421ECA28E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1940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70916-2925-40A0-AF29-1C3CD4B82D8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183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E8FA-3B1F-41F7-A65F-C40A1B4A031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0774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82E6-00E5-447E-93F3-6374A8058A3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93012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901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7CB5-F8E5-417C-B0F4-95EC505EBCF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371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ABF55-007A-45B2-B489-0D22A7A9F4A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23204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1591-5003-44B3-A748-AA29AA5C951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6050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E220-A7B2-4891-A7D7-F485C54F7E1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34697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9C5E8-91A9-4300-A04C-D28FBE29D2A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96314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F72F5-486D-4FD4-8118-8265013BA89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20913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CBA28-4615-4AD2-AEE4-30AF2901CEF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3542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7246-54E2-409A-8CDC-19E346E67C6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1778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0C267-977A-4B2F-95B1-7AA320A0CE4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001922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3B74-D34C-416E-90DF-29D215BD2CB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97655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783E-9D78-46B6-BAC6-1166CB19EC8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849290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B3A9-5ED1-4A0F-B31C-64DA8806112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988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4EE7-750D-4121-A740-BD37D344BFF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45799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B7931-4726-4820-8EDB-6A2E120D6B5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43089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90CA-E742-467F-8D5B-2E61C9FE58A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0877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9170F-AC43-4D42-8D9E-86AEFA03090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147107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053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08BF4-1610-4A38-8A97-C1EC2CBAFCB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022938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6EF9-A940-496D-AAF6-D4D9606D94D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03868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C0E3-EDE6-4361-AA52-08D5D1B8F67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68583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67CFC-21D8-41B5-A6DD-737C286BA48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851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F986-09A4-40C7-A73E-E5832074796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9176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24B7-A6E0-4809-A702-7CC65F671B4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809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AED4C-68A6-4D11-AB90-1F62ED8411F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04112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A087-084B-43E3-A72B-76B8B2EA99E8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915259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A059-5279-423F-B9D4-81CFCBEA6D5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10337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6EAFA-8EDC-430D-BB53-154936C6918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22153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00900" y="485775"/>
            <a:ext cx="2160588" cy="61039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485775"/>
            <a:ext cx="6329362" cy="61039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91C9-D85D-4E79-87D8-FC5BDD88887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427295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42C3C-CAA3-403B-B69B-641D18C23C1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84512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719138" y="2122488"/>
            <a:ext cx="8642350" cy="4467225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C01C4-1AC4-42CB-B555-C8798C7058A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22531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16513" y="2122488"/>
            <a:ext cx="4244975" cy="21574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116513" y="4432300"/>
            <a:ext cx="4244975" cy="21574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62145-F6C2-447F-A363-3F4BD9DC5DA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102193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485775"/>
            <a:ext cx="5834062" cy="5953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138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6513" y="2122488"/>
            <a:ext cx="4244975" cy="44672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FFADA-8D81-4BD0-9FBF-7A24451FD07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991967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1008063"/>
            <a:endParaRPr lang="de-AT" b="1" dirty="0">
              <a:solidFill>
                <a:srgbClr val="000000"/>
              </a:solidFill>
            </a:endParaRPr>
          </a:p>
          <a:p>
            <a:pPr defTabSz="1008063"/>
            <a:r>
              <a:rPr lang="de-AT" b="1" dirty="0">
                <a:solidFill>
                  <a:srgbClr val="000000"/>
                </a:solidFill>
              </a:rPr>
              <a:t>20. Mai 2011</a:t>
            </a:r>
          </a:p>
          <a:p>
            <a:pPr defTabSz="1008063"/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773113" y="6818313"/>
            <a:ext cx="8318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z="1100" b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502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7C5FB22-1098-41AA-8541-031EB325B76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313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7967-578A-4AB1-A17E-696D1CB149F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1408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DFD1AB3-648B-4652-8F9E-42D4CD41A99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63389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8" y="1798638"/>
            <a:ext cx="42418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3338" y="1798638"/>
            <a:ext cx="424338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6F0761DE-96E4-43BB-BAC5-0082C79CFF6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14947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C9027C3-BEE4-4011-B6CD-5D57E96B203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48419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8F5E5-7CE5-4924-BBC6-964F1661FC9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281712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7C0BB1-59D9-4E8B-975E-DA570A9E536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39971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FB84E9D7-6449-40A3-81F8-74351877822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23925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6242B69-8F66-4B24-BE71-E15207F473C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855659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D85D3A5F-8B5A-4C69-857A-061A4AEDBFC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12076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97725" y="395288"/>
            <a:ext cx="2159000" cy="6261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38" y="395288"/>
            <a:ext cx="6326187" cy="6261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953EABB7-E1ED-4DEC-8215-8A1F2EE9009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97912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MFdt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8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815975" y="684371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8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MFdt_PP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39750"/>
            <a:ext cx="2519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8"/>
          <p:cNvSpPr>
            <a:spLocks noChangeShapeType="1"/>
          </p:cNvSpPr>
          <p:nvPr/>
        </p:nvSpPr>
        <p:spPr bwMode="auto">
          <a:xfrm>
            <a:off x="720725" y="1295400"/>
            <a:ext cx="86375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028" name="Line 9"/>
          <p:cNvSpPr>
            <a:spLocks noChangeShapeType="1"/>
          </p:cNvSpPr>
          <p:nvPr/>
        </p:nvSpPr>
        <p:spPr bwMode="auto">
          <a:xfrm>
            <a:off x="736600" y="683736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6375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1031" name="Rectangle 17"/>
          <p:cNvSpPr>
            <a:spLocks noChangeArrowheads="1"/>
          </p:cNvSpPr>
          <p:nvPr/>
        </p:nvSpPr>
        <p:spPr bwMode="auto">
          <a:xfrm>
            <a:off x="815975" y="683736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A91215D0-507E-4A4B-9FB1-AEA109A2B85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0" r:id="rId1"/>
    <p:sldLayoutId id="2147487345" r:id="rId2"/>
    <p:sldLayoutId id="2147487346" r:id="rId3"/>
    <p:sldLayoutId id="2147487347" r:id="rId4"/>
    <p:sldLayoutId id="2147487348" r:id="rId5"/>
    <p:sldLayoutId id="2147487349" r:id="rId6"/>
    <p:sldLayoutId id="2147487350" r:id="rId7"/>
    <p:sldLayoutId id="2147487351" r:id="rId8"/>
    <p:sldLayoutId id="2147487352" r:id="rId9"/>
    <p:sldLayoutId id="2147487353" r:id="rId10"/>
    <p:sldLayoutId id="2147487354" r:id="rId11"/>
    <p:sldLayoutId id="2147487355" r:id="rId12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61950" indent="-36195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1463" algn="l" defTabSz="912813" rtl="0" eaLnBrk="0" fontAlgn="base" hangingPunct="0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963" indent="-358775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892300" indent="-361950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425700" indent="-354013" algn="l" defTabSz="91281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8829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33401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37973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42545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03C93C-9C4F-401D-9FCC-FED4940866F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205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1" r:id="rId1"/>
    <p:sldLayoutId id="2147487356" r:id="rId2"/>
    <p:sldLayoutId id="2147487357" r:id="rId3"/>
    <p:sldLayoutId id="2147487358" r:id="rId4"/>
    <p:sldLayoutId id="2147487359" r:id="rId5"/>
    <p:sldLayoutId id="2147487360" r:id="rId6"/>
    <p:sldLayoutId id="2147487361" r:id="rId7"/>
    <p:sldLayoutId id="2147487362" r:id="rId8"/>
    <p:sldLayoutId id="2147487363" r:id="rId9"/>
    <p:sldLayoutId id="2147487364" r:id="rId10"/>
    <p:sldLayoutId id="2147487365" r:id="rId11"/>
    <p:sldLayoutId id="2147487366" r:id="rId12"/>
    <p:sldLayoutId id="2147487367" r:id="rId13"/>
    <p:sldLayoutId id="2147487368" r:id="rId14"/>
    <p:sldLayoutId id="2147487369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3076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C73ED-4CA1-4AAB-9155-FDBAD2A52A5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307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2" r:id="rId1"/>
    <p:sldLayoutId id="2147487370" r:id="rId2"/>
    <p:sldLayoutId id="2147487371" r:id="rId3"/>
    <p:sldLayoutId id="2147487372" r:id="rId4"/>
    <p:sldLayoutId id="2147487373" r:id="rId5"/>
    <p:sldLayoutId id="2147487374" r:id="rId6"/>
    <p:sldLayoutId id="2147487375" r:id="rId7"/>
    <p:sldLayoutId id="2147487376" r:id="rId8"/>
    <p:sldLayoutId id="2147487377" r:id="rId9"/>
    <p:sldLayoutId id="2147487378" r:id="rId10"/>
    <p:sldLayoutId id="2147487379" r:id="rId11"/>
    <p:sldLayoutId id="2147487380" r:id="rId12"/>
    <p:sldLayoutId id="2147487381" r:id="rId13"/>
    <p:sldLayoutId id="2147487382" r:id="rId14"/>
    <p:sldLayoutId id="2147487383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DC441A-758D-471A-8397-CC61CF7BD8A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4103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3" r:id="rId1"/>
    <p:sldLayoutId id="2147487384" r:id="rId2"/>
    <p:sldLayoutId id="2147487385" r:id="rId3"/>
    <p:sldLayoutId id="2147487386" r:id="rId4"/>
    <p:sldLayoutId id="2147487387" r:id="rId5"/>
    <p:sldLayoutId id="2147487388" r:id="rId6"/>
    <p:sldLayoutId id="2147487389" r:id="rId7"/>
    <p:sldLayoutId id="2147487390" r:id="rId8"/>
    <p:sldLayoutId id="2147487391" r:id="rId9"/>
    <p:sldLayoutId id="2147487392" r:id="rId10"/>
    <p:sldLayoutId id="2147487393" r:id="rId11"/>
    <p:sldLayoutId id="2147487394" r:id="rId12"/>
    <p:sldLayoutId id="2147487395" r:id="rId13"/>
    <p:sldLayoutId id="2147487396" r:id="rId14"/>
    <p:sldLayoutId id="2147487397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3308A1-DE4D-4BC8-A898-5F5996DAA77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51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4" r:id="rId1"/>
    <p:sldLayoutId id="2147487398" r:id="rId2"/>
    <p:sldLayoutId id="2147487399" r:id="rId3"/>
    <p:sldLayoutId id="2147487400" r:id="rId4"/>
    <p:sldLayoutId id="2147487401" r:id="rId5"/>
    <p:sldLayoutId id="2147487402" r:id="rId6"/>
    <p:sldLayoutId id="2147487403" r:id="rId7"/>
    <p:sldLayoutId id="2147487404" r:id="rId8"/>
    <p:sldLayoutId id="2147487405" r:id="rId9"/>
    <p:sldLayoutId id="2147487406" r:id="rId10"/>
    <p:sldLayoutId id="2147487407" r:id="rId11"/>
    <p:sldLayoutId id="2147487408" r:id="rId12"/>
    <p:sldLayoutId id="2147487409" r:id="rId13"/>
    <p:sldLayoutId id="2147487410" r:id="rId14"/>
    <p:sldLayoutId id="2147487411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6148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F74EC-9B02-4519-B516-1BE7A3B5983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615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5" r:id="rId1"/>
    <p:sldLayoutId id="2147487412" r:id="rId2"/>
    <p:sldLayoutId id="2147487413" r:id="rId3"/>
    <p:sldLayoutId id="2147487414" r:id="rId4"/>
    <p:sldLayoutId id="2147487415" r:id="rId5"/>
    <p:sldLayoutId id="2147487416" r:id="rId6"/>
    <p:sldLayoutId id="2147487417" r:id="rId7"/>
    <p:sldLayoutId id="2147487418" r:id="rId8"/>
    <p:sldLayoutId id="2147487419" r:id="rId9"/>
    <p:sldLayoutId id="2147487420" r:id="rId10"/>
    <p:sldLayoutId id="2147487421" r:id="rId11"/>
    <p:sldLayoutId id="2147487422" r:id="rId12"/>
    <p:sldLayoutId id="2147487423" r:id="rId13"/>
    <p:sldLayoutId id="2147487424" r:id="rId14"/>
    <p:sldLayoutId id="2147487425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MFdt_PP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539750"/>
            <a:ext cx="251936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8"/>
          <p:cNvSpPr>
            <a:spLocks noChangeShapeType="1"/>
          </p:cNvSpPr>
          <p:nvPr/>
        </p:nvSpPr>
        <p:spPr bwMode="auto">
          <a:xfrm>
            <a:off x="720725" y="1295400"/>
            <a:ext cx="8637588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736600" y="683736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717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717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98638"/>
            <a:ext cx="863758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815975" y="6837363"/>
            <a:ext cx="8550275" cy="215900"/>
          </a:xfrm>
          <a:prstGeom prst="rect">
            <a:avLst/>
          </a:prstGeom>
          <a:solidFill>
            <a:srgbClr val="D2D3D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b="1" dirty="0">
              <a:solidFill>
                <a:srgbClr val="000000"/>
              </a:solidFill>
            </a:endParaRP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00FA02-1E5B-4B58-8CBC-B4F5BD28F44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773113" y="6818313"/>
            <a:ext cx="7916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AT" sz="1100" b="1" dirty="0">
                <a:solidFill>
                  <a:srgbClr val="000000"/>
                </a:solidFill>
                <a:latin typeface="Tahoma" pitchFamily="34" charset="0"/>
              </a:rPr>
              <a:t>20. Mai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46" r:id="rId1"/>
    <p:sldLayoutId id="2147487447" r:id="rId2"/>
    <p:sldLayoutId id="2147487448" r:id="rId3"/>
    <p:sldLayoutId id="2147487449" r:id="rId4"/>
    <p:sldLayoutId id="2147487450" r:id="rId5"/>
    <p:sldLayoutId id="2147487451" r:id="rId6"/>
    <p:sldLayoutId id="2147487452" r:id="rId7"/>
    <p:sldLayoutId id="2147487453" r:id="rId8"/>
    <p:sldLayoutId id="2147487454" r:id="rId9"/>
    <p:sldLayoutId id="2147487455" r:id="rId10"/>
    <p:sldLayoutId id="21474874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61950" indent="-36195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1463" algn="l" defTabSz="912813" rtl="0" eaLnBrk="0" fontAlgn="base" hangingPunct="0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963" indent="-358775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3pPr>
      <a:lvl4pPr marL="1892300" indent="-361950" algn="l" defTabSz="912813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4pPr>
      <a:lvl5pPr marL="2425700" indent="-354013" algn="l" defTabSz="912813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5pPr>
      <a:lvl6pPr marL="28829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6pPr>
      <a:lvl7pPr marL="33401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7pPr>
      <a:lvl8pPr marL="37973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8pPr>
      <a:lvl9pPr marL="4254500" indent="-354013" algn="l" defTabSz="91281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MFdt_PP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539750"/>
            <a:ext cx="33464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Line 8"/>
          <p:cNvSpPr>
            <a:spLocks noChangeShapeType="1"/>
          </p:cNvSpPr>
          <p:nvPr/>
        </p:nvSpPr>
        <p:spPr bwMode="auto">
          <a:xfrm>
            <a:off x="720725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736600" y="6843713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 dirty="0"/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3113" y="6783388"/>
            <a:ext cx="6477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897AAD-B2F2-455A-A452-07369BA7FA5F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485775"/>
            <a:ext cx="58340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Folientitel Tahoma fett</a:t>
            </a:r>
          </a:p>
        </p:txBody>
      </p:sp>
      <p:sp>
        <p:nvSpPr>
          <p:cNvPr id="819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87550"/>
            <a:ext cx="8642350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Ebene 1 Tahoma fett 20 pt</a:t>
            </a:r>
          </a:p>
          <a:p>
            <a:pPr lvl="1"/>
            <a:r>
              <a:rPr lang="de-AT" smtClean="0"/>
              <a:t>Ebene 2 Tahoma 20 pt</a:t>
            </a:r>
          </a:p>
          <a:p>
            <a:pPr lvl="2"/>
            <a:r>
              <a:rPr lang="de-AT" smtClean="0"/>
              <a:t>Ebene 3 normal 18 pt</a:t>
            </a:r>
          </a:p>
          <a:p>
            <a:pPr lvl="3"/>
            <a:r>
              <a:rPr lang="de-AT" smtClean="0"/>
              <a:t>Ebene 4 Tahoma normal 18 pt</a:t>
            </a:r>
          </a:p>
          <a:p>
            <a:pPr lvl="4"/>
            <a:r>
              <a:rPr lang="de-AT" smtClean="0"/>
              <a:t>Ebene 5 Tahoma normal 16 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57" r:id="rId1"/>
    <p:sldLayoutId id="2147487426" r:id="rId2"/>
    <p:sldLayoutId id="2147487427" r:id="rId3"/>
    <p:sldLayoutId id="2147487428" r:id="rId4"/>
    <p:sldLayoutId id="2147487429" r:id="rId5"/>
    <p:sldLayoutId id="2147487430" r:id="rId6"/>
    <p:sldLayoutId id="2147487431" r:id="rId7"/>
    <p:sldLayoutId id="2147487432" r:id="rId8"/>
    <p:sldLayoutId id="2147487433" r:id="rId9"/>
    <p:sldLayoutId id="2147487434" r:id="rId10"/>
    <p:sldLayoutId id="2147487435" r:id="rId11"/>
    <p:sldLayoutId id="2147487436" r:id="rId12"/>
    <p:sldLayoutId id="2147487437" r:id="rId13"/>
    <p:sldLayoutId id="2147487438" r:id="rId14"/>
    <p:sldLayoutId id="2147487439" r:id="rId15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ahom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712788" indent="-350838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●"/>
        <a:defRPr>
          <a:solidFill>
            <a:schemeClr val="tx1"/>
          </a:solidFill>
          <a:latin typeface="+mn-lt"/>
        </a:defRPr>
      </a:lvl3pPr>
      <a:lvl4pPr marL="1073150" indent="-360363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Symbol" pitchFamily="18" charset="2"/>
        <a:buChar char="-"/>
        <a:defRPr>
          <a:solidFill>
            <a:schemeClr val="tx1"/>
          </a:solidFill>
          <a:latin typeface="+mn-lt"/>
        </a:defRPr>
      </a:lvl4pPr>
      <a:lvl5pPr marL="1254125" indent="-180975" algn="l" defTabSz="912813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5pPr>
      <a:lvl6pPr marL="20494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25066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29638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3421063" indent="-354013" algn="l" defTabSz="912813" rtl="0" fontAlgn="base">
        <a:lnSpc>
          <a:spcPct val="120000"/>
        </a:lnSpc>
        <a:spcBef>
          <a:spcPct val="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9" name="Picture 17" descr="BMF_logo_neu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7" y="171454"/>
            <a:ext cx="2447925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736600" y="6843718"/>
            <a:ext cx="0" cy="719137"/>
          </a:xfrm>
          <a:prstGeom prst="line">
            <a:avLst/>
          </a:prstGeom>
          <a:noFill/>
          <a:ln w="36068">
            <a:solidFill>
              <a:srgbClr val="E11B1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/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137" y="487368"/>
            <a:ext cx="5834063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122492"/>
            <a:ext cx="86423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720727" y="1654175"/>
            <a:ext cx="8640763" cy="0"/>
          </a:xfrm>
          <a:prstGeom prst="line">
            <a:avLst/>
          </a:prstGeom>
          <a:noFill/>
          <a:ln w="36068">
            <a:solidFill>
              <a:srgbClr val="D2D3D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/>
          <a:p>
            <a:endParaRPr lang="de-AT" dirty="0">
              <a:solidFill>
                <a:srgbClr val="000000"/>
              </a:solidFill>
            </a:endParaRP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9610729" y="7023100"/>
            <a:ext cx="514620" cy="29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6" tIns="45698" rIns="91396" bIns="45698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charset="0"/>
              </a:defRPr>
            </a:lvl5pPr>
            <a:lvl6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10080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77D9C7-1A8A-411A-81F0-7DE26C6A6DA5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71" r:id="rId1"/>
    <p:sldLayoutId id="2147487472" r:id="rId2"/>
    <p:sldLayoutId id="2147487473" r:id="rId3"/>
    <p:sldLayoutId id="2147487474" r:id="rId4"/>
    <p:sldLayoutId id="2147487475" r:id="rId5"/>
    <p:sldLayoutId id="2147487476" r:id="rId6"/>
    <p:sldLayoutId id="2147487477" r:id="rId7"/>
    <p:sldLayoutId id="2147487478" r:id="rId8"/>
    <p:sldLayoutId id="2147487479" r:id="rId9"/>
    <p:sldLayoutId id="2147487480" r:id="rId10"/>
    <p:sldLayoutId id="2147487481" r:id="rId11"/>
    <p:sldLayoutId id="2147487482" r:id="rId12"/>
    <p:sldLayoutId id="2147487483" r:id="rId13"/>
    <p:sldLayoutId id="2147487484" r:id="rId14"/>
  </p:sldLayoutIdLst>
  <p:txStyles>
    <p:titleStyle>
      <a:lvl1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6975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3950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0924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7898" algn="l" defTabSz="912363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61774" indent="-361774" algn="l" defTabSz="912363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812400" indent="-271329" algn="l" defTabSz="912363" rtl="0" fontAlgn="base">
        <a:spcBef>
          <a:spcPct val="20000"/>
        </a:spcBef>
        <a:spcAft>
          <a:spcPct val="0"/>
        </a:spcAft>
        <a:buChar char="-"/>
        <a:defRPr sz="2400" b="1">
          <a:solidFill>
            <a:schemeClr val="tx1"/>
          </a:solidFill>
          <a:latin typeface="+mn-lt"/>
        </a:defRPr>
      </a:lvl2pPr>
      <a:lvl3pPr marL="1350297" indent="-358599" algn="l" defTabSz="912363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3pPr>
      <a:lvl4pPr marL="1891367" indent="-364946" algn="l" defTabSz="912363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4pPr>
      <a:lvl5pPr marL="2424505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5pPr>
      <a:lvl6pPr marL="2881478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6pPr>
      <a:lvl7pPr marL="3338454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7pPr>
      <a:lvl8pPr marL="3795430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8pPr>
      <a:lvl9pPr marL="4252404" indent="-353841" algn="l" defTabSz="912363" rtl="0" fontAlgn="base">
        <a:lnSpc>
          <a:spcPct val="12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5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50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4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8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3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8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23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97" algn="l" defTabSz="9139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C23337-1E57-4DAD-960E-6462487C8E55}" type="slidenum">
              <a:rPr lang="de-AT"/>
              <a:pPr>
                <a:defRPr/>
              </a:pPr>
              <a:t>1</a:t>
            </a:fld>
            <a:endParaRPr lang="de-AT" dirty="0"/>
          </a:p>
        </p:txBody>
      </p:sp>
      <p:sp>
        <p:nvSpPr>
          <p:cNvPr id="27651" name="Rectangle 10"/>
          <p:cNvSpPr>
            <a:spLocks noChangeArrowheads="1"/>
          </p:cNvSpPr>
          <p:nvPr/>
        </p:nvSpPr>
        <p:spPr bwMode="auto">
          <a:xfrm>
            <a:off x="719138" y="5041503"/>
            <a:ext cx="86296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912813">
              <a:spcBef>
                <a:spcPct val="20000"/>
              </a:spcBef>
            </a:pPr>
            <a:r>
              <a:rPr lang="de-AT" sz="3600" b="1" dirty="0" smtClean="0">
                <a:latin typeface="Tahoma" pitchFamily="34" charset="0"/>
              </a:rPr>
              <a:t>Budget </a:t>
            </a:r>
            <a:r>
              <a:rPr lang="de-AT" sz="3600" b="1" dirty="0" err="1" smtClean="0">
                <a:latin typeface="Tahoma" pitchFamily="34" charset="0"/>
              </a:rPr>
              <a:t>management</a:t>
            </a:r>
            <a:r>
              <a:rPr lang="de-AT" sz="3600" b="1" dirty="0" smtClean="0">
                <a:latin typeface="Tahoma" pitchFamily="34" charset="0"/>
              </a:rPr>
              <a:t/>
            </a:r>
            <a:br>
              <a:rPr lang="de-AT" sz="3600" b="1" dirty="0" smtClean="0">
                <a:latin typeface="Tahoma" pitchFamily="34" charset="0"/>
              </a:rPr>
            </a:br>
            <a:r>
              <a:rPr lang="de-AT" sz="3600" b="1" dirty="0" smtClean="0">
                <a:latin typeface="Tahoma" pitchFamily="34" charset="0"/>
              </a:rPr>
              <a:t/>
            </a:r>
            <a:br>
              <a:rPr lang="de-AT" sz="3600" b="1" dirty="0" smtClean="0">
                <a:latin typeface="Tahoma" pitchFamily="34" charset="0"/>
              </a:rPr>
            </a:br>
            <a:r>
              <a:rPr lang="de-AT" sz="2800" b="1" dirty="0" smtClean="0">
                <a:latin typeface="Tahoma" pitchFamily="34" charset="0"/>
              </a:rPr>
              <a:t>March 20</a:t>
            </a:r>
            <a:r>
              <a:rPr lang="de-AT" sz="2800" b="1" baseline="30000" dirty="0" smtClean="0">
                <a:latin typeface="Tahoma" pitchFamily="34" charset="0"/>
              </a:rPr>
              <a:t>th</a:t>
            </a:r>
            <a:r>
              <a:rPr lang="de-AT" sz="2800" b="1" dirty="0" smtClean="0">
                <a:latin typeface="Tahoma" pitchFamily="34" charset="0"/>
              </a:rPr>
              <a:t> 2017</a:t>
            </a:r>
            <a:endParaRPr lang="de-AT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lerm\Desktop\Struk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61" y="2820488"/>
            <a:ext cx="8631376" cy="277732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Master data – economic side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Rechteckige Legende 2"/>
          <p:cNvSpPr/>
          <p:nvPr/>
        </p:nvSpPr>
        <p:spPr bwMode="auto">
          <a:xfrm>
            <a:off x="2081788" y="1687019"/>
            <a:ext cx="2022420" cy="966307"/>
          </a:xfrm>
          <a:prstGeom prst="wedgeRectCallout">
            <a:avLst>
              <a:gd name="adj1" fmla="val -55827"/>
              <a:gd name="adj2" fmla="val 99609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b="1" dirty="0">
                <a:latin typeface="+mn-lt"/>
              </a:rPr>
              <a:t>Allocation of funds groups and funds raised groups </a:t>
            </a:r>
            <a:r>
              <a:rPr lang="en-GB" sz="1200" b="1" dirty="0" smtClean="0">
                <a:latin typeface="+mn-lt"/>
              </a:rPr>
              <a:t/>
            </a:r>
            <a:br>
              <a:rPr lang="en-GB" sz="1200" b="1" dirty="0" smtClean="0">
                <a:latin typeface="+mn-lt"/>
              </a:rPr>
            </a:br>
            <a:r>
              <a:rPr lang="en-GB" sz="1200" b="1" dirty="0" smtClean="0">
                <a:latin typeface="+mn-lt"/>
              </a:rPr>
              <a:t>(</a:t>
            </a:r>
            <a:r>
              <a:rPr lang="en-GB" sz="1200" b="1" dirty="0">
                <a:latin typeface="+mn-lt"/>
              </a:rPr>
              <a:t>German acronym: MVAG)</a:t>
            </a:r>
          </a:p>
        </p:txBody>
      </p:sp>
      <p:sp>
        <p:nvSpPr>
          <p:cNvPr id="23" name="Rechteckige Legende 22"/>
          <p:cNvSpPr/>
          <p:nvPr/>
        </p:nvSpPr>
        <p:spPr bwMode="auto">
          <a:xfrm>
            <a:off x="59368" y="3570940"/>
            <a:ext cx="1452552" cy="730840"/>
          </a:xfrm>
          <a:prstGeom prst="wedgeRectCallout">
            <a:avLst>
              <a:gd name="adj1" fmla="val 80806"/>
              <a:gd name="adj2" fmla="val -16526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200" b="1" dirty="0">
                <a:latin typeface="+mn-lt"/>
              </a:rPr>
              <a:t>Key account figures (German acronym: KKZ)</a:t>
            </a:r>
          </a:p>
        </p:txBody>
      </p:sp>
      <p:sp>
        <p:nvSpPr>
          <p:cNvPr id="24" name="Rechteckige Legende 23"/>
          <p:cNvSpPr/>
          <p:nvPr/>
        </p:nvSpPr>
        <p:spPr bwMode="auto">
          <a:xfrm>
            <a:off x="2366722" y="5935491"/>
            <a:ext cx="1593470" cy="365420"/>
          </a:xfrm>
          <a:prstGeom prst="wedgeRectCallout">
            <a:avLst>
              <a:gd name="adj1" fmla="val -15850"/>
              <a:gd name="adj2" fmla="val -24969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 smtClean="0">
                <a:latin typeface="+mn-lt"/>
              </a:rPr>
              <a:t>Accounts</a:t>
            </a:r>
            <a:endParaRPr lang="en-GB" sz="1200" b="1" dirty="0">
              <a:latin typeface="+mn-lt"/>
            </a:endParaRPr>
          </a:p>
        </p:txBody>
      </p:sp>
      <p:sp>
        <p:nvSpPr>
          <p:cNvPr id="25" name="Rechteckige Legende 24"/>
          <p:cNvSpPr/>
          <p:nvPr/>
        </p:nvSpPr>
        <p:spPr bwMode="auto">
          <a:xfrm>
            <a:off x="339126" y="5359427"/>
            <a:ext cx="1593470" cy="365420"/>
          </a:xfrm>
          <a:prstGeom prst="wedgeRectCallout">
            <a:avLst>
              <a:gd name="adj1" fmla="val 68922"/>
              <a:gd name="adj2" fmla="val -289508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 smtClean="0">
                <a:latin typeface="+mn-lt"/>
              </a:rPr>
              <a:t>Account interval</a:t>
            </a:r>
            <a:endParaRPr lang="en-GB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3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19138" y="485775"/>
            <a:ext cx="77295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12813"/>
            <a:r>
              <a:rPr lang="en-GB" sz="3200" b="1" dirty="0" smtClean="0">
                <a:solidFill>
                  <a:srgbClr val="000000"/>
                </a:solidFill>
                <a:latin typeface="Tahoma" pitchFamily="34" charset="0"/>
              </a:rPr>
              <a:t>Master data – Budget position</a:t>
            </a:r>
          </a:p>
        </p:txBody>
      </p:sp>
      <p:sp>
        <p:nvSpPr>
          <p:cNvPr id="15364" name="Freeform 5"/>
          <p:cNvSpPr>
            <a:spLocks/>
          </p:cNvSpPr>
          <p:nvPr/>
        </p:nvSpPr>
        <p:spPr bwMode="auto">
          <a:xfrm>
            <a:off x="4583906" y="3632398"/>
            <a:ext cx="1166813" cy="581025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572980" y="2535558"/>
            <a:ext cx="1225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dirty="0">
                <a:solidFill>
                  <a:srgbClr val="000000"/>
                </a:solidFill>
                <a:latin typeface="Tahoma" pitchFamily="34" charset="0"/>
              </a:rPr>
              <a:t>e</a:t>
            </a:r>
            <a:r>
              <a:rPr lang="en-GB" sz="1200" b="1" dirty="0" smtClean="0">
                <a:solidFill>
                  <a:srgbClr val="000000"/>
                </a:solidFill>
                <a:latin typeface="Tahoma" pitchFamily="34" charset="0"/>
              </a:rPr>
              <a:t>xpense /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 b="1" dirty="0">
                <a:solidFill>
                  <a:srgbClr val="000000"/>
                </a:solidFill>
                <a:latin typeface="Tahoma" pitchFamily="34" charset="0"/>
              </a:rPr>
              <a:t>r</a:t>
            </a:r>
            <a:r>
              <a:rPr lang="en-GB" sz="1200" b="1" dirty="0" smtClean="0">
                <a:solidFill>
                  <a:srgbClr val="000000"/>
                </a:solidFill>
                <a:latin typeface="Tahoma" pitchFamily="34" charset="0"/>
              </a:rPr>
              <a:t>evenues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000000"/>
                </a:solidFill>
                <a:latin typeface="Tahoma" pitchFamily="34" charset="0"/>
              </a:rPr>
              <a:t>codes</a:t>
            </a:r>
            <a:endParaRPr lang="en-GB" sz="1200" i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5167312" y="3349277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4554537" y="3785591"/>
            <a:ext cx="1225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dirty="0" smtClean="0">
                <a:solidFill>
                  <a:srgbClr val="000000"/>
                </a:solidFill>
                <a:latin typeface="Tahoma" pitchFamily="34" charset="0"/>
              </a:rPr>
              <a:t>1 / 2</a:t>
            </a:r>
            <a:endParaRPr lang="en-GB" sz="1200" i="1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8" name="AutoShape 9"/>
          <p:cNvSpPr>
            <a:spLocks/>
          </p:cNvSpPr>
          <p:nvPr/>
        </p:nvSpPr>
        <p:spPr bwMode="auto">
          <a:xfrm rot="-5400000">
            <a:off x="4774383" y="252114"/>
            <a:ext cx="431800" cy="9217025"/>
          </a:xfrm>
          <a:prstGeom prst="leftBrace">
            <a:avLst>
              <a:gd name="adj1" fmla="val 17788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2976563" y="5078604"/>
            <a:ext cx="3960812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B u d g e t  p o s </a:t>
            </a:r>
            <a:r>
              <a:rPr lang="en-GB" sz="2000" b="1" dirty="0" err="1" smtClean="0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 t </a:t>
            </a:r>
            <a:r>
              <a:rPr lang="en-GB" sz="2000" b="1" dirty="0" err="1" smtClean="0">
                <a:solidFill>
                  <a:srgbClr val="000000"/>
                </a:solidFill>
                <a:latin typeface="Tahoma" pitchFamily="34" charset="0"/>
              </a:rPr>
              <a:t>i</a:t>
            </a: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 o n</a:t>
            </a:r>
          </a:p>
          <a:p>
            <a:pPr algn="ctr" eaLnBrk="1" hangingPunct="1">
              <a:spcBef>
                <a:spcPct val="50000"/>
              </a:spcBef>
            </a:pPr>
            <a:endParaRPr lang="en-GB" sz="2000" b="1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/>
            </a:r>
            <a:b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(Budget appropriation + expense/revenues </a:t>
            </a:r>
            <a:b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GB" sz="1200" dirty="0" smtClean="0">
                <a:solidFill>
                  <a:srgbClr val="000000"/>
                </a:solidFill>
                <a:latin typeface="Tahoma" pitchFamily="34" charset="0"/>
              </a:rPr>
              <a:t>code + account)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976563" y="5714289"/>
            <a:ext cx="396081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latin typeface="+mn-lt"/>
              </a:rPr>
              <a:t>11.02.01.09 - 1 - 5000.000</a:t>
            </a:r>
            <a:endParaRPr lang="en-GB" sz="1400" b="1" dirty="0">
              <a:latin typeface="+mn-lt"/>
            </a:endParaRPr>
          </a:p>
        </p:txBody>
      </p:sp>
      <p:sp>
        <p:nvSpPr>
          <p:cNvPr id="16" name="Foliennummernplatzhalter 3"/>
          <p:cNvSpPr txBox="1">
            <a:spLocks/>
          </p:cNvSpPr>
          <p:nvPr/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D7648E-EF91-427F-9B2E-41F1D6933EF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4176216" y="3722408"/>
            <a:ext cx="37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+</a:t>
            </a:r>
            <a:endParaRPr lang="en-GB" sz="20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798530" y="3722855"/>
            <a:ext cx="378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+</a:t>
            </a:r>
            <a:endParaRPr lang="en-GB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5" y="2551346"/>
            <a:ext cx="3996981" cy="17743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48" y="2354942"/>
            <a:ext cx="3672408" cy="19707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Master data – number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u="sng" dirty="0" smtClean="0"/>
              <a:t>Master data 2016 (status May 2016):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300" dirty="0" smtClean="0"/>
              <a:t>397	</a:t>
            </a:r>
            <a:r>
              <a:rPr lang="en-GB" sz="2300" b="0" dirty="0" smtClean="0"/>
              <a:t>8-digit Budget appropriations</a:t>
            </a:r>
            <a:endParaRPr lang="en-GB" sz="2300" b="0" dirty="0"/>
          </a:p>
          <a:p>
            <a:endParaRPr lang="en-GB" sz="2300" dirty="0" smtClean="0"/>
          </a:p>
          <a:p>
            <a:r>
              <a:rPr lang="en-GB" sz="2300" dirty="0" smtClean="0"/>
              <a:t>89</a:t>
            </a:r>
            <a:r>
              <a:rPr lang="en-GB" sz="2300" b="0" dirty="0" smtClean="0"/>
              <a:t> </a:t>
            </a:r>
            <a:r>
              <a:rPr lang="en-GB" sz="2300" b="0" dirty="0"/>
              <a:t>		Allocation of funds groups and funds raised </a:t>
            </a:r>
            <a:br>
              <a:rPr lang="en-GB" sz="2300" b="0" dirty="0"/>
            </a:br>
            <a:r>
              <a:rPr lang="en-GB" sz="2300" b="0" dirty="0"/>
              <a:t>		</a:t>
            </a:r>
            <a:r>
              <a:rPr lang="en-GB" sz="2300" b="0" dirty="0" smtClean="0"/>
              <a:t>groups</a:t>
            </a:r>
          </a:p>
          <a:p>
            <a:endParaRPr lang="en-GB" sz="2300" b="0" dirty="0"/>
          </a:p>
          <a:p>
            <a:r>
              <a:rPr lang="en-GB" sz="2300" dirty="0" smtClean="0"/>
              <a:t>430</a:t>
            </a:r>
            <a:r>
              <a:rPr lang="en-GB" sz="2300" dirty="0"/>
              <a:t>	</a:t>
            </a:r>
            <a:r>
              <a:rPr lang="en-GB" sz="2300" b="0" dirty="0" smtClean="0"/>
              <a:t>Key account figures</a:t>
            </a:r>
            <a:endParaRPr lang="en-GB" sz="2300" b="0" dirty="0"/>
          </a:p>
          <a:p>
            <a:endParaRPr lang="en-GB" sz="2300" dirty="0" smtClean="0"/>
          </a:p>
          <a:p>
            <a:r>
              <a:rPr lang="en-GB" sz="2300" dirty="0" smtClean="0"/>
              <a:t>13,523</a:t>
            </a:r>
            <a:r>
              <a:rPr lang="en-GB" sz="2300" b="0" dirty="0" smtClean="0"/>
              <a:t> 	accounts</a:t>
            </a:r>
            <a:br>
              <a:rPr lang="en-GB" sz="2300" b="0" dirty="0" smtClean="0"/>
            </a:br>
            <a:endParaRPr lang="en-GB" sz="2300" b="0" dirty="0" smtClean="0"/>
          </a:p>
          <a:p>
            <a:r>
              <a:rPr lang="en-GB" sz="2300" dirty="0" smtClean="0"/>
              <a:t>49,866</a:t>
            </a:r>
            <a:r>
              <a:rPr lang="en-GB" sz="2300" b="0" dirty="0" smtClean="0"/>
              <a:t> 	budget positions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endParaRPr lang="en-GB" sz="24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4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en-GB" dirty="0" smtClean="0"/>
              <a:t>Application “Budget structure” 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marL="541337" lvl="1" indent="0" eaLnBrk="1" hangingPunct="1">
              <a:lnSpc>
                <a:spcPct val="150000"/>
              </a:lnSpc>
              <a:buNone/>
            </a:pPr>
            <a:endParaRPr lang="de-AT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13</a:t>
            </a:fld>
            <a:endParaRPr lang="de-A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1548383"/>
            <a:ext cx="957706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8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latin typeface="+mn-lt"/>
              </a:rPr>
              <a:t>Master Data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budget process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 planning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</a:t>
            </a:r>
          </a:p>
          <a:p>
            <a:r>
              <a:rPr lang="en-GB" sz="2200" u="sng" dirty="0" smtClean="0">
                <a:latin typeface="+mn-lt"/>
              </a:rPr>
              <a:t>execution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PBCT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BM-SAP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u="sng" dirty="0" smtClean="0">
                <a:latin typeface="+mn-lt"/>
              </a:rPr>
              <a:t>Reports &amp; disclosures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Budget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documents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performance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budgeting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Budget planning tool (PBCT)</a:t>
            </a:r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PBCT – </a:t>
            </a:r>
            <a:r>
              <a:rPr lang="en-GB" sz="2400" u="sng" dirty="0" smtClean="0"/>
              <a:t>P</a:t>
            </a:r>
            <a:r>
              <a:rPr lang="en-GB" sz="2400" dirty="0" smtClean="0"/>
              <a:t>lanning, </a:t>
            </a:r>
            <a:r>
              <a:rPr lang="en-GB" sz="2400" u="sng" dirty="0"/>
              <a:t>B</a:t>
            </a:r>
            <a:r>
              <a:rPr lang="en-GB" sz="2400" dirty="0" smtClean="0"/>
              <a:t>udgeting and </a:t>
            </a:r>
            <a:r>
              <a:rPr lang="en-GB" sz="2400" u="sng" dirty="0"/>
              <a:t>C</a:t>
            </a:r>
            <a:r>
              <a:rPr lang="en-GB" sz="2400" dirty="0" smtClean="0"/>
              <a:t>ontrolling </a:t>
            </a:r>
            <a:r>
              <a:rPr lang="en-GB" sz="2400" u="sng" dirty="0"/>
              <a:t>T</a:t>
            </a:r>
            <a:r>
              <a:rPr lang="en-GB" sz="2400" dirty="0" smtClean="0"/>
              <a:t>ool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is used 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Budget planning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 smtClean="0"/>
              <a:t>Budget controlling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r>
              <a:rPr lang="en-GB" sz="2400" dirty="0" smtClean="0"/>
              <a:t>Based on the standard software suite “SAP Business Warehouse - Integrated Planning (SAP BW-IP)”</a:t>
            </a:r>
            <a:endParaRPr lang="en-GB" sz="2400" i="1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approx. 500 users throughout Austria</a:t>
            </a:r>
            <a:br>
              <a:rPr lang="en-GB" sz="2400" dirty="0" smtClean="0"/>
            </a:b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94260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feil nach rechts 4"/>
          <p:cNvSpPr>
            <a:spLocks noChangeArrowheads="1"/>
          </p:cNvSpPr>
          <p:nvPr/>
        </p:nvSpPr>
        <p:spPr bwMode="auto">
          <a:xfrm>
            <a:off x="431335" y="1476375"/>
            <a:ext cx="6337546" cy="5688450"/>
          </a:xfrm>
          <a:prstGeom prst="rightArrow">
            <a:avLst>
              <a:gd name="adj1" fmla="val 50000"/>
              <a:gd name="adj2" fmla="val 27908"/>
            </a:avLst>
          </a:prstGeom>
          <a:solidFill>
            <a:schemeClr val="accent1">
              <a:alpha val="3019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6148" name="Richtungspfeil 34"/>
          <p:cNvSpPr>
            <a:spLocks noChangeArrowheads="1"/>
          </p:cNvSpPr>
          <p:nvPr/>
        </p:nvSpPr>
        <p:spPr bwMode="auto">
          <a:xfrm>
            <a:off x="1376394" y="2988628"/>
            <a:ext cx="1568636" cy="761378"/>
          </a:xfrm>
          <a:prstGeom prst="homePlate">
            <a:avLst>
              <a:gd name="adj" fmla="val 0"/>
            </a:avLst>
          </a:prstGeom>
          <a:solidFill>
            <a:srgbClr val="FF4D4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b="1" dirty="0" smtClean="0"/>
              <a:t>Budgeting</a:t>
            </a:r>
            <a:endParaRPr lang="en-GB" altLang="de-DE" b="1" dirty="0"/>
          </a:p>
        </p:txBody>
      </p:sp>
      <p:cxnSp>
        <p:nvCxnSpPr>
          <p:cNvPr id="6149" name="Gerade Verbindung 36"/>
          <p:cNvCxnSpPr>
            <a:cxnSpLocks noChangeShapeType="1"/>
          </p:cNvCxnSpPr>
          <p:nvPr/>
        </p:nvCxnSpPr>
        <p:spPr bwMode="auto">
          <a:xfrm>
            <a:off x="429719" y="3855023"/>
            <a:ext cx="6100071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0" name="Gerade Verbindung 39"/>
          <p:cNvCxnSpPr>
            <a:cxnSpLocks noChangeShapeType="1"/>
          </p:cNvCxnSpPr>
          <p:nvPr/>
        </p:nvCxnSpPr>
        <p:spPr bwMode="auto">
          <a:xfrm>
            <a:off x="1150225" y="2916866"/>
            <a:ext cx="0" cy="2809219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feld 41"/>
          <p:cNvSpPr txBox="1"/>
          <p:nvPr/>
        </p:nvSpPr>
        <p:spPr>
          <a:xfrm rot="16200000">
            <a:off x="289928" y="3251688"/>
            <a:ext cx="1008168" cy="338524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feld 43"/>
          <p:cNvSpPr txBox="1"/>
          <p:nvPr/>
        </p:nvSpPr>
        <p:spPr>
          <a:xfrm rot="16200000">
            <a:off x="350313" y="4064110"/>
            <a:ext cx="866395" cy="584745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Fed. Govt.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3" name="Eingekerbter Richtungspfeil 47"/>
          <p:cNvSpPr>
            <a:spLocks noChangeArrowheads="1"/>
          </p:cNvSpPr>
          <p:nvPr/>
        </p:nvSpPr>
        <p:spPr bwMode="auto">
          <a:xfrm>
            <a:off x="3318206" y="2988628"/>
            <a:ext cx="2161519" cy="761378"/>
          </a:xfrm>
          <a:prstGeom prst="chevron">
            <a:avLst>
              <a:gd name="adj" fmla="val 0"/>
            </a:avLst>
          </a:prstGeom>
          <a:solidFill>
            <a:srgbClr val="FF4D4D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b="1" dirty="0" smtClean="0"/>
              <a:t>Preparation and delivery of departmental budget proposals</a:t>
            </a:r>
            <a:endParaRPr lang="en-GB" altLang="de-DE" b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768880" y="1693411"/>
            <a:ext cx="3167967" cy="5016728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</a:bodyPr>
          <a:lstStyle/>
          <a:p>
            <a:pPr marL="182501" indent="-182501">
              <a:buFont typeface="Arial" pitchFamily="34" charset="0"/>
              <a:buChar char="•"/>
              <a:defRPr/>
            </a:pPr>
            <a:r>
              <a:rPr lang="en-GB" sz="1600" b="1" dirty="0" smtClean="0">
                <a:latin typeface="+mn-lt"/>
              </a:rPr>
              <a:t>Simultaneous budgeting of departments and dispatch of upper budget limits by the </a:t>
            </a:r>
            <a:r>
              <a:rPr lang="en-GB" sz="1600" b="1" dirty="0" err="1" smtClean="0">
                <a:latin typeface="+mn-lt"/>
              </a:rPr>
              <a:t>MoF</a:t>
            </a:r>
            <a:r>
              <a:rPr lang="en-GB" sz="1600" b="1" dirty="0" smtClean="0">
                <a:latin typeface="+mn-lt"/>
              </a:rPr>
              <a:t> to the departments</a:t>
            </a:r>
            <a:br>
              <a:rPr lang="en-GB" sz="1600" b="1" dirty="0" smtClean="0">
                <a:latin typeface="+mn-lt"/>
              </a:rPr>
            </a:br>
            <a:endParaRPr lang="en-GB" sz="1600" b="1" dirty="0" smtClean="0">
              <a:latin typeface="+mn-lt"/>
            </a:endParaRPr>
          </a:p>
          <a:p>
            <a:pPr marL="182501" indent="-182501">
              <a:buFont typeface="Arial" pitchFamily="34" charset="0"/>
              <a:buChar char="•"/>
              <a:defRPr/>
            </a:pPr>
            <a:r>
              <a:rPr lang="en-GB" sz="1600" b="1" dirty="0" smtClean="0">
                <a:latin typeface="+mn-lt"/>
              </a:rPr>
              <a:t>Preparation of department budget proposals and comparison with upper budget limits</a:t>
            </a:r>
            <a:br>
              <a:rPr lang="en-GB" sz="1600" b="1" dirty="0" smtClean="0">
                <a:latin typeface="+mn-lt"/>
              </a:rPr>
            </a:br>
            <a:endParaRPr lang="en-GB" sz="1600" b="1" dirty="0" smtClean="0">
              <a:latin typeface="+mn-lt"/>
            </a:endParaRPr>
          </a:p>
          <a:p>
            <a:pPr marL="182501" indent="-182501">
              <a:buFont typeface="Arial" pitchFamily="34" charset="0"/>
              <a:buChar char="•"/>
              <a:defRPr/>
            </a:pPr>
            <a:r>
              <a:rPr lang="en-GB" sz="1600" b="1" dirty="0" smtClean="0">
                <a:latin typeface="+mn-lt"/>
              </a:rPr>
              <a:t>Delivery of the departmental budget proposals to the </a:t>
            </a:r>
            <a:r>
              <a:rPr lang="en-GB" sz="1600" b="1" dirty="0" err="1" smtClean="0">
                <a:latin typeface="+mn-lt"/>
              </a:rPr>
              <a:t>MoF</a:t>
            </a:r>
            <a:r>
              <a:rPr lang="en-GB" sz="1600" b="1" dirty="0" smtClean="0">
                <a:latin typeface="+mn-lt"/>
              </a:rPr>
              <a:t/>
            </a:r>
            <a:br>
              <a:rPr lang="en-GB" sz="1600" b="1" dirty="0" smtClean="0">
                <a:latin typeface="+mn-lt"/>
              </a:rPr>
            </a:br>
            <a:endParaRPr lang="en-GB" sz="1600" b="1" dirty="0" smtClean="0">
              <a:latin typeface="+mn-lt"/>
            </a:endParaRPr>
          </a:p>
          <a:p>
            <a:pPr marL="182501" indent="-182501">
              <a:buFont typeface="Arial" pitchFamily="34" charset="0"/>
              <a:buChar char="•"/>
              <a:defRPr/>
            </a:pPr>
            <a:r>
              <a:rPr lang="en-GB" sz="1600" b="1" dirty="0" smtClean="0">
                <a:latin typeface="+mn-lt"/>
              </a:rPr>
              <a:t>Consolidation of department budget proposals within the </a:t>
            </a:r>
            <a:r>
              <a:rPr lang="en-GB" sz="1600" b="1" dirty="0" err="1" smtClean="0">
                <a:latin typeface="+mn-lt"/>
              </a:rPr>
              <a:t>MoF</a:t>
            </a:r>
            <a:r>
              <a:rPr lang="en-GB" sz="1600" b="1" dirty="0" smtClean="0">
                <a:latin typeface="+mn-lt"/>
              </a:rPr>
              <a:t> &amp; possibly counter-procedures</a:t>
            </a:r>
            <a:endParaRPr lang="en-GB" sz="1600" b="1" dirty="0">
              <a:latin typeface="+mn-lt"/>
            </a:endParaRPr>
          </a:p>
        </p:txBody>
      </p:sp>
      <p:cxnSp>
        <p:nvCxnSpPr>
          <p:cNvPr id="6155" name="Gerade Verbindung 36"/>
          <p:cNvCxnSpPr>
            <a:cxnSpLocks noChangeShapeType="1"/>
          </p:cNvCxnSpPr>
          <p:nvPr/>
        </p:nvCxnSpPr>
        <p:spPr bwMode="auto">
          <a:xfrm>
            <a:off x="431335" y="4842188"/>
            <a:ext cx="6066145" cy="350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 rot="16200000">
            <a:off x="227860" y="5006643"/>
            <a:ext cx="1109685" cy="584745"/>
          </a:xfrm>
          <a:prstGeom prst="rect">
            <a:avLst/>
          </a:prstGeom>
          <a:noFill/>
        </p:spPr>
        <p:txBody>
          <a:bodyPr lIns="91410" tIns="45705" rIns="91410" bIns="45705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Spec. dept.</a:t>
            </a:r>
            <a:endParaRPr lang="en-GB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7" name="Rechteck 49"/>
          <p:cNvSpPr>
            <a:spLocks noChangeArrowheads="1"/>
          </p:cNvSpPr>
          <p:nvPr/>
        </p:nvSpPr>
        <p:spPr bwMode="auto">
          <a:xfrm>
            <a:off x="1376394" y="4047555"/>
            <a:ext cx="1579944" cy="670361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b="1" dirty="0" smtClean="0"/>
              <a:t>Dispatch of upper budget limits</a:t>
            </a:r>
            <a:endParaRPr lang="en-GB" altLang="de-DE" b="1" dirty="0"/>
          </a:p>
        </p:txBody>
      </p:sp>
      <p:sp>
        <p:nvSpPr>
          <p:cNvPr id="6158" name="AutoShape 21"/>
          <p:cNvSpPr>
            <a:spLocks noChangeArrowheads="1"/>
          </p:cNvSpPr>
          <p:nvPr/>
        </p:nvSpPr>
        <p:spPr bwMode="auto">
          <a:xfrm flipH="1">
            <a:off x="2885256" y="3275675"/>
            <a:ext cx="478183" cy="253793"/>
          </a:xfrm>
          <a:prstGeom prst="leftArrow">
            <a:avLst>
              <a:gd name="adj1" fmla="val 53750"/>
              <a:gd name="adj2" fmla="val 55854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lIns="91410" tIns="45705" rIns="91410" bIns="45705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6159" name="Rechteck 49"/>
          <p:cNvSpPr>
            <a:spLocks noChangeArrowheads="1"/>
          </p:cNvSpPr>
          <p:nvPr/>
        </p:nvSpPr>
        <p:spPr bwMode="auto">
          <a:xfrm>
            <a:off x="4398966" y="3923284"/>
            <a:ext cx="1814189" cy="86639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b="1" dirty="0" smtClean="0"/>
              <a:t>Consolidation of departmental budget proposals &amp; counter-procedures</a:t>
            </a:r>
            <a:endParaRPr lang="en-GB" altLang="de-DE" b="1" dirty="0"/>
          </a:p>
        </p:txBody>
      </p:sp>
      <p:sp>
        <p:nvSpPr>
          <p:cNvPr id="6160" name="Rechteck 49"/>
          <p:cNvSpPr>
            <a:spLocks noChangeArrowheads="1"/>
          </p:cNvSpPr>
          <p:nvPr/>
        </p:nvSpPr>
        <p:spPr bwMode="auto">
          <a:xfrm>
            <a:off x="4398966" y="4966458"/>
            <a:ext cx="1594483" cy="670363"/>
          </a:xfrm>
          <a:prstGeom prst="rect">
            <a:avLst/>
          </a:prstGeom>
          <a:solidFill>
            <a:srgbClr val="00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410" tIns="45705" rIns="91410" bIns="45705" anchor="ctr" anchorCtr="1"/>
          <a:lstStyle>
            <a:lvl1pPr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de-DE" b="1" dirty="0" smtClean="0"/>
              <a:t>Review of departmental budget  proposals</a:t>
            </a:r>
            <a:endParaRPr lang="en-GB" altLang="de-DE" b="1" dirty="0"/>
          </a:p>
        </p:txBody>
      </p:sp>
      <p:sp>
        <p:nvSpPr>
          <p:cNvPr id="7" name="Nach oben gebogener Pfeil 6"/>
          <p:cNvSpPr/>
          <p:nvPr/>
        </p:nvSpPr>
        <p:spPr bwMode="auto">
          <a:xfrm rot="5400000">
            <a:off x="3786585" y="3870730"/>
            <a:ext cx="841890" cy="418410"/>
          </a:xfrm>
          <a:prstGeom prst="bentUpArrow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29" name="Nach oben gebogener Pfeil 28"/>
          <p:cNvSpPr/>
          <p:nvPr/>
        </p:nvSpPr>
        <p:spPr bwMode="auto">
          <a:xfrm rot="5400000">
            <a:off x="3387788" y="4261449"/>
            <a:ext cx="1633022" cy="428104"/>
          </a:xfrm>
          <a:prstGeom prst="bentUpArrow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dirty="0">
              <a:latin typeface="Arial" charset="0"/>
            </a:endParaRPr>
          </a:p>
        </p:txBody>
      </p:sp>
      <p:sp>
        <p:nvSpPr>
          <p:cNvPr id="6163" name="AutoShape 21"/>
          <p:cNvSpPr>
            <a:spLocks noChangeArrowheads="1"/>
          </p:cNvSpPr>
          <p:nvPr/>
        </p:nvSpPr>
        <p:spPr bwMode="auto">
          <a:xfrm rot="19164305" flipH="1">
            <a:off x="2846484" y="3825267"/>
            <a:ext cx="575113" cy="246792"/>
          </a:xfrm>
          <a:prstGeom prst="leftArrow">
            <a:avLst>
              <a:gd name="adj1" fmla="val 53750"/>
              <a:gd name="adj2" fmla="val 56095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lIns="91410" tIns="45705" rIns="91410" bIns="45705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altLang="de-DE" dirty="0" smtClean="0">
                <a:solidFill>
                  <a:schemeClr val="tx1"/>
                </a:solidFill>
              </a:rPr>
              <a:t>Budgeting – process overview</a:t>
            </a:r>
            <a:endParaRPr lang="en-GB" kern="0" dirty="0"/>
          </a:p>
        </p:txBody>
      </p:sp>
      <p:sp>
        <p:nvSpPr>
          <p:cNvPr id="22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8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Operating </a:t>
            </a:r>
            <a:r>
              <a:rPr lang="de-AT" dirty="0" err="1" smtClean="0"/>
              <a:t>and</a:t>
            </a:r>
            <a:r>
              <a:rPr lang="de-AT" dirty="0" smtClean="0"/>
              <a:t> cash </a:t>
            </a:r>
            <a:r>
              <a:rPr lang="de-AT" dirty="0" err="1" smtClean="0"/>
              <a:t>flow</a:t>
            </a:r>
            <a:r>
              <a:rPr lang="de-AT" dirty="0" smtClean="0"/>
              <a:t> </a:t>
            </a:r>
            <a:r>
              <a:rPr lang="de-AT" dirty="0" err="1" smtClean="0"/>
              <a:t>statments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17</a:t>
            </a:fld>
            <a:endParaRPr lang="de-AT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714375" y="1620391"/>
            <a:ext cx="4286250" cy="4719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2700000" scaled="1"/>
          </a:gra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Operating (</a:t>
            </a:r>
            <a:r>
              <a:rPr lang="de-AT" sz="2400" b="1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profit</a:t>
            </a:r>
            <a:r>
              <a:rPr lang="de-AT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 &amp; </a:t>
            </a:r>
            <a:r>
              <a:rPr lang="de-AT" sz="2400" b="1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loss</a:t>
            </a:r>
            <a:r>
              <a:rPr lang="de-AT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) </a:t>
            </a:r>
            <a:r>
              <a:rPr lang="de-AT" sz="2400" b="1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statement</a:t>
            </a:r>
            <a:endParaRPr lang="de-AT" sz="24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6" name="Abgerundetes Rechteck 5"/>
          <p:cNvSpPr>
            <a:spLocks noChangeArrowheads="1"/>
          </p:cNvSpPr>
          <p:nvPr/>
        </p:nvSpPr>
        <p:spPr bwMode="auto">
          <a:xfrm>
            <a:off x="5106988" y="1764407"/>
            <a:ext cx="4286250" cy="4718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AB5E4"/>
              </a:gs>
              <a:gs pos="50000">
                <a:srgbClr val="C2D1ED"/>
              </a:gs>
              <a:gs pos="100000">
                <a:srgbClr val="E1E8F5"/>
              </a:gs>
            </a:gsLst>
            <a:lin ang="2700000" scaled="1"/>
          </a:gra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AT" sz="2400" b="1" dirty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C</a:t>
            </a:r>
            <a:r>
              <a:rPr lang="de-AT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ash </a:t>
            </a:r>
            <a:r>
              <a:rPr lang="de-AT" sz="2400" b="1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flow</a:t>
            </a:r>
            <a:r>
              <a:rPr lang="de-AT" sz="2400" b="1" dirty="0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 </a:t>
            </a:r>
            <a:r>
              <a:rPr lang="de-AT" sz="2400" b="1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statement</a:t>
            </a:r>
            <a:endParaRPr lang="de-AT" sz="24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sz="1900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 b="1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7" name="Pfeil nach unten 6"/>
          <p:cNvSpPr>
            <a:spLocks noChangeArrowheads="1"/>
          </p:cNvSpPr>
          <p:nvPr/>
        </p:nvSpPr>
        <p:spPr bwMode="auto">
          <a:xfrm rot="1800000">
            <a:off x="2230438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8" name="Pfeil nach unten 7"/>
          <p:cNvSpPr>
            <a:spLocks noChangeArrowheads="1"/>
          </p:cNvSpPr>
          <p:nvPr/>
        </p:nvSpPr>
        <p:spPr bwMode="auto">
          <a:xfrm rot="-1800000">
            <a:off x="3016250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9" name="Ellipse 8"/>
          <p:cNvSpPr>
            <a:spLocks noChangeArrowheads="1"/>
          </p:cNvSpPr>
          <p:nvPr/>
        </p:nvSpPr>
        <p:spPr bwMode="auto">
          <a:xfrm>
            <a:off x="892175" y="3177282"/>
            <a:ext cx="1857375" cy="636588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Expenses</a:t>
            </a:r>
            <a:endParaRPr lang="de-DE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0" name="Ellipse 9"/>
          <p:cNvSpPr>
            <a:spLocks noChangeArrowheads="1"/>
          </p:cNvSpPr>
          <p:nvPr/>
        </p:nvSpPr>
        <p:spPr bwMode="auto">
          <a:xfrm>
            <a:off x="3035300" y="3158232"/>
            <a:ext cx="1643063" cy="642938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Revenues</a:t>
            </a:r>
            <a:endParaRPr lang="de-DE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820738" y="4456807"/>
            <a:ext cx="4000500" cy="1516063"/>
            <a:chOff x="4929190" y="2000240"/>
            <a:chExt cx="3929090" cy="1214446"/>
          </a:xfrm>
        </p:grpSpPr>
        <p:sp>
          <p:nvSpPr>
            <p:cNvPr id="12" name="Rechteck 26"/>
            <p:cNvSpPr>
              <a:spLocks noChangeArrowheads="1"/>
            </p:cNvSpPr>
            <p:nvPr/>
          </p:nvSpPr>
          <p:spPr bwMode="auto">
            <a:xfrm>
              <a:off x="4929190" y="2000240"/>
              <a:ext cx="3929090" cy="1214446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1893" tIns="45709" rIns="91417" bIns="45709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The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operating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statement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shows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the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expenses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and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revenues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within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a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fiscal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year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,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irrespective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of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the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specific</a:t>
              </a:r>
              <a:r>
                <a:rPr lang="de-DE" sz="1600" b="1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time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of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payment</a:t>
              </a:r>
              <a:r>
                <a:rPr lang="de-DE" sz="16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.</a:t>
              </a:r>
              <a:endParaRPr lang="de-DE" sz="16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3" name="Rechteck 12"/>
            <p:cNvSpPr>
              <a:spLocks noChangeArrowheads="1"/>
            </p:cNvSpPr>
            <p:nvPr/>
          </p:nvSpPr>
          <p:spPr bwMode="auto">
            <a:xfrm>
              <a:off x="4946340" y="2000240"/>
              <a:ext cx="285327" cy="1214446"/>
            </a:xfrm>
            <a:prstGeom prst="rect">
              <a:avLst/>
            </a:prstGeom>
            <a:gradFill rotWithShape="1">
              <a:gsLst>
                <a:gs pos="0">
                  <a:srgbClr val="F8F200"/>
                </a:gs>
                <a:gs pos="50000">
                  <a:srgbClr val="FFC000"/>
                </a:gs>
                <a:gs pos="100000">
                  <a:srgbClr val="FF9900"/>
                </a:gs>
                <a:gs pos="100000">
                  <a:srgbClr val="FF9900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7" tIns="45709" rIns="91417" bIns="4570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AT" sz="1600" b="1" dirty="0">
                  <a:solidFill>
                    <a:srgbClr val="000000"/>
                  </a:solidFill>
                  <a:ea typeface="ＭＳ Ｐゴシック" pitchFamily="-107" charset="-128"/>
                  <a:cs typeface="Arial" pitchFamily="34" charset="0"/>
                </a:rPr>
                <a:t>INFO</a:t>
              </a:r>
            </a:p>
          </p:txBody>
        </p:sp>
      </p:grpSp>
      <p:sp>
        <p:nvSpPr>
          <p:cNvPr id="14" name="Pfeil nach unten 13"/>
          <p:cNvSpPr>
            <a:spLocks noChangeArrowheads="1"/>
          </p:cNvSpPr>
          <p:nvPr/>
        </p:nvSpPr>
        <p:spPr bwMode="auto">
          <a:xfrm rot="1800000">
            <a:off x="6659563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5" name="Pfeil nach unten 14"/>
          <p:cNvSpPr>
            <a:spLocks noChangeArrowheads="1"/>
          </p:cNvSpPr>
          <p:nvPr/>
        </p:nvSpPr>
        <p:spPr bwMode="auto">
          <a:xfrm rot="-1800000">
            <a:off x="7445375" y="259308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AT">
              <a:solidFill>
                <a:srgbClr val="FFFFFF"/>
              </a:solidFill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6" name="Ellipse 15"/>
          <p:cNvSpPr>
            <a:spLocks noChangeArrowheads="1"/>
          </p:cNvSpPr>
          <p:nvPr/>
        </p:nvSpPr>
        <p:spPr bwMode="auto">
          <a:xfrm>
            <a:off x="5392738" y="3120132"/>
            <a:ext cx="1643062" cy="642938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Expenditures</a:t>
            </a:r>
            <a:endParaRPr lang="de-DE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sp>
        <p:nvSpPr>
          <p:cNvPr id="17" name="Ellipse 16"/>
          <p:cNvSpPr>
            <a:spLocks noChangeArrowheads="1"/>
          </p:cNvSpPr>
          <p:nvPr/>
        </p:nvSpPr>
        <p:spPr bwMode="auto">
          <a:xfrm>
            <a:off x="7464425" y="3099495"/>
            <a:ext cx="1643063" cy="642937"/>
          </a:xfrm>
          <a:prstGeom prst="ellipse">
            <a:avLst/>
          </a:prstGeom>
          <a:solidFill>
            <a:srgbClr val="95B3D7"/>
          </a:solidFill>
          <a:ln>
            <a:noFill/>
          </a:ln>
          <a:effectLst>
            <a:outerShdw blurRad="63500" dist="38100" dir="2700000" algn="tl" rotWithShape="0">
              <a:srgbClr val="00000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err="1" smtClean="0">
                <a:solidFill>
                  <a:srgbClr val="000000"/>
                </a:solidFill>
                <a:latin typeface="Calibri" pitchFamily="-107" charset="0"/>
                <a:ea typeface="ＭＳ Ｐゴシック" pitchFamily="-107" charset="-128"/>
                <a:cs typeface="Arial" pitchFamily="34" charset="0"/>
              </a:rPr>
              <a:t>Receipts</a:t>
            </a:r>
            <a:endParaRPr lang="de-DE" dirty="0">
              <a:solidFill>
                <a:srgbClr val="000000"/>
              </a:solidFill>
              <a:latin typeface="Calibri" pitchFamily="-107" charset="0"/>
              <a:ea typeface="ＭＳ Ｐゴシック" pitchFamily="-107" charset="-128"/>
              <a:cs typeface="Arial" pitchFamily="34" charset="0"/>
            </a:endParaRPr>
          </a:p>
        </p:txBody>
      </p:sp>
      <p:grpSp>
        <p:nvGrpSpPr>
          <p:cNvPr id="18" name="Gruppieren 9"/>
          <p:cNvGrpSpPr>
            <a:grpSpLocks/>
          </p:cNvGrpSpPr>
          <p:nvPr/>
        </p:nvGrpSpPr>
        <p:grpSpPr bwMode="auto">
          <a:xfrm>
            <a:off x="5321300" y="4456807"/>
            <a:ext cx="3929063" cy="1516063"/>
            <a:chOff x="4857751" y="4214819"/>
            <a:chExt cx="3929090" cy="1357332"/>
          </a:xfrm>
        </p:grpSpPr>
        <p:sp>
          <p:nvSpPr>
            <p:cNvPr id="19" name="Rechteck 30"/>
            <p:cNvSpPr>
              <a:spLocks noChangeArrowheads="1"/>
            </p:cNvSpPr>
            <p:nvPr/>
          </p:nvSpPr>
          <p:spPr bwMode="auto">
            <a:xfrm>
              <a:off x="4857751" y="4214819"/>
              <a:ext cx="3929090" cy="1357332"/>
            </a:xfrm>
            <a:prstGeom prst="rect">
              <a:avLst/>
            </a:prstGeom>
            <a:solidFill>
              <a:srgbClr val="F8F200"/>
            </a:solidFill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31893" tIns="45709" rIns="91417" bIns="45709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The cash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flow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statement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shows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the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expenditures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and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receipts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at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the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specific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time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of</a:t>
              </a:r>
              <a:r>
                <a:rPr lang="de-DE" sz="1600" b="1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 </a:t>
              </a:r>
              <a:r>
                <a:rPr lang="de-DE" sz="1600" b="1" dirty="0" err="1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payment</a:t>
              </a:r>
              <a:r>
                <a:rPr lang="de-DE" sz="16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.</a:t>
              </a:r>
              <a:endParaRPr lang="de-DE" sz="1600" b="1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Rechteck 19"/>
            <p:cNvSpPr>
              <a:spLocks noChangeArrowheads="1"/>
            </p:cNvSpPr>
            <p:nvPr/>
          </p:nvSpPr>
          <p:spPr bwMode="auto">
            <a:xfrm>
              <a:off x="4857751" y="4214819"/>
              <a:ext cx="285752" cy="1357332"/>
            </a:xfrm>
            <a:prstGeom prst="rect">
              <a:avLst/>
            </a:prstGeom>
            <a:gradFill rotWithShape="1">
              <a:gsLst>
                <a:gs pos="0">
                  <a:srgbClr val="F8F200"/>
                </a:gs>
                <a:gs pos="50000">
                  <a:srgbClr val="FFC000"/>
                </a:gs>
                <a:gs pos="100000">
                  <a:srgbClr val="FF9900"/>
                </a:gs>
                <a:gs pos="100000">
                  <a:srgbClr val="FF9900"/>
                </a:gs>
              </a:gsLst>
              <a:lin ang="108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7" tIns="45709" rIns="91417" bIns="45709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de-AT" sz="1600" b="1">
                  <a:solidFill>
                    <a:srgbClr val="000000"/>
                  </a:solidFill>
                  <a:ea typeface="ＭＳ Ｐゴシック" pitchFamily="-107" charset="-128"/>
                  <a:cs typeface="Arial" pitchFamily="34" charset="0"/>
                </a:rPr>
                <a:t>INFO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4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ndlerm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408717"/>
            <a:ext cx="8235737" cy="3735661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EE436-09D6-4311-8279-C776734FCC4C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596114" y="2123106"/>
            <a:ext cx="8859319" cy="230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6775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de-DE" sz="3200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de-DE" sz="32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de-DE" sz="32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de-DE" sz="3200" dirty="0">
              <a:latin typeface="Tahoma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PBCT – department budget view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sandlerm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53935" y="6717345"/>
            <a:ext cx="6972272" cy="54515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ndlerm\Desktop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16" y="5292799"/>
            <a:ext cx="7624391" cy="1201309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feld 9"/>
          <p:cNvSpPr txBox="1">
            <a:spLocks noChangeArrowheads="1"/>
          </p:cNvSpPr>
          <p:nvPr/>
        </p:nvSpPr>
        <p:spPr bwMode="auto">
          <a:xfrm>
            <a:off x="7056536" y="2375589"/>
            <a:ext cx="2520280" cy="646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xtLst/>
        </p:spPr>
        <p:txBody>
          <a:bodyPr wrap="square" lIns="91410" tIns="45705" rIns="91410" bIns="45705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sz="1800" b="1" u="sng" dirty="0" smtClean="0"/>
              <a:t>real-time reporting</a:t>
            </a:r>
          </a:p>
          <a:p>
            <a:pPr algn="ctr" eaLnBrk="1" hangingPunct="1">
              <a:defRPr/>
            </a:pPr>
            <a:r>
              <a:rPr lang="en-GB" sz="1800" b="1" u="sng" dirty="0" smtClean="0"/>
              <a:t>and data transfer</a:t>
            </a:r>
          </a:p>
        </p:txBody>
      </p:sp>
      <p:sp>
        <p:nvSpPr>
          <p:cNvPr id="10" name="Nach oben gebogener Pfeil 9"/>
          <p:cNvSpPr/>
          <p:nvPr/>
        </p:nvSpPr>
        <p:spPr bwMode="auto">
          <a:xfrm rot="5400000">
            <a:off x="384054" y="4692622"/>
            <a:ext cx="3553730" cy="1586031"/>
          </a:xfrm>
          <a:prstGeom prst="bentUpArrow">
            <a:avLst>
              <a:gd name="adj1" fmla="val 12057"/>
              <a:gd name="adj2" fmla="val 13042"/>
              <a:gd name="adj3" fmla="val 25328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sz="1200" dirty="0"/>
          </a:p>
        </p:txBody>
      </p:sp>
      <p:sp>
        <p:nvSpPr>
          <p:cNvPr id="51" name="Nach oben gebogener Pfeil 50"/>
          <p:cNvSpPr/>
          <p:nvPr/>
        </p:nvSpPr>
        <p:spPr bwMode="auto">
          <a:xfrm rot="5400000">
            <a:off x="630170" y="4446507"/>
            <a:ext cx="2483580" cy="1008112"/>
          </a:xfrm>
          <a:prstGeom prst="bentUpArrow">
            <a:avLst>
              <a:gd name="adj1" fmla="val 12057"/>
              <a:gd name="adj2" fmla="val 17628"/>
              <a:gd name="adj3" fmla="val 22052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/>
            <a:tailEnd type="none" w="lg" len="med"/>
          </a:ln>
          <a:extLst/>
        </p:spPr>
        <p:txBody>
          <a:bodyPr wrap="none" lIns="91410" tIns="45705" rIns="91410" bIns="45705" anchor="ctr"/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8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19138" y="395288"/>
            <a:ext cx="6657975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defTabSz="912813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GB" kern="0" dirty="0" smtClean="0">
                <a:solidFill>
                  <a:schemeClr val="tx1"/>
                </a:solidFill>
              </a:rPr>
              <a:t>PBCT – federal budget view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 rot="-5400000">
            <a:off x="4242155" y="4096219"/>
            <a:ext cx="310042" cy="2803198"/>
          </a:xfrm>
          <a:prstGeom prst="leftBrace">
            <a:avLst>
              <a:gd name="adj1" fmla="val 17788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857340" y="5721515"/>
            <a:ext cx="30796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Budget limits</a:t>
            </a: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 rot="-5400000">
            <a:off x="7651732" y="3492943"/>
            <a:ext cx="310043" cy="4015955"/>
          </a:xfrm>
          <a:prstGeom prst="leftBrace">
            <a:avLst>
              <a:gd name="adj1" fmla="val 177880"/>
              <a:gd name="adj2" fmla="val 5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66917" y="5651648"/>
            <a:ext cx="3079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Budget proposals –  </a:t>
            </a:r>
            <a:b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</a:br>
            <a:r>
              <a:rPr lang="en-GB" sz="2000" b="1" dirty="0" smtClean="0">
                <a:solidFill>
                  <a:srgbClr val="000000"/>
                </a:solidFill>
                <a:latin typeface="Tahoma" pitchFamily="34" charset="0"/>
              </a:rPr>
              <a:t>departments </a:t>
            </a:r>
          </a:p>
        </p:txBody>
      </p:sp>
      <p:pic>
        <p:nvPicPr>
          <p:cNvPr id="2" name="Picture 2" descr="C:\Users\sandlerm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3" y="2052439"/>
            <a:ext cx="9533649" cy="323071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contents</a:t>
            </a:r>
            <a:endParaRPr lang="en-GB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IT systems for </a:t>
            </a:r>
            <a:r>
              <a:rPr lang="en-GB" sz="2800" u="sng" dirty="0" smtClean="0"/>
              <a:t>budget preparation</a:t>
            </a:r>
          </a:p>
          <a:p>
            <a:pPr lvl="1"/>
            <a:r>
              <a:rPr lang="en-GB" sz="2200" dirty="0" smtClean="0"/>
              <a:t>Technical budget process</a:t>
            </a:r>
          </a:p>
          <a:p>
            <a:pPr lvl="1"/>
            <a:r>
              <a:rPr lang="en-GB" sz="2200" dirty="0" smtClean="0"/>
              <a:t>Master data used for budget preparation</a:t>
            </a:r>
          </a:p>
          <a:p>
            <a:pPr lvl="1"/>
            <a:r>
              <a:rPr lang="en-GB" sz="2200" dirty="0" smtClean="0"/>
              <a:t>Budget planning tool of the federal Austrian government (PBCT)</a:t>
            </a:r>
          </a:p>
          <a:p>
            <a:pPr lvl="1"/>
            <a:r>
              <a:rPr lang="de-AT" sz="2200" dirty="0"/>
              <a:t>Budget </a:t>
            </a:r>
            <a:r>
              <a:rPr lang="de-AT" sz="2200" dirty="0" err="1"/>
              <a:t>documents</a:t>
            </a:r>
            <a:r>
              <a:rPr lang="de-AT" sz="2200" dirty="0"/>
              <a:t> </a:t>
            </a:r>
            <a:r>
              <a:rPr lang="de-AT" sz="2200" dirty="0" err="1"/>
              <a:t>with</a:t>
            </a:r>
            <a:r>
              <a:rPr lang="de-AT" sz="2200" dirty="0"/>
              <a:t> </a:t>
            </a:r>
            <a:r>
              <a:rPr lang="de-AT" sz="2200" dirty="0" err="1"/>
              <a:t>performance</a:t>
            </a:r>
            <a:r>
              <a:rPr lang="de-AT" sz="2200" dirty="0"/>
              <a:t> </a:t>
            </a:r>
            <a:r>
              <a:rPr lang="de-AT" sz="2200" dirty="0" err="1"/>
              <a:t>budgeting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r>
              <a:rPr lang="en-GB" sz="2800" u="sng" dirty="0" smtClean="0"/>
              <a:t>Preparation of budget execution </a:t>
            </a:r>
            <a:r>
              <a:rPr lang="en-GB" sz="2800" dirty="0" smtClean="0"/>
              <a:t>(BM-SAP)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u="sng" dirty="0" smtClean="0"/>
              <a:t>Reports &amp; disclosures </a:t>
            </a:r>
            <a:r>
              <a:rPr lang="en-GB" sz="2800" dirty="0" smtClean="0"/>
              <a:t>– Budget information system (German acronym: HIS)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latin typeface="+mn-lt"/>
              </a:rPr>
              <a:t>Master Data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budget process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 planning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</a:t>
            </a:r>
          </a:p>
          <a:p>
            <a:r>
              <a:rPr lang="en-GB" sz="2200" u="sng" dirty="0" smtClean="0">
                <a:latin typeface="+mn-lt"/>
              </a:rPr>
              <a:t>execution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PBCT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BM-SAP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u="sng" dirty="0" smtClean="0">
                <a:latin typeface="+mn-lt"/>
              </a:rPr>
              <a:t>Reports &amp; disclosures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Budget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documents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performance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budgeting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2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21</a:t>
            </a:fld>
            <a:endParaRPr lang="de-AT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 </a:t>
            </a:r>
            <a:r>
              <a:rPr lang="de-AT" dirty="0" err="1" smtClean="0"/>
              <a:t>documents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pb</a:t>
            </a:r>
            <a:endParaRPr lang="de-AT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400" dirty="0" smtClean="0"/>
              <a:t>Budget </a:t>
            </a:r>
            <a:r>
              <a:rPr lang="de-AT" sz="2400" dirty="0" err="1" smtClean="0"/>
              <a:t>documents</a:t>
            </a:r>
            <a:r>
              <a:rPr lang="de-AT" sz="2400" dirty="0" smtClean="0"/>
              <a:t> </a:t>
            </a:r>
            <a:r>
              <a:rPr lang="de-AT" sz="2400" dirty="0" err="1" smtClean="0"/>
              <a:t>with</a:t>
            </a:r>
            <a:r>
              <a:rPr lang="de-AT" sz="2400" dirty="0" smtClean="0"/>
              <a:t> </a:t>
            </a:r>
            <a:r>
              <a:rPr lang="de-AT" sz="2400" dirty="0" err="1" smtClean="0"/>
              <a:t>performance</a:t>
            </a:r>
            <a:r>
              <a:rPr lang="de-AT" sz="2400" dirty="0" smtClean="0"/>
              <a:t> </a:t>
            </a:r>
            <a:r>
              <a:rPr lang="de-AT" sz="2400" dirty="0" err="1" smtClean="0"/>
              <a:t>budgeting</a:t>
            </a:r>
            <a:r>
              <a:rPr lang="de-AT" sz="2400" dirty="0" smtClean="0"/>
              <a:t> (</a:t>
            </a:r>
            <a:r>
              <a:rPr lang="de-AT" sz="2400" dirty="0" err="1" smtClean="0"/>
              <a:t>pb</a:t>
            </a:r>
            <a:r>
              <a:rPr lang="de-AT" sz="24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 smtClean="0"/>
              <a:t>Federal </a:t>
            </a:r>
            <a:r>
              <a:rPr lang="de-AT" sz="1800" dirty="0" err="1" smtClean="0"/>
              <a:t>finance</a:t>
            </a:r>
            <a:r>
              <a:rPr lang="de-AT" sz="1800" dirty="0" smtClean="0"/>
              <a:t> </a:t>
            </a:r>
            <a:r>
              <a:rPr lang="de-AT" sz="1800" dirty="0" err="1" smtClean="0"/>
              <a:t>act</a:t>
            </a:r>
            <a:endParaRPr lang="de-AT" sz="1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 err="1" smtClean="0"/>
              <a:t>Explanatory</a:t>
            </a:r>
            <a:r>
              <a:rPr lang="de-AT" sz="1800" dirty="0" smtClean="0"/>
              <a:t> </a:t>
            </a:r>
            <a:r>
              <a:rPr lang="de-AT" sz="1800" dirty="0" err="1" smtClean="0"/>
              <a:t>budget</a:t>
            </a:r>
            <a:r>
              <a:rPr lang="de-AT" sz="1800" dirty="0" smtClean="0"/>
              <a:t> </a:t>
            </a:r>
            <a:r>
              <a:rPr lang="de-AT" sz="1800" dirty="0" err="1" smtClean="0"/>
              <a:t>documents</a:t>
            </a:r>
            <a:r>
              <a:rPr lang="de-AT" sz="1800" dirty="0" smtClean="0"/>
              <a:t> </a:t>
            </a:r>
            <a:r>
              <a:rPr lang="de-AT" sz="1600" dirty="0" smtClean="0"/>
              <a:t>(</a:t>
            </a:r>
            <a:r>
              <a:rPr lang="de-AT" sz="1600" dirty="0" err="1" smtClean="0"/>
              <a:t>one</a:t>
            </a:r>
            <a:r>
              <a:rPr lang="de-AT" sz="1600" dirty="0" smtClean="0"/>
              <a:t> </a:t>
            </a:r>
            <a:r>
              <a:rPr lang="de-AT" sz="1600" dirty="0" err="1" smtClean="0"/>
              <a:t>document</a:t>
            </a:r>
            <a:r>
              <a:rPr lang="de-AT" sz="1600" dirty="0" smtClean="0"/>
              <a:t> per </a:t>
            </a:r>
            <a:r>
              <a:rPr lang="de-AT" sz="1600" dirty="0" err="1" smtClean="0"/>
              <a:t>budget</a:t>
            </a:r>
            <a:r>
              <a:rPr lang="de-AT" sz="1600" dirty="0" smtClean="0"/>
              <a:t> </a:t>
            </a:r>
            <a:r>
              <a:rPr lang="de-AT" sz="1600" dirty="0" err="1" smtClean="0"/>
              <a:t>chapter</a:t>
            </a:r>
            <a:r>
              <a:rPr lang="de-AT" sz="1600" dirty="0" smtClean="0"/>
              <a:t>)</a:t>
            </a:r>
            <a:endParaRPr lang="de-AT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 smtClean="0"/>
              <a:t>Additional </a:t>
            </a:r>
            <a:r>
              <a:rPr lang="de-AT" sz="1800" dirty="0" err="1" smtClean="0"/>
              <a:t>explanatory</a:t>
            </a:r>
            <a:r>
              <a:rPr lang="de-AT" sz="1800" dirty="0" smtClean="0"/>
              <a:t> </a:t>
            </a:r>
            <a:r>
              <a:rPr lang="de-AT" sz="1800" dirty="0" err="1" smtClean="0"/>
              <a:t>budget</a:t>
            </a:r>
            <a:r>
              <a:rPr lang="de-AT" sz="1800" dirty="0" smtClean="0"/>
              <a:t> </a:t>
            </a:r>
            <a:r>
              <a:rPr lang="de-AT" sz="1800" dirty="0" err="1" smtClean="0"/>
              <a:t>documents</a:t>
            </a:r>
            <a:r>
              <a:rPr lang="de-AT" sz="1800" dirty="0" smtClean="0"/>
              <a:t> </a:t>
            </a:r>
            <a:r>
              <a:rPr lang="de-AT" sz="1600" dirty="0" smtClean="0"/>
              <a:t>(</a:t>
            </a:r>
            <a:r>
              <a:rPr lang="de-AT" sz="1600" dirty="0" err="1" smtClean="0"/>
              <a:t>for</a:t>
            </a:r>
            <a:r>
              <a:rPr lang="de-AT" sz="1600" dirty="0" smtClean="0"/>
              <a:t> </a:t>
            </a:r>
            <a:r>
              <a:rPr lang="de-AT" sz="1600" dirty="0" err="1" smtClean="0"/>
              <a:t>budget</a:t>
            </a:r>
            <a:r>
              <a:rPr lang="de-AT" sz="1600" dirty="0" smtClean="0"/>
              <a:t> </a:t>
            </a:r>
            <a:r>
              <a:rPr lang="de-AT" sz="1600" dirty="0" err="1" smtClean="0"/>
              <a:t>chapters</a:t>
            </a:r>
            <a:r>
              <a:rPr lang="de-AT" sz="1600" dirty="0" smtClean="0"/>
              <a:t> </a:t>
            </a:r>
            <a:r>
              <a:rPr lang="de-AT" sz="1600" dirty="0" err="1" smtClean="0"/>
              <a:t>with</a:t>
            </a:r>
            <a:r>
              <a:rPr lang="de-AT" sz="1600" dirty="0" smtClean="0"/>
              <a:t> </a:t>
            </a:r>
            <a:r>
              <a:rPr lang="de-AT" sz="1600" dirty="0" err="1" smtClean="0"/>
              <a:t>detail</a:t>
            </a:r>
            <a:r>
              <a:rPr lang="de-AT" sz="1600" dirty="0" smtClean="0"/>
              <a:t> </a:t>
            </a:r>
            <a:r>
              <a:rPr lang="de-AT" sz="1600" dirty="0" err="1" smtClean="0"/>
              <a:t>budgets</a:t>
            </a:r>
            <a:r>
              <a:rPr lang="de-AT" sz="1600" dirty="0" smtClean="0"/>
              <a:t> on 2nd </a:t>
            </a:r>
            <a:r>
              <a:rPr lang="de-AT" sz="1600" dirty="0" err="1" smtClean="0"/>
              <a:t>level</a:t>
            </a:r>
            <a:r>
              <a:rPr lang="de-AT" sz="1600" dirty="0" smtClean="0"/>
              <a:t>)</a:t>
            </a:r>
            <a:endParaRPr lang="de-AT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AT" sz="1800" dirty="0" smtClean="0"/>
              <a:t>Index </a:t>
            </a:r>
            <a:r>
              <a:rPr lang="de-AT" sz="1800" dirty="0" err="1" smtClean="0"/>
              <a:t>of</a:t>
            </a:r>
            <a:r>
              <a:rPr lang="de-AT" sz="1800" dirty="0" smtClean="0"/>
              <a:t> </a:t>
            </a:r>
            <a:r>
              <a:rPr lang="de-AT" sz="1800" dirty="0" err="1" smtClean="0"/>
              <a:t>assessed</a:t>
            </a:r>
            <a:r>
              <a:rPr lang="de-AT" sz="1800" dirty="0" smtClean="0"/>
              <a:t> </a:t>
            </a:r>
            <a:r>
              <a:rPr lang="de-AT" sz="1800" dirty="0" err="1" smtClean="0"/>
              <a:t>accounts</a:t>
            </a: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  <a:p>
            <a:r>
              <a:rPr lang="de-AT" sz="2400" dirty="0" smtClean="0"/>
              <a:t>Application </a:t>
            </a:r>
            <a:r>
              <a:rPr lang="de-AT" sz="2400" dirty="0" err="1" smtClean="0"/>
              <a:t>based</a:t>
            </a:r>
            <a:r>
              <a:rPr lang="de-AT" sz="2400" dirty="0" smtClean="0"/>
              <a:t> on </a:t>
            </a:r>
            <a:r>
              <a:rPr lang="de-AT" sz="2400" dirty="0" err="1" smtClean="0"/>
              <a:t>Telerik</a:t>
            </a:r>
            <a:r>
              <a:rPr lang="de-AT" sz="2400" dirty="0" smtClean="0"/>
              <a:t> Framework</a:t>
            </a:r>
            <a:br>
              <a:rPr lang="de-AT" sz="2400" dirty="0" smtClean="0"/>
            </a:b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  <a:p>
            <a:r>
              <a:rPr lang="de-AT" sz="2400" dirty="0" err="1"/>
              <a:t>approximately</a:t>
            </a:r>
            <a:r>
              <a:rPr lang="de-AT" sz="2400" dirty="0"/>
              <a:t> 500 </a:t>
            </a:r>
            <a:r>
              <a:rPr lang="de-AT" sz="2400" dirty="0" err="1"/>
              <a:t>federal</a:t>
            </a:r>
            <a:r>
              <a:rPr lang="de-AT" sz="2400" dirty="0"/>
              <a:t> </a:t>
            </a:r>
            <a:r>
              <a:rPr lang="de-AT" sz="2400" dirty="0" err="1"/>
              <a:t>users</a:t>
            </a:r>
            <a:r>
              <a:rPr lang="de-AT" sz="2400" dirty="0" smtClean="0"/>
              <a:t/>
            </a:r>
            <a:br>
              <a:rPr lang="de-AT" sz="2400" dirty="0" smtClean="0"/>
            </a:br>
            <a:endParaRPr lang="de-AT" sz="2400" dirty="0" smtClean="0"/>
          </a:p>
        </p:txBody>
      </p:sp>
    </p:spTree>
    <p:extLst>
      <p:ext uri="{BB962C8B-B14F-4D97-AF65-F5344CB8AC3E}">
        <p14:creationId xmlns:p14="http://schemas.microsoft.com/office/powerpoint/2010/main" val="30069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22</a:t>
            </a:fld>
            <a:endParaRPr lang="de-AT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Budget </a:t>
            </a:r>
            <a:r>
              <a:rPr lang="de-AT" dirty="0" err="1" smtClean="0">
                <a:solidFill>
                  <a:schemeClr val="tx1"/>
                </a:solidFill>
              </a:rPr>
              <a:t>documents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with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pb</a:t>
            </a:r>
            <a:r>
              <a:rPr lang="de-AT" dirty="0" smtClean="0">
                <a:solidFill>
                  <a:schemeClr val="tx1"/>
                </a:solidFill>
              </a:rPr>
              <a:t> (1)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908423"/>
            <a:ext cx="9316135" cy="396044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68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23</a:t>
            </a:fld>
            <a:endParaRPr lang="de-AT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Budget </a:t>
            </a:r>
            <a:r>
              <a:rPr lang="de-AT" dirty="0" err="1">
                <a:solidFill>
                  <a:schemeClr val="tx1"/>
                </a:solidFill>
              </a:rPr>
              <a:t>documents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pb</a:t>
            </a:r>
            <a:r>
              <a:rPr lang="de-AT" dirty="0" smtClean="0">
                <a:solidFill>
                  <a:schemeClr val="tx1"/>
                </a:solidFill>
              </a:rPr>
              <a:t> (</a:t>
            </a:r>
            <a:r>
              <a:rPr lang="de-AT" dirty="0">
                <a:solidFill>
                  <a:schemeClr val="tx1"/>
                </a:solidFill>
              </a:rPr>
              <a:t>2</a:t>
            </a:r>
            <a:r>
              <a:rPr lang="de-AT" dirty="0" smtClean="0">
                <a:solidFill>
                  <a:schemeClr val="tx1"/>
                </a:solidFill>
              </a:rPr>
              <a:t>)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620391"/>
            <a:ext cx="9444810" cy="460906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Abgerundetes Rechteck 2"/>
          <p:cNvSpPr/>
          <p:nvPr/>
        </p:nvSpPr>
        <p:spPr bwMode="auto">
          <a:xfrm>
            <a:off x="5616376" y="2268463"/>
            <a:ext cx="1584176" cy="1512168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7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de-AT"/>
              <a:pPr/>
              <a:t>24</a:t>
            </a:fld>
            <a:endParaRPr lang="de-AT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Budget </a:t>
            </a:r>
            <a:r>
              <a:rPr lang="de-AT" dirty="0" err="1">
                <a:solidFill>
                  <a:schemeClr val="tx1"/>
                </a:solidFill>
              </a:rPr>
              <a:t>documents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pb</a:t>
            </a:r>
            <a:r>
              <a:rPr lang="de-AT" dirty="0" smtClean="0">
                <a:solidFill>
                  <a:schemeClr val="tx1"/>
                </a:solidFill>
              </a:rPr>
              <a:t> (</a:t>
            </a:r>
            <a:r>
              <a:rPr lang="de-AT" dirty="0">
                <a:solidFill>
                  <a:schemeClr val="tx1"/>
                </a:solidFill>
              </a:rPr>
              <a:t>3</a:t>
            </a:r>
            <a:r>
              <a:rPr lang="de-AT" dirty="0" smtClean="0">
                <a:solidFill>
                  <a:schemeClr val="tx1"/>
                </a:solidFill>
              </a:rPr>
              <a:t>)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80431"/>
            <a:ext cx="9092396" cy="352839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latin typeface="+mn-lt"/>
              </a:rPr>
              <a:t>Master Data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budget process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 planning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</a:t>
            </a:r>
            <a:br>
              <a:rPr lang="en-GB" sz="2200" u="sng" dirty="0" smtClean="0">
                <a:latin typeface="+mn-lt"/>
              </a:rPr>
            </a:br>
            <a:r>
              <a:rPr lang="en-GB" sz="2200" u="sng" dirty="0" smtClean="0">
                <a:latin typeface="+mn-lt"/>
              </a:rPr>
              <a:t>execution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PBCT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BM-SAP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u="sng" dirty="0" smtClean="0">
                <a:latin typeface="+mn-lt"/>
              </a:rPr>
              <a:t>Reports &amp; disclosures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Budget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documents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performance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budgeting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4202" y="366769"/>
            <a:ext cx="6657975" cy="595312"/>
          </a:xfrm>
        </p:spPr>
        <p:txBody>
          <a:bodyPr>
            <a:normAutofit/>
          </a:bodyPr>
          <a:lstStyle/>
          <a:p>
            <a:r>
              <a:rPr lang="de-AT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Overview</a:t>
            </a:r>
            <a:r>
              <a:rPr lang="de-AT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Budgeting</a:t>
            </a:r>
            <a:endParaRPr lang="de-AT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4202" y="1557652"/>
            <a:ext cx="9072563" cy="49900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100" dirty="0">
                <a:ea typeface="Tahoma" panose="020B0604030504040204" pitchFamily="34" charset="0"/>
                <a:cs typeface="Tahoma" panose="020B0604030504040204" pitchFamily="34" charset="0"/>
              </a:rPr>
              <a:t>At the end of the year</a:t>
            </a:r>
            <a:r>
              <a:rPr lang="en-US" sz="3100" dirty="0"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r>
              <a:rPr lang="de-AT" sz="2900" dirty="0"/>
              <a:t>Budget </a:t>
            </a:r>
            <a:r>
              <a:rPr lang="de-AT" sz="2900" dirty="0" err="1"/>
              <a:t>transfer</a:t>
            </a:r>
            <a:r>
              <a:rPr lang="de-AT" sz="2900" dirty="0"/>
              <a:t> </a:t>
            </a:r>
            <a:r>
              <a:rPr lang="de-AT" sz="2900" dirty="0" err="1"/>
              <a:t>from</a:t>
            </a:r>
            <a:r>
              <a:rPr lang="de-AT" sz="2900" dirty="0"/>
              <a:t> </a:t>
            </a:r>
            <a:r>
              <a:rPr lang="de-AT" sz="2900" dirty="0"/>
              <a:t>PBCT </a:t>
            </a:r>
            <a:r>
              <a:rPr lang="de-AT" sz="2900" dirty="0" err="1"/>
              <a:t>for</a:t>
            </a:r>
            <a:r>
              <a:rPr lang="de-AT" sz="2900" dirty="0"/>
              <a:t> </a:t>
            </a:r>
            <a:r>
              <a:rPr lang="de-AT" sz="2900" dirty="0" err="1"/>
              <a:t>the</a:t>
            </a:r>
            <a:r>
              <a:rPr lang="de-AT" sz="2900" dirty="0"/>
              <a:t> </a:t>
            </a:r>
            <a:r>
              <a:rPr lang="de-AT" sz="2900" dirty="0" err="1"/>
              <a:t>new</a:t>
            </a:r>
            <a:r>
              <a:rPr lang="de-AT" sz="2900" dirty="0"/>
              <a:t> </a:t>
            </a:r>
            <a:r>
              <a:rPr lang="de-AT" sz="2900" dirty="0" err="1"/>
              <a:t>fiscal</a:t>
            </a:r>
            <a:r>
              <a:rPr lang="de-AT" sz="2900" dirty="0"/>
              <a:t> </a:t>
            </a:r>
            <a:r>
              <a:rPr lang="de-AT" sz="2900" dirty="0" err="1"/>
              <a:t>year</a:t>
            </a:r>
            <a:r>
              <a:rPr lang="de-AT" sz="2900" dirty="0"/>
              <a:t> - </a:t>
            </a:r>
            <a:r>
              <a:rPr lang="en-US" sz="2900" dirty="0"/>
              <a:t>Provision </a:t>
            </a:r>
            <a:r>
              <a:rPr lang="en-US" sz="2900" dirty="0"/>
              <a:t>of the budget </a:t>
            </a:r>
            <a:r>
              <a:rPr lang="en-US" sz="2900" dirty="0"/>
              <a:t>(</a:t>
            </a:r>
            <a:r>
              <a:rPr lang="en-US" sz="2900" dirty="0" err="1"/>
              <a:t>seperate</a:t>
            </a:r>
            <a:r>
              <a:rPr lang="en-US" sz="2900" dirty="0"/>
              <a:t> budget version)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Distribution </a:t>
            </a:r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of the budget according to budget </a:t>
            </a:r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responsibility (</a:t>
            </a:r>
            <a:r>
              <a:rPr lang="en-US" sz="2900" dirty="0"/>
              <a:t>distribution </a:t>
            </a:r>
            <a:r>
              <a:rPr lang="en-US" sz="2900" dirty="0"/>
              <a:t>budget version)</a:t>
            </a:r>
            <a:endParaRPr lang="en-US" sz="2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Creations of </a:t>
            </a:r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commitments (control objects</a:t>
            </a:r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n-US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Provision of the budget </a:t>
            </a:r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(original budget version)</a:t>
            </a:r>
          </a:p>
          <a:p>
            <a:pPr marL="0" indent="0">
              <a:buNone/>
            </a:pP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dirty="0">
                <a:ea typeface="Tahoma" panose="020B0604030504040204" pitchFamily="34" charset="0"/>
                <a:cs typeface="Tahoma" panose="020B0604030504040204" pitchFamily="34" charset="0"/>
              </a:rPr>
              <a:t>In the current year:</a:t>
            </a:r>
          </a:p>
          <a:p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Budget </a:t>
            </a:r>
            <a:r>
              <a:rPr lang="en-US" sz="2900" dirty="0">
                <a:ea typeface="Tahoma" panose="020B0604030504040204" pitchFamily="34" charset="0"/>
                <a:cs typeface="Tahoma" panose="020B0604030504040204" pitchFamily="34" charset="0"/>
              </a:rPr>
              <a:t>modification</a:t>
            </a:r>
            <a:endParaRPr lang="de-AT" sz="29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2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435" y="207984"/>
            <a:ext cx="9072563" cy="1101565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version concept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501775" y="2106780"/>
            <a:ext cx="1762125" cy="211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 anchor="ctr"/>
          <a:lstStyle/>
          <a:p>
            <a:pPr algn="ctr" defTabSz="1007939">
              <a:defRPr/>
            </a:pPr>
            <a:r>
              <a:rPr lang="en-GB" b="1" dirty="0">
                <a:latin typeface="+mj-lt"/>
              </a:rPr>
              <a:t>J98</a:t>
            </a:r>
            <a:r>
              <a:rPr lang="en-GB" dirty="0">
                <a:latin typeface="+mj-lt"/>
              </a:rPr>
              <a:t> (approved budget)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4025900" y="2097255"/>
            <a:ext cx="1762125" cy="211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 anchor="ctr"/>
          <a:lstStyle/>
          <a:p>
            <a:pPr algn="ctr" defTabSz="1007939">
              <a:defRPr/>
            </a:pPr>
            <a:r>
              <a:rPr lang="en-GB" b="1" dirty="0">
                <a:latin typeface="+mj-lt"/>
              </a:rPr>
              <a:t>J99 </a:t>
            </a:r>
          </a:p>
          <a:p>
            <a:pPr algn="ctr" defTabSz="1007939">
              <a:defRPr/>
            </a:pPr>
            <a:r>
              <a:rPr lang="en-GB" dirty="0">
                <a:latin typeface="+mj-lt"/>
              </a:rPr>
              <a:t>(budget allocation)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6559550" y="2106780"/>
            <a:ext cx="1762125" cy="211455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 anchor="ctr"/>
          <a:lstStyle/>
          <a:p>
            <a:pPr algn="ctr" defTabSz="1007939">
              <a:defRPr/>
            </a:pPr>
            <a:r>
              <a:rPr lang="en-GB" b="1" dirty="0">
                <a:latin typeface="+mj-lt"/>
              </a:rPr>
              <a:t>0</a:t>
            </a:r>
          </a:p>
          <a:p>
            <a:pPr algn="ctr" defTabSz="1007939">
              <a:defRPr/>
            </a:pPr>
            <a:endParaRPr lang="en-GB" b="1" dirty="0">
              <a:latin typeface="+mj-lt"/>
            </a:endParaRPr>
          </a:p>
          <a:p>
            <a:pPr algn="ctr" defTabSz="1007939">
              <a:defRPr/>
            </a:pPr>
            <a:endParaRPr lang="en-GB" b="1" dirty="0"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559550" y="1773406"/>
            <a:ext cx="1762125" cy="33337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+ Addendum</a:t>
            </a:r>
          </a:p>
        </p:txBody>
      </p:sp>
      <p:sp>
        <p:nvSpPr>
          <p:cNvPr id="11" name="Rechteck 10"/>
          <p:cNvSpPr/>
          <p:nvPr/>
        </p:nvSpPr>
        <p:spPr bwMode="auto">
          <a:xfrm>
            <a:off x="6559550" y="1440030"/>
            <a:ext cx="1762125" cy="33337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+ Transfer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6559550" y="3887955"/>
            <a:ext cx="1762125" cy="333375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- Return</a:t>
            </a:r>
          </a:p>
        </p:txBody>
      </p:sp>
      <p:sp>
        <p:nvSpPr>
          <p:cNvPr id="13" name="Rechteck 12"/>
          <p:cNvSpPr/>
          <p:nvPr/>
        </p:nvSpPr>
        <p:spPr bwMode="auto">
          <a:xfrm>
            <a:off x="6559550" y="3554581"/>
            <a:ext cx="1762125" cy="333375"/>
          </a:xfrm>
          <a:prstGeom prst="rect">
            <a:avLst/>
          </a:prstGeom>
          <a:solidFill>
            <a:srgbClr val="FF5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9" tIns="45714" rIns="91429" bIns="45714"/>
          <a:lstStyle/>
          <a:p>
            <a:pPr algn="ctr" defTabSz="1007939">
              <a:defRPr/>
            </a:pPr>
            <a:r>
              <a:rPr lang="en-GB" sz="1700" dirty="0">
                <a:latin typeface="+mj-lt"/>
              </a:rPr>
              <a:t>- Transfer</a:t>
            </a:r>
          </a:p>
        </p:txBody>
      </p:sp>
      <p:cxnSp>
        <p:nvCxnSpPr>
          <p:cNvPr id="14" name="Gerade Verbindung mit Pfeil 18"/>
          <p:cNvCxnSpPr>
            <a:cxnSpLocks noChangeShapeType="1"/>
          </p:cNvCxnSpPr>
          <p:nvPr/>
        </p:nvCxnSpPr>
        <p:spPr bwMode="auto">
          <a:xfrm flipV="1">
            <a:off x="3368675" y="3173580"/>
            <a:ext cx="5524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22"/>
          <p:cNvCxnSpPr>
            <a:cxnSpLocks noChangeShapeType="1"/>
          </p:cNvCxnSpPr>
          <p:nvPr/>
        </p:nvCxnSpPr>
        <p:spPr bwMode="auto">
          <a:xfrm flipV="1">
            <a:off x="5902325" y="3173580"/>
            <a:ext cx="5524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Geschweifte Klammer rechts 23"/>
          <p:cNvSpPr>
            <a:spLocks/>
          </p:cNvSpPr>
          <p:nvPr/>
        </p:nvSpPr>
        <p:spPr bwMode="auto">
          <a:xfrm>
            <a:off x="8416925" y="1440030"/>
            <a:ext cx="285750" cy="2801089"/>
          </a:xfrm>
          <a:prstGeom prst="rightBrace">
            <a:avLst>
              <a:gd name="adj1" fmla="val 8325"/>
              <a:gd name="adj2" fmla="val 50000"/>
            </a:avLst>
          </a:prstGeom>
          <a:solidFill>
            <a:schemeClr val="bg1"/>
          </a:solidFill>
          <a:ln w="15875" algn="ctr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>
            <a:lvl1pPr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08063" eaLnBrk="0" hangingPunct="0"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8859313" y="2687805"/>
            <a:ext cx="866775" cy="292376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AVK</a:t>
            </a:r>
          </a:p>
        </p:txBody>
      </p:sp>
      <p:cxnSp>
        <p:nvCxnSpPr>
          <p:cNvPr id="18" name="Gerade Verbindung mit Pfeil 26"/>
          <p:cNvCxnSpPr>
            <a:cxnSpLocks noChangeShapeType="1"/>
          </p:cNvCxnSpPr>
          <p:nvPr/>
        </p:nvCxnSpPr>
        <p:spPr bwMode="auto">
          <a:xfrm flipV="1">
            <a:off x="825500" y="3173580"/>
            <a:ext cx="552450" cy="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63500" y="2973555"/>
            <a:ext cx="866775" cy="292376"/>
          </a:xfrm>
          <a:prstGeom prst="rect">
            <a:avLst/>
          </a:prstGeom>
          <a:noFill/>
        </p:spPr>
        <p:txBody>
          <a:bodyPr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PBCT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33775" y="3272857"/>
            <a:ext cx="222250" cy="974612"/>
          </a:xfrm>
          <a:prstGeom prst="rect">
            <a:avLst/>
          </a:prstGeom>
          <a:noFill/>
        </p:spPr>
        <p:txBody>
          <a:bodyPr lIns="91429" tIns="45714" rIns="91429" bIns="45714" anchor="ctr" anchorCtr="1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+mj-lt"/>
              </a:rPr>
              <a:t>Copy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067425" y="3266506"/>
            <a:ext cx="222250" cy="974612"/>
          </a:xfrm>
          <a:prstGeom prst="rect">
            <a:avLst/>
          </a:prstGeom>
          <a:noFill/>
        </p:spPr>
        <p:txBody>
          <a:bodyPr lIns="91429" tIns="45714" rIns="91429" bIns="45714" anchor="ctr" anchorCtr="1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rgbClr val="FF0000"/>
                </a:solidFill>
                <a:latin typeface="+mj-lt"/>
              </a:rPr>
              <a:t>Copy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36208" y="2687805"/>
            <a:ext cx="949870" cy="292376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01.01.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25900" y="4692542"/>
            <a:ext cx="1762125" cy="1781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15">
              <a:lnSpc>
                <a:spcPct val="150000"/>
              </a:lnSpc>
            </a:pPr>
            <a:r>
              <a:rPr lang="en-GB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departments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subordinate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centers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de-DE" altLang="de-DE" sz="12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59550" y="4692542"/>
            <a:ext cx="1762125" cy="1781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15">
              <a:lnSpc>
                <a:spcPct val="150000"/>
              </a:lnSpc>
            </a:pP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modification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carried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01914" y="4692541"/>
            <a:ext cx="1761986" cy="1221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07815">
              <a:lnSpc>
                <a:spcPct val="150000"/>
              </a:lnSpc>
            </a:pP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approved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taken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PBCT 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DE" altLang="de-DE" sz="12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12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J98 .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8723621" y="3221728"/>
            <a:ext cx="1180050" cy="499540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(Availability check)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81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alt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BCS </a:t>
            </a:r>
            <a:r>
              <a:rPr lang="de-AT" altLang="de-DE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</a:t>
            </a:r>
            <a:r>
              <a:rPr lang="de-AT" alt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</a:t>
            </a:r>
            <a:r>
              <a:rPr lang="de-AT" altLang="de-DE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AT" altLang="de-D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</a:t>
            </a:r>
            <a:endParaRPr lang="de-A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availability control: </a:t>
            </a:r>
            <a:endParaRPr lang="en-US"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Immediate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against the available budget with the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disposed amount ( </a:t>
            </a:r>
            <a:r>
              <a:rPr lang="en-US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obligo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actual)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considering the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derivation rules for control objects and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tolerance profile</a:t>
            </a:r>
          </a:p>
          <a:p>
            <a:pPr marL="0" indent="0"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78013" lvl="1" indent="-378013">
              <a:buFont typeface="Arial" panose="020B0604020202020204" pitchFamily="34" charset="0"/>
              <a:buChar char="•"/>
            </a:pPr>
            <a:r>
              <a:rPr lang="en-US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tools:</a:t>
            </a:r>
          </a:p>
          <a:p>
            <a:pPr marL="819028" lvl="2" indent="-378013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Budgeting Workbench	</a:t>
            </a:r>
            <a:endParaRPr lang="en-US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45032" lvl="3" indent="0">
              <a:buNone/>
            </a:pP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BCS 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budget postings can be performed using the same transaction.</a:t>
            </a:r>
            <a:endParaRPr lang="de-AT" sz="2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allocation J99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2" y="1785564"/>
            <a:ext cx="8176533" cy="461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658799" y="3835730"/>
            <a:ext cx="1349525" cy="2085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278465" y="5909953"/>
            <a:ext cx="817012" cy="1717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8374434" y="5906189"/>
            <a:ext cx="817012" cy="17179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812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bgerundetes Rechteck 25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budget process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 planning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 execution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PBCT</a:t>
            </a: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BM-SAP</a:t>
            </a: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u="sng" dirty="0" smtClean="0">
                <a:latin typeface="+mn-lt"/>
              </a:rPr>
              <a:t>Reports &amp; disclosures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0066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HIS</a:t>
            </a:r>
          </a:p>
        </p:txBody>
      </p:sp>
      <p:sp>
        <p:nvSpPr>
          <p:cNvPr id="23" name="Pfeil nach rechts 22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Budget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documents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performance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budgeting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16864" y="383874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solidFill>
                  <a:srgbClr val="FF0000"/>
                </a:solidFill>
                <a:latin typeface="+mn-lt"/>
              </a:rPr>
              <a:t>Master Data</a:t>
            </a:r>
            <a:endParaRPr lang="en-GB" sz="2200" b="1" u="sng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44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modification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1637043"/>
            <a:ext cx="8520779" cy="48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2328972" y="4715538"/>
            <a:ext cx="806129" cy="221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2305797" y="3203167"/>
            <a:ext cx="806129" cy="221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3630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15435" y="207984"/>
            <a:ext cx="9072563" cy="1260211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check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51" y="1398867"/>
            <a:ext cx="5795019" cy="57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890075" y="6963705"/>
            <a:ext cx="4579147" cy="31018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8991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>
          <a:xfrm>
            <a:off x="719296" y="486581"/>
            <a:ext cx="8687126" cy="832893"/>
          </a:xfrm>
        </p:spPr>
        <p:txBody>
          <a:bodyPr>
            <a:noAutofit/>
          </a:bodyPr>
          <a:lstStyle/>
          <a:p>
            <a:r>
              <a:rPr lang="de-AT" b="1" dirty="0" err="1"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de-AT" b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onthly</a:t>
            </a:r>
            <a:r>
              <a:rPr lang="de-AT" b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de-AT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endParaRPr lang="de-AT" altLang="de-DE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3" name="Inhaltsplatzhalter 2"/>
          <p:cNvSpPr>
            <a:spLocks noGrp="1"/>
          </p:cNvSpPr>
          <p:nvPr>
            <p:ph idx="1"/>
          </p:nvPr>
        </p:nvSpPr>
        <p:spPr>
          <a:xfrm>
            <a:off x="594819" y="1716435"/>
            <a:ext cx="9129139" cy="5001706"/>
          </a:xfrm>
        </p:spPr>
        <p:txBody>
          <a:bodyPr/>
          <a:lstStyle/>
          <a:p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Budgeting of the monthly budget statement (</a:t>
            </a:r>
            <a:r>
              <a:rPr lang="en-US" sz="2600" dirty="0" err="1">
                <a:ea typeface="Tahoma" panose="020B0604030504040204" pitchFamily="34" charset="0"/>
                <a:cs typeface="Tahoma" panose="020B0604030504040204" pitchFamily="34" charset="0"/>
              </a:rPr>
              <a:t>german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 acronym: MVA) values happens on the same master data as in the yearly budget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statement,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although aggregations are possible.</a:t>
            </a:r>
          </a:p>
          <a:p>
            <a:pPr marL="540702" lvl="1" indent="0">
              <a:buNone/>
            </a:pPr>
            <a:endParaRPr lang="de-AT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Availability control of payments</a:t>
            </a:r>
          </a:p>
          <a:p>
            <a:pPr lvl="1"/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Warning </a:t>
            </a:r>
            <a:r>
              <a:rPr lang="en-US" sz="2600" dirty="0">
                <a:ea typeface="Tahoma" panose="020B0604030504040204" pitchFamily="34" charset="0"/>
                <a:cs typeface="Tahoma" panose="020B0604030504040204" pitchFamily="34" charset="0"/>
              </a:rPr>
              <a:t>messages </a:t>
            </a:r>
            <a:endParaRPr lang="de-AT" sz="26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600" b="1" dirty="0">
                <a:ea typeface="Tahoma" panose="020B0604030504040204" pitchFamily="34" charset="0"/>
                <a:cs typeface="Tahoma" panose="020B0604030504040204" pitchFamily="34" charset="0"/>
              </a:rPr>
              <a:t>In opposite to the yearly budget statement, where overruns will trigger error messages.</a:t>
            </a:r>
            <a:endParaRPr lang="de-AT" sz="26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de-AT" sz="2400" dirty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4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1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586" y="604945"/>
            <a:ext cx="8290207" cy="595099"/>
          </a:xfrm>
        </p:spPr>
        <p:txBody>
          <a:bodyPr>
            <a:noAutofit/>
          </a:bodyPr>
          <a:lstStyle/>
          <a:p>
            <a:r>
              <a:rPr lang="de-AT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</a:t>
            </a:r>
            <a:r>
              <a:rPr lang="de-AT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de-AT" sz="3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3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endParaRPr lang="de-AT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435" y="1875220"/>
            <a:ext cx="9072563" cy="4990084"/>
          </a:xfrm>
        </p:spPr>
        <p:txBody>
          <a:bodyPr/>
          <a:lstStyle/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monthly budget statement (MVA) is planned in different versions  and copied from one version to the next at specified points in time.</a:t>
            </a:r>
          </a:p>
          <a:p>
            <a:pPr marL="0" indent="0">
              <a:buNone/>
            </a:pPr>
            <a:endParaRPr lang="de-A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final MVA version in the system will get named version M.</a:t>
            </a:r>
          </a:p>
          <a:p>
            <a:endParaRPr lang="de-A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case,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necessary to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month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correct booking</a:t>
            </a:r>
            <a:r>
              <a:rPr 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de-AT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4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584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3" y="1620391"/>
            <a:ext cx="8640960" cy="491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Monthly</a:t>
            </a:r>
            <a:r>
              <a:rPr lang="de-A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r>
              <a:rPr lang="de-A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booking</a:t>
            </a:r>
            <a:endParaRPr lang="de-A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4"/>
            <a:ext cx="644525" cy="346075"/>
          </a:xfrm>
        </p:spPr>
        <p:txBody>
          <a:bodyPr/>
          <a:lstStyle/>
          <a:p>
            <a:fld id="{35D7648E-EF91-427F-9B2E-41F1D6933EF2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2423101" y="3780633"/>
            <a:ext cx="817012" cy="24153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5357849" y="4574554"/>
            <a:ext cx="817012" cy="2415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  <p:sp>
        <p:nvSpPr>
          <p:cNvPr id="13" name="Rechteck 12"/>
          <p:cNvSpPr/>
          <p:nvPr/>
        </p:nvSpPr>
        <p:spPr>
          <a:xfrm>
            <a:off x="2528951" y="5368475"/>
            <a:ext cx="1241221" cy="2415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022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7263060" y="2014042"/>
            <a:ext cx="793838" cy="3787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Remaining</a:t>
            </a:r>
            <a:r>
              <a:rPr lang="de-AT" sz="9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627989" y="2018738"/>
            <a:ext cx="635071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Invoices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072302" y="2018738"/>
            <a:ext cx="555687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Obligo</a:t>
            </a:r>
          </a:p>
          <a:p>
            <a:endParaRPr lang="de-AT" sz="1000" dirty="0"/>
          </a:p>
        </p:txBody>
      </p:sp>
      <p:sp>
        <p:nvSpPr>
          <p:cNvPr id="8" name="Textfeld 7"/>
          <p:cNvSpPr txBox="1"/>
          <p:nvPr/>
        </p:nvSpPr>
        <p:spPr>
          <a:xfrm>
            <a:off x="4881545" y="2018738"/>
            <a:ext cx="714454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Payments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>
              <a:solidFill>
                <a:schemeClr val="accent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68631" y="2018738"/>
            <a:ext cx="912914" cy="3787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</a:t>
            </a:r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adjustments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14485" y="2014043"/>
            <a:ext cx="754146" cy="3787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</a:t>
            </a:r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82495" y="2014043"/>
            <a:ext cx="1031990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</a:t>
            </a:r>
            <a:r>
              <a:rPr lang="de-AT" sz="9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36051" y="2018738"/>
            <a:ext cx="1746444" cy="39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2"/>
            </a:solidFill>
          </a:ln>
          <a:effectLst>
            <a:outerShdw blurRad="50800" dist="38100" dir="5400000" algn="t" rotWithShape="0">
              <a:schemeClr val="tx2">
                <a:alpha val="40000"/>
              </a:schemeClr>
            </a:outerShdw>
          </a:effectLst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sz="9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 </a:t>
            </a:r>
            <a:r>
              <a:rPr lang="de-AT" sz="900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assignments</a:t>
            </a:r>
            <a:endParaRPr lang="de-AT" sz="900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AT" sz="1000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031" y="183474"/>
            <a:ext cx="9072563" cy="1260211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</a:t>
            </a:r>
            <a:endParaRPr lang="en-GB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35</a:t>
            </a:fld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1" y="2384846"/>
            <a:ext cx="9356163" cy="4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36051" y="1478259"/>
            <a:ext cx="4763029" cy="301843"/>
          </a:xfrm>
          <a:prstGeom prst="rect">
            <a:avLst/>
          </a:prstGeom>
          <a:noFill/>
        </p:spPr>
        <p:txBody>
          <a:bodyPr wrap="square" lIns="100803" tIns="50402" rIns="100803" bIns="50402" rtlCol="0">
            <a:spAutoFit/>
          </a:bodyPr>
          <a:lstStyle/>
          <a:p>
            <a:r>
              <a:rPr lang="de-AT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</a:t>
            </a:r>
            <a:r>
              <a:rPr lang="de-AT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cashflow</a:t>
            </a:r>
            <a:r>
              <a:rPr lang="de-AT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statement</a:t>
            </a:r>
            <a:r>
              <a:rPr lang="de-AT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AT" b="1" dirty="0" err="1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lang="de-AT" b="1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6" name="Gerade Verbindung mit Pfeil 5"/>
          <p:cNvCxnSpPr>
            <a:stCxn id="11" idx="2"/>
          </p:cNvCxnSpPr>
          <p:nvPr/>
        </p:nvCxnSpPr>
        <p:spPr bwMode="auto">
          <a:xfrm>
            <a:off x="1309273" y="2412914"/>
            <a:ext cx="0" cy="2372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Geschweifte Klammer links 14"/>
          <p:cNvSpPr/>
          <p:nvPr/>
        </p:nvSpPr>
        <p:spPr bwMode="auto">
          <a:xfrm rot="5400000">
            <a:off x="1190185" y="1915008"/>
            <a:ext cx="238176" cy="1746444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803" tIns="50402" rIns="100803" bIns="50402" numCol="1" rtlCol="0" anchor="t" anchorCtr="0" compatLnSpc="1">
            <a:prstTxWarp prst="textNoShape">
              <a:avLst/>
            </a:prstTxWarp>
          </a:bodyPr>
          <a:lstStyle/>
          <a:p>
            <a:pPr defTabSz="1111289"/>
            <a:endParaRPr lang="de-AT" sz="1400"/>
          </a:p>
        </p:txBody>
      </p:sp>
      <p:cxnSp>
        <p:nvCxnSpPr>
          <p:cNvPr id="19" name="Gerade Verbindung mit Pfeil 18"/>
          <p:cNvCxnSpPr/>
          <p:nvPr/>
        </p:nvCxnSpPr>
        <p:spPr bwMode="auto">
          <a:xfrm>
            <a:off x="2698490" y="2377389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3601881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4425088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 Verbindung mit Pfeil 23"/>
          <p:cNvCxnSpPr/>
          <p:nvPr/>
        </p:nvCxnSpPr>
        <p:spPr bwMode="auto">
          <a:xfrm>
            <a:off x="5229529" y="2377389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6350146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>
            <a:off x="6865132" y="2381760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7580595" y="2387314"/>
            <a:ext cx="0" cy="5285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7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bgerundetes Rechteck 26"/>
          <p:cNvSpPr/>
          <p:nvPr/>
        </p:nvSpPr>
        <p:spPr bwMode="auto">
          <a:xfrm>
            <a:off x="431800" y="1404367"/>
            <a:ext cx="9217024" cy="540059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16864" y="3838744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u="sng" dirty="0" smtClean="0">
                <a:latin typeface="+mn-lt"/>
              </a:rPr>
              <a:t>Master Data</a:t>
            </a:r>
            <a:endParaRPr lang="en-GB" sz="2200" b="1" u="sng" dirty="0">
              <a:latin typeface="+mn-lt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Technical budget process</a:t>
            </a:r>
            <a:endParaRPr lang="en-GB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863848" y="1836415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63848" y="5004767"/>
            <a:ext cx="8352928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863848" y="2268463"/>
            <a:ext cx="230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 planning</a:t>
            </a:r>
            <a:endParaRPr lang="en-GB" sz="2200" u="sng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63848" y="547339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u="sng" dirty="0" smtClean="0">
                <a:latin typeface="+mn-lt"/>
              </a:rPr>
              <a:t>Budget</a:t>
            </a:r>
            <a:br>
              <a:rPr lang="en-GB" sz="2200" u="sng" dirty="0" smtClean="0">
                <a:latin typeface="+mn-lt"/>
              </a:rPr>
            </a:br>
            <a:r>
              <a:rPr lang="en-GB" sz="2200" u="sng" dirty="0" smtClean="0">
                <a:latin typeface="+mn-lt"/>
              </a:rPr>
              <a:t>execution</a:t>
            </a:r>
            <a:endParaRPr lang="en-GB" sz="2200" u="sng" dirty="0">
              <a:latin typeface="+mn-lt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3240112" y="2088443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PBCT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3240111" y="5256795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BM-SAP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5544367" y="5256796"/>
            <a:ext cx="1512168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="1" dirty="0" smtClean="0">
                <a:solidFill>
                  <a:schemeClr val="bg1"/>
                </a:solidFill>
              </a:rPr>
              <a:t>HV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-SAP</a:t>
            </a:r>
          </a:p>
        </p:txBody>
      </p:sp>
      <p:sp>
        <p:nvSpPr>
          <p:cNvPr id="18" name="Pfeil nach rechts 17"/>
          <p:cNvSpPr/>
          <p:nvPr/>
        </p:nvSpPr>
        <p:spPr bwMode="auto">
          <a:xfrm>
            <a:off x="4680271" y="5545407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9" name="Pfeil nach rechts 18"/>
          <p:cNvSpPr/>
          <p:nvPr/>
        </p:nvSpPr>
        <p:spPr bwMode="auto">
          <a:xfrm rot="5400000">
            <a:off x="2747898" y="3949389"/>
            <a:ext cx="2496592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 bwMode="auto">
          <a:xfrm>
            <a:off x="4752278" y="3366539"/>
            <a:ext cx="4464497" cy="1440160"/>
          </a:xfrm>
          <a:prstGeom prst="round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08063"/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6912520" y="3366539"/>
            <a:ext cx="230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u="sng" dirty="0" smtClean="0">
                <a:latin typeface="+mn-lt"/>
              </a:rPr>
              <a:t>Reports &amp; disclosures</a:t>
            </a:r>
            <a:endParaRPr lang="en-GB" sz="2200" u="sng" dirty="0">
              <a:latin typeface="+mn-lt"/>
            </a:endParaRPr>
          </a:p>
        </p:txBody>
      </p:sp>
      <p:sp>
        <p:nvSpPr>
          <p:cNvPr id="21" name="Abgerundetes Rechteck 20"/>
          <p:cNvSpPr/>
          <p:nvPr/>
        </p:nvSpPr>
        <p:spPr bwMode="auto">
          <a:xfrm>
            <a:off x="5485365" y="3654571"/>
            <a:ext cx="1512168" cy="864096"/>
          </a:xfrm>
          <a:prstGeom prst="roundRect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defTabSz="1008063"/>
            <a:r>
              <a:rPr lang="en-GB" sz="1600" b="1" dirty="0" smtClean="0">
                <a:solidFill>
                  <a:schemeClr val="bg1"/>
                </a:solidFill>
              </a:rPr>
              <a:t>HIS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4" name="Pfeil nach rechts 23"/>
          <p:cNvSpPr/>
          <p:nvPr/>
        </p:nvSpPr>
        <p:spPr bwMode="auto">
          <a:xfrm rot="19056728">
            <a:off x="4468426" y="4769723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5" name="Pfeil nach rechts 24"/>
          <p:cNvSpPr/>
          <p:nvPr/>
        </p:nvSpPr>
        <p:spPr bwMode="auto">
          <a:xfrm rot="16200000">
            <a:off x="5765960" y="4739288"/>
            <a:ext cx="950977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Abgerundetes Rechteck 21"/>
          <p:cNvSpPr/>
          <p:nvPr/>
        </p:nvSpPr>
        <p:spPr bwMode="auto">
          <a:xfrm>
            <a:off x="5544368" y="2088443"/>
            <a:ext cx="2520280" cy="864096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Budget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documents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with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performance</a:t>
            </a:r>
            <a:r>
              <a:rPr kumimoji="0" lang="de-AT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de-AT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</a:rPr>
              <a:t>budgeting</a:t>
            </a:r>
            <a:endParaRPr kumimoji="0" lang="de-AT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Pfeil nach rechts 12"/>
          <p:cNvSpPr/>
          <p:nvPr/>
        </p:nvSpPr>
        <p:spPr bwMode="auto">
          <a:xfrm>
            <a:off x="4680272" y="2377055"/>
            <a:ext cx="936104" cy="286871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Pfeil nach rechts 25"/>
          <p:cNvSpPr/>
          <p:nvPr/>
        </p:nvSpPr>
        <p:spPr bwMode="auto">
          <a:xfrm rot="13500000">
            <a:off x="4449688" y="3147482"/>
            <a:ext cx="1322424" cy="286871"/>
          </a:xfrm>
          <a:prstGeom prst="rightArrow">
            <a:avLst/>
          </a:prstGeom>
          <a:solidFill>
            <a:srgbClr val="339966"/>
          </a:solidFill>
          <a:ln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defTabSz="1008063"/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de-AT" dirty="0" smtClean="0"/>
              <a:t>Budget Information System (1)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47824" y="1476375"/>
            <a:ext cx="8929686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2800" dirty="0" err="1" smtClean="0"/>
              <a:t>How</a:t>
            </a:r>
            <a:r>
              <a:rPr lang="de-AT" sz="2800" dirty="0" smtClean="0"/>
              <a:t> </a:t>
            </a:r>
            <a:r>
              <a:rPr lang="de-AT" sz="2800" dirty="0" err="1" smtClean="0"/>
              <a:t>data</a:t>
            </a:r>
            <a:r>
              <a:rPr lang="de-AT" sz="2800" dirty="0" smtClean="0"/>
              <a:t> will </a:t>
            </a:r>
            <a:r>
              <a:rPr lang="de-AT" sz="2800" dirty="0" err="1" smtClean="0"/>
              <a:t>be</a:t>
            </a:r>
            <a:r>
              <a:rPr lang="de-AT" sz="2800" dirty="0" smtClean="0"/>
              <a:t> </a:t>
            </a:r>
            <a:r>
              <a:rPr lang="de-AT" sz="2800" dirty="0" err="1" smtClean="0"/>
              <a:t>provided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Federal </a:t>
            </a:r>
            <a:r>
              <a:rPr lang="de-AT" sz="2000" dirty="0" err="1" smtClean="0"/>
              <a:t>level</a:t>
            </a:r>
            <a:r>
              <a:rPr lang="de-AT" sz="2000" dirty="0" smtClean="0"/>
              <a:t> (</a:t>
            </a:r>
            <a:r>
              <a:rPr lang="de-AT" sz="2000" dirty="0" err="1" smtClean="0"/>
              <a:t>sum</a:t>
            </a:r>
            <a:r>
              <a:rPr lang="de-AT" sz="2000" dirty="0" smtClean="0"/>
              <a:t> </a:t>
            </a:r>
            <a:r>
              <a:rPr lang="de-AT" sz="2000" dirty="0" err="1" smtClean="0"/>
              <a:t>federation</a:t>
            </a:r>
            <a:r>
              <a:rPr lang="de-AT" sz="2000" dirty="0" smtClean="0"/>
              <a:t> – all </a:t>
            </a:r>
            <a:r>
              <a:rPr lang="de-AT" sz="2000" dirty="0" err="1" smtClean="0"/>
              <a:t>ministries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Department </a:t>
            </a:r>
            <a:r>
              <a:rPr lang="de-AT" sz="2000" dirty="0" err="1" smtClean="0"/>
              <a:t>level</a:t>
            </a:r>
            <a:r>
              <a:rPr lang="de-AT" sz="2000" dirty="0" smtClean="0"/>
              <a:t> (</a:t>
            </a:r>
            <a:r>
              <a:rPr lang="de-AT" sz="2000" dirty="0" err="1" smtClean="0"/>
              <a:t>sum</a:t>
            </a:r>
            <a:r>
              <a:rPr lang="de-AT" sz="2000" dirty="0" smtClean="0"/>
              <a:t> </a:t>
            </a:r>
            <a:r>
              <a:rPr lang="de-AT" sz="2000" dirty="0" err="1" smtClean="0"/>
              <a:t>budget</a:t>
            </a:r>
            <a:r>
              <a:rPr lang="de-AT" sz="2000" dirty="0" smtClean="0"/>
              <a:t> </a:t>
            </a:r>
            <a:r>
              <a:rPr lang="de-AT" sz="2000" dirty="0" err="1" smtClean="0"/>
              <a:t>chapter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Administrative </a:t>
            </a:r>
            <a:r>
              <a:rPr lang="de-AT" sz="2000" dirty="0" err="1" smtClean="0"/>
              <a:t>office</a:t>
            </a:r>
            <a:r>
              <a:rPr lang="de-AT" sz="2000" dirty="0" smtClean="0"/>
              <a:t> </a:t>
            </a:r>
            <a:r>
              <a:rPr lang="de-AT" sz="2000" dirty="0" err="1" smtClean="0"/>
              <a:t>level</a:t>
            </a:r>
            <a:r>
              <a:rPr lang="de-AT" sz="2000" dirty="0" smtClean="0"/>
              <a:t> (</a:t>
            </a:r>
            <a:r>
              <a:rPr lang="de-AT" sz="2000" dirty="0" err="1" smtClean="0"/>
              <a:t>sum</a:t>
            </a:r>
            <a:r>
              <a:rPr lang="de-AT" sz="2000" dirty="0" smtClean="0"/>
              <a:t> </a:t>
            </a:r>
            <a:r>
              <a:rPr lang="de-AT" sz="2000" dirty="0" err="1" smtClean="0"/>
              <a:t>detailed</a:t>
            </a:r>
            <a:r>
              <a:rPr lang="de-AT" sz="2000" dirty="0" smtClean="0"/>
              <a:t> </a:t>
            </a:r>
            <a:r>
              <a:rPr lang="de-AT" sz="2000" dirty="0" err="1" smtClean="0"/>
              <a:t>budget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Organisational (</a:t>
            </a:r>
            <a:r>
              <a:rPr lang="de-AT" sz="2000" dirty="0" err="1" smtClean="0"/>
              <a:t>sum</a:t>
            </a:r>
            <a:r>
              <a:rPr lang="de-AT" sz="2000" dirty="0" smtClean="0"/>
              <a:t> </a:t>
            </a:r>
            <a:r>
              <a:rPr lang="de-AT" sz="2000" dirty="0" err="1" smtClean="0"/>
              <a:t>finance</a:t>
            </a:r>
            <a:r>
              <a:rPr lang="de-AT" sz="2000" dirty="0" smtClean="0"/>
              <a:t> </a:t>
            </a:r>
            <a:r>
              <a:rPr lang="de-AT" sz="2000" dirty="0" err="1" smtClean="0"/>
              <a:t>position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economically</a:t>
            </a:r>
            <a:r>
              <a:rPr lang="de-AT" sz="2000" dirty="0" smtClean="0"/>
              <a:t> (</a:t>
            </a:r>
            <a:r>
              <a:rPr lang="de-AT" sz="2000" dirty="0" err="1" smtClean="0"/>
              <a:t>allocation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resources</a:t>
            </a:r>
            <a:r>
              <a:rPr lang="de-AT" sz="2000" dirty="0" smtClean="0"/>
              <a:t>, </a:t>
            </a:r>
            <a:r>
              <a:rPr lang="de-AT" sz="2000" dirty="0" err="1" smtClean="0"/>
              <a:t>accounting</a:t>
            </a:r>
            <a:r>
              <a:rPr lang="de-AT" sz="2000" dirty="0" smtClean="0"/>
              <a:t> </a:t>
            </a:r>
            <a:r>
              <a:rPr lang="de-AT" sz="2000" dirty="0" err="1" smtClean="0"/>
              <a:t>code</a:t>
            </a:r>
            <a:r>
              <a:rPr lang="de-AT" sz="2000" dirty="0" smtClean="0"/>
              <a:t> </a:t>
            </a:r>
            <a:r>
              <a:rPr lang="de-AT" sz="2000" dirty="0" err="1" smtClean="0"/>
              <a:t>digits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Additional </a:t>
            </a:r>
            <a:r>
              <a:rPr lang="de-AT" sz="2000" dirty="0" err="1" smtClean="0"/>
              <a:t>information</a:t>
            </a:r>
            <a:r>
              <a:rPr lang="de-AT" sz="2000" dirty="0" smtClean="0"/>
              <a:t> (</a:t>
            </a:r>
            <a:r>
              <a:rPr lang="de-AT" sz="2000" dirty="0" err="1" smtClean="0"/>
              <a:t>specifications</a:t>
            </a:r>
            <a:r>
              <a:rPr lang="de-AT" sz="2000" dirty="0" smtClean="0"/>
              <a:t>, </a:t>
            </a:r>
            <a:r>
              <a:rPr lang="de-AT" sz="2000" dirty="0" err="1" smtClean="0"/>
              <a:t>controlling</a:t>
            </a:r>
            <a:r>
              <a:rPr lang="de-AT" sz="2000" dirty="0" smtClean="0"/>
              <a:t> </a:t>
            </a:r>
            <a:r>
              <a:rPr lang="de-AT" sz="2000" dirty="0" err="1" smtClean="0"/>
              <a:t>instances</a:t>
            </a:r>
            <a:r>
              <a:rPr lang="de-AT" sz="2000" dirty="0" smtClean="0"/>
              <a:t>,…)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67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de-AT" dirty="0" smtClean="0"/>
              <a:t>Budget Information System (2)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2800" dirty="0" err="1" smtClean="0"/>
              <a:t>Which</a:t>
            </a:r>
            <a:r>
              <a:rPr lang="de-AT" sz="2800" dirty="0" smtClean="0"/>
              <a:t> </a:t>
            </a:r>
            <a:r>
              <a:rPr lang="de-AT" sz="2800" dirty="0" err="1" smtClean="0"/>
              <a:t>data</a:t>
            </a:r>
            <a:r>
              <a:rPr lang="de-AT" sz="2800" dirty="0" smtClean="0"/>
              <a:t> will </a:t>
            </a:r>
            <a:r>
              <a:rPr lang="de-AT" sz="2800" dirty="0" err="1" smtClean="0"/>
              <a:t>be</a:t>
            </a:r>
            <a:r>
              <a:rPr lang="de-AT" sz="2800" dirty="0" smtClean="0"/>
              <a:t> </a:t>
            </a:r>
            <a:r>
              <a:rPr lang="de-AT" sz="2800" dirty="0" err="1" smtClean="0"/>
              <a:t>provided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Budget </a:t>
            </a:r>
            <a:r>
              <a:rPr lang="de-AT" sz="2000" dirty="0" err="1" smtClean="0"/>
              <a:t>figures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Billing</a:t>
            </a:r>
            <a:r>
              <a:rPr lang="de-AT" sz="2000" dirty="0" smtClean="0"/>
              <a:t> </a:t>
            </a:r>
            <a:r>
              <a:rPr lang="de-AT" sz="2000" dirty="0" err="1" smtClean="0"/>
              <a:t>data</a:t>
            </a:r>
            <a:r>
              <a:rPr lang="de-AT" sz="2000" dirty="0" smtClean="0"/>
              <a:t> (</a:t>
            </a:r>
            <a:r>
              <a:rPr lang="de-AT" sz="2000" dirty="0" err="1" smtClean="0"/>
              <a:t>as</a:t>
            </a:r>
            <a:r>
              <a:rPr lang="de-AT" sz="2000" dirty="0" smtClean="0"/>
              <a:t> </a:t>
            </a:r>
            <a:r>
              <a:rPr lang="de-AT" sz="2000" dirty="0" err="1" smtClean="0"/>
              <a:t>is</a:t>
            </a:r>
            <a:r>
              <a:rPr lang="de-AT" sz="2000" dirty="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Budget </a:t>
            </a:r>
            <a:r>
              <a:rPr lang="de-AT" sz="2000" dirty="0" err="1" smtClean="0"/>
              <a:t>corrections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Previous</a:t>
            </a:r>
            <a:r>
              <a:rPr lang="de-AT" sz="2000" dirty="0" smtClean="0"/>
              <a:t> </a:t>
            </a:r>
            <a:r>
              <a:rPr lang="de-AT" sz="2000" dirty="0" err="1" smtClean="0"/>
              <a:t>impacts</a:t>
            </a:r>
            <a:r>
              <a:rPr lang="de-AT" sz="2000" dirty="0" smtClean="0"/>
              <a:t> </a:t>
            </a:r>
            <a:r>
              <a:rPr lang="de-AT" sz="2000" dirty="0" err="1" smtClean="0"/>
              <a:t>running</a:t>
            </a:r>
            <a:r>
              <a:rPr lang="de-AT" sz="2000" dirty="0" smtClean="0"/>
              <a:t> </a:t>
            </a:r>
            <a:r>
              <a:rPr lang="de-AT" sz="2000" dirty="0" err="1" smtClean="0"/>
              <a:t>year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Previous</a:t>
            </a:r>
            <a:r>
              <a:rPr lang="de-AT" sz="2000" dirty="0" smtClean="0"/>
              <a:t> </a:t>
            </a:r>
            <a:r>
              <a:rPr lang="de-AT" sz="2000" dirty="0" err="1" smtClean="0"/>
              <a:t>impacts</a:t>
            </a:r>
            <a:r>
              <a:rPr lang="de-AT" sz="2000" dirty="0" smtClean="0"/>
              <a:t> </a:t>
            </a:r>
            <a:r>
              <a:rPr lang="de-AT" sz="2000" dirty="0" err="1" smtClean="0"/>
              <a:t>future</a:t>
            </a:r>
            <a:r>
              <a:rPr lang="de-AT" sz="2000" dirty="0" smtClean="0"/>
              <a:t> </a:t>
            </a:r>
            <a:r>
              <a:rPr lang="de-AT" sz="2000" dirty="0" err="1" smtClean="0"/>
              <a:t>years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Annual /</a:t>
            </a:r>
            <a:r>
              <a:rPr lang="de-AT" sz="2000" dirty="0" err="1" smtClean="0"/>
              <a:t>monthly</a:t>
            </a:r>
            <a:r>
              <a:rPr lang="de-AT" sz="2000" dirty="0" smtClean="0"/>
              <a:t> </a:t>
            </a:r>
            <a:r>
              <a:rPr lang="de-AT" sz="2000" dirty="0" err="1" smtClean="0"/>
              <a:t>remains</a:t>
            </a: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38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817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de-AT" dirty="0"/>
              <a:t>Budget Information System </a:t>
            </a:r>
            <a:r>
              <a:rPr lang="de-AT" dirty="0" smtClean="0"/>
              <a:t>(3)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2800" dirty="0" err="1" smtClean="0"/>
              <a:t>Which</a:t>
            </a:r>
            <a:r>
              <a:rPr lang="de-AT" sz="2800" dirty="0" smtClean="0"/>
              <a:t> </a:t>
            </a:r>
            <a:r>
              <a:rPr lang="de-AT" sz="2800" dirty="0" err="1" smtClean="0"/>
              <a:t>reportes</a:t>
            </a:r>
            <a:r>
              <a:rPr lang="de-AT" sz="2800" dirty="0" smtClean="0"/>
              <a:t> will </a:t>
            </a:r>
            <a:r>
              <a:rPr lang="de-AT" sz="2800" dirty="0" err="1" smtClean="0"/>
              <a:t>be</a:t>
            </a:r>
            <a:r>
              <a:rPr lang="de-AT" sz="2800" dirty="0" smtClean="0"/>
              <a:t> </a:t>
            </a:r>
            <a:r>
              <a:rPr lang="de-AT" sz="2800" dirty="0" err="1" smtClean="0"/>
              <a:t>provided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Annual </a:t>
            </a:r>
            <a:r>
              <a:rPr lang="de-AT" sz="2000" dirty="0" err="1" smtClean="0"/>
              <a:t>reports</a:t>
            </a:r>
            <a:r>
              <a:rPr lang="de-AT" sz="2000" dirty="0" smtClean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Monthly</a:t>
            </a:r>
            <a:r>
              <a:rPr lang="de-AT" sz="2000" dirty="0" smtClean="0"/>
              <a:t> </a:t>
            </a:r>
            <a:r>
              <a:rPr lang="de-AT" sz="2000" dirty="0" err="1" smtClean="0"/>
              <a:t>reports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Annual / </a:t>
            </a:r>
            <a:r>
              <a:rPr lang="de-AT" sz="2000" dirty="0" err="1" smtClean="0"/>
              <a:t>monthly</a:t>
            </a:r>
            <a:r>
              <a:rPr lang="de-AT" sz="2000" dirty="0" smtClean="0"/>
              <a:t> </a:t>
            </a:r>
            <a:r>
              <a:rPr lang="de-AT" sz="2000" dirty="0" err="1" smtClean="0"/>
              <a:t>series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Reports </a:t>
            </a:r>
            <a:r>
              <a:rPr lang="de-AT" sz="2000" dirty="0" err="1" smtClean="0"/>
              <a:t>for</a:t>
            </a:r>
            <a:r>
              <a:rPr lang="de-AT" sz="2000" dirty="0" smtClean="0"/>
              <a:t> cash </a:t>
            </a:r>
            <a:r>
              <a:rPr lang="de-AT" sz="2000" dirty="0" err="1" smtClean="0"/>
              <a:t>flow</a:t>
            </a:r>
            <a:r>
              <a:rPr lang="de-AT" sz="2000" dirty="0" smtClean="0"/>
              <a:t> </a:t>
            </a:r>
            <a:r>
              <a:rPr lang="de-AT" sz="2000" dirty="0" err="1" smtClean="0"/>
              <a:t>statement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operating</a:t>
            </a:r>
            <a:r>
              <a:rPr lang="de-AT" sz="2000" dirty="0" smtClean="0"/>
              <a:t> </a:t>
            </a:r>
            <a:r>
              <a:rPr lang="de-AT" sz="2000" dirty="0" err="1" smtClean="0"/>
              <a:t>statement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Budget </a:t>
            </a:r>
            <a:r>
              <a:rPr lang="de-AT" sz="2000" dirty="0" err="1" smtClean="0"/>
              <a:t>correction</a:t>
            </a:r>
            <a:r>
              <a:rPr lang="de-AT" sz="2000" dirty="0" smtClean="0"/>
              <a:t> </a:t>
            </a:r>
            <a:r>
              <a:rPr lang="de-AT" sz="2000" dirty="0" err="1" smtClean="0"/>
              <a:t>reports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others</a:t>
            </a:r>
            <a:endParaRPr lang="de-AT" sz="20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39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26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 smtClean="0"/>
              <a:t>Master </a:t>
            </a:r>
            <a:r>
              <a:rPr lang="de-AT" dirty="0" err="1" smtClean="0"/>
              <a:t>data</a:t>
            </a:r>
            <a:r>
              <a:rPr lang="de-AT" dirty="0" smtClean="0"/>
              <a:t> - </a:t>
            </a:r>
            <a:r>
              <a:rPr lang="de-AT" dirty="0" err="1" smtClean="0"/>
              <a:t>budget</a:t>
            </a:r>
            <a:r>
              <a:rPr lang="de-AT" dirty="0" smtClean="0"/>
              <a:t> </a:t>
            </a:r>
            <a:r>
              <a:rPr lang="de-AT" dirty="0" err="1" smtClean="0"/>
              <a:t>structure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2500" b="0" dirty="0"/>
              <a:t>Central </a:t>
            </a:r>
            <a:r>
              <a:rPr lang="de-AT" sz="2500" b="0" dirty="0" err="1"/>
              <a:t>administration</a:t>
            </a:r>
            <a:r>
              <a:rPr lang="de-AT" sz="2500" b="0" dirty="0"/>
              <a:t> </a:t>
            </a:r>
            <a:r>
              <a:rPr lang="de-AT" sz="2500" b="0" dirty="0" err="1"/>
              <a:t>of</a:t>
            </a:r>
            <a:r>
              <a:rPr lang="de-AT" sz="2500" b="0" dirty="0"/>
              <a:t> </a:t>
            </a:r>
            <a:r>
              <a:rPr lang="de-AT" sz="2500" b="0" dirty="0" err="1"/>
              <a:t>federal</a:t>
            </a:r>
            <a:r>
              <a:rPr lang="de-AT" sz="2500" b="0" dirty="0"/>
              <a:t> </a:t>
            </a:r>
            <a:r>
              <a:rPr lang="de-AT" sz="2500" b="0" dirty="0" err="1"/>
              <a:t>master</a:t>
            </a:r>
            <a:r>
              <a:rPr lang="de-AT" sz="2500" b="0" dirty="0"/>
              <a:t> </a:t>
            </a:r>
            <a:r>
              <a:rPr lang="de-AT" sz="2500" b="0" dirty="0" err="1"/>
              <a:t>data</a:t>
            </a:r>
            <a:r>
              <a:rPr lang="de-AT" sz="2500" b="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de-AT" sz="2500" b="0" dirty="0"/>
          </a:p>
          <a:p>
            <a:pPr eaLnBrk="1" hangingPunct="1">
              <a:lnSpc>
                <a:spcPct val="80000"/>
              </a:lnSpc>
            </a:pPr>
            <a:r>
              <a:rPr lang="de-AT" sz="2500" b="0" dirty="0"/>
              <a:t>Annual </a:t>
            </a:r>
            <a:r>
              <a:rPr lang="de-AT" sz="2500" b="0" dirty="0" err="1"/>
              <a:t>creation</a:t>
            </a:r>
            <a:r>
              <a:rPr lang="de-AT" sz="2500" b="0" dirty="0"/>
              <a:t> </a:t>
            </a:r>
            <a:r>
              <a:rPr lang="de-AT" sz="2500" b="0" dirty="0" err="1"/>
              <a:t>of</a:t>
            </a:r>
            <a:r>
              <a:rPr lang="de-AT" sz="2500" b="0" dirty="0"/>
              <a:t> </a:t>
            </a:r>
            <a:r>
              <a:rPr lang="de-AT" sz="2500" b="0" dirty="0" err="1"/>
              <a:t>master</a:t>
            </a:r>
            <a:r>
              <a:rPr lang="de-AT" sz="2500" b="0" dirty="0"/>
              <a:t> </a:t>
            </a:r>
            <a:r>
              <a:rPr lang="de-AT" sz="2500" b="0" dirty="0" err="1"/>
              <a:t>data</a:t>
            </a:r>
            <a:endParaRPr lang="de-AT" sz="2500" b="0" dirty="0"/>
          </a:p>
          <a:p>
            <a:pPr eaLnBrk="1" hangingPunct="1">
              <a:lnSpc>
                <a:spcPct val="80000"/>
              </a:lnSpc>
            </a:pPr>
            <a:endParaRPr lang="de-AT" sz="2500" b="0" dirty="0"/>
          </a:p>
          <a:p>
            <a:pPr eaLnBrk="1" hangingPunct="1">
              <a:lnSpc>
                <a:spcPct val="80000"/>
              </a:lnSpc>
            </a:pPr>
            <a:r>
              <a:rPr lang="de-AT" sz="2500" b="0" dirty="0" err="1"/>
              <a:t>Application</a:t>
            </a:r>
            <a:r>
              <a:rPr lang="de-AT" sz="2500" b="0" dirty="0"/>
              <a:t> „Budget </a:t>
            </a:r>
            <a:r>
              <a:rPr lang="de-AT" sz="2500" b="0" dirty="0" err="1"/>
              <a:t>structure</a:t>
            </a:r>
            <a:r>
              <a:rPr lang="de-AT" sz="2500" b="0" dirty="0"/>
              <a:t>“ </a:t>
            </a:r>
            <a:r>
              <a:rPr lang="de-AT" sz="2500" b="0" dirty="0" err="1"/>
              <a:t>delivers</a:t>
            </a:r>
            <a:r>
              <a:rPr lang="de-AT" sz="2500" b="0" dirty="0"/>
              <a:t> </a:t>
            </a:r>
            <a:r>
              <a:rPr lang="de-AT" sz="2500" b="0" dirty="0" err="1"/>
              <a:t>master</a:t>
            </a:r>
            <a:r>
              <a:rPr lang="de-AT" sz="2500" b="0" dirty="0"/>
              <a:t> </a:t>
            </a:r>
            <a:r>
              <a:rPr lang="de-AT" sz="2500" b="0" dirty="0" err="1"/>
              <a:t>data</a:t>
            </a:r>
            <a:r>
              <a:rPr lang="de-AT" sz="2500" b="0" dirty="0"/>
              <a:t> </a:t>
            </a:r>
            <a:r>
              <a:rPr lang="de-AT" sz="2500" b="0" dirty="0" err="1"/>
              <a:t>for</a:t>
            </a:r>
            <a:r>
              <a:rPr lang="de-AT" sz="2500" b="0" dirty="0"/>
              <a:t> all </a:t>
            </a:r>
            <a:r>
              <a:rPr lang="de-AT" sz="2500" b="0" dirty="0" err="1"/>
              <a:t>other</a:t>
            </a:r>
            <a:r>
              <a:rPr lang="de-AT" sz="2500" b="0" dirty="0"/>
              <a:t> </a:t>
            </a:r>
            <a:r>
              <a:rPr lang="de-AT" sz="2500" b="0" dirty="0" err="1"/>
              <a:t>applications</a:t>
            </a:r>
            <a:endParaRPr lang="de-AT" sz="2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23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de-AT" dirty="0"/>
              <a:t>Budget Information System </a:t>
            </a:r>
            <a:r>
              <a:rPr lang="de-AT" dirty="0" smtClean="0"/>
              <a:t>(4)</a:t>
            </a:r>
            <a:endParaRPr lang="de-DE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6375"/>
            <a:ext cx="8637587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AT" sz="2800" dirty="0" smtClean="0"/>
              <a:t>Report </a:t>
            </a:r>
            <a:r>
              <a:rPr lang="de-AT" sz="2800" dirty="0" err="1" smtClean="0"/>
              <a:t>navigation</a:t>
            </a:r>
            <a:endParaRPr lang="de-AT" sz="28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Drag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/>
              <a:t>D</a:t>
            </a:r>
            <a:r>
              <a:rPr lang="de-AT" sz="2000" dirty="0" smtClean="0"/>
              <a:t>rop</a:t>
            </a:r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Filtering</a:t>
            </a:r>
            <a:r>
              <a:rPr lang="de-AT" sz="2000" dirty="0" smtClean="0"/>
              <a:t> </a:t>
            </a:r>
            <a:r>
              <a:rPr lang="de-AT" sz="2000" dirty="0" err="1" smtClean="0"/>
              <a:t>options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smtClean="0"/>
              <a:t>Text </a:t>
            </a:r>
            <a:r>
              <a:rPr lang="de-AT" sz="2000" dirty="0" err="1" smtClean="0"/>
              <a:t>view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Creation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sub</a:t>
            </a:r>
            <a:r>
              <a:rPr lang="de-AT" sz="2000" dirty="0" smtClean="0"/>
              <a:t> </a:t>
            </a:r>
            <a:r>
              <a:rPr lang="de-AT" sz="2000" dirty="0" err="1" smtClean="0"/>
              <a:t>totals</a:t>
            </a:r>
            <a:r>
              <a:rPr lang="de-AT" sz="2000" dirty="0" smtClean="0"/>
              <a:t>/intermediate </a:t>
            </a:r>
            <a:r>
              <a:rPr lang="de-AT" sz="2000" dirty="0" err="1" smtClean="0"/>
              <a:t>totals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Calculations</a:t>
            </a:r>
            <a:endParaRPr lang="de-AT" sz="2000" dirty="0" smtClean="0"/>
          </a:p>
          <a:p>
            <a:pPr lvl="1" eaLnBrk="1" hangingPunct="1">
              <a:lnSpc>
                <a:spcPct val="150000"/>
              </a:lnSpc>
            </a:pPr>
            <a:r>
              <a:rPr lang="de-AT" sz="2000" dirty="0" err="1" smtClean="0"/>
              <a:t>others</a:t>
            </a:r>
            <a:r>
              <a:rPr lang="de-AT" sz="2000" dirty="0" smtClean="0"/>
              <a:t> </a:t>
            </a:r>
            <a:endParaRPr lang="de-AT" sz="1200" dirty="0"/>
          </a:p>
          <a:p>
            <a:pPr lvl="1" eaLnBrk="1" hangingPunct="1">
              <a:lnSpc>
                <a:spcPct val="150000"/>
              </a:lnSpc>
            </a:pPr>
            <a:endParaRPr lang="de-AT" sz="1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2000" dirty="0" smtClean="0"/>
          </a:p>
          <a:p>
            <a:pPr eaLnBrk="1" hangingPunct="1">
              <a:lnSpc>
                <a:spcPct val="80000"/>
              </a:lnSpc>
            </a:pPr>
            <a:endParaRPr lang="de-AT" sz="1600" b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3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8" y="1548383"/>
            <a:ext cx="8216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de-AT" dirty="0"/>
              <a:t>Budget Information System </a:t>
            </a:r>
            <a:r>
              <a:rPr lang="de-AT" dirty="0" smtClean="0"/>
              <a:t>(5)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5127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395288"/>
            <a:ext cx="6841454" cy="595312"/>
          </a:xfrm>
        </p:spPr>
        <p:txBody>
          <a:bodyPr/>
          <a:lstStyle/>
          <a:p>
            <a:pPr eaLnBrk="1" hangingPunct="1"/>
            <a:r>
              <a:rPr lang="de-AT" dirty="0"/>
              <a:t>Budget Information System </a:t>
            </a:r>
            <a:r>
              <a:rPr lang="de-AT" dirty="0" smtClean="0"/>
              <a:t>(6)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42</a:t>
            </a:fld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698800"/>
            <a:ext cx="7848872" cy="497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7648E-EF91-427F-9B2E-41F1D6933EF2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i="1" dirty="0" smtClean="0">
              <a:solidFill>
                <a:srgbClr val="FF0000"/>
              </a:solidFill>
            </a:endParaRPr>
          </a:p>
          <a:p>
            <a:endParaRPr lang="en-GB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</a:t>
            </a:r>
            <a:br>
              <a:rPr lang="en-GB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 attention!</a:t>
            </a:r>
            <a:endParaRPr lang="en-GB" sz="4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80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 </a:t>
            </a:r>
            <a:r>
              <a:rPr lang="de-AT" dirty="0" err="1" smtClean="0"/>
              <a:t>appropriation</a:t>
            </a:r>
            <a:r>
              <a:rPr lang="de-AT" dirty="0" smtClean="0"/>
              <a:t> – </a:t>
            </a:r>
            <a:r>
              <a:rPr lang="de-AT" dirty="0" err="1" smtClean="0"/>
              <a:t>organizational</a:t>
            </a:r>
            <a:r>
              <a:rPr lang="de-AT" dirty="0" smtClean="0"/>
              <a:t> </a:t>
            </a:r>
            <a:r>
              <a:rPr lang="de-AT" dirty="0" err="1" smtClean="0"/>
              <a:t>structure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de-AT" smtClean="0"/>
              <a:pPr/>
              <a:t>5</a:t>
            </a:fld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18238"/>
          <a:stretch/>
        </p:blipFill>
        <p:spPr bwMode="auto">
          <a:xfrm>
            <a:off x="791840" y="2135668"/>
            <a:ext cx="5591219" cy="366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5382121" y="2632999"/>
            <a:ext cx="2077567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latin typeface="+mn-lt"/>
              </a:rPr>
              <a:t>General </a:t>
            </a:r>
            <a:r>
              <a:rPr lang="de-AT" sz="1400" b="1" dirty="0" err="1" smtClean="0">
                <a:latin typeface="+mn-lt"/>
              </a:rPr>
              <a:t>Government</a:t>
            </a:r>
            <a:r>
              <a:rPr lang="de-AT" sz="1400" b="1" dirty="0" smtClean="0">
                <a:latin typeface="+mn-lt"/>
              </a:rPr>
              <a:t> </a:t>
            </a:r>
            <a:r>
              <a:rPr lang="de-AT" sz="1400" b="1" dirty="0" err="1" smtClean="0">
                <a:latin typeface="+mn-lt"/>
              </a:rPr>
              <a:t>Affairs</a:t>
            </a:r>
            <a:endParaRPr lang="de-AT" sz="1400" b="1" dirty="0"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382118" y="2135668"/>
            <a:ext cx="367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i="1" dirty="0" err="1" smtClean="0"/>
              <a:t>Example</a:t>
            </a:r>
            <a:r>
              <a:rPr lang="de-AT" sz="1800" b="1" i="1" dirty="0" smtClean="0"/>
              <a:t>                      </a:t>
            </a:r>
            <a:r>
              <a:rPr lang="de-AT" sz="1800" b="1" i="1" dirty="0" err="1" smtClean="0"/>
              <a:t>Number</a:t>
            </a:r>
            <a:endParaRPr lang="de-AT" sz="1800" b="1" i="1" dirty="0"/>
          </a:p>
        </p:txBody>
      </p:sp>
      <p:sp>
        <p:nvSpPr>
          <p:cNvPr id="20" name="Textfeld 19"/>
          <p:cNvSpPr txBox="1"/>
          <p:nvPr/>
        </p:nvSpPr>
        <p:spPr>
          <a:xfrm>
            <a:off x="7671242" y="2740720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</a:t>
            </a:r>
            <a:endParaRPr lang="de-AT" sz="1400" b="1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71242" y="3369697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</a:t>
            </a:r>
            <a:endParaRPr lang="de-AT" sz="1400" b="1" dirty="0">
              <a:latin typeface="+mn-lt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5628816" y="3272939"/>
            <a:ext cx="79208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382121" y="3371078"/>
            <a:ext cx="2077567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err="1" smtClean="0">
                <a:latin typeface="+mn-lt"/>
              </a:rPr>
              <a:t>Interior</a:t>
            </a:r>
            <a:r>
              <a:rPr lang="de-AT" sz="1400" b="1" dirty="0" smtClean="0">
                <a:latin typeface="+mn-lt"/>
              </a:rPr>
              <a:t> (</a:t>
            </a:r>
            <a:r>
              <a:rPr lang="de-AT" sz="1400" b="1" dirty="0" err="1" smtClean="0">
                <a:latin typeface="+mn-lt"/>
              </a:rPr>
              <a:t>MoI</a:t>
            </a:r>
            <a:r>
              <a:rPr lang="de-AT" sz="1400" b="1" dirty="0" smtClean="0">
                <a:latin typeface="+mn-lt"/>
              </a:rPr>
              <a:t>)</a:t>
            </a:r>
            <a:endParaRPr lang="de-AT" sz="1400" b="1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671241" y="3964880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11.02</a:t>
            </a:r>
            <a:endParaRPr lang="de-AT" sz="1400" b="1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382120" y="3966261"/>
            <a:ext cx="2077567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latin typeface="+mn-lt"/>
              </a:rPr>
              <a:t>Security</a:t>
            </a:r>
            <a:endParaRPr lang="de-AT" sz="1400" b="1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7671240" y="4582559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11.02.01</a:t>
            </a:r>
            <a:endParaRPr lang="de-AT" sz="1400" b="1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382119" y="4583940"/>
            <a:ext cx="2077567" cy="30777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latin typeface="+mn-lt"/>
              </a:rPr>
              <a:t>Police</a:t>
            </a:r>
            <a:endParaRPr lang="de-AT" sz="1400" b="1" dirty="0"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671239" y="5160004"/>
            <a:ext cx="1382309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de-AT" sz="1400" b="1" dirty="0" smtClean="0">
                <a:latin typeface="+mn-lt"/>
              </a:rPr>
              <a:t>11.02.01.09</a:t>
            </a:r>
            <a:endParaRPr lang="de-AT" sz="1400" b="1" dirty="0"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382121" y="5052282"/>
            <a:ext cx="2077567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latin typeface="+mn-lt"/>
              </a:rPr>
              <a:t>Police Department Vienna</a:t>
            </a:r>
            <a:endParaRPr lang="de-AT" sz="1400" b="1" dirty="0">
              <a:latin typeface="+mn-lt"/>
            </a:endParaRPr>
          </a:p>
        </p:txBody>
      </p:sp>
      <p:sp>
        <p:nvSpPr>
          <p:cNvPr id="31" name="Rechteckige Legende 30"/>
          <p:cNvSpPr/>
          <p:nvPr/>
        </p:nvSpPr>
        <p:spPr bwMode="auto">
          <a:xfrm>
            <a:off x="7056536" y="5868863"/>
            <a:ext cx="1800200" cy="864096"/>
          </a:xfrm>
          <a:prstGeom prst="wedgeRectCallout">
            <a:avLst>
              <a:gd name="adj1" fmla="val 24957"/>
              <a:gd name="adj2" fmla="val -10068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1008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complete</a:t>
            </a:r>
            <a:r>
              <a:rPr kumimoji="0" lang="de-AT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AT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budget</a:t>
            </a:r>
            <a:r>
              <a:rPr kumimoji="0" lang="de-AT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de-AT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appropriation</a:t>
            </a:r>
            <a:endParaRPr kumimoji="0" lang="de-AT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91840" y="2196455"/>
            <a:ext cx="20882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b="1" i="1" dirty="0" smtClean="0">
                <a:latin typeface="+mn-lt"/>
              </a:rPr>
              <a:t>Budget </a:t>
            </a:r>
            <a:r>
              <a:rPr lang="de-AT" sz="1600" b="1" i="1" dirty="0" err="1" smtClean="0">
                <a:latin typeface="+mn-lt"/>
              </a:rPr>
              <a:t>structure</a:t>
            </a:r>
            <a:endParaRPr lang="de-AT" sz="1600" b="1" i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91840" y="2740720"/>
            <a:ext cx="20882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dirty="0" err="1" smtClean="0">
                <a:latin typeface="+mn-lt"/>
              </a:rPr>
              <a:t>Rubric</a:t>
            </a:r>
            <a:endParaRPr lang="de-AT" sz="16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91840" y="3355690"/>
            <a:ext cx="20882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+mn-lt"/>
              </a:rPr>
              <a:t>Budget </a:t>
            </a:r>
            <a:r>
              <a:rPr lang="de-AT" sz="1600" dirty="0" err="1" smtClean="0">
                <a:latin typeface="+mn-lt"/>
              </a:rPr>
              <a:t>chapter</a:t>
            </a:r>
            <a:endParaRPr lang="de-AT" sz="1600" dirty="0"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791840" y="3949491"/>
            <a:ext cx="20882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+mn-lt"/>
              </a:rPr>
              <a:t>Global </a:t>
            </a:r>
            <a:r>
              <a:rPr lang="de-AT" sz="1600" dirty="0" err="1" smtClean="0">
                <a:latin typeface="+mn-lt"/>
              </a:rPr>
              <a:t>budget</a:t>
            </a:r>
            <a:endParaRPr lang="de-AT" sz="1600" dirty="0"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91840" y="4567170"/>
            <a:ext cx="223224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+mn-lt"/>
              </a:rPr>
              <a:t>Detail </a:t>
            </a:r>
            <a:r>
              <a:rPr lang="de-AT" sz="1600" dirty="0" err="1" smtClean="0">
                <a:latin typeface="+mn-lt"/>
              </a:rPr>
              <a:t>budget</a:t>
            </a:r>
            <a:r>
              <a:rPr lang="de-AT" sz="1600" dirty="0" smtClean="0">
                <a:latin typeface="+mn-lt"/>
              </a:rPr>
              <a:t> 1st </a:t>
            </a:r>
            <a:r>
              <a:rPr lang="de-AT" sz="1600" dirty="0" err="1" smtClean="0">
                <a:latin typeface="+mn-lt"/>
              </a:rPr>
              <a:t>level</a:t>
            </a:r>
            <a:endParaRPr lang="de-AT" sz="1600" dirty="0"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91840" y="5076775"/>
            <a:ext cx="230425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AT" sz="1600" dirty="0" smtClean="0">
                <a:latin typeface="+mn-lt"/>
              </a:rPr>
              <a:t>Detail </a:t>
            </a:r>
            <a:r>
              <a:rPr lang="de-AT" sz="1600" dirty="0" err="1" smtClean="0">
                <a:latin typeface="+mn-lt"/>
              </a:rPr>
              <a:t>budget</a:t>
            </a:r>
            <a:r>
              <a:rPr lang="de-AT" sz="1600" dirty="0" smtClean="0">
                <a:latin typeface="+mn-lt"/>
              </a:rPr>
              <a:t> 2nd </a:t>
            </a:r>
            <a:r>
              <a:rPr lang="de-AT" sz="1600" dirty="0" err="1" smtClean="0">
                <a:latin typeface="+mn-lt"/>
              </a:rPr>
              <a:t>level</a:t>
            </a:r>
          </a:p>
          <a:p>
            <a:endParaRPr lang="de-AT" sz="12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44361" y="6116245"/>
            <a:ext cx="42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 err="1">
                <a:latin typeface="+mn-lt"/>
              </a:rPr>
              <a:t>Explains</a:t>
            </a:r>
            <a:r>
              <a:rPr lang="de-AT" sz="1800" dirty="0">
                <a:latin typeface="+mn-lt"/>
              </a:rPr>
              <a:t> </a:t>
            </a:r>
            <a:r>
              <a:rPr lang="de-AT" sz="1800" dirty="0" err="1">
                <a:latin typeface="+mn-lt"/>
              </a:rPr>
              <a:t>the</a:t>
            </a:r>
            <a:r>
              <a:rPr lang="de-AT" sz="1800" dirty="0">
                <a:latin typeface="+mn-lt"/>
              </a:rPr>
              <a:t> formal </a:t>
            </a:r>
            <a:r>
              <a:rPr lang="de-AT" sz="1800" dirty="0" err="1">
                <a:latin typeface="+mn-lt"/>
              </a:rPr>
              <a:t>structure</a:t>
            </a:r>
            <a:r>
              <a:rPr lang="de-AT" sz="1800" dirty="0">
                <a:latin typeface="+mn-lt"/>
              </a:rPr>
              <a:t> </a:t>
            </a:r>
            <a:r>
              <a:rPr lang="de-AT" sz="1800" dirty="0" err="1">
                <a:latin typeface="+mn-lt"/>
              </a:rPr>
              <a:t>of</a:t>
            </a:r>
            <a:r>
              <a:rPr lang="de-AT" sz="1800" dirty="0">
                <a:latin typeface="+mn-lt"/>
              </a:rPr>
              <a:t> </a:t>
            </a:r>
            <a:r>
              <a:rPr lang="de-AT" sz="1800" dirty="0" err="1" smtClean="0">
                <a:latin typeface="+mn-lt"/>
              </a:rPr>
              <a:t>budget</a:t>
            </a:r>
            <a:endParaRPr lang="de-AT" sz="1800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59712" y="2187163"/>
            <a:ext cx="1707447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AT" sz="1800" dirty="0" smtClean="0">
                <a:solidFill>
                  <a:schemeClr val="bg1"/>
                </a:solidFill>
                <a:latin typeface="+mn-lt"/>
              </a:rPr>
              <a:t>Federal </a:t>
            </a:r>
            <a:r>
              <a:rPr lang="de-AT" sz="1800" dirty="0" err="1" smtClean="0">
                <a:solidFill>
                  <a:schemeClr val="bg1"/>
                </a:solidFill>
                <a:latin typeface="+mn-lt"/>
              </a:rPr>
              <a:t>budget</a:t>
            </a:r>
            <a:endParaRPr lang="de-AT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8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Accounts – economic side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520C-B1F1-4378-ABA2-BA5E75FC5FA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 rot="10800000">
            <a:off x="2422245" y="1837958"/>
            <a:ext cx="6146459" cy="4246928"/>
          </a:xfrm>
          <a:custGeom>
            <a:avLst/>
            <a:gdLst>
              <a:gd name="T0" fmla="*/ 2142408596 w 21600"/>
              <a:gd name="T1" fmla="*/ 571521383 h 21600"/>
              <a:gd name="T2" fmla="*/ 1224233628 w 21600"/>
              <a:gd name="T3" fmla="*/ 1143042535 h 21600"/>
              <a:gd name="T4" fmla="*/ 306058323 w 21600"/>
              <a:gd name="T5" fmla="*/ 571521383 h 21600"/>
              <a:gd name="T6" fmla="*/ 12242336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47824" y="4692809"/>
            <a:ext cx="7449607" cy="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5472360" y="1837956"/>
            <a:ext cx="0" cy="1656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3744392" y="2485658"/>
            <a:ext cx="352816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032200" y="1909396"/>
            <a:ext cx="1289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u="sng" dirty="0" smtClean="0">
                <a:solidFill>
                  <a:srgbClr val="000000"/>
                </a:solidFill>
                <a:latin typeface="Tahoma" pitchFamily="34" charset="0"/>
              </a:rPr>
              <a:t>Cash flow statement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5767357" y="1904254"/>
            <a:ext cx="1147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b="1" u="sng" dirty="0" smtClean="0">
                <a:solidFill>
                  <a:srgbClr val="000000"/>
                </a:solidFill>
                <a:latin typeface="Tahoma" pitchFamily="34" charset="0"/>
              </a:rPr>
              <a:t>Operating (P&amp;L) statement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500345" y="5258341"/>
            <a:ext cx="1930125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5000.000 Officials</a:t>
            </a:r>
            <a:endParaRPr lang="en-GB" sz="14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543499" y="3962386"/>
            <a:ext cx="193012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+mn-lt"/>
              </a:rPr>
              <a:t>50 Personnel expenditure</a:t>
            </a:r>
            <a:endParaRPr lang="en-GB" sz="1400" dirty="0">
              <a:latin typeface="+mn-lt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863848" y="5258417"/>
            <a:ext cx="207756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Accounts</a:t>
            </a:r>
            <a:endParaRPr lang="en-GB" sz="1400" b="1" dirty="0">
              <a:latin typeface="+mn-lt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647824" y="3494142"/>
            <a:ext cx="6945551" cy="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63848" y="3746942"/>
            <a:ext cx="2077567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Key account figures (German acronym: KKZ)</a:t>
            </a:r>
            <a:endParaRPr lang="en-GB" sz="1400" b="1" dirty="0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762678" y="2550585"/>
            <a:ext cx="1683235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311 Disbursement from operational administrative activities</a:t>
            </a:r>
            <a:endParaRPr lang="en-GB" dirty="0">
              <a:latin typeface="+mn-lt"/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647824" y="1837957"/>
            <a:ext cx="6376401" cy="0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63847" y="2197998"/>
            <a:ext cx="2077567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+mn-lt"/>
              </a:rPr>
              <a:t>Allocation of funds groups and funds raised groups (German acronym: MVAG)</a:t>
            </a:r>
            <a:endParaRPr lang="en-GB" sz="1400" b="1" dirty="0">
              <a:latin typeface="+mn-lt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5588852" y="2810647"/>
            <a:ext cx="1683235" cy="492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+mn-lt"/>
              </a:rPr>
              <a:t>231 Personnel expenditure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2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Account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500" b="0" dirty="0" smtClean="0"/>
              <a:t>Account </a:t>
            </a:r>
            <a:r>
              <a:rPr lang="de-AT" sz="2500" b="0" dirty="0" err="1" smtClean="0"/>
              <a:t>consist</a:t>
            </a:r>
            <a:r>
              <a:rPr lang="de-AT" sz="2500" b="0" dirty="0" smtClean="0"/>
              <a:t> </a:t>
            </a:r>
            <a:r>
              <a:rPr lang="de-AT" sz="2500" b="0" dirty="0" err="1"/>
              <a:t>of</a:t>
            </a:r>
            <a:r>
              <a:rPr lang="de-AT" sz="2500" b="0" dirty="0"/>
              <a:t> </a:t>
            </a:r>
            <a:r>
              <a:rPr lang="de-AT" sz="2500" b="0" dirty="0" smtClean="0"/>
              <a:t>7-digits</a:t>
            </a:r>
          </a:p>
          <a:p>
            <a:pPr lvl="1"/>
            <a:r>
              <a:rPr lang="de-AT" sz="2000" b="0" dirty="0" smtClean="0"/>
              <a:t>4-digits </a:t>
            </a:r>
            <a:r>
              <a:rPr lang="de-AT" sz="2000" b="0" dirty="0" err="1" smtClean="0"/>
              <a:t>account</a:t>
            </a:r>
            <a:r>
              <a:rPr lang="de-AT" sz="2000" b="0" dirty="0" smtClean="0"/>
              <a:t> </a:t>
            </a:r>
            <a:r>
              <a:rPr lang="de-AT" sz="2000" b="0" dirty="0" err="1" smtClean="0"/>
              <a:t>number</a:t>
            </a:r>
            <a:endParaRPr lang="de-AT" sz="2000" b="0" dirty="0" smtClean="0"/>
          </a:p>
          <a:p>
            <a:pPr lvl="1"/>
            <a:r>
              <a:rPr lang="de-AT" sz="2000" b="0" dirty="0" smtClean="0"/>
              <a:t>3-digits </a:t>
            </a:r>
            <a:r>
              <a:rPr lang="de-AT" sz="2000" b="0" dirty="0" err="1" smtClean="0"/>
              <a:t>partition</a:t>
            </a:r>
            <a:r>
              <a:rPr lang="de-AT" sz="2000" b="0" dirty="0" smtClean="0"/>
              <a:t> (</a:t>
            </a:r>
            <a:r>
              <a:rPr lang="de-AT" sz="2000" b="0" dirty="0" err="1" smtClean="0"/>
              <a:t>for</a:t>
            </a:r>
            <a:r>
              <a:rPr lang="de-AT" sz="2000" b="0" dirty="0" smtClean="0"/>
              <a:t> </a:t>
            </a:r>
            <a:r>
              <a:rPr lang="de-AT" sz="2000" b="0" dirty="0" err="1" smtClean="0"/>
              <a:t>closer</a:t>
            </a:r>
            <a:r>
              <a:rPr lang="de-AT" sz="2000" b="0" dirty="0" smtClean="0"/>
              <a:t> </a:t>
            </a:r>
            <a:r>
              <a:rPr lang="de-AT" sz="2000" b="0" dirty="0" err="1" smtClean="0"/>
              <a:t>specification</a:t>
            </a:r>
            <a:r>
              <a:rPr lang="de-AT" sz="2000" b="0" dirty="0" smtClean="0"/>
              <a:t>)</a:t>
            </a:r>
            <a:endParaRPr lang="de-AT" sz="2000" b="0" dirty="0"/>
          </a:p>
          <a:p>
            <a:endParaRPr lang="de-AT" sz="2500" b="0" dirty="0"/>
          </a:p>
          <a:p>
            <a:r>
              <a:rPr lang="de-AT" sz="2500" b="0" dirty="0" smtClean="0"/>
              <a:t>Must fit </a:t>
            </a:r>
            <a:r>
              <a:rPr lang="de-AT" sz="2500" b="0" dirty="0" err="1" smtClean="0"/>
              <a:t>into</a:t>
            </a:r>
            <a:r>
              <a:rPr lang="de-AT" sz="2500" b="0" dirty="0" smtClean="0"/>
              <a:t> an </a:t>
            </a:r>
            <a:r>
              <a:rPr lang="de-AT" sz="2500" b="0" dirty="0" err="1" smtClean="0"/>
              <a:t>account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interval</a:t>
            </a:r>
            <a:endParaRPr lang="de-AT" sz="2500" b="0" dirty="0" smtClean="0"/>
          </a:p>
          <a:p>
            <a:endParaRPr lang="de-AT" sz="2500" b="0" dirty="0"/>
          </a:p>
          <a:p>
            <a:r>
              <a:rPr lang="de-AT" sz="2500" b="0" dirty="0" smtClean="0"/>
              <a:t>Must </a:t>
            </a:r>
            <a:r>
              <a:rPr lang="de-AT" sz="2500" b="0" dirty="0" err="1" smtClean="0"/>
              <a:t>comply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with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the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regulation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of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chart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of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accounts</a:t>
            </a:r>
            <a:endParaRPr lang="de-AT" sz="2500" b="0" dirty="0" smtClean="0"/>
          </a:p>
          <a:p>
            <a:endParaRPr lang="de-AT" sz="2500" b="0" dirty="0"/>
          </a:p>
          <a:p>
            <a:r>
              <a:rPr lang="de-AT" sz="2500" b="0" dirty="0" err="1"/>
              <a:t>No</a:t>
            </a:r>
            <a:r>
              <a:rPr lang="de-AT" sz="2500" b="0" dirty="0"/>
              <a:t> </a:t>
            </a:r>
            <a:r>
              <a:rPr lang="de-AT" sz="2500" b="0" dirty="0" err="1"/>
              <a:t>input</a:t>
            </a:r>
            <a:r>
              <a:rPr lang="de-AT" sz="2500" b="0" dirty="0"/>
              <a:t> </a:t>
            </a:r>
            <a:r>
              <a:rPr lang="de-AT" sz="2500" b="0" dirty="0" err="1"/>
              <a:t>level</a:t>
            </a:r>
            <a:r>
              <a:rPr lang="de-AT" sz="2500" b="0" dirty="0"/>
              <a:t> </a:t>
            </a:r>
            <a:r>
              <a:rPr lang="de-AT" sz="2500" b="0" dirty="0" err="1"/>
              <a:t>for</a:t>
            </a:r>
            <a:r>
              <a:rPr lang="de-AT" sz="2500" b="0" dirty="0"/>
              <a:t> operativ </a:t>
            </a:r>
            <a:r>
              <a:rPr lang="de-AT" sz="2500" b="0" dirty="0" err="1"/>
              <a:t>accounting</a:t>
            </a:r>
            <a:endParaRPr lang="de-AT" sz="2500" b="0" dirty="0"/>
          </a:p>
          <a:p>
            <a:endParaRPr lang="de-AT" sz="2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390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Key </a:t>
            </a:r>
            <a:r>
              <a:rPr lang="de-AT" dirty="0" err="1" smtClean="0"/>
              <a:t>account</a:t>
            </a:r>
            <a:r>
              <a:rPr lang="de-AT" dirty="0" smtClean="0"/>
              <a:t> </a:t>
            </a:r>
            <a:r>
              <a:rPr lang="de-AT" dirty="0" err="1" smtClean="0"/>
              <a:t>figures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500" b="0" dirty="0" err="1" smtClean="0"/>
              <a:t>Used</a:t>
            </a:r>
            <a:r>
              <a:rPr lang="de-AT" sz="2500" b="0" dirty="0" smtClean="0"/>
              <a:t> </a:t>
            </a:r>
            <a:r>
              <a:rPr lang="de-AT" sz="2500" b="0" dirty="0" err="1"/>
              <a:t>for</a:t>
            </a:r>
            <a:r>
              <a:rPr lang="de-AT" sz="2500" b="0" dirty="0"/>
              <a:t> </a:t>
            </a:r>
            <a:r>
              <a:rPr lang="de-AT" sz="2500" b="0" dirty="0" err="1" smtClean="0"/>
              <a:t>the</a:t>
            </a:r>
            <a:r>
              <a:rPr lang="de-AT" sz="2500" b="0" dirty="0" smtClean="0"/>
              <a:t> </a:t>
            </a:r>
            <a:r>
              <a:rPr lang="de-AT" sz="2500" b="0" dirty="0" err="1"/>
              <a:t>detailed</a:t>
            </a:r>
            <a:r>
              <a:rPr lang="de-AT" sz="2500" b="0" dirty="0"/>
              <a:t> </a:t>
            </a:r>
            <a:r>
              <a:rPr lang="de-AT" sz="2500" b="0" dirty="0" err="1" smtClean="0"/>
              <a:t>presentation</a:t>
            </a:r>
            <a:r>
              <a:rPr lang="de-AT" sz="2500" b="0" dirty="0" smtClean="0"/>
              <a:t> </a:t>
            </a:r>
            <a:r>
              <a:rPr lang="de-AT" sz="2500" b="0" dirty="0" err="1"/>
              <a:t>of</a:t>
            </a:r>
            <a:r>
              <a:rPr lang="de-AT" sz="2500" b="0" dirty="0"/>
              <a:t> </a:t>
            </a:r>
            <a:r>
              <a:rPr lang="de-AT" sz="2500" b="0" dirty="0" err="1" smtClean="0"/>
              <a:t>financal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position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statement</a:t>
            </a:r>
            <a:r>
              <a:rPr lang="de-AT" sz="2500" b="0" dirty="0" smtClean="0"/>
              <a:t>, cash </a:t>
            </a:r>
            <a:r>
              <a:rPr lang="de-AT" sz="2500" b="0" dirty="0" err="1" smtClean="0"/>
              <a:t>flow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statement</a:t>
            </a:r>
            <a:r>
              <a:rPr lang="de-AT" sz="2500" b="0" dirty="0" smtClean="0"/>
              <a:t> </a:t>
            </a:r>
            <a:r>
              <a:rPr lang="de-AT" sz="2500" b="0" dirty="0" err="1"/>
              <a:t>and</a:t>
            </a:r>
            <a:r>
              <a:rPr lang="de-AT" sz="2500" b="0" dirty="0"/>
              <a:t> </a:t>
            </a:r>
            <a:r>
              <a:rPr lang="de-AT" sz="2500" b="0" dirty="0" err="1" smtClean="0"/>
              <a:t>operating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statement</a:t>
            </a:r>
            <a:r>
              <a:rPr lang="de-AT" sz="2500" b="0" dirty="0" smtClean="0"/>
              <a:t>. </a:t>
            </a:r>
            <a:endParaRPr lang="de-AT" sz="2500" b="0" dirty="0"/>
          </a:p>
          <a:p>
            <a:endParaRPr lang="de-AT" sz="2500" b="0" dirty="0"/>
          </a:p>
          <a:p>
            <a:r>
              <a:rPr lang="de-AT" sz="2500" b="0" dirty="0" smtClean="0"/>
              <a:t>Passes down operational </a:t>
            </a:r>
            <a:r>
              <a:rPr lang="de-AT" sz="2500" b="0" dirty="0" err="1" smtClean="0"/>
              <a:t>aspects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to</a:t>
            </a:r>
            <a:r>
              <a:rPr lang="de-AT" sz="2500" b="0" dirty="0" smtClean="0"/>
              <a:t> </a:t>
            </a:r>
            <a:r>
              <a:rPr lang="de-AT" sz="2500" b="0" dirty="0" err="1" smtClean="0"/>
              <a:t>accounts</a:t>
            </a:r>
            <a:endParaRPr lang="de-AT" sz="2500" b="0" dirty="0"/>
          </a:p>
          <a:p>
            <a:endParaRPr lang="de-AT" sz="2500" b="0" dirty="0"/>
          </a:p>
          <a:p>
            <a:r>
              <a:rPr lang="de-AT" sz="2500" b="0" dirty="0"/>
              <a:t>Covers </a:t>
            </a:r>
            <a:r>
              <a:rPr lang="de-AT" sz="2500" b="0" dirty="0" err="1"/>
              <a:t>one</a:t>
            </a:r>
            <a:r>
              <a:rPr lang="de-AT" sz="2500" b="0" dirty="0"/>
              <a:t> </a:t>
            </a:r>
            <a:r>
              <a:rPr lang="de-AT" sz="2500" b="0" dirty="0" err="1"/>
              <a:t>or</a:t>
            </a:r>
            <a:r>
              <a:rPr lang="de-AT" sz="2500" b="0" dirty="0"/>
              <a:t> </a:t>
            </a:r>
            <a:r>
              <a:rPr lang="de-AT" sz="2500" b="0" dirty="0" err="1"/>
              <a:t>more</a:t>
            </a:r>
            <a:r>
              <a:rPr lang="de-AT" sz="2500" b="0" dirty="0"/>
              <a:t> </a:t>
            </a:r>
            <a:r>
              <a:rPr lang="de-AT" sz="2500" b="0" dirty="0" err="1"/>
              <a:t>account</a:t>
            </a:r>
            <a:r>
              <a:rPr lang="de-AT" sz="2500" b="0" dirty="0"/>
              <a:t> </a:t>
            </a:r>
            <a:r>
              <a:rPr lang="de-AT" sz="2500" b="0" dirty="0" err="1" smtClean="0"/>
              <a:t>intervals</a:t>
            </a:r>
            <a:endParaRPr lang="de-AT" sz="2500" b="0" dirty="0"/>
          </a:p>
          <a:p>
            <a:endParaRPr lang="de-AT" sz="2500" b="0" dirty="0"/>
          </a:p>
          <a:p>
            <a:r>
              <a:rPr lang="de-AT" sz="2500" b="0" dirty="0" err="1" smtClean="0"/>
              <a:t>No</a:t>
            </a:r>
            <a:r>
              <a:rPr lang="de-AT" sz="2500" b="0" dirty="0" smtClean="0"/>
              <a:t> </a:t>
            </a:r>
            <a:r>
              <a:rPr lang="de-AT" sz="2500" b="0" dirty="0" err="1"/>
              <a:t>input</a:t>
            </a:r>
            <a:r>
              <a:rPr lang="de-AT" sz="2500" b="0" dirty="0"/>
              <a:t> </a:t>
            </a:r>
            <a:r>
              <a:rPr lang="de-AT" sz="2500" b="0" dirty="0" err="1"/>
              <a:t>level</a:t>
            </a:r>
            <a:r>
              <a:rPr lang="de-AT" sz="2500" b="0" dirty="0"/>
              <a:t> </a:t>
            </a:r>
            <a:r>
              <a:rPr lang="de-AT" sz="2500" b="0" dirty="0" err="1"/>
              <a:t>for</a:t>
            </a:r>
            <a:r>
              <a:rPr lang="de-AT" sz="2500" b="0" dirty="0"/>
              <a:t> operativ </a:t>
            </a:r>
            <a:r>
              <a:rPr lang="de-AT" sz="2500" b="0" dirty="0" err="1"/>
              <a:t>accounting</a:t>
            </a:r>
            <a:endParaRPr lang="de-AT" sz="25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12200" y="6818313"/>
            <a:ext cx="644525" cy="346075"/>
          </a:xfrm>
        </p:spPr>
        <p:txBody>
          <a:bodyPr/>
          <a:lstStyle/>
          <a:p>
            <a:pPr>
              <a:defRPr/>
            </a:pPr>
            <a:fld id="{8423FA69-38E5-4145-BE62-204834BC287E}" type="slidenum">
              <a:rPr lang="de-AT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311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500" b="0" dirty="0" smtClean="0"/>
              <a:t>= </a:t>
            </a:r>
            <a:r>
              <a:rPr lang="en-GB" sz="2500" b="0" dirty="0"/>
              <a:t>“Allocation of funds groups and funds raised </a:t>
            </a:r>
            <a:r>
              <a:rPr lang="en-GB" sz="2500" b="0" dirty="0" smtClean="0"/>
              <a:t>groups”</a:t>
            </a:r>
          </a:p>
          <a:p>
            <a:endParaRPr lang="en-GB" sz="2500" b="0" dirty="0"/>
          </a:p>
          <a:p>
            <a:r>
              <a:rPr lang="en-GB" sz="2500" b="0" dirty="0" smtClean="0"/>
              <a:t>Basis of the economic side</a:t>
            </a:r>
            <a:br>
              <a:rPr lang="en-GB" sz="2500" b="0" dirty="0" smtClean="0"/>
            </a:br>
            <a:endParaRPr lang="en-GB" sz="2500" b="0" dirty="0" smtClean="0"/>
          </a:p>
          <a:p>
            <a:r>
              <a:rPr lang="en-GB" sz="2500" b="0" dirty="0" smtClean="0"/>
              <a:t>Comprises multiple key account figures</a:t>
            </a:r>
            <a:br>
              <a:rPr lang="en-GB" sz="2500" b="0" dirty="0" smtClean="0"/>
            </a:br>
            <a:endParaRPr lang="en-GB" sz="2500" b="0" dirty="0" smtClean="0"/>
          </a:p>
          <a:p>
            <a:r>
              <a:rPr lang="en-GB" sz="2500" b="0" dirty="0" smtClean="0"/>
              <a:t>Figured in annual “Federal finance act”</a:t>
            </a:r>
          </a:p>
          <a:p>
            <a:endParaRPr lang="en-GB" sz="2500" b="0" dirty="0"/>
          </a:p>
          <a:p>
            <a:r>
              <a:rPr lang="de-AT" sz="2500" b="0" dirty="0" err="1" smtClean="0"/>
              <a:t>No</a:t>
            </a:r>
            <a:r>
              <a:rPr lang="de-AT" sz="2500" b="0" dirty="0" smtClean="0"/>
              <a:t> </a:t>
            </a:r>
            <a:r>
              <a:rPr lang="de-AT" sz="2500" b="0" dirty="0" err="1"/>
              <a:t>input</a:t>
            </a:r>
            <a:r>
              <a:rPr lang="de-AT" sz="2500" b="0" dirty="0"/>
              <a:t> </a:t>
            </a:r>
            <a:r>
              <a:rPr lang="de-AT" sz="2500" b="0" dirty="0" err="1"/>
              <a:t>level</a:t>
            </a:r>
            <a:r>
              <a:rPr lang="de-AT" sz="2500" b="0" dirty="0"/>
              <a:t> </a:t>
            </a:r>
            <a:r>
              <a:rPr lang="de-AT" sz="2500" b="0" dirty="0" err="1"/>
              <a:t>for</a:t>
            </a:r>
            <a:r>
              <a:rPr lang="de-AT" sz="2500" b="0" dirty="0"/>
              <a:t> operativ </a:t>
            </a:r>
            <a:r>
              <a:rPr lang="de-AT" sz="2500" b="0" dirty="0" err="1"/>
              <a:t>accounting</a:t>
            </a:r>
            <a:endParaRPr lang="de-AT" sz="2500" b="0" dirty="0"/>
          </a:p>
          <a:p>
            <a:pPr marL="0" indent="0">
              <a:buNone/>
            </a:pPr>
            <a:r>
              <a:rPr lang="en-GB" sz="2100" dirty="0" smtClean="0"/>
              <a:t>	</a:t>
            </a:r>
            <a:endParaRPr lang="en-GB" sz="2500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19138" y="395288"/>
            <a:ext cx="6657975" cy="595312"/>
          </a:xfrm>
        </p:spPr>
        <p:txBody>
          <a:bodyPr/>
          <a:lstStyle/>
          <a:p>
            <a:r>
              <a:rPr lang="en-GB" dirty="0" smtClean="0"/>
              <a:t>Master data – MVAG </a:t>
            </a:r>
            <a:endParaRPr lang="en-GB" dirty="0"/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8712200" y="6818313"/>
            <a:ext cx="644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35D7648E-EF91-427F-9B2E-41F1D6933EF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5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mfsek_kore - 20050809 - pptvorlage">
  <a:themeElements>
    <a:clrScheme name="bmfsek_kore - 20050809 - ppt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sek_kore - 20050809 - ppt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sek_kore - 20050809 - pp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sek_kore - 20050809 - pp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sek_kore - 20050809 - pp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MF STANDARDVORLAGE">
  <a:themeElements>
    <a:clrScheme name="BMF STANDARD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F STANDARDVORLA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F STANDARD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F STANDARD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F STANDARD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BMF STANDARDVORLAGE</Template>
  <TotalTime>0</TotalTime>
  <Words>1135</Words>
  <Application>Microsoft Office PowerPoint</Application>
  <PresentationFormat>Benutzerdefiniert</PresentationFormat>
  <Paragraphs>376</Paragraphs>
  <Slides>43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9</vt:i4>
      </vt:variant>
      <vt:variant>
        <vt:lpstr>Folientitel</vt:lpstr>
      </vt:variant>
      <vt:variant>
        <vt:i4>43</vt:i4>
      </vt:variant>
    </vt:vector>
  </HeadingPairs>
  <TitlesOfParts>
    <vt:vector size="52" baseType="lpstr">
      <vt:lpstr>BMF STANDARDVORLAGE</vt:lpstr>
      <vt:lpstr>1_bmfsek_kore - 20050809 - pptvorlage</vt:lpstr>
      <vt:lpstr>2_bmfsek_kore - 20050809 - pptvorlage</vt:lpstr>
      <vt:lpstr>3_bmfsek_kore - 20050809 - pptvorlage</vt:lpstr>
      <vt:lpstr>4_bmfsek_kore - 20050809 - pptvorlage</vt:lpstr>
      <vt:lpstr>bmfsek_kore - 20050809 - pptvorlage</vt:lpstr>
      <vt:lpstr>2_BMF STANDARDVORLAGE</vt:lpstr>
      <vt:lpstr>5_bmfsek_kore - 20050809 - pptvorlage</vt:lpstr>
      <vt:lpstr>1_BMF STANDARDVORLAGE</vt:lpstr>
      <vt:lpstr>PowerPoint-Präsentation</vt:lpstr>
      <vt:lpstr>Table of contents</vt:lpstr>
      <vt:lpstr>Technical budget process</vt:lpstr>
      <vt:lpstr>Master data - budget structure</vt:lpstr>
      <vt:lpstr>Budget appropriation – organizational structure</vt:lpstr>
      <vt:lpstr>Accounts – economic side</vt:lpstr>
      <vt:lpstr>Account</vt:lpstr>
      <vt:lpstr>Key account figures</vt:lpstr>
      <vt:lpstr>Master data – MVAG </vt:lpstr>
      <vt:lpstr>Master data – economic side</vt:lpstr>
      <vt:lpstr>PowerPoint-Präsentation</vt:lpstr>
      <vt:lpstr>Master data – number </vt:lpstr>
      <vt:lpstr>Application “Budget structure” </vt:lpstr>
      <vt:lpstr>Technical budget process</vt:lpstr>
      <vt:lpstr>Budget planning tool (PBCT)</vt:lpstr>
      <vt:lpstr>PowerPoint-Präsentation</vt:lpstr>
      <vt:lpstr>Operating and cash flow statments</vt:lpstr>
      <vt:lpstr>PowerPoint-Präsentation</vt:lpstr>
      <vt:lpstr>PowerPoint-Präsentation</vt:lpstr>
      <vt:lpstr>Technical budget process</vt:lpstr>
      <vt:lpstr>Budget documents with pb</vt:lpstr>
      <vt:lpstr>Budget documents with pb (1)</vt:lpstr>
      <vt:lpstr>Budget documents with pb (2)</vt:lpstr>
      <vt:lpstr>Budget documents with pb (3)</vt:lpstr>
      <vt:lpstr>Technical budget process</vt:lpstr>
      <vt:lpstr>Overview Budgeting</vt:lpstr>
      <vt:lpstr>Budget version concept</vt:lpstr>
      <vt:lpstr>BCS =Budget Control System</vt:lpstr>
      <vt:lpstr>Budget allocation J99</vt:lpstr>
      <vt:lpstr>Budget modification</vt:lpstr>
      <vt:lpstr>Availability check</vt:lpstr>
      <vt:lpstr>Monthly budget statement</vt:lpstr>
      <vt:lpstr>Monthly budget statement</vt:lpstr>
      <vt:lpstr>Monthly budget booking</vt:lpstr>
      <vt:lpstr>Reports</vt:lpstr>
      <vt:lpstr>Technical budget process</vt:lpstr>
      <vt:lpstr>Budget Information System (1)</vt:lpstr>
      <vt:lpstr>Budget Information System (2)</vt:lpstr>
      <vt:lpstr>Budget Information System (3)</vt:lpstr>
      <vt:lpstr>Budget Information System (4)</vt:lpstr>
      <vt:lpstr>Budget Information System (5)</vt:lpstr>
      <vt:lpstr>Budget Information System (6)</vt:lpstr>
      <vt:lpstr>PowerPoint-Präsentation</vt:lpstr>
    </vt:vector>
  </TitlesOfParts>
  <Company>BMF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ZINIEL</dc:creator>
  <cp:lastModifiedBy>knap</cp:lastModifiedBy>
  <cp:revision>492</cp:revision>
  <cp:lastPrinted>2016-05-23T12:01:29Z</cp:lastPrinted>
  <dcterms:created xsi:type="dcterms:W3CDTF">2011-05-18T06:59:25Z</dcterms:created>
  <dcterms:modified xsi:type="dcterms:W3CDTF">2017-02-16T14:02:15Z</dcterms:modified>
</cp:coreProperties>
</file>